
<file path=[Content_Types].xml><?xml version="1.0" encoding="utf-8"?>
<Types xmlns="http://schemas.openxmlformats.org/package/2006/content-types">
  <Default Extension="mp3" ContentType="audio/mpeg"/>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29"/>
  </p:notesMasterIdLst>
  <p:sldIdLst>
    <p:sldId id="260" r:id="rId2"/>
    <p:sldId id="348" r:id="rId3"/>
    <p:sldId id="292" r:id="rId4"/>
    <p:sldId id="326" r:id="rId5"/>
    <p:sldId id="313" r:id="rId6"/>
    <p:sldId id="314" r:id="rId7"/>
    <p:sldId id="334" r:id="rId8"/>
    <p:sldId id="335" r:id="rId9"/>
    <p:sldId id="346" r:id="rId10"/>
    <p:sldId id="319" r:id="rId11"/>
    <p:sldId id="331" r:id="rId12"/>
    <p:sldId id="321" r:id="rId13"/>
    <p:sldId id="322" r:id="rId14"/>
    <p:sldId id="327" r:id="rId15"/>
    <p:sldId id="337" r:id="rId16"/>
    <p:sldId id="336" r:id="rId17"/>
    <p:sldId id="328" r:id="rId18"/>
    <p:sldId id="342" r:id="rId19"/>
    <p:sldId id="347" r:id="rId20"/>
    <p:sldId id="338" r:id="rId21"/>
    <p:sldId id="339" r:id="rId22"/>
    <p:sldId id="344" r:id="rId23"/>
    <p:sldId id="345" r:id="rId24"/>
    <p:sldId id="340" r:id="rId25"/>
    <p:sldId id="332" r:id="rId26"/>
    <p:sldId id="333" r:id="rId27"/>
    <p:sldId id="325" r:id="rId2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4" autoAdjust="0"/>
    <p:restoredTop sz="94649" autoAdjust="0"/>
  </p:normalViewPr>
  <p:slideViewPr>
    <p:cSldViewPr>
      <p:cViewPr varScale="1">
        <p:scale>
          <a:sx n="80" d="100"/>
          <a:sy n="80" d="100"/>
        </p:scale>
        <p:origin x="696" y="2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2365629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1</a:t>
            </a:fld>
            <a:endParaRPr lang="en-US" dirty="0"/>
          </a:p>
        </p:txBody>
      </p:sp>
    </p:spTree>
    <p:extLst>
      <p:ext uri="{BB962C8B-B14F-4D97-AF65-F5344CB8AC3E}">
        <p14:creationId xmlns:p14="http://schemas.microsoft.com/office/powerpoint/2010/main" val="230417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099120-5D35-4016-9FD4-809C6A124625}" type="slidenum">
              <a:rPr kumimoji="0" 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144520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099120-5D35-4016-9FD4-809C6A124625}" type="slidenum">
              <a:rPr lang="en-US" smtClean="0"/>
              <a:pPr>
                <a:defRPr/>
              </a:pPr>
              <a:t>7</a:t>
            </a:fld>
            <a:endParaRPr lang="en-US" dirty="0"/>
          </a:p>
        </p:txBody>
      </p:sp>
    </p:spTree>
    <p:extLst>
      <p:ext uri="{BB962C8B-B14F-4D97-AF65-F5344CB8AC3E}">
        <p14:creationId xmlns:p14="http://schemas.microsoft.com/office/powerpoint/2010/main" val="359400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099120-5D35-4016-9FD4-809C6A124625}" type="slidenum">
              <a:rPr lang="en-US" smtClean="0"/>
              <a:pPr>
                <a:defRPr/>
              </a:pPr>
              <a:t>8</a:t>
            </a:fld>
            <a:endParaRPr lang="en-US" dirty="0"/>
          </a:p>
        </p:txBody>
      </p:sp>
    </p:spTree>
    <p:extLst>
      <p:ext uri="{BB962C8B-B14F-4D97-AF65-F5344CB8AC3E}">
        <p14:creationId xmlns:p14="http://schemas.microsoft.com/office/powerpoint/2010/main" val="54168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099120-5D35-4016-9FD4-809C6A124625}" type="slidenum">
              <a:rPr lang="en-US" smtClean="0"/>
              <a:pPr>
                <a:defRPr/>
              </a:pPr>
              <a:t>9</a:t>
            </a:fld>
            <a:endParaRPr lang="en-US" dirty="0"/>
          </a:p>
        </p:txBody>
      </p:sp>
    </p:spTree>
    <p:extLst>
      <p:ext uri="{BB962C8B-B14F-4D97-AF65-F5344CB8AC3E}">
        <p14:creationId xmlns:p14="http://schemas.microsoft.com/office/powerpoint/2010/main" val="41674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a:t>Soergel, </a:t>
            </a: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Soergel, </a:t>
            </a: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Soergel, </a:t>
            </a: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914400" y="152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914400" y="16764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4301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a:t>Soergel, </a:t>
            </a:r>
          </a:p>
        </p:txBody>
      </p:sp>
      <p:sp>
        <p:nvSpPr>
          <p:cNvPr id="4301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8.mp3"/><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8.mp3"/></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media" Target="../media/media16.mp3"/><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6.mp3"/></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package" Target="../embeddings/Microsoft_Word_Document.docx"/><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057400" y="533400"/>
            <a:ext cx="8153400" cy="3048000"/>
          </a:xfrm>
        </p:spPr>
        <p:txBody>
          <a:bodyPr/>
          <a:lstStyle/>
          <a:p>
            <a:pPr>
              <a:spcBef>
                <a:spcPts val="2000"/>
              </a:spcBef>
            </a:pPr>
            <a:r>
              <a:rPr lang="en-US" sz="3600" b="0" dirty="0">
                <a:latin typeface="Arial Unicode MS" pitchFamily="34" charset="-128"/>
              </a:rPr>
              <a:t>UB LIS 575 Soergel</a:t>
            </a:r>
            <a:br>
              <a:rPr lang="en-US" sz="3600" b="0" dirty="0">
                <a:latin typeface="Arial Unicode MS" pitchFamily="34" charset="-128"/>
              </a:rPr>
            </a:br>
            <a:r>
              <a:rPr lang="en-US" sz="3600" b="0" dirty="0">
                <a:latin typeface="Arial Unicode MS" pitchFamily="34" charset="-128"/>
              </a:rPr>
              <a:t>Lecture 01.2</a:t>
            </a:r>
            <a:br>
              <a:rPr lang="en-US" sz="2000" b="0" dirty="0">
                <a:latin typeface="Arial Unicode MS" pitchFamily="34" charset="-128"/>
              </a:rPr>
            </a:br>
            <a:br>
              <a:rPr lang="en-US" sz="2000" b="0" dirty="0">
                <a:latin typeface="Arial Unicode MS" pitchFamily="34" charset="-128"/>
              </a:rPr>
            </a:br>
            <a:r>
              <a:rPr lang="en-US" dirty="0">
                <a:latin typeface="Arial Unicode MS" pitchFamily="34" charset="-128"/>
              </a:rPr>
              <a:t>What is Research?</a:t>
            </a:r>
            <a:br>
              <a:rPr lang="en-US" dirty="0">
                <a:latin typeface="Arial Unicode MS" pitchFamily="34" charset="-128"/>
              </a:rPr>
            </a:br>
            <a:r>
              <a:rPr lang="en-US" dirty="0">
                <a:latin typeface="Arial Unicode MS" pitchFamily="34" charset="-128"/>
              </a:rPr>
              <a:t>And Why Do We Need It?</a:t>
            </a:r>
            <a:br>
              <a:rPr lang="en-US" sz="4800" b="0" dirty="0">
                <a:latin typeface="Arial Unicode MS" pitchFamily="34" charset="-128"/>
              </a:rPr>
            </a:br>
            <a:endParaRPr lang="en-US" sz="3200" b="0" dirty="0">
              <a:latin typeface="Arial Unicode MS" pitchFamily="34" charset="-128"/>
            </a:endParaRPr>
          </a:p>
        </p:txBody>
      </p:sp>
      <p:sp>
        <p:nvSpPr>
          <p:cNvPr id="2052" name="Rectangle 3"/>
          <p:cNvSpPr>
            <a:spLocks noGrp="1" noChangeArrowheads="1"/>
          </p:cNvSpPr>
          <p:nvPr>
            <p:ph type="subTitle" idx="1"/>
          </p:nvPr>
        </p:nvSpPr>
        <p:spPr>
          <a:xfrm>
            <a:off x="2514600" y="3884524"/>
            <a:ext cx="7239000" cy="1752600"/>
          </a:xfrm>
        </p:spPr>
        <p:txBody>
          <a:bodyPr/>
          <a:lstStyle/>
          <a:p>
            <a:pPr eaLnBrk="1" hangingPunct="1"/>
            <a:r>
              <a:rPr lang="en-US" sz="2800" b="1" dirty="0">
                <a:solidFill>
                  <a:schemeClr val="bg1"/>
                </a:solidFill>
              </a:rPr>
              <a:t>Dagobert Soergel</a:t>
            </a:r>
          </a:p>
          <a:p>
            <a:pPr eaLnBrk="1" hangingPunct="1"/>
            <a:r>
              <a:rPr lang="en-US" sz="2000" dirty="0">
                <a:solidFill>
                  <a:schemeClr val="bg1"/>
                </a:solidFill>
              </a:rPr>
              <a:t>Department of  Information Science</a:t>
            </a:r>
            <a:br>
              <a:rPr lang="en-US" sz="2000" dirty="0">
                <a:solidFill>
                  <a:schemeClr val="bg1"/>
                </a:solidFill>
              </a:rPr>
            </a:br>
            <a:r>
              <a:rPr lang="en-US" sz="2000" dirty="0">
                <a:solidFill>
                  <a:schemeClr val="bg1"/>
                </a:solidFill>
              </a:rPr>
              <a:t>Graduate School of Education </a:t>
            </a:r>
            <a:br>
              <a:rPr lang="en-US" sz="2000" dirty="0">
                <a:solidFill>
                  <a:schemeClr val="bg1"/>
                </a:solidFill>
              </a:rPr>
            </a:br>
            <a:r>
              <a:rPr lang="en-US" sz="2000" dirty="0">
                <a:solidFill>
                  <a:schemeClr val="bg1"/>
                </a:solidFill>
              </a:rPr>
              <a:t>University at Buffalo</a:t>
            </a:r>
          </a:p>
        </p:txBody>
      </p:sp>
      <p:sp>
        <p:nvSpPr>
          <p:cNvPr id="2053" name="Text Box 4"/>
          <p:cNvSpPr txBox="1">
            <a:spLocks noChangeArrowheads="1"/>
          </p:cNvSpPr>
          <p:nvPr/>
        </p:nvSpPr>
        <p:spPr bwMode="auto">
          <a:xfrm>
            <a:off x="3352800" y="4876800"/>
            <a:ext cx="6248400" cy="457200"/>
          </a:xfrm>
          <a:prstGeom prst="rect">
            <a:avLst/>
          </a:prstGeom>
          <a:noFill/>
          <a:ln w="9525">
            <a:noFill/>
            <a:miter lim="800000"/>
            <a:headEnd/>
            <a:tailEnd/>
          </a:ln>
        </p:spPr>
        <p:txBody>
          <a:bodyPr>
            <a:spAutoFit/>
          </a:bodyPr>
          <a:lstStyle/>
          <a:p>
            <a:pPr algn="ctr">
              <a:spcBef>
                <a:spcPct val="10000"/>
              </a:spcBef>
            </a:pPr>
            <a:endParaRPr lang="en-US" dirty="0">
              <a:latin typeface="Arial" charset="0"/>
            </a:endParaRPr>
          </a:p>
        </p:txBody>
      </p:sp>
      <p:sp>
        <p:nvSpPr>
          <p:cNvPr id="6" name="TextBox 5"/>
          <p:cNvSpPr txBox="1"/>
          <p:nvPr/>
        </p:nvSpPr>
        <p:spPr>
          <a:xfrm>
            <a:off x="1790700" y="5715001"/>
            <a:ext cx="8686800" cy="461665"/>
          </a:xfrm>
          <a:prstGeom prst="rect">
            <a:avLst/>
          </a:prstGeom>
          <a:noFill/>
        </p:spPr>
        <p:txBody>
          <a:bodyPr wrap="square" rtlCol="0">
            <a:spAutoFit/>
          </a:bodyPr>
          <a:lstStyle/>
          <a:p>
            <a:pPr>
              <a:spcBef>
                <a:spcPts val="600"/>
              </a:spcBef>
            </a:pPr>
            <a:r>
              <a:rPr lang="en-US" dirty="0">
                <a:solidFill>
                  <a:schemeClr val="bg1"/>
                </a:solidFill>
              </a:rPr>
              <a:t>  Long lecture. 100 min.  Includes  audio.</a:t>
            </a:r>
          </a:p>
        </p:txBody>
      </p:sp>
    </p:spTree>
    <p:extLst>
      <p:ext uri="{BB962C8B-B14F-4D97-AF65-F5344CB8AC3E}">
        <p14:creationId xmlns:p14="http://schemas.microsoft.com/office/powerpoint/2010/main" val="2784458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143635"/>
            <a:ext cx="11963400" cy="685800"/>
          </a:xfrm>
        </p:spPr>
        <p:txBody>
          <a:bodyPr/>
          <a:lstStyle/>
          <a:p>
            <a:pPr eaLnBrk="1" hangingPunct="1"/>
            <a:r>
              <a:rPr lang="en-US" spc="-30" dirty="0"/>
              <a:t>1a Distance from practice / closeness to practice</a:t>
            </a:r>
            <a:r>
              <a:rPr lang="en-US" dirty="0"/>
              <a:t> </a:t>
            </a:r>
            <a:endParaRPr lang="en-US" sz="3200" b="0" dirty="0">
              <a:latin typeface="Arial Unicode MS" pitchFamily="34" charset="-128"/>
            </a:endParaRPr>
          </a:p>
        </p:txBody>
      </p:sp>
      <p:sp>
        <p:nvSpPr>
          <p:cNvPr id="3076" name="Rectangle 3"/>
          <p:cNvSpPr>
            <a:spLocks noGrp="1" noChangeArrowheads="1"/>
          </p:cNvSpPr>
          <p:nvPr>
            <p:ph idx="1"/>
          </p:nvPr>
        </p:nvSpPr>
        <p:spPr>
          <a:xfrm>
            <a:off x="152400" y="1092850"/>
            <a:ext cx="11506200" cy="5155550"/>
          </a:xfrm>
        </p:spPr>
        <p:txBody>
          <a:bodyPr/>
          <a:lstStyle/>
          <a:p>
            <a:pPr marL="0" indent="0">
              <a:buNone/>
            </a:pPr>
            <a:r>
              <a:rPr lang="en-US" sz="2000" b="1" dirty="0">
                <a:solidFill>
                  <a:schemeClr val="bg1"/>
                </a:solidFill>
              </a:rPr>
              <a:t>1a1 Basic research</a:t>
            </a:r>
          </a:p>
          <a:p>
            <a:pPr marL="457200" indent="0">
              <a:spcBef>
                <a:spcPts val="600"/>
              </a:spcBef>
              <a:buNone/>
            </a:pPr>
            <a:r>
              <a:rPr lang="en-US" sz="2000" dirty="0">
                <a:solidFill>
                  <a:schemeClr val="bg1"/>
                </a:solidFill>
              </a:rPr>
              <a:t>Basic (aka fundamental or pure) research is driven by a researcher’s curiosity or interest in a  question about the functioning of nature, individual people, or groups or organizations or society or nations. The main motivation is to expand  knowledge, not to create or invent something. There may not be obvious commercial value to the discoveries that result from basic research.</a:t>
            </a:r>
          </a:p>
          <a:p>
            <a:pPr marL="0" indent="0">
              <a:buNone/>
            </a:pPr>
            <a:r>
              <a:rPr lang="en-US" sz="2000" b="1" dirty="0">
                <a:solidFill>
                  <a:schemeClr val="bg1"/>
                </a:solidFill>
              </a:rPr>
              <a:t>1a2 Applied research</a:t>
            </a:r>
          </a:p>
          <a:p>
            <a:pPr marL="457200" indent="0">
              <a:spcBef>
                <a:spcPts val="600"/>
              </a:spcBef>
              <a:buNone/>
            </a:pPr>
            <a:r>
              <a:rPr lang="en-US" sz="2000" dirty="0">
                <a:solidFill>
                  <a:schemeClr val="bg1"/>
                </a:solidFill>
              </a:rPr>
              <a:t>Applied research is carried out to solve practical problems, rather than to acquire knowledge for knowledge’s sake. The goal of the applied researcher is to improve products and services.</a:t>
            </a:r>
          </a:p>
          <a:p>
            <a:pPr marL="628650" indent="-628650">
              <a:spcBef>
                <a:spcPts val="900"/>
              </a:spcBef>
              <a:buNone/>
            </a:pPr>
            <a:r>
              <a:rPr lang="en-US" sz="1800" b="1" dirty="0"/>
              <a:t>1a2.1 Research and Development (R&amp;D). Design.</a:t>
            </a:r>
            <a:r>
              <a:rPr lang="en-US" sz="1800" dirty="0"/>
              <a:t> </a:t>
            </a:r>
            <a:r>
              <a:rPr lang="en-US" sz="1800" dirty="0">
                <a:solidFill>
                  <a:schemeClr val="bg1"/>
                </a:solidFill>
              </a:rPr>
              <a:t>Conducts applied research and uses the results to develop specifications for products and services</a:t>
            </a:r>
            <a:r>
              <a:rPr lang="en-US" sz="2000" dirty="0">
                <a:solidFill>
                  <a:schemeClr val="bg1"/>
                </a:solidFill>
              </a:rPr>
              <a:t>. </a:t>
            </a:r>
          </a:p>
          <a:p>
            <a:pPr marL="628650" indent="-628650">
              <a:spcBef>
                <a:spcPts val="900"/>
              </a:spcBef>
              <a:buNone/>
            </a:pPr>
            <a:r>
              <a:rPr lang="en-US" sz="1800" b="1" dirty="0"/>
              <a:t>1a2.2 Action research</a:t>
            </a:r>
          </a:p>
          <a:p>
            <a:pPr marL="628650" indent="-628650">
              <a:spcBef>
                <a:spcPts val="900"/>
              </a:spcBef>
              <a:buNone/>
            </a:pPr>
            <a:r>
              <a:rPr lang="en-US" sz="1800" b="1" dirty="0"/>
              <a:t>1a2.3</a:t>
            </a:r>
            <a:r>
              <a:rPr lang="en-US" sz="1800" dirty="0"/>
              <a:t> </a:t>
            </a:r>
            <a:r>
              <a:rPr lang="en-US" sz="1800" b="1" dirty="0"/>
              <a:t>Evaluation and assessment researc</a:t>
            </a:r>
            <a:r>
              <a:rPr lang="en-US" sz="1800" dirty="0"/>
              <a:t>h</a:t>
            </a:r>
          </a:p>
          <a:p>
            <a:pPr marL="628650" indent="-628650">
              <a:spcBef>
                <a:spcPts val="900"/>
              </a:spcBef>
              <a:buNone/>
            </a:pPr>
            <a:endParaRPr lang="en-US" sz="1800" b="1" dirty="0">
              <a:solidFill>
                <a:schemeClr val="bg1"/>
              </a:solidFill>
            </a:endParaRPr>
          </a:p>
          <a:p>
            <a:pPr marL="0" indent="0">
              <a:spcBef>
                <a:spcPts val="600"/>
              </a:spcBef>
              <a:buNone/>
            </a:pPr>
            <a:r>
              <a:rPr lang="en-US" sz="1600" dirty="0">
                <a:solidFill>
                  <a:schemeClr val="bg1"/>
                </a:solidFill>
              </a:rPr>
              <a:t>with acknowledgements to  https://relivingmbadays.wordpress.com/2012/10/14/basic-versus-applied-research/</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10</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2296" y="4495800"/>
            <a:ext cx="516304" cy="516304"/>
          </a:xfrm>
          <a:prstGeom prst="rect">
            <a:avLst/>
          </a:prstGeom>
        </p:spPr>
      </p:pic>
      <p:sp>
        <p:nvSpPr>
          <p:cNvPr id="7" name="TextBox 6">
            <a:extLst>
              <a:ext uri="{FF2B5EF4-FFF2-40B4-BE49-F238E27FC236}">
                <a16:creationId xmlns:a16="http://schemas.microsoft.com/office/drawing/2014/main" id="{EA5A4598-3405-460E-AF5C-25E1CEDFA11F}"/>
              </a:ext>
            </a:extLst>
          </p:cNvPr>
          <p:cNvSpPr txBox="1"/>
          <p:nvPr/>
        </p:nvSpPr>
        <p:spPr>
          <a:xfrm>
            <a:off x="10001250" y="4543260"/>
            <a:ext cx="990600" cy="369332"/>
          </a:xfrm>
          <a:prstGeom prst="rect">
            <a:avLst/>
          </a:prstGeom>
          <a:noFill/>
        </p:spPr>
        <p:txBody>
          <a:bodyPr wrap="square" rtlCol="0">
            <a:spAutoFit/>
          </a:bodyPr>
          <a:lstStyle/>
          <a:p>
            <a:r>
              <a:rPr lang="en-US" sz="1800" dirty="0"/>
              <a:t>1.5 min</a:t>
            </a:r>
          </a:p>
        </p:txBody>
      </p:sp>
      <p:sp>
        <p:nvSpPr>
          <p:cNvPr id="8" name="TextBox 7">
            <a:extLst>
              <a:ext uri="{FF2B5EF4-FFF2-40B4-BE49-F238E27FC236}">
                <a16:creationId xmlns:a16="http://schemas.microsoft.com/office/drawing/2014/main" id="{633FCFAB-B60E-4EC3-9E21-7EFF001E5FEE}"/>
              </a:ext>
            </a:extLst>
          </p:cNvPr>
          <p:cNvSpPr txBox="1"/>
          <p:nvPr/>
        </p:nvSpPr>
        <p:spPr>
          <a:xfrm>
            <a:off x="7951787" y="5176007"/>
            <a:ext cx="3040063" cy="369332"/>
          </a:xfrm>
          <a:prstGeom prst="rect">
            <a:avLst/>
          </a:prstGeom>
          <a:noFill/>
        </p:spPr>
        <p:txBody>
          <a:bodyPr wrap="square" rtlCol="0">
            <a:spAutoFit/>
          </a:bodyPr>
          <a:lstStyle/>
          <a:p>
            <a:r>
              <a:rPr lang="en-US" sz="1800" dirty="0"/>
              <a:t>Supplemental audio 2.5 min</a:t>
            </a:r>
          </a:p>
        </p:txBody>
      </p:sp>
      <p:pic>
        <p:nvPicPr>
          <p:cNvPr id="3" name="UBLIS575DS-01.2$2-Lecture01.2-WhatIsResearchAndWhyDoWeNeedItSlide10a">
            <a:hlinkClick r:id="" action="ppaction://media"/>
            <a:extLst>
              <a:ext uri="{FF2B5EF4-FFF2-40B4-BE49-F238E27FC236}">
                <a16:creationId xmlns:a16="http://schemas.microsoft.com/office/drawing/2014/main" id="{58D99B9C-1E6E-4E21-8D71-089CD478052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42296" y="5139023"/>
            <a:ext cx="516304" cy="516304"/>
          </a:xfrm>
          <a:prstGeom prst="rect">
            <a:avLst/>
          </a:prstGeom>
        </p:spPr>
      </p:pic>
    </p:spTree>
    <p:extLst>
      <p:ext uri="{BB962C8B-B14F-4D97-AF65-F5344CB8AC3E}">
        <p14:creationId xmlns:p14="http://schemas.microsoft.com/office/powerpoint/2010/main" val="18231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380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11</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4" name="Picture 3"/>
          <p:cNvPicPr>
            <a:picLocks noChangeAspect="1"/>
          </p:cNvPicPr>
          <p:nvPr/>
        </p:nvPicPr>
        <p:blipFill>
          <a:blip r:embed="rId2"/>
          <a:stretch>
            <a:fillRect/>
          </a:stretch>
        </p:blipFill>
        <p:spPr>
          <a:xfrm>
            <a:off x="-76200" y="7817"/>
            <a:ext cx="12342942" cy="6857998"/>
          </a:xfrm>
          <a:prstGeom prst="rect">
            <a:avLst/>
          </a:prstGeom>
        </p:spPr>
      </p:pic>
    </p:spTree>
    <p:extLst>
      <p:ext uri="{BB962C8B-B14F-4D97-AF65-F5344CB8AC3E}">
        <p14:creationId xmlns:p14="http://schemas.microsoft.com/office/powerpoint/2010/main" val="4264426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228600"/>
            <a:ext cx="11353800" cy="685800"/>
          </a:xfrm>
        </p:spPr>
        <p:txBody>
          <a:bodyPr/>
          <a:lstStyle/>
          <a:p>
            <a:pPr eaLnBrk="1" hangingPunct="1"/>
            <a:r>
              <a:rPr lang="en-US" dirty="0"/>
              <a:t>1b Purposes / applications / uses of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381000" y="1143000"/>
            <a:ext cx="11277600" cy="4953000"/>
          </a:xfrm>
        </p:spPr>
        <p:txBody>
          <a:bodyPr/>
          <a:lstStyle/>
          <a:p>
            <a:pPr marL="457200" indent="-457200">
              <a:buNone/>
              <a:tabLst>
                <a:tab pos="457200" algn="l"/>
              </a:tabLst>
            </a:pPr>
            <a:r>
              <a:rPr lang="en-US" sz="1800" dirty="0">
                <a:solidFill>
                  <a:schemeClr val="bg1"/>
                </a:solidFill>
              </a:rPr>
              <a:t>1b1	Inform action. Evidence-based practice. Translation of research results into practice</a:t>
            </a:r>
          </a:p>
          <a:p>
            <a:pPr marL="460375" indent="-460375">
              <a:buNone/>
              <a:tabLst>
                <a:tab pos="457200" algn="l"/>
              </a:tabLst>
            </a:pPr>
            <a:r>
              <a:rPr lang="en-US" sz="1800" dirty="0">
                <a:solidFill>
                  <a:schemeClr val="bg1"/>
                </a:solidFill>
              </a:rPr>
              <a:t>1b2	Provide tools for practice</a:t>
            </a:r>
          </a:p>
          <a:p>
            <a:pPr marL="460375" indent="-460375">
              <a:buNone/>
              <a:tabLst>
                <a:tab pos="457200" algn="l"/>
              </a:tabLst>
            </a:pPr>
            <a:r>
              <a:rPr lang="en-US" sz="1800" dirty="0"/>
              <a:t>1b2.1 Support Design / produce a product / artefact / mentefact</a:t>
            </a:r>
            <a:endParaRPr lang="en-US" sz="1800" dirty="0">
              <a:solidFill>
                <a:schemeClr val="bg1"/>
              </a:solidFill>
            </a:endParaRPr>
          </a:p>
          <a:p>
            <a:pPr marL="460375" indent="-460375">
              <a:buNone/>
              <a:tabLst>
                <a:tab pos="457200" algn="l"/>
              </a:tabLst>
            </a:pPr>
            <a:r>
              <a:rPr lang="en-US" sz="1800" dirty="0">
                <a:solidFill>
                  <a:schemeClr val="bg1"/>
                </a:solidFill>
              </a:rPr>
              <a:t>1b3	Environmental scanning and prediction</a:t>
            </a:r>
          </a:p>
          <a:p>
            <a:pPr marL="460375" indent="-460375">
              <a:buNone/>
              <a:tabLst>
                <a:tab pos="457200" algn="l"/>
              </a:tabLst>
            </a:pPr>
            <a:r>
              <a:rPr lang="en-US" sz="1800" dirty="0">
                <a:solidFill>
                  <a:schemeClr val="bg1"/>
                </a:solidFill>
              </a:rPr>
              <a:t>1b4	Evaluation / assessment to support accountability</a:t>
            </a:r>
          </a:p>
          <a:p>
            <a:pPr marL="460375" indent="-460375">
              <a:buNone/>
              <a:tabLst>
                <a:tab pos="457200" algn="l"/>
              </a:tabLst>
            </a:pPr>
            <a:r>
              <a:rPr lang="en-US" sz="2000" b="1" dirty="0">
                <a:solidFill>
                  <a:schemeClr val="bg1"/>
                </a:solidFill>
              </a:rPr>
              <a:t>Note added on planned change in 1b (not covered in the audio)</a:t>
            </a:r>
          </a:p>
          <a:p>
            <a:pPr marL="0" indent="0">
              <a:buNone/>
            </a:pPr>
            <a:r>
              <a:rPr lang="en-US" sz="1800" dirty="0">
                <a:solidFill>
                  <a:schemeClr val="bg1"/>
                </a:solidFill>
              </a:rPr>
              <a:t>This list of purposes tells only half the story. It focuses on application of research results to practice.</a:t>
            </a:r>
            <a:br>
              <a:rPr lang="en-US" sz="1800" dirty="0">
                <a:solidFill>
                  <a:schemeClr val="bg1"/>
                </a:solidFill>
              </a:rPr>
            </a:br>
            <a:r>
              <a:rPr lang="en-US" sz="1800" dirty="0">
                <a:solidFill>
                  <a:schemeClr val="bg1"/>
                </a:solidFill>
              </a:rPr>
              <a:t>But there are also more general purposes</a:t>
            </a:r>
          </a:p>
          <a:p>
            <a:pPr indent="-228600">
              <a:spcBef>
                <a:spcPts val="600"/>
              </a:spcBef>
            </a:pPr>
            <a:r>
              <a:rPr lang="en-US" sz="1800" dirty="0">
                <a:solidFill>
                  <a:schemeClr val="bg1"/>
                </a:solidFill>
              </a:rPr>
              <a:t>Understanding the world around us and within us</a:t>
            </a:r>
          </a:p>
          <a:p>
            <a:pPr indent="-228600">
              <a:spcBef>
                <a:spcPts val="600"/>
              </a:spcBef>
            </a:pPr>
            <a:r>
              <a:rPr lang="en-US" sz="1800" spc="-20" dirty="0">
                <a:solidFill>
                  <a:schemeClr val="bg1"/>
                </a:solidFill>
              </a:rPr>
              <a:t>Pursuing interesting questions arising from curiosity, the wish to know, to expand the frontiers of knowledge</a:t>
            </a:r>
          </a:p>
          <a:p>
            <a:pPr indent="-228600">
              <a:spcBef>
                <a:spcPts val="600"/>
              </a:spcBef>
            </a:pPr>
            <a:r>
              <a:rPr lang="en-US" sz="1800" dirty="0">
                <a:solidFill>
                  <a:schemeClr val="bg1"/>
                </a:solidFill>
              </a:rPr>
              <a:t>Building theory</a:t>
            </a:r>
          </a:p>
          <a:p>
            <a:pPr indent="-228600">
              <a:spcBef>
                <a:spcPts val="600"/>
              </a:spcBef>
            </a:pPr>
            <a:r>
              <a:rPr lang="en-US" sz="1800" dirty="0">
                <a:solidFill>
                  <a:schemeClr val="bg1"/>
                </a:solidFill>
              </a:rPr>
              <a:t>Developing better research methods</a:t>
            </a:r>
            <a:br>
              <a:rPr lang="en-US" sz="1800" dirty="0">
                <a:solidFill>
                  <a:schemeClr val="bg1"/>
                </a:solidFill>
              </a:rPr>
            </a:br>
            <a:endParaRPr lang="en-US" sz="18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12</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5200" y="5791200"/>
            <a:ext cx="609600" cy="609600"/>
          </a:xfrm>
          <a:prstGeom prst="rect">
            <a:avLst/>
          </a:prstGeom>
        </p:spPr>
      </p:pic>
      <p:sp>
        <p:nvSpPr>
          <p:cNvPr id="8" name="TextBox 7">
            <a:extLst>
              <a:ext uri="{FF2B5EF4-FFF2-40B4-BE49-F238E27FC236}">
                <a16:creationId xmlns:a16="http://schemas.microsoft.com/office/drawing/2014/main" id="{BBCF20E1-13E6-48C2-87E3-A437A1F60579}"/>
              </a:ext>
            </a:extLst>
          </p:cNvPr>
          <p:cNvSpPr txBox="1"/>
          <p:nvPr/>
        </p:nvSpPr>
        <p:spPr>
          <a:xfrm>
            <a:off x="10210800" y="5911334"/>
            <a:ext cx="990600" cy="369332"/>
          </a:xfrm>
          <a:prstGeom prst="rect">
            <a:avLst/>
          </a:prstGeom>
          <a:noFill/>
        </p:spPr>
        <p:txBody>
          <a:bodyPr wrap="square" rtlCol="0">
            <a:spAutoFit/>
          </a:bodyPr>
          <a:lstStyle/>
          <a:p>
            <a:r>
              <a:rPr lang="en-US" sz="1800" dirty="0"/>
              <a:t>2 min</a:t>
            </a:r>
          </a:p>
        </p:txBody>
      </p:sp>
    </p:spTree>
    <p:extLst>
      <p:ext uri="{BB962C8B-B14F-4D97-AF65-F5344CB8AC3E}">
        <p14:creationId xmlns:p14="http://schemas.microsoft.com/office/powerpoint/2010/main" val="3346718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28600"/>
            <a:ext cx="11430000" cy="685800"/>
          </a:xfrm>
        </p:spPr>
        <p:txBody>
          <a:bodyPr/>
          <a:lstStyle/>
          <a:p>
            <a:pPr eaLnBrk="1" hangingPunct="1"/>
            <a:r>
              <a:rPr lang="en-US" dirty="0"/>
              <a:t>1b1 Inform action. Evidence-based practice</a:t>
            </a:r>
          </a:p>
        </p:txBody>
      </p:sp>
      <p:sp>
        <p:nvSpPr>
          <p:cNvPr id="3076" name="Rectangle 3"/>
          <p:cNvSpPr>
            <a:spLocks noGrp="1" noChangeArrowheads="1"/>
          </p:cNvSpPr>
          <p:nvPr>
            <p:ph idx="1"/>
          </p:nvPr>
        </p:nvSpPr>
        <p:spPr>
          <a:xfrm>
            <a:off x="228600" y="1143000"/>
            <a:ext cx="11658600" cy="4800600"/>
          </a:xfrm>
        </p:spPr>
        <p:txBody>
          <a:bodyPr/>
          <a:lstStyle/>
          <a:p>
            <a:pPr marL="569913"/>
            <a:r>
              <a:rPr lang="en-US" sz="2000" b="1" dirty="0"/>
              <a:t>“Conceptual” or “enlightenment” use of research</a:t>
            </a:r>
            <a:r>
              <a:rPr lang="en-US" sz="2000" dirty="0"/>
              <a:t>. </a:t>
            </a:r>
            <a:br>
              <a:rPr lang="en-US" sz="2000" dirty="0"/>
            </a:br>
            <a:r>
              <a:rPr lang="en-US" sz="2000" dirty="0"/>
              <a:t>Providing decision makers with an overall understanding of the system they are responsible for, the forces at work and the stakeholders, and a framework for thinking about that system </a:t>
            </a:r>
            <a:br>
              <a:rPr lang="en-US" sz="2000" dirty="0"/>
            </a:br>
            <a:r>
              <a:rPr lang="en-US" sz="2000" dirty="0"/>
              <a:t>Rather than being consulted in the course of a specific decision, the research evidence in Organizing Schools for Improvement provided policymakers new ideas and frameworks that influenced how they individually and collectively approached their work. It shaped the beliefs and understanding that leaders drew on as they considered issues to address and evaluated potential solutions. </a:t>
            </a:r>
            <a:br>
              <a:rPr lang="en-US" sz="2000" dirty="0"/>
            </a:br>
            <a:r>
              <a:rPr lang="en-US" sz="2000" dirty="0"/>
              <a:t>http://wtgrantfoundation.org/conceptual-use-research-important</a:t>
            </a:r>
          </a:p>
          <a:p>
            <a:pPr marL="569913"/>
            <a:r>
              <a:rPr lang="en-US" sz="2000" b="1" dirty="0"/>
              <a:t>General assessment of how well given programs, methods, materials, devices work in a given set of  circumstances to assist in selecting the best option. </a:t>
            </a:r>
          </a:p>
          <a:p>
            <a:pPr marL="227013" indent="0">
              <a:spcBef>
                <a:spcPts val="2400"/>
              </a:spcBef>
              <a:buNone/>
            </a:pPr>
            <a:r>
              <a:rPr lang="en-US" sz="2000" dirty="0"/>
              <a:t>Aside: How students benefit of doing research (of any kind)</a:t>
            </a:r>
            <a:br>
              <a:rPr lang="en-US" sz="2000" dirty="0"/>
            </a:br>
            <a:r>
              <a:rPr lang="en-US" sz="2000" dirty="0"/>
              <a:t>Also:  Research done just for the intellectual joy of </a:t>
            </a:r>
            <a:br>
              <a:rPr lang="en-US" sz="2000" dirty="0"/>
            </a:br>
            <a:r>
              <a:rPr lang="en-US" sz="2000" dirty="0"/>
              <a:t>Both are about the purpose of the researcher rather than the purpose of the user of research results</a:t>
            </a:r>
          </a:p>
          <a:p>
            <a:pPr marL="0" indent="0">
              <a:buNone/>
            </a:pPr>
            <a:endParaRPr lang="en-US" sz="2000" dirty="0">
              <a:solidFill>
                <a:schemeClr val="bg1"/>
              </a:solidFill>
            </a:endParaRP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13</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0" y="4800600"/>
            <a:ext cx="381000" cy="381000"/>
          </a:xfrm>
          <a:prstGeom prst="rect">
            <a:avLst/>
          </a:prstGeom>
        </p:spPr>
      </p:pic>
      <p:sp>
        <p:nvSpPr>
          <p:cNvPr id="7" name="TextBox 6">
            <a:extLst>
              <a:ext uri="{FF2B5EF4-FFF2-40B4-BE49-F238E27FC236}">
                <a16:creationId xmlns:a16="http://schemas.microsoft.com/office/drawing/2014/main" id="{BB2F3F53-85D8-4E8D-8711-494808492699}"/>
              </a:ext>
            </a:extLst>
          </p:cNvPr>
          <p:cNvSpPr txBox="1"/>
          <p:nvPr/>
        </p:nvSpPr>
        <p:spPr>
          <a:xfrm>
            <a:off x="10134600" y="4812268"/>
            <a:ext cx="990600" cy="369332"/>
          </a:xfrm>
          <a:prstGeom prst="rect">
            <a:avLst/>
          </a:prstGeom>
          <a:noFill/>
        </p:spPr>
        <p:txBody>
          <a:bodyPr wrap="square" rtlCol="0">
            <a:spAutoFit/>
          </a:bodyPr>
          <a:lstStyle/>
          <a:p>
            <a:r>
              <a:rPr lang="en-US" sz="1800" dirty="0"/>
              <a:t>1.5 min</a:t>
            </a:r>
          </a:p>
        </p:txBody>
      </p:sp>
    </p:spTree>
    <p:extLst>
      <p:ext uri="{BB962C8B-B14F-4D97-AF65-F5344CB8AC3E}">
        <p14:creationId xmlns:p14="http://schemas.microsoft.com/office/powerpoint/2010/main" val="1406853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8800" y="228600"/>
            <a:ext cx="8458200" cy="685800"/>
          </a:xfrm>
        </p:spPr>
        <p:txBody>
          <a:bodyPr/>
          <a:lstStyle/>
          <a:p>
            <a:pPr eaLnBrk="1" hangingPunct="1"/>
            <a:r>
              <a:rPr lang="en-US" dirty="0"/>
              <a:t>1b2  Provide tools for practice</a:t>
            </a:r>
            <a:endParaRPr lang="en-US" sz="3200" b="0" dirty="0">
              <a:latin typeface="Arial Unicode MS" pitchFamily="34" charset="-128"/>
            </a:endParaRPr>
          </a:p>
        </p:txBody>
      </p:sp>
      <p:sp>
        <p:nvSpPr>
          <p:cNvPr id="3076" name="Rectangle 3"/>
          <p:cNvSpPr>
            <a:spLocks noGrp="1" noChangeArrowheads="1"/>
          </p:cNvSpPr>
          <p:nvPr>
            <p:ph idx="1"/>
          </p:nvPr>
        </p:nvSpPr>
        <p:spPr>
          <a:xfrm>
            <a:off x="685800" y="1600200"/>
            <a:ext cx="10896600" cy="4461608"/>
          </a:xfrm>
        </p:spPr>
        <p:txBody>
          <a:bodyPr/>
          <a:lstStyle/>
          <a:p>
            <a:pPr marL="625475"/>
            <a:r>
              <a:rPr lang="en-US" sz="2000" dirty="0">
                <a:solidFill>
                  <a:schemeClr val="bg1"/>
                </a:solidFill>
              </a:rPr>
              <a:t>Methods for learning and instruction, tested learning materials, </a:t>
            </a:r>
            <a:br>
              <a:rPr lang="en-US" sz="2000" dirty="0">
                <a:solidFill>
                  <a:schemeClr val="bg1"/>
                </a:solidFill>
              </a:rPr>
            </a:br>
            <a:r>
              <a:rPr lang="en-US" sz="2000" dirty="0">
                <a:solidFill>
                  <a:schemeClr val="bg1"/>
                </a:solidFill>
              </a:rPr>
              <a:t>diagnosing students strengths and weaknesses for  planning individualized instruction,</a:t>
            </a:r>
            <a:br>
              <a:rPr lang="en-US" sz="2000" dirty="0">
                <a:solidFill>
                  <a:schemeClr val="bg1"/>
                </a:solidFill>
              </a:rPr>
            </a:br>
            <a:r>
              <a:rPr lang="en-US" sz="2000" dirty="0">
                <a:solidFill>
                  <a:schemeClr val="bg1"/>
                </a:solidFill>
              </a:rPr>
              <a:t>parenting  guidelines</a:t>
            </a:r>
          </a:p>
          <a:p>
            <a:pPr marL="625475"/>
            <a:r>
              <a:rPr lang="en-US" sz="2000" dirty="0">
                <a:solidFill>
                  <a:schemeClr val="bg1"/>
                </a:solidFill>
              </a:rPr>
              <a:t>Methods for improving business processes, economic and financial forecasting methods</a:t>
            </a:r>
          </a:p>
          <a:p>
            <a:pPr marL="625475"/>
            <a:r>
              <a:rPr lang="en-US" sz="2000" dirty="0">
                <a:solidFill>
                  <a:schemeClr val="bg1"/>
                </a:solidFill>
              </a:rPr>
              <a:t>Diagnostic methods and devices, therapies, drugs, and medical devices</a:t>
            </a:r>
          </a:p>
          <a:p>
            <a:pPr marL="625475"/>
            <a:r>
              <a:rPr lang="en-US" sz="2000" dirty="0">
                <a:solidFill>
                  <a:schemeClr val="bg1"/>
                </a:solidFill>
              </a:rPr>
              <a:t>Crop and animal varieties, methods for agriculture</a:t>
            </a:r>
          </a:p>
          <a:p>
            <a:pPr marL="625475"/>
            <a:r>
              <a:rPr lang="en-US" sz="2000" dirty="0">
                <a:solidFill>
                  <a:schemeClr val="bg1"/>
                </a:solidFill>
              </a:rPr>
              <a:t>Materials with desirable properties</a:t>
            </a:r>
          </a:p>
          <a:p>
            <a:pPr marL="625475"/>
            <a:r>
              <a:rPr lang="en-US" sz="2000" dirty="0">
                <a:solidFill>
                  <a:schemeClr val="bg1"/>
                </a:solidFill>
              </a:rPr>
              <a:t>Machines, including computers. Software systems, such as machine learning</a:t>
            </a: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5257800"/>
            <a:ext cx="533400" cy="533400"/>
          </a:xfrm>
          <a:prstGeom prst="rect">
            <a:avLst/>
          </a:prstGeom>
        </p:spPr>
      </p:pic>
      <p:sp>
        <p:nvSpPr>
          <p:cNvPr id="7" name="TextBox 6">
            <a:extLst>
              <a:ext uri="{FF2B5EF4-FFF2-40B4-BE49-F238E27FC236}">
                <a16:creationId xmlns:a16="http://schemas.microsoft.com/office/drawing/2014/main" id="{D8ABD49E-A71D-4B7B-BE2E-2481B371A001}"/>
              </a:ext>
            </a:extLst>
          </p:cNvPr>
          <p:cNvSpPr txBox="1"/>
          <p:nvPr/>
        </p:nvSpPr>
        <p:spPr>
          <a:xfrm>
            <a:off x="9829800" y="5339834"/>
            <a:ext cx="762000" cy="369332"/>
          </a:xfrm>
          <a:prstGeom prst="rect">
            <a:avLst/>
          </a:prstGeom>
          <a:noFill/>
        </p:spPr>
        <p:txBody>
          <a:bodyPr wrap="square" rtlCol="0">
            <a:spAutoFit/>
          </a:bodyPr>
          <a:lstStyle/>
          <a:p>
            <a:r>
              <a:rPr lang="en-US" sz="1800" dirty="0"/>
              <a:t>1 min</a:t>
            </a:r>
          </a:p>
        </p:txBody>
      </p:sp>
    </p:spTree>
    <p:extLst>
      <p:ext uri="{BB962C8B-B14F-4D97-AF65-F5344CB8AC3E}">
        <p14:creationId xmlns:p14="http://schemas.microsoft.com/office/powerpoint/2010/main" val="3286511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66900" y="0"/>
            <a:ext cx="8458200" cy="685800"/>
          </a:xfrm>
        </p:spPr>
        <p:txBody>
          <a:bodyPr/>
          <a:lstStyle/>
          <a:p>
            <a:pPr eaLnBrk="1" hangingPunct="1"/>
            <a:r>
              <a:rPr lang="en-US" dirty="0"/>
              <a:t>1b2  Provide tools for practice</a:t>
            </a:r>
            <a:endParaRPr lang="en-US" sz="3200" b="0" dirty="0">
              <a:latin typeface="Arial Unicode MS" pitchFamily="34" charset="-128"/>
            </a:endParaRPr>
          </a:p>
        </p:txBody>
      </p:sp>
      <p:sp>
        <p:nvSpPr>
          <p:cNvPr id="3076" name="Rectangle 3"/>
          <p:cNvSpPr>
            <a:spLocks noGrp="1" noChangeArrowheads="1"/>
          </p:cNvSpPr>
          <p:nvPr>
            <p:ph idx="1"/>
          </p:nvPr>
        </p:nvSpPr>
        <p:spPr>
          <a:xfrm>
            <a:off x="685800" y="763988"/>
            <a:ext cx="11277600" cy="4461608"/>
          </a:xfrm>
        </p:spPr>
        <p:txBody>
          <a:bodyPr/>
          <a:lstStyle/>
          <a:p>
            <a:pPr marL="0" indent="0">
              <a:buNone/>
            </a:pPr>
            <a:r>
              <a:rPr lang="en-US" dirty="0">
                <a:solidFill>
                  <a:schemeClr val="bg1"/>
                </a:solidFill>
              </a:rPr>
              <a:t>Specifically: </a:t>
            </a:r>
            <a:r>
              <a:rPr lang="en-US" b="1" dirty="0"/>
              <a:t>1b2.1</a:t>
            </a:r>
            <a:r>
              <a:rPr lang="en-US" dirty="0"/>
              <a:t> Support Design / produce a product / artefact / mentefact</a:t>
            </a:r>
          </a:p>
          <a:p>
            <a:pPr marL="0" indent="0">
              <a:buNone/>
            </a:pPr>
            <a:r>
              <a:rPr lang="en-US" sz="2000" dirty="0">
                <a:solidFill>
                  <a:schemeClr val="bg1"/>
                </a:solidFill>
              </a:rPr>
              <a:t>Related to Research and Development, but involves much more than what we would normally think of as product design, for example guidelines, procedures, tests based on research, such as</a:t>
            </a:r>
          </a:p>
          <a:p>
            <a:r>
              <a:rPr lang="en-US" sz="2000" dirty="0">
                <a:solidFill>
                  <a:schemeClr val="bg1"/>
                </a:solidFill>
              </a:rPr>
              <a:t>Guidelines for a culturally sensitive reference interview</a:t>
            </a:r>
            <a:br>
              <a:rPr lang="en-US" sz="2000" dirty="0">
                <a:solidFill>
                  <a:schemeClr val="bg1"/>
                </a:solidFill>
              </a:rPr>
            </a:br>
            <a:r>
              <a:rPr lang="en-US" sz="2000" dirty="0">
                <a:solidFill>
                  <a:schemeClr val="bg1"/>
                </a:solidFill>
              </a:rPr>
              <a:t>https://www.slideshare.net/NatalyBlas/the-culturally-relevant-refere</a:t>
            </a:r>
          </a:p>
          <a:p>
            <a:r>
              <a:rPr lang="en-US" sz="2000" dirty="0">
                <a:solidFill>
                  <a:schemeClr val="bg1"/>
                </a:solidFill>
              </a:rPr>
              <a:t>A test of the mathematical ability of a student that uncovers not only mathematical knowledge and strengths in traditional mathematical thinking and deficiencies in these areas, but also other strengths that could be marshalled for learning mathematics and potential areas for applying mathematics in the student's personal and sociocultural experience</a:t>
            </a:r>
          </a:p>
          <a:p>
            <a:r>
              <a:rPr lang="en-US" sz="2000" dirty="0">
                <a:solidFill>
                  <a:schemeClr val="bg1"/>
                </a:solidFill>
              </a:rPr>
              <a:t>nutrition guidelines</a:t>
            </a:r>
            <a:endParaRPr lang="en-US" dirty="0"/>
          </a:p>
          <a:p>
            <a:r>
              <a:rPr lang="en-US" sz="1800" dirty="0"/>
              <a:t>Prehospital Stroke Triage and Destination Procedure</a:t>
            </a:r>
            <a:br>
              <a:rPr lang="en-US" sz="1800" dirty="0"/>
            </a:br>
            <a:r>
              <a:rPr lang="en-US" sz="1800" dirty="0"/>
              <a:t>Purpose  is to identify stroke patients in the field and take them to the most appropriate hospital, which might not be the nearest hospital. Stroke treatment is time-critical –the sooner patients are treated, the better their chances of survival and recovering function. </a:t>
            </a:r>
            <a:br>
              <a:rPr lang="en-US" sz="1800" dirty="0"/>
            </a:br>
            <a:r>
              <a:rPr lang="en-US" sz="1800" dirty="0"/>
              <a:t>https://www.doh.wa.gov/Portals/1/Documents/Pubs/530182.pdf</a:t>
            </a: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Tree>
    <p:extLst>
      <p:ext uri="{BB962C8B-B14F-4D97-AF65-F5344CB8AC3E}">
        <p14:creationId xmlns:p14="http://schemas.microsoft.com/office/powerpoint/2010/main" val="2974261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228600"/>
            <a:ext cx="10896600" cy="685800"/>
          </a:xfrm>
        </p:spPr>
        <p:txBody>
          <a:bodyPr/>
          <a:lstStyle/>
          <a:p>
            <a:pPr eaLnBrk="1" hangingPunct="1"/>
            <a:r>
              <a:rPr lang="en-US" dirty="0"/>
              <a:t>1b3 Environmental scanning and prediction</a:t>
            </a:r>
          </a:p>
        </p:txBody>
      </p:sp>
      <p:sp>
        <p:nvSpPr>
          <p:cNvPr id="3076" name="Rectangle 3"/>
          <p:cNvSpPr>
            <a:spLocks noGrp="1" noChangeArrowheads="1"/>
          </p:cNvSpPr>
          <p:nvPr>
            <p:ph idx="1"/>
          </p:nvPr>
        </p:nvSpPr>
        <p:spPr>
          <a:xfrm>
            <a:off x="1219200" y="1600200"/>
            <a:ext cx="9372600" cy="4461608"/>
          </a:xfrm>
        </p:spPr>
        <p:txBody>
          <a:bodyPr/>
          <a:lstStyle/>
          <a:p>
            <a:pPr marL="569913"/>
            <a:r>
              <a:rPr lang="en-US" sz="2000" dirty="0">
                <a:solidFill>
                  <a:schemeClr val="bg1"/>
                </a:solidFill>
              </a:rPr>
              <a:t>Climate change</a:t>
            </a:r>
          </a:p>
          <a:p>
            <a:pPr marL="569913"/>
            <a:r>
              <a:rPr lang="en-US" sz="2000" dirty="0">
                <a:solidFill>
                  <a:schemeClr val="bg1"/>
                </a:solidFill>
              </a:rPr>
              <a:t>Economic assessment and forecasts - regional, national, global</a:t>
            </a:r>
          </a:p>
          <a:p>
            <a:pPr marL="569913"/>
            <a:r>
              <a:rPr lang="en-US" sz="2000" dirty="0">
                <a:solidFill>
                  <a:schemeClr val="bg1"/>
                </a:solidFill>
              </a:rPr>
              <a:t>Status and spread of disease</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1800" y="4572000"/>
            <a:ext cx="533400" cy="533400"/>
          </a:xfrm>
          <a:prstGeom prst="rect">
            <a:avLst/>
          </a:prstGeom>
        </p:spPr>
      </p:pic>
      <p:sp>
        <p:nvSpPr>
          <p:cNvPr id="7" name="TextBox 6">
            <a:extLst>
              <a:ext uri="{FF2B5EF4-FFF2-40B4-BE49-F238E27FC236}">
                <a16:creationId xmlns:a16="http://schemas.microsoft.com/office/drawing/2014/main" id="{781D4F4B-718F-4D46-AAB1-683B848F0E3D}"/>
              </a:ext>
            </a:extLst>
          </p:cNvPr>
          <p:cNvSpPr txBox="1"/>
          <p:nvPr/>
        </p:nvSpPr>
        <p:spPr>
          <a:xfrm>
            <a:off x="9834562" y="4644698"/>
            <a:ext cx="990600" cy="369332"/>
          </a:xfrm>
          <a:prstGeom prst="rect">
            <a:avLst/>
          </a:prstGeom>
          <a:noFill/>
        </p:spPr>
        <p:txBody>
          <a:bodyPr wrap="square" rtlCol="0">
            <a:spAutoFit/>
          </a:bodyPr>
          <a:lstStyle/>
          <a:p>
            <a:r>
              <a:rPr lang="en-US" sz="1800" dirty="0"/>
              <a:t>1 min</a:t>
            </a:r>
          </a:p>
        </p:txBody>
      </p:sp>
    </p:spTree>
    <p:extLst>
      <p:ext uri="{BB962C8B-B14F-4D97-AF65-F5344CB8AC3E}">
        <p14:creationId xmlns:p14="http://schemas.microsoft.com/office/powerpoint/2010/main" val="1729252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05229" y="539890"/>
            <a:ext cx="11963400" cy="685800"/>
          </a:xfrm>
        </p:spPr>
        <p:txBody>
          <a:bodyPr/>
          <a:lstStyle/>
          <a:p>
            <a:pPr eaLnBrk="1" hangingPunct="1"/>
            <a:r>
              <a:rPr lang="en-US" dirty="0"/>
              <a:t>1b4 Evaluation / assessment </a:t>
            </a:r>
            <a:br>
              <a:rPr lang="en-US" dirty="0"/>
            </a:br>
            <a:r>
              <a:rPr lang="en-US" dirty="0"/>
              <a:t>to support accountability</a:t>
            </a:r>
          </a:p>
        </p:txBody>
      </p:sp>
      <p:sp>
        <p:nvSpPr>
          <p:cNvPr id="3076" name="Rectangle 3"/>
          <p:cNvSpPr>
            <a:spLocks noGrp="1" noChangeArrowheads="1"/>
          </p:cNvSpPr>
          <p:nvPr>
            <p:ph idx="1"/>
          </p:nvPr>
        </p:nvSpPr>
        <p:spPr>
          <a:xfrm>
            <a:off x="228600" y="1676400"/>
            <a:ext cx="11887200" cy="4461608"/>
          </a:xfrm>
        </p:spPr>
        <p:txBody>
          <a:bodyPr/>
          <a:lstStyle/>
          <a:p>
            <a:pPr marL="0" indent="0">
              <a:buNone/>
            </a:pPr>
            <a:r>
              <a:rPr lang="en-US" sz="2000" b="1" dirty="0">
                <a:solidFill>
                  <a:schemeClr val="bg1"/>
                </a:solidFill>
              </a:rPr>
              <a:t>Methods and measures for differentiated outcome assessment</a:t>
            </a:r>
          </a:p>
          <a:p>
            <a:r>
              <a:rPr lang="en-US" sz="2000" dirty="0">
                <a:solidFill>
                  <a:schemeClr val="bg1"/>
                </a:solidFill>
              </a:rPr>
              <a:t>Performance of students: individual students, a class, a school building, a school system, a state. </a:t>
            </a:r>
            <a:br>
              <a:rPr lang="en-US" sz="2000" dirty="0">
                <a:solidFill>
                  <a:schemeClr val="bg1"/>
                </a:solidFill>
              </a:rPr>
            </a:br>
            <a:r>
              <a:rPr lang="en-US" sz="2000" b="1" dirty="0">
                <a:solidFill>
                  <a:schemeClr val="bg1"/>
                </a:solidFill>
              </a:rPr>
              <a:t>Appropriate assessment</a:t>
            </a:r>
            <a:r>
              <a:rPr lang="en-US" sz="2000" dirty="0">
                <a:solidFill>
                  <a:schemeClr val="bg1"/>
                </a:solidFill>
              </a:rPr>
              <a:t>: Consider progress of a student, not just comparison with standards. </a:t>
            </a:r>
            <a:r>
              <a:rPr lang="en-US" sz="2000" spc="-50" dirty="0">
                <a:solidFill>
                  <a:schemeClr val="bg1"/>
                </a:solidFill>
              </a:rPr>
              <a:t>Consider all specific circumstances; give a complete picture of the situation, not just a  few simple numbers.</a:t>
            </a:r>
          </a:p>
          <a:p>
            <a:r>
              <a:rPr lang="en-US" sz="2000" spc="-40" dirty="0">
                <a:solidFill>
                  <a:schemeClr val="bg1"/>
                </a:solidFill>
              </a:rPr>
              <a:t>Business performance (also important information for stockholders and for decisions of external investors)</a:t>
            </a:r>
          </a:p>
          <a:p>
            <a:r>
              <a:rPr lang="en-US" sz="2000" dirty="0">
                <a:solidFill>
                  <a:schemeClr val="bg1"/>
                </a:solidFill>
              </a:rPr>
              <a:t>Patient outcomes: Individual patient, entire hospital. Differentiate by disease and by condition of patients coming in.</a:t>
            </a:r>
          </a:p>
          <a:p>
            <a:r>
              <a:rPr lang="en-US" sz="2000" dirty="0">
                <a:solidFill>
                  <a:schemeClr val="bg1"/>
                </a:solidFill>
              </a:rPr>
              <a:t>Agricultural productivity.</a:t>
            </a:r>
          </a:p>
          <a:p>
            <a:r>
              <a:rPr lang="en-US" sz="2000" dirty="0">
                <a:solidFill>
                  <a:schemeClr val="bg1"/>
                </a:solidFill>
              </a:rPr>
              <a:t>Product testing.</a:t>
            </a: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tabLst>
                <a:tab pos="1314450" algn="l"/>
              </a:tabLst>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17</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105400"/>
            <a:ext cx="533400" cy="533400"/>
          </a:xfrm>
          <a:prstGeom prst="rect">
            <a:avLst/>
          </a:prstGeom>
        </p:spPr>
      </p:pic>
      <p:sp>
        <p:nvSpPr>
          <p:cNvPr id="7" name="TextBox 6">
            <a:extLst>
              <a:ext uri="{FF2B5EF4-FFF2-40B4-BE49-F238E27FC236}">
                <a16:creationId xmlns:a16="http://schemas.microsoft.com/office/drawing/2014/main" id="{923CCF11-FE41-4A6D-9995-54D3655666A1}"/>
              </a:ext>
            </a:extLst>
          </p:cNvPr>
          <p:cNvSpPr txBox="1"/>
          <p:nvPr/>
        </p:nvSpPr>
        <p:spPr>
          <a:xfrm>
            <a:off x="9677400" y="5162550"/>
            <a:ext cx="990600" cy="369332"/>
          </a:xfrm>
          <a:prstGeom prst="rect">
            <a:avLst/>
          </a:prstGeom>
          <a:noFill/>
        </p:spPr>
        <p:txBody>
          <a:bodyPr wrap="square" rtlCol="0">
            <a:spAutoFit/>
          </a:bodyPr>
          <a:lstStyle/>
          <a:p>
            <a:r>
              <a:rPr lang="en-US" sz="1800" dirty="0"/>
              <a:t>1.5 min</a:t>
            </a:r>
          </a:p>
        </p:txBody>
      </p:sp>
    </p:spTree>
    <p:extLst>
      <p:ext uri="{BB962C8B-B14F-4D97-AF65-F5344CB8AC3E}">
        <p14:creationId xmlns:p14="http://schemas.microsoft.com/office/powerpoint/2010/main" val="268264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90500" y="283796"/>
            <a:ext cx="11811000" cy="685800"/>
          </a:xfrm>
        </p:spPr>
        <p:txBody>
          <a:bodyPr/>
          <a:lstStyle/>
          <a:p>
            <a:pPr eaLnBrk="1" hangingPunct="1"/>
            <a:r>
              <a:rPr lang="en-US" dirty="0"/>
              <a:t>1d Nomothetic vs. idiographic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419100" y="1350596"/>
            <a:ext cx="11353800" cy="4059604"/>
          </a:xfrm>
        </p:spPr>
        <p:txBody>
          <a:bodyPr/>
          <a:lstStyle/>
          <a:p>
            <a:pPr marL="0" indent="0">
              <a:buNone/>
            </a:pPr>
            <a:r>
              <a:rPr lang="en-US" sz="2000" b="1" dirty="0"/>
              <a:t>1d1 Nomothetic research</a:t>
            </a:r>
          </a:p>
          <a:p>
            <a:pPr marL="457200" indent="0">
              <a:spcBef>
                <a:spcPts val="600"/>
              </a:spcBef>
              <a:buNone/>
            </a:pPr>
            <a:r>
              <a:rPr lang="en-US" sz="2000" dirty="0"/>
              <a:t>Seeks to explain a class of situations or events rather than a single one. Moreover, it seeks to explain “efficiently,” using only one or just a few explanatory factors. Finally, it settles for partial rather than full explanation of a type of situation. </a:t>
            </a:r>
            <a:r>
              <a:rPr lang="en-US" dirty="0"/>
              <a:t> </a:t>
            </a:r>
            <a:r>
              <a:rPr lang="en-US" sz="2000" dirty="0"/>
              <a:t>{15}</a:t>
            </a:r>
          </a:p>
          <a:p>
            <a:pPr marL="457200" indent="0">
              <a:spcBef>
                <a:spcPts val="600"/>
              </a:spcBef>
              <a:buNone/>
            </a:pPr>
            <a:endParaRPr lang="en-US" sz="2000" dirty="0">
              <a:solidFill>
                <a:schemeClr val="bg1"/>
              </a:solidFill>
            </a:endParaRPr>
          </a:p>
          <a:p>
            <a:pPr marL="0" indent="0">
              <a:spcBef>
                <a:spcPts val="0"/>
              </a:spcBef>
              <a:buNone/>
            </a:pPr>
            <a:r>
              <a:rPr lang="en-US" sz="2000" b="1" dirty="0"/>
              <a:t>1d2 Idiographic research</a:t>
            </a:r>
          </a:p>
          <a:p>
            <a:pPr marL="457200" indent="0">
              <a:spcBef>
                <a:spcPts val="600"/>
              </a:spcBef>
              <a:buNone/>
            </a:pPr>
            <a:r>
              <a:rPr lang="en-US" sz="2000" dirty="0"/>
              <a:t>“Idio-” in this context means unique, separate, peculiar, or distinct, as in the word “idiosyncrasy.” When we have completed an idiographic explanation, we feel that we fully understand the many causes of what happened in a particular instance. At the same time our scope of explanation is limited to the case at hand. While parts of the idiographic explanation might apply to other situations, our intention is to explain fully one case.  {15}</a:t>
            </a:r>
            <a:endParaRPr lang="en-US" sz="2000" b="1"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18</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Tree>
    <p:extLst>
      <p:ext uri="{BB962C8B-B14F-4D97-AF65-F5344CB8AC3E}">
        <p14:creationId xmlns:p14="http://schemas.microsoft.com/office/powerpoint/2010/main" val="420553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228600"/>
            <a:ext cx="11811000" cy="685800"/>
          </a:xfrm>
        </p:spPr>
        <p:txBody>
          <a:bodyPr/>
          <a:lstStyle/>
          <a:p>
            <a:pPr eaLnBrk="1" hangingPunct="1"/>
            <a:r>
              <a:rPr lang="en-US" dirty="0"/>
              <a:t>1d Importance of idiographic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419100" y="1350596"/>
            <a:ext cx="11353800" cy="4821604"/>
          </a:xfrm>
        </p:spPr>
        <p:txBody>
          <a:bodyPr/>
          <a:lstStyle/>
          <a:p>
            <a:pPr marL="0" indent="0">
              <a:buNone/>
            </a:pPr>
            <a:r>
              <a:rPr lang="en-US" b="1" dirty="0"/>
              <a:t>Course learning goal</a:t>
            </a:r>
          </a:p>
          <a:p>
            <a:pPr marL="457200" indent="0">
              <a:spcBef>
                <a:spcPts val="600"/>
              </a:spcBef>
              <a:buNone/>
            </a:pPr>
            <a:r>
              <a:rPr lang="en-US" dirty="0"/>
              <a:t>apply research methods and theory to understanding the complexities of the unique situation of each individual student, information user, etc. and precisely analyzing and then meeting their requirements.</a:t>
            </a:r>
            <a:endParaRPr lang="en-US" sz="2000" dirty="0">
              <a:solidFill>
                <a:schemeClr val="bg1"/>
              </a:solidFill>
            </a:endParaRPr>
          </a:p>
          <a:p>
            <a:pPr marL="0" indent="0">
              <a:spcBef>
                <a:spcPts val="2100"/>
              </a:spcBef>
              <a:buNone/>
            </a:pPr>
            <a:endParaRPr lang="en-US" sz="2000" dirty="0">
              <a:solidFill>
                <a:schemeClr val="bg1"/>
              </a:solidFill>
            </a:endParaRPr>
          </a:p>
          <a:p>
            <a:pPr marL="0" indent="0">
              <a:spcBef>
                <a:spcPts val="2100"/>
              </a:spcBef>
              <a:buNone/>
            </a:pPr>
            <a:r>
              <a:rPr lang="en-US" sz="2000" dirty="0">
                <a:solidFill>
                  <a:schemeClr val="bg1"/>
                </a:solidFill>
              </a:rPr>
              <a:t>Next slide optional</a:t>
            </a:r>
          </a:p>
          <a:p>
            <a:pPr marL="0" indent="0">
              <a:spcBef>
                <a:spcPts val="600"/>
              </a:spcBef>
              <a:buNone/>
            </a:pPr>
            <a:r>
              <a:rPr lang="en-US" sz="2000" b="1" dirty="0"/>
              <a:t>Nomothetic vs. idiographic versus approaches to psychology </a:t>
            </a:r>
            <a:r>
              <a:rPr lang="en-US" sz="2000" dirty="0"/>
              <a:t>{16}</a:t>
            </a: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19</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
        <p:nvSpPr>
          <p:cNvPr id="8" name="TextBox 7">
            <a:extLst>
              <a:ext uri="{FF2B5EF4-FFF2-40B4-BE49-F238E27FC236}">
                <a16:creationId xmlns:a16="http://schemas.microsoft.com/office/drawing/2014/main" id="{532A63A6-FAA4-4A1D-832C-0BD3861BA3C2}"/>
              </a:ext>
            </a:extLst>
          </p:cNvPr>
          <p:cNvSpPr txBox="1"/>
          <p:nvPr/>
        </p:nvSpPr>
        <p:spPr>
          <a:xfrm>
            <a:off x="9296400" y="5138072"/>
            <a:ext cx="914400" cy="369332"/>
          </a:xfrm>
          <a:prstGeom prst="rect">
            <a:avLst/>
          </a:prstGeom>
          <a:noFill/>
        </p:spPr>
        <p:txBody>
          <a:bodyPr wrap="square" rtlCol="0">
            <a:spAutoFit/>
          </a:bodyPr>
          <a:lstStyle/>
          <a:p>
            <a:r>
              <a:rPr lang="en-US" sz="1800" dirty="0"/>
              <a:t>5 min</a:t>
            </a:r>
          </a:p>
        </p:txBody>
      </p:sp>
      <p:pic>
        <p:nvPicPr>
          <p:cNvPr id="3" name="UBLIS575DS-01.2$2-Lecture01.2-WhatIsResearchAndWhyDoWeNeedItSlide19">
            <a:hlinkClick r:id="" action="ppaction://media"/>
            <a:extLst>
              <a:ext uri="{FF2B5EF4-FFF2-40B4-BE49-F238E27FC236}">
                <a16:creationId xmlns:a16="http://schemas.microsoft.com/office/drawing/2014/main" id="{BA981D0B-6BA4-469F-BBEA-AED1245805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5087382"/>
            <a:ext cx="551417" cy="551417"/>
          </a:xfrm>
          <a:prstGeom prst="rect">
            <a:avLst/>
          </a:prstGeom>
        </p:spPr>
      </p:pic>
    </p:spTree>
    <p:extLst>
      <p:ext uri="{BB962C8B-B14F-4D97-AF65-F5344CB8AC3E}">
        <p14:creationId xmlns:p14="http://schemas.microsoft.com/office/powerpoint/2010/main" val="784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1" y="270720"/>
            <a:ext cx="11734800" cy="681892"/>
          </a:xfrm>
        </p:spPr>
        <p:txBody>
          <a:bodyPr/>
          <a:lstStyle/>
          <a:p>
            <a:r>
              <a:rPr lang="en-US" dirty="0"/>
              <a:t>Outline of Lecture 01.2</a:t>
            </a:r>
          </a:p>
        </p:txBody>
      </p:sp>
      <p:graphicFrame>
        <p:nvGraphicFramePr>
          <p:cNvPr id="5" name="Table 4"/>
          <p:cNvGraphicFramePr>
            <a:graphicFrameLocks noGrp="1"/>
          </p:cNvGraphicFramePr>
          <p:nvPr>
            <p:extLst/>
          </p:nvPr>
        </p:nvGraphicFramePr>
        <p:xfrm>
          <a:off x="1041780" y="1089423"/>
          <a:ext cx="9567079" cy="5090633"/>
        </p:xfrm>
        <a:graphic>
          <a:graphicData uri="http://schemas.openxmlformats.org/drawingml/2006/table">
            <a:tbl>
              <a:tblPr firstRow="1" bandRow="1">
                <a:tableStyleId>{1FECB4D8-DB02-4DC6-A0A2-4F2EBAE1DC90}</a:tableStyleId>
              </a:tblPr>
              <a:tblGrid>
                <a:gridCol w="6045731">
                  <a:extLst>
                    <a:ext uri="{9D8B030D-6E8A-4147-A177-3AD203B41FA5}">
                      <a16:colId xmlns:a16="http://schemas.microsoft.com/office/drawing/2014/main" val="20000"/>
                    </a:ext>
                  </a:extLst>
                </a:gridCol>
                <a:gridCol w="1947282">
                  <a:extLst>
                    <a:ext uri="{9D8B030D-6E8A-4147-A177-3AD203B41FA5}">
                      <a16:colId xmlns:a16="http://schemas.microsoft.com/office/drawing/2014/main" val="20001"/>
                    </a:ext>
                  </a:extLst>
                </a:gridCol>
                <a:gridCol w="1574066">
                  <a:extLst>
                    <a:ext uri="{9D8B030D-6E8A-4147-A177-3AD203B41FA5}">
                      <a16:colId xmlns:a16="http://schemas.microsoft.com/office/drawing/2014/main" val="20002"/>
                    </a:ext>
                  </a:extLst>
                </a:gridCol>
              </a:tblGrid>
              <a:tr h="564353">
                <a:tc>
                  <a:txBody>
                    <a:bodyPr/>
                    <a:lstStyle/>
                    <a:p>
                      <a:pPr marL="0" marR="0">
                        <a:spcBef>
                          <a:spcPts val="1200"/>
                        </a:spcBef>
                        <a:spcAft>
                          <a:spcPts val="0"/>
                        </a:spcAft>
                      </a:pPr>
                      <a:r>
                        <a:rPr lang="en-US" sz="2000" dirty="0">
                          <a:solidFill>
                            <a:schemeClr val="bg1"/>
                          </a:solidFill>
                          <a:effectLst/>
                          <a:latin typeface="+mn-lt"/>
                        </a:rPr>
                        <a:t>Title</a:t>
                      </a:r>
                      <a:endParaRPr lang="en-US" sz="20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dirty="0">
                          <a:solidFill>
                            <a:schemeClr val="bg1"/>
                          </a:solidFill>
                          <a:effectLst/>
                          <a:latin typeface="+mn-lt"/>
                        </a:rPr>
                        <a:t>Slides</a:t>
                      </a:r>
                      <a:endParaRPr lang="en-US" sz="20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2000" dirty="0">
                          <a:solidFill>
                            <a:schemeClr val="bg1"/>
                          </a:solidFill>
                          <a:effectLst/>
                          <a:latin typeface="+mn-lt"/>
                        </a:rPr>
                        <a:t>Time</a:t>
                      </a:r>
                      <a:endParaRPr lang="en-US" sz="20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411480">
                <a:tc>
                  <a:txBody>
                    <a:bodyPr/>
                    <a:lstStyle/>
                    <a:p>
                      <a:pPr marL="0" marR="0">
                        <a:spcBef>
                          <a:spcPts val="0"/>
                        </a:spcBef>
                        <a:spcAft>
                          <a:spcPts val="0"/>
                        </a:spcAft>
                      </a:pPr>
                      <a:r>
                        <a:rPr lang="en-US" sz="1800" dirty="0">
                          <a:solidFill>
                            <a:schemeClr val="bg1"/>
                          </a:solidFill>
                          <a:effectLst/>
                          <a:latin typeface="+mn-lt"/>
                          <a:ea typeface="ＭＳ 明朝"/>
                          <a:cs typeface="Times New Roman"/>
                        </a:rPr>
                        <a:t>What is research? Review of definitions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ea typeface="ＭＳ 明朝"/>
                          <a:cs typeface="Times New Roman"/>
                        </a:rPr>
                        <a:t>Slide 3</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20</a:t>
                      </a:r>
                      <a:r>
                        <a:rPr lang="en-US" sz="1800" baseline="0" dirty="0">
                          <a:solidFill>
                            <a:schemeClr val="bg1"/>
                          </a:solidFill>
                          <a:effectLst/>
                          <a:latin typeface="+mn-lt"/>
                          <a:ea typeface="ＭＳ 明朝"/>
                          <a:cs typeface="Times New Roman"/>
                        </a:rPr>
                        <a:t> m</a:t>
                      </a:r>
                      <a:r>
                        <a:rPr lang="en-US" sz="1800" dirty="0">
                          <a:solidFill>
                            <a:schemeClr val="bg1"/>
                          </a:solidFill>
                          <a:effectLst/>
                          <a:latin typeface="+mn-lt"/>
                          <a:ea typeface="ＭＳ 明朝"/>
                          <a:cs typeface="Times New Roman"/>
                        </a:rPr>
                        <a:t>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r h="411480">
                <a:tc>
                  <a:txBody>
                    <a:bodyPr/>
                    <a:lstStyle/>
                    <a:p>
                      <a:pPr marL="0" marR="0">
                        <a:spcBef>
                          <a:spcPts val="0"/>
                        </a:spcBef>
                        <a:spcAft>
                          <a:spcPts val="0"/>
                        </a:spcAft>
                      </a:pPr>
                      <a:r>
                        <a:rPr lang="en-US" sz="1800" dirty="0">
                          <a:solidFill>
                            <a:schemeClr val="bg1"/>
                          </a:solidFill>
                          <a:effectLst/>
                          <a:latin typeface="+mn-lt"/>
                          <a:ea typeface="ＭＳ 明朝"/>
                          <a:cs typeface="Times New Roman"/>
                        </a:rPr>
                        <a:t>What is research?</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ea typeface="ＭＳ 明朝"/>
                          <a:cs typeface="Times New Roman"/>
                        </a:rPr>
                        <a:t>Slides</a:t>
                      </a:r>
                      <a:r>
                        <a:rPr lang="en-US" sz="1800" baseline="0" dirty="0">
                          <a:solidFill>
                            <a:schemeClr val="bg1"/>
                          </a:solidFill>
                          <a:effectLst/>
                          <a:latin typeface="+mn-lt"/>
                          <a:ea typeface="ＭＳ 明朝"/>
                          <a:cs typeface="Times New Roman"/>
                        </a:rPr>
                        <a:t> 4 - 5</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  6 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2"/>
                  </a:ext>
                </a:extLst>
              </a:tr>
              <a:tr h="411480">
                <a:tc>
                  <a:txBody>
                    <a:bodyPr/>
                    <a:lstStyle/>
                    <a:p>
                      <a:pPr marL="0" marR="0">
                        <a:spcBef>
                          <a:spcPts val="0"/>
                        </a:spcBef>
                        <a:spcAft>
                          <a:spcPts val="0"/>
                        </a:spcAft>
                      </a:pPr>
                      <a:r>
                        <a:rPr lang="en-US" sz="1800" dirty="0">
                          <a:solidFill>
                            <a:schemeClr val="bg1"/>
                          </a:solidFill>
                          <a:effectLst/>
                          <a:latin typeface="+mn-lt"/>
                          <a:ea typeface="ＭＳ 明朝"/>
                          <a:cs typeface="Times New Roman"/>
                        </a:rPr>
                        <a:t>Research is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rPr>
                        <a:t>Slide 6</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rPr>
                        <a:t>  6 minutes</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r h="411480">
                <a:tc>
                  <a:txBody>
                    <a:bodyPr/>
                    <a:lstStyle/>
                    <a:p>
                      <a:pPr marL="0" marR="0">
                        <a:spcBef>
                          <a:spcPts val="0"/>
                        </a:spcBef>
                        <a:spcAft>
                          <a:spcPts val="0"/>
                        </a:spcAft>
                      </a:pPr>
                      <a:r>
                        <a:rPr lang="en-US" dirty="0"/>
                        <a:t>Dimensions of research. Overview</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ea typeface="ＭＳ 明朝"/>
                          <a:cs typeface="Times New Roman"/>
                        </a:rPr>
                        <a:t>Slides 7 - 9</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17 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43915662"/>
                  </a:ext>
                </a:extLst>
              </a:tr>
              <a:tr h="411480">
                <a:tc>
                  <a:txBody>
                    <a:bodyPr/>
                    <a:lstStyle/>
                    <a:p>
                      <a:pPr marL="0" marR="0">
                        <a:spcBef>
                          <a:spcPts val="0"/>
                        </a:spcBef>
                        <a:spcAft>
                          <a:spcPts val="0"/>
                        </a:spcAft>
                      </a:pPr>
                      <a:r>
                        <a:rPr lang="en-US" sz="1800" dirty="0">
                          <a:solidFill>
                            <a:schemeClr val="bg1"/>
                          </a:solidFill>
                          <a:effectLst/>
                          <a:latin typeface="+mn-lt"/>
                          <a:ea typeface="ＭＳ 明朝"/>
                          <a:cs typeface="Times New Roman"/>
                        </a:rPr>
                        <a:t>1a Distance from practice / closeness to practice</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rPr>
                        <a:t>Slides 10 - 11</a:t>
                      </a:r>
                      <a:endParaRPr lang="en-US" sz="1800" b="1"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  5 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694586686"/>
                  </a:ext>
                </a:extLst>
              </a:tr>
              <a:tr h="411480">
                <a:tc>
                  <a:txBody>
                    <a:bodyPr/>
                    <a:lstStyle/>
                    <a:p>
                      <a:pPr marL="0" marR="0">
                        <a:spcBef>
                          <a:spcPts val="0"/>
                        </a:spcBef>
                        <a:spcAft>
                          <a:spcPts val="0"/>
                        </a:spcAft>
                      </a:pPr>
                      <a:r>
                        <a:rPr lang="en-US" dirty="0"/>
                        <a:t>1b Purposes / applications / uses of research</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b="0" dirty="0">
                          <a:solidFill>
                            <a:schemeClr val="bg1"/>
                          </a:solidFill>
                          <a:effectLst/>
                          <a:latin typeface="+mn-lt"/>
                          <a:ea typeface="ＭＳ 明朝"/>
                          <a:cs typeface="Times New Roman"/>
                        </a:rPr>
                        <a:t>Slides</a:t>
                      </a:r>
                      <a:r>
                        <a:rPr lang="en-US" sz="1800" b="0" baseline="0" dirty="0">
                          <a:solidFill>
                            <a:schemeClr val="bg1"/>
                          </a:solidFill>
                          <a:effectLst/>
                          <a:latin typeface="+mn-lt"/>
                          <a:ea typeface="ＭＳ 明朝"/>
                          <a:cs typeface="Times New Roman"/>
                        </a:rPr>
                        <a:t> 12 - 17</a:t>
                      </a:r>
                      <a:endParaRPr lang="en-US" sz="1800" b="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18 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10733401"/>
                  </a:ext>
                </a:extLst>
              </a:tr>
              <a:tr h="411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1d Nomothetic vs. idiographic research</a:t>
                      </a:r>
                      <a:endParaRPr lang="en-US" sz="2400" b="0" kern="0" dirty="0">
                        <a:latin typeface="Arial Unicode MS" pitchFamily="34" charset="-128"/>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ea typeface="ＭＳ 明朝"/>
                          <a:cs typeface="Times New Roman"/>
                        </a:rPr>
                        <a:t>Slides 18 -20</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  7 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99844173"/>
                  </a:ext>
                </a:extLst>
              </a:tr>
              <a:tr h="411480">
                <a:tc>
                  <a:txBody>
                    <a:bodyPr/>
                    <a:lstStyle/>
                    <a:p>
                      <a:pPr marL="0" marR="0">
                        <a:spcBef>
                          <a:spcPts val="0"/>
                        </a:spcBef>
                        <a:spcAft>
                          <a:spcPts val="0"/>
                        </a:spcAft>
                      </a:pPr>
                      <a:r>
                        <a:rPr lang="en-US" dirty="0"/>
                        <a:t>1e Exploratory vs. confirmatory research</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ea typeface="ＭＳ 明朝"/>
                          <a:cs typeface="Times New Roman"/>
                        </a:rPr>
                        <a:t>Slides 21 - 24</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12 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69710995"/>
                  </a:ext>
                </a:extLst>
              </a:tr>
              <a:tr h="411480">
                <a:tc>
                  <a:txBody>
                    <a:bodyPr/>
                    <a:lstStyle/>
                    <a:p>
                      <a:pPr marL="0" marR="0">
                        <a:spcBef>
                          <a:spcPts val="0"/>
                        </a:spcBef>
                        <a:spcAft>
                          <a:spcPts val="0"/>
                        </a:spcAft>
                      </a:pPr>
                      <a:r>
                        <a:rPr lang="en-US" sz="1800" dirty="0">
                          <a:solidFill>
                            <a:schemeClr val="bg1"/>
                          </a:solidFill>
                          <a:effectLst/>
                          <a:latin typeface="+mn-lt"/>
                          <a:ea typeface="ＭＳ 明朝"/>
                          <a:cs typeface="Times New Roman"/>
                        </a:rPr>
                        <a:t>1j New knowledge produced? New for whom</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dirty="0">
                          <a:solidFill>
                            <a:schemeClr val="bg1"/>
                          </a:solidFill>
                          <a:effectLst/>
                          <a:latin typeface="+mn-lt"/>
                        </a:rPr>
                        <a:t>Slide 25</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rPr>
                        <a:t>  8 minutes</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930009108"/>
                  </a:ext>
                </a:extLst>
              </a:tr>
              <a:tr h="411480">
                <a:tc>
                  <a:txBody>
                    <a:bodyPr/>
                    <a:lstStyle/>
                    <a:p>
                      <a:pPr marL="0" marR="0">
                        <a:spcBef>
                          <a:spcPts val="0"/>
                        </a:spcBef>
                        <a:spcAft>
                          <a:spcPts val="0"/>
                        </a:spcAft>
                      </a:pPr>
                      <a:r>
                        <a:rPr lang="en-US" dirty="0"/>
                        <a:t>1k Scope of distribution of results and use</a:t>
                      </a: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b="0" dirty="0">
                          <a:solidFill>
                            <a:schemeClr val="bg1"/>
                          </a:solidFill>
                          <a:effectLst/>
                          <a:latin typeface="+mn-lt"/>
                          <a:ea typeface="ＭＳ 明朝"/>
                          <a:cs typeface="Times New Roman"/>
                        </a:rPr>
                        <a:t>Slide 26</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  2 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39123971"/>
                  </a:ext>
                </a:extLst>
              </a:tr>
              <a:tr h="411480">
                <a:tc>
                  <a:txBody>
                    <a:bodyPr/>
                    <a:lstStyle/>
                    <a:p>
                      <a:pPr marL="0" marR="0">
                        <a:spcBef>
                          <a:spcPts val="0"/>
                        </a:spcBef>
                        <a:spcAft>
                          <a:spcPts val="0"/>
                        </a:spcAft>
                      </a:pPr>
                      <a:endParaRPr lang="en-US" sz="1800" dirty="0">
                        <a:solidFill>
                          <a:schemeClr val="bg1"/>
                        </a:solidFill>
                        <a:effectLst/>
                        <a:latin typeface="+mn-lt"/>
                        <a:ea typeface="ＭＳ 明朝"/>
                        <a:cs typeface="Times New Roman"/>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800" b="1" dirty="0">
                          <a:solidFill>
                            <a:schemeClr val="bg1"/>
                          </a:solidFill>
                          <a:effectLst/>
                          <a:latin typeface="+mn-lt"/>
                          <a:ea typeface="ＭＳ 明朝"/>
                          <a:cs typeface="Times New Roman"/>
                        </a:rPr>
                        <a:t>Total</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bg1"/>
                          </a:solidFill>
                          <a:effectLst/>
                          <a:latin typeface="+mn-lt"/>
                          <a:ea typeface="ＭＳ 明朝"/>
                          <a:cs typeface="Times New Roman"/>
                        </a:rPr>
                        <a:t>100</a:t>
                      </a:r>
                      <a:r>
                        <a:rPr lang="en-US" sz="1800" baseline="0" dirty="0">
                          <a:solidFill>
                            <a:schemeClr val="bg1"/>
                          </a:solidFill>
                          <a:effectLst/>
                          <a:latin typeface="+mn-lt"/>
                          <a:ea typeface="ＭＳ 明朝"/>
                          <a:cs typeface="Times New Roman"/>
                        </a:rPr>
                        <a:t> </a:t>
                      </a:r>
                      <a:r>
                        <a:rPr lang="en-US" sz="1800" dirty="0">
                          <a:solidFill>
                            <a:schemeClr val="bg1"/>
                          </a:solidFill>
                          <a:effectLst/>
                          <a:latin typeface="+mn-lt"/>
                          <a:ea typeface="ＭＳ 明朝"/>
                          <a:cs typeface="Times New Roman"/>
                        </a:rPr>
                        <a:t>minutes</a:t>
                      </a: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Footer Placeholder 4"/>
          <p:cNvSpPr>
            <a:spLocks noGrp="1"/>
          </p:cNvSpPr>
          <p:nvPr>
            <p:ph type="ftr" sz="quarter" idx="11"/>
          </p:nvPr>
        </p:nvSpPr>
        <p:spPr>
          <a:xfrm>
            <a:off x="1447800" y="6324600"/>
            <a:ext cx="8077200" cy="3810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Arial" charset="0"/>
              </a:rPr>
              <a:t>Soergel, UBLIS575DS-01.2$2-Lecture01.2-WhatIsResearchAndWhyDoWeNeedIt.pptx</a:t>
            </a:r>
          </a:p>
        </p:txBody>
      </p:sp>
      <p:sp>
        <p:nvSpPr>
          <p:cNvPr id="7" name="Slide Number Placeholder 5"/>
          <p:cNvSpPr>
            <a:spLocks noGrp="1"/>
          </p:cNvSpPr>
          <p:nvPr>
            <p:ph type="sldNum" sz="quarter" idx="12"/>
          </p:nvPr>
        </p:nvSpPr>
        <p:spPr>
          <a:xfrm>
            <a:off x="10363200" y="6248400"/>
            <a:ext cx="762000" cy="45720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A5EB6-31DF-49C5-A368-99503CA30BC6}" type="slidenum">
              <a:rPr kumimoji="0" lang="en-US" sz="2400" b="1" i="0" u="none" strike="noStrike" kern="1200" cap="none" spc="0" normalizeH="0" baseline="0" noProof="0">
                <a:ln>
                  <a:noFill/>
                </a:ln>
                <a:solidFill>
                  <a:srgbClr val="FFFFFF"/>
                </a:solidFill>
                <a:effectLst/>
                <a:uLnTx/>
                <a:uFillTx/>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2400" b="1" i="0" u="none" strike="noStrike" kern="1200" cap="none" spc="0" normalizeH="0" baseline="0" noProof="0" dirty="0">
              <a:ln>
                <a:noFill/>
              </a:ln>
              <a:solidFill>
                <a:srgbClr val="FFFFFF"/>
              </a:solidFill>
              <a:effectLst/>
              <a:uLnTx/>
              <a:uFillTx/>
              <a:ea typeface="+mn-ea"/>
              <a:cs typeface="Arial" charset="0"/>
            </a:endParaRPr>
          </a:p>
        </p:txBody>
      </p:sp>
    </p:spTree>
    <p:extLst>
      <p:ext uri="{BB962C8B-B14F-4D97-AF65-F5344CB8AC3E}">
        <p14:creationId xmlns:p14="http://schemas.microsoft.com/office/powerpoint/2010/main" val="1586261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0058400" y="6324600"/>
            <a:ext cx="1905000" cy="457200"/>
          </a:xfrm>
          <a:noFill/>
        </p:spPr>
        <p:txBody>
          <a:bodyPr/>
          <a:lstStyle/>
          <a:p>
            <a:fld id="{377A5EB6-31DF-49C5-A368-99503CA30BC6}" type="slidenum">
              <a:rPr lang="en-US" sz="2400" b="1"/>
              <a:pPr/>
              <a:t>20</a:t>
            </a:fld>
            <a:endParaRPr lang="en-US" sz="2400" b="1" dirty="0"/>
          </a:p>
        </p:txBody>
      </p:sp>
      <p:graphicFrame>
        <p:nvGraphicFramePr>
          <p:cNvPr id="11" name="Table 10">
            <a:extLst>
              <a:ext uri="{FF2B5EF4-FFF2-40B4-BE49-F238E27FC236}">
                <a16:creationId xmlns:a16="http://schemas.microsoft.com/office/drawing/2014/main" id="{7E0752C0-0884-4B87-961C-1CA00140FB73}"/>
              </a:ext>
            </a:extLst>
          </p:cNvPr>
          <p:cNvGraphicFramePr>
            <a:graphicFrameLocks noGrp="1"/>
          </p:cNvGraphicFramePr>
          <p:nvPr>
            <p:extLst>
              <p:ext uri="{D42A27DB-BD31-4B8C-83A1-F6EECF244321}">
                <p14:modId xmlns:p14="http://schemas.microsoft.com/office/powerpoint/2010/main" val="56189227"/>
              </p:ext>
            </p:extLst>
          </p:nvPr>
        </p:nvGraphicFramePr>
        <p:xfrm>
          <a:off x="152400" y="133784"/>
          <a:ext cx="11963399" cy="6495288"/>
        </p:xfrm>
        <a:graphic>
          <a:graphicData uri="http://schemas.openxmlformats.org/drawingml/2006/table">
            <a:tbl>
              <a:tblPr/>
              <a:tblGrid>
                <a:gridCol w="1244191">
                  <a:extLst>
                    <a:ext uri="{9D8B030D-6E8A-4147-A177-3AD203B41FA5}">
                      <a16:colId xmlns:a16="http://schemas.microsoft.com/office/drawing/2014/main" val="2020630681"/>
                    </a:ext>
                  </a:extLst>
                </a:gridCol>
                <a:gridCol w="5359604">
                  <a:extLst>
                    <a:ext uri="{9D8B030D-6E8A-4147-A177-3AD203B41FA5}">
                      <a16:colId xmlns:a16="http://schemas.microsoft.com/office/drawing/2014/main" val="1989816786"/>
                    </a:ext>
                  </a:extLst>
                </a:gridCol>
                <a:gridCol w="5359604">
                  <a:extLst>
                    <a:ext uri="{9D8B030D-6E8A-4147-A177-3AD203B41FA5}">
                      <a16:colId xmlns:a16="http://schemas.microsoft.com/office/drawing/2014/main" val="1743824864"/>
                    </a:ext>
                  </a:extLst>
                </a:gridCol>
              </a:tblGrid>
              <a:tr h="152400">
                <a:tc>
                  <a:txBody>
                    <a:bodyPr/>
                    <a:lstStyle/>
                    <a:p>
                      <a:pPr marL="0" marR="0">
                        <a:spcBef>
                          <a:spcPts val="0"/>
                        </a:spcBef>
                        <a:spcAft>
                          <a:spcPts val="0"/>
                        </a:spcAft>
                      </a:pPr>
                      <a:r>
                        <a:rPr lang="en-US" sz="1300" b="1" dirty="0">
                          <a:solidFill>
                            <a:srgbClr val="000000"/>
                          </a:solidFill>
                          <a:effectLst/>
                          <a:latin typeface="+mn-lt"/>
                          <a:ea typeface="Times New Roman" panose="02020603050405020304" pitchFamily="18" charset="0"/>
                        </a:rPr>
                        <a:t> </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rgbClr val="000000"/>
                          </a:solidFill>
                          <a:effectLst/>
                          <a:latin typeface="+mn-lt"/>
                          <a:ea typeface="Times New Roman" panose="02020603050405020304" pitchFamily="18" charset="0"/>
                        </a:rPr>
                        <a:t>Nomothetic approach</a:t>
                      </a:r>
                      <a:endParaRPr lang="en-US" sz="16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rgbClr val="000000"/>
                          </a:solidFill>
                          <a:effectLst/>
                          <a:latin typeface="+mn-lt"/>
                          <a:ea typeface="Times New Roman" panose="02020603050405020304" pitchFamily="18" charset="0"/>
                        </a:rPr>
                        <a:t>Idiographic approach</a:t>
                      </a:r>
                      <a:endParaRPr lang="en-US" sz="16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58241523"/>
                  </a:ext>
                </a:extLst>
              </a:tr>
              <a:tr h="365422">
                <a:tc>
                  <a:txBody>
                    <a:bodyPr/>
                    <a:lstStyle/>
                    <a:p>
                      <a:pPr marL="0" marR="0">
                        <a:spcBef>
                          <a:spcPts val="0"/>
                        </a:spcBef>
                        <a:spcAft>
                          <a:spcPts val="0"/>
                        </a:spcAft>
                      </a:pPr>
                      <a:r>
                        <a:rPr lang="en-US" sz="1300" b="1" dirty="0">
                          <a:solidFill>
                            <a:srgbClr val="000000"/>
                          </a:solidFill>
                          <a:effectLst/>
                          <a:latin typeface="+mn-lt"/>
                          <a:ea typeface="Times New Roman" panose="02020603050405020304" pitchFamily="18" charset="0"/>
                        </a:rPr>
                        <a:t>Definitions</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The approach of investigating large groups of people in order to find general laws of behaviour that apply to everyone</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The approach of investigating individuals in personal, in-depth detail to achieve a unique understanding of them.</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4587538"/>
                  </a:ext>
                </a:extLst>
              </a:tr>
              <a:tr h="528435">
                <a:tc>
                  <a:txBody>
                    <a:bodyPr/>
                    <a:lstStyle/>
                    <a:p>
                      <a:pPr marL="0" marR="0">
                        <a:spcBef>
                          <a:spcPts val="0"/>
                        </a:spcBef>
                        <a:spcAft>
                          <a:spcPts val="0"/>
                        </a:spcAft>
                      </a:pPr>
                      <a:r>
                        <a:rPr lang="en-US" sz="1300" b="1" dirty="0">
                          <a:solidFill>
                            <a:srgbClr val="000000"/>
                          </a:solidFill>
                          <a:effectLst/>
                          <a:latin typeface="+mn-lt"/>
                          <a:ea typeface="Times New Roman" panose="02020603050405020304" pitchFamily="18" charset="0"/>
                        </a:rPr>
                        <a:t>Assumptions</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Nomos= laws in ancient Greek; this approach assumes that an individual is a complex combination of many universal laws; it is best to study people on a large scale.</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Idios= ‘private’ or ‘personal’ in ancient Greek; this approach assumes that humans are unique.</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87422738"/>
                  </a:ext>
                </a:extLst>
              </a:tr>
              <a:tr h="772954">
                <a:tc>
                  <a:txBody>
                    <a:bodyPr/>
                    <a:lstStyle/>
                    <a:p>
                      <a:pPr marL="0" marR="0">
                        <a:spcBef>
                          <a:spcPts val="0"/>
                        </a:spcBef>
                        <a:spcAft>
                          <a:spcPts val="0"/>
                        </a:spcAft>
                      </a:pPr>
                      <a:r>
                        <a:rPr lang="en-US" sz="1300" b="1" dirty="0">
                          <a:solidFill>
                            <a:srgbClr val="000000"/>
                          </a:solidFill>
                          <a:effectLst/>
                          <a:latin typeface="+mn-lt"/>
                          <a:ea typeface="Times New Roman" panose="02020603050405020304" pitchFamily="18" charset="0"/>
                        </a:rPr>
                        <a:t>Methodology</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Quantitative Experimental methods are best to identify the universal laws governing behaviour.</a:t>
                      </a:r>
                      <a:endParaRPr lang="en-US" sz="1300" dirty="0">
                        <a:solidFill>
                          <a:srgbClr val="000000"/>
                        </a:solidFill>
                        <a:effectLst/>
                        <a:latin typeface="+mn-lt"/>
                        <a:ea typeface="Calibri" panose="020F0502020204030204" pitchFamily="34" charset="0"/>
                      </a:endParaRPr>
                    </a:p>
                    <a:p>
                      <a:pPr marL="0" marR="0">
                        <a:spcBef>
                          <a:spcPts val="0"/>
                        </a:spcBef>
                        <a:spcAft>
                          <a:spcPts val="0"/>
                        </a:spcAft>
                      </a:pPr>
                      <a:r>
                        <a:rPr lang="en-US" sz="1300" spc="-20" baseline="0" dirty="0">
                          <a:solidFill>
                            <a:srgbClr val="000000"/>
                          </a:solidFill>
                          <a:effectLst/>
                          <a:latin typeface="+mn-lt"/>
                          <a:ea typeface="Times New Roman" panose="02020603050405020304" pitchFamily="18" charset="0"/>
                        </a:rPr>
                        <a:t>The individual will be classified with others and measured as a score upon a dimension, or be a statistic supporting a general principle (‘averaging’)</a:t>
                      </a:r>
                      <a:r>
                        <a:rPr lang="en-US" sz="1300" dirty="0">
                          <a:solidFill>
                            <a:srgbClr val="000000"/>
                          </a:solidFill>
                          <a:effectLst/>
                          <a:latin typeface="+mn-lt"/>
                          <a:ea typeface="Times New Roman" panose="02020603050405020304" pitchFamily="18" charset="0"/>
                        </a:rPr>
                        <a:t>.</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Qualitative methods are best; case study method will provide a more complete and global understanding of the individual who should be studied using flexible, long terms and detailed procedures in order to put them in a ‘class of their own’.</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7991508"/>
                  </a:ext>
                </a:extLst>
              </a:tr>
              <a:tr h="2158567">
                <a:tc>
                  <a:txBody>
                    <a:bodyPr/>
                    <a:lstStyle/>
                    <a:p>
                      <a:pPr marL="0" marR="0">
                        <a:spcBef>
                          <a:spcPts val="0"/>
                        </a:spcBef>
                        <a:spcAft>
                          <a:spcPts val="0"/>
                        </a:spcAft>
                      </a:pPr>
                      <a:r>
                        <a:rPr lang="en-US" sz="1300" b="1" dirty="0">
                          <a:solidFill>
                            <a:srgbClr val="000000"/>
                          </a:solidFill>
                          <a:effectLst/>
                          <a:latin typeface="+mn-lt"/>
                          <a:ea typeface="Times New Roman" panose="02020603050405020304" pitchFamily="18" charset="0"/>
                        </a:rPr>
                        <a:t>Examples from psychology</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The nomothetic approach is the main approach within scientifically oriented psychology.</a:t>
                      </a:r>
                      <a:endParaRPr lang="en-US" sz="1300" dirty="0">
                        <a:solidFill>
                          <a:srgbClr val="000000"/>
                        </a:solidFill>
                        <a:effectLst/>
                        <a:latin typeface="+mn-lt"/>
                        <a:ea typeface="Calibri" panose="020F0502020204030204" pitchFamily="34" charset="0"/>
                      </a:endParaRPr>
                    </a:p>
                    <a:p>
                      <a:pPr marL="0" marR="0">
                        <a:spcBef>
                          <a:spcPts val="0"/>
                        </a:spcBef>
                        <a:spcAft>
                          <a:spcPts val="0"/>
                        </a:spcAft>
                        <a:tabLst>
                          <a:tab pos="202565" algn="l"/>
                        </a:tabLst>
                      </a:pPr>
                      <a:r>
                        <a:rPr lang="en-US" sz="1300" dirty="0">
                          <a:solidFill>
                            <a:srgbClr val="000000"/>
                          </a:solidFill>
                          <a:effectLst/>
                          <a:latin typeface="+mn-lt"/>
                          <a:ea typeface="Times New Roman" panose="02020603050405020304" pitchFamily="18" charset="0"/>
                        </a:rPr>
                        <a:t>•	Behaviorism: experiments with animals (rats, cats and pigeons) establish laws of learning (B. F. Skinner e.g.).</a:t>
                      </a:r>
                      <a:endParaRPr lang="en-US" sz="1300" dirty="0">
                        <a:solidFill>
                          <a:srgbClr val="000000"/>
                        </a:solidFill>
                        <a:effectLst/>
                        <a:latin typeface="+mn-lt"/>
                        <a:ea typeface="Calibri" panose="020F0502020204030204" pitchFamily="34" charset="0"/>
                      </a:endParaRPr>
                    </a:p>
                    <a:p>
                      <a:pPr marL="228600" marR="0" indent="-228600">
                        <a:spcBef>
                          <a:spcPts val="0"/>
                        </a:spcBef>
                        <a:spcAft>
                          <a:spcPts val="0"/>
                        </a:spcAft>
                        <a:tabLst>
                          <a:tab pos="202565" algn="l"/>
                        </a:tabLst>
                      </a:pPr>
                      <a:r>
                        <a:rPr lang="en-US" sz="1300" dirty="0">
                          <a:solidFill>
                            <a:srgbClr val="000000"/>
                          </a:solidFill>
                          <a:effectLst/>
                          <a:latin typeface="+mn-lt"/>
                          <a:ea typeface="Times New Roman" panose="02020603050405020304" pitchFamily="18" charset="0"/>
                        </a:rPr>
                        <a:t>•	Social psychology: Milgram e.g. used the nomothetic approach and made general conclusions on the basis of his research.</a:t>
                      </a:r>
                      <a:endParaRPr lang="en-US" sz="1300" dirty="0">
                        <a:solidFill>
                          <a:srgbClr val="000000"/>
                        </a:solidFill>
                        <a:effectLst/>
                        <a:latin typeface="+mn-lt"/>
                        <a:ea typeface="Calibri" panose="020F0502020204030204" pitchFamily="34" charset="0"/>
                      </a:endParaRPr>
                    </a:p>
                    <a:p>
                      <a:pPr marL="228600" marR="0" indent="-228600">
                        <a:spcBef>
                          <a:spcPts val="0"/>
                        </a:spcBef>
                        <a:spcAft>
                          <a:spcPts val="0"/>
                        </a:spcAft>
                        <a:tabLst>
                          <a:tab pos="202565" algn="l"/>
                        </a:tabLst>
                      </a:pPr>
                      <a:r>
                        <a:rPr lang="en-US" sz="1300" dirty="0">
                          <a:solidFill>
                            <a:srgbClr val="000000"/>
                          </a:solidFill>
                          <a:effectLst/>
                          <a:latin typeface="+mn-lt"/>
                          <a:ea typeface="Times New Roman" panose="02020603050405020304" pitchFamily="18" charset="0"/>
                        </a:rPr>
                        <a:t>•	Psychological theories that propose generalized principles of </a:t>
                      </a:r>
                      <a:r>
                        <a:rPr lang="en-US" sz="1300" spc="-20" baseline="0" dirty="0">
                          <a:solidFill>
                            <a:srgbClr val="000000"/>
                          </a:solidFill>
                          <a:effectLst/>
                          <a:latin typeface="+mn-lt"/>
                          <a:ea typeface="Times New Roman" panose="02020603050405020304" pitchFamily="18" charset="0"/>
                        </a:rPr>
                        <a:t>behaviour have nomothetic assumptions (e.g. intelligence theory of IQ)</a:t>
                      </a:r>
                      <a:endParaRPr lang="en-US" sz="1300" spc="-20" baseline="0" dirty="0">
                        <a:solidFill>
                          <a:srgbClr val="000000"/>
                        </a:solidFill>
                        <a:effectLst/>
                        <a:latin typeface="+mn-lt"/>
                        <a:ea typeface="Calibri" panose="020F0502020204030204" pitchFamily="34" charset="0"/>
                      </a:endParaRPr>
                    </a:p>
                    <a:p>
                      <a:pPr marL="228600" marR="0" indent="-228600">
                        <a:spcBef>
                          <a:spcPts val="0"/>
                        </a:spcBef>
                        <a:spcAft>
                          <a:spcPts val="0"/>
                        </a:spcAft>
                        <a:tabLst>
                          <a:tab pos="202565" algn="l"/>
                        </a:tabLst>
                      </a:pPr>
                      <a:r>
                        <a:rPr lang="en-US" sz="1300" dirty="0">
                          <a:solidFill>
                            <a:srgbClr val="000000"/>
                          </a:solidFill>
                          <a:effectLst/>
                          <a:latin typeface="+mn-lt"/>
                          <a:ea typeface="Times New Roman" panose="02020603050405020304" pitchFamily="18" charset="0"/>
                        </a:rPr>
                        <a:t>•	Classification manuals like the DSM-IV classify people according to particular types of disorders.</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8600" marR="0" indent="-228600">
                        <a:spcBef>
                          <a:spcPts val="0"/>
                        </a:spcBef>
                        <a:spcAft>
                          <a:spcPts val="0"/>
                        </a:spcAft>
                        <a:tabLst>
                          <a:tab pos="202565" algn="l"/>
                        </a:tabLst>
                      </a:pPr>
                      <a:r>
                        <a:rPr lang="en-US" sz="1300" dirty="0">
                          <a:solidFill>
                            <a:srgbClr val="000000"/>
                          </a:solidFill>
                          <a:effectLst/>
                          <a:latin typeface="+mn-lt"/>
                          <a:ea typeface="Times New Roman" panose="02020603050405020304" pitchFamily="18" charset="0"/>
                        </a:rPr>
                        <a:t>•	Freud (1909) the clinical case study method (patients interviewed over a long period of time, notes of his interpretations, unstructured techniques (free association), and he wrote up his notes at the end of the day to allow a more free and natural expression of the patients’ thoughts and feelings.</a:t>
                      </a:r>
                      <a:endParaRPr lang="en-US" sz="1300" dirty="0">
                        <a:solidFill>
                          <a:srgbClr val="000000"/>
                        </a:solidFill>
                        <a:effectLst/>
                        <a:latin typeface="+mn-lt"/>
                        <a:ea typeface="Calibri" panose="020F0502020204030204" pitchFamily="34" charset="0"/>
                      </a:endParaRPr>
                    </a:p>
                    <a:p>
                      <a:pPr marL="228600" marR="0" indent="-228600">
                        <a:spcBef>
                          <a:spcPts val="0"/>
                        </a:spcBef>
                        <a:spcAft>
                          <a:spcPts val="0"/>
                        </a:spcAft>
                        <a:tabLst>
                          <a:tab pos="202565" algn="l"/>
                        </a:tabLst>
                      </a:pPr>
                      <a:r>
                        <a:rPr lang="en-US" sz="1300" dirty="0">
                          <a:solidFill>
                            <a:srgbClr val="000000"/>
                          </a:solidFill>
                          <a:effectLst/>
                          <a:latin typeface="+mn-lt"/>
                          <a:ea typeface="Times New Roman" panose="02020603050405020304" pitchFamily="18" charset="0"/>
                        </a:rPr>
                        <a:t>•	Piaget (1953) longitudinal studies of cognitive development of his children, keeping frequent notes and using the flexible clinical interview method and informal experiments to gain detailed and ecologically valid understanding.</a:t>
                      </a:r>
                      <a:endParaRPr lang="en-US" sz="1300" dirty="0">
                        <a:solidFill>
                          <a:srgbClr val="000000"/>
                        </a:solidFill>
                        <a:effectLst/>
                        <a:latin typeface="+mn-lt"/>
                        <a:ea typeface="Calibri" panose="020F0502020204030204" pitchFamily="34" charset="0"/>
                      </a:endParaRPr>
                    </a:p>
                    <a:p>
                      <a:pPr marL="228600" marR="0" indent="-228600">
                        <a:spcBef>
                          <a:spcPts val="0"/>
                        </a:spcBef>
                        <a:spcAft>
                          <a:spcPts val="0"/>
                        </a:spcAft>
                        <a:tabLst>
                          <a:tab pos="202565" algn="l"/>
                        </a:tabLst>
                      </a:pPr>
                      <a:r>
                        <a:rPr lang="en-US" sz="1300" dirty="0">
                          <a:solidFill>
                            <a:srgbClr val="000000"/>
                          </a:solidFill>
                          <a:effectLst/>
                          <a:latin typeface="+mn-lt"/>
                          <a:ea typeface="Times New Roman" panose="02020603050405020304" pitchFamily="18" charset="0"/>
                        </a:rPr>
                        <a:t>•	</a:t>
                      </a:r>
                      <a:r>
                        <a:rPr lang="en-US" sz="1300" spc="-40" baseline="0" dirty="0">
                          <a:solidFill>
                            <a:srgbClr val="000000"/>
                          </a:solidFill>
                          <a:effectLst/>
                          <a:latin typeface="+mn-lt"/>
                          <a:ea typeface="Times New Roman" panose="02020603050405020304" pitchFamily="18" charset="0"/>
                        </a:rPr>
                        <a:t>Gardner and Gardner (1969) spent long time interacting with and obser-ving the chimpanzee Washoe as they tried to teach him sign language</a:t>
                      </a:r>
                      <a:r>
                        <a:rPr lang="en-US" sz="1300" spc="-40" dirty="0">
                          <a:solidFill>
                            <a:srgbClr val="000000"/>
                          </a:solidFill>
                          <a:effectLst/>
                          <a:latin typeface="+mn-lt"/>
                          <a:ea typeface="Times New Roman" panose="02020603050405020304" pitchFamily="18" charset="0"/>
                        </a:rPr>
                        <a:t>.</a:t>
                      </a:r>
                      <a:endParaRPr lang="en-US" sz="1300" spc="-4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9441247"/>
                  </a:ext>
                </a:extLst>
              </a:tr>
              <a:tr h="609941">
                <a:tc>
                  <a:txBody>
                    <a:bodyPr/>
                    <a:lstStyle/>
                    <a:p>
                      <a:pPr marL="0" marR="0">
                        <a:spcBef>
                          <a:spcPts val="0"/>
                        </a:spcBef>
                        <a:spcAft>
                          <a:spcPts val="0"/>
                        </a:spcAft>
                      </a:pPr>
                      <a:r>
                        <a:rPr lang="en-US" sz="1300" b="1" dirty="0">
                          <a:solidFill>
                            <a:srgbClr val="000000"/>
                          </a:solidFill>
                          <a:effectLst/>
                          <a:latin typeface="+mn-lt"/>
                          <a:ea typeface="Times New Roman" panose="02020603050405020304" pitchFamily="18" charset="0"/>
                        </a:rPr>
                        <a:t>Advantages</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In line with the deterministic, law abiding nature of science, useful in predicting and controlling behaviour; nomothetic findings on prejudice and discrimination perhaps helpful ( reduce discrimination)</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More complete and global understanding of an individual; sometimes the most efficient; often lead to results that spark off experimental investigation of behaviour.</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186855"/>
                  </a:ext>
                </a:extLst>
              </a:tr>
              <a:tr h="772954">
                <a:tc>
                  <a:txBody>
                    <a:bodyPr/>
                    <a:lstStyle/>
                    <a:p>
                      <a:pPr marL="0" marR="0">
                        <a:spcBef>
                          <a:spcPts val="0"/>
                        </a:spcBef>
                        <a:spcAft>
                          <a:spcPts val="0"/>
                        </a:spcAft>
                      </a:pPr>
                      <a:r>
                        <a:rPr lang="en-US" sz="1300" b="1" spc="-40" baseline="0" dirty="0">
                          <a:solidFill>
                            <a:srgbClr val="000000"/>
                          </a:solidFill>
                          <a:effectLst/>
                          <a:latin typeface="+mn-lt"/>
                          <a:ea typeface="Times New Roman" panose="02020603050405020304" pitchFamily="18" charset="0"/>
                        </a:rPr>
                        <a:t>Disadvantages</a:t>
                      </a:r>
                      <a:endParaRPr lang="en-US" sz="1300" spc="-40" baseline="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Superficial understanding of any one person; even if two persons have same IQ they may have answered different questions in the test; a person may have 1% chance of developing depression (but is he among the 1%?); classification manuals are not accurate and does not help people.</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300" dirty="0">
                          <a:solidFill>
                            <a:srgbClr val="000000"/>
                          </a:solidFill>
                          <a:effectLst/>
                          <a:latin typeface="+mn-lt"/>
                          <a:ea typeface="Times New Roman" panose="02020603050405020304" pitchFamily="18" charset="0"/>
                        </a:rPr>
                        <a:t>Difficult to generalize findings; Freud and Piaget created universal theories on the basis of a limited and unrepresentative sample;</a:t>
                      </a:r>
                      <a:endParaRPr lang="en-US" sz="1300" dirty="0">
                        <a:solidFill>
                          <a:srgbClr val="000000"/>
                        </a:solidFill>
                        <a:effectLst/>
                        <a:latin typeface="+mn-lt"/>
                        <a:ea typeface="Calibri" panose="020F0502020204030204" pitchFamily="34" charset="0"/>
                      </a:endParaRPr>
                    </a:p>
                    <a:p>
                      <a:pPr marL="0" marR="0">
                        <a:spcBef>
                          <a:spcPts val="0"/>
                        </a:spcBef>
                        <a:spcAft>
                          <a:spcPts val="0"/>
                        </a:spcAft>
                      </a:pPr>
                      <a:r>
                        <a:rPr lang="en-US" sz="1300" dirty="0">
                          <a:solidFill>
                            <a:srgbClr val="000000"/>
                          </a:solidFill>
                          <a:effectLst/>
                          <a:latin typeface="+mn-lt"/>
                          <a:ea typeface="Times New Roman" panose="02020603050405020304" pitchFamily="18" charset="0"/>
                        </a:rPr>
                        <a:t>Idiographic research tends to be more unreliable and unscientific (subjective, long term and non-standardized procedures)</a:t>
                      </a:r>
                      <a:endParaRPr lang="en-US" sz="1300" dirty="0">
                        <a:solidFill>
                          <a:srgbClr val="000000"/>
                        </a:solidFill>
                        <a:effectLst/>
                        <a:latin typeface="+mn-lt"/>
                        <a:ea typeface="Calibri" panose="020F0502020204030204" pitchFamily="34" charset="0"/>
                      </a:endParaRPr>
                    </a:p>
                  </a:txBody>
                  <a:tcPr marL="73152" marR="36576" marT="548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33061738"/>
                  </a:ext>
                </a:extLst>
              </a:tr>
            </a:tbl>
          </a:graphicData>
        </a:graphic>
      </p:graphicFrame>
    </p:spTree>
    <p:extLst>
      <p:ext uri="{BB962C8B-B14F-4D97-AF65-F5344CB8AC3E}">
        <p14:creationId xmlns:p14="http://schemas.microsoft.com/office/powerpoint/2010/main" val="3445926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90500" y="152400"/>
            <a:ext cx="11811000" cy="685800"/>
          </a:xfrm>
        </p:spPr>
        <p:txBody>
          <a:bodyPr/>
          <a:lstStyle/>
          <a:p>
            <a:pPr eaLnBrk="1" hangingPunct="1"/>
            <a:r>
              <a:rPr lang="en-US" dirty="0"/>
              <a:t>1e Exploratory vs. confirmatory research</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21</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graphicFrame>
        <p:nvGraphicFramePr>
          <p:cNvPr id="4" name="Table 3">
            <a:extLst>
              <a:ext uri="{FF2B5EF4-FFF2-40B4-BE49-F238E27FC236}">
                <a16:creationId xmlns:a16="http://schemas.microsoft.com/office/drawing/2014/main" id="{3AD2F0F8-41BB-48DC-8699-1E7F7D3ED680}"/>
              </a:ext>
            </a:extLst>
          </p:cNvPr>
          <p:cNvGraphicFramePr>
            <a:graphicFrameLocks noGrp="1"/>
          </p:cNvGraphicFramePr>
          <p:nvPr>
            <p:extLst>
              <p:ext uri="{D42A27DB-BD31-4B8C-83A1-F6EECF244321}">
                <p14:modId xmlns:p14="http://schemas.microsoft.com/office/powerpoint/2010/main" val="899224317"/>
              </p:ext>
            </p:extLst>
          </p:nvPr>
        </p:nvGraphicFramePr>
        <p:xfrm>
          <a:off x="685800" y="1066800"/>
          <a:ext cx="10820400" cy="4448319"/>
        </p:xfrm>
        <a:graphic>
          <a:graphicData uri="http://schemas.openxmlformats.org/drawingml/2006/table">
            <a:tbl>
              <a:tblPr>
                <a:tableStyleId>{5C22544A-7EE6-4342-B048-85BDC9FD1C3A}</a:tableStyleId>
              </a:tblPr>
              <a:tblGrid>
                <a:gridCol w="5562600">
                  <a:extLst>
                    <a:ext uri="{9D8B030D-6E8A-4147-A177-3AD203B41FA5}">
                      <a16:colId xmlns:a16="http://schemas.microsoft.com/office/drawing/2014/main" val="2146909932"/>
                    </a:ext>
                  </a:extLst>
                </a:gridCol>
                <a:gridCol w="5257800">
                  <a:extLst>
                    <a:ext uri="{9D8B030D-6E8A-4147-A177-3AD203B41FA5}">
                      <a16:colId xmlns:a16="http://schemas.microsoft.com/office/drawing/2014/main" val="1093256221"/>
                    </a:ext>
                  </a:extLst>
                </a:gridCol>
              </a:tblGrid>
              <a:tr h="637990">
                <a:tc>
                  <a:txBody>
                    <a:bodyPr/>
                    <a:lstStyle/>
                    <a:p>
                      <a:pPr marL="0" marR="0" algn="ctr">
                        <a:spcBef>
                          <a:spcPts val="0"/>
                        </a:spcBef>
                        <a:spcAft>
                          <a:spcPts val="0"/>
                        </a:spcAft>
                      </a:pPr>
                      <a:r>
                        <a:rPr lang="en-US" sz="2400" b="1" dirty="0">
                          <a:solidFill>
                            <a:srgbClr val="000000"/>
                          </a:solidFill>
                          <a:effectLst/>
                        </a:rPr>
                        <a:t>Exploratory</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70135" marR="70135" marT="35373" marB="35373"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00"/>
                          </a:solidFill>
                          <a:effectLst/>
                        </a:rPr>
                        <a:t>Confirmatory</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70135" marR="70135" marT="35373" marB="35373"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1422931742"/>
                  </a:ext>
                </a:extLst>
              </a:tr>
              <a:tr h="823645">
                <a:tc>
                  <a:txBody>
                    <a:bodyPr/>
                    <a:lstStyle/>
                    <a:p>
                      <a:pPr marL="0" marR="0">
                        <a:spcBef>
                          <a:spcPts val="0"/>
                        </a:spcBef>
                        <a:spcAft>
                          <a:spcPts val="0"/>
                        </a:spcAft>
                      </a:pPr>
                      <a:r>
                        <a:rPr lang="en-US" sz="2000">
                          <a:solidFill>
                            <a:srgbClr val="000000"/>
                          </a:solidFill>
                          <a:effectLst/>
                        </a:rPr>
                        <a:t>Generates a posteriori </a:t>
                      </a:r>
                      <a:r>
                        <a:rPr lang="en-US" sz="2000" dirty="0">
                          <a:solidFill>
                            <a:srgbClr val="000000"/>
                          </a:solidFill>
                          <a:effectLst/>
                        </a:rPr>
                        <a:t>hypotheses</a:t>
                      </a:r>
                      <a:br>
                        <a:rPr lang="en-US" sz="2000" dirty="0">
                          <a:solidFill>
                            <a:srgbClr val="000000"/>
                          </a:solidFill>
                          <a:effectLst/>
                        </a:rPr>
                      </a:br>
                      <a:r>
                        <a:rPr lang="en-US" sz="2000" dirty="0">
                          <a:solidFill>
                            <a:srgbClr val="000000"/>
                          </a:solidFill>
                          <a:effectLst/>
                        </a:rPr>
                        <a:t>(discovered by/</a:t>
                      </a:r>
                      <a:r>
                        <a:rPr lang="en-US" sz="2000" u="sng" dirty="0">
                          <a:solidFill>
                            <a:srgbClr val="000000"/>
                          </a:solidFill>
                          <a:effectLst/>
                        </a:rPr>
                        <a:t>after</a:t>
                      </a:r>
                      <a:r>
                        <a:rPr lang="en-US" sz="2000" dirty="0">
                          <a:solidFill>
                            <a:srgbClr val="000000"/>
                          </a:solidFill>
                          <a:effectLst/>
                        </a:rPr>
                        <a:t> looking at data)</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000" dirty="0">
                          <a:solidFill>
                            <a:srgbClr val="000000"/>
                          </a:solidFill>
                          <a:effectLst/>
                        </a:rPr>
                        <a:t>Tests a priori hypotheses</a:t>
                      </a:r>
                      <a:br>
                        <a:rPr lang="en-US" sz="2000" dirty="0">
                          <a:solidFill>
                            <a:srgbClr val="000000"/>
                          </a:solidFill>
                          <a:effectLst/>
                        </a:rPr>
                      </a:br>
                      <a:r>
                        <a:rPr lang="en-US" sz="2000" dirty="0">
                          <a:solidFill>
                            <a:srgbClr val="000000"/>
                          </a:solidFill>
                          <a:effectLst/>
                        </a:rPr>
                        <a:t>(given </a:t>
                      </a:r>
                      <a:r>
                        <a:rPr lang="en-US" sz="2000" u="sng" dirty="0">
                          <a:solidFill>
                            <a:srgbClr val="000000"/>
                          </a:solidFill>
                          <a:effectLst/>
                        </a:rPr>
                        <a:t>before</a:t>
                      </a:r>
                      <a:r>
                        <a:rPr lang="en-US" sz="2000" dirty="0">
                          <a:solidFill>
                            <a:srgbClr val="000000"/>
                          </a:solidFill>
                          <a:effectLst/>
                        </a:rPr>
                        <a:t> data analysis begins)</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336103630"/>
                  </a:ext>
                </a:extLst>
              </a:tr>
              <a:tr h="823645">
                <a:tc>
                  <a:txBody>
                    <a:bodyPr/>
                    <a:lstStyle/>
                    <a:p>
                      <a:pPr marL="0" marR="0">
                        <a:spcBef>
                          <a:spcPts val="0"/>
                        </a:spcBef>
                        <a:spcAft>
                          <a:spcPts val="0"/>
                        </a:spcAft>
                      </a:pPr>
                      <a:r>
                        <a:rPr lang="en-US" sz="2000" dirty="0">
                          <a:solidFill>
                            <a:srgbClr val="000000"/>
                          </a:solidFill>
                          <a:effectLst/>
                        </a:rPr>
                        <a:t>Discovers new variables, patterns, relationships</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000" dirty="0">
                          <a:solidFill>
                            <a:srgbClr val="000000"/>
                          </a:solidFill>
                          <a:effectLst/>
                        </a:rPr>
                        <a:t>Studies variables, patterns, relationships suspected to be relevant</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167069457"/>
                  </a:ext>
                </a:extLst>
              </a:tr>
              <a:tr h="539630">
                <a:tc>
                  <a:txBody>
                    <a:bodyPr/>
                    <a:lstStyle/>
                    <a:p>
                      <a:pPr marL="0" marR="0">
                        <a:spcBef>
                          <a:spcPts val="0"/>
                        </a:spcBef>
                        <a:spcAft>
                          <a:spcPts val="0"/>
                        </a:spcAft>
                      </a:pPr>
                      <a:r>
                        <a:rPr lang="en-US" sz="2000" dirty="0">
                          <a:solidFill>
                            <a:srgbClr val="000000"/>
                          </a:solidFill>
                          <a:effectLst/>
                        </a:rPr>
                        <a:t>Less stringent research restrictions</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000" dirty="0">
                          <a:solidFill>
                            <a:srgbClr val="000000"/>
                          </a:solidFill>
                          <a:effectLst/>
                        </a:rPr>
                        <a:t>Stringent research restrictions</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235688871"/>
                  </a:ext>
                </a:extLst>
              </a:tr>
              <a:tr h="556919">
                <a:tc>
                  <a:txBody>
                    <a:bodyPr/>
                    <a:lstStyle/>
                    <a:p>
                      <a:pPr marL="0" marR="0">
                        <a:spcBef>
                          <a:spcPts val="0"/>
                        </a:spcBef>
                        <a:spcAft>
                          <a:spcPts val="0"/>
                        </a:spcAft>
                      </a:pPr>
                      <a:r>
                        <a:rPr lang="en-US" sz="2000" dirty="0">
                          <a:solidFill>
                            <a:srgbClr val="000000"/>
                          </a:solidFill>
                          <a:effectLst/>
                        </a:rPr>
                        <a:t>Deals with unknowns</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000" dirty="0">
                          <a:solidFill>
                            <a:srgbClr val="000000"/>
                          </a:solidFill>
                          <a:effectLst/>
                        </a:rPr>
                        <a:t>Deals with </a:t>
                      </a:r>
                      <a:r>
                        <a:rPr lang="en-US" sz="2000" u="sng" dirty="0">
                          <a:solidFill>
                            <a:srgbClr val="000000"/>
                          </a:solidFill>
                          <a:effectLst/>
                        </a:rPr>
                        <a:t>knowns</a:t>
                      </a:r>
                      <a:r>
                        <a:rPr lang="en-US" sz="2000" dirty="0">
                          <a:solidFill>
                            <a:srgbClr val="000000"/>
                          </a:solidFill>
                          <a:effectLst/>
                        </a:rPr>
                        <a:t>/unknowns</a:t>
                      </a:r>
                      <a:endParaRPr lang="en-US" sz="2000" dirty="0">
                        <a:solidFill>
                          <a:srgbClr val="000000"/>
                        </a:solidFill>
                        <a:effectLst/>
                        <a:latin typeface="Times New Roman" panose="02020603050405020304" pitchFamily="18" charset="0"/>
                        <a:ea typeface="Calibri" panose="020F0502020204030204" pitchFamily="34" charset="0"/>
                      </a:endParaRPr>
                    </a:p>
                  </a:txBody>
                  <a:tcPr marL="73152" marR="70135" marT="137160" marB="13716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1913788378"/>
                  </a:ext>
                </a:extLst>
              </a:tr>
              <a:tr h="884249">
                <a:tc gridSpan="2">
                  <a:txBody>
                    <a:bodyPr/>
                    <a:lstStyle/>
                    <a:p>
                      <a:pPr marL="0" marR="0">
                        <a:spcBef>
                          <a:spcPts val="0"/>
                        </a:spcBef>
                        <a:spcAft>
                          <a:spcPts val="0"/>
                        </a:spcAft>
                      </a:pPr>
                      <a:r>
                        <a:rPr lang="en-US" sz="1600" dirty="0">
                          <a:solidFill>
                            <a:srgbClr val="000000"/>
                          </a:solidFill>
                          <a:effectLst/>
                        </a:rPr>
                        <a:t>https://kindsonthegenius.com/blog/what-is-the-difference-between-confirmatory-and-exploratory-research</a:t>
                      </a:r>
                      <a:r>
                        <a:rPr lang="en-US" sz="1800" dirty="0">
                          <a:solidFill>
                            <a:srgbClr val="000000"/>
                          </a:solidFill>
                          <a:effectLst/>
                        </a:rPr>
                        <a:t>/  adapted</a:t>
                      </a:r>
                      <a:endParaRPr lang="en-US" sz="1800" dirty="0">
                        <a:solidFill>
                          <a:srgbClr val="000000"/>
                        </a:solidFill>
                        <a:effectLst/>
                        <a:latin typeface="Times New Roman" panose="02020603050405020304" pitchFamily="18" charset="0"/>
                        <a:ea typeface="Calibri" panose="020F0502020204030204" pitchFamily="34" charset="0"/>
                      </a:endParaRPr>
                    </a:p>
                  </a:txBody>
                  <a:tcPr marL="70135" marR="70135" marT="91440" marB="9144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282497708"/>
                  </a:ext>
                </a:extLst>
              </a:tr>
            </a:tbl>
          </a:graphicData>
        </a:graphic>
      </p:graphicFrame>
      <p:sp>
        <p:nvSpPr>
          <p:cNvPr id="2" name="TextBox 1">
            <a:extLst>
              <a:ext uri="{FF2B5EF4-FFF2-40B4-BE49-F238E27FC236}">
                <a16:creationId xmlns:a16="http://schemas.microsoft.com/office/drawing/2014/main" id="{806A947C-A84C-4E74-B47B-E1E0E5C458AC}"/>
              </a:ext>
            </a:extLst>
          </p:cNvPr>
          <p:cNvSpPr txBox="1"/>
          <p:nvPr/>
        </p:nvSpPr>
        <p:spPr>
          <a:xfrm>
            <a:off x="762000" y="5867400"/>
            <a:ext cx="7924800" cy="461665"/>
          </a:xfrm>
          <a:prstGeom prst="rect">
            <a:avLst/>
          </a:prstGeom>
          <a:noFill/>
        </p:spPr>
        <p:txBody>
          <a:bodyPr wrap="square" rtlCol="0">
            <a:spAutoFit/>
          </a:bodyPr>
          <a:lstStyle/>
          <a:p>
            <a:r>
              <a:rPr lang="en-US" dirty="0"/>
              <a:t>Slides 21 - 24 should be clear without audio.</a:t>
            </a:r>
          </a:p>
        </p:txBody>
      </p:sp>
    </p:spTree>
    <p:extLst>
      <p:ext uri="{BB962C8B-B14F-4D97-AF65-F5344CB8AC3E}">
        <p14:creationId xmlns:p14="http://schemas.microsoft.com/office/powerpoint/2010/main" val="2532443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228600"/>
            <a:ext cx="11811000" cy="685800"/>
          </a:xfrm>
        </p:spPr>
        <p:txBody>
          <a:bodyPr/>
          <a:lstStyle/>
          <a:p>
            <a:pPr eaLnBrk="1" hangingPunct="1"/>
            <a:r>
              <a:rPr lang="en-US" dirty="0"/>
              <a:t>1e1 Exploratory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381000" y="1143000"/>
            <a:ext cx="11506200" cy="4857750"/>
          </a:xfrm>
        </p:spPr>
        <p:txBody>
          <a:bodyPr/>
          <a:lstStyle/>
          <a:p>
            <a:pPr marL="0" indent="0">
              <a:buNone/>
            </a:pPr>
            <a:r>
              <a:rPr lang="en-US" sz="1800" dirty="0"/>
              <a:t>Initial research conducted to clarify the nature of the problem. When a researcher has a limited amount of experience with or knowledge of an issue, exploratory research is useful preliminary step to gain an adequate understanding of the nature of the problem before undertaking a more rigorous, more conclusive study. The findings of the exploratory research would encourage the researchers to learn more about the particulars of the findings in subsequent conclusive studies.</a:t>
            </a:r>
          </a:p>
          <a:p>
            <a:pPr marL="0" indent="0">
              <a:buNone/>
            </a:pPr>
            <a:r>
              <a:rPr lang="en-US" sz="1800" b="1" dirty="0"/>
              <a:t>Goals of Exploratory Research:</a:t>
            </a:r>
          </a:p>
          <a:p>
            <a:pPr marL="57150" indent="0">
              <a:buNone/>
              <a:tabLst>
                <a:tab pos="400050" algn="l"/>
              </a:tabLst>
            </a:pPr>
            <a:r>
              <a:rPr lang="en-US" sz="1800" dirty="0"/>
              <a:t>1.	Become familiar with the basic facts, setting, and concerns;</a:t>
            </a:r>
          </a:p>
          <a:p>
            <a:pPr marL="57150" indent="0">
              <a:buNone/>
              <a:tabLst>
                <a:tab pos="400050" algn="l"/>
              </a:tabLst>
            </a:pPr>
            <a:r>
              <a:rPr lang="en-US" sz="1800" dirty="0"/>
              <a:t>2.	Develop a well-grounded picture of the situation;</a:t>
            </a:r>
          </a:p>
          <a:p>
            <a:pPr marL="57150" indent="0">
              <a:buNone/>
              <a:tabLst>
                <a:tab pos="400050" algn="l"/>
              </a:tabLst>
            </a:pPr>
            <a:r>
              <a:rPr lang="en-US" sz="1800" dirty="0"/>
              <a:t>3.	Discover relevant variables, develop tentative theories, generate new ideas, conjectures, or hypotheses;</a:t>
            </a:r>
          </a:p>
          <a:p>
            <a:pPr marL="57150" indent="0">
              <a:buNone/>
              <a:tabLst>
                <a:tab pos="400050" algn="l"/>
              </a:tabLst>
            </a:pPr>
            <a:r>
              <a:rPr lang="en-US" sz="1800" dirty="0"/>
              <a:t>4.	Determine the feasibility of conducting a more definitive study;</a:t>
            </a:r>
          </a:p>
          <a:p>
            <a:pPr marL="57150" indent="0">
              <a:buNone/>
              <a:tabLst>
                <a:tab pos="400050" algn="l"/>
              </a:tabLst>
            </a:pPr>
            <a:r>
              <a:rPr lang="en-US" sz="1800" dirty="0"/>
              <a:t>5.	Formulate questions and refine issues for more systematic inquiry; and</a:t>
            </a:r>
          </a:p>
          <a:p>
            <a:pPr marL="57150" indent="0">
              <a:buNone/>
              <a:tabLst>
                <a:tab pos="400050" algn="l"/>
              </a:tabLst>
            </a:pPr>
            <a:r>
              <a:rPr lang="en-US" sz="1800" dirty="0"/>
              <a:t>6.	Develop techniques and a sense of direction for future research.{Source to be added}</a:t>
            </a:r>
          </a:p>
          <a:p>
            <a:pPr marL="0" indent="0">
              <a:buNone/>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22</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Tree>
    <p:extLst>
      <p:ext uri="{BB962C8B-B14F-4D97-AF65-F5344CB8AC3E}">
        <p14:creationId xmlns:p14="http://schemas.microsoft.com/office/powerpoint/2010/main" val="195182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152400"/>
            <a:ext cx="11811000" cy="685800"/>
          </a:xfrm>
        </p:spPr>
        <p:txBody>
          <a:bodyPr/>
          <a:lstStyle/>
          <a:p>
            <a:pPr eaLnBrk="1" hangingPunct="1"/>
            <a:r>
              <a:rPr lang="en-US" dirty="0"/>
              <a:t>1e1 Exploratory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381000" y="1000124"/>
            <a:ext cx="11506200" cy="5324475"/>
          </a:xfrm>
        </p:spPr>
        <p:txBody>
          <a:bodyPr/>
          <a:lstStyle/>
          <a:p>
            <a:pPr marL="0" indent="0">
              <a:buNone/>
            </a:pPr>
            <a:r>
              <a:rPr lang="en-US" sz="2000" b="1" dirty="0"/>
              <a:t>Methods used in exploratory research </a:t>
            </a:r>
          </a:p>
          <a:p>
            <a:pPr marL="571500"/>
            <a:r>
              <a:rPr lang="en-US" sz="2000" dirty="0"/>
              <a:t>Qualitative techniques to keenly observe and collect data for analysis {15}</a:t>
            </a:r>
          </a:p>
          <a:p>
            <a:pPr marL="571500"/>
            <a:r>
              <a:rPr lang="en-US" sz="2000" dirty="0"/>
              <a:t>Exploratory quantitative analysis, discovering patterns using machine learning, often using large datasets (big data). The researcher can explore very quickly many different relationships among many variables.</a:t>
            </a:r>
          </a:p>
          <a:p>
            <a:pPr marL="571500"/>
            <a:r>
              <a:rPr lang="en-US" sz="2000" dirty="0"/>
              <a:t>Modeling and simulation, what-if analysis to rapidly explore effects of changes in some variables </a:t>
            </a:r>
            <a:r>
              <a:rPr lang="en-US" sz="2000" u="sng" dirty="0"/>
              <a:t>in the model</a:t>
            </a:r>
            <a:r>
              <a:rPr lang="en-US" sz="2000" dirty="0"/>
              <a:t>, then select promising hypotheses to test.</a:t>
            </a:r>
          </a:p>
          <a:p>
            <a:pPr marL="0" indent="0">
              <a:buNone/>
            </a:pPr>
            <a:r>
              <a:rPr lang="en-US" sz="2000" dirty="0">
                <a:solidFill>
                  <a:schemeClr val="bg1"/>
                </a:solidFill>
              </a:rPr>
              <a:t>One example: </a:t>
            </a:r>
            <a:r>
              <a:rPr lang="en-US" sz="2000" b="1" dirty="0">
                <a:solidFill>
                  <a:schemeClr val="bg1"/>
                </a:solidFill>
              </a:rPr>
              <a:t>Drug discovery</a:t>
            </a:r>
            <a:r>
              <a:rPr lang="en-US" sz="2000" dirty="0">
                <a:solidFill>
                  <a:schemeClr val="bg1"/>
                </a:solidFill>
              </a:rPr>
              <a:t> trying out many different compounds by simulating how they interact with a target substance in the body. Promising compounds can then be selected for the standard drug testing process (https://www.profil.com/knowledge-center/trial-stages): </a:t>
            </a:r>
          </a:p>
          <a:p>
            <a:pPr marL="571500">
              <a:spcBef>
                <a:spcPts val="0"/>
              </a:spcBef>
            </a:pPr>
            <a:r>
              <a:rPr lang="en-US" sz="2000" dirty="0"/>
              <a:t>in vitro (test tube or cell culture) experiments, </a:t>
            </a:r>
          </a:p>
          <a:p>
            <a:pPr marL="571500">
              <a:spcBef>
                <a:spcPts val="0"/>
              </a:spcBef>
            </a:pPr>
            <a:r>
              <a:rPr lang="en-US" sz="2000" dirty="0"/>
              <a:t>in vivo (animal) experiments,</a:t>
            </a:r>
          </a:p>
          <a:p>
            <a:pPr marL="571500">
              <a:spcBef>
                <a:spcPts val="0"/>
              </a:spcBef>
            </a:pPr>
            <a:r>
              <a:rPr lang="en-US" sz="2000" dirty="0">
                <a:solidFill>
                  <a:schemeClr val="bg1"/>
                </a:solidFill>
              </a:rPr>
              <a:t>Phase 0 - Phase IV clinical trials with humans (a highly scripted and regulated process)</a:t>
            </a:r>
          </a:p>
          <a:p>
            <a:pPr marL="0" indent="0">
              <a:spcBef>
                <a:spcPts val="0"/>
              </a:spcBef>
              <a:buNone/>
            </a:pPr>
            <a:r>
              <a:rPr lang="en-US" sz="2000" dirty="0">
                <a:solidFill>
                  <a:schemeClr val="bg1"/>
                </a:solidFill>
              </a:rPr>
              <a:t>This process moves from the exploratory end of the continuum to the confirmatory end.</a:t>
            </a:r>
          </a:p>
          <a:p>
            <a:pPr marL="0" indent="0">
              <a:buNone/>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23</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Tree>
    <p:extLst>
      <p:ext uri="{BB962C8B-B14F-4D97-AF65-F5344CB8AC3E}">
        <p14:creationId xmlns:p14="http://schemas.microsoft.com/office/powerpoint/2010/main" val="266366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152400"/>
            <a:ext cx="11811000" cy="685800"/>
          </a:xfrm>
        </p:spPr>
        <p:txBody>
          <a:bodyPr/>
          <a:lstStyle/>
          <a:p>
            <a:pPr eaLnBrk="1" hangingPunct="1"/>
            <a:r>
              <a:rPr lang="en-US" dirty="0"/>
              <a:t>1e2 Confirmatory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152400" y="941998"/>
            <a:ext cx="11811000" cy="5382602"/>
          </a:xfrm>
        </p:spPr>
        <p:txBody>
          <a:bodyPr/>
          <a:lstStyle/>
          <a:p>
            <a:pPr marL="0" indent="0">
              <a:buNone/>
            </a:pPr>
            <a:r>
              <a:rPr lang="en-US" b="1" dirty="0"/>
              <a:t>Research conducted with the aim of testing one or more preexisting [a priori] hypotheses [or of measuring the value of a variable in a population]</a:t>
            </a:r>
            <a:br>
              <a:rPr lang="en-US" sz="2000" dirty="0"/>
            </a:br>
            <a:r>
              <a:rPr lang="en-US" sz="2000" dirty="0"/>
              <a:t>(https://dictionary.apa.org/confirmatory-research)</a:t>
            </a:r>
          </a:p>
          <a:p>
            <a:pPr marL="0" indent="0">
              <a:buNone/>
            </a:pPr>
            <a:r>
              <a:rPr lang="en-US" sz="2000" dirty="0">
                <a:solidFill>
                  <a:schemeClr val="bg1"/>
                </a:solidFill>
              </a:rPr>
              <a:t>Research that is driven by (at least partially) existing theory</a:t>
            </a:r>
          </a:p>
          <a:p>
            <a:pPr marL="0" indent="0">
              <a:buNone/>
            </a:pPr>
            <a:r>
              <a:rPr lang="en-US" sz="2000" dirty="0">
                <a:solidFill>
                  <a:schemeClr val="bg1"/>
                </a:solidFill>
              </a:rPr>
              <a:t>Often uses </a:t>
            </a:r>
            <a:r>
              <a:rPr lang="en-US" sz="2000" b="1" dirty="0">
                <a:solidFill>
                  <a:schemeClr val="bg1"/>
                </a:solidFill>
              </a:rPr>
              <a:t>quantitative data analysis</a:t>
            </a:r>
            <a:r>
              <a:rPr lang="en-US" sz="2000" dirty="0">
                <a:solidFill>
                  <a:schemeClr val="bg1"/>
                </a:solidFill>
              </a:rPr>
              <a:t> as discussed later in the course, especially</a:t>
            </a:r>
          </a:p>
          <a:p>
            <a:pPr marL="625475"/>
            <a:r>
              <a:rPr lang="en-US" sz="2000" b="1" dirty="0">
                <a:solidFill>
                  <a:schemeClr val="bg1"/>
                </a:solidFill>
              </a:rPr>
              <a:t>Statistical hypothesis testing: Does an effect exist? What is the effect size?</a:t>
            </a:r>
            <a:br>
              <a:rPr lang="en-US" sz="2000" dirty="0">
                <a:solidFill>
                  <a:schemeClr val="bg1"/>
                </a:solidFill>
              </a:rPr>
            </a:br>
            <a:r>
              <a:rPr lang="en-US" sz="2000" dirty="0">
                <a:solidFill>
                  <a:schemeClr val="bg1"/>
                </a:solidFill>
              </a:rPr>
              <a:t>Effect example: </a:t>
            </a:r>
            <a:br>
              <a:rPr lang="en-US" sz="2000" dirty="0">
                <a:solidFill>
                  <a:schemeClr val="bg1"/>
                </a:solidFill>
              </a:rPr>
            </a:br>
            <a:r>
              <a:rPr lang="en-US" sz="2000" dirty="0">
                <a:solidFill>
                  <a:schemeClr val="bg1"/>
                </a:solidFill>
              </a:rPr>
              <a:t>Change in the independent variable (e.g., method used to teach division by fractions) </a:t>
            </a:r>
            <a:br>
              <a:rPr lang="en-US" sz="2000" dirty="0">
                <a:solidFill>
                  <a:schemeClr val="bg1"/>
                </a:solidFill>
              </a:rPr>
            </a:br>
            <a:r>
              <a:rPr lang="en-US" sz="2000" dirty="0">
                <a:solidFill>
                  <a:schemeClr val="bg1"/>
                </a:solidFill>
              </a:rPr>
              <a:t>results in a change in the dependent variable (how well do students understand  division by fractions ꟷ after the unit is completed, two months later, a year later)</a:t>
            </a:r>
          </a:p>
          <a:p>
            <a:pPr marL="625475"/>
            <a:r>
              <a:rPr lang="en-US" sz="2000" b="1" dirty="0">
                <a:solidFill>
                  <a:schemeClr val="bg1"/>
                </a:solidFill>
              </a:rPr>
              <a:t>Estimating a population parameter</a:t>
            </a:r>
            <a:r>
              <a:rPr lang="en-US" sz="2000" dirty="0">
                <a:solidFill>
                  <a:schemeClr val="bg1"/>
                </a:solidFill>
              </a:rPr>
              <a:t>, such as the percentage of people who think that policy making should be informed by science, from data collected for a sample. </a:t>
            </a:r>
          </a:p>
          <a:p>
            <a:pPr marL="0" indent="0">
              <a:buNone/>
            </a:pPr>
            <a:r>
              <a:rPr lang="en-US" sz="2000" spc="-20" dirty="0">
                <a:solidFill>
                  <a:schemeClr val="bg1"/>
                </a:solidFill>
              </a:rPr>
              <a:t>Could also use</a:t>
            </a:r>
            <a:r>
              <a:rPr lang="en-US" sz="2000" b="1" spc="-20" dirty="0">
                <a:solidFill>
                  <a:schemeClr val="bg1"/>
                </a:solidFill>
              </a:rPr>
              <a:t> qualitative analysis of more and more cases</a:t>
            </a:r>
            <a:r>
              <a:rPr lang="en-US" sz="2000" spc="-20" dirty="0">
                <a:solidFill>
                  <a:schemeClr val="bg1"/>
                </a:solidFill>
              </a:rPr>
              <a:t>, with the analysis being informed by what was found so far. Do patterns and relationships observed make sense in the framework of a theory?</a:t>
            </a: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Tree>
    <p:extLst>
      <p:ext uri="{BB962C8B-B14F-4D97-AF65-F5344CB8AC3E}">
        <p14:creationId xmlns:p14="http://schemas.microsoft.com/office/powerpoint/2010/main" val="1722724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90500" y="35183"/>
            <a:ext cx="11811000" cy="685800"/>
          </a:xfrm>
        </p:spPr>
        <p:txBody>
          <a:bodyPr/>
          <a:lstStyle/>
          <a:p>
            <a:pPr marL="0" marR="0">
              <a:spcBef>
                <a:spcPts val="0"/>
              </a:spcBef>
              <a:spcAft>
                <a:spcPts val="0"/>
              </a:spcAft>
            </a:pPr>
            <a:r>
              <a:rPr lang="en-US" dirty="0"/>
              <a:t>1j New knowledge produced? New for whom?</a:t>
            </a:r>
            <a:endParaRPr lang="en-US" dirty="0">
              <a:latin typeface="Times New Roman" panose="02020603050405020304" pitchFamily="18" charset="0"/>
              <a:ea typeface="Calibri" panose="020F0502020204030204" pitchFamily="34" charset="0"/>
            </a:endParaRPr>
          </a:p>
        </p:txBody>
      </p:sp>
      <p:sp>
        <p:nvSpPr>
          <p:cNvPr id="3076" name="Rectangle 3"/>
          <p:cNvSpPr>
            <a:spLocks noGrp="1" noChangeArrowheads="1"/>
          </p:cNvSpPr>
          <p:nvPr>
            <p:ph idx="1"/>
          </p:nvPr>
        </p:nvSpPr>
        <p:spPr>
          <a:xfrm>
            <a:off x="266700" y="734298"/>
            <a:ext cx="11658600" cy="4651117"/>
          </a:xfrm>
        </p:spPr>
        <p:txBody>
          <a:bodyPr/>
          <a:lstStyle/>
          <a:p>
            <a:pPr marL="0" marR="0" indent="0">
              <a:spcBef>
                <a:spcPts val="0"/>
              </a:spcBef>
              <a:spcAft>
                <a:spcPts val="0"/>
              </a:spcAft>
              <a:buNone/>
            </a:pPr>
            <a:r>
              <a:rPr lang="en-US" dirty="0"/>
              <a:t>Does it draw together existing knowledge or create new knowledge?</a:t>
            </a:r>
            <a:endParaRPr lang="en-US" sz="1800" b="1" dirty="0"/>
          </a:p>
          <a:p>
            <a:pPr marL="0" marR="0" indent="0">
              <a:spcBef>
                <a:spcPts val="0"/>
              </a:spcBef>
              <a:spcAft>
                <a:spcPts val="0"/>
              </a:spcAft>
              <a:buNone/>
            </a:pPr>
            <a:endParaRPr lang="en-US" sz="1800" b="1" dirty="0"/>
          </a:p>
          <a:p>
            <a:pPr marL="0" marR="0" indent="0">
              <a:spcBef>
                <a:spcPts val="0"/>
              </a:spcBef>
              <a:spcAft>
                <a:spcPts val="0"/>
              </a:spcAft>
              <a:buNone/>
            </a:pPr>
            <a:r>
              <a:rPr lang="en-US" sz="1800" b="1" dirty="0"/>
              <a:t>1j1 Research gathering and presenting existing knowledge</a:t>
            </a:r>
            <a:r>
              <a:rPr lang="en-US" sz="1800" dirty="0"/>
              <a:t>,</a:t>
            </a:r>
            <a:endParaRPr lang="en-US" sz="1800" dirty="0">
              <a:ea typeface="Calibri" panose="020F0502020204030204" pitchFamily="34" charset="0"/>
            </a:endParaRPr>
          </a:p>
          <a:p>
            <a:pPr marL="457200" marR="0" indent="0">
              <a:spcBef>
                <a:spcPts val="0"/>
              </a:spcBef>
              <a:spcAft>
                <a:spcPts val="0"/>
              </a:spcAft>
              <a:buNone/>
            </a:pPr>
            <a:r>
              <a:rPr lang="en-US" sz="1800" dirty="0"/>
              <a:t>preferably new to the intended audience (informing intended audience is the purpose)</a:t>
            </a:r>
          </a:p>
          <a:p>
            <a:pPr marL="457200" marR="0" indent="0">
              <a:spcBef>
                <a:spcPts val="0"/>
              </a:spcBef>
              <a:spcAft>
                <a:spcPts val="0"/>
              </a:spcAft>
              <a:buNone/>
            </a:pPr>
            <a:r>
              <a:rPr lang="en-US" sz="1800" dirty="0">
                <a:ea typeface="Calibri" panose="020F0502020204030204" pitchFamily="34" charset="0"/>
              </a:rPr>
              <a:t>Simple things such as comparative assessments of products given a user's needs</a:t>
            </a:r>
          </a:p>
          <a:p>
            <a:pPr marL="457200" marR="0" indent="0">
              <a:spcBef>
                <a:spcPts val="0"/>
              </a:spcBef>
              <a:spcAft>
                <a:spcPts val="0"/>
              </a:spcAft>
              <a:buNone/>
            </a:pPr>
            <a:r>
              <a:rPr lang="en-US" sz="1800" dirty="0">
                <a:ea typeface="Calibri" panose="020F0502020204030204" pitchFamily="34" charset="0"/>
              </a:rPr>
              <a:t>Complex things such  as an intelligence briefing</a:t>
            </a:r>
          </a:p>
          <a:p>
            <a:pPr marL="457200" marR="0" indent="0">
              <a:spcBef>
                <a:spcPts val="0"/>
              </a:spcBef>
              <a:spcAft>
                <a:spcPts val="0"/>
              </a:spcAft>
              <a:buNone/>
            </a:pPr>
            <a:endParaRPr lang="en-US" sz="1800" dirty="0">
              <a:ea typeface="Calibri" panose="020F0502020204030204" pitchFamily="34" charset="0"/>
            </a:endParaRPr>
          </a:p>
          <a:p>
            <a:pPr marL="0" lvl="0" indent="0">
              <a:spcBef>
                <a:spcPts val="0"/>
              </a:spcBef>
              <a:spcAft>
                <a:spcPts val="0"/>
              </a:spcAft>
              <a:buNone/>
            </a:pPr>
            <a:r>
              <a:rPr lang="en-US" sz="1800" b="1" dirty="0">
                <a:solidFill>
                  <a:srgbClr val="FFFFFF"/>
                </a:solidFill>
              </a:rPr>
              <a:t>1j2/3 Research gathering and reframing existing knowledge</a:t>
            </a:r>
            <a:r>
              <a:rPr lang="en-US" sz="1800" dirty="0">
                <a:solidFill>
                  <a:srgbClr val="FFFFFF"/>
                </a:solidFill>
              </a:rPr>
              <a:t>,</a:t>
            </a:r>
          </a:p>
          <a:p>
            <a:pPr marL="457200" lvl="0" indent="0">
              <a:spcBef>
                <a:spcPts val="0"/>
              </a:spcBef>
              <a:spcAft>
                <a:spcPts val="0"/>
              </a:spcAft>
              <a:buNone/>
            </a:pPr>
            <a:r>
              <a:rPr lang="en-US" sz="1800" dirty="0">
                <a:solidFill>
                  <a:srgbClr val="FFFFFF"/>
                </a:solidFill>
                <a:ea typeface="Calibri" panose="020F0502020204030204" pitchFamily="34" charset="0"/>
              </a:rPr>
              <a:t>Contributing  some amount of novel thought. Sensemaking.  Research is on a continuum. </a:t>
            </a:r>
            <a:br>
              <a:rPr lang="en-US" sz="1800" dirty="0">
                <a:solidFill>
                  <a:srgbClr val="FFFFFF"/>
                </a:solidFill>
                <a:ea typeface="Calibri" panose="020F0502020204030204" pitchFamily="34" charset="0"/>
              </a:rPr>
            </a:br>
            <a:r>
              <a:rPr lang="en-US" sz="1800" dirty="0"/>
              <a:t>In sum, "a research paper is more than a summarized version of what others have said or written</a:t>
            </a:r>
            <a:br>
              <a:rPr lang="en-US" sz="1800" dirty="0"/>
            </a:br>
            <a:r>
              <a:rPr lang="en-US" sz="1800" dirty="0"/>
              <a:t>. . . Ideally, your research paper represents a synthesis of your own perceptions, attitudes, ideas, and experiences supported by information gained from other sources" (Mateo, citing Dornan and Dawe 367-8).</a:t>
            </a:r>
          </a:p>
          <a:p>
            <a:pPr marL="0" marR="0" indent="0">
              <a:spcBef>
                <a:spcPts val="1800"/>
              </a:spcBef>
              <a:spcAft>
                <a:spcPts val="0"/>
              </a:spcAft>
              <a:buNone/>
            </a:pPr>
            <a:r>
              <a:rPr lang="en-US" sz="1800" b="1" dirty="0"/>
              <a:t>1j4 Research producing new knowledge</a:t>
            </a:r>
            <a:r>
              <a:rPr lang="en-US" sz="1800" dirty="0"/>
              <a:t>,</a:t>
            </a:r>
          </a:p>
          <a:p>
            <a:pPr marL="457200" marR="0" indent="0">
              <a:spcBef>
                <a:spcPts val="0"/>
              </a:spcBef>
              <a:spcAft>
                <a:spcPts val="0"/>
              </a:spcAft>
              <a:buNone/>
            </a:pPr>
            <a:r>
              <a:rPr lang="en-US" sz="1800" dirty="0"/>
              <a:t>where </a:t>
            </a:r>
            <a:r>
              <a:rPr lang="en-US" sz="1800" i="1" dirty="0"/>
              <a:t>new</a:t>
            </a:r>
            <a:r>
              <a:rPr lang="en-US" sz="1800" dirty="0"/>
              <a:t> = nobody knew before.  Adding to the "stock of knowledge"</a:t>
            </a:r>
          </a:p>
          <a:p>
            <a:pPr marL="457200" marR="0" indent="0">
              <a:spcBef>
                <a:spcPts val="0"/>
              </a:spcBef>
              <a:spcAft>
                <a:spcPts val="0"/>
              </a:spcAft>
              <a:buNone/>
            </a:pPr>
            <a:r>
              <a:rPr lang="en-US" sz="1800" spc="-30" dirty="0"/>
              <a:t>New empirical results and new theories, classifications, mathematical theorems, mathematical  proofs</a:t>
            </a:r>
          </a:p>
          <a:p>
            <a:pPr marL="457200" lvl="0" indent="0">
              <a:spcBef>
                <a:spcPts val="0"/>
              </a:spcBef>
              <a:spcAft>
                <a:spcPts val="0"/>
              </a:spcAft>
              <a:buNone/>
            </a:pPr>
            <a:endParaRPr lang="en-US" sz="2000" dirty="0">
              <a:solidFill>
                <a:srgbClr val="FFFFFF"/>
              </a:solidFill>
              <a:ea typeface="Calibri" panose="020F0502020204030204" pitchFamily="34" charset="0"/>
            </a:endParaRPr>
          </a:p>
          <a:p>
            <a:pPr marL="457200" marR="0" indent="0">
              <a:spcBef>
                <a:spcPts val="0"/>
              </a:spcBef>
              <a:spcAft>
                <a:spcPts val="0"/>
              </a:spcAft>
              <a:buNone/>
            </a:pPr>
            <a:endParaRPr lang="en-US" sz="2000" dirty="0">
              <a:latin typeface="Times New Roman" panose="02020603050405020304" pitchFamily="18" charset="0"/>
              <a:ea typeface="Calibri" panose="020F0502020204030204" pitchFamily="34" charset="0"/>
            </a:endParaRPr>
          </a:p>
        </p:txBody>
      </p:sp>
      <p:sp>
        <p:nvSpPr>
          <p:cNvPr id="3074" name="Slide Number Placeholder 5"/>
          <p:cNvSpPr>
            <a:spLocks noGrp="1"/>
          </p:cNvSpPr>
          <p:nvPr>
            <p:ph type="sldNum" sz="quarter" idx="12"/>
          </p:nvPr>
        </p:nvSpPr>
        <p:spPr>
          <a:xfrm>
            <a:off x="10228381" y="6333351"/>
            <a:ext cx="1905000" cy="457200"/>
          </a:xfrm>
          <a:noFill/>
        </p:spPr>
        <p:txBody>
          <a:bodyPr/>
          <a:lstStyle/>
          <a:p>
            <a:fld id="{377A5EB6-31DF-49C5-A368-99503CA30BC6}" type="slidenum">
              <a:rPr lang="en-US" sz="2400" b="1"/>
              <a:pPr/>
              <a:t>25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4625" y="5847844"/>
            <a:ext cx="606306" cy="606306"/>
          </a:xfrm>
          <a:prstGeom prst="rect">
            <a:avLst/>
          </a:prstGeom>
        </p:spPr>
      </p:pic>
      <p:sp>
        <p:nvSpPr>
          <p:cNvPr id="7" name="TextBox 6">
            <a:extLst>
              <a:ext uri="{FF2B5EF4-FFF2-40B4-BE49-F238E27FC236}">
                <a16:creationId xmlns:a16="http://schemas.microsoft.com/office/drawing/2014/main" id="{1AE5C0FE-851D-4819-973D-C81C6E2B1FC0}"/>
              </a:ext>
            </a:extLst>
          </p:cNvPr>
          <p:cNvSpPr txBox="1"/>
          <p:nvPr/>
        </p:nvSpPr>
        <p:spPr>
          <a:xfrm>
            <a:off x="9540021" y="5950704"/>
            <a:ext cx="990600" cy="369332"/>
          </a:xfrm>
          <a:prstGeom prst="rect">
            <a:avLst/>
          </a:prstGeom>
          <a:noFill/>
        </p:spPr>
        <p:txBody>
          <a:bodyPr wrap="square" rtlCol="0">
            <a:spAutoFit/>
          </a:bodyPr>
          <a:lstStyle/>
          <a:p>
            <a:r>
              <a:rPr lang="en-US" sz="1800" dirty="0"/>
              <a:t>4 min</a:t>
            </a:r>
          </a:p>
        </p:txBody>
      </p:sp>
      <p:sp>
        <p:nvSpPr>
          <p:cNvPr id="8" name="TextBox 7">
            <a:extLst>
              <a:ext uri="{FF2B5EF4-FFF2-40B4-BE49-F238E27FC236}">
                <a16:creationId xmlns:a16="http://schemas.microsoft.com/office/drawing/2014/main" id="{FE17FEEA-DC6E-4BF3-821B-B0A88A95375C}"/>
              </a:ext>
            </a:extLst>
          </p:cNvPr>
          <p:cNvSpPr txBox="1"/>
          <p:nvPr/>
        </p:nvSpPr>
        <p:spPr>
          <a:xfrm>
            <a:off x="3352800" y="5937389"/>
            <a:ext cx="6324600" cy="369332"/>
          </a:xfrm>
          <a:prstGeom prst="rect">
            <a:avLst/>
          </a:prstGeom>
          <a:noFill/>
        </p:spPr>
        <p:txBody>
          <a:bodyPr wrap="square" rtlCol="0">
            <a:spAutoFit/>
          </a:bodyPr>
          <a:lstStyle/>
          <a:p>
            <a:r>
              <a:rPr lang="en-US" sz="1800" dirty="0"/>
              <a:t>Note: This audio starts with 1j4, then moves to 1j1 and 1j2/3 </a:t>
            </a:r>
          </a:p>
        </p:txBody>
      </p:sp>
      <p:sp>
        <p:nvSpPr>
          <p:cNvPr id="9" name="TextBox 8">
            <a:extLst>
              <a:ext uri="{FF2B5EF4-FFF2-40B4-BE49-F238E27FC236}">
                <a16:creationId xmlns:a16="http://schemas.microsoft.com/office/drawing/2014/main" id="{74914F42-800B-40FF-98ED-8F0884195E26}"/>
              </a:ext>
            </a:extLst>
          </p:cNvPr>
          <p:cNvSpPr txBox="1"/>
          <p:nvPr/>
        </p:nvSpPr>
        <p:spPr>
          <a:xfrm>
            <a:off x="3886200" y="5292070"/>
            <a:ext cx="6553200" cy="369332"/>
          </a:xfrm>
          <a:prstGeom prst="rect">
            <a:avLst/>
          </a:prstGeom>
          <a:noFill/>
        </p:spPr>
        <p:txBody>
          <a:bodyPr wrap="square" rtlCol="0">
            <a:spAutoFit/>
          </a:bodyPr>
          <a:lstStyle/>
          <a:p>
            <a:r>
              <a:rPr lang="en-US" sz="1800" dirty="0"/>
              <a:t>Introductory audio clip from earlier recording. Stop at 2:40 min</a:t>
            </a:r>
          </a:p>
        </p:txBody>
      </p:sp>
      <p:pic>
        <p:nvPicPr>
          <p:cNvPr id="3" name="UBLIS575DS-01.2$2-Lecture01.2-WhatIsResearchAndWhyDoWeNeedItSlide25First">
            <a:hlinkClick r:id="" action="ppaction://media"/>
            <a:extLst>
              <a:ext uri="{FF2B5EF4-FFF2-40B4-BE49-F238E27FC236}">
                <a16:creationId xmlns:a16="http://schemas.microsoft.com/office/drawing/2014/main" id="{F211EADB-7FC4-45A0-A43E-ACB2A2C90BE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34625" y="5208651"/>
            <a:ext cx="650637" cy="650637"/>
          </a:xfrm>
          <a:prstGeom prst="rect">
            <a:avLst/>
          </a:prstGeom>
        </p:spPr>
      </p:pic>
    </p:spTree>
    <p:extLst>
      <p:ext uri="{BB962C8B-B14F-4D97-AF65-F5344CB8AC3E}">
        <p14:creationId xmlns:p14="http://schemas.microsoft.com/office/powerpoint/2010/main" val="14578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09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28600"/>
            <a:ext cx="11811000" cy="685800"/>
          </a:xfrm>
        </p:spPr>
        <p:txBody>
          <a:bodyPr/>
          <a:lstStyle/>
          <a:p>
            <a:pPr marL="0" marR="0">
              <a:spcBef>
                <a:spcPts val="0"/>
              </a:spcBef>
              <a:spcAft>
                <a:spcPts val="0"/>
              </a:spcAft>
            </a:pPr>
            <a:r>
              <a:rPr lang="en-US" dirty="0"/>
              <a:t>1k Scope of distribution of results and use</a:t>
            </a:r>
            <a:endParaRPr lang="en-US" dirty="0">
              <a:latin typeface="Times New Roman" panose="02020603050405020304" pitchFamily="18" charset="0"/>
              <a:ea typeface="Calibri" panose="020F0502020204030204" pitchFamily="34" charset="0"/>
            </a:endParaRPr>
          </a:p>
        </p:txBody>
      </p:sp>
      <p:sp>
        <p:nvSpPr>
          <p:cNvPr id="3076" name="Rectangle 3"/>
          <p:cNvSpPr>
            <a:spLocks noGrp="1" noChangeArrowheads="1"/>
          </p:cNvSpPr>
          <p:nvPr>
            <p:ph idx="1"/>
          </p:nvPr>
        </p:nvSpPr>
        <p:spPr>
          <a:xfrm>
            <a:off x="762000" y="1638300"/>
            <a:ext cx="10134600" cy="3581400"/>
          </a:xfrm>
        </p:spPr>
        <p:txBody>
          <a:bodyPr/>
          <a:lstStyle/>
          <a:p>
            <a:pPr marL="514350" marR="0" indent="-514350">
              <a:spcBef>
                <a:spcPts val="0"/>
              </a:spcBef>
              <a:spcAft>
                <a:spcPts val="0"/>
              </a:spcAft>
              <a:buNone/>
            </a:pPr>
            <a:r>
              <a:rPr lang="en-US" sz="2000" b="1" dirty="0"/>
              <a:t>1k1 Wide distribution and use of results, public</a:t>
            </a:r>
            <a:br>
              <a:rPr lang="en-US" sz="2000" b="1" dirty="0"/>
            </a:br>
            <a:r>
              <a:rPr lang="en-US" sz="2000" dirty="0"/>
              <a:t>Includes</a:t>
            </a:r>
            <a:r>
              <a:rPr lang="en-US" sz="2000" b="1" dirty="0"/>
              <a:t> </a:t>
            </a:r>
            <a:r>
              <a:rPr lang="en-US" sz="2000" dirty="0"/>
              <a:t>research results published in journals </a:t>
            </a:r>
          </a:p>
          <a:p>
            <a:pPr marL="457200" marR="0" indent="0">
              <a:spcBef>
                <a:spcPts val="0"/>
              </a:spcBef>
              <a:spcAft>
                <a:spcPts val="0"/>
              </a:spcAft>
              <a:buNone/>
            </a:pPr>
            <a:endParaRPr lang="en-US" sz="2000" dirty="0">
              <a:ea typeface="Calibri" panose="020F0502020204030204" pitchFamily="34" charset="0"/>
            </a:endParaRPr>
          </a:p>
          <a:p>
            <a:pPr marL="514350" lvl="0" indent="-971550">
              <a:spcBef>
                <a:spcPts val="0"/>
              </a:spcBef>
              <a:spcAft>
                <a:spcPts val="0"/>
              </a:spcAft>
              <a:buNone/>
            </a:pPr>
            <a:r>
              <a:rPr lang="en-US" sz="2000" b="1" dirty="0">
                <a:solidFill>
                  <a:srgbClr val="FFFFFF"/>
                </a:solidFill>
              </a:rPr>
              <a:t>1k2 Restricted distribution to only one or  a few persons / organizations / groups. Often for specific use, e.g., administrative use. </a:t>
            </a:r>
          </a:p>
          <a:p>
            <a:pPr marL="514350" lvl="0" indent="-971550">
              <a:spcBef>
                <a:spcPts val="0"/>
              </a:spcBef>
              <a:spcAft>
                <a:spcPts val="0"/>
              </a:spcAft>
              <a:buNone/>
            </a:pPr>
            <a:endParaRPr lang="en-US" sz="2000" b="1" dirty="0">
              <a:solidFill>
                <a:srgbClr val="FFFFFF"/>
              </a:solidFill>
            </a:endParaRPr>
          </a:p>
          <a:p>
            <a:pPr marL="514350" lvl="0" indent="-971550">
              <a:spcBef>
                <a:spcPts val="0"/>
              </a:spcBef>
              <a:spcAft>
                <a:spcPts val="0"/>
              </a:spcAft>
              <a:buNone/>
            </a:pPr>
            <a:r>
              <a:rPr lang="en-US" sz="2000" b="1" dirty="0">
                <a:solidFill>
                  <a:srgbClr val="FFFFFF"/>
                </a:solidFill>
              </a:rPr>
              <a:t>1k2.1 Proprietary research. Classified </a:t>
            </a:r>
            <a:r>
              <a:rPr lang="en-US" sz="2000" dirty="0">
                <a:solidFill>
                  <a:srgbClr val="FFFFFF"/>
                </a:solidFill>
              </a:rPr>
              <a:t>(confidential, secret, top secret)</a:t>
            </a:r>
            <a:r>
              <a:rPr lang="en-US" sz="2000" b="1" dirty="0">
                <a:solidFill>
                  <a:srgbClr val="FFFFFF"/>
                </a:solidFill>
              </a:rPr>
              <a:t> research</a:t>
            </a:r>
          </a:p>
          <a:p>
            <a:pPr marL="457200" lvl="0" indent="0">
              <a:spcBef>
                <a:spcPts val="0"/>
              </a:spcBef>
              <a:spcAft>
                <a:spcPts val="0"/>
              </a:spcAft>
              <a:buNone/>
            </a:pPr>
            <a:endParaRPr lang="en-US" sz="2000" dirty="0">
              <a:solidFill>
                <a:srgbClr val="FFFFFF"/>
              </a:solidFill>
              <a:ea typeface="Calibri" panose="020F0502020204030204" pitchFamily="34" charset="0"/>
            </a:endParaRPr>
          </a:p>
          <a:p>
            <a:pPr marL="457200" marR="0" indent="0">
              <a:spcBef>
                <a:spcPts val="0"/>
              </a:spcBef>
              <a:spcAft>
                <a:spcPts val="0"/>
              </a:spcAft>
              <a:buNone/>
            </a:pPr>
            <a:endParaRPr lang="en-US" sz="2000" dirty="0">
              <a:latin typeface="Times New Roman" panose="02020603050405020304" pitchFamily="18" charset="0"/>
              <a:ea typeface="Calibri" panose="020F0502020204030204" pitchFamily="34" charset="0"/>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Tree>
    <p:extLst>
      <p:ext uri="{BB962C8B-B14F-4D97-AF65-F5344CB8AC3E}">
        <p14:creationId xmlns:p14="http://schemas.microsoft.com/office/powerpoint/2010/main" val="1989389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8800" y="228600"/>
            <a:ext cx="8458200" cy="685800"/>
          </a:xfrm>
        </p:spPr>
        <p:txBody>
          <a:bodyPr/>
          <a:lstStyle/>
          <a:p>
            <a:pPr eaLnBrk="1" hangingPunct="1"/>
            <a:r>
              <a:rPr lang="en-US" dirty="0"/>
              <a:t>The end</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27</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spTree>
    <p:extLst>
      <p:ext uri="{BB962C8B-B14F-4D97-AF65-F5344CB8AC3E}">
        <p14:creationId xmlns:p14="http://schemas.microsoft.com/office/powerpoint/2010/main" val="92392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763713" y="381000"/>
            <a:ext cx="8458200" cy="685800"/>
          </a:xfrm>
        </p:spPr>
        <p:txBody>
          <a:bodyPr/>
          <a:lstStyle/>
          <a:p>
            <a:pPr eaLnBrk="1" hangingPunct="1"/>
            <a:r>
              <a:rPr lang="en-US" dirty="0"/>
              <a:t>What is research. </a:t>
            </a:r>
            <a:br>
              <a:rPr lang="en-US" dirty="0"/>
            </a:br>
            <a:r>
              <a:rPr lang="en-US" dirty="0"/>
              <a:t>Review of definitions</a:t>
            </a:r>
            <a:endParaRPr lang="en-US" sz="3200" b="0" dirty="0">
              <a:latin typeface="Arial Unicode MS" pitchFamily="34" charset="-128"/>
            </a:endParaRPr>
          </a:p>
        </p:txBody>
      </p:sp>
      <p:sp>
        <p:nvSpPr>
          <p:cNvPr id="3076" name="Rectangle 3"/>
          <p:cNvSpPr>
            <a:spLocks noGrp="1" noChangeArrowheads="1"/>
          </p:cNvSpPr>
          <p:nvPr>
            <p:ph idx="1"/>
          </p:nvPr>
        </p:nvSpPr>
        <p:spPr>
          <a:xfrm>
            <a:off x="152400" y="1676400"/>
            <a:ext cx="11811000" cy="4461608"/>
          </a:xfrm>
        </p:spPr>
        <p:txBody>
          <a:bodyPr/>
          <a:lstStyle/>
          <a:p>
            <a:pPr marL="0" indent="0">
              <a:buNone/>
            </a:pPr>
            <a:r>
              <a:rPr lang="en-US" spc="-50" dirty="0">
                <a:solidFill>
                  <a:schemeClr val="bg1"/>
                </a:solidFill>
              </a:rPr>
              <a:t>There are many definitions of research, adapted for specific purposes and environments.</a:t>
            </a:r>
          </a:p>
          <a:p>
            <a:pPr marL="0" indent="0">
              <a:buNone/>
            </a:pPr>
            <a:br>
              <a:rPr lang="en-US" dirty="0">
                <a:solidFill>
                  <a:schemeClr val="bg1"/>
                </a:solidFill>
              </a:rPr>
            </a:br>
            <a:r>
              <a:rPr lang="en-US" dirty="0">
                <a:solidFill>
                  <a:schemeClr val="bg1"/>
                </a:solidFill>
              </a:rPr>
              <a:t>Read through the definitions in the Word document</a:t>
            </a:r>
          </a:p>
          <a:p>
            <a:pPr marL="0" indent="0">
              <a:buNone/>
            </a:pPr>
            <a:br>
              <a:rPr lang="en-US" dirty="0">
                <a:solidFill>
                  <a:schemeClr val="bg1"/>
                </a:solidFill>
              </a:rPr>
            </a:br>
            <a:r>
              <a:rPr lang="en-US" dirty="0">
                <a:solidFill>
                  <a:schemeClr val="bg1"/>
                </a:solidFill>
              </a:rPr>
              <a:t>All of these meanings of the word </a:t>
            </a:r>
            <a:r>
              <a:rPr lang="en-US" i="1" dirty="0">
                <a:solidFill>
                  <a:schemeClr val="bg1"/>
                </a:solidFill>
              </a:rPr>
              <a:t>research, </a:t>
            </a:r>
            <a:r>
              <a:rPr lang="en-US" dirty="0">
                <a:solidFill>
                  <a:schemeClr val="bg1"/>
                </a:solidFill>
              </a:rPr>
              <a:t>and more, are used.</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3</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graphicFrame>
        <p:nvGraphicFramePr>
          <p:cNvPr id="4" name="Object 3">
            <a:hlinkClick r:id="" action="ppaction://ole?verb=1"/>
          </p:cNvPr>
          <p:cNvGraphicFramePr>
            <a:graphicFrameLocks noChangeAspect="1"/>
          </p:cNvGraphicFramePr>
          <p:nvPr>
            <p:extLst>
              <p:ext uri="{D42A27DB-BD31-4B8C-83A1-F6EECF244321}">
                <p14:modId xmlns:p14="http://schemas.microsoft.com/office/powerpoint/2010/main" val="1606807718"/>
              </p:ext>
            </p:extLst>
          </p:nvPr>
        </p:nvGraphicFramePr>
        <p:xfrm>
          <a:off x="9601200" y="2621572"/>
          <a:ext cx="1427356" cy="1219200"/>
        </p:xfrm>
        <a:graphic>
          <a:graphicData uri="http://schemas.openxmlformats.org/presentationml/2006/ole">
            <mc:AlternateContent xmlns:mc="http://schemas.openxmlformats.org/markup-compatibility/2006">
              <mc:Choice xmlns:v="urn:schemas-microsoft-com:vml" Requires="v">
                <p:oleObj spid="_x0000_s3157" name="Document" showAsIcon="1" r:id="rId5" imgW="914400" imgH="781200" progId="Word.Document.12">
                  <p:embed/>
                </p:oleObj>
              </mc:Choice>
              <mc:Fallback>
                <p:oleObj name="Document" showAsIcon="1" r:id="rId5" imgW="914400" imgH="781200" progId="Word.Document.12">
                  <p:embed/>
                  <p:pic>
                    <p:nvPicPr>
                      <p:cNvPr id="0" name=""/>
                      <p:cNvPicPr/>
                      <p:nvPr/>
                    </p:nvPicPr>
                    <p:blipFill>
                      <a:blip r:embed="rId6"/>
                      <a:stretch>
                        <a:fillRect/>
                      </a:stretch>
                    </p:blipFill>
                    <p:spPr>
                      <a:xfrm>
                        <a:off x="9601200" y="2621572"/>
                        <a:ext cx="1427356" cy="1219200"/>
                      </a:xfrm>
                      <a:prstGeom prst="rect">
                        <a:avLst/>
                      </a:prstGeom>
                    </p:spPr>
                  </p:pic>
                </p:oleObj>
              </mc:Fallback>
            </mc:AlternateContent>
          </a:graphicData>
        </a:graphic>
      </p:graphicFrame>
      <p:pic>
        <p:nvPicPr>
          <p:cNvPr id="6" name="UBLIS75DS01.1-2-Lecture01.2SlidesSlide0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064750" y="4785944"/>
            <a:ext cx="655027" cy="655027"/>
          </a:xfrm>
          <a:prstGeom prst="rect">
            <a:avLst/>
          </a:prstGeom>
        </p:spPr>
      </p:pic>
      <p:sp>
        <p:nvSpPr>
          <p:cNvPr id="8" name="TextBox 7">
            <a:extLst>
              <a:ext uri="{FF2B5EF4-FFF2-40B4-BE49-F238E27FC236}">
                <a16:creationId xmlns:a16="http://schemas.microsoft.com/office/drawing/2014/main" id="{06DB19DD-B66C-4C07-8253-2D66B62B409F}"/>
              </a:ext>
            </a:extLst>
          </p:cNvPr>
          <p:cNvSpPr txBox="1"/>
          <p:nvPr/>
        </p:nvSpPr>
        <p:spPr>
          <a:xfrm>
            <a:off x="9097963" y="4837612"/>
            <a:ext cx="914400" cy="369332"/>
          </a:xfrm>
          <a:prstGeom prst="rect">
            <a:avLst/>
          </a:prstGeom>
          <a:noFill/>
        </p:spPr>
        <p:txBody>
          <a:bodyPr wrap="square" rtlCol="0">
            <a:spAutoFit/>
          </a:bodyPr>
          <a:lstStyle/>
          <a:p>
            <a:r>
              <a:rPr lang="en-US" sz="1800" dirty="0"/>
              <a:t>1 min</a:t>
            </a:r>
          </a:p>
        </p:txBody>
      </p:sp>
      <p:sp>
        <p:nvSpPr>
          <p:cNvPr id="9" name="TextBox 8">
            <a:extLst>
              <a:ext uri="{FF2B5EF4-FFF2-40B4-BE49-F238E27FC236}">
                <a16:creationId xmlns:a16="http://schemas.microsoft.com/office/drawing/2014/main" id="{6FF35F9C-E96F-4B63-AD35-6D88D82BE563}"/>
              </a:ext>
            </a:extLst>
          </p:cNvPr>
          <p:cNvSpPr txBox="1"/>
          <p:nvPr/>
        </p:nvSpPr>
        <p:spPr>
          <a:xfrm>
            <a:off x="9217025" y="2667000"/>
            <a:ext cx="914400" cy="369332"/>
          </a:xfrm>
          <a:prstGeom prst="rect">
            <a:avLst/>
          </a:prstGeom>
          <a:noFill/>
        </p:spPr>
        <p:txBody>
          <a:bodyPr wrap="square" rtlCol="0">
            <a:spAutoFit/>
          </a:bodyPr>
          <a:lstStyle/>
          <a:p>
            <a:r>
              <a:rPr lang="en-US" sz="1800" dirty="0"/>
              <a:t>15 min</a:t>
            </a:r>
          </a:p>
        </p:txBody>
      </p:sp>
    </p:spTree>
    <p:extLst>
      <p:ext uri="{BB962C8B-B14F-4D97-AF65-F5344CB8AC3E}">
        <p14:creationId xmlns:p14="http://schemas.microsoft.com/office/powerpoint/2010/main" val="4216406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What is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838200" y="1203569"/>
            <a:ext cx="10896600" cy="4461608"/>
          </a:xfrm>
        </p:spPr>
        <p:txBody>
          <a:bodyPr/>
          <a:lstStyle/>
          <a:p>
            <a:pPr marL="0" indent="0">
              <a:buNone/>
            </a:pPr>
            <a:r>
              <a:rPr lang="en-US" sz="2000" dirty="0">
                <a:solidFill>
                  <a:schemeClr val="bg1"/>
                </a:solidFill>
              </a:rPr>
              <a:t>Some people would like to restrict the meaning of </a:t>
            </a:r>
            <a:r>
              <a:rPr lang="en-US" sz="2000" i="1" dirty="0">
                <a:solidFill>
                  <a:schemeClr val="bg1"/>
                </a:solidFill>
              </a:rPr>
              <a:t>research</a:t>
            </a:r>
            <a:r>
              <a:rPr lang="en-US" sz="2000" dirty="0">
                <a:solidFill>
                  <a:schemeClr val="bg1"/>
                </a:solidFill>
              </a:rPr>
              <a:t> to what they consider true research: </a:t>
            </a:r>
            <a:br>
              <a:rPr lang="en-US" sz="2000" dirty="0">
                <a:solidFill>
                  <a:schemeClr val="bg1"/>
                </a:solidFill>
              </a:rPr>
            </a:br>
            <a:r>
              <a:rPr lang="en-US" sz="2000" dirty="0">
                <a:solidFill>
                  <a:schemeClr val="bg1"/>
                </a:solidFill>
              </a:rPr>
              <a:t>Collecting empirical data and analyzing them (the focus of most Research Methods courses)</a:t>
            </a:r>
          </a:p>
          <a:p>
            <a:pPr marL="0" indent="0">
              <a:buNone/>
            </a:pPr>
            <a:r>
              <a:rPr lang="en-US" sz="2000" dirty="0">
                <a:solidFill>
                  <a:schemeClr val="bg1"/>
                </a:solidFill>
              </a:rPr>
              <a:t>But that is a  wild goose chase. You cannot tell people how to use words.</a:t>
            </a:r>
          </a:p>
          <a:p>
            <a:pPr marL="0" indent="0">
              <a:buNone/>
            </a:pPr>
            <a:r>
              <a:rPr lang="en-US" sz="2000" dirty="0">
                <a:solidFill>
                  <a:schemeClr val="bg1"/>
                </a:solidFill>
              </a:rPr>
              <a:t>All the activities called </a:t>
            </a:r>
            <a:r>
              <a:rPr lang="en-US" sz="2000" i="1" dirty="0">
                <a:solidFill>
                  <a:schemeClr val="bg1"/>
                </a:solidFill>
              </a:rPr>
              <a:t>research</a:t>
            </a:r>
            <a:r>
              <a:rPr lang="en-US" sz="2000" dirty="0">
                <a:solidFill>
                  <a:schemeClr val="bg1"/>
                </a:solidFill>
              </a:rPr>
              <a:t> by someone have some things in common: </a:t>
            </a:r>
          </a:p>
          <a:p>
            <a:pPr marL="569913">
              <a:spcBef>
                <a:spcPts val="600"/>
              </a:spcBef>
            </a:pPr>
            <a:r>
              <a:rPr lang="en-US" sz="2000" dirty="0">
                <a:solidFill>
                  <a:schemeClr val="bg1"/>
                </a:solidFill>
              </a:rPr>
              <a:t>Define a topic or question, </a:t>
            </a:r>
          </a:p>
          <a:p>
            <a:pPr marL="569913">
              <a:spcBef>
                <a:spcPts val="600"/>
              </a:spcBef>
            </a:pPr>
            <a:r>
              <a:rPr lang="en-US" sz="2000" dirty="0">
                <a:solidFill>
                  <a:schemeClr val="bg1"/>
                </a:solidFill>
              </a:rPr>
              <a:t>collect some kind of information to answer the question,</a:t>
            </a:r>
          </a:p>
          <a:p>
            <a:pPr marL="569913">
              <a:spcBef>
                <a:spcPts val="600"/>
              </a:spcBef>
            </a:pPr>
            <a:r>
              <a:rPr lang="en-US" sz="2000" dirty="0">
                <a:solidFill>
                  <a:schemeClr val="bg1"/>
                </a:solidFill>
              </a:rPr>
              <a:t>somehow process the information to arrive at an answer</a:t>
            </a:r>
          </a:p>
          <a:p>
            <a:pPr marL="569913">
              <a:spcBef>
                <a:spcPts val="600"/>
              </a:spcBef>
            </a:pPr>
            <a:r>
              <a:rPr lang="en-US" sz="2000" dirty="0">
                <a:solidFill>
                  <a:schemeClr val="bg1"/>
                </a:solidFill>
              </a:rPr>
              <a:t>Present the answer</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4572000"/>
            <a:ext cx="609600" cy="609600"/>
          </a:xfrm>
          <a:prstGeom prst="rect">
            <a:avLst/>
          </a:prstGeom>
        </p:spPr>
      </p:pic>
      <p:sp>
        <p:nvSpPr>
          <p:cNvPr id="7" name="TextBox 6">
            <a:extLst>
              <a:ext uri="{FF2B5EF4-FFF2-40B4-BE49-F238E27FC236}">
                <a16:creationId xmlns:a16="http://schemas.microsoft.com/office/drawing/2014/main" id="{20D35759-64C3-4891-ABEB-509FD54DFE3A}"/>
              </a:ext>
            </a:extLst>
          </p:cNvPr>
          <p:cNvSpPr txBox="1"/>
          <p:nvPr/>
        </p:nvSpPr>
        <p:spPr>
          <a:xfrm>
            <a:off x="8891588" y="4692134"/>
            <a:ext cx="862012" cy="369332"/>
          </a:xfrm>
          <a:prstGeom prst="rect">
            <a:avLst/>
          </a:prstGeom>
          <a:noFill/>
        </p:spPr>
        <p:txBody>
          <a:bodyPr wrap="square" rtlCol="0">
            <a:spAutoFit/>
          </a:bodyPr>
          <a:lstStyle/>
          <a:p>
            <a:r>
              <a:rPr lang="en-US" sz="1800" dirty="0"/>
              <a:t>2 min</a:t>
            </a:r>
          </a:p>
        </p:txBody>
      </p:sp>
    </p:spTree>
    <p:extLst>
      <p:ext uri="{BB962C8B-B14F-4D97-AF65-F5344CB8AC3E}">
        <p14:creationId xmlns:p14="http://schemas.microsoft.com/office/powerpoint/2010/main" val="1740133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752600" y="32394"/>
            <a:ext cx="8458200" cy="685800"/>
          </a:xfrm>
        </p:spPr>
        <p:txBody>
          <a:bodyPr/>
          <a:lstStyle/>
          <a:p>
            <a:pPr eaLnBrk="1" hangingPunct="1"/>
            <a:r>
              <a:rPr lang="en-US" dirty="0"/>
              <a:t>What is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381000" y="1058864"/>
            <a:ext cx="11353800" cy="4766408"/>
          </a:xfrm>
        </p:spPr>
        <p:txBody>
          <a:bodyPr/>
          <a:lstStyle/>
          <a:p>
            <a:pPr marL="0" indent="0">
              <a:buNone/>
            </a:pPr>
            <a:r>
              <a:rPr lang="en-US" dirty="0">
                <a:solidFill>
                  <a:schemeClr val="bg1"/>
                </a:solidFill>
              </a:rPr>
              <a:t>We need a different approach</a:t>
            </a:r>
          </a:p>
          <a:p>
            <a:pPr marL="0" indent="0">
              <a:buNone/>
              <a:tabLst>
                <a:tab pos="2914650" algn="l"/>
              </a:tabLst>
            </a:pPr>
            <a:r>
              <a:rPr lang="en-US" dirty="0">
                <a:solidFill>
                  <a:schemeClr val="bg1"/>
                </a:solidFill>
              </a:rPr>
              <a:t>The question is not:	</a:t>
            </a:r>
            <a:r>
              <a:rPr lang="en-US" b="1" dirty="0">
                <a:solidFill>
                  <a:schemeClr val="bg1"/>
                </a:solidFill>
              </a:rPr>
              <a:t>Is this research?</a:t>
            </a:r>
          </a:p>
          <a:p>
            <a:pPr marL="0" indent="0">
              <a:buNone/>
              <a:tabLst>
                <a:tab pos="2914650" algn="l"/>
              </a:tabLst>
            </a:pPr>
            <a:r>
              <a:rPr lang="en-US" dirty="0">
                <a:solidFill>
                  <a:schemeClr val="bg1"/>
                </a:solidFill>
              </a:rPr>
              <a:t>But:	</a:t>
            </a:r>
            <a:r>
              <a:rPr lang="en-US" b="1" dirty="0">
                <a:solidFill>
                  <a:schemeClr val="bg1"/>
                </a:solidFill>
              </a:rPr>
              <a:t>What kind of research is this?</a:t>
            </a:r>
          </a:p>
          <a:p>
            <a:pPr marL="0" indent="0">
              <a:buNone/>
            </a:pPr>
            <a:endParaRPr lang="en-US" dirty="0">
              <a:solidFill>
                <a:schemeClr val="bg1"/>
              </a:solidFill>
            </a:endParaRPr>
          </a:p>
          <a:p>
            <a:pPr marL="0" indent="0">
              <a:buNone/>
            </a:pPr>
            <a:r>
              <a:rPr lang="en-US" dirty="0">
                <a:solidFill>
                  <a:schemeClr val="bg1"/>
                </a:solidFill>
              </a:rPr>
              <a:t>So we will</a:t>
            </a:r>
          </a:p>
          <a:p>
            <a:pPr marL="625475"/>
            <a:r>
              <a:rPr lang="en-US" dirty="0">
                <a:solidFill>
                  <a:schemeClr val="bg1"/>
                </a:solidFill>
              </a:rPr>
              <a:t>Formulate a very broad definition of research that covers everything</a:t>
            </a:r>
          </a:p>
          <a:p>
            <a:pPr marL="625475"/>
            <a:r>
              <a:rPr lang="en-US" dirty="0">
                <a:solidFill>
                  <a:schemeClr val="bg1"/>
                </a:solidFill>
              </a:rPr>
              <a:t>Develop a set of characteristics by which we can define any type of research</a:t>
            </a:r>
            <a:br>
              <a:rPr lang="en-US" dirty="0">
                <a:solidFill>
                  <a:schemeClr val="bg1"/>
                </a:solidFill>
              </a:rPr>
            </a:br>
            <a:r>
              <a:rPr lang="en-US" dirty="0">
                <a:solidFill>
                  <a:schemeClr val="bg1"/>
                </a:solidFill>
              </a:rPr>
              <a:t>(this lecture and Lecture 4.1; see </a:t>
            </a:r>
            <a:r>
              <a:rPr lang="en-US" i="1" dirty="0">
                <a:solidFill>
                  <a:schemeClr val="bg1"/>
                </a:solidFill>
              </a:rPr>
              <a:t>Dimensions of research)</a:t>
            </a:r>
            <a:endParaRPr lang="en-US"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pic>
        <p:nvPicPr>
          <p:cNvPr id="2" name="UBLIS75DS01.1-2-Lecture01.2SlidesSlide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8062" y="5410199"/>
            <a:ext cx="693737" cy="693737"/>
          </a:xfrm>
          <a:prstGeom prst="rect">
            <a:avLst/>
          </a:prstGeom>
        </p:spPr>
      </p:pic>
      <p:sp>
        <p:nvSpPr>
          <p:cNvPr id="7" name="TextBox 6">
            <a:extLst>
              <a:ext uri="{FF2B5EF4-FFF2-40B4-BE49-F238E27FC236}">
                <a16:creationId xmlns:a16="http://schemas.microsoft.com/office/drawing/2014/main" id="{9A89068A-7E3B-4245-8500-0DC5C71B74EE}"/>
              </a:ext>
            </a:extLst>
          </p:cNvPr>
          <p:cNvSpPr txBox="1"/>
          <p:nvPr/>
        </p:nvSpPr>
        <p:spPr>
          <a:xfrm>
            <a:off x="8686800" y="5543161"/>
            <a:ext cx="1058861" cy="369332"/>
          </a:xfrm>
          <a:prstGeom prst="rect">
            <a:avLst/>
          </a:prstGeom>
          <a:noFill/>
        </p:spPr>
        <p:txBody>
          <a:bodyPr wrap="square" rtlCol="0">
            <a:spAutoFit/>
          </a:bodyPr>
          <a:lstStyle/>
          <a:p>
            <a:r>
              <a:rPr lang="en-US" sz="1800" dirty="0"/>
              <a:t>1.5 min</a:t>
            </a:r>
          </a:p>
        </p:txBody>
      </p:sp>
    </p:spTree>
    <p:extLst>
      <p:ext uri="{BB962C8B-B14F-4D97-AF65-F5344CB8AC3E}">
        <p14:creationId xmlns:p14="http://schemas.microsoft.com/office/powerpoint/2010/main" val="3091074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8800" y="228600"/>
            <a:ext cx="8458200" cy="685800"/>
          </a:xfrm>
        </p:spPr>
        <p:txBody>
          <a:bodyPr/>
          <a:lstStyle/>
          <a:p>
            <a:pPr eaLnBrk="1" hangingPunct="1"/>
            <a:r>
              <a:rPr lang="en-US" dirty="0"/>
              <a:t>Research is</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UBLIS575DS-01.2$2-Lecture01.2-WhatIsResearchAndWhyDoWeNeedIt.pptx</a:t>
            </a:r>
          </a:p>
        </p:txBody>
      </p:sp>
      <p:graphicFrame>
        <p:nvGraphicFramePr>
          <p:cNvPr id="2" name="Table 1"/>
          <p:cNvGraphicFramePr>
            <a:graphicFrameLocks noGrp="1"/>
          </p:cNvGraphicFramePr>
          <p:nvPr>
            <p:extLst>
              <p:ext uri="{D42A27DB-BD31-4B8C-83A1-F6EECF244321}">
                <p14:modId xmlns:p14="http://schemas.microsoft.com/office/powerpoint/2010/main" val="3684592252"/>
              </p:ext>
            </p:extLst>
          </p:nvPr>
        </p:nvGraphicFramePr>
        <p:xfrm>
          <a:off x="342900" y="976884"/>
          <a:ext cx="11506199" cy="5247132"/>
        </p:xfrm>
        <a:graphic>
          <a:graphicData uri="http://schemas.openxmlformats.org/drawingml/2006/table">
            <a:tbl>
              <a:tblPr>
                <a:tableStyleId>{5C22544A-7EE6-4342-B048-85BDC9FD1C3A}</a:tableStyleId>
              </a:tblPr>
              <a:tblGrid>
                <a:gridCol w="1523999">
                  <a:extLst>
                    <a:ext uri="{9D8B030D-6E8A-4147-A177-3AD203B41FA5}">
                      <a16:colId xmlns:a16="http://schemas.microsoft.com/office/drawing/2014/main" val="422450525"/>
                    </a:ext>
                  </a:extLst>
                </a:gridCol>
                <a:gridCol w="1981200">
                  <a:extLst>
                    <a:ext uri="{9D8B030D-6E8A-4147-A177-3AD203B41FA5}">
                      <a16:colId xmlns:a16="http://schemas.microsoft.com/office/drawing/2014/main" val="3144173957"/>
                    </a:ext>
                  </a:extLst>
                </a:gridCol>
                <a:gridCol w="4541094">
                  <a:extLst>
                    <a:ext uri="{9D8B030D-6E8A-4147-A177-3AD203B41FA5}">
                      <a16:colId xmlns:a16="http://schemas.microsoft.com/office/drawing/2014/main" val="298755772"/>
                    </a:ext>
                  </a:extLst>
                </a:gridCol>
                <a:gridCol w="3459906">
                  <a:extLst>
                    <a:ext uri="{9D8B030D-6E8A-4147-A177-3AD203B41FA5}">
                      <a16:colId xmlns:a16="http://schemas.microsoft.com/office/drawing/2014/main" val="3817255898"/>
                    </a:ext>
                  </a:extLst>
                </a:gridCol>
              </a:tblGrid>
              <a:tr h="1004037">
                <a:tc>
                  <a:txBody>
                    <a:bodyPr/>
                    <a:lstStyle/>
                    <a:p>
                      <a:pPr marL="0" marR="0">
                        <a:spcBef>
                          <a:spcPts val="0"/>
                        </a:spcBef>
                        <a:spcAft>
                          <a:spcPts val="0"/>
                        </a:spcAft>
                      </a:pPr>
                      <a:r>
                        <a:rPr lang="en-US" sz="1800" b="1" dirty="0">
                          <a:effectLst/>
                        </a:rPr>
                        <a:t>Doing</a:t>
                      </a:r>
                      <a:r>
                        <a:rPr lang="en-US" sz="1800" dirty="0">
                          <a:effectLst/>
                        </a:rPr>
                        <a:t> </a:t>
                      </a:r>
                      <a:br>
                        <a:rPr lang="en-US" sz="1800" dirty="0">
                          <a:effectLst/>
                        </a:rPr>
                      </a:br>
                      <a:r>
                        <a:rPr lang="en-US" sz="1800" dirty="0">
                          <a:effectLst/>
                        </a:rPr>
                        <a:t>one or more of</a:t>
                      </a:r>
                      <a:endParaRPr lang="en-US" sz="1800" dirty="0">
                        <a:effectLst/>
                        <a:latin typeface="Times New Roman" panose="02020603050405020304" pitchFamily="18" charset="0"/>
                        <a:ea typeface="Calibri" panose="020F0502020204030204" pitchFamily="34" charset="0"/>
                      </a:endParaRPr>
                    </a:p>
                  </a:txBody>
                  <a:tcPr marL="109728" marR="109728" marT="109728" marB="109728">
                    <a:lnR w="12700" cap="flat" cmpd="sng" algn="ctr">
                      <a:noFill/>
                      <a:prstDash val="solid"/>
                      <a:round/>
                      <a:headEnd type="none" w="med" len="med"/>
                      <a:tailEnd type="none" w="med" len="med"/>
                    </a:lnR>
                    <a:solidFill>
                      <a:schemeClr val="accent6">
                        <a:lumMod val="50000"/>
                      </a:schemeClr>
                    </a:solidFill>
                  </a:tcPr>
                </a:tc>
                <a:tc>
                  <a:txBody>
                    <a:bodyPr/>
                    <a:lstStyle/>
                    <a:p>
                      <a:endParaRPr lang="en-US" dirty="0"/>
                    </a:p>
                  </a:txBody>
                  <a:tcPr marL="109728" marR="109728" marT="109728" marB="109728">
                    <a:lnL w="12700" cap="flat" cmpd="sng" algn="ctr">
                      <a:noFill/>
                      <a:prstDash val="solid"/>
                      <a:round/>
                      <a:headEnd type="none" w="med" len="med"/>
                      <a:tailEnd type="none" w="med" len="med"/>
                    </a:lnL>
                    <a:solidFill>
                      <a:schemeClr val="accent6">
                        <a:lumMod val="50000"/>
                      </a:schemeClr>
                    </a:solidFill>
                  </a:tcPr>
                </a:tc>
                <a:tc>
                  <a:txBody>
                    <a:bodyPr/>
                    <a:lstStyle/>
                    <a:p>
                      <a:pPr marL="0" marR="0">
                        <a:spcBef>
                          <a:spcPts val="0"/>
                        </a:spcBef>
                        <a:spcAft>
                          <a:spcPts val="0"/>
                        </a:spcAft>
                      </a:pPr>
                      <a:r>
                        <a:rPr lang="en-US" sz="1800" dirty="0">
                          <a:effectLst/>
                        </a:rPr>
                        <a:t>i</a:t>
                      </a:r>
                      <a:r>
                        <a:rPr lang="en-US" sz="1800" b="1" dirty="0">
                          <a:effectLst/>
                        </a:rPr>
                        <a:t>n order to</a:t>
                      </a:r>
                      <a:r>
                        <a:rPr lang="en-US" sz="1800" dirty="0">
                          <a:effectLst/>
                        </a:rPr>
                        <a:t> </a:t>
                      </a:r>
                      <a:br>
                        <a:rPr lang="en-US" sz="1800" dirty="0">
                          <a:effectLst/>
                        </a:rPr>
                      </a:br>
                      <a:r>
                        <a:rPr lang="en-US" sz="1800" dirty="0">
                          <a:effectLst/>
                        </a:rPr>
                        <a:t>accomplish one or more of</a:t>
                      </a:r>
                      <a:endParaRPr lang="en-US" sz="1800" dirty="0">
                        <a:effectLst/>
                        <a:latin typeface="Times New Roman" panose="02020603050405020304" pitchFamily="18" charset="0"/>
                        <a:ea typeface="Calibri" panose="020F0502020204030204" pitchFamily="34" charset="0"/>
                      </a:endParaRPr>
                    </a:p>
                  </a:txBody>
                  <a:tcPr marL="109728" marR="109728" marT="109728" marB="109728">
                    <a:solidFill>
                      <a:schemeClr val="accent6">
                        <a:lumMod val="50000"/>
                      </a:schemeClr>
                    </a:solidFill>
                  </a:tcPr>
                </a:tc>
                <a:tc>
                  <a:txBody>
                    <a:bodyPr/>
                    <a:lstStyle/>
                    <a:p>
                      <a:pPr marL="0" marR="0">
                        <a:spcBef>
                          <a:spcPts val="0"/>
                        </a:spcBef>
                        <a:spcAft>
                          <a:spcPts val="0"/>
                        </a:spcAft>
                      </a:pPr>
                      <a:r>
                        <a:rPr lang="en-US" sz="1800" dirty="0">
                          <a:effectLst/>
                        </a:rPr>
                        <a:t>i</a:t>
                      </a:r>
                      <a:r>
                        <a:rPr lang="en-US" sz="1800" b="1" dirty="0">
                          <a:effectLst/>
                        </a:rPr>
                        <a:t>n order to</a:t>
                      </a:r>
                    </a:p>
                    <a:p>
                      <a:pPr marL="0" marR="0">
                        <a:spcBef>
                          <a:spcPts val="0"/>
                        </a:spcBef>
                        <a:spcAft>
                          <a:spcPts val="0"/>
                        </a:spcAft>
                      </a:pPr>
                      <a:r>
                        <a:rPr lang="en-US" sz="1800" dirty="0">
                          <a:effectLst/>
                        </a:rPr>
                        <a:t>optional but often done</a:t>
                      </a:r>
                      <a:endParaRPr lang="en-US" sz="1800" dirty="0">
                        <a:effectLst/>
                        <a:latin typeface="Times New Roman" panose="02020603050405020304" pitchFamily="18" charset="0"/>
                        <a:ea typeface="Calibri" panose="020F0502020204030204" pitchFamily="34" charset="0"/>
                      </a:endParaRPr>
                    </a:p>
                  </a:txBody>
                  <a:tcPr marL="109728" marR="109728" marT="109728" marB="109728">
                    <a:solidFill>
                      <a:schemeClr val="accent6">
                        <a:lumMod val="50000"/>
                      </a:schemeClr>
                    </a:solidFill>
                  </a:tcPr>
                </a:tc>
                <a:extLst>
                  <a:ext uri="{0D108BD9-81ED-4DB2-BD59-A6C34878D82A}">
                    <a16:rowId xmlns:a16="http://schemas.microsoft.com/office/drawing/2014/main" val="2850872087"/>
                  </a:ext>
                </a:extLst>
              </a:tr>
              <a:tr h="3939819">
                <a:tc>
                  <a:txBody>
                    <a:bodyPr/>
                    <a:lstStyle/>
                    <a:p>
                      <a:pPr marL="0" marR="0">
                        <a:spcBef>
                          <a:spcPts val="0"/>
                        </a:spcBef>
                        <a:spcAft>
                          <a:spcPts val="0"/>
                        </a:spcAft>
                      </a:pPr>
                      <a:r>
                        <a:rPr lang="en-US" sz="1800" dirty="0">
                          <a:effectLst/>
                        </a:rPr>
                        <a:t>Collect</a:t>
                      </a:r>
                    </a:p>
                    <a:p>
                      <a:pPr marL="0" marR="0">
                        <a:spcBef>
                          <a:spcPts val="0"/>
                        </a:spcBef>
                        <a:spcAft>
                          <a:spcPts val="0"/>
                        </a:spcAft>
                      </a:pPr>
                      <a:r>
                        <a:rPr lang="en-US" sz="1800" dirty="0">
                          <a:effectLst/>
                        </a:rPr>
                        <a:t>Verify</a:t>
                      </a:r>
                    </a:p>
                    <a:p>
                      <a:pPr marL="0" marR="0">
                        <a:spcBef>
                          <a:spcPts val="0"/>
                        </a:spcBef>
                        <a:spcAft>
                          <a:spcPts val="0"/>
                        </a:spcAft>
                      </a:pPr>
                      <a:r>
                        <a:rPr lang="en-US" sz="1800" dirty="0">
                          <a:effectLst/>
                        </a:rPr>
                        <a:t>Evaluate/</a:t>
                      </a:r>
                      <a:br>
                        <a:rPr lang="en-US" sz="1800" dirty="0">
                          <a:effectLst/>
                        </a:rPr>
                      </a:br>
                      <a:r>
                        <a:rPr lang="en-US" sz="1800" dirty="0">
                          <a:effectLst/>
                        </a:rPr>
                        <a:t>Assess</a:t>
                      </a:r>
                    </a:p>
                    <a:p>
                      <a:pPr marL="0" marR="0">
                        <a:spcBef>
                          <a:spcPts val="0"/>
                        </a:spcBef>
                        <a:spcAft>
                          <a:spcPts val="0"/>
                        </a:spcAft>
                      </a:pPr>
                      <a:r>
                        <a:rPr lang="en-US" sz="1800" dirty="0">
                          <a:effectLst/>
                        </a:rPr>
                        <a:t>Arrange</a:t>
                      </a:r>
                    </a:p>
                    <a:p>
                      <a:pPr marL="0" marR="0">
                        <a:spcBef>
                          <a:spcPts val="0"/>
                        </a:spcBef>
                        <a:spcAft>
                          <a:spcPts val="0"/>
                        </a:spcAft>
                      </a:pPr>
                      <a:r>
                        <a:rPr lang="en-US" sz="1800" dirty="0">
                          <a:effectLst/>
                        </a:rPr>
                        <a:t>Synthesize</a:t>
                      </a:r>
                    </a:p>
                    <a:p>
                      <a:pPr marL="0" marR="0">
                        <a:spcBef>
                          <a:spcPts val="0"/>
                        </a:spcBef>
                        <a:spcAft>
                          <a:spcPts val="0"/>
                        </a:spcAft>
                      </a:pPr>
                      <a:r>
                        <a:rPr lang="en-US" sz="1800" dirty="0">
                          <a:effectLst/>
                        </a:rPr>
                        <a:t>Analyze</a:t>
                      </a:r>
                    </a:p>
                    <a:p>
                      <a:pPr marL="0" marR="0">
                        <a:spcBef>
                          <a:spcPts val="0"/>
                        </a:spcBef>
                        <a:spcAft>
                          <a:spcPts val="0"/>
                        </a:spcAft>
                      </a:pPr>
                      <a:r>
                        <a:rPr lang="en-US" sz="1800" dirty="0">
                          <a:effectLst/>
                        </a:rPr>
                        <a:t>Interpret</a:t>
                      </a:r>
                    </a:p>
                    <a:p>
                      <a:pPr marL="0" marR="0">
                        <a:spcBef>
                          <a:spcPts val="0"/>
                        </a:spcBef>
                        <a:spcAft>
                          <a:spcPts val="0"/>
                        </a:spcAft>
                      </a:pPr>
                      <a:r>
                        <a:rPr lang="en-US" sz="1800" dirty="0">
                          <a:effectLst/>
                        </a:rPr>
                        <a:t>Generalize</a:t>
                      </a:r>
                      <a:endParaRPr lang="en-US" sz="1800" dirty="0">
                        <a:effectLst/>
                        <a:latin typeface="Times New Roman" panose="02020603050405020304" pitchFamily="18" charset="0"/>
                        <a:ea typeface="Calibri" panose="020F0502020204030204" pitchFamily="34" charset="0"/>
                      </a:endParaRPr>
                    </a:p>
                  </a:txBody>
                  <a:tcPr marL="109728" marR="109728" marT="109728" marB="109728">
                    <a:lnR w="12700" cap="flat" cmpd="sng" algn="ctr">
                      <a:noFill/>
                      <a:prstDash val="solid"/>
                      <a:round/>
                      <a:headEnd type="none" w="med" len="med"/>
                      <a:tailEnd type="none" w="med" len="med"/>
                    </a:lnR>
                    <a:solidFill>
                      <a:schemeClr val="accent6">
                        <a:lumMod val="50000"/>
                      </a:schemeClr>
                    </a:solidFill>
                  </a:tcPr>
                </a:tc>
                <a:tc>
                  <a:txBody>
                    <a:bodyPr/>
                    <a:lstStyle/>
                    <a:p>
                      <a:pPr marL="0" marR="0" algn="l">
                        <a:spcBef>
                          <a:spcPts val="0"/>
                        </a:spcBef>
                        <a:spcAft>
                          <a:spcPts val="0"/>
                        </a:spcAft>
                      </a:pPr>
                      <a:endParaRPr lang="en-US" sz="1800" dirty="0">
                        <a:effectLst/>
                      </a:endParaRPr>
                    </a:p>
                    <a:p>
                      <a:pPr marL="0" marR="0" algn="l">
                        <a:spcBef>
                          <a:spcPts val="0"/>
                        </a:spcBef>
                        <a:spcAft>
                          <a:spcPts val="0"/>
                        </a:spcAft>
                      </a:pPr>
                      <a:endParaRPr lang="en-US" sz="1800" dirty="0">
                        <a:effectLst/>
                      </a:endParaRPr>
                    </a:p>
                    <a:p>
                      <a:pPr marL="0" marR="0" algn="l">
                        <a:spcBef>
                          <a:spcPts val="0"/>
                        </a:spcBef>
                        <a:spcAft>
                          <a:spcPts val="0"/>
                        </a:spcAft>
                      </a:pPr>
                      <a:endParaRPr lang="en-US" sz="1800" dirty="0">
                        <a:effectLst/>
                      </a:endParaRPr>
                    </a:p>
                    <a:p>
                      <a:pPr marL="0" marR="0" algn="l">
                        <a:spcBef>
                          <a:spcPts val="0"/>
                        </a:spcBef>
                        <a:spcAft>
                          <a:spcPts val="0"/>
                        </a:spcAft>
                      </a:pPr>
                      <a:endParaRPr lang="en-US" sz="1800" dirty="0">
                        <a:effectLst/>
                      </a:endParaRPr>
                    </a:p>
                    <a:p>
                      <a:pPr marL="0" marR="0" algn="l">
                        <a:spcBef>
                          <a:spcPts val="0"/>
                        </a:spcBef>
                        <a:spcAft>
                          <a:spcPts val="0"/>
                        </a:spcAft>
                      </a:pPr>
                      <a:r>
                        <a:rPr lang="en-US" sz="1800" dirty="0">
                          <a:effectLst/>
                        </a:rPr>
                        <a:t>information / data</a:t>
                      </a:r>
                      <a:endParaRPr lang="en-US" sz="1800" dirty="0">
                        <a:effectLst/>
                        <a:latin typeface="Times New Roman" panose="02020603050405020304" pitchFamily="18" charset="0"/>
                        <a:ea typeface="Calibri" panose="020F0502020204030204" pitchFamily="34" charset="0"/>
                      </a:endParaRPr>
                    </a:p>
                  </a:txBody>
                  <a:tcPr marL="109728" marR="109728" marT="109728" marB="109728">
                    <a:lnL w="12700" cap="flat" cmpd="sng" algn="ctr">
                      <a:noFill/>
                      <a:prstDash val="solid"/>
                      <a:round/>
                      <a:headEnd type="none" w="med" len="med"/>
                      <a:tailEnd type="none" w="med" len="med"/>
                    </a:lnL>
                    <a:solidFill>
                      <a:schemeClr val="accent6">
                        <a:lumMod val="50000"/>
                      </a:schemeClr>
                    </a:solidFill>
                  </a:tcPr>
                </a:tc>
                <a:tc>
                  <a:txBody>
                    <a:bodyPr/>
                    <a:lstStyle/>
                    <a:p>
                      <a:pPr marL="0" marR="0">
                        <a:spcBef>
                          <a:spcPts val="0"/>
                        </a:spcBef>
                        <a:spcAft>
                          <a:spcPts val="0"/>
                        </a:spcAft>
                      </a:pPr>
                      <a:r>
                        <a:rPr lang="en-US" sz="1800" dirty="0">
                          <a:effectLst/>
                        </a:rPr>
                        <a:t>Answer a question about what has been, is, or will be, or might or should be</a:t>
                      </a:r>
                    </a:p>
                    <a:p>
                      <a:pPr marL="0" marR="0">
                        <a:spcBef>
                          <a:spcPts val="600"/>
                        </a:spcBef>
                        <a:spcAft>
                          <a:spcPts val="0"/>
                        </a:spcAft>
                      </a:pPr>
                      <a:r>
                        <a:rPr lang="en-US" sz="1800" dirty="0">
                          <a:effectLst/>
                        </a:rPr>
                        <a:t>Understand </a:t>
                      </a:r>
                    </a:p>
                    <a:p>
                      <a:pPr marL="342900" marR="0" lvl="0" indent="-342900">
                        <a:spcBef>
                          <a:spcPts val="0"/>
                        </a:spcBef>
                        <a:spcAft>
                          <a:spcPts val="0"/>
                        </a:spcAft>
                        <a:buFont typeface="Times New Roman" panose="02020603050405020304" pitchFamily="18" charset="0"/>
                        <a:buChar char="• "/>
                      </a:pPr>
                      <a:r>
                        <a:rPr lang="en-US" sz="1800" dirty="0">
                          <a:effectLst/>
                        </a:rPr>
                        <a:t>a topic or </a:t>
                      </a:r>
                    </a:p>
                    <a:p>
                      <a:pPr marL="342900" marR="0" lvl="0" indent="-342900">
                        <a:spcBef>
                          <a:spcPts val="0"/>
                        </a:spcBef>
                        <a:spcAft>
                          <a:spcPts val="0"/>
                        </a:spcAft>
                        <a:buFont typeface="Times New Roman" panose="02020603050405020304" pitchFamily="18" charset="0"/>
                        <a:buChar char="• "/>
                      </a:pPr>
                      <a:r>
                        <a:rPr lang="en-US" sz="1800" dirty="0">
                          <a:effectLst/>
                        </a:rPr>
                        <a:t>object or</a:t>
                      </a:r>
                    </a:p>
                    <a:p>
                      <a:pPr marL="342900" marR="0" lvl="0" indent="-342900">
                        <a:spcBef>
                          <a:spcPts val="0"/>
                        </a:spcBef>
                        <a:spcAft>
                          <a:spcPts val="0"/>
                        </a:spcAft>
                        <a:buFont typeface="Times New Roman" panose="02020603050405020304" pitchFamily="18" charset="0"/>
                        <a:buChar char="• "/>
                      </a:pPr>
                      <a:r>
                        <a:rPr lang="en-US" sz="1800" dirty="0">
                          <a:effectLst/>
                        </a:rPr>
                        <a:t>phenomenon </a:t>
                      </a:r>
                    </a:p>
                    <a:p>
                      <a:pPr marL="0" marR="0" lvl="0" indent="0">
                        <a:spcBef>
                          <a:spcPts val="900"/>
                        </a:spcBef>
                        <a:spcAft>
                          <a:spcPts val="0"/>
                        </a:spcAft>
                        <a:buFont typeface="Times New Roman" panose="02020603050405020304" pitchFamily="18" charset="0"/>
                        <a:buNone/>
                      </a:pPr>
                      <a:r>
                        <a:rPr lang="en-US" sz="1800" dirty="0">
                          <a:effectLst/>
                          <a:latin typeface="+mn-lt"/>
                          <a:ea typeface="Calibri" panose="020F0502020204030204" pitchFamily="34" charset="0"/>
                        </a:rPr>
                        <a:t>Detect patterns</a:t>
                      </a:r>
                    </a:p>
                    <a:p>
                      <a:pPr marL="0" marR="0" lvl="0" indent="0" algn="l" defTabSz="914400" rtl="0" eaLnBrk="1" fontAlgn="auto" latinLnBrk="0" hangingPunct="1">
                        <a:lnSpc>
                          <a:spcPct val="100000"/>
                        </a:lnSpc>
                        <a:spcBef>
                          <a:spcPts val="900"/>
                        </a:spcBef>
                        <a:spcAft>
                          <a:spcPts val="0"/>
                        </a:spcAft>
                        <a:buClrTx/>
                        <a:buSzTx/>
                        <a:buFont typeface="Times New Roman" panose="02020603050405020304" pitchFamily="18" charset="0"/>
                        <a:buNone/>
                        <a:tabLst/>
                        <a:defRPr/>
                      </a:pPr>
                      <a:r>
                        <a:rPr lang="en-US" sz="1800" kern="1200" dirty="0">
                          <a:solidFill>
                            <a:schemeClr val="dk1"/>
                          </a:solidFill>
                          <a:effectLst/>
                          <a:latin typeface="+mn-lt"/>
                          <a:ea typeface="+mn-ea"/>
                          <a:cs typeface="+mn-cs"/>
                        </a:rPr>
                        <a:t>Detect </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general regularities of sets of objects, </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their</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cause and effect relationships, correlation of their characteristics, </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their interdependent connection. </a:t>
                      </a:r>
                    </a:p>
                    <a:p>
                      <a:pPr marL="0" marR="0" lvl="0" indent="0" algn="l" defTabSz="914400" rtl="0" eaLnBrk="1" fontAlgn="auto" latinLnBrk="0" hangingPunct="1">
                        <a:lnSpc>
                          <a:spcPct val="100000"/>
                        </a:lnSpc>
                        <a:spcBef>
                          <a:spcPts val="900"/>
                        </a:spcBef>
                        <a:spcAft>
                          <a:spcPts val="0"/>
                        </a:spcAft>
                        <a:buClrTx/>
                        <a:buSzTx/>
                        <a:buFont typeface="Times New Roman" panose="02020603050405020304" pitchFamily="18" charset="0"/>
                        <a:buNone/>
                        <a:tabLst/>
                        <a:defRPr/>
                      </a:pPr>
                      <a:r>
                        <a:rPr lang="en-US" sz="1800" kern="1200" dirty="0">
                          <a:solidFill>
                            <a:schemeClr val="dk1"/>
                          </a:solidFill>
                          <a:effectLst/>
                          <a:latin typeface="+mn-lt"/>
                          <a:ea typeface="+mn-ea"/>
                          <a:cs typeface="+mn-cs"/>
                        </a:rPr>
                        <a:t>Explanations</a:t>
                      </a:r>
                      <a:endParaRPr lang="en-US" sz="1800" dirty="0">
                        <a:effectLst/>
                        <a:latin typeface="Times New Roman" panose="02020603050405020304" pitchFamily="18" charset="0"/>
                        <a:ea typeface="Calibri" panose="020F0502020204030204" pitchFamily="34" charset="0"/>
                      </a:endParaRPr>
                    </a:p>
                  </a:txBody>
                  <a:tcPr marL="109728" marR="109728" marT="109728" marB="109728">
                    <a:solidFill>
                      <a:schemeClr val="accent6">
                        <a:lumMod val="50000"/>
                      </a:schemeClr>
                    </a:solidFill>
                  </a:tcPr>
                </a:tc>
                <a:tc>
                  <a:txBody>
                    <a:bodyPr/>
                    <a:lstStyle/>
                    <a:p>
                      <a:pPr marL="0" marR="0">
                        <a:spcBef>
                          <a:spcPts val="0"/>
                        </a:spcBef>
                        <a:spcAft>
                          <a:spcPts val="0"/>
                        </a:spcAft>
                      </a:pPr>
                      <a:r>
                        <a:rPr lang="en-US" sz="1800" dirty="0">
                          <a:effectLst/>
                        </a:rPr>
                        <a:t>Solve a problem</a:t>
                      </a:r>
                    </a:p>
                    <a:p>
                      <a:pPr marL="0" marR="0">
                        <a:spcBef>
                          <a:spcPts val="1200"/>
                        </a:spcBef>
                        <a:spcAft>
                          <a:spcPts val="0"/>
                        </a:spcAft>
                      </a:pPr>
                      <a:r>
                        <a:rPr lang="en-US" sz="1800" dirty="0">
                          <a:effectLst/>
                        </a:rPr>
                        <a:t>Make a decision</a:t>
                      </a:r>
                    </a:p>
                    <a:p>
                      <a:pPr marL="0" marR="0">
                        <a:spcBef>
                          <a:spcPts val="1200"/>
                        </a:spcBef>
                        <a:spcAft>
                          <a:spcPts val="0"/>
                        </a:spcAft>
                      </a:pPr>
                      <a:r>
                        <a:rPr lang="en-US" sz="1800" dirty="0">
                          <a:effectLst/>
                        </a:rPr>
                        <a:t>Develop specifications </a:t>
                      </a:r>
                      <a:br>
                        <a:rPr lang="en-US" sz="1800" dirty="0">
                          <a:effectLst/>
                        </a:rPr>
                      </a:br>
                      <a:r>
                        <a:rPr lang="en-US" sz="1800" dirty="0">
                          <a:effectLst/>
                        </a:rPr>
                        <a:t>for an action</a:t>
                      </a:r>
                    </a:p>
                    <a:p>
                      <a:pPr marL="0" marR="0">
                        <a:spcBef>
                          <a:spcPts val="1200"/>
                        </a:spcBef>
                        <a:spcAft>
                          <a:spcPts val="0"/>
                        </a:spcAft>
                      </a:pPr>
                      <a:r>
                        <a:rPr lang="en-US" sz="1800" dirty="0">
                          <a:effectLst/>
                        </a:rPr>
                        <a:t>Design / produce </a:t>
                      </a:r>
                      <a:br>
                        <a:rPr lang="en-US" sz="1800" dirty="0">
                          <a:effectLst/>
                        </a:rPr>
                      </a:br>
                      <a:r>
                        <a:rPr lang="en-US" sz="1800" dirty="0">
                          <a:effectLst/>
                        </a:rPr>
                        <a:t>a product / artefact / mentefact</a:t>
                      </a:r>
                      <a:endParaRPr lang="en-US" sz="1800" dirty="0">
                        <a:effectLst/>
                        <a:latin typeface="Times New Roman" panose="02020603050405020304" pitchFamily="18" charset="0"/>
                        <a:ea typeface="Calibri" panose="020F0502020204030204" pitchFamily="34" charset="0"/>
                      </a:endParaRPr>
                    </a:p>
                  </a:txBody>
                  <a:tcPr marL="109728" marR="109728" marT="109728" marB="109728">
                    <a:solidFill>
                      <a:schemeClr val="accent6">
                        <a:lumMod val="50000"/>
                      </a:schemeClr>
                    </a:solidFill>
                  </a:tcPr>
                </a:tc>
                <a:extLst>
                  <a:ext uri="{0D108BD9-81ED-4DB2-BD59-A6C34878D82A}">
                    <a16:rowId xmlns:a16="http://schemas.microsoft.com/office/drawing/2014/main" val="1309070316"/>
                  </a:ext>
                </a:extLst>
              </a:tr>
            </a:tbl>
          </a:graphicData>
        </a:graphic>
      </p:graphicFrame>
      <p:pic>
        <p:nvPicPr>
          <p:cNvPr id="3" name="UBLIS75DS01.1-2-Lecture01.2SlidesSlide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7492" y="5029200"/>
            <a:ext cx="685800" cy="685800"/>
          </a:xfrm>
          <a:prstGeom prst="rect">
            <a:avLst/>
          </a:prstGeom>
        </p:spPr>
      </p:pic>
      <p:sp>
        <p:nvSpPr>
          <p:cNvPr id="4" name="TextBox 3">
            <a:extLst>
              <a:ext uri="{FF2B5EF4-FFF2-40B4-BE49-F238E27FC236}">
                <a16:creationId xmlns:a16="http://schemas.microsoft.com/office/drawing/2014/main" id="{749250BB-68FB-44B7-8855-DB1AF17E11E7}"/>
              </a:ext>
            </a:extLst>
          </p:cNvPr>
          <p:cNvSpPr txBox="1"/>
          <p:nvPr/>
        </p:nvSpPr>
        <p:spPr>
          <a:xfrm>
            <a:off x="9067800" y="5144619"/>
            <a:ext cx="914400" cy="369332"/>
          </a:xfrm>
          <a:prstGeom prst="rect">
            <a:avLst/>
          </a:prstGeom>
          <a:noFill/>
        </p:spPr>
        <p:txBody>
          <a:bodyPr wrap="square" rtlCol="0">
            <a:spAutoFit/>
          </a:bodyPr>
          <a:lstStyle/>
          <a:p>
            <a:r>
              <a:rPr lang="en-US" sz="1800" dirty="0"/>
              <a:t>5 min</a:t>
            </a:r>
          </a:p>
        </p:txBody>
      </p:sp>
    </p:spTree>
    <p:extLst>
      <p:ext uri="{BB962C8B-B14F-4D97-AF65-F5344CB8AC3E}">
        <p14:creationId xmlns:p14="http://schemas.microsoft.com/office/powerpoint/2010/main" val="1310213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7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371707"/>
            <a:ext cx="11201400" cy="466493"/>
          </a:xfrm>
        </p:spPr>
        <p:txBody>
          <a:bodyPr/>
          <a:lstStyle/>
          <a:p>
            <a:pPr eaLnBrk="1" hangingPunct="1"/>
            <a:r>
              <a:rPr lang="en-US" dirty="0"/>
              <a:t>Dimensions of research. Overview</a:t>
            </a:r>
            <a:br>
              <a:rPr lang="en-US" dirty="0"/>
            </a:b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10134600" y="6114757"/>
            <a:ext cx="1905000" cy="457200"/>
          </a:xfrm>
          <a:noFill/>
        </p:spPr>
        <p:txBody>
          <a:bodyPr/>
          <a:lstStyle/>
          <a:p>
            <a:fld id="{377A5EB6-31DF-49C5-A368-99503CA30BC6}" type="slidenum">
              <a:rPr lang="en-US" sz="2400" b="1"/>
              <a:pPr/>
              <a:t>7</a:t>
            </a:fld>
            <a:endParaRPr lang="en-US" sz="2400" b="1" dirty="0"/>
          </a:p>
        </p:txBody>
      </p:sp>
      <p:sp>
        <p:nvSpPr>
          <p:cNvPr id="8" name="TextBox 7">
            <a:extLst>
              <a:ext uri="{FF2B5EF4-FFF2-40B4-BE49-F238E27FC236}">
                <a16:creationId xmlns:a16="http://schemas.microsoft.com/office/drawing/2014/main" id="{F33B9A33-AFEE-4972-A288-832634CDF69C}"/>
              </a:ext>
            </a:extLst>
          </p:cNvPr>
          <p:cNvSpPr txBox="1"/>
          <p:nvPr/>
        </p:nvSpPr>
        <p:spPr>
          <a:xfrm>
            <a:off x="304800" y="923960"/>
            <a:ext cx="11506200" cy="4585871"/>
          </a:xfrm>
          <a:prstGeom prst="rect">
            <a:avLst/>
          </a:prstGeom>
          <a:noFill/>
        </p:spPr>
        <p:txBody>
          <a:bodyPr wrap="square" rtlCol="0">
            <a:spAutoFit/>
          </a:bodyPr>
          <a:lstStyle/>
          <a:p>
            <a:r>
              <a:rPr lang="en-US" sz="2000" dirty="0"/>
              <a:t>Research and research studies can be characterized from many perspectives / facets / dimensions. </a:t>
            </a:r>
            <a:br>
              <a:rPr lang="en-US" sz="2000" dirty="0"/>
            </a:br>
            <a:r>
              <a:rPr lang="en-US" sz="2000" dirty="0"/>
              <a:t>Understanding these dimensions helps with assessing and understanding </a:t>
            </a:r>
            <a:br>
              <a:rPr lang="en-US" sz="2000" dirty="0"/>
            </a:br>
            <a:r>
              <a:rPr lang="en-US" sz="2000" dirty="0"/>
              <a:t>individual research studies and the research enterprise as a whole.</a:t>
            </a:r>
          </a:p>
          <a:p>
            <a:pPr lvl="0">
              <a:spcBef>
                <a:spcPts val="1800"/>
              </a:spcBef>
            </a:pPr>
            <a:endParaRPr lang="en-US" sz="2000" dirty="0"/>
          </a:p>
          <a:p>
            <a:pPr lvl="0">
              <a:spcBef>
                <a:spcPts val="1800"/>
              </a:spcBef>
            </a:pPr>
            <a:r>
              <a:rPr lang="en-US" sz="2000" dirty="0"/>
              <a:t>The scheme </a:t>
            </a:r>
            <a:r>
              <a:rPr lang="en-US" sz="2000" i="1" dirty="0"/>
              <a:t>Dimensions of Research</a:t>
            </a:r>
            <a:r>
              <a:rPr lang="en-US" sz="2000" dirty="0"/>
              <a:t> presented in the reading is your guide through the course.</a:t>
            </a:r>
            <a:br>
              <a:rPr lang="en-US" sz="2000" dirty="0"/>
            </a:br>
            <a:r>
              <a:rPr lang="en-US" sz="2000" dirty="0"/>
              <a:t>It gives an overall framework for understanding, analyzing, and designing research studies.  </a:t>
            </a:r>
            <a:br>
              <a:rPr lang="en-US" sz="2000" dirty="0"/>
            </a:br>
            <a:r>
              <a:rPr lang="en-US" sz="2000" dirty="0"/>
              <a:t>This framework is divided into three main sections. Sections 1 and 2 correspond to Part 1 and 2, respectively, and Section 3 consists of Parts 3 - 5.</a:t>
            </a:r>
          </a:p>
          <a:p>
            <a:pPr lvl="0">
              <a:spcBef>
                <a:spcPts val="1200"/>
              </a:spcBef>
            </a:pPr>
            <a:r>
              <a:rPr lang="en-US" b="1" kern="0" dirty="0">
                <a:solidFill>
                  <a:srgbClr val="FFCC66"/>
                </a:solidFill>
                <a:latin typeface="Arial"/>
                <a:ea typeface="+mj-ea"/>
                <a:cs typeface="Arial"/>
              </a:rPr>
              <a:t>Part 1. 	What is research? Why research?	</a:t>
            </a:r>
            <a:r>
              <a:rPr lang="en-US" b="1" kern="0" dirty="0">
                <a:solidFill>
                  <a:schemeClr val="bg1"/>
                </a:solidFill>
                <a:latin typeface="Arial"/>
                <a:ea typeface="+mj-ea"/>
                <a:cs typeface="Arial"/>
              </a:rPr>
              <a:t>This lecture</a:t>
            </a:r>
          </a:p>
          <a:p>
            <a:pPr>
              <a:spcBef>
                <a:spcPts val="1200"/>
              </a:spcBef>
            </a:pPr>
            <a:r>
              <a:rPr lang="en-US" b="1" kern="0" dirty="0">
                <a:solidFill>
                  <a:srgbClr val="FFCC66"/>
                </a:solidFill>
                <a:latin typeface="Arial"/>
                <a:cs typeface="Arial"/>
              </a:rPr>
              <a:t>Part 2. 	General ways of gaining knowledge	</a:t>
            </a:r>
            <a:r>
              <a:rPr lang="en-US" b="1" kern="0" dirty="0">
                <a:solidFill>
                  <a:schemeClr val="bg1"/>
                </a:solidFill>
                <a:latin typeface="Arial"/>
                <a:cs typeface="Arial"/>
              </a:rPr>
              <a:t>Lecture 4.1</a:t>
            </a:r>
          </a:p>
          <a:p>
            <a:pPr>
              <a:spcBef>
                <a:spcPts val="1200"/>
              </a:spcBef>
            </a:pPr>
            <a:r>
              <a:rPr lang="en-US" b="1" kern="0" dirty="0">
                <a:solidFill>
                  <a:srgbClr val="FFCC66"/>
                </a:solidFill>
                <a:latin typeface="Arial"/>
                <a:cs typeface="Arial"/>
              </a:rPr>
              <a:t>Parts 3 - 5.	Specific research methods		</a:t>
            </a:r>
            <a:r>
              <a:rPr lang="en-US" b="1" kern="0" dirty="0">
                <a:solidFill>
                  <a:schemeClr val="bg1"/>
                </a:solidFill>
                <a:latin typeface="Arial"/>
                <a:cs typeface="Arial"/>
              </a:rPr>
              <a:t>Weeks 6.2 - 12</a:t>
            </a:r>
            <a:endParaRPr lang="en-US" dirty="0">
              <a:solidFill>
                <a:schemeClr val="bg1"/>
              </a:solidFill>
            </a:endParaRPr>
          </a:p>
        </p:txBody>
      </p:sp>
    </p:spTree>
    <p:extLst>
      <p:ext uri="{BB962C8B-B14F-4D97-AF65-F5344CB8AC3E}">
        <p14:creationId xmlns:p14="http://schemas.microsoft.com/office/powerpoint/2010/main" val="35106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371707"/>
            <a:ext cx="8610600" cy="685800"/>
          </a:xfrm>
        </p:spPr>
        <p:txBody>
          <a:bodyPr/>
          <a:lstStyle/>
          <a:p>
            <a:pPr eaLnBrk="1" hangingPunct="1"/>
            <a:r>
              <a:rPr lang="en-US" dirty="0"/>
              <a:t>Dimensions of research. Overview</a:t>
            </a:r>
            <a:br>
              <a:rPr lang="en-US" dirty="0"/>
            </a:br>
            <a:r>
              <a:rPr lang="en-US" sz="3200" dirty="0"/>
              <a:t>Part 1. What is research? Why research?</a:t>
            </a:r>
            <a:r>
              <a:rPr lang="en-US" dirty="0"/>
              <a:t> </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8</a:t>
            </a:fld>
            <a:endParaRPr lang="en-US" sz="2400" b="1" dirty="0"/>
          </a:p>
        </p:txBody>
      </p:sp>
      <p:sp>
        <p:nvSpPr>
          <p:cNvPr id="5" name="Footer Placeholder 4"/>
          <p:cNvSpPr>
            <a:spLocks noGrp="1"/>
          </p:cNvSpPr>
          <p:nvPr>
            <p:ph type="ftr" sz="quarter" idx="11"/>
          </p:nvPr>
        </p:nvSpPr>
        <p:spPr>
          <a:xfrm>
            <a:off x="1524000" y="6210300"/>
            <a:ext cx="8077200" cy="381000"/>
          </a:xfrm>
        </p:spPr>
        <p:txBody>
          <a:bodyPr/>
          <a:lstStyle/>
          <a:p>
            <a:pPr>
              <a:defRPr/>
            </a:pPr>
            <a:r>
              <a:rPr lang="en-US" dirty="0"/>
              <a:t>Soergel, UBLIS575DS-01.2$2-Lecture01.2-WhatIsResearchAndWhyDoWeNeedIt.pptx</a:t>
            </a:r>
          </a:p>
        </p:txBody>
      </p:sp>
      <p:graphicFrame>
        <p:nvGraphicFramePr>
          <p:cNvPr id="2" name="Table 1"/>
          <p:cNvGraphicFramePr>
            <a:graphicFrameLocks noGrp="1" noChangeAspect="1"/>
          </p:cNvGraphicFramePr>
          <p:nvPr>
            <p:extLst>
              <p:ext uri="{D42A27DB-BD31-4B8C-83A1-F6EECF244321}">
                <p14:modId xmlns:p14="http://schemas.microsoft.com/office/powerpoint/2010/main" val="980922947"/>
              </p:ext>
            </p:extLst>
          </p:nvPr>
        </p:nvGraphicFramePr>
        <p:xfrm>
          <a:off x="152400" y="1570736"/>
          <a:ext cx="11887200" cy="5020564"/>
        </p:xfrm>
        <a:graphic>
          <a:graphicData uri="http://schemas.openxmlformats.org/drawingml/2006/table">
            <a:tbl>
              <a:tblPr>
                <a:tableStyleId>{5C22544A-7EE6-4342-B048-85BDC9FD1C3A}</a:tableStyleId>
              </a:tblPr>
              <a:tblGrid>
                <a:gridCol w="4846320">
                  <a:extLst>
                    <a:ext uri="{9D8B030D-6E8A-4147-A177-3AD203B41FA5}">
                      <a16:colId xmlns:a16="http://schemas.microsoft.com/office/drawing/2014/main" val="490933737"/>
                    </a:ext>
                  </a:extLst>
                </a:gridCol>
                <a:gridCol w="3291840">
                  <a:extLst>
                    <a:ext uri="{9D8B030D-6E8A-4147-A177-3AD203B41FA5}">
                      <a16:colId xmlns:a16="http://schemas.microsoft.com/office/drawing/2014/main" val="821530810"/>
                    </a:ext>
                  </a:extLst>
                </a:gridCol>
                <a:gridCol w="3749040">
                  <a:extLst>
                    <a:ext uri="{9D8B030D-6E8A-4147-A177-3AD203B41FA5}">
                      <a16:colId xmlns:a16="http://schemas.microsoft.com/office/drawing/2014/main" val="1931885531"/>
                    </a:ext>
                  </a:extLst>
                </a:gridCol>
              </a:tblGrid>
              <a:tr h="393192">
                <a:tc>
                  <a:txBody>
                    <a:bodyPr/>
                    <a:lstStyle/>
                    <a:p>
                      <a:pPr marL="0" marR="0" algn="ctr">
                        <a:spcBef>
                          <a:spcPts val="0"/>
                        </a:spcBef>
                        <a:spcAft>
                          <a:spcPts val="0"/>
                        </a:spcAft>
                      </a:pPr>
                      <a:r>
                        <a:rPr lang="en-US" sz="1800" b="1" dirty="0">
                          <a:effectLst/>
                        </a:rPr>
                        <a:t>Dimension</a:t>
                      </a:r>
                      <a:endParaRPr lang="en-US" sz="1800" b="1"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gridSpan="2">
                  <a:txBody>
                    <a:bodyPr/>
                    <a:lstStyle/>
                    <a:p>
                      <a:pPr marL="0" marR="0" algn="ctr">
                        <a:spcBef>
                          <a:spcPts val="0"/>
                        </a:spcBef>
                        <a:spcAft>
                          <a:spcPts val="0"/>
                        </a:spcAft>
                      </a:pPr>
                      <a:r>
                        <a:rPr lang="en-US" sz="1800" b="1" dirty="0">
                          <a:effectLst/>
                          <a:latin typeface="Times New Roman" panose="02020603050405020304" pitchFamily="18" charset="0"/>
                          <a:cs typeface="Times New Roman" panose="02020603050405020304" pitchFamily="18" charset="0"/>
                        </a:rPr>
                        <a:t>◄</a:t>
                      </a:r>
                      <a:r>
                        <a:rPr lang="en-US" sz="1800" b="1" dirty="0">
                          <a:effectLst/>
                        </a:rPr>
                        <a:t>▬▬       Ends of continuum       ▬▬</a:t>
                      </a: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hMerge="1">
                  <a:txBody>
                    <a:bodyPr/>
                    <a:lstStyle/>
                    <a:p>
                      <a:endParaRPr lang="en-US"/>
                    </a:p>
                  </a:txBody>
                  <a:tcPr/>
                </a:tc>
                <a:extLst>
                  <a:ext uri="{0D108BD9-81ED-4DB2-BD59-A6C34878D82A}">
                    <a16:rowId xmlns:a16="http://schemas.microsoft.com/office/drawing/2014/main" val="3809433509"/>
                  </a:ext>
                </a:extLst>
              </a:tr>
              <a:tr h="393192">
                <a:tc>
                  <a:txBody>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600" b="1" kern="1200" spc="-20" baseline="0" dirty="0">
                          <a:solidFill>
                            <a:schemeClr val="dk1"/>
                          </a:solidFill>
                          <a:effectLst/>
                          <a:latin typeface="+mn-lt"/>
                          <a:ea typeface="+mn-ea"/>
                          <a:cs typeface="+mn-cs"/>
                        </a:rPr>
                        <a:t>1a- 1e Study purpose and use of study results</a:t>
                      </a:r>
                      <a:endParaRPr lang="en-US" sz="1600" b="1" spc="-20" baseline="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3927175594"/>
                  </a:ext>
                </a:extLst>
              </a:tr>
              <a:tr h="393192">
                <a:tc>
                  <a:txBody>
                    <a:bodyPr/>
                    <a:lstStyle/>
                    <a:p>
                      <a:pPr marL="285750" marR="0" indent="-285750">
                        <a:spcBef>
                          <a:spcPts val="0"/>
                        </a:spcBef>
                        <a:spcAft>
                          <a:spcPts val="0"/>
                        </a:spcAft>
                      </a:pPr>
                      <a:r>
                        <a:rPr lang="en-US" sz="1600" dirty="0">
                          <a:effectLst/>
                        </a:rPr>
                        <a:t>1a</a:t>
                      </a:r>
                      <a:r>
                        <a:rPr lang="en-US" sz="1600" spc="-40" baseline="0" dirty="0">
                          <a:effectLst/>
                        </a:rPr>
                        <a:t> </a:t>
                      </a:r>
                      <a:r>
                        <a:rPr lang="en-US" sz="1600" spc="-20" baseline="0" dirty="0">
                          <a:effectLst/>
                        </a:rPr>
                        <a:t>Distance from practice / closeness to practice</a:t>
                      </a:r>
                      <a:r>
                        <a:rPr lang="en-US" sz="1600" spc="-40" baseline="0" dirty="0">
                          <a:effectLst/>
                        </a:rPr>
                        <a:t> </a:t>
                      </a:r>
                      <a:r>
                        <a:rPr lang="en-US" sz="1600" dirty="0">
                          <a:effectLst/>
                        </a:rPr>
                        <a:t> </a:t>
                      </a: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dirty="0">
                          <a:effectLst/>
                        </a:rPr>
                        <a:t>1a1 Basic research</a:t>
                      </a: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dirty="0">
                          <a:effectLst/>
                        </a:rPr>
                        <a:t>1a2 Applied research</a:t>
                      </a: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3353370741"/>
                  </a:ext>
                </a:extLst>
              </a:tr>
              <a:tr h="393192">
                <a:tc>
                  <a:txBody>
                    <a:bodyPr/>
                    <a:lstStyle/>
                    <a:p>
                      <a:pPr marL="285750" marR="0" indent="-285750">
                        <a:spcBef>
                          <a:spcPts val="0"/>
                        </a:spcBef>
                        <a:spcAft>
                          <a:spcPts val="0"/>
                        </a:spcAft>
                      </a:pPr>
                      <a:r>
                        <a:rPr lang="en-US" sz="1600" kern="1200" dirty="0">
                          <a:solidFill>
                            <a:schemeClr val="dk1"/>
                          </a:solidFill>
                          <a:effectLst/>
                          <a:latin typeface="+mn-lt"/>
                          <a:ea typeface="+mn-ea"/>
                          <a:cs typeface="+mn-cs"/>
                        </a:rPr>
                        <a:t>1b/c Purposes / applications / uses of res. results</a:t>
                      </a: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3298759441"/>
                  </a:ext>
                </a:extLst>
              </a:tr>
              <a:tr h="393192">
                <a:tc>
                  <a:txBody>
                    <a:bodyPr/>
                    <a:lstStyle/>
                    <a:p>
                      <a:pPr marL="0" marR="0">
                        <a:spcBef>
                          <a:spcPts val="0"/>
                        </a:spcBef>
                        <a:spcAft>
                          <a:spcPts val="0"/>
                        </a:spcAft>
                      </a:pPr>
                      <a:r>
                        <a:rPr lang="en-US" sz="1600" b="0" kern="1200" dirty="0">
                          <a:solidFill>
                            <a:schemeClr val="dk1"/>
                          </a:solidFill>
                          <a:effectLst/>
                          <a:latin typeface="+mn-lt"/>
                          <a:ea typeface="+mn-ea"/>
                          <a:cs typeface="+mn-cs"/>
                        </a:rPr>
                        <a:t>1d  Nomothetic vs. idiographic research</a:t>
                      </a:r>
                      <a:endParaRPr lang="en-US" sz="1600" b="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b="0" kern="1200" dirty="0">
                          <a:solidFill>
                            <a:schemeClr val="dk1"/>
                          </a:solidFill>
                          <a:effectLst/>
                          <a:latin typeface="+mn-lt"/>
                          <a:ea typeface="+mn-ea"/>
                          <a:cs typeface="+mn-cs"/>
                        </a:rPr>
                        <a:t>1d1 Nomothetic research</a:t>
                      </a:r>
                      <a:endParaRPr lang="en-US" sz="1600" b="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b="0" kern="1200" dirty="0">
                          <a:solidFill>
                            <a:schemeClr val="dk1"/>
                          </a:solidFill>
                          <a:effectLst/>
                          <a:latin typeface="+mn-lt"/>
                          <a:ea typeface="+mn-ea"/>
                          <a:cs typeface="+mn-cs"/>
                        </a:rPr>
                        <a:t>1d2 Idiographic research</a:t>
                      </a:r>
                      <a:endParaRPr lang="en-US" sz="1600" b="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3971985005"/>
                  </a:ext>
                </a:extLst>
              </a:tr>
              <a:tr h="393192">
                <a:tc>
                  <a:txBody>
                    <a:bodyPr/>
                    <a:lstStyle/>
                    <a:p>
                      <a:pPr marL="0" marR="0">
                        <a:spcBef>
                          <a:spcPts val="0"/>
                        </a:spcBef>
                        <a:spcAft>
                          <a:spcPts val="0"/>
                        </a:spcAft>
                      </a:pPr>
                      <a:r>
                        <a:rPr lang="en-US" sz="1600" b="0" kern="1200" dirty="0">
                          <a:solidFill>
                            <a:schemeClr val="dk1"/>
                          </a:solidFill>
                          <a:effectLst/>
                          <a:latin typeface="+mn-lt"/>
                          <a:ea typeface="+mn-ea"/>
                          <a:cs typeface="+mn-cs"/>
                        </a:rPr>
                        <a:t>1e Exploratory vs. confirmatory research</a:t>
                      </a:r>
                      <a:endParaRPr lang="en-US" sz="1600" b="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b="0" kern="1200" dirty="0">
                          <a:solidFill>
                            <a:schemeClr val="dk1"/>
                          </a:solidFill>
                          <a:effectLst/>
                          <a:latin typeface="+mn-lt"/>
                          <a:ea typeface="+mn-ea"/>
                          <a:cs typeface="+mn-cs"/>
                        </a:rPr>
                        <a:t>1e1 Exploratory research</a:t>
                      </a:r>
                      <a:endParaRPr lang="en-US" sz="1600" b="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b="0" kern="1200" dirty="0">
                          <a:solidFill>
                            <a:schemeClr val="dk1"/>
                          </a:solidFill>
                          <a:effectLst/>
                          <a:latin typeface="+mn-lt"/>
                          <a:ea typeface="+mn-ea"/>
                          <a:cs typeface="+mn-cs"/>
                        </a:rPr>
                        <a:t>1e2 Confirmatory research</a:t>
                      </a:r>
                      <a:endParaRPr lang="en-US" sz="1600" b="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2949218585"/>
                  </a:ext>
                </a:extLst>
              </a:tr>
              <a:tr h="594360">
                <a:tc>
                  <a:txBody>
                    <a:bodyPr/>
                    <a:lstStyle/>
                    <a:p>
                      <a:pPr marL="0" marR="0">
                        <a:spcBef>
                          <a:spcPts val="0"/>
                        </a:spcBef>
                        <a:spcAft>
                          <a:spcPts val="0"/>
                        </a:spcAft>
                      </a:pPr>
                      <a:r>
                        <a:rPr lang="en-US" sz="1600" b="1" kern="1200" dirty="0">
                          <a:solidFill>
                            <a:schemeClr val="dk1"/>
                          </a:solidFill>
                          <a:effectLst/>
                          <a:latin typeface="+mn-lt"/>
                          <a:ea typeface="+mn-ea"/>
                          <a:cs typeface="+mn-cs"/>
                        </a:rPr>
                        <a:t>1f - 1i What is being studied?</a:t>
                      </a:r>
                    </a:p>
                    <a:p>
                      <a:pPr marL="0" marR="0">
                        <a:spcBef>
                          <a:spcPts val="0"/>
                        </a:spcBef>
                        <a:spcAft>
                          <a:spcPts val="0"/>
                        </a:spcAft>
                      </a:pPr>
                      <a:r>
                        <a:rPr lang="en-US" sz="1600" b="0" kern="1200" dirty="0">
                          <a:solidFill>
                            <a:schemeClr val="dk1"/>
                          </a:solidFill>
                          <a:effectLst/>
                          <a:latin typeface="+mn-lt"/>
                          <a:ea typeface="+mn-ea"/>
                          <a:cs typeface="+mn-cs"/>
                        </a:rPr>
                        <a:t>Subdivisions dealt with in several lectures</a:t>
                      </a:r>
                      <a:endParaRPr lang="en-US" sz="1600" b="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1056050123"/>
                  </a:ext>
                </a:extLst>
              </a:tr>
              <a:tr h="393192">
                <a:tc>
                  <a:txBody>
                    <a:bodyPr/>
                    <a:lstStyle/>
                    <a:p>
                      <a:pPr marL="0" marR="0">
                        <a:spcBef>
                          <a:spcPts val="0"/>
                        </a:spcBef>
                        <a:spcAft>
                          <a:spcPts val="0"/>
                        </a:spcAft>
                      </a:pPr>
                      <a:r>
                        <a:rPr lang="en-US" sz="1600" b="1" kern="1200" dirty="0">
                          <a:solidFill>
                            <a:schemeClr val="dk1"/>
                          </a:solidFill>
                          <a:effectLst/>
                          <a:latin typeface="+mn-lt"/>
                          <a:ea typeface="+mn-ea"/>
                          <a:cs typeface="+mn-cs"/>
                        </a:rPr>
                        <a:t>1j - 1k </a:t>
                      </a:r>
                      <a:r>
                        <a:rPr lang="en-US" sz="1600" b="1" kern="1200" spc="-20" baseline="0" dirty="0">
                          <a:solidFill>
                            <a:schemeClr val="dk1"/>
                          </a:solidFill>
                          <a:effectLst/>
                          <a:latin typeface="+mn-lt"/>
                          <a:ea typeface="+mn-ea"/>
                          <a:cs typeface="+mn-cs"/>
                        </a:rPr>
                        <a:t>Creation and distribution of knowledge</a:t>
                      </a:r>
                      <a:endParaRPr lang="en-US" sz="1600" spc="-20" baseline="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1361560371"/>
                  </a:ext>
                </a:extLst>
              </a:tr>
              <a:tr h="868680">
                <a:tc>
                  <a:txBody>
                    <a:bodyPr/>
                    <a:lstStyle/>
                    <a:p>
                      <a:pPr marL="0" marR="0">
                        <a:spcBef>
                          <a:spcPts val="0"/>
                        </a:spcBef>
                        <a:spcAft>
                          <a:spcPts val="0"/>
                        </a:spcAft>
                      </a:pPr>
                      <a:r>
                        <a:rPr lang="en-US" sz="1600" dirty="0">
                          <a:effectLst/>
                        </a:rPr>
                        <a:t>1j New knowledge produced? New for whom?</a:t>
                      </a: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1j1 Gathers and arranges existing knowledge, possibly new to the intended audience</a:t>
                      </a: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dirty="0">
                          <a:effectLst/>
                        </a:rPr>
                        <a:t>1j4 Produces new knowledge,</a:t>
                      </a:r>
                      <a:br>
                        <a:rPr lang="en-US" sz="1600" dirty="0">
                          <a:effectLst/>
                        </a:rPr>
                      </a:br>
                      <a:r>
                        <a:rPr lang="en-US" sz="1600" dirty="0">
                          <a:effectLst/>
                        </a:rPr>
                        <a:t>where </a:t>
                      </a:r>
                      <a:r>
                        <a:rPr lang="en-US" sz="1600" i="1" dirty="0">
                          <a:effectLst/>
                        </a:rPr>
                        <a:t>new</a:t>
                      </a:r>
                      <a:r>
                        <a:rPr lang="en-US" sz="1600" dirty="0">
                          <a:effectLst/>
                        </a:rPr>
                        <a:t> = nobody</a:t>
                      </a:r>
                      <a:r>
                        <a:rPr lang="en-US" sz="1600" baseline="0" dirty="0">
                          <a:effectLst/>
                        </a:rPr>
                        <a:t> knew before</a:t>
                      </a:r>
                      <a:r>
                        <a:rPr lang="en-US" sz="1600" dirty="0">
                          <a:effectLst/>
                        </a:rPr>
                        <a:t>.</a:t>
                      </a:r>
                    </a:p>
                    <a:p>
                      <a:pPr marL="0" marR="0">
                        <a:spcBef>
                          <a:spcPts val="0"/>
                        </a:spcBef>
                        <a:spcAft>
                          <a:spcPts val="0"/>
                        </a:spcAft>
                      </a:pPr>
                      <a:r>
                        <a:rPr lang="en-US" sz="1600" dirty="0">
                          <a:effectLst/>
                        </a:rPr>
                        <a:t>Adding to the "stock of knowledge"</a:t>
                      </a:r>
                    </a:p>
                  </a:txBody>
                  <a:tcPr marL="73025" marR="73025" marT="36830" marB="36830">
                    <a:solidFill>
                      <a:srgbClr val="000066"/>
                    </a:solidFill>
                  </a:tcPr>
                </a:tc>
                <a:extLst>
                  <a:ext uri="{0D108BD9-81ED-4DB2-BD59-A6C34878D82A}">
                    <a16:rowId xmlns:a16="http://schemas.microsoft.com/office/drawing/2014/main" val="3855266841"/>
                  </a:ext>
                </a:extLst>
              </a:tr>
              <a:tr h="640080">
                <a:tc>
                  <a:txBody>
                    <a:bodyPr/>
                    <a:lstStyle/>
                    <a:p>
                      <a:pPr marL="0" marR="0">
                        <a:spcBef>
                          <a:spcPts val="0"/>
                        </a:spcBef>
                        <a:spcAft>
                          <a:spcPts val="0"/>
                        </a:spcAft>
                      </a:pPr>
                      <a:r>
                        <a:rPr lang="en-US" sz="1600" dirty="0">
                          <a:effectLst/>
                        </a:rPr>
                        <a:t>1k Scope of distribution of results and use</a:t>
                      </a: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dirty="0">
                          <a:effectLst/>
                        </a:rPr>
                        <a:t>1k1 </a:t>
                      </a:r>
                      <a:r>
                        <a:rPr lang="en-US" sz="1600" spc="-20" baseline="0" dirty="0">
                          <a:effectLst/>
                        </a:rPr>
                        <a:t>Wide distribution of results, public</a:t>
                      </a:r>
                      <a:endParaRPr lang="en-US" sz="1600" spc="-20" baseline="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tc>
                  <a:txBody>
                    <a:bodyPr/>
                    <a:lstStyle/>
                    <a:p>
                      <a:pPr marL="0" marR="0">
                        <a:spcBef>
                          <a:spcPts val="0"/>
                        </a:spcBef>
                        <a:spcAft>
                          <a:spcPts val="0"/>
                        </a:spcAft>
                      </a:pPr>
                      <a:r>
                        <a:rPr lang="en-US" sz="1600" spc="-40" baseline="0" dirty="0">
                          <a:effectLst/>
                        </a:rPr>
                        <a:t>1k2 To only one or a few persons</a:t>
                      </a:r>
                      <a:r>
                        <a:rPr lang="en-US" sz="1600" spc="-200" baseline="0" dirty="0">
                          <a:effectLst/>
                        </a:rPr>
                        <a:t> / </a:t>
                      </a:r>
                      <a:r>
                        <a:rPr lang="en-US" sz="1600" dirty="0">
                          <a:effectLst/>
                        </a:rPr>
                        <a:t>organizations</a:t>
                      </a:r>
                      <a:r>
                        <a:rPr lang="en-US" sz="1600" spc="-200" baseline="0" dirty="0">
                          <a:effectLst/>
                        </a:rPr>
                        <a:t> / </a:t>
                      </a:r>
                      <a:r>
                        <a:rPr lang="en-US" sz="1600" spc="-20" baseline="0" dirty="0">
                          <a:effectLst/>
                        </a:rPr>
                        <a:t>groups.</a:t>
                      </a:r>
                      <a:r>
                        <a:rPr lang="en-US" sz="1600" dirty="0">
                          <a:effectLst/>
                        </a:rPr>
                        <a:t> Often for specific use, e.g., admin. use. Proprietary</a:t>
                      </a:r>
                      <a:endParaRPr lang="en-US" sz="1600" dirty="0">
                        <a:effectLst/>
                        <a:latin typeface="Times New Roman" panose="02020603050405020304" pitchFamily="18" charset="0"/>
                        <a:ea typeface="Calibri" panose="020F0502020204030204" pitchFamily="34" charset="0"/>
                      </a:endParaRPr>
                    </a:p>
                  </a:txBody>
                  <a:tcPr marL="73025" marR="73025" marT="36830" marB="36830">
                    <a:solidFill>
                      <a:srgbClr val="000066"/>
                    </a:solidFill>
                  </a:tcPr>
                </a:tc>
                <a:extLst>
                  <a:ext uri="{0D108BD9-81ED-4DB2-BD59-A6C34878D82A}">
                    <a16:rowId xmlns:a16="http://schemas.microsoft.com/office/drawing/2014/main" val="932328339"/>
                  </a:ext>
                </a:extLst>
              </a:tr>
            </a:tbl>
          </a:graphicData>
        </a:graphic>
      </p:graphicFrame>
      <p:pic>
        <p:nvPicPr>
          <p:cNvPr id="4" name="UBLIS575DS-01.2$2-Lecture01.2-WhatIsResearchAndWhyDoWeNeedItSlide08">
            <a:hlinkClick r:id="" action="ppaction://media"/>
            <a:extLst>
              <a:ext uri="{FF2B5EF4-FFF2-40B4-BE49-F238E27FC236}">
                <a16:creationId xmlns:a16="http://schemas.microsoft.com/office/drawing/2014/main" id="{FB802E61-DD6C-499C-B126-BBFC2BBB2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446319"/>
            <a:ext cx="544281" cy="544281"/>
          </a:xfrm>
          <a:prstGeom prst="rect">
            <a:avLst/>
          </a:prstGeom>
        </p:spPr>
      </p:pic>
      <p:sp>
        <p:nvSpPr>
          <p:cNvPr id="9" name="TextBox 8">
            <a:extLst>
              <a:ext uri="{FF2B5EF4-FFF2-40B4-BE49-F238E27FC236}">
                <a16:creationId xmlns:a16="http://schemas.microsoft.com/office/drawing/2014/main" id="{EC83FAE7-7FA6-48BD-BEA8-A721A9463760}"/>
              </a:ext>
            </a:extLst>
          </p:cNvPr>
          <p:cNvSpPr txBox="1"/>
          <p:nvPr/>
        </p:nvSpPr>
        <p:spPr>
          <a:xfrm>
            <a:off x="10050463" y="529941"/>
            <a:ext cx="914400" cy="369332"/>
          </a:xfrm>
          <a:prstGeom prst="rect">
            <a:avLst/>
          </a:prstGeom>
          <a:noFill/>
        </p:spPr>
        <p:txBody>
          <a:bodyPr wrap="square" rtlCol="0">
            <a:spAutoFit/>
          </a:bodyPr>
          <a:lstStyle/>
          <a:p>
            <a:r>
              <a:rPr lang="en-US" sz="1800" dirty="0"/>
              <a:t>8 min</a:t>
            </a:r>
          </a:p>
        </p:txBody>
      </p:sp>
    </p:spTree>
    <p:extLst>
      <p:ext uri="{BB962C8B-B14F-4D97-AF65-F5344CB8AC3E}">
        <p14:creationId xmlns:p14="http://schemas.microsoft.com/office/powerpoint/2010/main" val="12682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838200"/>
            <a:ext cx="11201400" cy="999893"/>
          </a:xfrm>
        </p:spPr>
        <p:txBody>
          <a:bodyPr/>
          <a:lstStyle/>
          <a:p>
            <a:pPr eaLnBrk="1" hangingPunct="1"/>
            <a:r>
              <a:rPr lang="en-US" dirty="0"/>
              <a:t>Dimensions of research. Overview</a:t>
            </a:r>
            <a:br>
              <a:rPr lang="en-US" dirty="0"/>
            </a:br>
            <a:r>
              <a:rPr lang="en-US" sz="3200" dirty="0"/>
              <a:t>Partial interdependence of dimensions</a:t>
            </a:r>
            <a:br>
              <a:rPr lang="en-US" dirty="0"/>
            </a:b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10134600" y="6114757"/>
            <a:ext cx="1905000" cy="457200"/>
          </a:xfrm>
          <a:noFill/>
        </p:spPr>
        <p:txBody>
          <a:bodyPr/>
          <a:lstStyle/>
          <a:p>
            <a:fld id="{377A5EB6-31DF-49C5-A368-99503CA30BC6}" type="slidenum">
              <a:rPr lang="en-US" sz="2400" b="1"/>
              <a:pPr/>
              <a:t>9</a:t>
            </a:fld>
            <a:endParaRPr lang="en-US" sz="2400" b="1" dirty="0"/>
          </a:p>
        </p:txBody>
      </p:sp>
      <p:sp>
        <p:nvSpPr>
          <p:cNvPr id="8" name="TextBox 7">
            <a:extLst>
              <a:ext uri="{FF2B5EF4-FFF2-40B4-BE49-F238E27FC236}">
                <a16:creationId xmlns:a16="http://schemas.microsoft.com/office/drawing/2014/main" id="{F33B9A33-AFEE-4972-A288-832634CDF69C}"/>
              </a:ext>
            </a:extLst>
          </p:cNvPr>
          <p:cNvSpPr txBox="1"/>
          <p:nvPr/>
        </p:nvSpPr>
        <p:spPr>
          <a:xfrm>
            <a:off x="266700" y="2522371"/>
            <a:ext cx="11430000" cy="2616101"/>
          </a:xfrm>
          <a:prstGeom prst="rect">
            <a:avLst/>
          </a:prstGeom>
          <a:noFill/>
        </p:spPr>
        <p:txBody>
          <a:bodyPr wrap="square" rtlCol="0">
            <a:spAutoFit/>
          </a:bodyPr>
          <a:lstStyle/>
          <a:p>
            <a:pPr>
              <a:spcBef>
                <a:spcPts val="1800"/>
              </a:spcBef>
            </a:pPr>
            <a:r>
              <a:rPr lang="en-US" sz="1800" dirty="0"/>
              <a:t>Ideally the dimensions would be completely independent from each other, so that the values in one dimension do not correlate at all with the values in any other dimension. In technical terms, the dimensions should be </a:t>
            </a:r>
            <a:r>
              <a:rPr lang="en-US" sz="1800" i="1" dirty="0"/>
              <a:t>orthogonal</a:t>
            </a:r>
            <a:r>
              <a:rPr lang="en-US" sz="1800" dirty="0"/>
              <a:t>. But reality is not so simple. Two dimensions may look at the same conceptual distinction from different perspectives or overlap in other ways. For example, </a:t>
            </a:r>
          </a:p>
          <a:p>
            <a:pPr>
              <a:spcBef>
                <a:spcPts val="1200"/>
              </a:spcBef>
            </a:pPr>
            <a:r>
              <a:rPr lang="en-US" sz="1800" i="1" dirty="0">
                <a:solidFill>
                  <a:schemeClr val="dk1"/>
                </a:solidFill>
              </a:rPr>
              <a:t>1d1 Nomothetic research</a:t>
            </a:r>
            <a:r>
              <a:rPr lang="en-US" sz="1800" dirty="0">
                <a:solidFill>
                  <a:schemeClr val="dk1"/>
                </a:solidFill>
              </a:rPr>
              <a:t> (looking for general laws)                      often aligns with </a:t>
            </a:r>
            <a:r>
              <a:rPr lang="en-US" sz="1800" i="1" dirty="0">
                <a:solidFill>
                  <a:schemeClr val="dk1"/>
                </a:solidFill>
              </a:rPr>
              <a:t>1a1 Basic research</a:t>
            </a:r>
            <a:br>
              <a:rPr lang="en-US" sz="1800" dirty="0">
                <a:solidFill>
                  <a:schemeClr val="dk1"/>
                </a:solidFill>
              </a:rPr>
            </a:br>
            <a:r>
              <a:rPr lang="en-US" sz="1800" i="1" dirty="0">
                <a:solidFill>
                  <a:schemeClr val="dk1"/>
                </a:solidFill>
              </a:rPr>
              <a:t>1d2 Idiographic research</a:t>
            </a:r>
            <a:r>
              <a:rPr lang="en-US" sz="1800" dirty="0">
                <a:solidFill>
                  <a:schemeClr val="dk1"/>
                </a:solidFill>
                <a:latin typeface="+mn-lt"/>
              </a:rPr>
              <a:t> (looking to understand a specific case) often aligns with </a:t>
            </a:r>
            <a:r>
              <a:rPr lang="en-US" sz="1800" i="1" dirty="0">
                <a:solidFill>
                  <a:schemeClr val="dk1"/>
                </a:solidFill>
                <a:latin typeface="+mn-lt"/>
              </a:rPr>
              <a:t>1a2 Applied research</a:t>
            </a:r>
          </a:p>
          <a:p>
            <a:pPr>
              <a:spcBef>
                <a:spcPts val="1200"/>
              </a:spcBef>
            </a:pPr>
            <a:r>
              <a:rPr lang="en-US" sz="1800" i="1" dirty="0">
                <a:solidFill>
                  <a:schemeClr val="dk1"/>
                </a:solidFill>
              </a:rPr>
              <a:t>1d2 Idiographic research </a:t>
            </a:r>
            <a:r>
              <a:rPr lang="en-US" sz="1800" dirty="0">
                <a:solidFill>
                  <a:schemeClr val="dk1"/>
                </a:solidFill>
              </a:rPr>
              <a:t>also often aligns with </a:t>
            </a:r>
            <a:r>
              <a:rPr lang="en-US" sz="1800" i="1" dirty="0">
                <a:latin typeface="+mn-lt"/>
              </a:rPr>
              <a:t>3a1.1 Case studies</a:t>
            </a:r>
            <a:r>
              <a:rPr lang="en-US" sz="1800" dirty="0">
                <a:solidFill>
                  <a:schemeClr val="dk1"/>
                </a:solidFill>
                <a:latin typeface="+mn-lt"/>
              </a:rPr>
              <a:t>, and </a:t>
            </a:r>
            <a:r>
              <a:rPr lang="en-US" sz="1800" i="1" dirty="0"/>
              <a:t>3a1.1 Case studies</a:t>
            </a:r>
            <a:r>
              <a:rPr lang="en-US" sz="1800" dirty="0"/>
              <a:t> often aligns with </a:t>
            </a:r>
            <a:r>
              <a:rPr lang="en-US" sz="1800" i="1" dirty="0">
                <a:solidFill>
                  <a:schemeClr val="dk1"/>
                </a:solidFill>
              </a:rPr>
              <a:t>1e1 Exploratory research</a:t>
            </a:r>
            <a:r>
              <a:rPr lang="en-US" sz="1800" dirty="0">
                <a:solidFill>
                  <a:schemeClr val="dk1"/>
                </a:solidFill>
              </a:rPr>
              <a:t> (but </a:t>
            </a:r>
            <a:r>
              <a:rPr lang="en-US" sz="1800" i="1" dirty="0">
                <a:solidFill>
                  <a:schemeClr val="dk1"/>
                </a:solidFill>
              </a:rPr>
              <a:t>1d2 Idiographic research </a:t>
            </a:r>
            <a:r>
              <a:rPr lang="en-US" sz="1800" dirty="0">
                <a:solidFill>
                  <a:schemeClr val="dk1"/>
                </a:solidFill>
              </a:rPr>
              <a:t>is not primarily exploratory).</a:t>
            </a:r>
          </a:p>
        </p:txBody>
      </p:sp>
      <p:sp>
        <p:nvSpPr>
          <p:cNvPr id="5" name="TextBox 4">
            <a:extLst>
              <a:ext uri="{FF2B5EF4-FFF2-40B4-BE49-F238E27FC236}">
                <a16:creationId xmlns:a16="http://schemas.microsoft.com/office/drawing/2014/main" id="{0FD143CD-7DC5-4DBE-BB12-61EA3E7324F9}"/>
              </a:ext>
            </a:extLst>
          </p:cNvPr>
          <p:cNvSpPr txBox="1"/>
          <p:nvPr/>
        </p:nvSpPr>
        <p:spPr>
          <a:xfrm>
            <a:off x="9525000" y="5481788"/>
            <a:ext cx="914400" cy="369332"/>
          </a:xfrm>
          <a:prstGeom prst="rect">
            <a:avLst/>
          </a:prstGeom>
          <a:noFill/>
        </p:spPr>
        <p:txBody>
          <a:bodyPr wrap="square" rtlCol="0">
            <a:spAutoFit/>
          </a:bodyPr>
          <a:lstStyle/>
          <a:p>
            <a:r>
              <a:rPr lang="en-US" sz="1800" dirty="0"/>
              <a:t>5 min</a:t>
            </a:r>
          </a:p>
        </p:txBody>
      </p:sp>
      <p:pic>
        <p:nvPicPr>
          <p:cNvPr id="2" name="UBLIS575DS-01.2$2-Lecture01.2-WhatIsResearchAndWhyDoWeNeedItSlide09">
            <a:hlinkClick r:id="" action="ppaction://media"/>
            <a:extLst>
              <a:ext uri="{FF2B5EF4-FFF2-40B4-BE49-F238E27FC236}">
                <a16:creationId xmlns:a16="http://schemas.microsoft.com/office/drawing/2014/main" id="{0BDDF749-BF01-456C-9414-4477D9C56B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1800" y="5472263"/>
            <a:ext cx="457200" cy="457200"/>
          </a:xfrm>
          <a:prstGeom prst="rect">
            <a:avLst/>
          </a:prstGeom>
        </p:spPr>
      </p:pic>
    </p:spTree>
    <p:extLst>
      <p:ext uri="{BB962C8B-B14F-4D97-AF65-F5344CB8AC3E}">
        <p14:creationId xmlns:p14="http://schemas.microsoft.com/office/powerpoint/2010/main" val="21151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44323</TotalTime>
  <Words>3742</Words>
  <Application>Microsoft Office PowerPoint</Application>
  <PresentationFormat>Widescreen</PresentationFormat>
  <Paragraphs>369</Paragraphs>
  <Slides>27</Slides>
  <Notes>5</Notes>
  <HiddenSlides>0</HiddenSlides>
  <MMClips>16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ＭＳ 明朝</vt:lpstr>
      <vt:lpstr>Arial</vt:lpstr>
      <vt:lpstr>Arial Unicode MS</vt:lpstr>
      <vt:lpstr>Calibri</vt:lpstr>
      <vt:lpstr>Times New Roman</vt:lpstr>
      <vt:lpstr>7_Default Design</vt:lpstr>
      <vt:lpstr>Document</vt:lpstr>
      <vt:lpstr>UB LIS 575 Soergel Lecture 01.2  What is Research? And Why Do We Need It? </vt:lpstr>
      <vt:lpstr>Outline of Lecture 01.2</vt:lpstr>
      <vt:lpstr>What is research.  Review of definitions</vt:lpstr>
      <vt:lpstr>What is research?</vt:lpstr>
      <vt:lpstr>What is research</vt:lpstr>
      <vt:lpstr>Research is</vt:lpstr>
      <vt:lpstr>Dimensions of research. Overview </vt:lpstr>
      <vt:lpstr>Dimensions of research. Overview Part 1. What is research? Why research? </vt:lpstr>
      <vt:lpstr>Dimensions of research. Overview Partial interdependence of dimensions </vt:lpstr>
      <vt:lpstr>1a Distance from practice / closeness to practice </vt:lpstr>
      <vt:lpstr>PowerPoint Presentation</vt:lpstr>
      <vt:lpstr>1b Purposes / applications / uses of research</vt:lpstr>
      <vt:lpstr>1b1 Inform action. Evidence-based practice</vt:lpstr>
      <vt:lpstr>1b2  Provide tools for practice</vt:lpstr>
      <vt:lpstr>1b2  Provide tools for practice</vt:lpstr>
      <vt:lpstr>1b3 Environmental scanning and prediction</vt:lpstr>
      <vt:lpstr>1b4 Evaluation / assessment  to support accountability</vt:lpstr>
      <vt:lpstr>1d Nomothetic vs. idiographic research</vt:lpstr>
      <vt:lpstr>1d Importance of idiographic research</vt:lpstr>
      <vt:lpstr>PowerPoint Presentation</vt:lpstr>
      <vt:lpstr>1e Exploratory vs. confirmatory research</vt:lpstr>
      <vt:lpstr>1e1 Exploratory research</vt:lpstr>
      <vt:lpstr>1e1 Exploratory research</vt:lpstr>
      <vt:lpstr>1e2 Confirmatory research</vt:lpstr>
      <vt:lpstr>1j New knowledge produced? New for whom?</vt:lpstr>
      <vt:lpstr>1k Scope of distribution of results and use</vt:lpstr>
      <vt:lpstr>The end</vt:lpstr>
    </vt:vector>
  </TitlesOfParts>
  <Company>GMU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cp:lastModifiedBy>
  <cp:revision>1013</cp:revision>
  <dcterms:created xsi:type="dcterms:W3CDTF">2002-10-21T17:52:26Z</dcterms:created>
  <dcterms:modified xsi:type="dcterms:W3CDTF">2021-08-28T06:38:58Z</dcterms:modified>
</cp:coreProperties>
</file>