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1"/>
    <p:sldMasterId id="2147483733" r:id="rId2"/>
  </p:sldMasterIdLst>
  <p:notesMasterIdLst>
    <p:notesMasterId r:id="rId28"/>
  </p:notesMasterIdLst>
  <p:sldIdLst>
    <p:sldId id="260" r:id="rId3"/>
    <p:sldId id="322" r:id="rId4"/>
    <p:sldId id="330" r:id="rId5"/>
    <p:sldId id="329" r:id="rId6"/>
    <p:sldId id="262" r:id="rId7"/>
    <p:sldId id="342" r:id="rId8"/>
    <p:sldId id="339" r:id="rId9"/>
    <p:sldId id="333" r:id="rId10"/>
    <p:sldId id="359" r:id="rId11"/>
    <p:sldId id="362" r:id="rId12"/>
    <p:sldId id="363" r:id="rId13"/>
    <p:sldId id="366" r:id="rId14"/>
    <p:sldId id="343" r:id="rId15"/>
    <p:sldId id="331" r:id="rId16"/>
    <p:sldId id="335" r:id="rId17"/>
    <p:sldId id="353" r:id="rId18"/>
    <p:sldId id="336" r:id="rId19"/>
    <p:sldId id="354" r:id="rId20"/>
    <p:sldId id="358" r:id="rId21"/>
    <p:sldId id="355" r:id="rId22"/>
    <p:sldId id="344" r:id="rId23"/>
    <p:sldId id="348" r:id="rId24"/>
    <p:sldId id="368" r:id="rId25"/>
    <p:sldId id="369" r:id="rId26"/>
    <p:sldId id="367" r:id="rId2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13" autoAdjust="0"/>
  </p:normalViewPr>
  <p:slideViewPr>
    <p:cSldViewPr>
      <p:cViewPr varScale="1">
        <p:scale>
          <a:sx n="77" d="100"/>
          <a:sy n="77" d="100"/>
        </p:scale>
        <p:origin x="828" y="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33099120-5D35-4016-9FD4-809C6A1246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29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099120-5D35-4016-9FD4-809C6A12462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178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099120-5D35-4016-9FD4-809C6A124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07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099120-5D35-4016-9FD4-809C6A12462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49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099120-5D35-4016-9FD4-809C6A12462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198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52400"/>
            <a:ext cx="25908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5692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597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259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98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948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697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179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72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804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274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67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52400"/>
            <a:ext cx="25908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5692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50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023A00D-5CB4-4BC5-96EA-DD2D4099CE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>
              <a:defRPr/>
            </a:pPr>
            <a:r>
              <a:rPr lang="en-US" dirty="0"/>
              <a:t>Soergel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>
              <a:defRPr/>
            </a:pPr>
            <a:fld id="{F023A00D-5CB4-4BC5-96EA-DD2D4099CE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9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000" b="1">
          <a:solidFill>
            <a:srgbClr val="FFCC66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000" b="1">
          <a:solidFill>
            <a:srgbClr val="FFCC66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000" b="1">
          <a:solidFill>
            <a:srgbClr val="FFCC66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000" b="1">
          <a:solidFill>
            <a:srgbClr val="FFCC66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257175" indent="-257175" algn="l" rtl="0" fontAlgn="base">
        <a:spcBef>
          <a:spcPct val="6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soergel.com/UBLIS571DS-00.0-7SoergelOrganizingInformation1985PrefatoryMatter.pdf" TargetMode="External"/><Relationship Id="rId5" Type="http://schemas.openxmlformats.org/officeDocument/2006/relationships/hyperlink" Target="http://www.dsoergel.com/UBLIS571DS-00.0-7SoergelOrganizingInformation1985EndBibliographyAndIndex.pdf" TargetMode="External"/><Relationship Id="rId4" Type="http://schemas.openxmlformats.org/officeDocument/2006/relationships/hyperlink" Target="http://www.dsoergel.com/UBLIS571DS-00.0-7SoergelOrganizingInformation1985All_Clickable_ContentsDSEdits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228600"/>
            <a:ext cx="9982200" cy="3048000"/>
          </a:xfrm>
        </p:spPr>
        <p:txBody>
          <a:bodyPr/>
          <a:lstStyle/>
          <a:p>
            <a:pPr>
              <a:spcBef>
                <a:spcPts val="2000"/>
              </a:spcBef>
            </a:pPr>
            <a:r>
              <a:rPr lang="en-US" sz="3600" b="0" dirty="0">
                <a:latin typeface="Arial Unicode MS" pitchFamily="34" charset="-128"/>
              </a:rPr>
              <a:t>UB LIS 575 Soergel</a:t>
            </a:r>
            <a:br>
              <a:rPr lang="en-US" sz="3600" b="0" dirty="0">
                <a:latin typeface="Arial Unicode MS" pitchFamily="34" charset="-128"/>
              </a:rPr>
            </a:br>
            <a:r>
              <a:rPr lang="en-US" sz="3600" b="0" dirty="0">
                <a:latin typeface="Arial Unicode MS" pitchFamily="34" charset="-128"/>
              </a:rPr>
              <a:t>Lecture 02.0</a:t>
            </a:r>
            <a:br>
              <a:rPr lang="en-US" sz="2000" b="0" dirty="0">
                <a:latin typeface="Arial Unicode MS" pitchFamily="34" charset="-128"/>
              </a:rPr>
            </a:br>
            <a:br>
              <a:rPr lang="en-US" sz="2000" b="0" dirty="0">
                <a:latin typeface="Arial Unicode MS" pitchFamily="34" charset="-128"/>
              </a:rPr>
            </a:br>
            <a:r>
              <a:rPr lang="en-US" dirty="0">
                <a:latin typeface="Arial Unicode MS" pitchFamily="34" charset="-128"/>
              </a:rPr>
              <a:t>Research supporting practice 0. Introduction </a:t>
            </a:r>
            <a:r>
              <a:rPr lang="en-US" sz="4800" b="0" dirty="0">
                <a:latin typeface="Arial Unicode MS" pitchFamily="34" charset="-128"/>
              </a:rPr>
              <a:t> </a:t>
            </a:r>
            <a:br>
              <a:rPr lang="en-US" sz="4800" b="0" dirty="0">
                <a:latin typeface="Arial Unicode MS" pitchFamily="34" charset="-128"/>
              </a:rPr>
            </a:b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5269" y="3505200"/>
            <a:ext cx="7239000" cy="17526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Department of Information Science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Graduate School of Education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5500042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</a:rPr>
              <a:t> 75 min. Includes  audio for some slides.</a:t>
            </a:r>
          </a:p>
        </p:txBody>
      </p:sp>
      <p:pic>
        <p:nvPicPr>
          <p:cNvPr id="2" name="Lecture02.0Slide01">
            <a:hlinkClick r:id="" action="ppaction://media"/>
            <a:extLst>
              <a:ext uri="{FF2B5EF4-FFF2-40B4-BE49-F238E27FC236}">
                <a16:creationId xmlns:a16="http://schemas.microsoft.com/office/drawing/2014/main" id="{A5EF3D28-5C6D-4F72-AE4B-3A04626DA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0962" y="5181600"/>
            <a:ext cx="549275" cy="549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7C722C-FDA3-4E7F-A7F9-3B19B30A38E9}"/>
              </a:ext>
            </a:extLst>
          </p:cNvPr>
          <p:cNvSpPr txBox="1"/>
          <p:nvPr/>
        </p:nvSpPr>
        <p:spPr>
          <a:xfrm>
            <a:off x="9144000" y="5257800"/>
            <a:ext cx="981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 3 min. </a:t>
            </a:r>
          </a:p>
        </p:txBody>
      </p:sp>
    </p:spTree>
    <p:extLst>
      <p:ext uri="{BB962C8B-B14F-4D97-AF65-F5344CB8AC3E}">
        <p14:creationId xmlns:p14="http://schemas.microsoft.com/office/powerpoint/2010/main" val="278445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5463" y="6248400"/>
            <a:ext cx="1905000" cy="457200"/>
          </a:xfrm>
          <a:noFill/>
        </p:spPr>
        <p:txBody>
          <a:bodyPr/>
          <a:lstStyle/>
          <a:p>
            <a:fld id="{377A5EB6-31DF-49C5-A368-99503CA30BC6}" type="slidenum">
              <a:rPr lang="en-US" sz="2400" b="1"/>
              <a:pPr/>
              <a:t>10</a:t>
            </a:fld>
            <a:endParaRPr lang="en-US" sz="2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324600"/>
            <a:ext cx="80772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SoergelUBLIS575DS-02.0$2-Lecture02.0ResearchSupportingPracticePart0Introduction.pptx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3C55AF2-7080-4340-AED6-C7E4387AD5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201554"/>
              </p:ext>
            </p:extLst>
          </p:nvPr>
        </p:nvGraphicFramePr>
        <p:xfrm>
          <a:off x="762000" y="201798"/>
          <a:ext cx="10363200" cy="6122802"/>
        </p:xfrm>
        <a:graphic>
          <a:graphicData uri="http://schemas.openxmlformats.org/drawingml/2006/table">
            <a:tbl>
              <a:tblPr firstRow="1" firstCol="1" bandRow="1"/>
              <a:tblGrid>
                <a:gridCol w="2881519">
                  <a:extLst>
                    <a:ext uri="{9D8B030D-6E8A-4147-A177-3AD203B41FA5}">
                      <a16:colId xmlns:a16="http://schemas.microsoft.com/office/drawing/2014/main" val="2065945903"/>
                    </a:ext>
                  </a:extLst>
                </a:gridCol>
                <a:gridCol w="3110363">
                  <a:extLst>
                    <a:ext uri="{9D8B030D-6E8A-4147-A177-3AD203B41FA5}">
                      <a16:colId xmlns:a16="http://schemas.microsoft.com/office/drawing/2014/main" val="3203230626"/>
                    </a:ext>
                  </a:extLst>
                </a:gridCol>
                <a:gridCol w="4371318">
                  <a:extLst>
                    <a:ext uri="{9D8B030D-6E8A-4147-A177-3AD203B41FA5}">
                      <a16:colId xmlns:a16="http://schemas.microsoft.com/office/drawing/2014/main" val="638984272"/>
                    </a:ext>
                  </a:extLst>
                </a:gridCol>
              </a:tblGrid>
              <a:tr h="3138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Case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Assessment ꟷ Example variables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238307"/>
                  </a:ext>
                </a:extLst>
              </a:tr>
              <a:tr h="2843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Context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Outcomes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535914"/>
                  </a:ext>
                </a:extLst>
              </a:tr>
              <a:tr h="53587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Student academic performance in a classroom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39713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Demographics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39713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teacher characteristics</a:t>
                      </a:r>
                    </a:p>
                    <a:p>
                      <a:pPr marL="285750" marR="0" lvl="0" indent="-239713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student characteristics (other than academic performance), including, for example</a:t>
                      </a:r>
                    </a:p>
                    <a:p>
                      <a:pPr marL="514350" marR="0" lvl="0" indent="-228600" algn="l" defTabSz="914400" rtl="0" eaLnBrk="1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8575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pays attention in class</a:t>
                      </a:r>
                    </a:p>
                    <a:p>
                      <a:pPr marL="514350" marR="0" lvl="0" indent="-228600" algn="l" defTabSz="914400" rtl="0" eaLnBrk="1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8575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does homework</a:t>
                      </a:r>
                    </a:p>
                    <a:p>
                      <a:pPr marL="514350" marR="0" lvl="0" indent="-228600" algn="l" defTabSz="914400" rtl="0" eaLnBrk="1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8575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subscores and score for each ability test, such as IQ</a:t>
                      </a:r>
                    </a:p>
                    <a:p>
                      <a:pPr marL="285750" marR="0" lvl="0" indent="-2397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student-teacher relationship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397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classroom/school climate, bullying abuse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39713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curriculum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85750" algn="l"/>
                        </a:tabLs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The following is real assessment as opposed to using only standardized tests ,which creates the illusion of assessment</a:t>
                      </a:r>
                    </a:p>
                    <a:p>
                      <a:pPr marL="0" marR="0" lvl="0" indent="0">
                        <a:spcBef>
                          <a:spcPts val="4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85750" algn="l"/>
                        </a:tabLs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Assess first each individual student, then do analyses, including averages and aggregates for various subgroups as appropriate.</a:t>
                      </a:r>
                    </a:p>
                    <a:p>
                      <a:pPr marL="0" marR="0" lvl="0" indent="0">
                        <a:spcBef>
                          <a:spcPts val="4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285750" algn="l"/>
                        </a:tabLs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Most data needed are available in student files.</a:t>
                      </a:r>
                    </a:p>
                    <a:p>
                      <a:pPr marL="285750" marR="0" lvl="0" indent="-239713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For each subject</a:t>
                      </a:r>
                    </a:p>
                    <a:p>
                      <a:pPr marL="514350" marR="0" lvl="0" indent="-228600" algn="l" defTabSz="914400" rtl="0" eaLnBrk="1" latinLnBrk="0" hangingPunct="1"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8575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a sub-score for each learning objective</a:t>
                      </a:r>
                    </a:p>
                    <a:p>
                      <a:pPr marL="514350" marR="0" lvl="0" indent="-228600" algn="l" defTabSz="914400" rtl="0" eaLnBrk="1" latinLnBrk="0" hangingPunct="1"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8575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the total score</a:t>
                      </a:r>
                    </a:p>
                    <a:p>
                      <a:pPr marL="514350" marR="0" lvl="0" indent="-228600" algn="l" defTabSz="914400" rtl="0" eaLnBrk="1" latinLnBrk="0" hangingPunct="1"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8575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standardized test score (if available for the subject</a:t>
                      </a:r>
                    </a:p>
                    <a:p>
                      <a:pPr marL="514350" marR="0" lvl="0" indent="-228600" algn="l" defTabSz="914400" rtl="0" eaLnBrk="1" latinLnBrk="0" hangingPunct="1"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8575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teacher narrative</a:t>
                      </a:r>
                    </a:p>
                    <a:p>
                      <a:pPr marL="514350" marR="0" lvl="0" indent="-228600" algn="l" defTabSz="914400" rtl="0" eaLnBrk="1" latinLnBrk="0" hangingPunct="1">
                        <a:spcBef>
                          <a:spcPts val="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8575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student narrative</a:t>
                      </a:r>
                    </a:p>
                    <a:p>
                      <a:pPr marL="285750" marR="0" lvl="0" indent="-2397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285750" algn="l"/>
                        </a:tabLst>
                        <a:defRPr/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Use multiple measures for each learning objective</a:t>
                      </a:r>
                    </a:p>
                    <a:p>
                      <a:pPr marL="285750" marR="0" lvl="0" indent="-2397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285750" algn="l"/>
                        </a:tabLst>
                        <a:defRPr/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Take account of measures that might introduce bias against underserved minorities</a:t>
                      </a:r>
                    </a:p>
                    <a:p>
                      <a:pPr marL="285750" marR="0" lvl="0" indent="-2397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>
                          <a:tab pos="285750" algn="l"/>
                        </a:tabLst>
                        <a:defRPr/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Use before-after difference as measure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153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9059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5463" y="6248400"/>
            <a:ext cx="1905000" cy="457200"/>
          </a:xfrm>
          <a:noFill/>
        </p:spPr>
        <p:txBody>
          <a:bodyPr/>
          <a:lstStyle/>
          <a:p>
            <a:fld id="{377A5EB6-31DF-49C5-A368-99503CA30BC6}" type="slidenum">
              <a:rPr lang="en-US" sz="2400" b="1"/>
              <a:pPr/>
              <a:t>11</a:t>
            </a:fld>
            <a:endParaRPr lang="en-US" sz="2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324600"/>
            <a:ext cx="80772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SoergelUBLIS575DS-02.0$2-Lecture02.0ResearchSupportingPracticePart0Introduction.pptx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3C55AF2-7080-4340-AED6-C7E4387AD5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282158"/>
              </p:ext>
            </p:extLst>
          </p:nvPr>
        </p:nvGraphicFramePr>
        <p:xfrm>
          <a:off x="762000" y="296272"/>
          <a:ext cx="10363200" cy="5956890"/>
        </p:xfrm>
        <a:graphic>
          <a:graphicData uri="http://schemas.openxmlformats.org/drawingml/2006/table">
            <a:tbl>
              <a:tblPr firstRow="1" firstCol="1" bandRow="1"/>
              <a:tblGrid>
                <a:gridCol w="2881519">
                  <a:extLst>
                    <a:ext uri="{9D8B030D-6E8A-4147-A177-3AD203B41FA5}">
                      <a16:colId xmlns:a16="http://schemas.microsoft.com/office/drawing/2014/main" val="2065945903"/>
                    </a:ext>
                  </a:extLst>
                </a:gridCol>
                <a:gridCol w="4281281">
                  <a:extLst>
                    <a:ext uri="{9D8B030D-6E8A-4147-A177-3AD203B41FA5}">
                      <a16:colId xmlns:a16="http://schemas.microsoft.com/office/drawing/2014/main" val="3203230626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638984272"/>
                    </a:ext>
                  </a:extLst>
                </a:gridCol>
              </a:tblGrid>
              <a:tr h="3138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Case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Assessment ꟷ Example variables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238307"/>
                  </a:ext>
                </a:extLst>
              </a:tr>
              <a:tr h="2843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Context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Outcomes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535914"/>
                  </a:ext>
                </a:extLst>
              </a:tr>
              <a:tr h="53587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Treating a patient for high blood pressure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39713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Patient medical history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39713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Patient other conditions (which constrain medications) </a:t>
                      </a:r>
                    </a:p>
                    <a:p>
                      <a:pPr marL="285750" marR="0" lvl="0" indent="-239713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Patient conditions that might cause or contribute to high blood pressure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39713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Insurance eligibility of medical treatments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39713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Patient environment with respect to access to healthy food</a:t>
                      </a:r>
                    </a:p>
                    <a:p>
                      <a:pPr marL="285750" marR="0" lvl="0" indent="-239713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Patient environment with respect to opportunity for exercise</a:t>
                      </a:r>
                    </a:p>
                    <a:p>
                      <a:pPr marL="285750" marR="0" lvl="0" indent="-239713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Patient compliance with doctor's orders</a:t>
                      </a:r>
                    </a:p>
                    <a:p>
                      <a:pPr marL="285750" marR="0" lvl="0" indent="-239713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Patient diet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39713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Patient exercise regimen</a:t>
                      </a:r>
                    </a:p>
                    <a:p>
                      <a:pPr marL="46037" marR="0" lvl="0" indent="0">
                        <a:spcBef>
                          <a:spcPts val="9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Note: Since diet and exercise are likely part of a treatment plan, they could also be listed under Outcomes</a:t>
                      </a:r>
                    </a:p>
                    <a:p>
                      <a:pPr marL="46037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The same argument can be made for</a:t>
                      </a:r>
                      <a:b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Patient conditions that might cause or contribute to high blood pressure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39713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Blood pressure readings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153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9607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5463" y="6248400"/>
            <a:ext cx="1905000" cy="457200"/>
          </a:xfrm>
          <a:noFill/>
        </p:spPr>
        <p:txBody>
          <a:bodyPr/>
          <a:lstStyle/>
          <a:p>
            <a:fld id="{377A5EB6-31DF-49C5-A368-99503CA30BC6}" type="slidenum">
              <a:rPr lang="en-US" sz="2400" b="1"/>
              <a:pPr/>
              <a:t>12</a:t>
            </a:fld>
            <a:endParaRPr lang="en-US" sz="2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324600"/>
            <a:ext cx="80772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SoergelUBLIS575DS-02.0$2-Lecture02.0ResearchSupportingPracticePart0Introduction.pptx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3C55AF2-7080-4340-AED6-C7E4387AD5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22341"/>
              </p:ext>
            </p:extLst>
          </p:nvPr>
        </p:nvGraphicFramePr>
        <p:xfrm>
          <a:off x="762000" y="296272"/>
          <a:ext cx="10363200" cy="6008502"/>
        </p:xfrm>
        <a:graphic>
          <a:graphicData uri="http://schemas.openxmlformats.org/drawingml/2006/table">
            <a:tbl>
              <a:tblPr firstRow="1" firstCol="1" bandRow="1"/>
              <a:tblGrid>
                <a:gridCol w="2881519">
                  <a:extLst>
                    <a:ext uri="{9D8B030D-6E8A-4147-A177-3AD203B41FA5}">
                      <a16:colId xmlns:a16="http://schemas.microsoft.com/office/drawing/2014/main" val="2065945903"/>
                    </a:ext>
                  </a:extLst>
                </a:gridCol>
                <a:gridCol w="3519281">
                  <a:extLst>
                    <a:ext uri="{9D8B030D-6E8A-4147-A177-3AD203B41FA5}">
                      <a16:colId xmlns:a16="http://schemas.microsoft.com/office/drawing/2014/main" val="3203230626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638984272"/>
                    </a:ext>
                  </a:extLst>
                </a:gridCol>
              </a:tblGrid>
              <a:tr h="3138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Case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Assessment ꟷ Example variables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238307"/>
                  </a:ext>
                </a:extLst>
              </a:tr>
              <a:tr h="2843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Context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Outcomes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535914"/>
                  </a:ext>
                </a:extLst>
              </a:tr>
              <a:tr h="53587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Conviction and sentencing of a defendant in a criminal trial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39713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Defendant's character and prior criminal history (if any)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39713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Defendant's family history, e.g., growing up in a dysfunctional family, being abused as a child, etc.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39713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Defendant's motivation, e.g. needing money for drugs or food to keep from starving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39713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defendant's mental health</a:t>
                      </a:r>
                    </a:p>
                    <a:p>
                      <a:pPr marL="285750" marR="0" lvl="0" indent="-239713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defendant's state of sanity at the time of the crime.</a:t>
                      </a:r>
                    </a:p>
                    <a:p>
                      <a:pPr marL="285750" marR="0" lvl="0" indent="-239713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Other extenuating circumstances</a:t>
                      </a:r>
                    </a:p>
                    <a:p>
                      <a:pPr marL="46037" marR="0" lvl="0" indent="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39713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The exact process of the crime</a:t>
                      </a:r>
                    </a:p>
                    <a:p>
                      <a:pPr marL="285750" marR="0" lvl="0" indent="-239713" algn="l" defTabSz="914400" rtl="0" eaLnBrk="1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Objects used in that process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</a:p>
                    <a:p>
                      <a:pPr marL="285750" marR="0" lvl="0" indent="-239713" algn="l" defTabSz="914400" rtl="0" eaLnBrk="1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Any evidence that ties the defendant to the crime (such as genetic testing of hair or blood)</a:t>
                      </a:r>
                    </a:p>
                    <a:p>
                      <a:pPr marL="285750" marR="0" lvl="0" indent="-239713" algn="l" defTabSz="914400" rtl="0" eaLnBrk="1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Any evidence that separates the defendant from the crime, such as an (alleged) alibi</a:t>
                      </a:r>
                    </a:p>
                    <a:p>
                      <a:pPr marL="285750" marR="0" lvl="0" indent="-239713" algn="l" defTabSz="914400" rtl="0" eaLnBrk="1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Degree of premeditation</a:t>
                      </a:r>
                    </a:p>
                    <a:p>
                      <a:pPr marL="46037" marR="0" lvl="0" indent="0" algn="l" defTabSz="914400" rtl="0" eaLnBrk="1" latinLnBrk="0" hangingPunct="1">
                        <a:spcBef>
                          <a:spcPts val="9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6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Note 1. </a:t>
                      </a:r>
                      <a:r>
                        <a:rPr lang="en-US" sz="1600" b="0" i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Outcomes</a:t>
                      </a:r>
                      <a:r>
                        <a:rPr lang="en-US" sz="16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 is used here generally to include any evidence needed to assess </a:t>
                      </a:r>
                      <a:r>
                        <a:rPr lang="en-US" sz="1600" b="0" kern="1200" spc="-6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whether the defendant committed the crime.</a:t>
                      </a:r>
                    </a:p>
                    <a:p>
                      <a:pPr marL="46037" marR="0" lvl="0" indent="0" algn="l" defTabSz="914400" rtl="0" eaLnBrk="1" latinLnBrk="0" hangingPunct="1">
                        <a:spcBef>
                          <a:spcPts val="9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6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Note 2. This evidence must be collected and presented so as to allow matching it with conditions specified in the law.</a:t>
                      </a:r>
                    </a:p>
                    <a:p>
                      <a:pPr marL="46037" marR="0" lvl="0" indent="0" algn="l" defTabSz="914400" rtl="0" eaLnBrk="1" latinLnBrk="0" hangingPunct="1">
                        <a:spcBef>
                          <a:spcPts val="9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6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Note 3. Collecting some of this evidence requires precise investigative / historical method, other evidence requires natural science methods, such as ballistics and forensic medicine.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153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055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9753600" cy="5105400"/>
          </a:xfrm>
        </p:spPr>
        <p:txBody>
          <a:bodyPr/>
          <a:lstStyle/>
          <a:p>
            <a:pPr eaLnBrk="1" hangingPunct="1"/>
            <a:r>
              <a:rPr lang="en-US" sz="3600" dirty="0"/>
              <a:t>Systems analysis</a:t>
            </a:r>
            <a:br>
              <a:rPr lang="en-US" sz="3600" dirty="0"/>
            </a:br>
            <a:r>
              <a:rPr lang="en-US" sz="3600" dirty="0"/>
              <a:t>Project planning and evaluation</a:t>
            </a:r>
            <a:br>
              <a:rPr lang="en-US" sz="3600" dirty="0"/>
            </a:br>
            <a:r>
              <a:rPr lang="en-US" sz="3600" dirty="0"/>
              <a:t>Logic models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5463" y="6248400"/>
            <a:ext cx="1905000" cy="457200"/>
          </a:xfrm>
          <a:noFill/>
        </p:spPr>
        <p:txBody>
          <a:bodyPr/>
          <a:lstStyle/>
          <a:p>
            <a:fld id="{377A5EB6-31DF-49C5-A368-99503CA30BC6}" type="slidenum">
              <a:rPr lang="en-US" sz="2400" b="1"/>
              <a:pPr/>
              <a:t>13</a:t>
            </a:fld>
            <a:endParaRPr lang="en-US" sz="2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324600"/>
            <a:ext cx="80772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SoergelUBLIS575DS-02.0$2-Lecture02.0ResearchSupportingPracticePart0Introduction.pptx</a:t>
            </a:r>
          </a:p>
        </p:txBody>
      </p:sp>
    </p:spTree>
    <p:extLst>
      <p:ext uri="{BB962C8B-B14F-4D97-AF65-F5344CB8AC3E}">
        <p14:creationId xmlns:p14="http://schemas.microsoft.com/office/powerpoint/2010/main" val="303855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5463" y="6248400"/>
            <a:ext cx="1905000" cy="457200"/>
          </a:xfrm>
          <a:noFill/>
        </p:spPr>
        <p:txBody>
          <a:bodyPr/>
          <a:lstStyle/>
          <a:p>
            <a:fld id="{377A5EB6-31DF-49C5-A368-99503CA30BC6}" type="slidenum">
              <a:rPr lang="en-US" sz="2400" b="1"/>
              <a:pPr/>
              <a:t>14</a:t>
            </a:fld>
            <a:endParaRPr lang="en-US" sz="2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" y="6286500"/>
            <a:ext cx="6858000" cy="381000"/>
          </a:xfrm>
        </p:spPr>
        <p:txBody>
          <a:bodyPr/>
          <a:lstStyle/>
          <a:p>
            <a:pPr>
              <a:defRPr/>
            </a:pPr>
            <a:r>
              <a:rPr lang="en-US" spc="-70" dirty="0"/>
              <a:t>SoergelUBLIS575DS-02.0$2-Lecture02.0ResearchSupportingPracticePart0Introduction.pptx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D6BBAD-D031-45B6-BEB8-0AAF68C66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-19050"/>
            <a:ext cx="500220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16DFC1-4EF4-4004-85B2-1AB10F133DF1}"/>
              </a:ext>
            </a:extLst>
          </p:cNvPr>
          <p:cNvSpPr txBox="1"/>
          <p:nvPr/>
        </p:nvSpPr>
        <p:spPr>
          <a:xfrm>
            <a:off x="609600" y="762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>
                <a:solidFill>
                  <a:srgbClr val="FFCC66"/>
                </a:solidFill>
                <a:latin typeface="Arial"/>
                <a:ea typeface="+mj-ea"/>
                <a:cs typeface="Arial"/>
              </a:rPr>
              <a:t>Systems analysis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320D2D-8CFF-4B8D-8646-AF67D05591C5}"/>
              </a:ext>
            </a:extLst>
          </p:cNvPr>
          <p:cNvSpPr txBox="1"/>
          <p:nvPr/>
        </p:nvSpPr>
        <p:spPr>
          <a:xfrm>
            <a:off x="288593" y="932664"/>
            <a:ext cx="6526207" cy="5301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</a:t>
            </a:r>
            <a:r>
              <a:rPr lang="en-US" sz="2000" i="1" dirty="0"/>
              <a:t>Research Support for Practice</a:t>
            </a:r>
            <a:r>
              <a:rPr lang="en-US" sz="2000" dirty="0"/>
              <a:t> diagram</a:t>
            </a:r>
            <a:br>
              <a:rPr lang="en-US" sz="2000" dirty="0"/>
            </a:br>
            <a:r>
              <a:rPr lang="en-US" sz="2000" dirty="0"/>
              <a:t>on Slide 8 is a special case of a</a:t>
            </a:r>
            <a:br>
              <a:rPr lang="en-US" sz="2000" dirty="0"/>
            </a:br>
            <a:r>
              <a:rPr lang="en-US" sz="2000" dirty="0"/>
              <a:t>general </a:t>
            </a:r>
            <a:r>
              <a:rPr lang="en-US" sz="2000" i="1" dirty="0"/>
              <a:t>systems analysis</a:t>
            </a:r>
            <a:r>
              <a:rPr lang="en-US" sz="2000" dirty="0"/>
              <a:t> diagram</a:t>
            </a:r>
            <a:br>
              <a:rPr lang="en-US" sz="2000" dirty="0"/>
            </a:br>
            <a:r>
              <a:rPr lang="en-US" sz="2000" dirty="0"/>
              <a:t>such as the diagram on the right, to give one example.</a:t>
            </a:r>
          </a:p>
          <a:p>
            <a:r>
              <a:rPr lang="en-US" sz="2000" dirty="0"/>
              <a:t>Just  read through the diagram; it should be self-explanatory.  Not a key point of this lecture. If interested, look at Chapter 6 of the book.</a:t>
            </a:r>
          </a:p>
          <a:p>
            <a:endParaRPr lang="en-US" sz="2000" dirty="0"/>
          </a:p>
          <a:p>
            <a:r>
              <a:rPr lang="en-US" sz="2000" dirty="0"/>
              <a:t>This diagram is from</a:t>
            </a:r>
            <a:br>
              <a:rPr lang="en-US" sz="2000" dirty="0"/>
            </a:br>
            <a:r>
              <a:rPr lang="en-US" sz="2000" dirty="0"/>
              <a:t>Soergel, </a:t>
            </a:r>
            <a:r>
              <a:rPr lang="en-US" sz="2000" i="1" dirty="0"/>
              <a:t>Organizing Information</a:t>
            </a:r>
            <a:br>
              <a:rPr lang="en-US" sz="2000" dirty="0"/>
            </a:br>
            <a:r>
              <a:rPr lang="en-US" sz="2000" dirty="0"/>
              <a:t>You can download a pdf of the book at</a:t>
            </a:r>
          </a:p>
          <a:p>
            <a:pPr>
              <a:spcBef>
                <a:spcPts val="900"/>
              </a:spcBef>
            </a:pPr>
            <a:r>
              <a:rPr lang="en-US" sz="1600" spc="-20" dirty="0">
                <a:hlinkClick r:id="rId4"/>
              </a:rPr>
              <a:t>http://www.dsoergel.com/UBLIS571DS-00.0-7SoergelOrganizingInformation1985All_Clickable_ContentsDSEdits.pdf</a:t>
            </a:r>
            <a:endParaRPr lang="en-US" sz="1600" spc="-20" dirty="0"/>
          </a:p>
          <a:p>
            <a:pPr>
              <a:spcBef>
                <a:spcPts val="900"/>
              </a:spcBef>
            </a:pPr>
            <a:r>
              <a:rPr lang="en-US" sz="1600" spc="-20" dirty="0">
                <a:hlinkClick r:id="rId5"/>
              </a:rPr>
              <a:t>http://www.dsoergel.com/UBLIS571DS-00.0-7SoergelOrganizingInformation1985EndBibliographyAndIndex.pdf</a:t>
            </a:r>
            <a:endParaRPr lang="en-US" sz="1600" spc="-20" dirty="0"/>
          </a:p>
          <a:p>
            <a:pPr>
              <a:spcBef>
                <a:spcPts val="900"/>
              </a:spcBef>
            </a:pPr>
            <a:r>
              <a:rPr lang="en-US" sz="1600" spc="-20" dirty="0">
                <a:hlinkClick r:id="rId6"/>
              </a:rPr>
              <a:t>http://www.dsoergel.com/UBLIS571DS-00.0-7SoergelOrganizingInformation1985PrefatoryMatter.pdf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7159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5463" y="6248400"/>
            <a:ext cx="1905000" cy="457200"/>
          </a:xfrm>
          <a:noFill/>
        </p:spPr>
        <p:txBody>
          <a:bodyPr/>
          <a:lstStyle/>
          <a:p>
            <a:fld id="{377A5EB6-31DF-49C5-A368-99503CA30BC6}" type="slidenum">
              <a:rPr lang="en-US" sz="2400" b="1"/>
              <a:pPr/>
              <a:t>15</a:t>
            </a:fld>
            <a:endParaRPr lang="en-US" sz="2400" b="1" dirty="0"/>
          </a:p>
        </p:txBody>
      </p:sp>
      <p:pic>
        <p:nvPicPr>
          <p:cNvPr id="4" name="Picture 3" descr="http://www.endvawnow.org/uploads/browser/images/me6eng.jpg">
            <a:extLst>
              <a:ext uri="{FF2B5EF4-FFF2-40B4-BE49-F238E27FC236}">
                <a16:creationId xmlns:a16="http://schemas.microsoft.com/office/drawing/2014/main" id="{7EE9AFD7-96A4-46DB-897B-2D3BD565D8B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100"/>
            <a:ext cx="6315076" cy="67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2F9276-0507-42F2-90A4-ECF04A4416D3}"/>
              </a:ext>
            </a:extLst>
          </p:cNvPr>
          <p:cNvSpPr txBox="1"/>
          <p:nvPr/>
        </p:nvSpPr>
        <p:spPr>
          <a:xfrm>
            <a:off x="114300" y="358386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0" dirty="0">
                <a:solidFill>
                  <a:srgbClr val="FFCC66"/>
                </a:solidFill>
                <a:latin typeface="Arial"/>
                <a:ea typeface="+mj-ea"/>
                <a:cs typeface="Arial"/>
              </a:rPr>
              <a:t>Logic models</a:t>
            </a:r>
            <a:br>
              <a:rPr lang="en-US" b="1" kern="0" dirty="0">
                <a:solidFill>
                  <a:srgbClr val="FFCC66"/>
                </a:solidFill>
                <a:latin typeface="Arial"/>
                <a:ea typeface="+mj-ea"/>
                <a:cs typeface="Arial"/>
              </a:rPr>
            </a:br>
            <a:r>
              <a:rPr lang="en-US" b="1" kern="0" dirty="0">
                <a:solidFill>
                  <a:srgbClr val="FFCC66"/>
                </a:solidFill>
                <a:latin typeface="Arial"/>
                <a:ea typeface="+mj-ea"/>
                <a:cs typeface="Arial"/>
              </a:rPr>
              <a:t>for program planning and evaluation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23B5FF-ADFE-48D7-8137-F6ED9E65936C}"/>
              </a:ext>
            </a:extLst>
          </p:cNvPr>
          <p:cNvSpPr txBox="1"/>
          <p:nvPr/>
        </p:nvSpPr>
        <p:spPr>
          <a:xfrm>
            <a:off x="161924" y="1219200"/>
            <a:ext cx="5486400" cy="5224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US" sz="1800" dirty="0"/>
              <a:t>Just a teaser so you know when to learn more.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A logic model provides a </a:t>
            </a:r>
            <a:r>
              <a:rPr lang="en-US" sz="1800" b="1" dirty="0"/>
              <a:t>systematic framework for applying and using research in practice</a:t>
            </a:r>
            <a:r>
              <a:rPr lang="en-US" sz="1800" dirty="0"/>
              <a:t>.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It specifies a program's or system's </a:t>
            </a:r>
            <a:br>
              <a:rPr lang="en-US" sz="1800" dirty="0"/>
            </a:br>
            <a:r>
              <a:rPr lang="en-US" sz="1800" b="1" spc="-40" dirty="0"/>
              <a:t>inputs, activities, outputs, and outcomes+impacts,</a:t>
            </a:r>
            <a:br>
              <a:rPr lang="en-US" sz="1800" dirty="0"/>
            </a:br>
            <a:r>
              <a:rPr lang="en-US" sz="1800" dirty="0"/>
              <a:t>usually in a graphical representation, such as the one at right. The following slides show some </a:t>
            </a:r>
            <a:r>
              <a:rPr lang="en-US" sz="1800" spc="-40" dirty="0"/>
              <a:t>examples illustrating variations in format and content.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At this level, a logic model does not show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which inputs and activities produce what outputs,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spc="-20" dirty="0"/>
              <a:t>which outputs produce what short-term outcomes</a:t>
            </a:r>
            <a:r>
              <a:rPr lang="en-US" sz="1800" dirty="0"/>
              <a:t>,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which short-term outcomes produce what medium- or long-term outcomes or impacts.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These relationships are many-to-many, not possible to show on one page.</a:t>
            </a:r>
          </a:p>
          <a:p>
            <a:pPr>
              <a:spcBef>
                <a:spcPts val="900"/>
              </a:spcBef>
            </a:pPr>
            <a:r>
              <a:rPr lang="en-US" sz="1800" b="1" dirty="0"/>
              <a:t>Specifying all these relationship yields a theory of how the system works (or should work)</a:t>
            </a:r>
            <a:r>
              <a:rPr lang="en-US" sz="18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B4520-5402-41C3-A332-BB3F759D64E9}"/>
              </a:ext>
            </a:extLst>
          </p:cNvPr>
          <p:cNvSpPr txBox="1"/>
          <p:nvPr/>
        </p:nvSpPr>
        <p:spPr>
          <a:xfrm>
            <a:off x="-3200400" y="687867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/>
              <a:t> 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FC5EFE-8E57-42CA-AAE3-5D4A7A0B1612}"/>
              </a:ext>
            </a:extLst>
          </p:cNvPr>
          <p:cNvSpPr txBox="1"/>
          <p:nvPr/>
        </p:nvSpPr>
        <p:spPr>
          <a:xfrm>
            <a:off x="10287000" y="457200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000000"/>
                </a:solidFill>
              </a:rPr>
              <a:t> www.endvawnow.org/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A18B3E-C5D5-40CE-98F8-B1A4D73B919E}"/>
              </a:ext>
            </a:extLst>
          </p:cNvPr>
          <p:cNvSpPr txBox="1"/>
          <p:nvPr/>
        </p:nvSpPr>
        <p:spPr>
          <a:xfrm>
            <a:off x="3819221" y="-16130"/>
            <a:ext cx="981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 2 min. </a:t>
            </a:r>
          </a:p>
        </p:txBody>
      </p:sp>
      <p:pic>
        <p:nvPicPr>
          <p:cNvPr id="2" name="Lecture02.0Slide15">
            <a:hlinkClick r:id="" action="ppaction://media"/>
            <a:extLst>
              <a:ext uri="{FF2B5EF4-FFF2-40B4-BE49-F238E27FC236}">
                <a16:creationId xmlns:a16="http://schemas.microsoft.com/office/drawing/2014/main" id="{90444B42-8684-4B92-8990-B9FABF929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38100"/>
            <a:ext cx="323988" cy="323988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5CC39E0-3CF0-45D4-925A-C8367024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300" y="6454195"/>
            <a:ext cx="5775050" cy="381000"/>
          </a:xfrm>
        </p:spPr>
        <p:txBody>
          <a:bodyPr/>
          <a:lstStyle/>
          <a:p>
            <a:pPr>
              <a:defRPr/>
            </a:pPr>
            <a:r>
              <a:rPr lang="en-US" sz="1200" spc="-70" dirty="0"/>
              <a:t>SoergelUBLIS575DS-02.0$2-Lecture02.0ResearchSupportingPracticePart0Introduction.pptx</a:t>
            </a:r>
          </a:p>
        </p:txBody>
      </p:sp>
    </p:spTree>
    <p:extLst>
      <p:ext uri="{BB962C8B-B14F-4D97-AF65-F5344CB8AC3E}">
        <p14:creationId xmlns:p14="http://schemas.microsoft.com/office/powerpoint/2010/main" val="382435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8458200" cy="838200"/>
          </a:xfrm>
        </p:spPr>
        <p:txBody>
          <a:bodyPr/>
          <a:lstStyle/>
          <a:p>
            <a:pPr eaLnBrk="1" hangingPunct="1"/>
            <a:r>
              <a:rPr lang="en-US" sz="3600" dirty="0"/>
              <a:t>Layout of a General Logic Model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5463" y="6248400"/>
            <a:ext cx="1905000" cy="457200"/>
          </a:xfrm>
          <a:noFill/>
        </p:spPr>
        <p:txBody>
          <a:bodyPr/>
          <a:lstStyle/>
          <a:p>
            <a:fld id="{377A5EB6-31DF-49C5-A368-99503CA30BC6}" type="slidenum">
              <a:rPr lang="en-US" sz="2400" b="1"/>
              <a:pPr/>
              <a:t>16</a:t>
            </a:fld>
            <a:endParaRPr lang="en-US" sz="2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324600"/>
            <a:ext cx="80772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SoergelUBLIS575DS-02.0$2-Lecture02.0ResearchSupportingPracticePart0Introduction.pptx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284CEB-875F-4700-BDA3-FC8BD150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8801"/>
            <a:ext cx="11049000" cy="29068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D7DB4E-CBC7-471D-9841-7130518811B9}"/>
              </a:ext>
            </a:extLst>
          </p:cNvPr>
          <p:cNvSpPr txBox="1"/>
          <p:nvPr/>
        </p:nvSpPr>
        <p:spPr>
          <a:xfrm>
            <a:off x="9554817" y="5250436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000000"/>
                </a:solidFill>
              </a:rPr>
              <a:t> www.endvawnow.org/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7E81CA-29C9-402B-BE38-4D1659B587E2}"/>
              </a:ext>
            </a:extLst>
          </p:cNvPr>
          <p:cNvSpPr txBox="1"/>
          <p:nvPr/>
        </p:nvSpPr>
        <p:spPr>
          <a:xfrm>
            <a:off x="8305800" y="4934409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000000"/>
                </a:solidFill>
              </a:rPr>
              <a:t>hh</a:t>
            </a:r>
            <a:r>
              <a:rPr lang="en-US" sz="1200" dirty="0">
                <a:solidFill>
                  <a:schemeClr val="bg1"/>
                </a:solidFill>
              </a:rPr>
              <a:t>https://www.cdc.gov/dhdsp/docs/logic_model.pdf</a:t>
            </a:r>
          </a:p>
        </p:txBody>
      </p:sp>
    </p:spTree>
    <p:extLst>
      <p:ext uri="{BB962C8B-B14F-4D97-AF65-F5344CB8AC3E}">
        <p14:creationId xmlns:p14="http://schemas.microsoft.com/office/powerpoint/2010/main" val="2280490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5463" y="6248400"/>
            <a:ext cx="1905000" cy="457200"/>
          </a:xfrm>
          <a:noFill/>
        </p:spPr>
        <p:txBody>
          <a:bodyPr/>
          <a:lstStyle/>
          <a:p>
            <a:fld id="{377A5EB6-31DF-49C5-A368-99503CA30BC6}" type="slidenum">
              <a:rPr lang="en-US" sz="2400" b="1"/>
              <a:pPr/>
              <a:t>17</a:t>
            </a:fld>
            <a:endParaRPr lang="en-US" sz="2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324600"/>
            <a:ext cx="80772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SoergelUBLIS575DS-02.0$2-Lecture02.0ResearchSupportingPracticePart0Introduction.pptx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7E0253-5AEE-4123-B410-AF346EC16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00" y="117747"/>
            <a:ext cx="12192000" cy="65878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4F905B-53A1-4C02-864C-2A455C81BBC4}"/>
              </a:ext>
            </a:extLst>
          </p:cNvPr>
          <p:cNvSpPr txBox="1"/>
          <p:nvPr/>
        </p:nvSpPr>
        <p:spPr>
          <a:xfrm>
            <a:off x="8001000" y="5791200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000000"/>
                </a:solidFill>
              </a:rPr>
              <a:t> https://www.cdc.gov/dhdsp/docs/logic_model.pdf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5099C3-0598-4AE4-8366-79716F9AA87B}"/>
              </a:ext>
            </a:extLst>
          </p:cNvPr>
          <p:cNvSpPr txBox="1"/>
          <p:nvPr/>
        </p:nvSpPr>
        <p:spPr>
          <a:xfrm>
            <a:off x="52800" y="4699218"/>
            <a:ext cx="1905000" cy="1815882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A logic model for a program to reduce the incidence of high blood  pressure (HBP) in a community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915843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5463" y="6248400"/>
            <a:ext cx="1905000" cy="457200"/>
          </a:xfrm>
          <a:noFill/>
        </p:spPr>
        <p:txBody>
          <a:bodyPr/>
          <a:lstStyle/>
          <a:p>
            <a:fld id="{377A5EB6-31DF-49C5-A368-99503CA30BC6}" type="slidenum">
              <a:rPr lang="en-US" sz="2400" b="1"/>
              <a:pPr/>
              <a:t>18</a:t>
            </a:fld>
            <a:endParaRPr lang="en-US" sz="2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463100"/>
            <a:ext cx="80772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SoergelUBLIS575DS-02.0$2-Lecture02.0ResearchSupportingPracticePart0Introduction.pptx</a:t>
            </a:r>
          </a:p>
        </p:txBody>
      </p:sp>
      <p:pic>
        <p:nvPicPr>
          <p:cNvPr id="4" name="Picture 3" descr="https://lh6.googleusercontent.com/1p7gcMuzfOK0y7qtN69VbsrT0_2AdF59UaCXdae5u3uDAUfefXyWW49Et-aThFyMx3n0kGUcbQFMGOQN0q_OcqRiBXSMf0ZvLin-qg_7iqgpWCrxro3umOym4NLjmRgV9sswKUjs">
            <a:extLst>
              <a:ext uri="{FF2B5EF4-FFF2-40B4-BE49-F238E27FC236}">
                <a16:creationId xmlns:a16="http://schemas.microsoft.com/office/drawing/2014/main" id="{F9F1ADA8-6A26-4701-861B-E5E29A08E2E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4699"/>
            <a:ext cx="112014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C4ED0B-2599-45EA-B554-243A85286235}"/>
              </a:ext>
            </a:extLst>
          </p:cNvPr>
          <p:cNvSpPr txBox="1"/>
          <p:nvPr/>
        </p:nvSpPr>
        <p:spPr>
          <a:xfrm>
            <a:off x="3276600" y="6005899"/>
            <a:ext cx="541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http://studentaffairsassessment.org/entries/blog/logic-models</a:t>
            </a:r>
          </a:p>
        </p:txBody>
      </p:sp>
    </p:spTree>
    <p:extLst>
      <p:ext uri="{BB962C8B-B14F-4D97-AF65-F5344CB8AC3E}">
        <p14:creationId xmlns:p14="http://schemas.microsoft.com/office/powerpoint/2010/main" val="279805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6324600"/>
            <a:ext cx="111252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https://ctb.ku.edu/en/table-of-contents/overview/models-for-community-health-and-development/logic-model-development/main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80EEC3-9FC9-4204-B0CA-3CC87DDC2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7189"/>
            <a:ext cx="12192000" cy="554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02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685800"/>
            <a:ext cx="5829300" cy="511419"/>
          </a:xfrm>
        </p:spPr>
        <p:txBody>
          <a:bodyPr/>
          <a:lstStyle/>
          <a:p>
            <a:r>
              <a:rPr lang="en-US" sz="3200" dirty="0"/>
              <a:t>Outline of Lecture 02.0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613318"/>
              </p:ext>
            </p:extLst>
          </p:nvPr>
        </p:nvGraphicFramePr>
        <p:xfrm>
          <a:off x="1371600" y="1752599"/>
          <a:ext cx="8890379" cy="3486912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685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5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46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 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09728" marB="10972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09728" marB="10972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09728" marB="10972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632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Introduction 1. Exercise caution and judgment. Critical mindset</a:t>
                      </a:r>
                    </a:p>
                  </a:txBody>
                  <a:tcPr marL="73152" marR="73152" marT="109728" marB="10972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3 - 5</a:t>
                      </a:r>
                    </a:p>
                  </a:txBody>
                  <a:tcPr marL="73152" marR="73152" marT="109728" marB="10972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16 min</a:t>
                      </a:r>
                    </a:p>
                  </a:txBody>
                  <a:tcPr marL="73152" marR="73152" marT="109728" marB="10972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632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800" spc="-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Introduction 2. The role of research in supporting practice</a:t>
                      </a:r>
                    </a:p>
                  </a:txBody>
                  <a:tcPr marL="73152" marR="73152" marT="109728" marB="10972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6 - 12 </a:t>
                      </a:r>
                    </a:p>
                  </a:txBody>
                  <a:tcPr marL="73152" marR="73152" marT="109728" marB="10972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30 min</a:t>
                      </a:r>
                    </a:p>
                  </a:txBody>
                  <a:tcPr marL="73152" marR="73152" marT="109728" marB="10972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632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Systems analysis. Project planning and evaluation. Logic models</a:t>
                      </a:r>
                    </a:p>
                  </a:txBody>
                  <a:tcPr marL="73152" marR="73152" marT="109728" marB="10972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13 - 20 </a:t>
                      </a:r>
                    </a:p>
                  </a:txBody>
                  <a:tcPr marL="73152" marR="73152" marT="109728" marB="10972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15 min</a:t>
                      </a:r>
                    </a:p>
                  </a:txBody>
                  <a:tcPr marL="73152" marR="73152" marT="109728" marB="10972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632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Preview. Research Support for Practice. Part 1. Action Research</a:t>
                      </a:r>
                    </a:p>
                  </a:txBody>
                  <a:tcPr marL="73152" marR="73152" marT="109728" marB="10972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22</a:t>
                      </a:r>
                    </a:p>
                  </a:txBody>
                  <a:tcPr marL="73152" marR="73152" marT="109728" marB="10972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4 min</a:t>
                      </a:r>
                    </a:p>
                  </a:txBody>
                  <a:tcPr marL="73152" marR="73152" marT="109728" marB="10972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9169656"/>
                  </a:ext>
                </a:extLst>
              </a:tr>
              <a:tr h="48463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Preview. Research Support for Practice.  Part 2. Assessment</a:t>
                      </a:r>
                    </a:p>
                  </a:txBody>
                  <a:tcPr marL="73152" marR="73152" marT="109728" marB="10972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23 - 24</a:t>
                      </a:r>
                    </a:p>
                  </a:txBody>
                  <a:tcPr marL="73152" marR="73152" marT="109728" marB="10972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6 min</a:t>
                      </a:r>
                    </a:p>
                  </a:txBody>
                  <a:tcPr marL="73152" marR="73152" marT="109728" marB="10972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8823558"/>
                  </a:ext>
                </a:extLst>
              </a:tr>
              <a:tr h="484632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09728" marB="10972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Total</a:t>
                      </a:r>
                    </a:p>
                  </a:txBody>
                  <a:tcPr marL="73152" marR="73152" marT="109728" marB="10972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8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75 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min</a:t>
                      </a:r>
                    </a:p>
                  </a:txBody>
                  <a:tcPr marL="73152" marR="73152" marT="109728" marB="10972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543675"/>
            <a:ext cx="685800" cy="342900"/>
          </a:xfrm>
          <a:noFill/>
        </p:spPr>
        <p:txBody>
          <a:bodyPr/>
          <a:lstStyle/>
          <a:p>
            <a:pPr defTabSz="685800"/>
            <a:fld id="{377A5EB6-31DF-49C5-A368-99503CA30BC6}" type="slidenum">
              <a:rPr lang="en-US" sz="1800" b="1">
                <a:solidFill>
                  <a:srgbClr val="FFFFFF"/>
                </a:solidFill>
                <a:latin typeface="Arial"/>
              </a:rPr>
              <a:pPr defTabSz="685800"/>
              <a:t>2</a:t>
            </a:fld>
            <a:endParaRPr lang="en-US" sz="18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562FFA-E545-422C-B135-F069E0AEF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7800" y="6324600"/>
            <a:ext cx="80772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SoergelUBLIS575DS-02.0$2-Lecture02.0ResearchSupportingPracticePart0Introduction.pptx</a:t>
            </a:r>
          </a:p>
        </p:txBody>
      </p:sp>
    </p:spTree>
    <p:extLst>
      <p:ext uri="{BB962C8B-B14F-4D97-AF65-F5344CB8AC3E}">
        <p14:creationId xmlns:p14="http://schemas.microsoft.com/office/powerpoint/2010/main" val="3397339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5463" y="6248400"/>
            <a:ext cx="1905000" cy="457200"/>
          </a:xfrm>
          <a:noFill/>
        </p:spPr>
        <p:txBody>
          <a:bodyPr/>
          <a:lstStyle/>
          <a:p>
            <a:fld id="{377A5EB6-31DF-49C5-A368-99503CA30BC6}" type="slidenum">
              <a:rPr lang="en-US" sz="2400" b="1"/>
              <a:pPr/>
              <a:t>20</a:t>
            </a:fld>
            <a:endParaRPr lang="en-US" sz="2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324600"/>
            <a:ext cx="80772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SoergelUBLIS575DS-02.0$2-Lecture02.0ResearchSupportingPracticePart0Introduction.pptx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4BBFC0C7-4DA7-4B5E-B2ED-60B7C6A21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965" y="0"/>
            <a:ext cx="9330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52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9753600" cy="5105400"/>
          </a:xfrm>
        </p:spPr>
        <p:txBody>
          <a:bodyPr/>
          <a:lstStyle/>
          <a:p>
            <a:pPr eaLnBrk="1" hangingPunct="1"/>
            <a:r>
              <a:rPr lang="en-US" sz="3600" dirty="0"/>
              <a:t>Preview</a:t>
            </a:r>
            <a:br>
              <a:rPr lang="en-US" sz="3600" dirty="0"/>
            </a:br>
            <a:r>
              <a:rPr lang="en-US" sz="3600" dirty="0"/>
              <a:t>Research Support for Practice</a:t>
            </a:r>
            <a:br>
              <a:rPr lang="en-US" sz="3600" dirty="0"/>
            </a:br>
            <a:r>
              <a:rPr lang="en-US" sz="3600" dirty="0"/>
              <a:t>Part 1. Action Research</a:t>
            </a:r>
            <a:br>
              <a:rPr lang="en-US" sz="3600" dirty="0"/>
            </a:br>
            <a:r>
              <a:rPr lang="en-US" sz="3600" dirty="0"/>
              <a:t>Part 2. </a:t>
            </a:r>
            <a:r>
              <a:rPr lang="en-US" sz="3200" dirty="0"/>
              <a:t>Assessment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5463" y="6248400"/>
            <a:ext cx="1905000" cy="457200"/>
          </a:xfrm>
          <a:noFill/>
        </p:spPr>
        <p:txBody>
          <a:bodyPr/>
          <a:lstStyle/>
          <a:p>
            <a:fld id="{377A5EB6-31DF-49C5-A368-99503CA30BC6}" type="slidenum">
              <a:rPr lang="en-US" sz="2400" b="1"/>
              <a:pPr/>
              <a:t>21</a:t>
            </a:fld>
            <a:endParaRPr lang="en-US" sz="2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324600"/>
            <a:ext cx="80772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SoergelUBLIS575DS-02.0$2-Lecture02.0ResearchSupportingPracticePart0Introduction.pptx</a:t>
            </a:r>
          </a:p>
        </p:txBody>
      </p:sp>
    </p:spTree>
    <p:extLst>
      <p:ext uri="{BB962C8B-B14F-4D97-AF65-F5344CB8AC3E}">
        <p14:creationId xmlns:p14="http://schemas.microsoft.com/office/powerpoint/2010/main" val="3066654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03597"/>
            <a:ext cx="84582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Part 1. Action research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638300" y="990600"/>
            <a:ext cx="8839200" cy="4595812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Research accompanying or integrated with a practical undertaking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Often </a:t>
            </a:r>
            <a:r>
              <a:rPr lang="en-US" sz="2000" b="1" dirty="0">
                <a:solidFill>
                  <a:schemeClr val="bg1"/>
                </a:solidFill>
              </a:rPr>
              <a:t>focusing on social or organizational change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Action research is participatory</a:t>
            </a:r>
            <a:r>
              <a:rPr lang="en-US" sz="2000" dirty="0">
                <a:solidFill>
                  <a:schemeClr val="bg1"/>
                </a:solidFill>
              </a:rPr>
              <a:t>. The research team works with actors, often includes actors, and sometimes consists entirely of the actors.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Action research goes through the entire cyclical process shown on Slide 8. </a:t>
            </a:r>
            <a:r>
              <a:rPr lang="en-US" sz="2000" b="1" dirty="0">
                <a:solidFill>
                  <a:schemeClr val="bg1"/>
                </a:solidFill>
              </a:rPr>
              <a:t>Recurring assessment is an important part of action research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Could be very small, such as a </a:t>
            </a:r>
            <a:r>
              <a:rPr lang="en-US" sz="2000" b="1" dirty="0">
                <a:solidFill>
                  <a:schemeClr val="bg1"/>
                </a:solidFill>
              </a:rPr>
              <a:t>reference librarian collecting data about user questions and whether the answer was useful</a:t>
            </a:r>
            <a:r>
              <a:rPr lang="en-US" sz="2000" dirty="0">
                <a:solidFill>
                  <a:schemeClr val="bg1"/>
                </a:solidFill>
              </a:rPr>
              <a:t> (may require follow-up, a good practice anyway). Use what is known about types of questions, how to assess difficulty of questions, etc.). Analyze to see how reference service could be improved.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Could be large, such as a </a:t>
            </a:r>
            <a:r>
              <a:rPr lang="en-US" sz="2000" b="1" dirty="0">
                <a:solidFill>
                  <a:schemeClr val="bg1"/>
                </a:solidFill>
              </a:rPr>
              <a:t>project for improving health in an underserved community</a:t>
            </a:r>
            <a:r>
              <a:rPr lang="en-US" sz="2000" dirty="0">
                <a:solidFill>
                  <a:schemeClr val="bg1"/>
                </a:solidFill>
              </a:rPr>
              <a:t> involving the health department, the public library, the closest medical school, and community members.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5463" y="6248400"/>
            <a:ext cx="1905000" cy="457200"/>
          </a:xfrm>
          <a:noFill/>
        </p:spPr>
        <p:txBody>
          <a:bodyPr/>
          <a:lstStyle/>
          <a:p>
            <a:fld id="{377A5EB6-31DF-49C5-A368-99503CA30BC6}" type="slidenum">
              <a:rPr lang="en-US" sz="2400" b="1"/>
              <a:pPr/>
              <a:t>22</a:t>
            </a:fld>
            <a:endParaRPr lang="en-US" sz="2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324600"/>
            <a:ext cx="80772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SoergelUBLIS575DS-02.0$2-Lecture02.0ResearchSupportingPracticePart0Introduction.pptx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B1E97C-E950-4B55-A2C9-84BFAF9334F9}"/>
              </a:ext>
            </a:extLst>
          </p:cNvPr>
          <p:cNvSpPr txBox="1"/>
          <p:nvPr/>
        </p:nvSpPr>
        <p:spPr>
          <a:xfrm>
            <a:off x="6477000" y="6116121"/>
            <a:ext cx="4953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 2 min  Note: this is not the end of the lecture.</a:t>
            </a:r>
          </a:p>
        </p:txBody>
      </p:sp>
      <p:pic>
        <p:nvPicPr>
          <p:cNvPr id="2" name="Lecture02.0Slide24">
            <a:hlinkClick r:id="" action="ppaction://media"/>
            <a:extLst>
              <a:ext uri="{FF2B5EF4-FFF2-40B4-BE49-F238E27FC236}">
                <a16:creationId xmlns:a16="http://schemas.microsoft.com/office/drawing/2014/main" id="{54435606-DFF2-41D1-B118-A31B73163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6200" y="6047860"/>
            <a:ext cx="501650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7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47637"/>
            <a:ext cx="84582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Part 2. Assessment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1090612"/>
            <a:ext cx="8839200" cy="51816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Assessment  is ubiquitous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Often conducted as the only research step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Assessors may not be the ones using assessment results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Typical examples</a:t>
            </a:r>
          </a:p>
          <a:p>
            <a:pPr marL="628650">
              <a:spcBef>
                <a:spcPts val="900"/>
              </a:spcBef>
            </a:pPr>
            <a:r>
              <a:rPr lang="en-US" sz="2000" dirty="0">
                <a:solidFill>
                  <a:schemeClr val="bg1"/>
                </a:solidFill>
              </a:rPr>
              <a:t>Quality control (industrial production, reference transactions in libraries, cataloging, quality of care in a hospital)</a:t>
            </a:r>
          </a:p>
          <a:p>
            <a:pPr marL="628650">
              <a:spcBef>
                <a:spcPts val="900"/>
              </a:spcBef>
            </a:pPr>
            <a:r>
              <a:rPr lang="en-US" sz="2000" dirty="0">
                <a:solidFill>
                  <a:schemeClr val="bg1"/>
                </a:solidFill>
              </a:rPr>
              <a:t>Number of cases in an epidemic followed over time</a:t>
            </a:r>
          </a:p>
          <a:p>
            <a:pPr marL="628650">
              <a:spcBef>
                <a:spcPts val="900"/>
              </a:spcBef>
            </a:pPr>
            <a:r>
              <a:rPr lang="en-US" sz="2000" dirty="0">
                <a:solidFill>
                  <a:schemeClr val="bg1"/>
                </a:solidFill>
              </a:rPr>
              <a:t>Student performance in K-12 standardized testing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(often poorly executed, the death of meaningful education)</a:t>
            </a:r>
          </a:p>
          <a:p>
            <a:pPr marL="628650">
              <a:spcBef>
                <a:spcPts val="900"/>
              </a:spcBef>
            </a:pPr>
            <a:r>
              <a:rPr lang="en-US" sz="2000" dirty="0">
                <a:solidFill>
                  <a:schemeClr val="bg1"/>
                </a:solidFill>
              </a:rPr>
              <a:t>Job performance</a:t>
            </a:r>
          </a:p>
          <a:p>
            <a:pPr marL="628650">
              <a:spcBef>
                <a:spcPts val="900"/>
              </a:spcBef>
            </a:pPr>
            <a:r>
              <a:rPr lang="en-US" sz="2000" dirty="0">
                <a:solidFill>
                  <a:schemeClr val="bg1"/>
                </a:solidFill>
              </a:rPr>
              <a:t>In medicine: Assessment of an individual patient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Issues </a:t>
            </a:r>
            <a:r>
              <a:rPr lang="en-US" sz="2000" dirty="0">
                <a:solidFill>
                  <a:schemeClr val="bg1"/>
                </a:solidFill>
              </a:rPr>
              <a:t>on next slide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5463" y="6248400"/>
            <a:ext cx="1905000" cy="457200"/>
          </a:xfrm>
          <a:noFill/>
        </p:spPr>
        <p:txBody>
          <a:bodyPr/>
          <a:lstStyle/>
          <a:p>
            <a:fld id="{377A5EB6-31DF-49C5-A368-99503CA30BC6}" type="slidenum">
              <a:rPr lang="en-US" sz="2400" b="1"/>
              <a:pPr/>
              <a:t>23</a:t>
            </a:fld>
            <a:endParaRPr lang="en-US" sz="2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324600"/>
            <a:ext cx="80772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SoergelUBLIS575DS-02.0$2-Lecture02.0ResearchSupportingPracticePart0Introduction.pptx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F683FE-FEF4-4881-BE86-B58088BE67D9}"/>
              </a:ext>
            </a:extLst>
          </p:cNvPr>
          <p:cNvSpPr txBox="1"/>
          <p:nvPr/>
        </p:nvSpPr>
        <p:spPr>
          <a:xfrm>
            <a:off x="9906000" y="5306466"/>
            <a:ext cx="981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 3 min. </a:t>
            </a:r>
          </a:p>
        </p:txBody>
      </p:sp>
      <p:pic>
        <p:nvPicPr>
          <p:cNvPr id="3" name="Lecture02.0Slide22">
            <a:hlinkClick r:id="" action="ppaction://media"/>
            <a:extLst>
              <a:ext uri="{FF2B5EF4-FFF2-40B4-BE49-F238E27FC236}">
                <a16:creationId xmlns:a16="http://schemas.microsoft.com/office/drawing/2014/main" id="{B53BFD6B-7D8B-4853-A3C9-65B805A37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7076" y="51816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6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709737" y="304800"/>
            <a:ext cx="8458200" cy="685800"/>
          </a:xfrm>
        </p:spPr>
        <p:txBody>
          <a:bodyPr/>
          <a:lstStyle/>
          <a:p>
            <a:pPr eaLnBrk="1" hangingPunct="1"/>
            <a:r>
              <a:rPr lang="en-US" sz="3600" dirty="0"/>
              <a:t>Part 2. Assessment continued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709737" y="1092994"/>
            <a:ext cx="8839200" cy="4672012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Issues</a:t>
            </a:r>
          </a:p>
          <a:p>
            <a:pPr marL="628650">
              <a:spcBef>
                <a:spcPts val="900"/>
              </a:spcBef>
            </a:pPr>
            <a:r>
              <a:rPr lang="en-US" sz="2000" dirty="0">
                <a:solidFill>
                  <a:schemeClr val="bg1"/>
                </a:solidFill>
              </a:rPr>
              <a:t>Are the variables used as outcome measures appropriate?</a:t>
            </a:r>
          </a:p>
          <a:p>
            <a:pPr marL="628650">
              <a:spcBef>
                <a:spcPts val="900"/>
              </a:spcBef>
            </a:pPr>
            <a:r>
              <a:rPr lang="en-US" sz="2000" dirty="0">
                <a:solidFill>
                  <a:schemeClr val="bg1"/>
                </a:solidFill>
              </a:rPr>
              <a:t>Are the measurements taken accurate?</a:t>
            </a:r>
          </a:p>
          <a:p>
            <a:pPr marL="0" indent="0">
              <a:spcBef>
                <a:spcPts val="1500"/>
              </a:spcBef>
              <a:buNone/>
            </a:pPr>
            <a:r>
              <a:rPr lang="en-US" sz="2000" b="1" dirty="0">
                <a:solidFill>
                  <a:schemeClr val="bg1"/>
                </a:solidFill>
              </a:rPr>
              <a:t>Related lectures</a:t>
            </a:r>
          </a:p>
          <a:p>
            <a:pPr marL="0" indent="0">
              <a:spcBef>
                <a:spcPts val="1500"/>
              </a:spcBef>
              <a:buNone/>
            </a:pPr>
            <a:r>
              <a:rPr lang="en-US" sz="2000" dirty="0">
                <a:solidFill>
                  <a:schemeClr val="bg1"/>
                </a:solidFill>
              </a:rPr>
              <a:t>Lecture 04.2 </a:t>
            </a:r>
            <a:r>
              <a:rPr lang="en-US" sz="2000" b="1" dirty="0">
                <a:solidFill>
                  <a:schemeClr val="bg1"/>
                </a:solidFill>
              </a:rPr>
              <a:t>Research and the complexities of reality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Simplistic assessment may lead to entirely wrong conclusions and subsequent actions.</a:t>
            </a:r>
          </a:p>
          <a:p>
            <a:pPr marL="0" indent="0">
              <a:spcBef>
                <a:spcPts val="1500"/>
              </a:spcBef>
              <a:buNone/>
            </a:pPr>
            <a:r>
              <a:rPr lang="en-US" sz="2000" dirty="0">
                <a:solidFill>
                  <a:schemeClr val="bg1"/>
                </a:solidFill>
              </a:rPr>
              <a:t>Lecture 05.1 </a:t>
            </a:r>
            <a:r>
              <a:rPr lang="en-US" sz="2000" b="1" dirty="0">
                <a:solidFill>
                  <a:schemeClr val="bg1"/>
                </a:solidFill>
              </a:rPr>
              <a:t>Variables and measurement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Choosing the appropriate variables for assessment is extremely important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spc="-40" dirty="0">
                <a:solidFill>
                  <a:schemeClr val="bg1"/>
                </a:solidFill>
              </a:rPr>
              <a:t>Methods of measurement drawn from the knowledge base of research methods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Scales, such as </a:t>
            </a:r>
            <a:r>
              <a:rPr lang="en-US" sz="2000" i="1" dirty="0">
                <a:solidFill>
                  <a:schemeClr val="bg1"/>
                </a:solidFill>
              </a:rPr>
              <a:t>IQ,</a:t>
            </a:r>
            <a:r>
              <a:rPr lang="en-US" sz="2000" dirty="0">
                <a:solidFill>
                  <a:schemeClr val="bg1"/>
                </a:solidFill>
              </a:rPr>
              <a:t> or </a:t>
            </a:r>
            <a:r>
              <a:rPr lang="en-US" sz="2000" i="1" dirty="0">
                <a:solidFill>
                  <a:schemeClr val="bg1"/>
                </a:solidFill>
              </a:rPr>
              <a:t>Reading fluency, </a:t>
            </a:r>
            <a:r>
              <a:rPr lang="en-US" sz="2000" dirty="0">
                <a:solidFill>
                  <a:schemeClr val="bg1"/>
                </a:solidFill>
              </a:rPr>
              <a:t>or student social competency.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Medical tests and imaging.</a:t>
            </a:r>
            <a:endParaRPr lang="en-US" sz="2000" i="1" dirty="0">
              <a:solidFill>
                <a:schemeClr val="bg1"/>
              </a:solidFill>
            </a:endParaRPr>
          </a:p>
          <a:p>
            <a:pPr marL="0" indent="0">
              <a:spcBef>
                <a:spcPts val="1500"/>
              </a:spcBef>
              <a:buNone/>
            </a:pPr>
            <a:endParaRPr lang="en-US" sz="2000" b="1" dirty="0">
              <a:solidFill>
                <a:schemeClr val="bg1"/>
              </a:solidFill>
            </a:endParaRPr>
          </a:p>
          <a:p>
            <a:pPr marL="0" indent="0">
              <a:spcBef>
                <a:spcPts val="1500"/>
              </a:spcBef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spcBef>
                <a:spcPts val="1500"/>
              </a:spcBef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spcBef>
                <a:spcPts val="1500"/>
              </a:spcBef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5463" y="6248400"/>
            <a:ext cx="1905000" cy="457200"/>
          </a:xfrm>
          <a:noFill/>
        </p:spPr>
        <p:txBody>
          <a:bodyPr/>
          <a:lstStyle/>
          <a:p>
            <a:fld id="{377A5EB6-31DF-49C5-A368-99503CA30BC6}" type="slidenum">
              <a:rPr lang="en-US" sz="2400" b="1"/>
              <a:pPr/>
              <a:t>24</a:t>
            </a:fld>
            <a:endParaRPr lang="en-US" sz="2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324600"/>
            <a:ext cx="80772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SoergelUBLIS575DS-02.0$2-Lecture02.0ResearchSupportingPracticePart0Introduction.pptx</a:t>
            </a:r>
          </a:p>
        </p:txBody>
      </p:sp>
    </p:spTree>
    <p:extLst>
      <p:ext uri="{BB962C8B-B14F-4D97-AF65-F5344CB8AC3E}">
        <p14:creationId xmlns:p14="http://schemas.microsoft.com/office/powerpoint/2010/main" val="1690687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9753600" cy="5105400"/>
          </a:xfrm>
        </p:spPr>
        <p:txBody>
          <a:bodyPr/>
          <a:lstStyle/>
          <a:p>
            <a:pPr eaLnBrk="1" hangingPunct="1"/>
            <a:r>
              <a:rPr lang="en-US" sz="3600" dirty="0"/>
              <a:t>The end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5463" y="6248400"/>
            <a:ext cx="1905000" cy="457200"/>
          </a:xfrm>
          <a:noFill/>
        </p:spPr>
        <p:txBody>
          <a:bodyPr/>
          <a:lstStyle/>
          <a:p>
            <a:fld id="{377A5EB6-31DF-49C5-A368-99503CA30BC6}" type="slidenum">
              <a:rPr lang="en-US" sz="2400" b="1"/>
              <a:pPr/>
              <a:t>25</a:t>
            </a:fld>
            <a:endParaRPr lang="en-US" sz="2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324600"/>
            <a:ext cx="80772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SoergelUBLIS575DS-02.0$2-Lecture02.0ResearchSupportingPracticePart0Introduction.pptx</a:t>
            </a:r>
          </a:p>
        </p:txBody>
      </p:sp>
    </p:spTree>
    <p:extLst>
      <p:ext uri="{BB962C8B-B14F-4D97-AF65-F5344CB8AC3E}">
        <p14:creationId xmlns:p14="http://schemas.microsoft.com/office/powerpoint/2010/main" val="2831450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8458200" cy="5105400"/>
          </a:xfrm>
        </p:spPr>
        <p:txBody>
          <a:bodyPr/>
          <a:lstStyle/>
          <a:p>
            <a:pPr eaLnBrk="1" hangingPunct="1"/>
            <a:r>
              <a:rPr lang="en-US" sz="3600" dirty="0"/>
              <a:t>Introduction 1</a:t>
            </a:r>
            <a:br>
              <a:rPr lang="en-US" sz="3600" dirty="0"/>
            </a:br>
            <a:r>
              <a:rPr lang="en-US" sz="3600" dirty="0"/>
              <a:t>Exercise caution and judgment</a:t>
            </a:r>
            <a:br>
              <a:rPr lang="en-US" sz="3600" dirty="0"/>
            </a:br>
            <a:r>
              <a:rPr lang="en-US" sz="3600" dirty="0"/>
              <a:t>Approach with a critical mindset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5463" y="6248400"/>
            <a:ext cx="1905000" cy="457200"/>
          </a:xfrm>
          <a:noFill/>
        </p:spPr>
        <p:txBody>
          <a:bodyPr/>
          <a:lstStyle/>
          <a:p>
            <a:fld id="{377A5EB6-31DF-49C5-A368-99503CA30BC6}" type="slidenum">
              <a:rPr lang="en-US" sz="2400" b="1"/>
              <a:pPr/>
              <a:t>3</a:t>
            </a:fld>
            <a:endParaRPr lang="en-US" sz="2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324600"/>
            <a:ext cx="80772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SoergelUBLIS575DS-02.0$2-Lecture02.0ResearchSupportingPracticePart0Introduction.pptx</a:t>
            </a:r>
          </a:p>
        </p:txBody>
      </p:sp>
    </p:spTree>
    <p:extLst>
      <p:ext uri="{BB962C8B-B14F-4D97-AF65-F5344CB8AC3E}">
        <p14:creationId xmlns:p14="http://schemas.microsoft.com/office/powerpoint/2010/main" val="3673219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76200"/>
            <a:ext cx="8458200" cy="838200"/>
          </a:xfrm>
        </p:spPr>
        <p:txBody>
          <a:bodyPr/>
          <a:lstStyle/>
          <a:p>
            <a:pPr eaLnBrk="1" hangingPunct="1"/>
            <a:r>
              <a:rPr lang="en-US" sz="3600" dirty="0"/>
              <a:t>Look behind the bold claims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904875"/>
            <a:ext cx="8839200" cy="51816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One often hears the terms</a:t>
            </a:r>
          </a:p>
          <a:p>
            <a:pPr marL="457200">
              <a:spcBef>
                <a:spcPts val="900"/>
              </a:spcBef>
            </a:pPr>
            <a:r>
              <a:rPr lang="en-US" sz="2000" dirty="0">
                <a:solidFill>
                  <a:schemeClr val="bg1"/>
                </a:solidFill>
              </a:rPr>
              <a:t>evidence-based practice</a:t>
            </a:r>
          </a:p>
          <a:p>
            <a:pPr marL="457200">
              <a:spcBef>
                <a:spcPts val="900"/>
              </a:spcBef>
            </a:pPr>
            <a:r>
              <a:rPr lang="en-US" sz="2000" dirty="0">
                <a:solidFill>
                  <a:schemeClr val="bg1"/>
                </a:solidFill>
              </a:rPr>
              <a:t>data-driven decision making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or variations thereof uttered with great conviction. But</a:t>
            </a:r>
          </a:p>
          <a:p>
            <a:pPr marL="457200">
              <a:spcBef>
                <a:spcPts val="900"/>
              </a:spcBef>
            </a:pPr>
            <a:r>
              <a:rPr lang="en-US" sz="2000" dirty="0">
                <a:solidFill>
                  <a:schemeClr val="bg1"/>
                </a:solidFill>
              </a:rPr>
              <a:t>How good, how certain is the evidence?</a:t>
            </a:r>
          </a:p>
          <a:p>
            <a:pPr marL="457200">
              <a:spcBef>
                <a:spcPts val="900"/>
              </a:spcBef>
            </a:pPr>
            <a:r>
              <a:rPr lang="en-US" sz="2000" dirty="0">
                <a:solidFill>
                  <a:schemeClr val="bg1"/>
                </a:solidFill>
              </a:rPr>
              <a:t>Does the evidence apply to the current case or situation?</a:t>
            </a:r>
          </a:p>
          <a:p>
            <a:pPr marL="457200">
              <a:spcBef>
                <a:spcPts val="900"/>
              </a:spcBef>
            </a:pPr>
            <a:r>
              <a:rPr lang="en-US" sz="2000" dirty="0">
                <a:solidFill>
                  <a:schemeClr val="bg1"/>
                </a:solidFill>
              </a:rPr>
              <a:t>Is the solution suggested by the evidence feasible?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Does it attract enough support among stakeholders?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Whose interests does it serve? How powerful are these interests?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What ethical issues are involved? Weighing values. Risk assessment</a:t>
            </a: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The answers require insight and judgment, negotiation and compromise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This is not simple</a:t>
            </a:r>
          </a:p>
          <a:p>
            <a:pPr marL="0" indent="0">
              <a:spcBef>
                <a:spcPts val="1440"/>
              </a:spcBef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5463" y="6248400"/>
            <a:ext cx="1905000" cy="457200"/>
          </a:xfrm>
          <a:noFill/>
        </p:spPr>
        <p:txBody>
          <a:bodyPr/>
          <a:lstStyle/>
          <a:p>
            <a:fld id="{377A5EB6-31DF-49C5-A368-99503CA30BC6}" type="slidenum">
              <a:rPr lang="en-US" sz="2400" b="1"/>
              <a:pPr/>
              <a:t>4</a:t>
            </a:fld>
            <a:endParaRPr lang="en-US" sz="2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324600"/>
            <a:ext cx="80772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SoergelUBLIS575DS-02.0$2-Lecture02.0ResearchSupportingPracticePart0Introduction.pptx</a:t>
            </a:r>
          </a:p>
        </p:txBody>
      </p:sp>
      <p:pic>
        <p:nvPicPr>
          <p:cNvPr id="2" name="Lecture02.0Slide04">
            <a:hlinkClick r:id="" action="ppaction://media"/>
            <a:extLst>
              <a:ext uri="{FF2B5EF4-FFF2-40B4-BE49-F238E27FC236}">
                <a16:creationId xmlns:a16="http://schemas.microsoft.com/office/drawing/2014/main" id="{5203A363-08FE-48B8-880D-8191B1899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5486400"/>
            <a:ext cx="685800" cy="685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94CA0B-F3D8-4035-AFF6-EE40D3EF8E23}"/>
              </a:ext>
            </a:extLst>
          </p:cNvPr>
          <p:cNvSpPr txBox="1"/>
          <p:nvPr/>
        </p:nvSpPr>
        <p:spPr>
          <a:xfrm>
            <a:off x="9686538" y="5608677"/>
            <a:ext cx="981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10 min. </a:t>
            </a:r>
          </a:p>
        </p:txBody>
      </p:sp>
    </p:spTree>
    <p:extLst>
      <p:ext uri="{BB962C8B-B14F-4D97-AF65-F5344CB8AC3E}">
        <p14:creationId xmlns:p14="http://schemas.microsoft.com/office/powerpoint/2010/main" val="41053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8458200" cy="838200"/>
          </a:xfrm>
        </p:spPr>
        <p:txBody>
          <a:bodyPr/>
          <a:lstStyle/>
          <a:p>
            <a:pPr eaLnBrk="1" hangingPunct="1"/>
            <a:r>
              <a:rPr lang="en-US" sz="3600" dirty="0"/>
              <a:t>The role of evidence in practice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371600"/>
            <a:ext cx="9144000" cy="5181600"/>
          </a:xfrm>
        </p:spPr>
        <p:txBody>
          <a:bodyPr/>
          <a:lstStyle/>
          <a:p>
            <a:pPr marL="0" indent="0">
              <a:spcBef>
                <a:spcPts val="1500"/>
              </a:spcBef>
              <a:buNone/>
            </a:pPr>
            <a:r>
              <a:rPr lang="en-US" sz="2000" i="1" dirty="0">
                <a:solidFill>
                  <a:schemeClr val="bg1"/>
                </a:solidFill>
              </a:rPr>
              <a:t>Evidence-based practice</a:t>
            </a:r>
            <a:r>
              <a:rPr lang="en-US" sz="2000" dirty="0">
                <a:solidFill>
                  <a:schemeClr val="bg1"/>
                </a:solidFill>
              </a:rPr>
              <a:t> and </a:t>
            </a:r>
            <a:r>
              <a:rPr lang="en-US" sz="2000" i="1" dirty="0">
                <a:solidFill>
                  <a:schemeClr val="bg1"/>
                </a:solidFill>
              </a:rPr>
              <a:t>Data-driven decision making</a:t>
            </a: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000" spc="-20" dirty="0">
                <a:solidFill>
                  <a:schemeClr val="bg1"/>
                </a:solidFill>
              </a:rPr>
              <a:t>express the same basic idea, but  </a:t>
            </a:r>
            <a:r>
              <a:rPr lang="en-US" sz="2000" i="1" spc="-20" dirty="0">
                <a:solidFill>
                  <a:schemeClr val="bg1"/>
                </a:solidFill>
              </a:rPr>
              <a:t>data-driven </a:t>
            </a:r>
            <a:r>
              <a:rPr lang="en-US" sz="2000" spc="-20" dirty="0">
                <a:solidFill>
                  <a:schemeClr val="bg1"/>
                </a:solidFill>
              </a:rPr>
              <a:t>implies a narrow kind of evidence</a:t>
            </a:r>
            <a:br>
              <a:rPr lang="en-US" sz="2000" spc="-20" dirty="0">
                <a:solidFill>
                  <a:schemeClr val="bg1"/>
                </a:solidFill>
              </a:rPr>
            </a:br>
            <a:r>
              <a:rPr lang="en-US" sz="2000" spc="-20" dirty="0">
                <a:solidFill>
                  <a:schemeClr val="bg1"/>
                </a:solidFill>
              </a:rPr>
              <a:t>and </a:t>
            </a:r>
            <a:r>
              <a:rPr lang="en-US" sz="2000" i="1" spc="-20" dirty="0">
                <a:solidFill>
                  <a:schemeClr val="bg1"/>
                </a:solidFill>
              </a:rPr>
              <a:t>practice</a:t>
            </a:r>
            <a:r>
              <a:rPr lang="en-US" sz="2000" spc="-20" dirty="0">
                <a:solidFill>
                  <a:schemeClr val="bg1"/>
                </a:solidFill>
              </a:rPr>
              <a:t> is more than </a:t>
            </a:r>
            <a:r>
              <a:rPr lang="en-US" sz="2000" i="1" dirty="0">
                <a:solidFill>
                  <a:schemeClr val="bg1"/>
                </a:solidFill>
              </a:rPr>
              <a:t>decision making, </a:t>
            </a:r>
            <a:r>
              <a:rPr lang="en-US" sz="2000" dirty="0">
                <a:solidFill>
                  <a:schemeClr val="bg1"/>
                </a:solidFill>
              </a:rPr>
              <a:t>so </a:t>
            </a:r>
            <a:r>
              <a:rPr lang="en-US" sz="2000" i="1" dirty="0">
                <a:solidFill>
                  <a:schemeClr val="bg1"/>
                </a:solidFill>
              </a:rPr>
              <a:t>Evidence-based practice</a:t>
            </a:r>
            <a:r>
              <a:rPr lang="en-US" sz="2000" dirty="0">
                <a:solidFill>
                  <a:schemeClr val="bg1"/>
                </a:solidFill>
              </a:rPr>
              <a:t> is the broader term</a:t>
            </a:r>
          </a:p>
          <a:p>
            <a:pPr marL="0" indent="0">
              <a:spcBef>
                <a:spcPts val="1500"/>
              </a:spcBef>
              <a:buNone/>
            </a:pPr>
            <a:r>
              <a:rPr lang="en-US" sz="2000" dirty="0">
                <a:solidFill>
                  <a:schemeClr val="bg1"/>
                </a:solidFill>
              </a:rPr>
              <a:t>The issues raised on the previous slide lead to a compelling conclusion: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Decisions and, more broadly, practice should be driven</a:t>
            </a:r>
          </a:p>
          <a:p>
            <a:pPr marL="457200" indent="0">
              <a:spcBef>
                <a:spcPts val="900"/>
              </a:spcBef>
              <a:buNone/>
            </a:pPr>
            <a:r>
              <a:rPr lang="en-US" sz="2000" b="1" dirty="0">
                <a:solidFill>
                  <a:schemeClr val="bg1"/>
                </a:solidFill>
              </a:rPr>
              <a:t>not by data</a:t>
            </a:r>
          </a:p>
          <a:p>
            <a:pPr marL="457200" indent="0">
              <a:spcBef>
                <a:spcPts val="900"/>
              </a:spcBef>
              <a:buNone/>
            </a:pPr>
            <a:r>
              <a:rPr lang="en-US" sz="2000" b="1" dirty="0">
                <a:solidFill>
                  <a:schemeClr val="bg1"/>
                </a:solidFill>
              </a:rPr>
              <a:t>but  by reason and judgment informed by data and broader evidence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Therefore, I will use the term </a:t>
            </a:r>
            <a:r>
              <a:rPr lang="en-US" sz="2000" b="1" i="1" dirty="0">
                <a:solidFill>
                  <a:schemeClr val="bg1"/>
                </a:solidFill>
              </a:rPr>
              <a:t>Evidence-supported practice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The term </a:t>
            </a:r>
            <a:r>
              <a:rPr lang="en-US" sz="2000" i="1" dirty="0">
                <a:solidFill>
                  <a:schemeClr val="bg1"/>
                </a:solidFill>
              </a:rPr>
              <a:t>Evidence-informed practice</a:t>
            </a:r>
            <a:r>
              <a:rPr lang="en-US" sz="2000" dirty="0">
                <a:solidFill>
                  <a:schemeClr val="bg1"/>
                </a:solidFill>
              </a:rPr>
              <a:t> is also used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5463" y="6248400"/>
            <a:ext cx="1905000" cy="457200"/>
          </a:xfrm>
          <a:noFill/>
        </p:spPr>
        <p:txBody>
          <a:bodyPr/>
          <a:lstStyle/>
          <a:p>
            <a:fld id="{377A5EB6-31DF-49C5-A368-99503CA30BC6}" type="slidenum">
              <a:rPr lang="en-US" sz="2400" b="1"/>
              <a:pPr/>
              <a:t>5</a:t>
            </a:fld>
            <a:endParaRPr lang="en-US" sz="2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324600"/>
            <a:ext cx="80772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SoergelUBLIS575DS-02.0$2-Lecture02.0ResearchSupportingPracticePart0Introduction.pptx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142348-B3CF-4227-8252-1312FE51BAB4}"/>
              </a:ext>
            </a:extLst>
          </p:cNvPr>
          <p:cNvSpPr txBox="1"/>
          <p:nvPr/>
        </p:nvSpPr>
        <p:spPr>
          <a:xfrm>
            <a:off x="9753600" y="5333999"/>
            <a:ext cx="981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</a:rPr>
              <a:t> 4 min. </a:t>
            </a:r>
          </a:p>
        </p:txBody>
      </p:sp>
      <p:pic>
        <p:nvPicPr>
          <p:cNvPr id="2" name="Lecture02.0Slide05">
            <a:hlinkClick r:id="" action="ppaction://media"/>
            <a:extLst>
              <a:ext uri="{FF2B5EF4-FFF2-40B4-BE49-F238E27FC236}">
                <a16:creationId xmlns:a16="http://schemas.microsoft.com/office/drawing/2014/main" id="{B0226539-4089-49D7-B031-2744D7594A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20400" y="5181600"/>
            <a:ext cx="674131" cy="67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0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9753600" cy="5105400"/>
          </a:xfrm>
        </p:spPr>
        <p:txBody>
          <a:bodyPr/>
          <a:lstStyle/>
          <a:p>
            <a:pPr eaLnBrk="1" hangingPunct="1"/>
            <a:r>
              <a:rPr lang="en-US" sz="3600" dirty="0"/>
              <a:t>Introduction 2</a:t>
            </a:r>
            <a:br>
              <a:rPr lang="en-US" sz="3600" dirty="0"/>
            </a:br>
            <a:r>
              <a:rPr lang="en-US" sz="3600" dirty="0"/>
              <a:t>The role of research in supporting practice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5463" y="6248400"/>
            <a:ext cx="1905000" cy="457200"/>
          </a:xfrm>
          <a:noFill/>
        </p:spPr>
        <p:txBody>
          <a:bodyPr/>
          <a:lstStyle/>
          <a:p>
            <a:fld id="{377A5EB6-31DF-49C5-A368-99503CA30BC6}" type="slidenum">
              <a:rPr lang="en-US" sz="2400" b="1"/>
              <a:pPr/>
              <a:t>6</a:t>
            </a:fld>
            <a:endParaRPr lang="en-US" sz="2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324600"/>
            <a:ext cx="80772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SoergelUBLIS575DS-02.0$2-Lecture02.0ResearchSupportingPracticePart0Introduction.pptx</a:t>
            </a:r>
          </a:p>
        </p:txBody>
      </p:sp>
    </p:spTree>
    <p:extLst>
      <p:ext uri="{BB962C8B-B14F-4D97-AF65-F5344CB8AC3E}">
        <p14:creationId xmlns:p14="http://schemas.microsoft.com/office/powerpoint/2010/main" val="3268955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8458200" cy="838200"/>
          </a:xfrm>
        </p:spPr>
        <p:txBody>
          <a:bodyPr/>
          <a:lstStyle/>
          <a:p>
            <a:pPr eaLnBrk="1" hangingPunct="1"/>
            <a:r>
              <a:rPr lang="en-US" sz="3200" dirty="0"/>
              <a:t>Steps in addressing problems in practice</a:t>
            </a:r>
            <a:br>
              <a:rPr lang="en-US" sz="3200" dirty="0"/>
            </a:br>
            <a:r>
              <a:rPr lang="en-US" sz="3200" dirty="0"/>
              <a:t>Research support in each step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1676400"/>
            <a:ext cx="8839200" cy="3886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See next slide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I will use the term </a:t>
            </a:r>
            <a:r>
              <a:rPr lang="en-US" sz="2000" b="1" i="1" dirty="0">
                <a:solidFill>
                  <a:schemeClr val="bg1"/>
                </a:solidFill>
              </a:rPr>
              <a:t>case </a:t>
            </a:r>
            <a:r>
              <a:rPr lang="en-US" sz="2000" dirty="0">
                <a:solidFill>
                  <a:schemeClr val="bg1"/>
                </a:solidFill>
              </a:rPr>
              <a:t>very generally to refer to any of the following: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Problem, project, program, system, action, policy, organization, person...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5463" y="6248400"/>
            <a:ext cx="1905000" cy="457200"/>
          </a:xfrm>
          <a:noFill/>
        </p:spPr>
        <p:txBody>
          <a:bodyPr/>
          <a:lstStyle/>
          <a:p>
            <a:fld id="{377A5EB6-31DF-49C5-A368-99503CA30BC6}" type="slidenum">
              <a:rPr lang="en-US" sz="2400" b="1"/>
              <a:pPr/>
              <a:t>7</a:t>
            </a:fld>
            <a:endParaRPr lang="en-US" sz="2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324600"/>
            <a:ext cx="80772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SoergelUBLIS575DS-02.0$2-Lecture02.0ResearchSupportingPracticePart0Introduction.pptx</a:t>
            </a:r>
          </a:p>
        </p:txBody>
      </p:sp>
    </p:spTree>
    <p:extLst>
      <p:ext uri="{BB962C8B-B14F-4D97-AF65-F5344CB8AC3E}">
        <p14:creationId xmlns:p14="http://schemas.microsoft.com/office/powerpoint/2010/main" val="2746124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5463" y="6248400"/>
            <a:ext cx="1905000" cy="457200"/>
          </a:xfrm>
          <a:noFill/>
        </p:spPr>
        <p:txBody>
          <a:bodyPr/>
          <a:lstStyle/>
          <a:p>
            <a:fld id="{377A5EB6-31DF-49C5-A368-99503CA30BC6}" type="slidenum">
              <a:rPr lang="en-US" sz="2400" b="1"/>
              <a:pPr/>
              <a:t>8</a:t>
            </a:fld>
            <a:endParaRPr lang="en-US" sz="2400" b="1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F9CBA9F-B43A-4906-8CCB-979DA86341F5}"/>
              </a:ext>
            </a:extLst>
          </p:cNvPr>
          <p:cNvCxnSpPr>
            <a:cxnSpLocks/>
          </p:cNvCxnSpPr>
          <p:nvPr/>
        </p:nvCxnSpPr>
        <p:spPr>
          <a:xfrm flipH="1" flipV="1">
            <a:off x="3927085" y="3822859"/>
            <a:ext cx="371822" cy="9780"/>
          </a:xfrm>
          <a:prstGeom prst="straightConnector1">
            <a:avLst/>
          </a:prstGeom>
          <a:ln w="28575">
            <a:solidFill>
              <a:srgbClr val="0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C203FA4D-7C93-4495-964E-D1B0D6557AF9}"/>
              </a:ext>
            </a:extLst>
          </p:cNvPr>
          <p:cNvSpPr txBox="1"/>
          <p:nvPr/>
        </p:nvSpPr>
        <p:spPr>
          <a:xfrm>
            <a:off x="944145" y="2386282"/>
            <a:ext cx="2973061" cy="584775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Comparison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Before - after       Across cases</a:t>
            </a:r>
            <a:endParaRPr lang="en-US" sz="16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CEF8FF7-254F-4E9C-8C12-728486C6F866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2415592" y="4258636"/>
            <a:ext cx="3668" cy="444121"/>
          </a:xfrm>
          <a:prstGeom prst="straightConnector1">
            <a:avLst/>
          </a:prstGeom>
          <a:ln w="28575">
            <a:solidFill>
              <a:srgbClr val="0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53ED9C9-88A6-4657-94C3-17EF4E7451BA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2446850" y="6109157"/>
            <a:ext cx="0" cy="464489"/>
          </a:xfrm>
          <a:prstGeom prst="straightConnector1">
            <a:avLst/>
          </a:prstGeom>
          <a:ln w="28575">
            <a:solidFill>
              <a:srgbClr val="00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10B8F40-2508-4F27-A1C2-66E515CCFB11}"/>
              </a:ext>
            </a:extLst>
          </p:cNvPr>
          <p:cNvSpPr txBox="1"/>
          <p:nvPr/>
        </p:nvSpPr>
        <p:spPr>
          <a:xfrm>
            <a:off x="4038600" y="1853728"/>
            <a:ext cx="2362200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spc="-40" dirty="0">
                <a:solidFill>
                  <a:srgbClr val="000000"/>
                </a:solidFill>
              </a:rPr>
              <a:t>Case-specific researc</a:t>
            </a:r>
            <a:r>
              <a:rPr lang="en-US" sz="1800" b="1" spc="-40" dirty="0">
                <a:solidFill>
                  <a:srgbClr val="000000"/>
                </a:solidFill>
              </a:rPr>
              <a:t>h</a:t>
            </a:r>
            <a:endParaRPr lang="en-US" sz="1800" b="1" spc="-4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C15257-5F5C-4FFC-99D6-69B407A0E5C1}"/>
              </a:ext>
            </a:extLst>
          </p:cNvPr>
          <p:cNvSpPr txBox="1"/>
          <p:nvPr/>
        </p:nvSpPr>
        <p:spPr>
          <a:xfrm>
            <a:off x="946571" y="1558448"/>
            <a:ext cx="1449886" cy="830997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Context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assessment</a:t>
            </a:r>
          </a:p>
          <a:p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055698-156C-41D3-992E-5998C71A808B}"/>
              </a:ext>
            </a:extLst>
          </p:cNvPr>
          <p:cNvSpPr txBox="1"/>
          <p:nvPr/>
        </p:nvSpPr>
        <p:spPr>
          <a:xfrm>
            <a:off x="2401617" y="1538467"/>
            <a:ext cx="1518769" cy="86177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Outcome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assessment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Also baselin</a:t>
            </a:r>
            <a:r>
              <a:rPr lang="en-US" sz="1800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6BF9CF-9E36-41D5-8B35-842E2C543D94}"/>
              </a:ext>
            </a:extLst>
          </p:cNvPr>
          <p:cNvSpPr txBox="1"/>
          <p:nvPr/>
        </p:nvSpPr>
        <p:spPr>
          <a:xfrm>
            <a:off x="918981" y="3396862"/>
            <a:ext cx="3000557" cy="86177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Make decision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</a:rPr>
              <a:t>Design or improve system</a:t>
            </a:r>
          </a:p>
          <a:p>
            <a:pPr algn="ctr"/>
            <a:r>
              <a:rPr lang="en-US" sz="1600" spc="-20" dirty="0">
                <a:solidFill>
                  <a:srgbClr val="000000"/>
                </a:solidFill>
              </a:rPr>
              <a:t>May involve complex processe</a:t>
            </a:r>
            <a:r>
              <a:rPr lang="en-US" sz="1800" spc="-20" dirty="0">
                <a:solidFill>
                  <a:srgbClr val="000000"/>
                </a:solidFill>
              </a:rPr>
              <a:t>s</a:t>
            </a:r>
            <a:endParaRPr lang="en-US" sz="1800" spc="-2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7988B0-0D44-4BC7-8F15-09E52376A69F}"/>
              </a:ext>
            </a:extLst>
          </p:cNvPr>
          <p:cNvSpPr txBox="1"/>
          <p:nvPr/>
        </p:nvSpPr>
        <p:spPr>
          <a:xfrm>
            <a:off x="938213" y="4715746"/>
            <a:ext cx="2967037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600" b="1" spc="-40" dirty="0">
                <a:solidFill>
                  <a:srgbClr val="000000"/>
                </a:solidFill>
              </a:rPr>
              <a:t>Implement changes</a:t>
            </a:r>
            <a:endParaRPr lang="en-US" sz="1600" b="1" spc="-4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CCB514-E675-4B52-9DB8-58982F1F49A6}"/>
              </a:ext>
            </a:extLst>
          </p:cNvPr>
          <p:cNvSpPr txBox="1"/>
          <p:nvPr/>
        </p:nvSpPr>
        <p:spPr>
          <a:xfrm>
            <a:off x="946571" y="5524382"/>
            <a:ext cx="3000557" cy="584775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Monitor / assess implementation</a:t>
            </a:r>
            <a:endParaRPr lang="en-US" sz="1600" b="1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3FCCAC3-1D6B-4911-8DCC-940AB09D496B}"/>
              </a:ext>
            </a:extLst>
          </p:cNvPr>
          <p:cNvCxnSpPr>
            <a:cxnSpLocks/>
          </p:cNvCxnSpPr>
          <p:nvPr/>
        </p:nvCxnSpPr>
        <p:spPr>
          <a:xfrm flipH="1" flipV="1">
            <a:off x="300279" y="1904058"/>
            <a:ext cx="4013" cy="4682981"/>
          </a:xfrm>
          <a:prstGeom prst="straightConnector1">
            <a:avLst/>
          </a:prstGeom>
          <a:ln w="28575">
            <a:solidFill>
              <a:srgbClr val="00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EF2D321-3582-4102-8CEA-B386646C1F07}"/>
              </a:ext>
            </a:extLst>
          </p:cNvPr>
          <p:cNvCxnSpPr>
            <a:cxnSpLocks/>
          </p:cNvCxnSpPr>
          <p:nvPr/>
        </p:nvCxnSpPr>
        <p:spPr>
          <a:xfrm>
            <a:off x="300279" y="1898353"/>
            <a:ext cx="646292" cy="0"/>
          </a:xfrm>
          <a:prstGeom prst="straightConnector1">
            <a:avLst/>
          </a:prstGeom>
          <a:ln w="28575">
            <a:solidFill>
              <a:srgbClr val="0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FFC9279-1AAC-419E-BC84-69E02D57166A}"/>
              </a:ext>
            </a:extLst>
          </p:cNvPr>
          <p:cNvSpPr txBox="1"/>
          <p:nvPr/>
        </p:nvSpPr>
        <p:spPr>
          <a:xfrm>
            <a:off x="4020391" y="5606039"/>
            <a:ext cx="2362200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sz="1600" b="1" spc="-40" dirty="0">
                <a:solidFill>
                  <a:srgbClr val="000000"/>
                </a:solidFill>
              </a:rPr>
              <a:t>Case-specific researc</a:t>
            </a:r>
            <a:r>
              <a:rPr lang="en-US" sz="1800" b="1" spc="-40" dirty="0">
                <a:solidFill>
                  <a:srgbClr val="000000"/>
                </a:solidFill>
              </a:rPr>
              <a:t>h</a:t>
            </a:r>
            <a:endParaRPr lang="en-US" sz="1800" b="1" spc="-40" dirty="0">
              <a:solidFill>
                <a:srgbClr val="FFFFFF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97560B-06BA-44BD-9037-E16B7D474AAC}"/>
              </a:ext>
            </a:extLst>
          </p:cNvPr>
          <p:cNvSpPr txBox="1"/>
          <p:nvPr/>
        </p:nvSpPr>
        <p:spPr>
          <a:xfrm>
            <a:off x="6645309" y="79638"/>
            <a:ext cx="5388349" cy="6340197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</a:rPr>
              <a:t>Case-specific</a:t>
            </a:r>
            <a:r>
              <a:rPr lang="en-US" sz="1600" b="1" dirty="0">
                <a:solidFill>
                  <a:srgbClr val="000000"/>
                </a:solidFill>
              </a:rPr>
              <a:t> research (idiographic)</a:t>
            </a:r>
            <a:br>
              <a:rPr lang="en-US" sz="1600" b="1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 is research carried out specifically for a case or project in practice with no claim of having value beyond the case (but such value is not excluded) </a:t>
            </a:r>
          </a:p>
          <a:p>
            <a:endParaRPr lang="en-US" sz="1600" b="1" dirty="0">
              <a:solidFill>
                <a:srgbClr val="000000"/>
              </a:solidFill>
            </a:endParaRPr>
          </a:p>
          <a:p>
            <a:r>
              <a:rPr lang="en-US" sz="1600" b="1" dirty="0">
                <a:solidFill>
                  <a:srgbClr val="000000"/>
                </a:solidFill>
              </a:rPr>
              <a:t>General research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b="1" dirty="0">
                <a:solidFill>
                  <a:srgbClr val="000000"/>
                </a:solidFill>
              </a:rPr>
              <a:t>(nomothetic)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is research carried out with the idea of contributing to a general knowledge base that can be helpful for many cases or projects in practice in many contexts. However, the scope of applicability must be determined for each "nugget" of knowledge.</a:t>
            </a:r>
          </a:p>
          <a:p>
            <a:endParaRPr lang="en-US" sz="1600" b="1" dirty="0">
              <a:solidFill>
                <a:srgbClr val="000000"/>
              </a:solidFill>
            </a:endParaRPr>
          </a:p>
          <a:p>
            <a:r>
              <a:rPr lang="en-US" sz="1600" b="1" dirty="0">
                <a:solidFill>
                  <a:srgbClr val="000000"/>
                </a:solidFill>
              </a:rPr>
              <a:t>Context assessment</a:t>
            </a:r>
            <a:r>
              <a:rPr lang="en-US" sz="1600" dirty="0">
                <a:solidFill>
                  <a:srgbClr val="000000"/>
                </a:solidFill>
              </a:rPr>
              <a:t> deals with internal and external factors that influence or affect the outcome variables.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These factors may or may not be under the control of the system designers / operators.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b="1" dirty="0">
                <a:solidFill>
                  <a:srgbClr val="000000"/>
                </a:solidFill>
              </a:rPr>
              <a:t>Outcome assessment </a:t>
            </a:r>
            <a:r>
              <a:rPr lang="en-US" sz="1600" dirty="0">
                <a:solidFill>
                  <a:srgbClr val="000000"/>
                </a:solidFill>
              </a:rPr>
              <a:t>deals with the variables 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we want to change to a goal level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or to maintain at the present (desirable) level.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The following slides show four cases, each with example </a:t>
            </a:r>
            <a:r>
              <a:rPr lang="en-US" sz="1600" spc="-20" dirty="0">
                <a:solidFill>
                  <a:srgbClr val="000000"/>
                </a:solidFill>
              </a:rPr>
              <a:t>variables for </a:t>
            </a:r>
            <a:r>
              <a:rPr lang="en-US" sz="1600" i="1" spc="-20" dirty="0">
                <a:solidFill>
                  <a:srgbClr val="000000"/>
                </a:solidFill>
              </a:rPr>
              <a:t>context assessment</a:t>
            </a:r>
            <a:r>
              <a:rPr lang="en-US" sz="1600" spc="-20" dirty="0">
                <a:solidFill>
                  <a:srgbClr val="000000"/>
                </a:solidFill>
              </a:rPr>
              <a:t> and </a:t>
            </a:r>
            <a:r>
              <a:rPr lang="en-US" sz="1600" i="1" spc="-20" dirty="0">
                <a:solidFill>
                  <a:srgbClr val="000000"/>
                </a:solidFill>
              </a:rPr>
              <a:t>outcome assessment</a:t>
            </a:r>
            <a:endParaRPr lang="en-US" sz="1600" i="1" spc="-20" dirty="0"/>
          </a:p>
          <a:p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F0036B7-ED41-48DF-9A64-A2A33DEED6A8}"/>
              </a:ext>
            </a:extLst>
          </p:cNvPr>
          <p:cNvCxnSpPr>
            <a:cxnSpLocks/>
            <a:stCxn id="60" idx="2"/>
            <a:endCxn id="13" idx="0"/>
          </p:cNvCxnSpPr>
          <p:nvPr/>
        </p:nvCxnSpPr>
        <p:spPr>
          <a:xfrm flipH="1">
            <a:off x="2419260" y="2971057"/>
            <a:ext cx="11416" cy="425805"/>
          </a:xfrm>
          <a:prstGeom prst="straightConnector1">
            <a:avLst/>
          </a:prstGeom>
          <a:ln w="28575">
            <a:solidFill>
              <a:srgbClr val="0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9BECFFB-14D7-4134-8229-8F987563CE43}"/>
              </a:ext>
            </a:extLst>
          </p:cNvPr>
          <p:cNvCxnSpPr>
            <a:cxnSpLocks/>
          </p:cNvCxnSpPr>
          <p:nvPr/>
        </p:nvCxnSpPr>
        <p:spPr>
          <a:xfrm>
            <a:off x="2404478" y="5049646"/>
            <a:ext cx="20930" cy="474736"/>
          </a:xfrm>
          <a:prstGeom prst="straightConnector1">
            <a:avLst/>
          </a:prstGeom>
          <a:ln w="28575">
            <a:solidFill>
              <a:srgbClr val="0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BCDA0F2-DE5C-43DC-ACC4-73BC6BC21032}"/>
              </a:ext>
            </a:extLst>
          </p:cNvPr>
          <p:cNvSpPr txBox="1"/>
          <p:nvPr/>
        </p:nvSpPr>
        <p:spPr>
          <a:xfrm>
            <a:off x="1197294" y="468982"/>
            <a:ext cx="2461069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Start</a:t>
            </a:r>
            <a:endParaRPr lang="en-US" sz="16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0030CC1-068E-4692-B23F-5ECB87EE3207}"/>
              </a:ext>
            </a:extLst>
          </p:cNvPr>
          <p:cNvSpPr txBox="1"/>
          <p:nvPr/>
        </p:nvSpPr>
        <p:spPr>
          <a:xfrm>
            <a:off x="946347" y="1202718"/>
            <a:ext cx="2968656" cy="33855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Assessment</a:t>
            </a:r>
            <a:endParaRPr lang="en-US" sz="16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99023AF-0707-486D-A9EE-9F9C119DF031}"/>
              </a:ext>
            </a:extLst>
          </p:cNvPr>
          <p:cNvSpPr txBox="1"/>
          <p:nvPr/>
        </p:nvSpPr>
        <p:spPr>
          <a:xfrm>
            <a:off x="4298907" y="3396862"/>
            <a:ext cx="2013691" cy="86177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Knowledge base resulting from </a:t>
            </a:r>
            <a:r>
              <a:rPr lang="en-US" sz="1600" b="1" dirty="0">
                <a:solidFill>
                  <a:srgbClr val="000000"/>
                </a:solidFill>
              </a:rPr>
              <a:t>general research</a:t>
            </a:r>
            <a:endParaRPr lang="en-US" sz="1600" b="1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FDDB78A-A271-4CBA-B5E5-AFC5BD12A394}"/>
              </a:ext>
            </a:extLst>
          </p:cNvPr>
          <p:cNvCxnSpPr>
            <a:cxnSpLocks/>
          </p:cNvCxnSpPr>
          <p:nvPr/>
        </p:nvCxnSpPr>
        <p:spPr>
          <a:xfrm flipH="1">
            <a:off x="2421150" y="807536"/>
            <a:ext cx="13356" cy="377726"/>
          </a:xfrm>
          <a:prstGeom prst="straightConnector1">
            <a:avLst/>
          </a:prstGeom>
          <a:ln w="28575">
            <a:solidFill>
              <a:srgbClr val="0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21E567D-B876-4A0F-8921-AF4FC690A612}"/>
              </a:ext>
            </a:extLst>
          </p:cNvPr>
          <p:cNvCxnSpPr>
            <a:cxnSpLocks/>
          </p:cNvCxnSpPr>
          <p:nvPr/>
        </p:nvCxnSpPr>
        <p:spPr>
          <a:xfrm flipH="1">
            <a:off x="300279" y="6573646"/>
            <a:ext cx="2134227" cy="1422"/>
          </a:xfrm>
          <a:prstGeom prst="straightConnector1">
            <a:avLst/>
          </a:prstGeom>
          <a:ln w="28575">
            <a:solidFill>
              <a:srgbClr val="00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6B6710C-1EE8-4812-B838-428DFF213F85}"/>
              </a:ext>
            </a:extLst>
          </p:cNvPr>
          <p:cNvCxnSpPr>
            <a:cxnSpLocks/>
          </p:cNvCxnSpPr>
          <p:nvPr/>
        </p:nvCxnSpPr>
        <p:spPr>
          <a:xfrm>
            <a:off x="5201491" y="4238504"/>
            <a:ext cx="14535" cy="1436374"/>
          </a:xfrm>
          <a:prstGeom prst="straightConnector1">
            <a:avLst/>
          </a:prstGeom>
          <a:ln w="28575">
            <a:solidFill>
              <a:srgbClr val="0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7E2FA96-3D70-4BF4-A2C2-17B2EB7A8406}"/>
              </a:ext>
            </a:extLst>
          </p:cNvPr>
          <p:cNvCxnSpPr>
            <a:cxnSpLocks/>
          </p:cNvCxnSpPr>
          <p:nvPr/>
        </p:nvCxnSpPr>
        <p:spPr>
          <a:xfrm flipV="1">
            <a:off x="5170735" y="2125116"/>
            <a:ext cx="0" cy="1303884"/>
          </a:xfrm>
          <a:prstGeom prst="straightConnector1">
            <a:avLst/>
          </a:prstGeom>
          <a:ln w="28575">
            <a:solidFill>
              <a:srgbClr val="0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7428C38-5586-41ED-BBBC-7D13C98952CC}"/>
              </a:ext>
            </a:extLst>
          </p:cNvPr>
          <p:cNvSpPr txBox="1"/>
          <p:nvPr/>
        </p:nvSpPr>
        <p:spPr>
          <a:xfrm>
            <a:off x="5744485" y="6390402"/>
            <a:ext cx="2071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000000"/>
                </a:solidFill>
              </a:rPr>
              <a:t> Audio one 7 min. </a:t>
            </a:r>
          </a:p>
        </p:txBody>
      </p:sp>
      <p:pic>
        <p:nvPicPr>
          <p:cNvPr id="7" name="Lecture02.0Slide08">
            <a:hlinkClick r:id="" action="ppaction://media"/>
            <a:extLst>
              <a:ext uri="{FF2B5EF4-FFF2-40B4-BE49-F238E27FC236}">
                <a16:creationId xmlns:a16="http://schemas.microsoft.com/office/drawing/2014/main" id="{29395B4B-3AD4-4117-93E3-D92806E75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01286" y="6298285"/>
            <a:ext cx="550722" cy="550722"/>
          </a:xfrm>
          <a:prstGeom prst="rect">
            <a:avLst/>
          </a:prstGeom>
        </p:spPr>
      </p:pic>
      <p:pic>
        <p:nvPicPr>
          <p:cNvPr id="8" name="Lecture02.0Slide08a">
            <a:hlinkClick r:id="" action="ppaction://media"/>
            <a:extLst>
              <a:ext uri="{FF2B5EF4-FFF2-40B4-BE49-F238E27FC236}">
                <a16:creationId xmlns:a16="http://schemas.microsoft.com/office/drawing/2014/main" id="{F6AFA38C-64C3-4DF7-A19B-BFEB5E08A7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4200" y="6141006"/>
            <a:ext cx="789326" cy="78932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BC6DABE-F522-46A1-9FEC-F841FF3BA121}"/>
              </a:ext>
            </a:extLst>
          </p:cNvPr>
          <p:cNvSpPr txBox="1"/>
          <p:nvPr/>
        </p:nvSpPr>
        <p:spPr>
          <a:xfrm>
            <a:off x="8696185" y="6351003"/>
            <a:ext cx="203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000000"/>
                </a:solidFill>
              </a:rPr>
              <a:t> Audio two 8 min. </a:t>
            </a:r>
          </a:p>
        </p:txBody>
      </p:sp>
    </p:spTree>
    <p:extLst>
      <p:ext uri="{BB962C8B-B14F-4D97-AF65-F5344CB8AC3E}">
        <p14:creationId xmlns:p14="http://schemas.microsoft.com/office/powerpoint/2010/main" val="27322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0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2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5463" y="6248400"/>
            <a:ext cx="1905000" cy="457200"/>
          </a:xfrm>
          <a:noFill/>
        </p:spPr>
        <p:txBody>
          <a:bodyPr/>
          <a:lstStyle/>
          <a:p>
            <a:fld id="{377A5EB6-31DF-49C5-A368-99503CA30BC6}" type="slidenum">
              <a:rPr lang="en-US" sz="2400" b="1"/>
              <a:pPr/>
              <a:t>9</a:t>
            </a:fld>
            <a:endParaRPr lang="en-US" sz="24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7800" y="6324600"/>
            <a:ext cx="8077200" cy="381000"/>
          </a:xfrm>
        </p:spPr>
        <p:txBody>
          <a:bodyPr/>
          <a:lstStyle/>
          <a:p>
            <a:pPr>
              <a:defRPr/>
            </a:pPr>
            <a:r>
              <a:rPr lang="en-US" dirty="0"/>
              <a:t>SoergelUBLIS575DS-02.0$2-Lecture02.0ResearchSupportingPracticePart0Introduction.pptx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3C55AF2-7080-4340-AED6-C7E4387AD5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764564"/>
              </p:ext>
            </p:extLst>
          </p:nvPr>
        </p:nvGraphicFramePr>
        <p:xfrm>
          <a:off x="762000" y="296272"/>
          <a:ext cx="10363200" cy="5954635"/>
        </p:xfrm>
        <a:graphic>
          <a:graphicData uri="http://schemas.openxmlformats.org/drawingml/2006/table">
            <a:tbl>
              <a:tblPr firstRow="1" firstCol="1" bandRow="1"/>
              <a:tblGrid>
                <a:gridCol w="2881519">
                  <a:extLst>
                    <a:ext uri="{9D8B030D-6E8A-4147-A177-3AD203B41FA5}">
                      <a16:colId xmlns:a16="http://schemas.microsoft.com/office/drawing/2014/main" val="2065945903"/>
                    </a:ext>
                  </a:extLst>
                </a:gridCol>
                <a:gridCol w="3110363">
                  <a:extLst>
                    <a:ext uri="{9D8B030D-6E8A-4147-A177-3AD203B41FA5}">
                      <a16:colId xmlns:a16="http://schemas.microsoft.com/office/drawing/2014/main" val="3203230626"/>
                    </a:ext>
                  </a:extLst>
                </a:gridCol>
                <a:gridCol w="4371318">
                  <a:extLst>
                    <a:ext uri="{9D8B030D-6E8A-4147-A177-3AD203B41FA5}">
                      <a16:colId xmlns:a16="http://schemas.microsoft.com/office/drawing/2014/main" val="638984272"/>
                    </a:ext>
                  </a:extLst>
                </a:gridCol>
              </a:tblGrid>
              <a:tr h="3138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Case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Assessment ꟷ Example variables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238307"/>
                  </a:ext>
                </a:extLst>
              </a:tr>
              <a:tr h="2281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Context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Outcomes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535914"/>
                  </a:ext>
                </a:extLst>
              </a:tr>
              <a:tr h="53587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Health Information campaign in underserved community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39713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Demographics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39713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income situation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39713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insurance eligibility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39713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access to prevention and treatment services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39713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access to healthy food</a:t>
                      </a:r>
                    </a:p>
                    <a:p>
                      <a:pPr marL="285750" marR="0" lvl="0" indent="-239713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walkability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39713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Knowledge of: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</a:p>
                    <a:p>
                      <a:pPr marL="514350" marR="0" lvl="0" indent="-22860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85750" algn="l"/>
                        </a:tabLs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prevalent health conditions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514350" marR="0" lvl="0" indent="-22860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85750" algn="l"/>
                        </a:tabLs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healthy behavior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514350" marR="0" lvl="0" indent="-22860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85750" algn="l"/>
                        </a:tabLs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health insurance options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514350" marR="0" lvl="0" indent="-22860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85750" algn="l"/>
                        </a:tabLs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services available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285750" marR="0" lvl="0" indent="-239713" algn="l" defTabSz="914400" rtl="0" eaLnBrk="1" latinLnBrk="0" hangingPunct="1"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Incidence of / coverage</a:t>
                      </a:r>
                    </a:p>
                    <a:p>
                      <a:pPr marL="514350" marR="0" lvl="0" indent="-228600" algn="l" defTabSz="914400" rtl="0" eaLnBrk="1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8575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diseases and other health conditions</a:t>
                      </a:r>
                    </a:p>
                    <a:p>
                      <a:pPr marL="800100" marR="0" lvl="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obesity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800100" marR="0" lvl="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smoking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800100" marR="0" lvl="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drug abuse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800100" marR="0" lvl="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mental health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514350" marR="0" lvl="0" indent="-228600" algn="l" defTabSz="914400" rtl="0" eaLnBrk="1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8575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health insurance coverage</a:t>
                      </a:r>
                    </a:p>
                    <a:p>
                      <a:pPr marL="514350" marR="0" lvl="0" indent="-228600" algn="l" defTabSz="914400" rtl="0" eaLnBrk="1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8575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use of services</a:t>
                      </a:r>
                    </a:p>
                    <a:p>
                      <a:pPr marL="514350" marR="0" lvl="0" indent="-228600" algn="l" defTabSz="914400" rtl="0" eaLnBrk="1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8575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hunger</a:t>
                      </a:r>
                    </a:p>
                    <a:p>
                      <a:pPr marL="514350" marR="0" lvl="0" indent="-228600" algn="l" defTabSz="914400" rtl="0" eaLnBrk="1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85750" algn="l"/>
                        </a:tabLs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performance of students in 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917" marR="37917" marT="19123" marB="191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153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641637"/>
      </p:ext>
    </p:extLst>
  </p:cSld>
  <p:clrMapOvr>
    <a:masterClrMapping/>
  </p:clrMapOvr>
</p:sld>
</file>

<file path=ppt/theme/theme1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48605</TotalTime>
  <Words>2028</Words>
  <Application>Microsoft Office PowerPoint</Application>
  <PresentationFormat>Widescreen</PresentationFormat>
  <Paragraphs>283</Paragraphs>
  <Slides>25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ＭＳ 明朝</vt:lpstr>
      <vt:lpstr>Arial</vt:lpstr>
      <vt:lpstr>Arial Unicode MS</vt:lpstr>
      <vt:lpstr>Calibri</vt:lpstr>
      <vt:lpstr>Symbol</vt:lpstr>
      <vt:lpstr>Times New Roman</vt:lpstr>
      <vt:lpstr>7_Default Design</vt:lpstr>
      <vt:lpstr>8_Default Design</vt:lpstr>
      <vt:lpstr>UB LIS 575 Soergel Lecture 02.0  Research supporting practice 0. Introduction   </vt:lpstr>
      <vt:lpstr>Outline of Lecture 02.0</vt:lpstr>
      <vt:lpstr>Introduction 1 Exercise caution and judgment Approach with a critical mindset</vt:lpstr>
      <vt:lpstr>Look behind the bold claims</vt:lpstr>
      <vt:lpstr>The role of evidence in practice</vt:lpstr>
      <vt:lpstr>Introduction 2 The role of research in supporting practice</vt:lpstr>
      <vt:lpstr>Steps in addressing problems in practice Research support in each step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Systems analysis Project planning and evaluation Logic models</vt:lpstr>
      <vt:lpstr>PowerPoint Presentation</vt:lpstr>
      <vt:lpstr>PowerPoint Presentation</vt:lpstr>
      <vt:lpstr>Layout of a General Logic Model</vt:lpstr>
      <vt:lpstr>PowerPoint Presentation</vt:lpstr>
      <vt:lpstr>PowerPoint Presentation</vt:lpstr>
      <vt:lpstr>PowerPoint Presentation</vt:lpstr>
      <vt:lpstr>PowerPoint Presentation</vt:lpstr>
      <vt:lpstr>Preview Research Support for Practice Part 1. Action Research Part 2. Assessment</vt:lpstr>
      <vt:lpstr>Part 1. Action research</vt:lpstr>
      <vt:lpstr>Part 2. Assessment</vt:lpstr>
      <vt:lpstr>Part 2. Assessment continued</vt:lpstr>
      <vt:lpstr>The end</vt:lpstr>
    </vt:vector>
  </TitlesOfParts>
  <Company>GMU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</dc:creator>
  <cp:lastModifiedBy>DS</cp:lastModifiedBy>
  <cp:revision>1062</cp:revision>
  <dcterms:created xsi:type="dcterms:W3CDTF">2002-10-21T17:52:26Z</dcterms:created>
  <dcterms:modified xsi:type="dcterms:W3CDTF">2021-09-01T03:36:03Z</dcterms:modified>
</cp:coreProperties>
</file>