
<file path=[Content_Types].xml><?xml version="1.0" encoding="utf-8"?>
<Types xmlns="http://schemas.openxmlformats.org/package/2006/content-types">
  <Default Extension="mp3" ContentType="audio/mpeg"/>
  <Default Extension="png" ContentType="image/pn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Lst>
  <p:notesMasterIdLst>
    <p:notesMasterId r:id="rId31"/>
  </p:notesMasterIdLst>
  <p:sldIdLst>
    <p:sldId id="260" r:id="rId2"/>
    <p:sldId id="323" r:id="rId3"/>
    <p:sldId id="342" r:id="rId4"/>
    <p:sldId id="380" r:id="rId5"/>
    <p:sldId id="357" r:id="rId6"/>
    <p:sldId id="395" r:id="rId7"/>
    <p:sldId id="394" r:id="rId8"/>
    <p:sldId id="381" r:id="rId9"/>
    <p:sldId id="382" r:id="rId10"/>
    <p:sldId id="383" r:id="rId11"/>
    <p:sldId id="384" r:id="rId12"/>
    <p:sldId id="385" r:id="rId13"/>
    <p:sldId id="386" r:id="rId14"/>
    <p:sldId id="387" r:id="rId15"/>
    <p:sldId id="388" r:id="rId16"/>
    <p:sldId id="389" r:id="rId17"/>
    <p:sldId id="390" r:id="rId18"/>
    <p:sldId id="396" r:id="rId19"/>
    <p:sldId id="397" r:id="rId20"/>
    <p:sldId id="391" r:id="rId21"/>
    <p:sldId id="393" r:id="rId22"/>
    <p:sldId id="354" r:id="rId23"/>
    <p:sldId id="355" r:id="rId24"/>
    <p:sldId id="343" r:id="rId25"/>
    <p:sldId id="356" r:id="rId26"/>
    <p:sldId id="370" r:id="rId27"/>
    <p:sldId id="366" r:id="rId28"/>
    <p:sldId id="367" r:id="rId29"/>
    <p:sldId id="363" r:id="rId3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49" autoAdjust="0"/>
  </p:normalViewPr>
  <p:slideViewPr>
    <p:cSldViewPr>
      <p:cViewPr varScale="1">
        <p:scale>
          <a:sx n="84" d="100"/>
          <a:sy n="84" d="100"/>
        </p:scale>
        <p:origin x="490" y="5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dirty="0"/>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dirty="0"/>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33099120-5D35-4016-9FD4-809C6A124625}" type="slidenum">
              <a:rPr lang="en-US"/>
              <a:pPr>
                <a:defRPr/>
              </a:pPr>
              <a:t>‹#›</a:t>
            </a:fld>
            <a:endParaRPr lang="en-US" dirty="0"/>
          </a:p>
        </p:txBody>
      </p:sp>
    </p:spTree>
    <p:extLst>
      <p:ext uri="{BB962C8B-B14F-4D97-AF65-F5344CB8AC3E}">
        <p14:creationId xmlns:p14="http://schemas.microsoft.com/office/powerpoint/2010/main" val="2365629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099120-5D35-4016-9FD4-809C6A124625}" type="slidenum">
              <a:rPr lang="en-US" smtClean="0"/>
              <a:pPr>
                <a:defRPr/>
              </a:pPr>
              <a:t>1</a:t>
            </a:fld>
            <a:endParaRPr lang="en-US" dirty="0"/>
          </a:p>
        </p:txBody>
      </p:sp>
    </p:spTree>
    <p:extLst>
      <p:ext uri="{BB962C8B-B14F-4D97-AF65-F5344CB8AC3E}">
        <p14:creationId xmlns:p14="http://schemas.microsoft.com/office/powerpoint/2010/main" val="2304178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099120-5D35-4016-9FD4-809C6A124625}" type="slidenum">
              <a:rPr kumimoji="0" lang="en-US" sz="1200" b="0" i="0" u="none" strike="noStrike" kern="1200" cap="none" spc="0" normalizeH="0" baseline="0" noProof="0" smtClean="0">
                <a:ln>
                  <a:noFill/>
                </a:ln>
                <a:solidFill>
                  <a:srgbClr val="000000"/>
                </a:solidFill>
                <a:effectLst/>
                <a:uLnTx/>
                <a:uFillTx/>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1445207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400"/>
            <a:ext cx="25908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5692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Soergel, </a:t>
            </a: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r>
              <a:rPr lang="en-US" dirty="0"/>
              <a:t>Soergel, </a:t>
            </a: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a:t>Soergel, </a:t>
            </a: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p>
        </p:txBody>
      </p:sp>
      <p:sp>
        <p:nvSpPr>
          <p:cNvPr id="3" name="Footer Placeholder 2"/>
          <p:cNvSpPr>
            <a:spLocks noGrp="1"/>
          </p:cNvSpPr>
          <p:nvPr>
            <p:ph type="ftr" sz="quarter" idx="11"/>
          </p:nvPr>
        </p:nvSpPr>
        <p:spPr/>
        <p:txBody>
          <a:bodyPr/>
          <a:lstStyle>
            <a:lvl1pPr>
              <a:defRPr/>
            </a:lvl1pPr>
          </a:lstStyle>
          <a:p>
            <a:pPr>
              <a:defRPr/>
            </a:pPr>
            <a:r>
              <a:rPr lang="en-US" dirty="0"/>
              <a:t>Soergel, </a:t>
            </a: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r>
              <a:rPr lang="en-US" dirty="0"/>
              <a:t>Soergel, </a:t>
            </a: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914400" y="1524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nvPr>
        </p:nvSpPr>
        <p:spPr bwMode="auto">
          <a:xfrm>
            <a:off x="914400" y="16764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4301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dirty="0"/>
              <a:t>Soergel, </a:t>
            </a:r>
          </a:p>
        </p:txBody>
      </p:sp>
      <p:sp>
        <p:nvSpPr>
          <p:cNvPr id="4301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023A00D-5CB4-4BC5-96EA-DD2D4099CE3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ctr" rtl="0" fontAlgn="base">
        <a:spcBef>
          <a:spcPct val="0"/>
        </a:spcBef>
        <a:spcAft>
          <a:spcPct val="0"/>
        </a:spcAft>
        <a:defRPr sz="4000" b="1">
          <a:solidFill>
            <a:srgbClr val="FFCC66"/>
          </a:solidFill>
          <a:latin typeface="+mj-lt"/>
          <a:ea typeface="+mj-ea"/>
          <a:cs typeface="+mj-cs"/>
        </a:defRPr>
      </a:lvl1pPr>
      <a:lvl2pPr algn="ctr" rtl="0" fontAlgn="base">
        <a:spcBef>
          <a:spcPct val="0"/>
        </a:spcBef>
        <a:spcAft>
          <a:spcPct val="0"/>
        </a:spcAft>
        <a:defRPr sz="4000" b="1">
          <a:solidFill>
            <a:srgbClr val="FFCC66"/>
          </a:solidFill>
          <a:latin typeface="Arial" charset="0"/>
          <a:cs typeface="Arial" charset="0"/>
        </a:defRPr>
      </a:lvl2pPr>
      <a:lvl3pPr algn="ctr" rtl="0" fontAlgn="base">
        <a:spcBef>
          <a:spcPct val="0"/>
        </a:spcBef>
        <a:spcAft>
          <a:spcPct val="0"/>
        </a:spcAft>
        <a:defRPr sz="4000" b="1">
          <a:solidFill>
            <a:srgbClr val="FFCC66"/>
          </a:solidFill>
          <a:latin typeface="Arial" charset="0"/>
          <a:cs typeface="Arial" charset="0"/>
        </a:defRPr>
      </a:lvl3pPr>
      <a:lvl4pPr algn="ctr" rtl="0" fontAlgn="base">
        <a:spcBef>
          <a:spcPct val="0"/>
        </a:spcBef>
        <a:spcAft>
          <a:spcPct val="0"/>
        </a:spcAft>
        <a:defRPr sz="4000" b="1">
          <a:solidFill>
            <a:srgbClr val="FFCC66"/>
          </a:solidFill>
          <a:latin typeface="Arial" charset="0"/>
          <a:cs typeface="Arial" charset="0"/>
        </a:defRPr>
      </a:lvl4pPr>
      <a:lvl5pPr algn="ctr" rtl="0" fontAlgn="base">
        <a:spcBef>
          <a:spcPct val="0"/>
        </a:spcBef>
        <a:spcAft>
          <a:spcPct val="0"/>
        </a:spcAft>
        <a:defRPr sz="4000" b="1">
          <a:solidFill>
            <a:srgbClr val="FFCC66"/>
          </a:solidFill>
          <a:latin typeface="Arial" charset="0"/>
          <a:cs typeface="Arial" charset="0"/>
        </a:defRPr>
      </a:lvl5pPr>
      <a:lvl6pPr marL="457200" algn="ctr" rtl="0" fontAlgn="base">
        <a:spcBef>
          <a:spcPct val="0"/>
        </a:spcBef>
        <a:spcAft>
          <a:spcPct val="0"/>
        </a:spcAft>
        <a:defRPr sz="4000" b="1">
          <a:solidFill>
            <a:srgbClr val="FFCC66"/>
          </a:solidFill>
          <a:latin typeface="Arial" charset="0"/>
          <a:cs typeface="Arial" charset="0"/>
        </a:defRPr>
      </a:lvl6pPr>
      <a:lvl7pPr marL="914400" algn="ctr" rtl="0" fontAlgn="base">
        <a:spcBef>
          <a:spcPct val="0"/>
        </a:spcBef>
        <a:spcAft>
          <a:spcPct val="0"/>
        </a:spcAft>
        <a:defRPr sz="4000" b="1">
          <a:solidFill>
            <a:srgbClr val="FFCC66"/>
          </a:solidFill>
          <a:latin typeface="Arial" charset="0"/>
          <a:cs typeface="Arial" charset="0"/>
        </a:defRPr>
      </a:lvl7pPr>
      <a:lvl8pPr marL="1371600" algn="ctr" rtl="0" fontAlgn="base">
        <a:spcBef>
          <a:spcPct val="0"/>
        </a:spcBef>
        <a:spcAft>
          <a:spcPct val="0"/>
        </a:spcAft>
        <a:defRPr sz="4000" b="1">
          <a:solidFill>
            <a:srgbClr val="FFCC66"/>
          </a:solidFill>
          <a:latin typeface="Arial" charset="0"/>
          <a:cs typeface="Arial" charset="0"/>
        </a:defRPr>
      </a:lvl8pPr>
      <a:lvl9pPr marL="1828800" algn="ctr" rtl="0" fontAlgn="base">
        <a:spcBef>
          <a:spcPct val="0"/>
        </a:spcBef>
        <a:spcAft>
          <a:spcPct val="0"/>
        </a:spcAft>
        <a:defRPr sz="4000" b="1">
          <a:solidFill>
            <a:srgbClr val="FFCC66"/>
          </a:solidFill>
          <a:latin typeface="Arial" charset="0"/>
          <a:cs typeface="Arial"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11.mp3"/><Relationship Id="rId7" Type="http://schemas.openxmlformats.org/officeDocument/2006/relationships/image" Target="../media/image7.wmf"/><Relationship Id="rId2" Type="http://schemas.microsoft.com/office/2007/relationships/media" Target="../media/media11.mp3"/><Relationship Id="rId1" Type="http://schemas.openxmlformats.org/officeDocument/2006/relationships/vmlDrawing" Target="../drawings/vmlDrawing2.vml"/><Relationship Id="rId6" Type="http://schemas.openxmlformats.org/officeDocument/2006/relationships/package" Target="../embeddings/Microsoft_Word_Document1.docx"/><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rm-15da4.kxcdn.com/wp-content/uploads/2012/04/Action-Research-.bmp"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hyperlink" Target="https://rm-15da4.kxcdn.com/wp-content/uploads/2012/04/New-Picture.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2057400" y="533400"/>
            <a:ext cx="8153400" cy="3048000"/>
          </a:xfrm>
        </p:spPr>
        <p:txBody>
          <a:bodyPr/>
          <a:lstStyle/>
          <a:p>
            <a:pPr>
              <a:spcBef>
                <a:spcPts val="2000"/>
              </a:spcBef>
            </a:pPr>
            <a:r>
              <a:rPr lang="en-US" sz="3600" b="0" dirty="0">
                <a:latin typeface="Arial Unicode MS" pitchFamily="34" charset="-128"/>
              </a:rPr>
              <a:t>UB LIS 575 Soergel</a:t>
            </a:r>
            <a:br>
              <a:rPr lang="en-US" sz="3600" b="0" dirty="0">
                <a:latin typeface="Arial Unicode MS" pitchFamily="34" charset="-128"/>
              </a:rPr>
            </a:br>
            <a:r>
              <a:rPr lang="en-US" sz="3600" b="0" dirty="0">
                <a:latin typeface="Arial Unicode MS" pitchFamily="34" charset="-128"/>
              </a:rPr>
              <a:t>Lecture 02.1</a:t>
            </a:r>
            <a:br>
              <a:rPr lang="en-US" sz="2000" b="0" dirty="0">
                <a:latin typeface="Arial Unicode MS" pitchFamily="34" charset="-128"/>
              </a:rPr>
            </a:br>
            <a:br>
              <a:rPr lang="en-US" sz="2000" b="0" dirty="0">
                <a:latin typeface="Arial Unicode MS" pitchFamily="34" charset="-128"/>
              </a:rPr>
            </a:br>
            <a:r>
              <a:rPr lang="en-US" dirty="0"/>
              <a:t>Research Supporting Practice Part 1</a:t>
            </a:r>
            <a:r>
              <a:rPr lang="en-US"/>
              <a:t>. 1a2.2 Action </a:t>
            </a:r>
            <a:r>
              <a:rPr lang="en-US" dirty="0"/>
              <a:t>Research</a:t>
            </a:r>
            <a:endParaRPr lang="en-US" sz="3200" b="0" dirty="0">
              <a:latin typeface="Arial Unicode MS" pitchFamily="34" charset="-128"/>
            </a:endParaRPr>
          </a:p>
        </p:txBody>
      </p:sp>
      <p:sp>
        <p:nvSpPr>
          <p:cNvPr id="2052" name="Rectangle 3"/>
          <p:cNvSpPr>
            <a:spLocks noGrp="1" noChangeArrowheads="1"/>
          </p:cNvSpPr>
          <p:nvPr>
            <p:ph type="subTitle" idx="1"/>
          </p:nvPr>
        </p:nvSpPr>
        <p:spPr>
          <a:xfrm>
            <a:off x="2514600" y="4305300"/>
            <a:ext cx="7239000" cy="1752600"/>
          </a:xfrm>
        </p:spPr>
        <p:txBody>
          <a:bodyPr/>
          <a:lstStyle/>
          <a:p>
            <a:pPr eaLnBrk="1" hangingPunct="1"/>
            <a:r>
              <a:rPr lang="en-US" sz="2800" b="1" dirty="0">
                <a:solidFill>
                  <a:schemeClr val="bg1"/>
                </a:solidFill>
              </a:rPr>
              <a:t>Dagobert Soergel</a:t>
            </a:r>
          </a:p>
          <a:p>
            <a:pPr eaLnBrk="1" hangingPunct="1"/>
            <a:r>
              <a:rPr lang="en-US" sz="2000" dirty="0">
                <a:solidFill>
                  <a:schemeClr val="bg1"/>
                </a:solidFill>
              </a:rPr>
              <a:t>Department of  Information Science</a:t>
            </a:r>
            <a:br>
              <a:rPr lang="en-US" sz="2000" dirty="0">
                <a:solidFill>
                  <a:schemeClr val="bg1"/>
                </a:solidFill>
              </a:rPr>
            </a:br>
            <a:r>
              <a:rPr lang="en-US" sz="2000" dirty="0">
                <a:solidFill>
                  <a:schemeClr val="bg1"/>
                </a:solidFill>
              </a:rPr>
              <a:t>Graduate School of Education </a:t>
            </a:r>
            <a:br>
              <a:rPr lang="en-US" sz="2000" dirty="0">
                <a:solidFill>
                  <a:schemeClr val="bg1"/>
                </a:solidFill>
              </a:rPr>
            </a:br>
            <a:r>
              <a:rPr lang="en-US" sz="2000" dirty="0">
                <a:solidFill>
                  <a:schemeClr val="bg1"/>
                </a:solidFill>
              </a:rPr>
              <a:t>University at Buffalo</a:t>
            </a:r>
          </a:p>
        </p:txBody>
      </p:sp>
      <p:sp>
        <p:nvSpPr>
          <p:cNvPr id="2053" name="Text Box 4"/>
          <p:cNvSpPr txBox="1">
            <a:spLocks noChangeArrowheads="1"/>
          </p:cNvSpPr>
          <p:nvPr/>
        </p:nvSpPr>
        <p:spPr bwMode="auto">
          <a:xfrm>
            <a:off x="3352800" y="4953000"/>
            <a:ext cx="6248400" cy="457200"/>
          </a:xfrm>
          <a:prstGeom prst="rect">
            <a:avLst/>
          </a:prstGeom>
          <a:noFill/>
          <a:ln w="9525">
            <a:noFill/>
            <a:miter lim="800000"/>
            <a:headEnd/>
            <a:tailEnd/>
          </a:ln>
        </p:spPr>
        <p:txBody>
          <a:bodyPr>
            <a:spAutoFit/>
          </a:bodyPr>
          <a:lstStyle/>
          <a:p>
            <a:pPr algn="ctr">
              <a:spcBef>
                <a:spcPct val="10000"/>
              </a:spcBef>
            </a:pPr>
            <a:endParaRPr lang="en-US" dirty="0">
              <a:latin typeface="Arial" charset="0"/>
            </a:endParaRPr>
          </a:p>
        </p:txBody>
      </p:sp>
      <p:pic>
        <p:nvPicPr>
          <p:cNvPr id="2" name="UBLIS75DS-02.1$2-Lecture02.1ActionResearchSlide01">
            <a:hlinkClick r:id="" action="ppaction://media"/>
            <a:extLst>
              <a:ext uri="{FF2B5EF4-FFF2-40B4-BE49-F238E27FC236}">
                <a16:creationId xmlns:a16="http://schemas.microsoft.com/office/drawing/2014/main" id="{6D86AE6A-EFF4-46A1-9F24-3A5B6786E5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4418" y="5963425"/>
            <a:ext cx="533400" cy="533400"/>
          </a:xfrm>
          <a:prstGeom prst="rect">
            <a:avLst/>
          </a:prstGeom>
        </p:spPr>
      </p:pic>
      <p:sp>
        <p:nvSpPr>
          <p:cNvPr id="7" name="TextBox 6">
            <a:extLst>
              <a:ext uri="{FF2B5EF4-FFF2-40B4-BE49-F238E27FC236}">
                <a16:creationId xmlns:a16="http://schemas.microsoft.com/office/drawing/2014/main" id="{86D37C35-3618-4421-95E0-F65DEC81261F}"/>
              </a:ext>
            </a:extLst>
          </p:cNvPr>
          <p:cNvSpPr txBox="1"/>
          <p:nvPr/>
        </p:nvSpPr>
        <p:spPr>
          <a:xfrm>
            <a:off x="9801239" y="6023924"/>
            <a:ext cx="981462" cy="369332"/>
          </a:xfrm>
          <a:prstGeom prst="rect">
            <a:avLst/>
          </a:prstGeom>
          <a:noFill/>
        </p:spPr>
        <p:txBody>
          <a:bodyPr wrap="square" rtlCol="0">
            <a:spAutoFit/>
          </a:bodyPr>
          <a:lstStyle/>
          <a:p>
            <a:pPr>
              <a:spcBef>
                <a:spcPts val="600"/>
              </a:spcBef>
            </a:pPr>
            <a:r>
              <a:rPr lang="en-US" sz="1800" dirty="0">
                <a:solidFill>
                  <a:schemeClr val="bg1"/>
                </a:solidFill>
              </a:rPr>
              <a:t> 1 min </a:t>
            </a:r>
          </a:p>
        </p:txBody>
      </p:sp>
      <p:sp>
        <p:nvSpPr>
          <p:cNvPr id="3" name="TextBox 2">
            <a:extLst>
              <a:ext uri="{FF2B5EF4-FFF2-40B4-BE49-F238E27FC236}">
                <a16:creationId xmlns:a16="http://schemas.microsoft.com/office/drawing/2014/main" id="{485FCF32-0CF7-404E-9546-E86A2E6B60F7}"/>
              </a:ext>
            </a:extLst>
          </p:cNvPr>
          <p:cNvSpPr txBox="1"/>
          <p:nvPr/>
        </p:nvSpPr>
        <p:spPr>
          <a:xfrm>
            <a:off x="304800" y="6045459"/>
            <a:ext cx="4267200" cy="369332"/>
          </a:xfrm>
          <a:prstGeom prst="rect">
            <a:avLst/>
          </a:prstGeom>
          <a:noFill/>
        </p:spPr>
        <p:txBody>
          <a:bodyPr wrap="square" rtlCol="0">
            <a:spAutoFit/>
          </a:bodyPr>
          <a:lstStyle/>
          <a:p>
            <a:r>
              <a:rPr lang="en-US" sz="1800" dirty="0"/>
              <a:t>Required 32 min, optional 35 min</a:t>
            </a:r>
          </a:p>
        </p:txBody>
      </p:sp>
    </p:spTree>
    <p:extLst>
      <p:ext uri="{BB962C8B-B14F-4D97-AF65-F5344CB8AC3E}">
        <p14:creationId xmlns:p14="http://schemas.microsoft.com/office/powerpoint/2010/main" val="27844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9324" y="233972"/>
            <a:ext cx="8458200" cy="1899627"/>
          </a:xfrm>
        </p:spPr>
        <p:txBody>
          <a:bodyPr/>
          <a:lstStyle/>
          <a:p>
            <a:pPr eaLnBrk="1" hangingPunct="1"/>
            <a:r>
              <a:rPr lang="en-US" dirty="0"/>
              <a:t>The action research process</a:t>
            </a:r>
            <a:br>
              <a:rPr lang="en-US" dirty="0"/>
            </a:br>
            <a:r>
              <a:rPr lang="en-US" dirty="0"/>
              <a:t>Detailed steps</a:t>
            </a:r>
            <a:endParaRPr lang="en-US" sz="3200" b="0" dirty="0">
              <a:latin typeface="Arial Unicode MS" pitchFamily="34" charset="-128"/>
            </a:endParaRPr>
          </a:p>
        </p:txBody>
      </p:sp>
      <p:sp>
        <p:nvSpPr>
          <p:cNvPr id="3076" name="Rectangle 3"/>
          <p:cNvSpPr>
            <a:spLocks noGrp="1" noChangeArrowheads="1"/>
          </p:cNvSpPr>
          <p:nvPr>
            <p:ph idx="1"/>
          </p:nvPr>
        </p:nvSpPr>
        <p:spPr>
          <a:xfrm>
            <a:off x="1815676" y="2666999"/>
            <a:ext cx="8382000" cy="2362201"/>
          </a:xfrm>
        </p:spPr>
        <p:txBody>
          <a:bodyPr/>
          <a:lstStyle/>
          <a:p>
            <a:pPr marL="0" indent="0">
              <a:buNone/>
            </a:pPr>
            <a:r>
              <a:rPr lang="en-US" sz="2000" b="1" dirty="0">
                <a:solidFill>
                  <a:schemeClr val="bg1"/>
                </a:solidFill>
              </a:rPr>
              <a:t>Note on lack of attribution </a:t>
            </a:r>
          </a:p>
          <a:p>
            <a:pPr marL="0" indent="0">
              <a:buNone/>
            </a:pPr>
            <a:r>
              <a:rPr lang="en-US" sz="2000" dirty="0">
                <a:solidFill>
                  <a:schemeClr val="bg1"/>
                </a:solidFill>
              </a:rPr>
              <a:t>Compiled from many sources, but no attribution even if pieces of text are included verbatim.</a:t>
            </a:r>
          </a:p>
          <a:p>
            <a:pPr marL="0" indent="0">
              <a:buNone/>
            </a:pPr>
            <a:r>
              <a:rPr lang="en-US" sz="2000" dirty="0">
                <a:solidFill>
                  <a:schemeClr val="bg1"/>
                </a:solidFill>
              </a:rPr>
              <a:t>If this was a publication, I would have to go to the work to trace the sources. I have a document with the individual models and their sources.</a:t>
            </a:r>
          </a:p>
          <a:p>
            <a:pPr marL="0" indent="0">
              <a:buNone/>
            </a:pPr>
            <a:r>
              <a:rPr lang="en-US" sz="2000" dirty="0">
                <a:solidFill>
                  <a:schemeClr val="bg1"/>
                </a:solidFill>
              </a:rPr>
              <a:t>  </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10</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spTree>
    <p:extLst>
      <p:ext uri="{BB962C8B-B14F-4D97-AF65-F5344CB8AC3E}">
        <p14:creationId xmlns:p14="http://schemas.microsoft.com/office/powerpoint/2010/main" val="1320969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8800" y="152400"/>
            <a:ext cx="8458200" cy="461665"/>
          </a:xfrm>
        </p:spPr>
        <p:txBody>
          <a:bodyPr/>
          <a:lstStyle/>
          <a:p>
            <a:pPr eaLnBrk="1" hangingPunct="1"/>
            <a:r>
              <a:rPr lang="en-US" dirty="0"/>
              <a:t>Plan</a:t>
            </a:r>
            <a:endParaRPr lang="en-US" sz="3200" b="0" dirty="0">
              <a:latin typeface="Arial Unicode MS" pitchFamily="34" charset="-128"/>
            </a:endParaRPr>
          </a:p>
        </p:txBody>
      </p:sp>
      <p:sp>
        <p:nvSpPr>
          <p:cNvPr id="3076" name="Rectangle 3"/>
          <p:cNvSpPr>
            <a:spLocks noGrp="1" noChangeArrowheads="1"/>
          </p:cNvSpPr>
          <p:nvPr>
            <p:ph idx="1"/>
          </p:nvPr>
        </p:nvSpPr>
        <p:spPr>
          <a:xfrm>
            <a:off x="1219200" y="2133600"/>
            <a:ext cx="9372600" cy="4024190"/>
          </a:xfrm>
        </p:spPr>
        <p:txBody>
          <a:bodyPr/>
          <a:lstStyle/>
          <a:p>
            <a:pPr marL="0" indent="0">
              <a:buNone/>
            </a:pPr>
            <a:r>
              <a:rPr lang="en-US" sz="1800" b="1" dirty="0">
                <a:solidFill>
                  <a:schemeClr val="bg1"/>
                </a:solidFill>
              </a:rPr>
              <a:t>Identify a problem</a:t>
            </a:r>
            <a:endParaRPr lang="en-US" sz="1800" b="1" dirty="0"/>
          </a:p>
          <a:p>
            <a:pPr marL="0" indent="0">
              <a:buNone/>
            </a:pPr>
            <a:r>
              <a:rPr lang="en-US" sz="1800" b="1" dirty="0"/>
              <a:t>Research the problem and its probable causes.</a:t>
            </a:r>
          </a:p>
          <a:p>
            <a:pPr marL="914400" indent="-457200">
              <a:buNone/>
            </a:pPr>
            <a:r>
              <a:rPr lang="en-US" sz="1600" dirty="0"/>
              <a:t>Collect data.</a:t>
            </a:r>
          </a:p>
          <a:p>
            <a:pPr marL="914400" indent="-457200">
              <a:buNone/>
            </a:pPr>
            <a:r>
              <a:rPr lang="en-US" sz="1600" dirty="0"/>
              <a:t>Organize data</a:t>
            </a:r>
          </a:p>
          <a:p>
            <a:pPr marL="914400" indent="-457200">
              <a:buNone/>
            </a:pPr>
            <a:r>
              <a:rPr lang="en-US" sz="1600" dirty="0"/>
              <a:t>Analyze and interpret data</a:t>
            </a:r>
          </a:p>
          <a:p>
            <a:pPr marL="0" indent="-457200">
              <a:buNone/>
            </a:pPr>
            <a:r>
              <a:rPr lang="en-US" sz="1800" b="1" dirty="0"/>
              <a:t>Develop an action plan</a:t>
            </a:r>
          </a:p>
          <a:p>
            <a:pPr marL="0" indent="-457200">
              <a:buNone/>
            </a:pPr>
            <a:endParaRPr lang="en-US" sz="1800" b="1" dirty="0"/>
          </a:p>
          <a:p>
            <a:pPr marL="0" indent="-457200">
              <a:buNone/>
            </a:pPr>
            <a:r>
              <a:rPr lang="en-US" sz="1800" b="1" dirty="0"/>
              <a:t>Many of the following slides have detailed text  that you can just read without audio.</a:t>
            </a:r>
            <a:br>
              <a:rPr lang="en-US" sz="1600" dirty="0"/>
            </a:br>
            <a:r>
              <a:rPr lang="en-US" sz="1600" dirty="0"/>
              <a:t>.</a:t>
            </a:r>
            <a:endParaRPr lang="en-US" sz="1600" b="1" dirty="0"/>
          </a:p>
          <a:p>
            <a:pPr marL="0" indent="0">
              <a:buNone/>
            </a:pPr>
            <a:endParaRPr lang="en-US" sz="1800" b="1" dirty="0">
              <a:solidFill>
                <a:schemeClr val="bg1"/>
              </a:solidFill>
            </a:endParaRPr>
          </a:p>
          <a:p>
            <a:pPr marL="457200" indent="0">
              <a:buNone/>
            </a:pPr>
            <a:endParaRPr lang="en-US" sz="1800" b="1"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11</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sp>
        <p:nvSpPr>
          <p:cNvPr id="6" name="TextBox 5">
            <a:extLst>
              <a:ext uri="{FF2B5EF4-FFF2-40B4-BE49-F238E27FC236}">
                <a16:creationId xmlns:a16="http://schemas.microsoft.com/office/drawing/2014/main" id="{AFB477B8-0934-452C-A63C-4C0B1A9CDE32}"/>
              </a:ext>
            </a:extLst>
          </p:cNvPr>
          <p:cNvSpPr txBox="1"/>
          <p:nvPr/>
        </p:nvSpPr>
        <p:spPr>
          <a:xfrm>
            <a:off x="838200" y="1077654"/>
            <a:ext cx="10287000" cy="461665"/>
          </a:xfrm>
          <a:prstGeom prst="rect">
            <a:avLst/>
          </a:prstGeom>
          <a:noFill/>
          <a:ln w="25400">
            <a:solidFill>
              <a:schemeClr val="bg1"/>
            </a:solidFill>
          </a:ln>
        </p:spPr>
        <p:txBody>
          <a:bodyPr wrap="square" rtlCol="0">
            <a:spAutoFit/>
          </a:bodyPr>
          <a:lstStyle/>
          <a:p>
            <a:r>
              <a:rPr lang="en-US" dirty="0"/>
              <a:t> </a:t>
            </a:r>
            <a:r>
              <a:rPr lang="en-US" sz="2000" dirty="0"/>
              <a:t>Diagnosis where the problematic situation is studied. Then a plan is developed </a:t>
            </a:r>
          </a:p>
        </p:txBody>
      </p:sp>
      <p:pic>
        <p:nvPicPr>
          <p:cNvPr id="2" name="UBLIS75DS-02.1$2-Lecture02.1ActionResearchSlide16">
            <a:hlinkClick r:id="" action="ppaction://media"/>
            <a:extLst>
              <a:ext uri="{FF2B5EF4-FFF2-40B4-BE49-F238E27FC236}">
                <a16:creationId xmlns:a16="http://schemas.microsoft.com/office/drawing/2014/main" id="{E8A1FB2C-6B88-4ECE-8F68-37BE344E94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91800" y="5697936"/>
            <a:ext cx="505159" cy="505159"/>
          </a:xfrm>
          <a:prstGeom prst="rect">
            <a:avLst/>
          </a:prstGeom>
        </p:spPr>
      </p:pic>
      <p:sp>
        <p:nvSpPr>
          <p:cNvPr id="8" name="TextBox 7">
            <a:extLst>
              <a:ext uri="{FF2B5EF4-FFF2-40B4-BE49-F238E27FC236}">
                <a16:creationId xmlns:a16="http://schemas.microsoft.com/office/drawing/2014/main" id="{218FAF77-6796-4495-8A1B-543C41D3EF5D}"/>
              </a:ext>
            </a:extLst>
          </p:cNvPr>
          <p:cNvSpPr txBox="1"/>
          <p:nvPr/>
        </p:nvSpPr>
        <p:spPr>
          <a:xfrm>
            <a:off x="4120487" y="5765849"/>
            <a:ext cx="6477000" cy="369332"/>
          </a:xfrm>
          <a:prstGeom prst="rect">
            <a:avLst/>
          </a:prstGeom>
          <a:noFill/>
        </p:spPr>
        <p:txBody>
          <a:bodyPr wrap="square" rtlCol="0">
            <a:spAutoFit/>
          </a:bodyPr>
          <a:lstStyle/>
          <a:p>
            <a:pPr>
              <a:spcBef>
                <a:spcPts val="600"/>
              </a:spcBef>
            </a:pPr>
            <a:r>
              <a:rPr lang="en-US" sz="1800" dirty="0">
                <a:solidFill>
                  <a:schemeClr val="bg1"/>
                </a:solidFill>
              </a:rPr>
              <a:t> 2 min  Ignore "The last part" and the slide number mentioned</a:t>
            </a:r>
          </a:p>
        </p:txBody>
      </p:sp>
    </p:spTree>
    <p:extLst>
      <p:ext uri="{BB962C8B-B14F-4D97-AF65-F5344CB8AC3E}">
        <p14:creationId xmlns:p14="http://schemas.microsoft.com/office/powerpoint/2010/main" val="245584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8800" y="152400"/>
            <a:ext cx="8458200" cy="461665"/>
          </a:xfrm>
        </p:spPr>
        <p:txBody>
          <a:bodyPr/>
          <a:lstStyle/>
          <a:p>
            <a:pPr eaLnBrk="1" hangingPunct="1"/>
            <a:r>
              <a:rPr lang="en-US" dirty="0"/>
              <a:t>Plan</a:t>
            </a:r>
            <a:endParaRPr lang="en-US" sz="3200" b="0" dirty="0">
              <a:latin typeface="Arial Unicode MS" pitchFamily="34" charset="-128"/>
            </a:endParaRPr>
          </a:p>
        </p:txBody>
      </p:sp>
      <p:sp>
        <p:nvSpPr>
          <p:cNvPr id="3076" name="Rectangle 3"/>
          <p:cNvSpPr>
            <a:spLocks noGrp="1" noChangeArrowheads="1"/>
          </p:cNvSpPr>
          <p:nvPr>
            <p:ph idx="1"/>
          </p:nvPr>
        </p:nvSpPr>
        <p:spPr>
          <a:xfrm>
            <a:off x="1066800" y="1143000"/>
            <a:ext cx="9601200" cy="4800600"/>
          </a:xfrm>
        </p:spPr>
        <p:txBody>
          <a:bodyPr/>
          <a:lstStyle/>
          <a:p>
            <a:pPr marL="0" indent="0">
              <a:buNone/>
            </a:pPr>
            <a:r>
              <a:rPr lang="en-US" sz="1800" b="1" dirty="0">
                <a:solidFill>
                  <a:schemeClr val="bg1"/>
                </a:solidFill>
              </a:rPr>
              <a:t>Identify a problem</a:t>
            </a:r>
          </a:p>
          <a:p>
            <a:pPr marL="457200" indent="0">
              <a:lnSpc>
                <a:spcPct val="110000"/>
              </a:lnSpc>
              <a:spcBef>
                <a:spcPts val="1800"/>
              </a:spcBef>
              <a:buNone/>
            </a:pPr>
            <a:r>
              <a:rPr lang="en-US" sz="1600" dirty="0">
                <a:solidFill>
                  <a:schemeClr val="bg1"/>
                </a:solidFill>
              </a:rPr>
              <a:t>Identify an area (general focus) of interest.</a:t>
            </a:r>
            <a:br>
              <a:rPr lang="en-US" sz="1600" dirty="0"/>
            </a:br>
            <a:r>
              <a:rPr lang="en-US" sz="1600" dirty="0"/>
              <a:t>Example: As a teacher: recognize and wonder about a problem in the classroom.</a:t>
            </a:r>
            <a:br>
              <a:rPr lang="en-US" sz="1600" dirty="0"/>
            </a:br>
            <a:r>
              <a:rPr lang="en-US" sz="1600" dirty="0"/>
              <a:t>May itself be based on using/analyzing data (existing or specifically collected).</a:t>
            </a:r>
            <a:br>
              <a:rPr lang="en-US" sz="1600" dirty="0"/>
            </a:br>
            <a:r>
              <a:rPr lang="en-US" sz="1600" dirty="0">
                <a:solidFill>
                  <a:schemeClr val="bg1"/>
                </a:solidFill>
              </a:rPr>
              <a:t>Look at both immediate and long-term effects to be achieved.</a:t>
            </a:r>
          </a:p>
          <a:p>
            <a:pPr marL="457200" indent="0">
              <a:lnSpc>
                <a:spcPct val="110000"/>
              </a:lnSpc>
              <a:spcBef>
                <a:spcPts val="1800"/>
              </a:spcBef>
              <a:buNone/>
            </a:pPr>
            <a:r>
              <a:rPr lang="en-US" sz="1600" dirty="0"/>
              <a:t>Think about possible reasons students are having trouble.</a:t>
            </a:r>
          </a:p>
          <a:p>
            <a:pPr marL="457200" indent="0">
              <a:lnSpc>
                <a:spcPct val="110000"/>
              </a:lnSpc>
              <a:spcBef>
                <a:spcPts val="1800"/>
              </a:spcBef>
              <a:buNone/>
            </a:pPr>
            <a:r>
              <a:rPr lang="en-US" sz="1600" dirty="0"/>
              <a:t>Inform your thinking about the problem through indirect research. Pay attention to probable causes.</a:t>
            </a:r>
            <a:br>
              <a:rPr lang="en-US" sz="1600" dirty="0"/>
            </a:br>
            <a:r>
              <a:rPr lang="en-US" sz="1600" dirty="0"/>
              <a:t>Identify professional literature that relates to the problem.</a:t>
            </a:r>
            <a:br>
              <a:rPr lang="en-US" sz="1600" dirty="0"/>
            </a:br>
            <a:r>
              <a:rPr lang="en-US" sz="1600" dirty="0"/>
              <a:t>Gather research reports, research syntheses, articles, websites, reports on similar projects, videotapes, etc.</a:t>
            </a:r>
            <a:br>
              <a:rPr lang="en-US" sz="1600" dirty="0"/>
            </a:br>
            <a:r>
              <a:rPr lang="en-US" sz="1600" dirty="0"/>
              <a:t>Analyze and interpret these materials for understanding and possible actions.</a:t>
            </a:r>
            <a:br>
              <a:rPr lang="en-US" sz="1600" dirty="0"/>
            </a:br>
            <a:r>
              <a:rPr lang="en-US" sz="1600" dirty="0"/>
              <a:t>Note: This happens at many steps in the process.</a:t>
            </a:r>
          </a:p>
          <a:p>
            <a:pPr marL="457200" indent="0">
              <a:lnSpc>
                <a:spcPct val="110000"/>
              </a:lnSpc>
              <a:spcBef>
                <a:spcPts val="1800"/>
              </a:spcBef>
              <a:buNone/>
            </a:pPr>
            <a:r>
              <a:rPr lang="en-US" sz="1600" dirty="0"/>
              <a:t>Narrow your focus. Define the specific problem.</a:t>
            </a:r>
            <a:endParaRPr lang="en-US" sz="1800" b="1"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12</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spTree>
    <p:extLst>
      <p:ext uri="{BB962C8B-B14F-4D97-AF65-F5344CB8AC3E}">
        <p14:creationId xmlns:p14="http://schemas.microsoft.com/office/powerpoint/2010/main" val="2588843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8800" y="152400"/>
            <a:ext cx="8458200" cy="461665"/>
          </a:xfrm>
        </p:spPr>
        <p:txBody>
          <a:bodyPr/>
          <a:lstStyle/>
          <a:p>
            <a:pPr eaLnBrk="1" hangingPunct="1"/>
            <a:r>
              <a:rPr lang="en-US" dirty="0"/>
              <a:t>Plan, continued</a:t>
            </a:r>
            <a:endParaRPr lang="en-US" sz="3200" b="0" dirty="0">
              <a:latin typeface="Arial Unicode MS" pitchFamily="34" charset="-128"/>
            </a:endParaRPr>
          </a:p>
        </p:txBody>
      </p:sp>
      <p:sp>
        <p:nvSpPr>
          <p:cNvPr id="3076" name="Rectangle 3"/>
          <p:cNvSpPr>
            <a:spLocks noGrp="1" noChangeArrowheads="1"/>
          </p:cNvSpPr>
          <p:nvPr>
            <p:ph idx="1"/>
          </p:nvPr>
        </p:nvSpPr>
        <p:spPr>
          <a:xfrm>
            <a:off x="948812" y="690265"/>
            <a:ext cx="9566787" cy="5014790"/>
          </a:xfrm>
        </p:spPr>
        <p:txBody>
          <a:bodyPr/>
          <a:lstStyle/>
          <a:p>
            <a:pPr marL="0" indent="0">
              <a:buNone/>
            </a:pPr>
            <a:r>
              <a:rPr lang="en-US" sz="1800" b="1" dirty="0"/>
              <a:t>Research the problem and its probable causes.</a:t>
            </a:r>
          </a:p>
          <a:p>
            <a:pPr marL="914400" indent="-457200">
              <a:lnSpc>
                <a:spcPct val="120000"/>
              </a:lnSpc>
              <a:spcBef>
                <a:spcPts val="1800"/>
              </a:spcBef>
              <a:buNone/>
            </a:pPr>
            <a:r>
              <a:rPr lang="en-US" sz="1600" b="1" dirty="0"/>
              <a:t>Collect data.</a:t>
            </a:r>
            <a:br>
              <a:rPr lang="en-US" sz="1600" dirty="0"/>
            </a:br>
            <a:r>
              <a:rPr lang="en-US" sz="1600" dirty="0"/>
              <a:t>Collect existing archival data.</a:t>
            </a:r>
            <a:br>
              <a:rPr lang="en-US" sz="1600" dirty="0"/>
            </a:br>
            <a:r>
              <a:rPr lang="en-US" sz="1600" dirty="0"/>
              <a:t>Use additional multiple data sources.</a:t>
            </a:r>
            <a:br>
              <a:rPr lang="en-US" sz="1600" dirty="0"/>
            </a:br>
            <a:r>
              <a:rPr lang="en-US" sz="1600" dirty="0"/>
              <a:t>Many methods: interviews, focus groups, observations, questionnaires etc.</a:t>
            </a:r>
            <a:br>
              <a:rPr lang="en-US" sz="1600" dirty="0"/>
            </a:br>
            <a:r>
              <a:rPr lang="en-US" sz="1600" dirty="0"/>
              <a:t>Collect data regularly.</a:t>
            </a:r>
            <a:br>
              <a:rPr lang="en-US" sz="1600" dirty="0"/>
            </a:br>
            <a:r>
              <a:rPr lang="en-US" sz="1600" dirty="0"/>
              <a:t>Monitor data collection.</a:t>
            </a:r>
            <a:br>
              <a:rPr lang="en-US" sz="1600" dirty="0"/>
            </a:br>
            <a:r>
              <a:rPr lang="en-US" sz="1600" dirty="0"/>
              <a:t>Promote collective ownership of data.</a:t>
            </a:r>
          </a:p>
          <a:p>
            <a:pPr marL="914400" indent="-457200">
              <a:lnSpc>
                <a:spcPct val="120000"/>
              </a:lnSpc>
              <a:spcBef>
                <a:spcPts val="1800"/>
              </a:spcBef>
              <a:buNone/>
            </a:pPr>
            <a:r>
              <a:rPr lang="en-US" sz="1600" b="1" dirty="0"/>
              <a:t>Organize data</a:t>
            </a:r>
            <a:br>
              <a:rPr lang="en-US" sz="1600" dirty="0"/>
            </a:br>
            <a:r>
              <a:rPr lang="en-US" sz="1600" dirty="0"/>
              <a:t>Count instances, events, and artifacts.</a:t>
            </a:r>
            <a:br>
              <a:rPr lang="en-US" sz="1600" dirty="0"/>
            </a:br>
            <a:r>
              <a:rPr lang="en-US" sz="1600" dirty="0"/>
              <a:t>Display data in tables and charts.</a:t>
            </a:r>
            <a:br>
              <a:rPr lang="en-US" sz="1600" dirty="0"/>
            </a:br>
            <a:r>
              <a:rPr lang="en-US" sz="1600" dirty="0"/>
              <a:t>Example: Arrange data by classroom, grade level, and school. </a:t>
            </a:r>
            <a:br>
              <a:rPr lang="en-US" sz="1600" dirty="0"/>
            </a:br>
            <a:r>
              <a:rPr lang="en-US" sz="1600" dirty="0"/>
              <a:t>Organize for analysis.</a:t>
            </a:r>
          </a:p>
          <a:p>
            <a:pPr marL="914400" indent="-457200">
              <a:lnSpc>
                <a:spcPct val="120000"/>
              </a:lnSpc>
              <a:spcBef>
                <a:spcPts val="1800"/>
              </a:spcBef>
              <a:buNone/>
            </a:pPr>
            <a:r>
              <a:rPr lang="en-US" sz="1600" b="1" dirty="0"/>
              <a:t>Analyze and interpret data</a:t>
            </a:r>
            <a:br>
              <a:rPr lang="en-US" sz="1600" dirty="0"/>
            </a:br>
            <a:r>
              <a:rPr lang="en-US" sz="1600" dirty="0"/>
              <a:t>Analyze and question the data  (may be done by an individual or as a professional collective .</a:t>
            </a:r>
            <a:br>
              <a:rPr lang="en-US" sz="1600" dirty="0"/>
            </a:br>
            <a:r>
              <a:rPr lang="en-US" sz="1600" dirty="0"/>
              <a:t>Decide what can be celebrated and what needs attention. </a:t>
            </a:r>
            <a:br>
              <a:rPr lang="en-US" sz="1600" dirty="0"/>
            </a:br>
            <a:r>
              <a:rPr lang="en-US" sz="1600" dirty="0"/>
              <a:t>Determine priority area(s) for action.</a:t>
            </a:r>
            <a:endParaRPr lang="en-US" sz="1600" b="1" dirty="0"/>
          </a:p>
          <a:p>
            <a:pPr marL="0" indent="0">
              <a:buNone/>
            </a:pPr>
            <a:endParaRPr lang="en-US" sz="1800" b="1" dirty="0">
              <a:solidFill>
                <a:schemeClr val="bg1"/>
              </a:solidFill>
            </a:endParaRPr>
          </a:p>
          <a:p>
            <a:pPr marL="457200" indent="0">
              <a:buNone/>
            </a:pPr>
            <a:endParaRPr lang="en-US" sz="1800" b="1"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13</a:t>
            </a:fld>
            <a:endParaRPr lang="en-US" sz="2400" b="1" dirty="0"/>
          </a:p>
        </p:txBody>
      </p:sp>
      <p:sp>
        <p:nvSpPr>
          <p:cNvPr id="5" name="Footer Placeholder 4"/>
          <p:cNvSpPr>
            <a:spLocks noGrp="1"/>
          </p:cNvSpPr>
          <p:nvPr>
            <p:ph type="ftr" sz="quarter" idx="11"/>
          </p:nvPr>
        </p:nvSpPr>
        <p:spPr>
          <a:xfrm>
            <a:off x="1447800" y="6467168"/>
            <a:ext cx="8077200" cy="381000"/>
          </a:xfrm>
        </p:spPr>
        <p:txBody>
          <a:bodyPr/>
          <a:lstStyle/>
          <a:p>
            <a:pPr>
              <a:defRPr/>
            </a:pPr>
            <a:r>
              <a:rPr lang="en-US" dirty="0"/>
              <a:t>Soergel, UBLIS575DS-02.2$1-Lecture02.1ResearchSupportingPracticePart1ActionResearch.pptx      </a:t>
            </a:r>
          </a:p>
        </p:txBody>
      </p:sp>
    </p:spTree>
    <p:extLst>
      <p:ext uri="{BB962C8B-B14F-4D97-AF65-F5344CB8AC3E}">
        <p14:creationId xmlns:p14="http://schemas.microsoft.com/office/powerpoint/2010/main" val="2566524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8800" y="152400"/>
            <a:ext cx="8458200" cy="461665"/>
          </a:xfrm>
        </p:spPr>
        <p:txBody>
          <a:bodyPr/>
          <a:lstStyle/>
          <a:p>
            <a:pPr eaLnBrk="1" hangingPunct="1"/>
            <a:r>
              <a:rPr lang="en-US" dirty="0"/>
              <a:t>Plan, continued</a:t>
            </a:r>
            <a:endParaRPr lang="en-US" sz="3200" b="0" dirty="0">
              <a:latin typeface="Arial Unicode MS" pitchFamily="34" charset="-128"/>
            </a:endParaRPr>
          </a:p>
        </p:txBody>
      </p:sp>
      <p:sp>
        <p:nvSpPr>
          <p:cNvPr id="3076" name="Rectangle 3"/>
          <p:cNvSpPr>
            <a:spLocks noGrp="1" noChangeArrowheads="1"/>
          </p:cNvSpPr>
          <p:nvPr>
            <p:ph idx="1"/>
          </p:nvPr>
        </p:nvSpPr>
        <p:spPr>
          <a:xfrm>
            <a:off x="762000" y="1219200"/>
            <a:ext cx="9372600" cy="3048000"/>
          </a:xfrm>
        </p:spPr>
        <p:txBody>
          <a:bodyPr/>
          <a:lstStyle/>
          <a:p>
            <a:pPr marL="0" indent="0">
              <a:buNone/>
            </a:pPr>
            <a:r>
              <a:rPr lang="en-US" sz="2000" b="1" dirty="0"/>
              <a:t>Develop an action plan </a:t>
            </a:r>
            <a:r>
              <a:rPr lang="en-US" sz="2000" dirty="0"/>
              <a:t>(response to the problem, addressing the problem)</a:t>
            </a:r>
            <a:r>
              <a:rPr lang="en-US" sz="2000" b="1" dirty="0"/>
              <a:t>.</a:t>
            </a:r>
          </a:p>
          <a:p>
            <a:pPr marL="914400" indent="-457200">
              <a:spcBef>
                <a:spcPts val="1800"/>
              </a:spcBef>
              <a:buNone/>
            </a:pPr>
            <a:r>
              <a:rPr lang="en-US" sz="1800" dirty="0"/>
              <a:t>Come up with solutions to try.</a:t>
            </a:r>
          </a:p>
          <a:p>
            <a:pPr marL="914400" indent="-457200">
              <a:spcBef>
                <a:spcPts val="1800"/>
              </a:spcBef>
              <a:buNone/>
            </a:pPr>
            <a:r>
              <a:rPr lang="en-US" sz="1800" dirty="0"/>
              <a:t>Consider short-term and long-term actions.</a:t>
            </a:r>
          </a:p>
          <a:p>
            <a:pPr marL="914400" indent="-457200">
              <a:spcBef>
                <a:spcPts val="1800"/>
              </a:spcBef>
              <a:buNone/>
            </a:pPr>
            <a:r>
              <a:rPr lang="en-US" sz="1800" dirty="0"/>
              <a:t>Analyze alternative actions and determine the most promising actions.</a:t>
            </a:r>
          </a:p>
          <a:p>
            <a:pPr marL="457200" indent="0">
              <a:lnSpc>
                <a:spcPct val="110000"/>
              </a:lnSpc>
              <a:spcBef>
                <a:spcPts val="1800"/>
              </a:spcBef>
              <a:buNone/>
            </a:pPr>
            <a:r>
              <a:rPr lang="en-US" sz="1800" dirty="0"/>
              <a:t>Develop an action plan with milestones for short-term and long-term actions. Consider feasibility/resources</a:t>
            </a:r>
            <a:br>
              <a:rPr lang="en-US" sz="1600" dirty="0"/>
            </a:br>
            <a:endParaRPr lang="en-US" sz="1800" b="1" dirty="0">
              <a:solidFill>
                <a:schemeClr val="bg1"/>
              </a:solidFill>
            </a:endParaRPr>
          </a:p>
          <a:p>
            <a:pPr marL="457200" indent="0">
              <a:buNone/>
            </a:pPr>
            <a:endParaRPr lang="en-US" sz="1800" b="1"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14</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spTree>
    <p:extLst>
      <p:ext uri="{BB962C8B-B14F-4D97-AF65-F5344CB8AC3E}">
        <p14:creationId xmlns:p14="http://schemas.microsoft.com/office/powerpoint/2010/main" val="3335902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9324" y="233973"/>
            <a:ext cx="8458200" cy="685800"/>
          </a:xfrm>
        </p:spPr>
        <p:txBody>
          <a:bodyPr/>
          <a:lstStyle/>
          <a:p>
            <a:pPr eaLnBrk="1" hangingPunct="1"/>
            <a:r>
              <a:rPr lang="en-US" dirty="0"/>
              <a:t>Act</a:t>
            </a:r>
            <a:endParaRPr lang="en-US" sz="3200" b="0" dirty="0">
              <a:latin typeface="Arial Unicode MS" pitchFamily="34" charset="-128"/>
            </a:endParaRPr>
          </a:p>
        </p:txBody>
      </p:sp>
      <p:sp>
        <p:nvSpPr>
          <p:cNvPr id="3076" name="Rectangle 3"/>
          <p:cNvSpPr>
            <a:spLocks noGrp="1" noChangeArrowheads="1"/>
          </p:cNvSpPr>
          <p:nvPr>
            <p:ph idx="1"/>
          </p:nvPr>
        </p:nvSpPr>
        <p:spPr>
          <a:xfrm>
            <a:off x="1828800" y="1391382"/>
            <a:ext cx="8382000" cy="4461608"/>
          </a:xfrm>
        </p:spPr>
        <p:txBody>
          <a:bodyPr/>
          <a:lstStyle/>
          <a:p>
            <a:pPr marL="0" indent="0">
              <a:buNone/>
            </a:pPr>
            <a:r>
              <a:rPr lang="en-US" dirty="0"/>
              <a:t>Implement the action plan.</a:t>
            </a:r>
          </a:p>
          <a:p>
            <a:pPr marL="0" indent="0">
              <a:lnSpc>
                <a:spcPct val="110000"/>
              </a:lnSpc>
              <a:spcBef>
                <a:spcPts val="2100"/>
              </a:spcBef>
              <a:buNone/>
            </a:pPr>
            <a:r>
              <a:rPr lang="en-US" sz="2000" dirty="0">
                <a:solidFill>
                  <a:schemeClr val="bg1"/>
                </a:solidFill>
              </a:rPr>
              <a:t>Implementation may be in phases, in which case Observe and Reflect happen at the end of each phase. </a:t>
            </a:r>
            <a:br>
              <a:rPr lang="en-US" sz="2000" dirty="0">
                <a:solidFill>
                  <a:schemeClr val="bg1"/>
                </a:solidFill>
              </a:rPr>
            </a:br>
            <a:br>
              <a:rPr lang="en-US" sz="2000" dirty="0">
                <a:solidFill>
                  <a:schemeClr val="bg1"/>
                </a:solidFill>
              </a:rPr>
            </a:br>
            <a:r>
              <a:rPr lang="en-US" sz="2000" dirty="0">
                <a:solidFill>
                  <a:schemeClr val="bg1"/>
                </a:solidFill>
              </a:rPr>
              <a:t>In general, Observe and Reflect happen continuously as the action unfolds</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15</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pic>
        <p:nvPicPr>
          <p:cNvPr id="2" name="UBLIS75DS-02.1$2-Lecture02.1ActionResearchSlide20">
            <a:hlinkClick r:id="" action="ppaction://media"/>
            <a:extLst>
              <a:ext uri="{FF2B5EF4-FFF2-40B4-BE49-F238E27FC236}">
                <a16:creationId xmlns:a16="http://schemas.microsoft.com/office/drawing/2014/main" id="{9A67F9B7-33AD-4162-8EA1-42C9ED7003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50476" y="5257800"/>
            <a:ext cx="685800" cy="685800"/>
          </a:xfrm>
          <a:prstGeom prst="rect">
            <a:avLst/>
          </a:prstGeom>
        </p:spPr>
      </p:pic>
      <p:sp>
        <p:nvSpPr>
          <p:cNvPr id="7" name="TextBox 6">
            <a:extLst>
              <a:ext uri="{FF2B5EF4-FFF2-40B4-BE49-F238E27FC236}">
                <a16:creationId xmlns:a16="http://schemas.microsoft.com/office/drawing/2014/main" id="{A791C692-EAAE-44D9-80EC-21B62818E208}"/>
              </a:ext>
            </a:extLst>
          </p:cNvPr>
          <p:cNvSpPr txBox="1"/>
          <p:nvPr/>
        </p:nvSpPr>
        <p:spPr>
          <a:xfrm>
            <a:off x="9169014" y="5344297"/>
            <a:ext cx="981462" cy="369332"/>
          </a:xfrm>
          <a:prstGeom prst="rect">
            <a:avLst/>
          </a:prstGeom>
          <a:noFill/>
        </p:spPr>
        <p:txBody>
          <a:bodyPr wrap="square" rtlCol="0">
            <a:spAutoFit/>
          </a:bodyPr>
          <a:lstStyle/>
          <a:p>
            <a:pPr>
              <a:spcBef>
                <a:spcPts val="600"/>
              </a:spcBef>
            </a:pPr>
            <a:r>
              <a:rPr lang="en-US" sz="1800" dirty="0">
                <a:solidFill>
                  <a:schemeClr val="bg1"/>
                </a:solidFill>
              </a:rPr>
              <a:t> 1 min </a:t>
            </a:r>
          </a:p>
        </p:txBody>
      </p:sp>
    </p:spTree>
    <p:extLst>
      <p:ext uri="{BB962C8B-B14F-4D97-AF65-F5344CB8AC3E}">
        <p14:creationId xmlns:p14="http://schemas.microsoft.com/office/powerpoint/2010/main" val="131286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9324" y="233973"/>
            <a:ext cx="8458200" cy="685800"/>
          </a:xfrm>
        </p:spPr>
        <p:txBody>
          <a:bodyPr/>
          <a:lstStyle/>
          <a:p>
            <a:pPr eaLnBrk="1" hangingPunct="1"/>
            <a:r>
              <a:rPr lang="en-US" dirty="0"/>
              <a:t>Observe</a:t>
            </a:r>
            <a:endParaRPr lang="en-US" sz="3200" b="0" dirty="0">
              <a:latin typeface="Arial Unicode MS" pitchFamily="34" charset="-128"/>
            </a:endParaRPr>
          </a:p>
        </p:txBody>
      </p:sp>
      <p:sp>
        <p:nvSpPr>
          <p:cNvPr id="3076" name="Rectangle 3"/>
          <p:cNvSpPr>
            <a:spLocks noGrp="1" noChangeArrowheads="1"/>
          </p:cNvSpPr>
          <p:nvPr>
            <p:ph idx="1"/>
          </p:nvPr>
        </p:nvSpPr>
        <p:spPr>
          <a:xfrm>
            <a:off x="1524000" y="1391382"/>
            <a:ext cx="8991600" cy="4461608"/>
          </a:xfrm>
        </p:spPr>
        <p:txBody>
          <a:bodyPr/>
          <a:lstStyle/>
          <a:p>
            <a:pPr marL="0" indent="0">
              <a:buNone/>
            </a:pPr>
            <a:r>
              <a:rPr lang="en-US" sz="2000" dirty="0"/>
              <a:t>Evaluate the results of the actions taken.</a:t>
            </a:r>
          </a:p>
          <a:p>
            <a:pPr marL="0" indent="0">
              <a:buNone/>
            </a:pPr>
            <a:r>
              <a:rPr lang="en-US" sz="2000" spc="-40" dirty="0"/>
              <a:t>Assess the realized interventions using qualitative and/or quantitative techniques</a:t>
            </a:r>
            <a:r>
              <a:rPr lang="en-US" spc="-40" dirty="0"/>
              <a:t>.</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16</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pic>
        <p:nvPicPr>
          <p:cNvPr id="2" name="UBLIS75DS-02.1$2-Lecture02.1ActionResearchSlide21">
            <a:hlinkClick r:id="" action="ppaction://media"/>
            <a:extLst>
              <a:ext uri="{FF2B5EF4-FFF2-40B4-BE49-F238E27FC236}">
                <a16:creationId xmlns:a16="http://schemas.microsoft.com/office/drawing/2014/main" id="{121EC757-022A-4B94-A827-5DF5211CED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39400" y="5241924"/>
            <a:ext cx="625476" cy="625476"/>
          </a:xfrm>
          <a:prstGeom prst="rect">
            <a:avLst/>
          </a:prstGeom>
        </p:spPr>
      </p:pic>
      <p:sp>
        <p:nvSpPr>
          <p:cNvPr id="7" name="TextBox 6">
            <a:extLst>
              <a:ext uri="{FF2B5EF4-FFF2-40B4-BE49-F238E27FC236}">
                <a16:creationId xmlns:a16="http://schemas.microsoft.com/office/drawing/2014/main" id="{76699002-9A77-43EC-B43C-8CB9F286D42F}"/>
              </a:ext>
            </a:extLst>
          </p:cNvPr>
          <p:cNvSpPr txBox="1"/>
          <p:nvPr/>
        </p:nvSpPr>
        <p:spPr>
          <a:xfrm>
            <a:off x="9381738" y="5334000"/>
            <a:ext cx="981462" cy="369332"/>
          </a:xfrm>
          <a:prstGeom prst="rect">
            <a:avLst/>
          </a:prstGeom>
          <a:noFill/>
        </p:spPr>
        <p:txBody>
          <a:bodyPr wrap="square" rtlCol="0">
            <a:spAutoFit/>
          </a:bodyPr>
          <a:lstStyle/>
          <a:p>
            <a:pPr>
              <a:spcBef>
                <a:spcPts val="600"/>
              </a:spcBef>
            </a:pPr>
            <a:r>
              <a:rPr lang="en-US" sz="1800" dirty="0">
                <a:solidFill>
                  <a:schemeClr val="bg1"/>
                </a:solidFill>
              </a:rPr>
              <a:t> 1 min </a:t>
            </a:r>
          </a:p>
        </p:txBody>
      </p:sp>
    </p:spTree>
    <p:extLst>
      <p:ext uri="{BB962C8B-B14F-4D97-AF65-F5344CB8AC3E}">
        <p14:creationId xmlns:p14="http://schemas.microsoft.com/office/powerpoint/2010/main" val="75544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9324" y="233973"/>
            <a:ext cx="8458200" cy="685800"/>
          </a:xfrm>
        </p:spPr>
        <p:txBody>
          <a:bodyPr/>
          <a:lstStyle/>
          <a:p>
            <a:pPr eaLnBrk="1" hangingPunct="1"/>
            <a:r>
              <a:rPr lang="en-US" dirty="0"/>
              <a:t>Reflect</a:t>
            </a:r>
            <a:endParaRPr lang="en-US" sz="3200" b="0" dirty="0">
              <a:latin typeface="Arial Unicode MS" pitchFamily="34" charset="-128"/>
            </a:endParaRPr>
          </a:p>
        </p:txBody>
      </p:sp>
      <p:sp>
        <p:nvSpPr>
          <p:cNvPr id="3076" name="Rectangle 3"/>
          <p:cNvSpPr>
            <a:spLocks noGrp="1" noChangeArrowheads="1"/>
          </p:cNvSpPr>
          <p:nvPr>
            <p:ph idx="1"/>
          </p:nvPr>
        </p:nvSpPr>
        <p:spPr>
          <a:xfrm>
            <a:off x="1524000" y="1391382"/>
            <a:ext cx="8991600" cy="4461608"/>
          </a:xfrm>
        </p:spPr>
        <p:txBody>
          <a:bodyPr/>
          <a:lstStyle/>
          <a:p>
            <a:pPr marL="0" indent="0">
              <a:lnSpc>
                <a:spcPct val="110000"/>
              </a:lnSpc>
              <a:spcBef>
                <a:spcPts val="2100"/>
              </a:spcBef>
              <a:buNone/>
            </a:pPr>
            <a:r>
              <a:rPr lang="en-US" sz="2000" b="1" dirty="0">
                <a:solidFill>
                  <a:schemeClr val="bg1"/>
                </a:solidFill>
              </a:rPr>
              <a:t>Reflect</a:t>
            </a:r>
            <a:r>
              <a:rPr lang="en-US" sz="2000" dirty="0">
                <a:solidFill>
                  <a:schemeClr val="bg1"/>
                </a:solidFill>
              </a:rPr>
              <a:t> on the results.</a:t>
            </a:r>
          </a:p>
          <a:p>
            <a:pPr marL="0" indent="0">
              <a:lnSpc>
                <a:spcPct val="110000"/>
              </a:lnSpc>
              <a:spcBef>
                <a:spcPts val="2100"/>
              </a:spcBef>
              <a:buNone/>
            </a:pPr>
            <a:r>
              <a:rPr lang="en-US" sz="2000" b="1" dirty="0"/>
              <a:t>Learn: </a:t>
            </a:r>
            <a:r>
              <a:rPr lang="en-US" sz="2000" dirty="0"/>
              <a:t>generate findings and knowledge. </a:t>
            </a:r>
          </a:p>
          <a:p>
            <a:pPr marL="0" indent="0">
              <a:lnSpc>
                <a:spcPct val="110000"/>
              </a:lnSpc>
              <a:spcBef>
                <a:spcPts val="2100"/>
              </a:spcBef>
              <a:buNone/>
            </a:pPr>
            <a:r>
              <a:rPr lang="en-US" sz="2000" dirty="0"/>
              <a:t>Report results.</a:t>
            </a:r>
          </a:p>
          <a:p>
            <a:pPr marL="0" indent="0">
              <a:lnSpc>
                <a:spcPct val="110000"/>
              </a:lnSpc>
              <a:spcBef>
                <a:spcPts val="2100"/>
              </a:spcBef>
              <a:buNone/>
            </a:pPr>
            <a:r>
              <a:rPr lang="en-US" sz="2000" dirty="0">
                <a:solidFill>
                  <a:schemeClr val="bg1"/>
                </a:solidFill>
              </a:rPr>
              <a:t>Put differently</a:t>
            </a:r>
            <a:br>
              <a:rPr lang="en-US" sz="2000" dirty="0">
                <a:solidFill>
                  <a:schemeClr val="bg1"/>
                </a:solidFill>
              </a:rPr>
            </a:br>
            <a:r>
              <a:rPr lang="en-US" sz="2000" dirty="0"/>
              <a:t>Sharing: critical reflection and communication of learning:</a:t>
            </a:r>
            <a:br>
              <a:rPr lang="en-US" sz="2000" dirty="0"/>
            </a:br>
            <a:r>
              <a:rPr lang="en-US" sz="2000" spc="-40" dirty="0"/>
              <a:t>Reflection upon the experience, which may bring the realization of further actions</a:t>
            </a:r>
          </a:p>
          <a:p>
            <a:pPr marL="0" indent="0">
              <a:lnSpc>
                <a:spcPct val="110000"/>
              </a:lnSpc>
              <a:spcBef>
                <a:spcPts val="2100"/>
              </a:spcBef>
              <a:buNone/>
            </a:pPr>
            <a:r>
              <a:rPr lang="en-US" sz="2000" spc="-60" dirty="0">
                <a:solidFill>
                  <a:schemeClr val="bg1"/>
                </a:solidFill>
              </a:rPr>
              <a:t>Action research results may be applicable in other places with similar characteristics</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17</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pic>
        <p:nvPicPr>
          <p:cNvPr id="2" name="UBLIS75DS-02.1$2-Lecture02.1ActionResearchSlide22">
            <a:hlinkClick r:id="" action="ppaction://media"/>
            <a:extLst>
              <a:ext uri="{FF2B5EF4-FFF2-40B4-BE49-F238E27FC236}">
                <a16:creationId xmlns:a16="http://schemas.microsoft.com/office/drawing/2014/main" id="{F06B57C2-3342-42E8-A2F4-FF2D390553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0400" y="5634112"/>
            <a:ext cx="442790" cy="442790"/>
          </a:xfrm>
          <a:prstGeom prst="rect">
            <a:avLst/>
          </a:prstGeom>
        </p:spPr>
      </p:pic>
      <p:sp>
        <p:nvSpPr>
          <p:cNvPr id="7" name="TextBox 6">
            <a:extLst>
              <a:ext uri="{FF2B5EF4-FFF2-40B4-BE49-F238E27FC236}">
                <a16:creationId xmlns:a16="http://schemas.microsoft.com/office/drawing/2014/main" id="{DA6DAA8D-D165-4993-9327-939B5979980E}"/>
              </a:ext>
            </a:extLst>
          </p:cNvPr>
          <p:cNvSpPr txBox="1"/>
          <p:nvPr/>
        </p:nvSpPr>
        <p:spPr>
          <a:xfrm>
            <a:off x="9677400" y="5681363"/>
            <a:ext cx="1100855" cy="369332"/>
          </a:xfrm>
          <a:prstGeom prst="rect">
            <a:avLst/>
          </a:prstGeom>
          <a:noFill/>
        </p:spPr>
        <p:txBody>
          <a:bodyPr wrap="square" rtlCol="0">
            <a:spAutoFit/>
          </a:bodyPr>
          <a:lstStyle/>
          <a:p>
            <a:pPr>
              <a:spcBef>
                <a:spcPts val="600"/>
              </a:spcBef>
            </a:pPr>
            <a:r>
              <a:rPr lang="en-US" sz="1800" dirty="0">
                <a:solidFill>
                  <a:schemeClr val="bg1"/>
                </a:solidFill>
              </a:rPr>
              <a:t> 2.5 min </a:t>
            </a:r>
          </a:p>
        </p:txBody>
      </p:sp>
    </p:spTree>
    <p:extLst>
      <p:ext uri="{BB962C8B-B14F-4D97-AF65-F5344CB8AC3E}">
        <p14:creationId xmlns:p14="http://schemas.microsoft.com/office/powerpoint/2010/main" val="328890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9324" y="233973"/>
            <a:ext cx="8458200" cy="685800"/>
          </a:xfrm>
        </p:spPr>
        <p:txBody>
          <a:bodyPr/>
          <a:lstStyle/>
          <a:p>
            <a:pPr eaLnBrk="1" hangingPunct="1"/>
            <a:r>
              <a:rPr lang="en-US" dirty="0"/>
              <a:t>Repeat</a:t>
            </a:r>
            <a:endParaRPr lang="en-US" sz="3200" b="0" dirty="0">
              <a:latin typeface="Arial Unicode MS" pitchFamily="34" charset="-128"/>
            </a:endParaRPr>
          </a:p>
        </p:txBody>
      </p:sp>
      <p:sp>
        <p:nvSpPr>
          <p:cNvPr id="3076" name="Rectangle 3"/>
          <p:cNvSpPr>
            <a:spLocks noGrp="1" noChangeArrowheads="1"/>
          </p:cNvSpPr>
          <p:nvPr>
            <p:ph idx="1"/>
          </p:nvPr>
        </p:nvSpPr>
        <p:spPr>
          <a:xfrm>
            <a:off x="1828800" y="1391382"/>
            <a:ext cx="8382000" cy="4461608"/>
          </a:xfrm>
        </p:spPr>
        <p:txBody>
          <a:bodyPr/>
          <a:lstStyle/>
          <a:p>
            <a:pPr marL="0" indent="0">
              <a:lnSpc>
                <a:spcPct val="110000"/>
              </a:lnSpc>
              <a:spcBef>
                <a:spcPts val="2100"/>
              </a:spcBef>
              <a:buNone/>
            </a:pPr>
            <a:r>
              <a:rPr lang="en-US" sz="2000" dirty="0">
                <a:solidFill>
                  <a:schemeClr val="bg1"/>
                </a:solidFill>
              </a:rPr>
              <a:t>Observation (assessment) and Reflection lead</a:t>
            </a:r>
            <a:br>
              <a:rPr lang="en-US" sz="2000" dirty="0">
                <a:solidFill>
                  <a:schemeClr val="bg1"/>
                </a:solidFill>
              </a:rPr>
            </a:br>
            <a:r>
              <a:rPr lang="en-US" sz="2000" dirty="0">
                <a:solidFill>
                  <a:schemeClr val="bg1"/>
                </a:solidFill>
              </a:rPr>
              <a:t>to the identification of one or more new problems.</a:t>
            </a:r>
          </a:p>
          <a:p>
            <a:pPr marL="0" indent="0">
              <a:lnSpc>
                <a:spcPct val="110000"/>
              </a:lnSpc>
              <a:spcBef>
                <a:spcPts val="2100"/>
              </a:spcBef>
              <a:buNone/>
            </a:pPr>
            <a:r>
              <a:rPr lang="en-US" sz="2000" dirty="0">
                <a:solidFill>
                  <a:schemeClr val="bg1"/>
                </a:solidFill>
              </a:rPr>
              <a:t>The cycle of continuous improvement starts over.</a:t>
            </a:r>
          </a:p>
          <a:p>
            <a:pPr marL="0" indent="0">
              <a:lnSpc>
                <a:spcPct val="110000"/>
              </a:lnSpc>
              <a:spcBef>
                <a:spcPts val="2100"/>
              </a:spcBef>
              <a:buNone/>
            </a:pPr>
            <a:r>
              <a:rPr lang="en-US" sz="2000" dirty="0">
                <a:solidFill>
                  <a:schemeClr val="bg1"/>
                </a:solidFill>
              </a:rPr>
              <a:t>Observation and Reflection take on the role of </a:t>
            </a:r>
            <a:br>
              <a:rPr lang="en-US" sz="2000" dirty="0">
                <a:solidFill>
                  <a:schemeClr val="bg1"/>
                </a:solidFill>
              </a:rPr>
            </a:br>
            <a:r>
              <a:rPr lang="en-US" sz="2000" dirty="0">
                <a:solidFill>
                  <a:schemeClr val="bg1"/>
                </a:solidFill>
              </a:rPr>
              <a:t>     Problem identification and </a:t>
            </a:r>
            <a:br>
              <a:rPr lang="en-US" sz="2000" dirty="0">
                <a:solidFill>
                  <a:schemeClr val="bg1"/>
                </a:solidFill>
              </a:rPr>
            </a:br>
            <a:r>
              <a:rPr lang="en-US" sz="2000" dirty="0">
                <a:solidFill>
                  <a:schemeClr val="bg1"/>
                </a:solidFill>
              </a:rPr>
              <a:t>     Researching the problem and its probable causes</a:t>
            </a:r>
            <a:br>
              <a:rPr lang="en-US" sz="2000" dirty="0">
                <a:solidFill>
                  <a:schemeClr val="bg1"/>
                </a:solidFill>
              </a:rPr>
            </a:br>
            <a:r>
              <a:rPr lang="en-US" sz="2000" dirty="0">
                <a:solidFill>
                  <a:schemeClr val="bg1"/>
                </a:solidFill>
              </a:rPr>
              <a:t>in the next iteration</a:t>
            </a: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18</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pic>
        <p:nvPicPr>
          <p:cNvPr id="2" name="UBLIS75DS-02.1$2-Lecture02.1ActionResearchSlide24">
            <a:hlinkClick r:id="" action="ppaction://media"/>
            <a:extLst>
              <a:ext uri="{FF2B5EF4-FFF2-40B4-BE49-F238E27FC236}">
                <a16:creationId xmlns:a16="http://schemas.microsoft.com/office/drawing/2014/main" id="{3132C42B-B192-47A5-8A32-B45313E686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50463" y="5257800"/>
            <a:ext cx="661379" cy="661379"/>
          </a:xfrm>
          <a:prstGeom prst="rect">
            <a:avLst/>
          </a:prstGeom>
        </p:spPr>
      </p:pic>
      <p:sp>
        <p:nvSpPr>
          <p:cNvPr id="7" name="TextBox 6">
            <a:extLst>
              <a:ext uri="{FF2B5EF4-FFF2-40B4-BE49-F238E27FC236}">
                <a16:creationId xmlns:a16="http://schemas.microsoft.com/office/drawing/2014/main" id="{FB9BC900-8C64-40D3-8584-C24AC5D12BBB}"/>
              </a:ext>
            </a:extLst>
          </p:cNvPr>
          <p:cNvSpPr txBox="1"/>
          <p:nvPr/>
        </p:nvSpPr>
        <p:spPr>
          <a:xfrm>
            <a:off x="5334000" y="5360520"/>
            <a:ext cx="4792663" cy="369332"/>
          </a:xfrm>
          <a:prstGeom prst="rect">
            <a:avLst/>
          </a:prstGeom>
          <a:noFill/>
        </p:spPr>
        <p:txBody>
          <a:bodyPr wrap="square" rtlCol="0">
            <a:spAutoFit/>
          </a:bodyPr>
          <a:lstStyle/>
          <a:p>
            <a:pPr>
              <a:spcBef>
                <a:spcPts val="600"/>
              </a:spcBef>
            </a:pPr>
            <a:r>
              <a:rPr lang="en-US" sz="1800" dirty="0">
                <a:solidFill>
                  <a:schemeClr val="bg1"/>
                </a:solidFill>
              </a:rPr>
              <a:t> 1 min  Ignore "This is the end of the lecture" </a:t>
            </a:r>
          </a:p>
        </p:txBody>
      </p:sp>
    </p:spTree>
    <p:extLst>
      <p:ext uri="{BB962C8B-B14F-4D97-AF65-F5344CB8AC3E}">
        <p14:creationId xmlns:p14="http://schemas.microsoft.com/office/powerpoint/2010/main" val="78055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304800" y="233973"/>
            <a:ext cx="11125200" cy="685800"/>
          </a:xfrm>
        </p:spPr>
        <p:txBody>
          <a:bodyPr/>
          <a:lstStyle/>
          <a:p>
            <a:pPr eaLnBrk="1" hangingPunct="1"/>
            <a:r>
              <a:rPr lang="en-US" dirty="0"/>
              <a:t>Another view of the action research process </a:t>
            </a:r>
            <a:endParaRPr lang="en-US" sz="3200" b="0" dirty="0">
              <a:latin typeface="Arial Unicode MS" pitchFamily="34" charset="-128"/>
            </a:endParaRPr>
          </a:p>
        </p:txBody>
      </p:sp>
      <p:sp>
        <p:nvSpPr>
          <p:cNvPr id="3076" name="Rectangle 3"/>
          <p:cNvSpPr>
            <a:spLocks noGrp="1" noChangeArrowheads="1"/>
          </p:cNvSpPr>
          <p:nvPr>
            <p:ph idx="1"/>
          </p:nvPr>
        </p:nvSpPr>
        <p:spPr>
          <a:xfrm>
            <a:off x="1828800" y="1391382"/>
            <a:ext cx="8382000" cy="4461608"/>
          </a:xfrm>
        </p:spPr>
        <p:txBody>
          <a:bodyPr/>
          <a:lstStyle/>
          <a:p>
            <a:pPr marL="0" indent="0">
              <a:lnSpc>
                <a:spcPct val="110000"/>
              </a:lnSpc>
              <a:spcBef>
                <a:spcPts val="2100"/>
              </a:spcBef>
              <a:buNone/>
            </a:pPr>
            <a:r>
              <a:rPr lang="en-US" sz="2000" dirty="0">
                <a:solidFill>
                  <a:schemeClr val="bg1"/>
                </a:solidFill>
              </a:rPr>
              <a:t>Sometimes it is useful to go over the same material from a different perspective. </a:t>
            </a:r>
          </a:p>
          <a:p>
            <a:pPr marL="0" indent="0">
              <a:lnSpc>
                <a:spcPct val="110000"/>
              </a:lnSpc>
              <a:spcBef>
                <a:spcPts val="2100"/>
              </a:spcBef>
              <a:buNone/>
            </a:pPr>
            <a:r>
              <a:rPr lang="en-US" sz="2000" dirty="0">
                <a:solidFill>
                  <a:schemeClr val="bg1"/>
                </a:solidFill>
              </a:rPr>
              <a:t>The Word document is the most useful part of what used to be a separate reading. After you looked at that and at the next slide would be a good time to read</a:t>
            </a:r>
          </a:p>
          <a:p>
            <a:pPr marL="457200" indent="0">
              <a:lnSpc>
                <a:spcPct val="110000"/>
              </a:lnSpc>
              <a:spcBef>
                <a:spcPts val="0"/>
              </a:spcBef>
              <a:buNone/>
            </a:pPr>
            <a:r>
              <a:rPr lang="en-US" sz="1600" dirty="0">
                <a:solidFill>
                  <a:schemeClr val="bg1"/>
                </a:solidFill>
              </a:rPr>
              <a:t>\Box\575DS\Week02\UBLIS575DS-02.2$3-Deliverable1AssessmentAndActionResearchProposalGuide.docx</a:t>
            </a:r>
          </a:p>
          <a:p>
            <a:pPr marL="0" indent="0">
              <a:lnSpc>
                <a:spcPct val="110000"/>
              </a:lnSpc>
              <a:spcBef>
                <a:spcPts val="0"/>
              </a:spcBef>
              <a:buNone/>
            </a:pPr>
            <a:r>
              <a:rPr lang="en-US" sz="2000" dirty="0">
                <a:solidFill>
                  <a:schemeClr val="bg1"/>
                </a:solidFill>
              </a:rPr>
              <a:t>and start  working on Deliverable 1 by jotting down some thoughts in the templates in</a:t>
            </a:r>
          </a:p>
          <a:p>
            <a:pPr marL="457200" indent="0">
              <a:lnSpc>
                <a:spcPct val="110000"/>
              </a:lnSpc>
              <a:spcBef>
                <a:spcPts val="0"/>
              </a:spcBef>
              <a:buNone/>
            </a:pPr>
            <a:r>
              <a:rPr lang="en-US" sz="1600" dirty="0">
                <a:solidFill>
                  <a:schemeClr val="bg1"/>
                </a:solidFill>
              </a:rPr>
              <a:t>\Box\575DS\Week02\UBLIS575DS-02.2$3-Deliverable1AssessmentAndActionResearchProposal.docx</a:t>
            </a:r>
          </a:p>
          <a:p>
            <a:pPr marL="0" indent="0">
              <a:lnSpc>
                <a:spcPct val="110000"/>
              </a:lnSpc>
              <a:spcBef>
                <a:spcPts val="2100"/>
              </a:spcBef>
              <a:buNone/>
            </a:pPr>
            <a:endParaRPr lang="en-US" sz="2000" dirty="0">
              <a:solidFill>
                <a:schemeClr val="bg1"/>
              </a:solidFill>
            </a:endParaRP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19</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sp>
        <p:nvSpPr>
          <p:cNvPr id="7" name="TextBox 6">
            <a:extLst>
              <a:ext uri="{FF2B5EF4-FFF2-40B4-BE49-F238E27FC236}">
                <a16:creationId xmlns:a16="http://schemas.microsoft.com/office/drawing/2014/main" id="{FB9BC900-8C64-40D3-8584-C24AC5D12BBB}"/>
              </a:ext>
            </a:extLst>
          </p:cNvPr>
          <p:cNvSpPr txBox="1"/>
          <p:nvPr/>
        </p:nvSpPr>
        <p:spPr>
          <a:xfrm>
            <a:off x="10134600" y="5281952"/>
            <a:ext cx="1135063" cy="369332"/>
          </a:xfrm>
          <a:prstGeom prst="rect">
            <a:avLst/>
          </a:prstGeom>
          <a:noFill/>
        </p:spPr>
        <p:txBody>
          <a:bodyPr wrap="square" rtlCol="0">
            <a:spAutoFit/>
          </a:bodyPr>
          <a:lstStyle/>
          <a:p>
            <a:pPr>
              <a:spcBef>
                <a:spcPts val="600"/>
              </a:spcBef>
            </a:pPr>
            <a:r>
              <a:rPr lang="en-US" sz="1800" dirty="0">
                <a:solidFill>
                  <a:schemeClr val="bg1"/>
                </a:solidFill>
              </a:rPr>
              <a:t> 4 pages </a:t>
            </a:r>
          </a:p>
        </p:txBody>
      </p:sp>
      <p:graphicFrame>
        <p:nvGraphicFramePr>
          <p:cNvPr id="3" name="Object 2">
            <a:hlinkClick r:id="" action="ppaction://ole?verb=1"/>
            <a:extLst>
              <a:ext uri="{FF2B5EF4-FFF2-40B4-BE49-F238E27FC236}">
                <a16:creationId xmlns:a16="http://schemas.microsoft.com/office/drawing/2014/main" id="{80276CC8-8F4E-4B17-ABA8-E774B4ADEDE9}"/>
              </a:ext>
            </a:extLst>
          </p:cNvPr>
          <p:cNvGraphicFramePr>
            <a:graphicFrameLocks noChangeAspect="1"/>
          </p:cNvGraphicFramePr>
          <p:nvPr>
            <p:extLst>
              <p:ext uri="{D42A27DB-BD31-4B8C-83A1-F6EECF244321}">
                <p14:modId xmlns:p14="http://schemas.microsoft.com/office/powerpoint/2010/main" val="976901713"/>
              </p:ext>
            </p:extLst>
          </p:nvPr>
        </p:nvGraphicFramePr>
        <p:xfrm>
          <a:off x="10744199" y="5181600"/>
          <a:ext cx="1501308" cy="1295399"/>
        </p:xfrm>
        <a:graphic>
          <a:graphicData uri="http://schemas.openxmlformats.org/presentationml/2006/ole">
            <mc:AlternateContent xmlns:mc="http://schemas.openxmlformats.org/markup-compatibility/2006">
              <mc:Choice xmlns:v="urn:schemas-microsoft-com:vml" Requires="v">
                <p:oleObj spid="_x0000_s2055" name="Document" showAsIcon="1" r:id="rId3" imgW="914400" imgH="788760" progId="Word.Document.12">
                  <p:embed/>
                </p:oleObj>
              </mc:Choice>
              <mc:Fallback>
                <p:oleObj name="Document" showAsIcon="1" r:id="rId3" imgW="914400" imgH="788760" progId="Word.Document.12">
                  <p:embed/>
                  <p:pic>
                    <p:nvPicPr>
                      <p:cNvPr id="0" name=""/>
                      <p:cNvPicPr/>
                      <p:nvPr/>
                    </p:nvPicPr>
                    <p:blipFill>
                      <a:blip r:embed="rId4"/>
                      <a:stretch>
                        <a:fillRect/>
                      </a:stretch>
                    </p:blipFill>
                    <p:spPr>
                      <a:xfrm>
                        <a:off x="10744199" y="5181600"/>
                        <a:ext cx="1501308" cy="1295399"/>
                      </a:xfrm>
                      <a:prstGeom prst="rect">
                        <a:avLst/>
                      </a:prstGeom>
                    </p:spPr>
                  </p:pic>
                </p:oleObj>
              </mc:Fallback>
            </mc:AlternateContent>
          </a:graphicData>
        </a:graphic>
      </p:graphicFrame>
    </p:spTree>
    <p:extLst>
      <p:ext uri="{BB962C8B-B14F-4D97-AF65-F5344CB8AC3E}">
        <p14:creationId xmlns:p14="http://schemas.microsoft.com/office/powerpoint/2010/main" val="757470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8" y="381000"/>
            <a:ext cx="11734800" cy="681892"/>
          </a:xfrm>
        </p:spPr>
        <p:txBody>
          <a:bodyPr/>
          <a:lstStyle/>
          <a:p>
            <a:r>
              <a:rPr lang="en-US" dirty="0"/>
              <a:t>Outline of Lecture 02.1 </a:t>
            </a:r>
          </a:p>
        </p:txBody>
      </p:sp>
      <p:graphicFrame>
        <p:nvGraphicFramePr>
          <p:cNvPr id="5" name="Table 4"/>
          <p:cNvGraphicFramePr>
            <a:graphicFrameLocks noGrp="1"/>
          </p:cNvGraphicFramePr>
          <p:nvPr>
            <p:extLst>
              <p:ext uri="{D42A27DB-BD31-4B8C-83A1-F6EECF244321}">
                <p14:modId xmlns:p14="http://schemas.microsoft.com/office/powerpoint/2010/main" val="3674290264"/>
              </p:ext>
            </p:extLst>
          </p:nvPr>
        </p:nvGraphicFramePr>
        <p:xfrm>
          <a:off x="1950492" y="1181669"/>
          <a:ext cx="7176401" cy="4858512"/>
        </p:xfrm>
        <a:graphic>
          <a:graphicData uri="http://schemas.openxmlformats.org/drawingml/2006/table">
            <a:tbl>
              <a:tblPr firstRow="1" bandRow="1">
                <a:tableStyleId>{1FECB4D8-DB02-4DC6-A0A2-4F2EBAE1DC90}</a:tableStyleId>
              </a:tblPr>
              <a:tblGrid>
                <a:gridCol w="4007104">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416697">
                  <a:extLst>
                    <a:ext uri="{9D8B030D-6E8A-4147-A177-3AD203B41FA5}">
                      <a16:colId xmlns:a16="http://schemas.microsoft.com/office/drawing/2014/main" val="20002"/>
                    </a:ext>
                  </a:extLst>
                </a:gridCol>
              </a:tblGrid>
              <a:tr h="564353">
                <a:tc>
                  <a:txBody>
                    <a:bodyPr/>
                    <a:lstStyle/>
                    <a:p>
                      <a:pPr marL="0" marR="0" algn="ctr">
                        <a:spcBef>
                          <a:spcPts val="1200"/>
                        </a:spcBef>
                        <a:spcAft>
                          <a:spcPts val="0"/>
                        </a:spcAft>
                      </a:pPr>
                      <a:r>
                        <a:rPr lang="en-US" sz="2000" dirty="0">
                          <a:solidFill>
                            <a:schemeClr val="bg1"/>
                          </a:solidFill>
                          <a:effectLst/>
                          <a:latin typeface="+mn-lt"/>
                        </a:rPr>
                        <a:t>Title</a:t>
                      </a:r>
                      <a:endParaRPr lang="en-US" sz="2000" dirty="0">
                        <a:solidFill>
                          <a:schemeClr val="bg1"/>
                        </a:solidFill>
                        <a:effectLst/>
                        <a:latin typeface="+mn-lt"/>
                        <a:ea typeface="ＭＳ 明朝"/>
                        <a:cs typeface="Times New Roman"/>
                      </a:endParaRPr>
                    </a:p>
                  </a:txBody>
                  <a:tcPr marL="73152" marR="73152" marT="82296" marB="8229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ctr">
                        <a:spcBef>
                          <a:spcPts val="1200"/>
                        </a:spcBef>
                        <a:spcAft>
                          <a:spcPts val="0"/>
                        </a:spcAft>
                      </a:pPr>
                      <a:r>
                        <a:rPr lang="en-US" sz="2000" dirty="0">
                          <a:solidFill>
                            <a:schemeClr val="bg1"/>
                          </a:solidFill>
                          <a:effectLst/>
                          <a:latin typeface="+mn-lt"/>
                        </a:rPr>
                        <a:t>Slides</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ctr">
                        <a:spcBef>
                          <a:spcPts val="1200"/>
                        </a:spcBef>
                        <a:spcAft>
                          <a:spcPts val="0"/>
                        </a:spcAft>
                      </a:pPr>
                      <a:r>
                        <a:rPr lang="en-US" sz="2000" dirty="0">
                          <a:solidFill>
                            <a:schemeClr val="bg1"/>
                          </a:solidFill>
                          <a:effectLst/>
                          <a:latin typeface="+mn-lt"/>
                        </a:rPr>
                        <a:t>Time</a:t>
                      </a:r>
                      <a:endParaRPr lang="en-US" sz="20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0"/>
                  </a:ext>
                </a:extLst>
              </a:tr>
              <a:tr h="377483">
                <a:tc>
                  <a:txBody>
                    <a:bodyPr/>
                    <a:lstStyle/>
                    <a:p>
                      <a:pPr marL="0" marR="0">
                        <a:spcBef>
                          <a:spcPts val="1200"/>
                        </a:spcBef>
                        <a:spcAft>
                          <a:spcPts val="0"/>
                        </a:spcAft>
                      </a:pPr>
                      <a:r>
                        <a:rPr lang="en-US" sz="1800" dirty="0">
                          <a:solidFill>
                            <a:schemeClr val="bg1"/>
                          </a:solidFill>
                          <a:effectLst/>
                          <a:latin typeface="+mn-lt"/>
                          <a:ea typeface="ＭＳ 明朝"/>
                          <a:cs typeface="Times New Roman"/>
                        </a:rPr>
                        <a:t>Learning objectives</a:t>
                      </a:r>
                    </a:p>
                  </a:txBody>
                  <a:tcPr marL="73152" marR="73152" marT="8229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3</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2 min</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1"/>
                  </a:ext>
                </a:extLst>
              </a:tr>
              <a:tr h="534650">
                <a:tc>
                  <a:txBody>
                    <a:bodyPr/>
                    <a:lstStyle/>
                    <a:p>
                      <a:pPr marL="0" marR="0">
                        <a:spcBef>
                          <a:spcPts val="1200"/>
                        </a:spcBef>
                        <a:spcAft>
                          <a:spcPts val="0"/>
                        </a:spcAft>
                      </a:pPr>
                      <a:r>
                        <a:rPr lang="en-US" sz="1800" b="1" dirty="0">
                          <a:solidFill>
                            <a:schemeClr val="bg1"/>
                          </a:solidFill>
                          <a:effectLst/>
                          <a:latin typeface="+mn-lt"/>
                          <a:ea typeface="ＭＳ 明朝"/>
                          <a:cs typeface="Times New Roman"/>
                        </a:rPr>
                        <a:t>Action research. How to.  Required</a:t>
                      </a:r>
                    </a:p>
                  </a:txBody>
                  <a:tcPr marL="73152" marR="73152" marT="82296" marB="8229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b="1" dirty="0">
                          <a:solidFill>
                            <a:schemeClr val="bg1"/>
                          </a:solidFill>
                          <a:effectLst/>
                          <a:latin typeface="+mn-lt"/>
                          <a:ea typeface="ＭＳ 明朝"/>
                          <a:cs typeface="Times New Roman"/>
                        </a:rPr>
                        <a:t>5 - 19</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b="1" dirty="0">
                          <a:solidFill>
                            <a:schemeClr val="bg1"/>
                          </a:solidFill>
                          <a:effectLst/>
                          <a:latin typeface="+mn-lt"/>
                          <a:ea typeface="ＭＳ 明朝"/>
                          <a:cs typeface="Times New Roman"/>
                        </a:rPr>
                        <a:t>35 min</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170126136"/>
                  </a:ext>
                </a:extLst>
              </a:tr>
              <a:tr h="534650">
                <a:tc>
                  <a:txBody>
                    <a:bodyPr/>
                    <a:lstStyle/>
                    <a:p>
                      <a:pPr marL="457200" marR="0">
                        <a:spcBef>
                          <a:spcPts val="0"/>
                        </a:spcBef>
                        <a:spcAft>
                          <a:spcPts val="0"/>
                        </a:spcAft>
                      </a:pPr>
                      <a:r>
                        <a:rPr lang="en-US" dirty="0"/>
                        <a:t>What is action research?</a:t>
                      </a:r>
                      <a:endParaRPr lang="en-US" sz="1800" dirty="0">
                        <a:solidFill>
                          <a:schemeClr val="bg1"/>
                        </a:solidFill>
                        <a:effectLst/>
                        <a:latin typeface="+mn-lt"/>
                        <a:ea typeface="ＭＳ 明朝"/>
                        <a:cs typeface="Times New Roman"/>
                      </a:endParaRPr>
                    </a:p>
                  </a:txBody>
                  <a:tcPr marL="73152" marR="73152" marT="82296" marB="8229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6 - 8</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8 min</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2"/>
                  </a:ext>
                </a:extLst>
              </a:tr>
              <a:tr h="534650">
                <a:tc>
                  <a:txBody>
                    <a:bodyPr/>
                    <a:lstStyle/>
                    <a:p>
                      <a:pPr marL="457200" marR="0" lvl="0" indent="0" algn="l" defTabSz="914377" rtl="0" eaLnBrk="1" fontAlgn="auto" latinLnBrk="0" hangingPunct="1">
                        <a:lnSpc>
                          <a:spcPct val="100000"/>
                        </a:lnSpc>
                        <a:spcBef>
                          <a:spcPts val="0"/>
                        </a:spcBef>
                        <a:spcAft>
                          <a:spcPts val="0"/>
                        </a:spcAft>
                        <a:buClrTx/>
                        <a:buSzTx/>
                        <a:buFontTx/>
                        <a:buNone/>
                        <a:tabLst/>
                        <a:defRPr/>
                      </a:pPr>
                      <a:r>
                        <a:rPr lang="en-US" sz="1800" dirty="0"/>
                        <a:t>The action research process</a:t>
                      </a:r>
                      <a:endParaRPr lang="en-US" sz="1800" dirty="0">
                        <a:solidFill>
                          <a:schemeClr val="bg1"/>
                        </a:solidFill>
                        <a:effectLst/>
                        <a:latin typeface="+mn-lt"/>
                        <a:ea typeface="ＭＳ 明朝"/>
                        <a:cs typeface="Times New Roman"/>
                      </a:endParaRPr>
                    </a:p>
                  </a:txBody>
                  <a:tcPr marL="73152" marR="73152" marT="82296" marB="8229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9 - 19 </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24 min</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3"/>
                  </a:ext>
                </a:extLst>
              </a:tr>
              <a:tr h="534650">
                <a:tc>
                  <a:txBody>
                    <a:bodyPr/>
                    <a:lstStyle/>
                    <a:p>
                      <a:pPr marL="457200" marR="0">
                        <a:spcBef>
                          <a:spcPts val="0"/>
                        </a:spcBef>
                        <a:spcAft>
                          <a:spcPts val="0"/>
                        </a:spcAft>
                      </a:pPr>
                      <a:r>
                        <a:rPr lang="en-US" sz="1800" dirty="0">
                          <a:solidFill>
                            <a:schemeClr val="bg1"/>
                          </a:solidFill>
                          <a:effectLst/>
                          <a:latin typeface="+mn-lt"/>
                          <a:ea typeface="ＭＳ 明朝"/>
                          <a:cs typeface="Times New Roman"/>
                        </a:rPr>
                        <a:t>The reflective practitioner</a:t>
                      </a:r>
                    </a:p>
                  </a:txBody>
                  <a:tcPr marL="73152" marR="73152" marT="82296" marB="8229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20</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dirty="0">
                          <a:solidFill>
                            <a:schemeClr val="bg1"/>
                          </a:solidFill>
                          <a:effectLst/>
                          <a:latin typeface="+mn-lt"/>
                          <a:ea typeface="ＭＳ 明朝"/>
                          <a:cs typeface="Times New Roman"/>
                        </a:rPr>
                        <a:t>3 min</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008948972"/>
                  </a:ext>
                </a:extLst>
              </a:tr>
              <a:tr h="534650">
                <a:tc>
                  <a:txBody>
                    <a:bodyPr/>
                    <a:lstStyle/>
                    <a:p>
                      <a:pPr marL="0" marR="0" lvl="0" indent="0" algn="l" defTabSz="914377" rtl="0" eaLnBrk="1" fontAlgn="auto" latinLnBrk="0" hangingPunct="1">
                        <a:lnSpc>
                          <a:spcPct val="100000"/>
                        </a:lnSpc>
                        <a:spcBef>
                          <a:spcPts val="1200"/>
                        </a:spcBef>
                        <a:spcAft>
                          <a:spcPts val="0"/>
                        </a:spcAft>
                        <a:buClrTx/>
                        <a:buSzTx/>
                        <a:buFontTx/>
                        <a:buNone/>
                        <a:tabLst/>
                        <a:defRPr/>
                      </a:pPr>
                      <a:r>
                        <a:rPr lang="en-US" sz="1800" b="1" dirty="0">
                          <a:solidFill>
                            <a:schemeClr val="bg1"/>
                          </a:solidFill>
                          <a:effectLst/>
                          <a:latin typeface="+mn-lt"/>
                          <a:ea typeface="ＭＳ 明朝"/>
                          <a:cs typeface="Times New Roman"/>
                        </a:rPr>
                        <a:t>Action research.  Theoretical / philosophical background</a:t>
                      </a:r>
                      <a:br>
                        <a:rPr lang="en-US" sz="1800" b="1" dirty="0">
                          <a:solidFill>
                            <a:schemeClr val="bg1"/>
                          </a:solidFill>
                          <a:effectLst/>
                          <a:latin typeface="+mn-lt"/>
                          <a:ea typeface="ＭＳ 明朝"/>
                          <a:cs typeface="Times New Roman"/>
                        </a:rPr>
                      </a:br>
                      <a:r>
                        <a:rPr lang="en-US" sz="1800" b="1" dirty="0">
                          <a:solidFill>
                            <a:schemeClr val="bg1"/>
                          </a:solidFill>
                          <a:effectLst/>
                          <a:latin typeface="+mn-lt"/>
                          <a:ea typeface="ＭＳ 明朝"/>
                          <a:cs typeface="Times New Roman"/>
                        </a:rPr>
                        <a:t>Optional</a:t>
                      </a:r>
                    </a:p>
                  </a:txBody>
                  <a:tcPr marL="73152" marR="73152" marT="82296" marB="8229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b="1" dirty="0">
                          <a:solidFill>
                            <a:schemeClr val="bg1"/>
                          </a:solidFill>
                          <a:effectLst/>
                          <a:latin typeface="+mn-lt"/>
                          <a:ea typeface="ＭＳ 明朝"/>
                          <a:cs typeface="Times New Roman"/>
                        </a:rPr>
                        <a:t>21 - 28</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r>
                        <a:rPr lang="en-US" sz="1800" b="1" dirty="0">
                          <a:solidFill>
                            <a:schemeClr val="bg1"/>
                          </a:solidFill>
                          <a:effectLst/>
                          <a:latin typeface="+mn-lt"/>
                          <a:ea typeface="ＭＳ 明朝"/>
                          <a:cs typeface="Times New Roman"/>
                        </a:rPr>
                        <a:t>35 min</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277213999"/>
                  </a:ext>
                </a:extLst>
              </a:tr>
              <a:tr h="534650">
                <a:tc>
                  <a:txBody>
                    <a:bodyPr/>
                    <a:lstStyle/>
                    <a:p>
                      <a:pPr marL="0" marR="0">
                        <a:spcBef>
                          <a:spcPts val="1200"/>
                        </a:spcBef>
                        <a:spcAft>
                          <a:spcPts val="0"/>
                        </a:spcAft>
                      </a:pPr>
                      <a:endParaRPr lang="en-US" sz="1800" dirty="0">
                        <a:solidFill>
                          <a:schemeClr val="bg1"/>
                        </a:solidFill>
                        <a:effectLst/>
                        <a:latin typeface="+mn-lt"/>
                        <a:ea typeface="ＭＳ 明朝"/>
                        <a:cs typeface="Times New Roman"/>
                      </a:endParaRPr>
                    </a:p>
                  </a:txBody>
                  <a:tcPr marL="73152" marR="73152" marT="82296" marB="8229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l">
                        <a:spcBef>
                          <a:spcPts val="1200"/>
                        </a:spcBef>
                        <a:spcAft>
                          <a:spcPts val="0"/>
                        </a:spcAft>
                      </a:pPr>
                      <a:r>
                        <a:rPr lang="en-US" sz="1800" b="1" dirty="0">
                          <a:solidFill>
                            <a:schemeClr val="bg1"/>
                          </a:solidFill>
                          <a:effectLst/>
                          <a:latin typeface="+mn-lt"/>
                          <a:ea typeface="ＭＳ 明朝"/>
                          <a:cs typeface="Times New Roman"/>
                        </a:rPr>
                        <a:t>Total</a:t>
                      </a: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algn="r">
                        <a:spcBef>
                          <a:spcPts val="1200"/>
                        </a:spcBef>
                        <a:spcAft>
                          <a:spcPts val="0"/>
                        </a:spcAft>
                      </a:pPr>
                      <a:endParaRPr lang="en-US" sz="1800" dirty="0">
                        <a:solidFill>
                          <a:schemeClr val="bg1"/>
                        </a:solidFill>
                        <a:effectLst/>
                        <a:latin typeface="+mn-lt"/>
                        <a:ea typeface="ＭＳ 明朝"/>
                        <a:cs typeface="Times New Roman"/>
                      </a:endParaRPr>
                    </a:p>
                  </a:txBody>
                  <a:tcPr marL="73152" marR="73152" marT="137160" marB="13716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Slide Number Placeholder 5"/>
          <p:cNvSpPr>
            <a:spLocks noGrp="1"/>
          </p:cNvSpPr>
          <p:nvPr>
            <p:ph type="sldNum" sz="quarter" idx="12"/>
          </p:nvPr>
        </p:nvSpPr>
        <p:spPr>
          <a:xfrm>
            <a:off x="9067800" y="6248400"/>
            <a:ext cx="914400" cy="457200"/>
          </a:xfr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7A5EB6-31DF-49C5-A368-99503CA30BC6}" type="slidenum">
              <a:rPr kumimoji="0" lang="en-US" sz="2400" b="1" i="0" u="none" strike="noStrike" kern="1200" cap="none" spc="0" normalizeH="0" baseline="0" noProof="0">
                <a:ln>
                  <a:noFill/>
                </a:ln>
                <a:solidFill>
                  <a:srgbClr val="FFFFFF"/>
                </a:solidFill>
                <a:effectLst/>
                <a:uLnTx/>
                <a:uFillTx/>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2400" b="1" i="0" u="none" strike="noStrike" kern="1200" cap="none" spc="0" normalizeH="0" baseline="0" noProof="0" dirty="0">
              <a:ln>
                <a:noFill/>
              </a:ln>
              <a:solidFill>
                <a:srgbClr val="FFFFFF"/>
              </a:solidFill>
              <a:effectLst/>
              <a:uLnTx/>
              <a:uFillTx/>
              <a:ea typeface="+mn-ea"/>
              <a:cs typeface="Arial" charset="0"/>
            </a:endParaRPr>
          </a:p>
        </p:txBody>
      </p:sp>
      <p:sp>
        <p:nvSpPr>
          <p:cNvPr id="8" name="Footer Placeholder 4">
            <a:extLst>
              <a:ext uri="{FF2B5EF4-FFF2-40B4-BE49-F238E27FC236}">
                <a16:creationId xmlns:a16="http://schemas.microsoft.com/office/drawing/2014/main" id="{01D4DDBC-F1CA-4764-B008-9F0D3C4487D6}"/>
              </a:ext>
            </a:extLst>
          </p:cNvPr>
          <p:cNvSpPr txBox="1">
            <a:spLocks/>
          </p:cNvSpPr>
          <p:nvPr/>
        </p:nvSpPr>
        <p:spPr bwMode="auto">
          <a:xfrm>
            <a:off x="1295400" y="6248400"/>
            <a:ext cx="8077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Arial" charset="0"/>
              </a:rPr>
              <a:t>Soergel, UBLIS575DS-02.2$2-ResearchSupportingPracticePart2ActionResearch.pptx      </a:t>
            </a:r>
          </a:p>
        </p:txBody>
      </p:sp>
    </p:spTree>
    <p:extLst>
      <p:ext uri="{BB962C8B-B14F-4D97-AF65-F5344CB8AC3E}">
        <p14:creationId xmlns:p14="http://schemas.microsoft.com/office/powerpoint/2010/main" val="2341389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676400" y="304800"/>
            <a:ext cx="8458200" cy="685800"/>
          </a:xfrm>
        </p:spPr>
        <p:txBody>
          <a:bodyPr/>
          <a:lstStyle/>
          <a:p>
            <a:pPr eaLnBrk="1" hangingPunct="1"/>
            <a:r>
              <a:rPr lang="en-US" dirty="0"/>
              <a:t>The reflective practitioner</a:t>
            </a:r>
            <a:endParaRPr lang="en-US" sz="3200" b="0" dirty="0">
              <a:latin typeface="Arial Unicode MS" pitchFamily="34" charset="-128"/>
            </a:endParaRPr>
          </a:p>
        </p:txBody>
      </p:sp>
      <p:sp>
        <p:nvSpPr>
          <p:cNvPr id="3076" name="Rectangle 3"/>
          <p:cNvSpPr>
            <a:spLocks noGrp="1" noChangeArrowheads="1"/>
          </p:cNvSpPr>
          <p:nvPr>
            <p:ph idx="1"/>
          </p:nvPr>
        </p:nvSpPr>
        <p:spPr>
          <a:xfrm>
            <a:off x="6324600" y="2362201"/>
            <a:ext cx="5715000" cy="3630002"/>
          </a:xfrm>
        </p:spPr>
        <p:txBody>
          <a:bodyPr/>
          <a:lstStyle/>
          <a:p>
            <a:pPr marL="0" indent="0">
              <a:buNone/>
            </a:pPr>
            <a:r>
              <a:rPr lang="en-US" sz="2000" dirty="0">
                <a:solidFill>
                  <a:schemeClr val="bg1"/>
                </a:solidFill>
              </a:rPr>
              <a:t>Resources</a:t>
            </a:r>
          </a:p>
          <a:p>
            <a:pPr marL="0" indent="0">
              <a:buNone/>
            </a:pPr>
            <a:r>
              <a:rPr lang="en-US" sz="2000" b="1" dirty="0"/>
              <a:t>Reflective Practitioner.  </a:t>
            </a:r>
            <a:r>
              <a:rPr lang="en-US" sz="2000" dirty="0"/>
              <a:t>Growth is an ongoing responsibility</a:t>
            </a:r>
            <a:br>
              <a:rPr lang="en-US" sz="2000" dirty="0"/>
            </a:br>
            <a:r>
              <a:rPr lang="en-US" sz="2000" dirty="0"/>
              <a:t>Applicable well beyond education</a:t>
            </a:r>
            <a:br>
              <a:rPr lang="en-US" sz="2000" dirty="0"/>
            </a:br>
            <a:r>
              <a:rPr lang="en-US" sz="1600" spc="-30" dirty="0">
                <a:solidFill>
                  <a:schemeClr val="bg1"/>
                </a:solidFill>
              </a:rPr>
              <a:t>https://www.edutopia.org/blog/master-teaching-margaret-regan</a:t>
            </a:r>
          </a:p>
          <a:p>
            <a:pPr marL="0" indent="0">
              <a:buNone/>
            </a:pPr>
            <a:r>
              <a:rPr lang="en-US" sz="1600" dirty="0">
                <a:solidFill>
                  <a:schemeClr val="bg1"/>
                </a:solidFill>
              </a:rPr>
              <a:t>https://en.wikipedia.org/wiki/Reflective_practice</a:t>
            </a:r>
          </a:p>
          <a:p>
            <a:pPr marL="0" indent="0">
              <a:buNone/>
            </a:pPr>
            <a:r>
              <a:rPr lang="en-US" sz="2000" dirty="0">
                <a:solidFill>
                  <a:schemeClr val="bg1"/>
                </a:solidFill>
              </a:rPr>
              <a:t>Picture from </a:t>
            </a:r>
            <a:br>
              <a:rPr lang="en-US" sz="2000" dirty="0">
                <a:solidFill>
                  <a:schemeClr val="bg1"/>
                </a:solidFill>
              </a:rPr>
            </a:br>
            <a:r>
              <a:rPr lang="en-US" sz="1600" dirty="0">
                <a:solidFill>
                  <a:schemeClr val="bg1"/>
                </a:solidFill>
              </a:rPr>
              <a:t>https://imbringingsexyblog.wordpress.com/2011/05/20/being-a-reflective-practitioner/</a:t>
            </a: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20</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pic>
        <p:nvPicPr>
          <p:cNvPr id="2" name="Picture 1">
            <a:extLst>
              <a:ext uri="{FF2B5EF4-FFF2-40B4-BE49-F238E27FC236}">
                <a16:creationId xmlns:a16="http://schemas.microsoft.com/office/drawing/2014/main" id="{9AA93A65-06E8-4DE0-825D-986A3757E7A8}"/>
              </a:ext>
            </a:extLst>
          </p:cNvPr>
          <p:cNvPicPr>
            <a:picLocks noChangeAspect="1"/>
          </p:cNvPicPr>
          <p:nvPr/>
        </p:nvPicPr>
        <p:blipFill>
          <a:blip r:embed="rId4"/>
          <a:stretch>
            <a:fillRect/>
          </a:stretch>
        </p:blipFill>
        <p:spPr>
          <a:xfrm>
            <a:off x="152400" y="2362201"/>
            <a:ext cx="6089352" cy="3630002"/>
          </a:xfrm>
          <a:prstGeom prst="rect">
            <a:avLst/>
          </a:prstGeom>
        </p:spPr>
      </p:pic>
      <p:sp>
        <p:nvSpPr>
          <p:cNvPr id="3" name="TextBox 2">
            <a:extLst>
              <a:ext uri="{FF2B5EF4-FFF2-40B4-BE49-F238E27FC236}">
                <a16:creationId xmlns:a16="http://schemas.microsoft.com/office/drawing/2014/main" id="{D52A9E2C-91C1-488B-9CAD-F73D1390E1F9}"/>
              </a:ext>
            </a:extLst>
          </p:cNvPr>
          <p:cNvSpPr txBox="1"/>
          <p:nvPr/>
        </p:nvSpPr>
        <p:spPr>
          <a:xfrm>
            <a:off x="444910" y="1295400"/>
            <a:ext cx="10756490" cy="461665"/>
          </a:xfrm>
          <a:prstGeom prst="rect">
            <a:avLst/>
          </a:prstGeom>
          <a:noFill/>
        </p:spPr>
        <p:txBody>
          <a:bodyPr wrap="square" rtlCol="0">
            <a:spAutoFit/>
          </a:bodyPr>
          <a:lstStyle/>
          <a:p>
            <a:pPr marL="0" indent="0">
              <a:buNone/>
            </a:pPr>
            <a:r>
              <a:rPr lang="en-US" dirty="0">
                <a:solidFill>
                  <a:schemeClr val="bg1"/>
                </a:solidFill>
              </a:rPr>
              <a:t>An idea closely linked to action research.  A stance all of you should aspire to.</a:t>
            </a:r>
          </a:p>
        </p:txBody>
      </p:sp>
      <p:pic>
        <p:nvPicPr>
          <p:cNvPr id="4" name="UBLIS75DS-02.1$2-Lecture02.1ActionResearchSlide23">
            <a:hlinkClick r:id="" action="ppaction://media"/>
            <a:extLst>
              <a:ext uri="{FF2B5EF4-FFF2-40B4-BE49-F238E27FC236}">
                <a16:creationId xmlns:a16="http://schemas.microsoft.com/office/drawing/2014/main" id="{2F982EE1-74AE-44C0-B795-DECD19F4C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6065921"/>
            <a:ext cx="517357" cy="517357"/>
          </a:xfrm>
          <a:prstGeom prst="rect">
            <a:avLst/>
          </a:prstGeom>
        </p:spPr>
      </p:pic>
      <p:sp>
        <p:nvSpPr>
          <p:cNvPr id="9" name="TextBox 8">
            <a:extLst>
              <a:ext uri="{FF2B5EF4-FFF2-40B4-BE49-F238E27FC236}">
                <a16:creationId xmlns:a16="http://schemas.microsoft.com/office/drawing/2014/main" id="{4153399D-8B76-4139-8039-CC5F0BA6CE8D}"/>
              </a:ext>
            </a:extLst>
          </p:cNvPr>
          <p:cNvSpPr txBox="1"/>
          <p:nvPr/>
        </p:nvSpPr>
        <p:spPr>
          <a:xfrm>
            <a:off x="10210800" y="6107668"/>
            <a:ext cx="1133862" cy="369332"/>
          </a:xfrm>
          <a:prstGeom prst="rect">
            <a:avLst/>
          </a:prstGeom>
          <a:noFill/>
        </p:spPr>
        <p:txBody>
          <a:bodyPr wrap="square" rtlCol="0">
            <a:spAutoFit/>
          </a:bodyPr>
          <a:lstStyle/>
          <a:p>
            <a:pPr>
              <a:spcBef>
                <a:spcPts val="600"/>
              </a:spcBef>
            </a:pPr>
            <a:r>
              <a:rPr lang="en-US" sz="1800" dirty="0">
                <a:solidFill>
                  <a:schemeClr val="bg1"/>
                </a:solidFill>
              </a:rPr>
              <a:t> 1.5 min </a:t>
            </a:r>
          </a:p>
        </p:txBody>
      </p:sp>
    </p:spTree>
    <p:extLst>
      <p:ext uri="{BB962C8B-B14F-4D97-AF65-F5344CB8AC3E}">
        <p14:creationId xmlns:p14="http://schemas.microsoft.com/office/powerpoint/2010/main" val="207270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228600" y="1371600"/>
            <a:ext cx="11658600" cy="2986210"/>
          </a:xfrm>
        </p:spPr>
        <p:txBody>
          <a:bodyPr/>
          <a:lstStyle/>
          <a:p>
            <a:pPr eaLnBrk="1" hangingPunct="1"/>
            <a:r>
              <a:rPr lang="en-US" sz="5400" dirty="0"/>
              <a:t>Action research</a:t>
            </a:r>
            <a:r>
              <a:rPr lang="en-US" sz="4400" dirty="0"/>
              <a:t>. </a:t>
            </a:r>
            <a:br>
              <a:rPr lang="en-US" sz="4400" dirty="0"/>
            </a:br>
            <a:r>
              <a:rPr lang="en-US" sz="4800" dirty="0"/>
              <a:t>Theoretical / philosophical background</a:t>
            </a:r>
            <a:br>
              <a:rPr lang="en-US" sz="5400" dirty="0"/>
            </a:br>
            <a:r>
              <a:rPr lang="en-US" dirty="0"/>
              <a:t>Optional</a:t>
            </a:r>
            <a:endParaRPr lang="en-US" b="0" dirty="0">
              <a:latin typeface="Arial Unicode MS" pitchFamily="34" charset="-128"/>
            </a:endParaRPr>
          </a:p>
        </p:txBody>
      </p:sp>
      <p:sp>
        <p:nvSpPr>
          <p:cNvPr id="3076" name="Rectangle 3"/>
          <p:cNvSpPr>
            <a:spLocks noGrp="1" noChangeArrowheads="1"/>
          </p:cNvSpPr>
          <p:nvPr>
            <p:ph idx="1"/>
          </p:nvPr>
        </p:nvSpPr>
        <p:spPr>
          <a:xfrm>
            <a:off x="1828800" y="5562600"/>
            <a:ext cx="8382000" cy="290390"/>
          </a:xfrm>
        </p:spPr>
        <p:txBody>
          <a:bodyPr/>
          <a:lstStyle/>
          <a:p>
            <a:pPr marL="0" indent="0">
              <a:buNone/>
            </a:pPr>
            <a:r>
              <a:rPr lang="en-US" sz="2000" dirty="0">
                <a:solidFill>
                  <a:schemeClr val="bg1"/>
                </a:solidFill>
              </a:rPr>
              <a:t> </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21</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spTree>
    <p:extLst>
      <p:ext uri="{BB962C8B-B14F-4D97-AF65-F5344CB8AC3E}">
        <p14:creationId xmlns:p14="http://schemas.microsoft.com/office/powerpoint/2010/main" val="632011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752600" y="609600"/>
            <a:ext cx="8458200" cy="685800"/>
          </a:xfrm>
        </p:spPr>
        <p:txBody>
          <a:bodyPr/>
          <a:lstStyle/>
          <a:p>
            <a:pPr eaLnBrk="1" hangingPunct="1"/>
            <a:r>
              <a:rPr lang="en-US" dirty="0"/>
              <a:t>What is action research?</a:t>
            </a:r>
            <a:br>
              <a:rPr lang="en-US" dirty="0"/>
            </a:br>
            <a:r>
              <a:rPr lang="en-US" dirty="0"/>
              <a:t>A review of definitions</a:t>
            </a:r>
            <a:endParaRPr lang="en-US" sz="3200" b="0" dirty="0">
              <a:latin typeface="Arial Unicode MS" pitchFamily="34" charset="-128"/>
            </a:endParaRPr>
          </a:p>
        </p:txBody>
      </p:sp>
      <p:sp>
        <p:nvSpPr>
          <p:cNvPr id="3076" name="Rectangle 3"/>
          <p:cNvSpPr>
            <a:spLocks noGrp="1" noChangeArrowheads="1"/>
          </p:cNvSpPr>
          <p:nvPr>
            <p:ph idx="1"/>
          </p:nvPr>
        </p:nvSpPr>
        <p:spPr>
          <a:xfrm>
            <a:off x="1981200" y="2015392"/>
            <a:ext cx="8229600" cy="4461608"/>
          </a:xfrm>
        </p:spPr>
        <p:txBody>
          <a:bodyPr/>
          <a:lstStyle/>
          <a:p>
            <a:pPr marL="0" indent="0">
              <a:buNone/>
            </a:pPr>
            <a:r>
              <a:rPr lang="en-US" sz="2000" dirty="0">
                <a:solidFill>
                  <a:schemeClr val="bg1"/>
                </a:solidFill>
              </a:rPr>
              <a:t>Many definitions, often adapted to a specific domain</a:t>
            </a:r>
            <a:br>
              <a:rPr lang="en-US" sz="2000" dirty="0">
                <a:solidFill>
                  <a:schemeClr val="bg1"/>
                </a:solidFill>
              </a:rPr>
            </a:br>
            <a:r>
              <a:rPr lang="en-US" sz="2000" dirty="0">
                <a:solidFill>
                  <a:schemeClr val="bg1"/>
                </a:solidFill>
              </a:rPr>
              <a:t>See the embedded 13-page Word document</a:t>
            </a:r>
          </a:p>
          <a:p>
            <a:pPr marL="0" indent="0">
              <a:buNone/>
            </a:pPr>
            <a:r>
              <a:rPr lang="en-US" sz="2000" dirty="0">
                <a:solidFill>
                  <a:schemeClr val="bg1"/>
                </a:solidFill>
              </a:rPr>
              <a:t>General, society, community, social justice</a:t>
            </a:r>
          </a:p>
          <a:p>
            <a:pPr marL="0" indent="0">
              <a:buNone/>
            </a:pPr>
            <a:r>
              <a:rPr lang="en-US" sz="2000" dirty="0">
                <a:solidFill>
                  <a:schemeClr val="bg1"/>
                </a:solidFill>
              </a:rPr>
              <a:t>Education (the bulk of recent literature deals with the education domain, but many insights can be transferred)</a:t>
            </a:r>
          </a:p>
          <a:p>
            <a:pPr marL="0" indent="0">
              <a:buNone/>
            </a:pPr>
            <a:r>
              <a:rPr lang="en-US" sz="2000" dirty="0">
                <a:solidFill>
                  <a:schemeClr val="bg1"/>
                </a:solidFill>
              </a:rPr>
              <a:t>Organizations, business</a:t>
            </a:r>
          </a:p>
          <a:p>
            <a:pPr marL="0" indent="0">
              <a:buNone/>
            </a:pP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22</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pic>
        <p:nvPicPr>
          <p:cNvPr id="2" name="UBLIS75DS-02.1$2-Lecture02.1ActionResearchSlide04">
            <a:hlinkClick r:id="" action="ppaction://media"/>
            <a:extLst>
              <a:ext uri="{FF2B5EF4-FFF2-40B4-BE49-F238E27FC236}">
                <a16:creationId xmlns:a16="http://schemas.microsoft.com/office/drawing/2014/main" id="{8DA5502E-1327-4A91-A243-AEAD0345E34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363200" y="5543959"/>
            <a:ext cx="609600" cy="609600"/>
          </a:xfrm>
          <a:prstGeom prst="rect">
            <a:avLst/>
          </a:prstGeom>
        </p:spPr>
      </p:pic>
      <p:sp>
        <p:nvSpPr>
          <p:cNvPr id="7" name="TextBox 6">
            <a:extLst>
              <a:ext uri="{FF2B5EF4-FFF2-40B4-BE49-F238E27FC236}">
                <a16:creationId xmlns:a16="http://schemas.microsoft.com/office/drawing/2014/main" id="{08258B00-E2F3-4B7D-944A-6C532CB023EC}"/>
              </a:ext>
            </a:extLst>
          </p:cNvPr>
          <p:cNvSpPr txBox="1"/>
          <p:nvPr/>
        </p:nvSpPr>
        <p:spPr>
          <a:xfrm>
            <a:off x="9381738" y="5624453"/>
            <a:ext cx="981462" cy="369332"/>
          </a:xfrm>
          <a:prstGeom prst="rect">
            <a:avLst/>
          </a:prstGeom>
          <a:noFill/>
        </p:spPr>
        <p:txBody>
          <a:bodyPr wrap="square" rtlCol="0">
            <a:spAutoFit/>
          </a:bodyPr>
          <a:lstStyle/>
          <a:p>
            <a:pPr>
              <a:spcBef>
                <a:spcPts val="600"/>
              </a:spcBef>
            </a:pPr>
            <a:r>
              <a:rPr lang="en-US" sz="1800" dirty="0">
                <a:solidFill>
                  <a:schemeClr val="bg1"/>
                </a:solidFill>
              </a:rPr>
              <a:t> 2 min </a:t>
            </a:r>
          </a:p>
        </p:txBody>
      </p:sp>
      <p:graphicFrame>
        <p:nvGraphicFramePr>
          <p:cNvPr id="3" name="Object 2">
            <a:hlinkClick r:id="" action="ppaction://ole?verb=1"/>
            <a:extLst>
              <a:ext uri="{FF2B5EF4-FFF2-40B4-BE49-F238E27FC236}">
                <a16:creationId xmlns:a16="http://schemas.microsoft.com/office/drawing/2014/main" id="{90E2F7B7-AA9F-4724-BC63-520588FBE694}"/>
              </a:ext>
            </a:extLst>
          </p:cNvPr>
          <p:cNvGraphicFramePr>
            <a:graphicFrameLocks noChangeAspect="1"/>
          </p:cNvGraphicFramePr>
          <p:nvPr>
            <p:extLst>
              <p:ext uri="{D42A27DB-BD31-4B8C-83A1-F6EECF244321}">
                <p14:modId xmlns:p14="http://schemas.microsoft.com/office/powerpoint/2010/main" val="1168568794"/>
              </p:ext>
            </p:extLst>
          </p:nvPr>
        </p:nvGraphicFramePr>
        <p:xfrm>
          <a:off x="9933267" y="4663370"/>
          <a:ext cx="1501310" cy="1295400"/>
        </p:xfrm>
        <a:graphic>
          <a:graphicData uri="http://schemas.openxmlformats.org/presentationml/2006/ole">
            <mc:AlternateContent xmlns:mc="http://schemas.openxmlformats.org/markup-compatibility/2006">
              <mc:Choice xmlns:v="urn:schemas-microsoft-com:vml" Requires="v">
                <p:oleObj spid="_x0000_s1042" name="Document" showAsIcon="1" r:id="rId6" imgW="914400" imgH="788760" progId="Word.Document.12">
                  <p:embed/>
                </p:oleObj>
              </mc:Choice>
              <mc:Fallback>
                <p:oleObj name="Document" showAsIcon="1" r:id="rId6" imgW="914400" imgH="788760" progId="Word.Document.12">
                  <p:embed/>
                  <p:pic>
                    <p:nvPicPr>
                      <p:cNvPr id="0" name=""/>
                      <p:cNvPicPr/>
                      <p:nvPr/>
                    </p:nvPicPr>
                    <p:blipFill>
                      <a:blip r:embed="rId7"/>
                      <a:stretch>
                        <a:fillRect/>
                      </a:stretch>
                    </p:blipFill>
                    <p:spPr>
                      <a:xfrm>
                        <a:off x="9933267" y="4663370"/>
                        <a:ext cx="1501310" cy="12954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5C68808C-D7EA-44E3-A853-3A1369C2AE41}"/>
              </a:ext>
            </a:extLst>
          </p:cNvPr>
          <p:cNvSpPr txBox="1"/>
          <p:nvPr/>
        </p:nvSpPr>
        <p:spPr>
          <a:xfrm>
            <a:off x="4486662" y="4755825"/>
            <a:ext cx="6257538" cy="369332"/>
          </a:xfrm>
          <a:prstGeom prst="rect">
            <a:avLst/>
          </a:prstGeom>
          <a:noFill/>
        </p:spPr>
        <p:txBody>
          <a:bodyPr wrap="square" rtlCol="0">
            <a:spAutoFit/>
          </a:bodyPr>
          <a:lstStyle/>
          <a:p>
            <a:pPr>
              <a:spcBef>
                <a:spcPts val="600"/>
              </a:spcBef>
            </a:pPr>
            <a:r>
              <a:rPr lang="en-US" sz="1800" dirty="0">
                <a:solidFill>
                  <a:schemeClr val="bg1"/>
                </a:solidFill>
              </a:rPr>
              <a:t> 13 pages, not needed to understand the remaining slides </a:t>
            </a:r>
          </a:p>
        </p:txBody>
      </p:sp>
    </p:spTree>
    <p:extLst>
      <p:ext uri="{BB962C8B-B14F-4D97-AF65-F5344CB8AC3E}">
        <p14:creationId xmlns:p14="http://schemas.microsoft.com/office/powerpoint/2010/main" val="88657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752600" y="457200"/>
            <a:ext cx="8458200" cy="1153502"/>
          </a:xfrm>
        </p:spPr>
        <p:txBody>
          <a:bodyPr/>
          <a:lstStyle/>
          <a:p>
            <a:pPr eaLnBrk="1" hangingPunct="1"/>
            <a:r>
              <a:rPr lang="en-US" dirty="0"/>
              <a:t>What is action research</a:t>
            </a:r>
            <a:br>
              <a:rPr lang="en-US" dirty="0"/>
            </a:br>
            <a:r>
              <a:rPr lang="en-US" dirty="0"/>
              <a:t>Closely related approaches</a:t>
            </a:r>
            <a:endParaRPr lang="en-US" sz="3200" b="0" dirty="0">
              <a:latin typeface="Arial Unicode MS" pitchFamily="34" charset="-128"/>
            </a:endParaRPr>
          </a:p>
        </p:txBody>
      </p:sp>
      <p:sp>
        <p:nvSpPr>
          <p:cNvPr id="3076" name="Rectangle 3"/>
          <p:cNvSpPr>
            <a:spLocks noGrp="1" noChangeArrowheads="1"/>
          </p:cNvSpPr>
          <p:nvPr>
            <p:ph idx="1"/>
          </p:nvPr>
        </p:nvSpPr>
        <p:spPr>
          <a:xfrm>
            <a:off x="1676400" y="2286568"/>
            <a:ext cx="8077200" cy="3276031"/>
          </a:xfrm>
        </p:spPr>
        <p:txBody>
          <a:bodyPr/>
          <a:lstStyle/>
          <a:p>
            <a:r>
              <a:rPr lang="en-US" sz="2000" b="1">
                <a:solidFill>
                  <a:schemeClr val="bg1"/>
                </a:solidFill>
              </a:rPr>
              <a:t>1a2.1 Scientific research integrated with product development</a:t>
            </a:r>
            <a:br>
              <a:rPr lang="en-US" sz="2000">
                <a:solidFill>
                  <a:schemeClr val="bg1"/>
                </a:solidFill>
              </a:rPr>
            </a:br>
            <a:r>
              <a:rPr lang="en-US" sz="2000">
                <a:solidFill>
                  <a:schemeClr val="bg1"/>
                </a:solidFill>
              </a:rPr>
              <a:t>Research questions emerging from specific problems encountered by the engineers working on the development of a product.</a:t>
            </a:r>
            <a:br>
              <a:rPr lang="en-US" sz="2000">
                <a:solidFill>
                  <a:schemeClr val="bg1"/>
                </a:solidFill>
              </a:rPr>
            </a:br>
            <a:r>
              <a:rPr lang="en-US" sz="2000">
                <a:solidFill>
                  <a:schemeClr val="bg1"/>
                </a:solidFill>
              </a:rPr>
              <a:t>Research and Development (R&amp;D)</a:t>
            </a:r>
            <a:br>
              <a:rPr lang="en-US" sz="2000">
                <a:solidFill>
                  <a:schemeClr val="bg1"/>
                </a:solidFill>
              </a:rPr>
            </a:br>
            <a:r>
              <a:rPr lang="en-US" sz="2000">
                <a:solidFill>
                  <a:schemeClr val="bg1"/>
                </a:solidFill>
              </a:rPr>
              <a:t>Can also be applied to developing procedures or policies or behind-the-scenes software, such a operating systems</a:t>
            </a:r>
          </a:p>
          <a:p>
            <a:pPr>
              <a:spcBef>
                <a:spcPts val="2100"/>
              </a:spcBef>
            </a:pPr>
            <a:r>
              <a:rPr lang="en-US" sz="2000" b="1">
                <a:solidFill>
                  <a:schemeClr val="bg1"/>
                </a:solidFill>
              </a:rPr>
              <a:t>1a2.1.1 Participatory </a:t>
            </a:r>
            <a:r>
              <a:rPr lang="en-US" sz="2000" b="1" dirty="0">
                <a:solidFill>
                  <a:schemeClr val="bg1"/>
                </a:solidFill>
              </a:rPr>
              <a:t>design</a:t>
            </a:r>
            <a:br>
              <a:rPr lang="en-US" sz="2000" dirty="0">
                <a:solidFill>
                  <a:schemeClr val="bg1"/>
                </a:solidFill>
              </a:rPr>
            </a:br>
            <a:r>
              <a:rPr lang="en-US" sz="2000" dirty="0">
                <a:solidFill>
                  <a:schemeClr val="bg1"/>
                </a:solidFill>
              </a:rPr>
              <a:t>Working closely with potential users on the design </a:t>
            </a:r>
            <a:r>
              <a:rPr lang="en-US" sz="2000">
                <a:solidFill>
                  <a:schemeClr val="bg1"/>
                </a:solidFill>
              </a:rPr>
              <a:t>of products, systems, user interfaces, etc.</a:t>
            </a:r>
            <a:br>
              <a:rPr lang="en-US" sz="2000" dirty="0">
                <a:solidFill>
                  <a:schemeClr val="bg1"/>
                </a:solidFill>
              </a:rPr>
            </a:br>
            <a:r>
              <a:rPr lang="en-US" sz="2000" dirty="0">
                <a:solidFill>
                  <a:schemeClr val="bg1"/>
                </a:solidFill>
              </a:rPr>
              <a:t>Participants can </a:t>
            </a:r>
            <a:r>
              <a:rPr lang="en-US" sz="2000">
                <a:solidFill>
                  <a:schemeClr val="bg1"/>
                </a:solidFill>
              </a:rPr>
              <a:t>be children.</a:t>
            </a:r>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23</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pic>
        <p:nvPicPr>
          <p:cNvPr id="2" name="UBLIS75DS-02.1$2-Lecture02.1ActionResearchSlide05">
            <a:hlinkClick r:id="" action="ppaction://media"/>
            <a:extLst>
              <a:ext uri="{FF2B5EF4-FFF2-40B4-BE49-F238E27FC236}">
                <a16:creationId xmlns:a16="http://schemas.microsoft.com/office/drawing/2014/main" id="{D107F063-B350-4950-977A-470499E255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95128" y="5423183"/>
            <a:ext cx="702199" cy="702199"/>
          </a:xfrm>
          <a:prstGeom prst="rect">
            <a:avLst/>
          </a:prstGeom>
        </p:spPr>
      </p:pic>
      <p:sp>
        <p:nvSpPr>
          <p:cNvPr id="7" name="TextBox 6">
            <a:extLst>
              <a:ext uri="{FF2B5EF4-FFF2-40B4-BE49-F238E27FC236}">
                <a16:creationId xmlns:a16="http://schemas.microsoft.com/office/drawing/2014/main" id="{712031D2-871E-4049-8900-24402AD0BFA4}"/>
              </a:ext>
            </a:extLst>
          </p:cNvPr>
          <p:cNvSpPr txBox="1"/>
          <p:nvPr/>
        </p:nvSpPr>
        <p:spPr>
          <a:xfrm>
            <a:off x="9488645" y="5562599"/>
            <a:ext cx="981462" cy="369332"/>
          </a:xfrm>
          <a:prstGeom prst="rect">
            <a:avLst/>
          </a:prstGeom>
          <a:noFill/>
        </p:spPr>
        <p:txBody>
          <a:bodyPr wrap="square" rtlCol="0">
            <a:spAutoFit/>
          </a:bodyPr>
          <a:lstStyle/>
          <a:p>
            <a:pPr>
              <a:spcBef>
                <a:spcPts val="600"/>
              </a:spcBef>
            </a:pPr>
            <a:r>
              <a:rPr lang="en-US" sz="1800" dirty="0">
                <a:solidFill>
                  <a:schemeClr val="bg1"/>
                </a:solidFill>
              </a:rPr>
              <a:t> 3 min </a:t>
            </a:r>
          </a:p>
        </p:txBody>
      </p:sp>
    </p:spTree>
    <p:extLst>
      <p:ext uri="{BB962C8B-B14F-4D97-AF65-F5344CB8AC3E}">
        <p14:creationId xmlns:p14="http://schemas.microsoft.com/office/powerpoint/2010/main" val="68706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9324" y="233973"/>
            <a:ext cx="8458200" cy="685800"/>
          </a:xfrm>
        </p:spPr>
        <p:txBody>
          <a:bodyPr/>
          <a:lstStyle/>
          <a:p>
            <a:pPr eaLnBrk="1" hangingPunct="1"/>
            <a:r>
              <a:rPr lang="en-US" dirty="0"/>
              <a:t>Types of action research</a:t>
            </a:r>
            <a:endParaRPr lang="en-US" sz="3200" b="0" dirty="0">
              <a:latin typeface="Arial Unicode MS" pitchFamily="34" charset="-128"/>
            </a:endParaRPr>
          </a:p>
        </p:txBody>
      </p:sp>
      <p:sp>
        <p:nvSpPr>
          <p:cNvPr id="3076" name="Rectangle 3"/>
          <p:cNvSpPr>
            <a:spLocks noGrp="1" noChangeArrowheads="1"/>
          </p:cNvSpPr>
          <p:nvPr>
            <p:ph idx="1"/>
          </p:nvPr>
        </p:nvSpPr>
        <p:spPr>
          <a:xfrm>
            <a:off x="1828800" y="1391382"/>
            <a:ext cx="8382000" cy="4461608"/>
          </a:xfrm>
        </p:spPr>
        <p:txBody>
          <a:bodyPr/>
          <a:lstStyle/>
          <a:p>
            <a:r>
              <a:rPr lang="en-US" sz="2000" dirty="0"/>
              <a:t>Action research by philosophical orientation</a:t>
            </a:r>
          </a:p>
          <a:p>
            <a:r>
              <a:rPr lang="en-US" sz="2000" dirty="0"/>
              <a:t>Action research by the degree to which an outside researcher influences the action research project </a:t>
            </a:r>
          </a:p>
          <a:p>
            <a:r>
              <a:rPr lang="en-US" sz="2000" dirty="0">
                <a:solidFill>
                  <a:schemeClr val="bg1"/>
                </a:solidFill>
              </a:rPr>
              <a:t>Action research by scope</a:t>
            </a:r>
          </a:p>
          <a:p>
            <a:r>
              <a:rPr lang="en-US" sz="2000" dirty="0">
                <a:solidFill>
                  <a:schemeClr val="bg1"/>
                </a:solidFill>
              </a:rPr>
              <a:t>Action research by focus </a:t>
            </a:r>
          </a:p>
          <a:p>
            <a:endParaRPr lang="en-US" sz="2000" dirty="0">
              <a:solidFill>
                <a:schemeClr val="bg1"/>
              </a:solidFill>
            </a:endParaRP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24</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pic>
        <p:nvPicPr>
          <p:cNvPr id="2" name="UBLIS75DS-02.1$2-Lecture02.1ActionResearchSlide06">
            <a:hlinkClick r:id="" action="ppaction://media"/>
            <a:extLst>
              <a:ext uri="{FF2B5EF4-FFF2-40B4-BE49-F238E27FC236}">
                <a16:creationId xmlns:a16="http://schemas.microsoft.com/office/drawing/2014/main" id="{D26AE011-F5BE-45D5-97C5-B6DE518832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1" y="4572524"/>
            <a:ext cx="685800" cy="685800"/>
          </a:xfrm>
          <a:prstGeom prst="rect">
            <a:avLst/>
          </a:prstGeom>
        </p:spPr>
      </p:pic>
      <p:sp>
        <p:nvSpPr>
          <p:cNvPr id="7" name="TextBox 6">
            <a:extLst>
              <a:ext uri="{FF2B5EF4-FFF2-40B4-BE49-F238E27FC236}">
                <a16:creationId xmlns:a16="http://schemas.microsoft.com/office/drawing/2014/main" id="{B9690041-1F13-4D66-A30F-8FFC273241C0}"/>
              </a:ext>
            </a:extLst>
          </p:cNvPr>
          <p:cNvSpPr txBox="1"/>
          <p:nvPr/>
        </p:nvSpPr>
        <p:spPr>
          <a:xfrm>
            <a:off x="8763000" y="4730758"/>
            <a:ext cx="981462" cy="369332"/>
          </a:xfrm>
          <a:prstGeom prst="rect">
            <a:avLst/>
          </a:prstGeom>
          <a:noFill/>
        </p:spPr>
        <p:txBody>
          <a:bodyPr wrap="square" rtlCol="0">
            <a:spAutoFit/>
          </a:bodyPr>
          <a:lstStyle/>
          <a:p>
            <a:pPr>
              <a:spcBef>
                <a:spcPts val="600"/>
              </a:spcBef>
            </a:pPr>
            <a:r>
              <a:rPr lang="en-US" sz="1800" dirty="0">
                <a:solidFill>
                  <a:schemeClr val="bg1"/>
                </a:solidFill>
              </a:rPr>
              <a:t>1 min </a:t>
            </a:r>
          </a:p>
        </p:txBody>
      </p:sp>
    </p:spTree>
    <p:extLst>
      <p:ext uri="{BB962C8B-B14F-4D97-AF65-F5344CB8AC3E}">
        <p14:creationId xmlns:p14="http://schemas.microsoft.com/office/powerpoint/2010/main" val="419694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25</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graphicFrame>
        <p:nvGraphicFramePr>
          <p:cNvPr id="6" name="Table 5">
            <a:extLst>
              <a:ext uri="{FF2B5EF4-FFF2-40B4-BE49-F238E27FC236}">
                <a16:creationId xmlns:a16="http://schemas.microsoft.com/office/drawing/2014/main" id="{9AFBB740-A266-40A6-AB6A-D8F146B8CD4C}"/>
              </a:ext>
            </a:extLst>
          </p:cNvPr>
          <p:cNvGraphicFramePr>
            <a:graphicFrameLocks noGrp="1"/>
          </p:cNvGraphicFramePr>
          <p:nvPr>
            <p:extLst>
              <p:ext uri="{D42A27DB-BD31-4B8C-83A1-F6EECF244321}">
                <p14:modId xmlns:p14="http://schemas.microsoft.com/office/powerpoint/2010/main" val="3248639656"/>
              </p:ext>
            </p:extLst>
          </p:nvPr>
        </p:nvGraphicFramePr>
        <p:xfrm>
          <a:off x="381000" y="723798"/>
          <a:ext cx="8610600" cy="5364241"/>
        </p:xfrm>
        <a:graphic>
          <a:graphicData uri="http://schemas.openxmlformats.org/drawingml/2006/table">
            <a:tbl>
              <a:tblPr>
                <a:tableStyleId>{5C22544A-7EE6-4342-B048-85BDC9FD1C3A}</a:tableStyleId>
              </a:tblPr>
              <a:tblGrid>
                <a:gridCol w="8610600">
                  <a:extLst>
                    <a:ext uri="{9D8B030D-6E8A-4147-A177-3AD203B41FA5}">
                      <a16:colId xmlns:a16="http://schemas.microsoft.com/office/drawing/2014/main" val="1645767061"/>
                    </a:ext>
                  </a:extLst>
                </a:gridCol>
              </a:tblGrid>
              <a:tr h="533400">
                <a:tc>
                  <a:txBody>
                    <a:bodyPr/>
                    <a:lstStyle/>
                    <a:p>
                      <a:pPr marL="0" marR="0">
                        <a:spcBef>
                          <a:spcPts val="0"/>
                        </a:spcBef>
                        <a:spcAft>
                          <a:spcPts val="0"/>
                        </a:spcAft>
                      </a:pPr>
                      <a:r>
                        <a:rPr lang="en-US" sz="2400" b="1" dirty="0">
                          <a:solidFill>
                            <a:srgbClr val="000066"/>
                          </a:solidFill>
                          <a:effectLst/>
                        </a:rPr>
                        <a:t>Action research by philosophical orientation</a:t>
                      </a:r>
                      <a:endParaRPr lang="en-US" sz="2400" b="1" dirty="0">
                        <a:solidFill>
                          <a:srgbClr val="000066"/>
                        </a:solidFill>
                        <a:effectLst/>
                        <a:latin typeface="Times New Roman" panose="02020603050405020304" pitchFamily="18" charset="0"/>
                        <a:ea typeface="Calibri" panose="020F0502020204030204" pitchFamily="34" charset="0"/>
                      </a:endParaRPr>
                    </a:p>
                  </a:txBody>
                  <a:tcPr marL="73025" marR="73025" marT="36830" marB="36830">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12342688"/>
                  </a:ext>
                </a:extLst>
              </a:tr>
              <a:tr h="4389120">
                <a:tc>
                  <a:txBody>
                    <a:bodyPr/>
                    <a:lstStyle/>
                    <a:p>
                      <a:pPr marL="0" marR="0" algn="l">
                        <a:spcBef>
                          <a:spcPts val="0"/>
                        </a:spcBef>
                        <a:spcAft>
                          <a:spcPts val="0"/>
                        </a:spcAft>
                      </a:pPr>
                      <a:r>
                        <a:rPr lang="en-US" sz="2000" b="1" dirty="0">
                          <a:solidFill>
                            <a:srgbClr val="000066"/>
                          </a:solidFill>
                          <a:effectLst/>
                        </a:rPr>
                        <a:t>Positivist  or empirical - analytical approach </a:t>
                      </a:r>
                      <a:r>
                        <a:rPr lang="en-US" sz="2000" dirty="0">
                          <a:solidFill>
                            <a:srgbClr val="000066"/>
                          </a:solidFill>
                          <a:effectLst/>
                        </a:rPr>
                        <a:t>to action research, </a:t>
                      </a:r>
                      <a:br>
                        <a:rPr lang="en-US" sz="2000" dirty="0">
                          <a:solidFill>
                            <a:srgbClr val="000066"/>
                          </a:solidFill>
                          <a:effectLst/>
                        </a:rPr>
                      </a:br>
                      <a:r>
                        <a:rPr lang="en-US" sz="2000" dirty="0">
                          <a:solidFill>
                            <a:srgbClr val="000066"/>
                          </a:solidFill>
                          <a:effectLst/>
                        </a:rPr>
                        <a:t>also known as ‘classical action research’ </a:t>
                      </a:r>
                      <a:br>
                        <a:rPr lang="en-US" sz="2000" dirty="0">
                          <a:solidFill>
                            <a:srgbClr val="000066"/>
                          </a:solidFill>
                          <a:effectLst/>
                        </a:rPr>
                      </a:br>
                      <a:r>
                        <a:rPr lang="en-US" sz="2000" dirty="0">
                          <a:solidFill>
                            <a:srgbClr val="000066"/>
                          </a:solidFill>
                          <a:effectLst/>
                        </a:rPr>
                        <a:t>perceives research as a social experiment. Accordingly, action research is accepted as a method to test hypotheses in a real world environment.</a:t>
                      </a:r>
                    </a:p>
                    <a:p>
                      <a:pPr marL="0" marR="0" algn="l">
                        <a:spcBef>
                          <a:spcPts val="0"/>
                        </a:spcBef>
                        <a:spcAft>
                          <a:spcPts val="0"/>
                        </a:spcAft>
                      </a:pPr>
                      <a:endParaRPr lang="en-US" sz="1400" dirty="0">
                        <a:solidFill>
                          <a:srgbClr val="000066"/>
                        </a:solidFill>
                        <a:effectLst/>
                      </a:endParaRPr>
                    </a:p>
                    <a:p>
                      <a:pPr marL="0" marR="0" algn="l">
                        <a:spcBef>
                          <a:spcPts val="0"/>
                        </a:spcBef>
                        <a:spcAft>
                          <a:spcPts val="0"/>
                        </a:spcAft>
                      </a:pPr>
                      <a:r>
                        <a:rPr lang="en-US" sz="2000" b="1" dirty="0">
                          <a:solidFill>
                            <a:srgbClr val="000066"/>
                          </a:solidFill>
                          <a:effectLst/>
                        </a:rPr>
                        <a:t>Interpretive-hermeneutic action research</a:t>
                      </a:r>
                      <a:r>
                        <a:rPr lang="en-US" sz="2000" dirty="0">
                          <a:solidFill>
                            <a:srgbClr val="000066"/>
                          </a:solidFill>
                          <a:effectLst/>
                        </a:rPr>
                        <a:t>, </a:t>
                      </a:r>
                      <a:br>
                        <a:rPr lang="en-US" sz="2000" dirty="0">
                          <a:solidFill>
                            <a:srgbClr val="000066"/>
                          </a:solidFill>
                          <a:effectLst/>
                        </a:rPr>
                      </a:br>
                      <a:r>
                        <a:rPr lang="en-US" sz="2000" dirty="0">
                          <a:solidFill>
                            <a:srgbClr val="000066"/>
                          </a:solidFill>
                          <a:effectLst/>
                        </a:rPr>
                        <a:t>also known as ‘contemporary action research’ </a:t>
                      </a:r>
                      <a:br>
                        <a:rPr lang="en-US" sz="2000" dirty="0">
                          <a:solidFill>
                            <a:srgbClr val="000066"/>
                          </a:solidFill>
                          <a:effectLst/>
                        </a:rPr>
                      </a:br>
                      <a:r>
                        <a:rPr lang="en-US" sz="2000" dirty="0">
                          <a:solidFill>
                            <a:srgbClr val="000066"/>
                          </a:solidFill>
                          <a:effectLst/>
                        </a:rPr>
                        <a:t>perceives business reality as socially constructed and focuses on specifications of local and organisational factors when conducting the action research.</a:t>
                      </a:r>
                    </a:p>
                    <a:p>
                      <a:pPr marL="0" marR="0" algn="l">
                        <a:spcBef>
                          <a:spcPts val="0"/>
                        </a:spcBef>
                        <a:spcAft>
                          <a:spcPts val="0"/>
                        </a:spcAft>
                      </a:pPr>
                      <a:endParaRPr lang="en-US" sz="1400" dirty="0">
                        <a:solidFill>
                          <a:srgbClr val="000066"/>
                        </a:solidFill>
                        <a:effectLst/>
                      </a:endParaRPr>
                    </a:p>
                    <a:p>
                      <a:pPr marL="0" marR="0" algn="l">
                        <a:spcBef>
                          <a:spcPts val="0"/>
                        </a:spcBef>
                        <a:spcAft>
                          <a:spcPts val="0"/>
                        </a:spcAft>
                      </a:pPr>
                      <a:r>
                        <a:rPr lang="en-US" sz="2000" b="1" dirty="0">
                          <a:solidFill>
                            <a:srgbClr val="000066"/>
                          </a:solidFill>
                          <a:effectLst/>
                        </a:rPr>
                        <a:t>Emancipatory - critical action research</a:t>
                      </a:r>
                      <a:r>
                        <a:rPr lang="en-US" sz="2000" dirty="0">
                          <a:solidFill>
                            <a:srgbClr val="000066"/>
                          </a:solidFill>
                          <a:effectLst/>
                        </a:rPr>
                        <a:t> </a:t>
                      </a:r>
                      <a:br>
                        <a:rPr lang="en-US" sz="2000" dirty="0">
                          <a:solidFill>
                            <a:srgbClr val="000066"/>
                          </a:solidFill>
                          <a:effectLst/>
                        </a:rPr>
                      </a:br>
                      <a:r>
                        <a:rPr lang="en-US" sz="2000" dirty="0">
                          <a:solidFill>
                            <a:srgbClr val="000066"/>
                          </a:solidFill>
                          <a:effectLst/>
                        </a:rPr>
                        <a:t>adopts critical approach towards business processes and aims for improvements.</a:t>
                      </a:r>
                      <a:endParaRPr lang="en-US" sz="2000" dirty="0">
                        <a:solidFill>
                          <a:srgbClr val="000066"/>
                        </a:solidFill>
                        <a:effectLst/>
                        <a:latin typeface="Times New Roman" panose="02020603050405020304" pitchFamily="18" charset="0"/>
                        <a:ea typeface="Calibri" panose="020F0502020204030204" pitchFamily="34" charset="0"/>
                      </a:endParaRPr>
                    </a:p>
                  </a:txBody>
                  <a:tcPr marL="73025" marR="73025" marT="36830" marB="36830">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3980973373"/>
                  </a:ext>
                </a:extLst>
              </a:tr>
              <a:tr h="441721">
                <a:tc>
                  <a:txBody>
                    <a:bodyPr/>
                    <a:lstStyle/>
                    <a:p>
                      <a:pPr marL="0" marR="0">
                        <a:spcBef>
                          <a:spcPts val="0"/>
                        </a:spcBef>
                        <a:spcAft>
                          <a:spcPts val="0"/>
                        </a:spcAft>
                      </a:pPr>
                      <a:r>
                        <a:rPr lang="en-US" sz="1600" dirty="0">
                          <a:solidFill>
                            <a:srgbClr val="000066"/>
                          </a:solidFill>
                          <a:effectLst/>
                        </a:rPr>
                        <a:t>https://research-methodology.net/research-methods/action-research/, modified</a:t>
                      </a:r>
                      <a:endParaRPr lang="en-US" sz="1600" dirty="0">
                        <a:solidFill>
                          <a:srgbClr val="000066"/>
                        </a:solidFill>
                        <a:effectLst/>
                        <a:latin typeface="Times New Roman" panose="02020603050405020304" pitchFamily="18" charset="0"/>
                        <a:ea typeface="Calibri" panose="020F0502020204030204" pitchFamily="34" charset="0"/>
                      </a:endParaRPr>
                    </a:p>
                  </a:txBody>
                  <a:tcPr marL="73025" marR="73025" marT="36830" marB="36830">
                    <a:lnT w="12700" cap="flat" cmpd="sng" algn="ctr">
                      <a:solidFill>
                        <a:srgbClr val="000066"/>
                      </a:solidFill>
                      <a:prstDash val="solid"/>
                      <a:round/>
                      <a:headEnd type="none" w="med" len="med"/>
                      <a:tailEnd type="none" w="med" len="med"/>
                    </a:lnT>
                    <a:solidFill>
                      <a:schemeClr val="bg1"/>
                    </a:solidFill>
                  </a:tcPr>
                </a:tc>
                <a:extLst>
                  <a:ext uri="{0D108BD9-81ED-4DB2-BD59-A6C34878D82A}">
                    <a16:rowId xmlns:a16="http://schemas.microsoft.com/office/drawing/2014/main" val="1128141275"/>
                  </a:ext>
                </a:extLst>
              </a:tr>
            </a:tbl>
          </a:graphicData>
        </a:graphic>
      </p:graphicFrame>
      <p:pic>
        <p:nvPicPr>
          <p:cNvPr id="2" name="UBLIS75DS-02.1$2-Lecture02.1ActionResearchSlide07">
            <a:hlinkClick r:id="" action="ppaction://media"/>
            <a:extLst>
              <a:ext uri="{FF2B5EF4-FFF2-40B4-BE49-F238E27FC236}">
                <a16:creationId xmlns:a16="http://schemas.microsoft.com/office/drawing/2014/main" id="{349391C4-E42C-429C-A82D-0032E8F230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56925" y="6278562"/>
            <a:ext cx="473075" cy="473075"/>
          </a:xfrm>
          <a:prstGeom prst="rect">
            <a:avLst/>
          </a:prstGeom>
        </p:spPr>
      </p:pic>
      <p:sp>
        <p:nvSpPr>
          <p:cNvPr id="7" name="TextBox 6">
            <a:extLst>
              <a:ext uri="{FF2B5EF4-FFF2-40B4-BE49-F238E27FC236}">
                <a16:creationId xmlns:a16="http://schemas.microsoft.com/office/drawing/2014/main" id="{AB3CF75C-DEEE-42BD-B7BD-5F7CB9CA3B43}"/>
              </a:ext>
            </a:extLst>
          </p:cNvPr>
          <p:cNvSpPr txBox="1"/>
          <p:nvPr/>
        </p:nvSpPr>
        <p:spPr>
          <a:xfrm>
            <a:off x="10050463" y="6292334"/>
            <a:ext cx="981462" cy="369332"/>
          </a:xfrm>
          <a:prstGeom prst="rect">
            <a:avLst/>
          </a:prstGeom>
          <a:noFill/>
        </p:spPr>
        <p:txBody>
          <a:bodyPr wrap="square" rtlCol="0">
            <a:spAutoFit/>
          </a:bodyPr>
          <a:lstStyle/>
          <a:p>
            <a:pPr>
              <a:spcBef>
                <a:spcPts val="600"/>
              </a:spcBef>
            </a:pPr>
            <a:r>
              <a:rPr lang="en-US" sz="1800" dirty="0">
                <a:solidFill>
                  <a:schemeClr val="bg1"/>
                </a:solidFill>
              </a:rPr>
              <a:t> 5 min </a:t>
            </a:r>
          </a:p>
        </p:txBody>
      </p:sp>
      <p:sp>
        <p:nvSpPr>
          <p:cNvPr id="3" name="TextBox 2">
            <a:extLst>
              <a:ext uri="{FF2B5EF4-FFF2-40B4-BE49-F238E27FC236}">
                <a16:creationId xmlns:a16="http://schemas.microsoft.com/office/drawing/2014/main" id="{410A4323-6081-400B-AE37-23128ED81D6E}"/>
              </a:ext>
            </a:extLst>
          </p:cNvPr>
          <p:cNvSpPr txBox="1"/>
          <p:nvPr/>
        </p:nvSpPr>
        <p:spPr>
          <a:xfrm>
            <a:off x="9220200" y="738707"/>
            <a:ext cx="2819400" cy="5370701"/>
          </a:xfrm>
          <a:prstGeom prst="rect">
            <a:avLst/>
          </a:prstGeom>
          <a:noFill/>
          <a:ln w="12700">
            <a:solidFill>
              <a:schemeClr val="bg1"/>
            </a:solidFill>
          </a:ln>
        </p:spPr>
        <p:txBody>
          <a:bodyPr wrap="square" rtlCol="0">
            <a:spAutoFit/>
          </a:bodyPr>
          <a:lstStyle/>
          <a:p>
            <a:r>
              <a:rPr lang="en-US" sz="1800" b="1" dirty="0">
                <a:latin typeface="+mn-lt"/>
              </a:rPr>
              <a:t>Addendum</a:t>
            </a:r>
          </a:p>
          <a:p>
            <a:r>
              <a:rPr lang="en-US" sz="1800" b="1" dirty="0">
                <a:solidFill>
                  <a:schemeClr val="bg1"/>
                </a:solidFill>
              </a:rPr>
              <a:t>I</a:t>
            </a:r>
            <a:r>
              <a:rPr lang="en-US" sz="1800" dirty="0">
                <a:solidFill>
                  <a:schemeClr val="bg1"/>
                </a:solidFill>
              </a:rPr>
              <a:t>nterpretive-hermeneutic approach to the teaching fractions problem</a:t>
            </a:r>
            <a:endParaRPr lang="en-US" sz="1800" dirty="0">
              <a:solidFill>
                <a:schemeClr val="bg1"/>
              </a:solidFill>
              <a:latin typeface="+mn-lt"/>
            </a:endParaRPr>
          </a:p>
          <a:p>
            <a:pPr>
              <a:spcBef>
                <a:spcPts val="900"/>
              </a:spcBef>
            </a:pPr>
            <a:r>
              <a:rPr lang="en-US" sz="1600" spc="-40" dirty="0">
                <a:latin typeface="+mn-lt"/>
              </a:rPr>
              <a:t>Observe students' expressions</a:t>
            </a:r>
            <a:r>
              <a:rPr lang="en-US" sz="1600" dirty="0">
                <a:latin typeface="+mn-lt"/>
              </a:rPr>
              <a:t> and engagement during the class period. Informal interviews after how students feel about the lesson and their attitudes to fractions.</a:t>
            </a:r>
          </a:p>
          <a:p>
            <a:pPr>
              <a:spcBef>
                <a:spcPts val="900"/>
              </a:spcBef>
            </a:pPr>
            <a:r>
              <a:rPr lang="en-US" sz="1600" dirty="0">
                <a:latin typeface="+mn-lt"/>
              </a:rPr>
              <a:t>Elicit students' thought processes as they learn and as they solve division-by-fraction problems afterwards. Can use log of steps students take, think-aloud protocol, even brain scans that tell what brain areas are activated at various steps in the process.</a:t>
            </a:r>
            <a:endParaRPr lang="en-US" sz="1800" dirty="0">
              <a:latin typeface="+mn-lt"/>
            </a:endParaRPr>
          </a:p>
        </p:txBody>
      </p:sp>
    </p:spTree>
    <p:extLst>
      <p:ext uri="{BB962C8B-B14F-4D97-AF65-F5344CB8AC3E}">
        <p14:creationId xmlns:p14="http://schemas.microsoft.com/office/powerpoint/2010/main" val="355725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26</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https://www.examples.com/business/action-research-proposal.html African Primary Care    </a:t>
            </a:r>
          </a:p>
        </p:txBody>
      </p:sp>
      <p:graphicFrame>
        <p:nvGraphicFramePr>
          <p:cNvPr id="3" name="Table 2">
            <a:extLst>
              <a:ext uri="{FF2B5EF4-FFF2-40B4-BE49-F238E27FC236}">
                <a16:creationId xmlns:a16="http://schemas.microsoft.com/office/drawing/2014/main" id="{CE45C20F-C736-42F0-B7D7-96EE780E0CB8}"/>
              </a:ext>
            </a:extLst>
          </p:cNvPr>
          <p:cNvGraphicFramePr>
            <a:graphicFrameLocks noGrp="1"/>
          </p:cNvGraphicFramePr>
          <p:nvPr>
            <p:extLst>
              <p:ext uri="{D42A27DB-BD31-4B8C-83A1-F6EECF244321}">
                <p14:modId xmlns:p14="http://schemas.microsoft.com/office/powerpoint/2010/main" val="3774827571"/>
              </p:ext>
            </p:extLst>
          </p:nvPr>
        </p:nvGraphicFramePr>
        <p:xfrm>
          <a:off x="381000" y="661680"/>
          <a:ext cx="11391900" cy="5946384"/>
        </p:xfrm>
        <a:graphic>
          <a:graphicData uri="http://schemas.openxmlformats.org/drawingml/2006/table">
            <a:tbl>
              <a:tblPr firstRow="1" firstCol="1" lastRow="1" lastCol="1" bandRow="1" bandCol="1">
                <a:tableStyleId>{5C22544A-7EE6-4342-B048-85BDC9FD1C3A}</a:tableStyleId>
              </a:tblPr>
              <a:tblGrid>
                <a:gridCol w="2482660">
                  <a:extLst>
                    <a:ext uri="{9D8B030D-6E8A-4147-A177-3AD203B41FA5}">
                      <a16:colId xmlns:a16="http://schemas.microsoft.com/office/drawing/2014/main" val="3243712977"/>
                    </a:ext>
                  </a:extLst>
                </a:gridCol>
                <a:gridCol w="3191170">
                  <a:extLst>
                    <a:ext uri="{9D8B030D-6E8A-4147-A177-3AD203B41FA5}">
                      <a16:colId xmlns:a16="http://schemas.microsoft.com/office/drawing/2014/main" val="3022147059"/>
                    </a:ext>
                  </a:extLst>
                </a:gridCol>
                <a:gridCol w="2644844">
                  <a:extLst>
                    <a:ext uri="{9D8B030D-6E8A-4147-A177-3AD203B41FA5}">
                      <a16:colId xmlns:a16="http://schemas.microsoft.com/office/drawing/2014/main" val="800453092"/>
                    </a:ext>
                  </a:extLst>
                </a:gridCol>
                <a:gridCol w="3073226">
                  <a:extLst>
                    <a:ext uri="{9D8B030D-6E8A-4147-A177-3AD203B41FA5}">
                      <a16:colId xmlns:a16="http://schemas.microsoft.com/office/drawing/2014/main" val="1828539231"/>
                    </a:ext>
                  </a:extLst>
                </a:gridCol>
              </a:tblGrid>
              <a:tr h="457199">
                <a:tc gridSpan="4">
                  <a:txBody>
                    <a:bodyPr/>
                    <a:lstStyle/>
                    <a:p>
                      <a:pPr marL="0" marR="0">
                        <a:spcBef>
                          <a:spcPts val="145"/>
                        </a:spcBef>
                        <a:spcAft>
                          <a:spcPts val="0"/>
                        </a:spcAft>
                      </a:pPr>
                      <a:r>
                        <a:rPr lang="en-US" sz="1600" spc="-15" dirty="0">
                          <a:solidFill>
                            <a:srgbClr val="000066"/>
                          </a:solidFill>
                          <a:effectLst/>
                        </a:rPr>
                        <a:t>TABLE</a:t>
                      </a:r>
                      <a:r>
                        <a:rPr lang="en-US" sz="1600" spc="-5" dirty="0">
                          <a:solidFill>
                            <a:srgbClr val="000066"/>
                          </a:solidFill>
                          <a:effectLst/>
                        </a:rPr>
                        <a:t> </a:t>
                      </a:r>
                      <a:r>
                        <a:rPr lang="en-US" sz="1600" dirty="0">
                          <a:solidFill>
                            <a:srgbClr val="000066"/>
                          </a:solidFill>
                          <a:effectLst/>
                        </a:rPr>
                        <a:t>1:</a:t>
                      </a:r>
                      <a:r>
                        <a:rPr lang="en-US" sz="1600" spc="-10" dirty="0">
                          <a:solidFill>
                            <a:srgbClr val="000066"/>
                          </a:solidFill>
                          <a:effectLst/>
                        </a:rPr>
                        <a:t> </a:t>
                      </a:r>
                      <a:r>
                        <a:rPr lang="en-US" sz="1600" dirty="0">
                          <a:solidFill>
                            <a:srgbClr val="000066"/>
                          </a:solidFill>
                          <a:effectLst/>
                        </a:rPr>
                        <a:t>The</a:t>
                      </a:r>
                      <a:r>
                        <a:rPr lang="en-US" sz="1600" spc="-5" dirty="0">
                          <a:solidFill>
                            <a:srgbClr val="000066"/>
                          </a:solidFill>
                          <a:effectLst/>
                        </a:rPr>
                        <a:t> emancipatory-critical paradigm.</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5441929"/>
                  </a:ext>
                </a:extLst>
              </a:tr>
              <a:tr h="457200">
                <a:tc>
                  <a:txBody>
                    <a:bodyPr/>
                    <a:lstStyle/>
                    <a:p>
                      <a:pPr marL="0" marR="0">
                        <a:spcBef>
                          <a:spcPts val="90"/>
                        </a:spcBef>
                        <a:spcAft>
                          <a:spcPts val="0"/>
                        </a:spcAft>
                      </a:pPr>
                      <a:r>
                        <a:rPr lang="en-US" sz="1600" spc="-5" dirty="0">
                          <a:solidFill>
                            <a:srgbClr val="000066"/>
                          </a:solidFill>
                          <a:effectLst/>
                        </a:rPr>
                        <a:t>Paradigm</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90"/>
                        </a:spcBef>
                        <a:spcAft>
                          <a:spcPts val="0"/>
                        </a:spcAft>
                      </a:pPr>
                      <a:r>
                        <a:rPr lang="en-US" sz="1600" b="1" spc="-5" dirty="0">
                          <a:solidFill>
                            <a:srgbClr val="000066"/>
                          </a:solidFill>
                          <a:effectLst/>
                        </a:rPr>
                        <a:t>Empirical-analytical</a:t>
                      </a:r>
                      <a:endParaRPr lang="en-US" sz="16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39370" marR="0">
                        <a:spcBef>
                          <a:spcPts val="90"/>
                        </a:spcBef>
                        <a:spcAft>
                          <a:spcPts val="0"/>
                        </a:spcAft>
                      </a:pPr>
                      <a:r>
                        <a:rPr lang="en-US" sz="1600" b="1" spc="-5" dirty="0">
                          <a:solidFill>
                            <a:srgbClr val="000066"/>
                          </a:solidFill>
                          <a:effectLst/>
                        </a:rPr>
                        <a:t>Interpretative-hermeneutic</a:t>
                      </a:r>
                      <a:endParaRPr lang="en-US" sz="16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43815" marR="0">
                        <a:spcBef>
                          <a:spcPts val="90"/>
                        </a:spcBef>
                        <a:spcAft>
                          <a:spcPts val="0"/>
                        </a:spcAft>
                      </a:pPr>
                      <a:r>
                        <a:rPr lang="en-US" sz="1600" spc="-5" dirty="0">
                          <a:solidFill>
                            <a:srgbClr val="000066"/>
                          </a:solidFill>
                          <a:effectLst/>
                        </a:rPr>
                        <a:t>Emancipatory-critical</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350901163"/>
                  </a:ext>
                </a:extLst>
              </a:tr>
              <a:tr h="533400">
                <a:tc>
                  <a:txBody>
                    <a:bodyPr/>
                    <a:lstStyle/>
                    <a:p>
                      <a:pPr marL="0" marR="0">
                        <a:spcBef>
                          <a:spcPts val="115"/>
                        </a:spcBef>
                        <a:spcAft>
                          <a:spcPts val="0"/>
                        </a:spcAft>
                      </a:pPr>
                      <a:r>
                        <a:rPr lang="en-US" sz="1600" spc="-15" dirty="0">
                          <a:solidFill>
                            <a:srgbClr val="000066"/>
                          </a:solidFill>
                          <a:effectLst/>
                        </a:rPr>
                        <a:t>Rela</a:t>
                      </a:r>
                      <a:r>
                        <a:rPr lang="en-US" sz="1600" spc="-20" dirty="0">
                          <a:solidFill>
                            <a:srgbClr val="000066"/>
                          </a:solidFill>
                          <a:effectLst/>
                        </a:rPr>
                        <a:t>ti</a:t>
                      </a:r>
                      <a:r>
                        <a:rPr lang="en-US" sz="1600" spc="-15" dirty="0">
                          <a:solidFill>
                            <a:srgbClr val="000066"/>
                          </a:solidFill>
                          <a:effectLst/>
                        </a:rPr>
                        <a:t>onship</a:t>
                      </a:r>
                      <a:r>
                        <a:rPr lang="en-US" sz="1600" spc="-30" dirty="0">
                          <a:solidFill>
                            <a:srgbClr val="000066"/>
                          </a:solidFill>
                          <a:effectLst/>
                        </a:rPr>
                        <a:t> </a:t>
                      </a:r>
                      <a:r>
                        <a:rPr lang="en-US" sz="1600" spc="-10" dirty="0">
                          <a:solidFill>
                            <a:srgbClr val="000066"/>
                          </a:solidFill>
                          <a:effectLst/>
                        </a:rPr>
                        <a:t>of</a:t>
                      </a:r>
                      <a:r>
                        <a:rPr lang="en-US" sz="1600" spc="-30" dirty="0">
                          <a:solidFill>
                            <a:srgbClr val="000066"/>
                          </a:solidFill>
                          <a:effectLst/>
                        </a:rPr>
                        <a:t> </a:t>
                      </a:r>
                      <a:r>
                        <a:rPr lang="en-US" sz="1600" spc="-20" dirty="0">
                          <a:solidFill>
                            <a:srgbClr val="000066"/>
                          </a:solidFill>
                          <a:effectLst/>
                        </a:rPr>
                        <a:t>researcher</a:t>
                      </a:r>
                      <a:r>
                        <a:rPr lang="en-US" sz="1600" spc="-30" dirty="0">
                          <a:solidFill>
                            <a:srgbClr val="000066"/>
                          </a:solidFill>
                          <a:effectLst/>
                        </a:rPr>
                        <a:t> </a:t>
                      </a:r>
                      <a:r>
                        <a:rPr lang="en-US" sz="1600" spc="-15" dirty="0">
                          <a:solidFill>
                            <a:srgbClr val="000066"/>
                          </a:solidFill>
                          <a:effectLst/>
                        </a:rPr>
                        <a:t>to</a:t>
                      </a:r>
                      <a:r>
                        <a:rPr lang="en-US" sz="1600" spc="-30" dirty="0">
                          <a:solidFill>
                            <a:srgbClr val="000066"/>
                          </a:solidFill>
                          <a:effectLst/>
                        </a:rPr>
                        <a:t> </a:t>
                      </a:r>
                      <a:r>
                        <a:rPr lang="en-US" sz="1600" spc="-15" dirty="0">
                          <a:solidFill>
                            <a:srgbClr val="000066"/>
                          </a:solidFill>
                          <a:effectLst/>
                        </a:rPr>
                        <a:t>‘reality’</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115"/>
                        </a:spcBef>
                        <a:spcAft>
                          <a:spcPts val="0"/>
                        </a:spcAft>
                      </a:pPr>
                      <a:r>
                        <a:rPr lang="en-US" sz="1600" spc="-15" dirty="0">
                          <a:solidFill>
                            <a:srgbClr val="000066"/>
                          </a:solidFill>
                          <a:effectLst/>
                        </a:rPr>
                        <a:t>Testing</a:t>
                      </a:r>
                      <a:r>
                        <a:rPr lang="en-US" sz="1600" spc="-10" dirty="0">
                          <a:solidFill>
                            <a:srgbClr val="000066"/>
                          </a:solidFill>
                          <a:effectLst/>
                        </a:rPr>
                        <a:t> </a:t>
                      </a:r>
                      <a:r>
                        <a:rPr lang="en-US" sz="1600" dirty="0">
                          <a:solidFill>
                            <a:srgbClr val="000066"/>
                          </a:solidFill>
                          <a:effectLst/>
                        </a:rPr>
                        <a:t>and</a:t>
                      </a:r>
                      <a:r>
                        <a:rPr lang="en-US" sz="1600" spc="-5" dirty="0">
                          <a:solidFill>
                            <a:srgbClr val="000066"/>
                          </a:solidFill>
                          <a:effectLst/>
                        </a:rPr>
                        <a:t> </a:t>
                      </a:r>
                      <a:r>
                        <a:rPr lang="en-US" sz="1600" dirty="0">
                          <a:solidFill>
                            <a:srgbClr val="000066"/>
                          </a:solidFill>
                          <a:effectLst/>
                        </a:rPr>
                        <a:t>measuring</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39370" marR="0">
                        <a:spcBef>
                          <a:spcPts val="115"/>
                        </a:spcBef>
                        <a:spcAft>
                          <a:spcPts val="0"/>
                        </a:spcAft>
                      </a:pPr>
                      <a:r>
                        <a:rPr lang="en-US" sz="1600" dirty="0">
                          <a:solidFill>
                            <a:srgbClr val="000066"/>
                          </a:solidFill>
                          <a:effectLst/>
                        </a:rPr>
                        <a:t>Exploring</a:t>
                      </a:r>
                      <a:r>
                        <a:rPr lang="en-US" sz="1600" spc="-10" dirty="0">
                          <a:solidFill>
                            <a:srgbClr val="000066"/>
                          </a:solidFill>
                          <a:effectLst/>
                        </a:rPr>
                        <a:t> </a:t>
                      </a:r>
                      <a:r>
                        <a:rPr lang="en-US" sz="1600" dirty="0">
                          <a:solidFill>
                            <a:srgbClr val="000066"/>
                          </a:solidFill>
                          <a:effectLst/>
                        </a:rPr>
                        <a:t>and</a:t>
                      </a:r>
                      <a:r>
                        <a:rPr lang="en-US" sz="1600" spc="-5" dirty="0">
                          <a:solidFill>
                            <a:srgbClr val="000066"/>
                          </a:solidFill>
                          <a:effectLst/>
                        </a:rPr>
                        <a:t> interpreting</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43815" marR="0">
                        <a:spcBef>
                          <a:spcPts val="115"/>
                        </a:spcBef>
                        <a:spcAft>
                          <a:spcPts val="0"/>
                        </a:spcAft>
                      </a:pPr>
                      <a:r>
                        <a:rPr lang="en-US" sz="1600" dirty="0">
                          <a:solidFill>
                            <a:srgbClr val="000066"/>
                          </a:solidFill>
                          <a:effectLst/>
                        </a:rPr>
                        <a:t>Changing and </a:t>
                      </a:r>
                      <a:r>
                        <a:rPr lang="en-US" sz="1600" spc="-5" dirty="0">
                          <a:solidFill>
                            <a:srgbClr val="000066"/>
                          </a:solidFill>
                          <a:effectLst/>
                        </a:rPr>
                        <a:t>transforming</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819302949"/>
                  </a:ext>
                </a:extLst>
              </a:tr>
              <a:tr h="532160">
                <a:tc>
                  <a:txBody>
                    <a:bodyPr/>
                    <a:lstStyle/>
                    <a:p>
                      <a:pPr marL="0" marR="0">
                        <a:spcBef>
                          <a:spcPts val="140"/>
                        </a:spcBef>
                        <a:spcAft>
                          <a:spcPts val="0"/>
                        </a:spcAft>
                      </a:pPr>
                      <a:r>
                        <a:rPr lang="en-US" sz="1600" spc="-5" dirty="0">
                          <a:solidFill>
                            <a:srgbClr val="000066"/>
                          </a:solidFill>
                          <a:effectLst/>
                        </a:rPr>
                        <a:t>View</a:t>
                      </a:r>
                      <a:r>
                        <a:rPr lang="en-US" sz="1600" dirty="0">
                          <a:solidFill>
                            <a:srgbClr val="000066"/>
                          </a:solidFill>
                          <a:effectLst/>
                        </a:rPr>
                        <a:t> of the </a:t>
                      </a:r>
                      <a:r>
                        <a:rPr lang="en-US" sz="1600" spc="-5" dirty="0">
                          <a:solidFill>
                            <a:srgbClr val="000066"/>
                          </a:solidFill>
                          <a:effectLst/>
                        </a:rPr>
                        <a:t>researched</a:t>
                      </a:r>
                      <a:r>
                        <a:rPr lang="en-US" sz="1600" dirty="0">
                          <a:solidFill>
                            <a:srgbClr val="000066"/>
                          </a:solidFill>
                          <a:effectLst/>
                        </a:rPr>
                        <a:t> </a:t>
                      </a:r>
                      <a:r>
                        <a:rPr lang="en-US" sz="1600" spc="-5" dirty="0">
                          <a:solidFill>
                            <a:srgbClr val="000066"/>
                          </a:solidFill>
                          <a:effectLst/>
                        </a:rPr>
                        <a:t>person</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140"/>
                        </a:spcBef>
                        <a:spcAft>
                          <a:spcPts val="0"/>
                        </a:spcAft>
                      </a:pPr>
                      <a:r>
                        <a:rPr lang="en-US" sz="1600" dirty="0">
                          <a:solidFill>
                            <a:srgbClr val="000066"/>
                          </a:solidFill>
                          <a:effectLst/>
                        </a:rPr>
                        <a:t>Object </a:t>
                      </a:r>
                      <a:r>
                        <a:rPr lang="en-US" sz="1600" spc="-5" dirty="0">
                          <a:solidFill>
                            <a:srgbClr val="000066"/>
                          </a:solidFill>
                          <a:effectLst/>
                        </a:rPr>
                        <a:t>to</a:t>
                      </a:r>
                      <a:r>
                        <a:rPr lang="en-US" sz="1600" dirty="0">
                          <a:solidFill>
                            <a:srgbClr val="000066"/>
                          </a:solidFill>
                          <a:effectLst/>
                        </a:rPr>
                        <a:t> be </a:t>
                      </a:r>
                      <a:r>
                        <a:rPr lang="en-US" sz="1600" spc="-5" dirty="0">
                          <a:solidFill>
                            <a:srgbClr val="000066"/>
                          </a:solidFill>
                          <a:effectLst/>
                        </a:rPr>
                        <a:t>measured</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39370" marR="0">
                        <a:spcBef>
                          <a:spcPts val="140"/>
                        </a:spcBef>
                        <a:spcAft>
                          <a:spcPts val="0"/>
                        </a:spcAft>
                      </a:pPr>
                      <a:r>
                        <a:rPr lang="en-US" sz="1600" dirty="0">
                          <a:solidFill>
                            <a:srgbClr val="000066"/>
                          </a:solidFill>
                          <a:effectLst/>
                        </a:rPr>
                        <a:t>Subject </a:t>
                      </a:r>
                      <a:r>
                        <a:rPr lang="en-US" sz="1600" spc="-5" dirty="0">
                          <a:solidFill>
                            <a:srgbClr val="000066"/>
                          </a:solidFill>
                          <a:effectLst/>
                        </a:rPr>
                        <a:t>to</a:t>
                      </a:r>
                      <a:r>
                        <a:rPr lang="en-US" sz="1600" dirty="0">
                          <a:solidFill>
                            <a:srgbClr val="000066"/>
                          </a:solidFill>
                          <a:effectLst/>
                        </a:rPr>
                        <a:t> be </a:t>
                      </a:r>
                      <a:r>
                        <a:rPr lang="en-US" sz="1600" spc="-5" dirty="0">
                          <a:solidFill>
                            <a:srgbClr val="000066"/>
                          </a:solidFill>
                          <a:effectLst/>
                        </a:rPr>
                        <a:t>understood</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43815" marR="0">
                        <a:spcBef>
                          <a:spcPts val="140"/>
                        </a:spcBef>
                        <a:spcAft>
                          <a:spcPts val="0"/>
                        </a:spcAft>
                      </a:pPr>
                      <a:r>
                        <a:rPr lang="en-US" sz="1600" spc="-5" dirty="0">
                          <a:solidFill>
                            <a:srgbClr val="000066"/>
                          </a:solidFill>
                          <a:effectLst/>
                        </a:rPr>
                        <a:t>Participant</a:t>
                      </a:r>
                      <a:r>
                        <a:rPr lang="en-US" sz="1600" spc="-10" dirty="0">
                          <a:solidFill>
                            <a:srgbClr val="000066"/>
                          </a:solidFill>
                          <a:effectLst/>
                        </a:rPr>
                        <a:t> </a:t>
                      </a:r>
                      <a:r>
                        <a:rPr lang="en-US" sz="1600" dirty="0">
                          <a:solidFill>
                            <a:srgbClr val="000066"/>
                          </a:solidFill>
                          <a:effectLst/>
                        </a:rPr>
                        <a:t>in</a:t>
                      </a:r>
                      <a:r>
                        <a:rPr lang="en-US" sz="1600" spc="-10" dirty="0">
                          <a:solidFill>
                            <a:srgbClr val="000066"/>
                          </a:solidFill>
                          <a:effectLst/>
                        </a:rPr>
                        <a:t> </a:t>
                      </a:r>
                      <a:r>
                        <a:rPr lang="en-US" sz="1600" dirty="0">
                          <a:solidFill>
                            <a:srgbClr val="000066"/>
                          </a:solidFill>
                          <a:effectLst/>
                        </a:rPr>
                        <a:t>the</a:t>
                      </a:r>
                      <a:r>
                        <a:rPr lang="en-US" sz="1600" spc="-5" dirty="0">
                          <a:solidFill>
                            <a:srgbClr val="000066"/>
                          </a:solidFill>
                          <a:effectLst/>
                        </a:rPr>
                        <a:t> process</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687885761"/>
                  </a:ext>
                </a:extLst>
              </a:tr>
              <a:tr h="532160">
                <a:tc>
                  <a:txBody>
                    <a:bodyPr/>
                    <a:lstStyle/>
                    <a:p>
                      <a:pPr marL="0" marR="0">
                        <a:spcBef>
                          <a:spcPts val="140"/>
                        </a:spcBef>
                        <a:spcAft>
                          <a:spcPts val="0"/>
                        </a:spcAft>
                      </a:pPr>
                      <a:r>
                        <a:rPr lang="en-US" sz="1600" spc="-5" dirty="0">
                          <a:solidFill>
                            <a:srgbClr val="000066"/>
                          </a:solidFill>
                          <a:effectLst/>
                        </a:rPr>
                        <a:t>View</a:t>
                      </a:r>
                      <a:r>
                        <a:rPr lang="en-US" sz="1600" dirty="0">
                          <a:solidFill>
                            <a:srgbClr val="000066"/>
                          </a:solidFill>
                          <a:effectLst/>
                        </a:rPr>
                        <a:t> of truth</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140"/>
                        </a:spcBef>
                        <a:spcAft>
                          <a:spcPts val="0"/>
                        </a:spcAft>
                      </a:pPr>
                      <a:r>
                        <a:rPr lang="en-US" sz="1600" spc="-5" dirty="0">
                          <a:solidFill>
                            <a:srgbClr val="000066"/>
                          </a:solidFill>
                          <a:effectLst/>
                        </a:rPr>
                        <a:t>Correspondence</a:t>
                      </a:r>
                      <a:r>
                        <a:rPr lang="en-US" sz="1600" dirty="0">
                          <a:solidFill>
                            <a:srgbClr val="000066"/>
                          </a:solidFill>
                          <a:effectLst/>
                        </a:rPr>
                        <a:t> </a:t>
                      </a:r>
                      <a:r>
                        <a:rPr lang="en-US" sz="1600" spc="-5" dirty="0">
                          <a:solidFill>
                            <a:srgbClr val="000066"/>
                          </a:solidFill>
                          <a:effectLst/>
                        </a:rPr>
                        <a:t>to</a:t>
                      </a:r>
                      <a:r>
                        <a:rPr lang="en-US" sz="1600" dirty="0">
                          <a:solidFill>
                            <a:srgbClr val="000066"/>
                          </a:solidFill>
                          <a:effectLst/>
                        </a:rPr>
                        <a:t> the </a:t>
                      </a:r>
                      <a:r>
                        <a:rPr lang="en-US" sz="1600" spc="-5" dirty="0">
                          <a:solidFill>
                            <a:srgbClr val="000066"/>
                          </a:solidFill>
                          <a:effectLst/>
                        </a:rPr>
                        <a:t>facts</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39370" marR="0">
                        <a:spcBef>
                          <a:spcPts val="140"/>
                        </a:spcBef>
                        <a:spcAft>
                          <a:spcPts val="0"/>
                        </a:spcAft>
                      </a:pPr>
                      <a:r>
                        <a:rPr lang="en-US" sz="1600" spc="-5" dirty="0">
                          <a:solidFill>
                            <a:srgbClr val="000066"/>
                          </a:solidFill>
                          <a:effectLst/>
                        </a:rPr>
                        <a:t>Coherence</a:t>
                      </a:r>
                      <a:r>
                        <a:rPr lang="en-US" sz="1600" dirty="0">
                          <a:solidFill>
                            <a:srgbClr val="000066"/>
                          </a:solidFill>
                          <a:effectLst/>
                        </a:rPr>
                        <a:t> within the </a:t>
                      </a:r>
                      <a:r>
                        <a:rPr lang="en-US" sz="1600" spc="-5" dirty="0">
                          <a:solidFill>
                            <a:srgbClr val="000066"/>
                          </a:solidFill>
                          <a:effectLst/>
                        </a:rPr>
                        <a:t>data</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43815" marR="0">
                        <a:spcBef>
                          <a:spcPts val="140"/>
                        </a:spcBef>
                        <a:spcAft>
                          <a:spcPts val="0"/>
                        </a:spcAft>
                      </a:pPr>
                      <a:r>
                        <a:rPr lang="en-US" sz="1600" dirty="0">
                          <a:solidFill>
                            <a:srgbClr val="000066"/>
                          </a:solidFill>
                          <a:effectLst/>
                        </a:rPr>
                        <a:t>Consensus of each </a:t>
                      </a:r>
                      <a:r>
                        <a:rPr lang="en-US" sz="1600" spc="-10" dirty="0">
                          <a:solidFill>
                            <a:srgbClr val="000066"/>
                          </a:solidFill>
                          <a:effectLst/>
                        </a:rPr>
                        <a:t>person’s</a:t>
                      </a:r>
                      <a:r>
                        <a:rPr lang="en-US" sz="1600" dirty="0">
                          <a:solidFill>
                            <a:srgbClr val="000066"/>
                          </a:solidFill>
                          <a:effectLst/>
                        </a:rPr>
                        <a:t> learning</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310116305"/>
                  </a:ext>
                </a:extLst>
              </a:tr>
              <a:tr h="1027462">
                <a:tc>
                  <a:txBody>
                    <a:bodyPr/>
                    <a:lstStyle/>
                    <a:p>
                      <a:pPr marL="0" marR="0">
                        <a:spcBef>
                          <a:spcPts val="140"/>
                        </a:spcBef>
                        <a:spcAft>
                          <a:spcPts val="0"/>
                        </a:spcAft>
                      </a:pPr>
                      <a:r>
                        <a:rPr lang="en-US" sz="1600" spc="-5" dirty="0">
                          <a:solidFill>
                            <a:srgbClr val="000066"/>
                          </a:solidFill>
                          <a:effectLst/>
                        </a:rPr>
                        <a:t>Research</a:t>
                      </a:r>
                      <a:r>
                        <a:rPr lang="en-US" sz="1600" dirty="0">
                          <a:solidFill>
                            <a:srgbClr val="000066"/>
                          </a:solidFill>
                          <a:effectLst/>
                        </a:rPr>
                        <a:t> </a:t>
                      </a:r>
                      <a:r>
                        <a:rPr lang="en-US" sz="1600" spc="-5" dirty="0">
                          <a:solidFill>
                            <a:srgbClr val="000066"/>
                          </a:solidFill>
                          <a:effectLst/>
                        </a:rPr>
                        <a:t>process</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140"/>
                        </a:spcBef>
                        <a:spcAft>
                          <a:spcPts val="0"/>
                        </a:spcAft>
                      </a:pPr>
                      <a:r>
                        <a:rPr lang="en-US" sz="1600" spc="-5" dirty="0">
                          <a:solidFill>
                            <a:srgbClr val="000066"/>
                          </a:solidFill>
                          <a:effectLst/>
                        </a:rPr>
                        <a:t>Predominantly</a:t>
                      </a:r>
                      <a:r>
                        <a:rPr lang="en-US" sz="1600" spc="-10" dirty="0">
                          <a:solidFill>
                            <a:srgbClr val="000066"/>
                          </a:solidFill>
                          <a:effectLst/>
                        </a:rPr>
                        <a:t> </a:t>
                      </a:r>
                      <a:r>
                        <a:rPr lang="en-US" sz="1600" spc="-5" dirty="0">
                          <a:solidFill>
                            <a:srgbClr val="000066"/>
                          </a:solidFill>
                          <a:effectLst/>
                        </a:rPr>
                        <a:t>quantitative measurements</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39370" marR="0">
                        <a:spcBef>
                          <a:spcPts val="140"/>
                        </a:spcBef>
                        <a:spcAft>
                          <a:spcPts val="0"/>
                        </a:spcAft>
                      </a:pPr>
                      <a:r>
                        <a:rPr lang="en-US" sz="1600" spc="-20" dirty="0">
                          <a:solidFill>
                            <a:srgbClr val="000066"/>
                          </a:solidFill>
                          <a:effectLst/>
                        </a:rPr>
                        <a:t>Predominantly</a:t>
                      </a:r>
                      <a:r>
                        <a:rPr lang="en-US" sz="1600" spc="-30" dirty="0">
                          <a:solidFill>
                            <a:srgbClr val="000066"/>
                          </a:solidFill>
                          <a:effectLst/>
                        </a:rPr>
                        <a:t> </a:t>
                      </a:r>
                      <a:r>
                        <a:rPr lang="en-US" sz="1600" spc="-15" dirty="0">
                          <a:solidFill>
                            <a:srgbClr val="000066"/>
                          </a:solidFill>
                          <a:effectLst/>
                        </a:rPr>
                        <a:t>qualita</a:t>
                      </a:r>
                      <a:r>
                        <a:rPr lang="en-US" sz="1600" spc="-20" dirty="0">
                          <a:solidFill>
                            <a:srgbClr val="000066"/>
                          </a:solidFill>
                          <a:effectLst/>
                        </a:rPr>
                        <a:t>ti</a:t>
                      </a:r>
                      <a:r>
                        <a:rPr lang="en-US" sz="1600" spc="-15" dirty="0">
                          <a:solidFill>
                            <a:srgbClr val="000066"/>
                          </a:solidFill>
                          <a:effectLst/>
                        </a:rPr>
                        <a:t>ve</a:t>
                      </a:r>
                      <a:r>
                        <a:rPr lang="en-US" sz="1600" spc="-30" dirty="0">
                          <a:solidFill>
                            <a:srgbClr val="000066"/>
                          </a:solidFill>
                          <a:effectLst/>
                        </a:rPr>
                        <a:t> </a:t>
                      </a:r>
                      <a:r>
                        <a:rPr lang="en-US" sz="1600" spc="-20" dirty="0">
                          <a:solidFill>
                            <a:srgbClr val="000066"/>
                          </a:solidFill>
                          <a:effectLst/>
                        </a:rPr>
                        <a:t>measurements</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43815" marR="235585">
                        <a:lnSpc>
                          <a:spcPct val="100000"/>
                        </a:lnSpc>
                        <a:spcBef>
                          <a:spcPts val="245"/>
                        </a:spcBef>
                        <a:spcAft>
                          <a:spcPts val="0"/>
                        </a:spcAft>
                      </a:pPr>
                      <a:r>
                        <a:rPr lang="en-US" sz="1600" spc="-5" dirty="0">
                          <a:solidFill>
                            <a:srgbClr val="000066"/>
                          </a:solidFill>
                          <a:effectLst/>
                        </a:rPr>
                        <a:t>Participatory</a:t>
                      </a:r>
                      <a:r>
                        <a:rPr lang="en-US" sz="1600" spc="-10" dirty="0">
                          <a:solidFill>
                            <a:srgbClr val="000066"/>
                          </a:solidFill>
                          <a:effectLst/>
                        </a:rPr>
                        <a:t> </a:t>
                      </a:r>
                      <a:r>
                        <a:rPr lang="en-US" sz="1600" dirty="0">
                          <a:solidFill>
                            <a:srgbClr val="000066"/>
                          </a:solidFill>
                          <a:effectLst/>
                        </a:rPr>
                        <a:t>using</a:t>
                      </a:r>
                      <a:r>
                        <a:rPr lang="en-US" sz="1600" spc="-10" dirty="0">
                          <a:solidFill>
                            <a:srgbClr val="000066"/>
                          </a:solidFill>
                          <a:effectLst/>
                        </a:rPr>
                        <a:t> </a:t>
                      </a:r>
                      <a:r>
                        <a:rPr lang="en-US" sz="1600" dirty="0">
                          <a:solidFill>
                            <a:srgbClr val="000066"/>
                          </a:solidFill>
                          <a:effectLst/>
                        </a:rPr>
                        <a:t>both</a:t>
                      </a:r>
                      <a:r>
                        <a:rPr lang="en-US" sz="1600" spc="-10" dirty="0">
                          <a:solidFill>
                            <a:srgbClr val="000066"/>
                          </a:solidFill>
                          <a:effectLst/>
                        </a:rPr>
                        <a:t> </a:t>
                      </a:r>
                      <a:r>
                        <a:rPr lang="en-US" sz="1600" spc="-5" dirty="0">
                          <a:solidFill>
                            <a:srgbClr val="000066"/>
                          </a:solidFill>
                          <a:effectLst/>
                        </a:rPr>
                        <a:t>quantitative </a:t>
                      </a:r>
                      <a:r>
                        <a:rPr lang="en-US" sz="1600" dirty="0">
                          <a:solidFill>
                            <a:srgbClr val="000066"/>
                          </a:solidFill>
                          <a:effectLst/>
                        </a:rPr>
                        <a:t>and</a:t>
                      </a:r>
                      <a:r>
                        <a:rPr lang="en-US" sz="1600" spc="105" dirty="0">
                          <a:solidFill>
                            <a:srgbClr val="000066"/>
                          </a:solidFill>
                          <a:effectLst/>
                        </a:rPr>
                        <a:t> </a:t>
                      </a:r>
                      <a:r>
                        <a:rPr lang="en-US" sz="1600" spc="-5" dirty="0">
                          <a:solidFill>
                            <a:srgbClr val="000066"/>
                          </a:solidFill>
                          <a:effectLst/>
                        </a:rPr>
                        <a:t>qualitative</a:t>
                      </a:r>
                      <a:r>
                        <a:rPr lang="en-US" sz="1600" spc="-10" dirty="0">
                          <a:solidFill>
                            <a:srgbClr val="000066"/>
                          </a:solidFill>
                          <a:effectLst/>
                        </a:rPr>
                        <a:t> </a:t>
                      </a:r>
                      <a:r>
                        <a:rPr lang="en-US" sz="1600" spc="-5" dirty="0">
                          <a:solidFill>
                            <a:srgbClr val="000066"/>
                          </a:solidFill>
                          <a:effectLst/>
                        </a:rPr>
                        <a:t>techniques</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3072310725"/>
                  </a:ext>
                </a:extLst>
              </a:tr>
              <a:tr h="1027462">
                <a:tc>
                  <a:txBody>
                    <a:bodyPr/>
                    <a:lstStyle/>
                    <a:p>
                      <a:pPr marL="0" marR="0">
                        <a:spcBef>
                          <a:spcPts val="140"/>
                        </a:spcBef>
                        <a:spcAft>
                          <a:spcPts val="0"/>
                        </a:spcAft>
                      </a:pPr>
                      <a:r>
                        <a:rPr lang="en-US" sz="1600" spc="-5" dirty="0">
                          <a:solidFill>
                            <a:srgbClr val="000066"/>
                          </a:solidFill>
                          <a:effectLst/>
                        </a:rPr>
                        <a:t>Research</a:t>
                      </a:r>
                      <a:r>
                        <a:rPr lang="en-US" sz="1600" spc="-15" dirty="0">
                          <a:solidFill>
                            <a:srgbClr val="000066"/>
                          </a:solidFill>
                          <a:effectLst/>
                        </a:rPr>
                        <a:t> </a:t>
                      </a:r>
                      <a:r>
                        <a:rPr lang="en-US" sz="1600" spc="-5" dirty="0">
                          <a:solidFill>
                            <a:srgbClr val="000066"/>
                          </a:solidFill>
                          <a:effectLst/>
                        </a:rPr>
                        <a:t>question</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lnSpc>
                          <a:spcPct val="100000"/>
                        </a:lnSpc>
                        <a:spcBef>
                          <a:spcPts val="140"/>
                        </a:spcBef>
                        <a:spcAft>
                          <a:spcPts val="0"/>
                        </a:spcAft>
                      </a:pPr>
                      <a:r>
                        <a:rPr lang="en-US" sz="1600" spc="-5" dirty="0">
                          <a:solidFill>
                            <a:srgbClr val="000066"/>
                          </a:solidFill>
                          <a:effectLst/>
                        </a:rPr>
                        <a:t>Fixed</a:t>
                      </a:r>
                      <a:r>
                        <a:rPr lang="en-US" sz="1600" dirty="0">
                          <a:solidFill>
                            <a:srgbClr val="000066"/>
                          </a:solidFill>
                          <a:effectLst/>
                        </a:rPr>
                        <a:t> </a:t>
                      </a:r>
                      <a:r>
                        <a:rPr lang="en-US" sz="1600" spc="-5" dirty="0">
                          <a:solidFill>
                            <a:srgbClr val="000066"/>
                          </a:solidFill>
                          <a:effectLst/>
                        </a:rPr>
                        <a:t>hypothesis</a:t>
                      </a:r>
                      <a:endParaRPr lang="en-US" sz="1600" dirty="0">
                        <a:solidFill>
                          <a:srgbClr val="000066"/>
                        </a:solidFill>
                        <a:effectLst/>
                      </a:endParaRPr>
                    </a:p>
                    <a:p>
                      <a:pPr marL="0" marR="0">
                        <a:lnSpc>
                          <a:spcPct val="100000"/>
                        </a:lnSpc>
                        <a:spcBef>
                          <a:spcPts val="0"/>
                        </a:spcBef>
                        <a:spcAft>
                          <a:spcPts val="0"/>
                        </a:spcAft>
                      </a:pPr>
                      <a:r>
                        <a:rPr lang="en-US" sz="1600" spc="-5" dirty="0">
                          <a:solidFill>
                            <a:srgbClr val="000066"/>
                          </a:solidFill>
                          <a:effectLst/>
                        </a:rPr>
                        <a:t>Set</a:t>
                      </a:r>
                      <a:r>
                        <a:rPr lang="en-US" sz="1600" dirty="0">
                          <a:solidFill>
                            <a:srgbClr val="000066"/>
                          </a:solidFill>
                          <a:effectLst/>
                        </a:rPr>
                        <a:t> </a:t>
                      </a:r>
                      <a:r>
                        <a:rPr lang="en-US" sz="1600" spc="-5" dirty="0">
                          <a:solidFill>
                            <a:srgbClr val="000066"/>
                          </a:solidFill>
                          <a:effectLst/>
                        </a:rPr>
                        <a:t>by</a:t>
                      </a:r>
                      <a:r>
                        <a:rPr lang="en-US" sz="1600" dirty="0">
                          <a:solidFill>
                            <a:srgbClr val="000066"/>
                          </a:solidFill>
                          <a:effectLst/>
                        </a:rPr>
                        <a:t> the </a:t>
                      </a:r>
                      <a:r>
                        <a:rPr lang="en-US" sz="1600" spc="-5" dirty="0">
                          <a:solidFill>
                            <a:srgbClr val="000066"/>
                          </a:solidFill>
                          <a:effectLst/>
                        </a:rPr>
                        <a:t>researcher</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39370" marR="681355">
                        <a:lnSpc>
                          <a:spcPct val="100000"/>
                        </a:lnSpc>
                        <a:spcBef>
                          <a:spcPts val="245"/>
                        </a:spcBef>
                        <a:spcAft>
                          <a:spcPts val="0"/>
                        </a:spcAft>
                      </a:pPr>
                      <a:r>
                        <a:rPr lang="en-US" sz="1600" dirty="0">
                          <a:solidFill>
                            <a:srgbClr val="000066"/>
                          </a:solidFill>
                          <a:effectLst/>
                        </a:rPr>
                        <a:t>Open-ended</a:t>
                      </a:r>
                      <a:r>
                        <a:rPr lang="en-US" sz="1600" spc="-15" dirty="0">
                          <a:solidFill>
                            <a:srgbClr val="000066"/>
                          </a:solidFill>
                          <a:effectLst/>
                        </a:rPr>
                        <a:t> </a:t>
                      </a:r>
                      <a:r>
                        <a:rPr lang="en-US" sz="1600" spc="-5" dirty="0">
                          <a:solidFill>
                            <a:srgbClr val="000066"/>
                          </a:solidFill>
                          <a:effectLst/>
                        </a:rPr>
                        <a:t>question</a:t>
                      </a:r>
                      <a:r>
                        <a:rPr lang="en-US" sz="1600" spc="130" dirty="0">
                          <a:solidFill>
                            <a:srgbClr val="000066"/>
                          </a:solidFill>
                          <a:effectLst/>
                        </a:rPr>
                        <a:t> </a:t>
                      </a:r>
                      <a:r>
                        <a:rPr lang="en-US" sz="1600" spc="-5" dirty="0">
                          <a:solidFill>
                            <a:srgbClr val="000066"/>
                          </a:solidFill>
                          <a:effectLst/>
                        </a:rPr>
                        <a:t>Set</a:t>
                      </a:r>
                      <a:r>
                        <a:rPr lang="en-US" sz="1600" dirty="0">
                          <a:solidFill>
                            <a:srgbClr val="000066"/>
                          </a:solidFill>
                          <a:effectLst/>
                        </a:rPr>
                        <a:t> </a:t>
                      </a:r>
                      <a:r>
                        <a:rPr lang="en-US" sz="1600" spc="-5" dirty="0">
                          <a:solidFill>
                            <a:srgbClr val="000066"/>
                          </a:solidFill>
                          <a:effectLst/>
                        </a:rPr>
                        <a:t>by</a:t>
                      </a:r>
                      <a:r>
                        <a:rPr lang="en-US" sz="1600" dirty="0">
                          <a:solidFill>
                            <a:srgbClr val="000066"/>
                          </a:solidFill>
                          <a:effectLst/>
                        </a:rPr>
                        <a:t> the </a:t>
                      </a:r>
                      <a:r>
                        <a:rPr lang="en-US" sz="1600" spc="-5" dirty="0">
                          <a:solidFill>
                            <a:srgbClr val="000066"/>
                          </a:solidFill>
                          <a:effectLst/>
                        </a:rPr>
                        <a:t>researcher</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43815" marR="0">
                        <a:lnSpc>
                          <a:spcPct val="100000"/>
                        </a:lnSpc>
                        <a:spcBef>
                          <a:spcPts val="140"/>
                        </a:spcBef>
                        <a:spcAft>
                          <a:spcPts val="0"/>
                        </a:spcAft>
                      </a:pPr>
                      <a:r>
                        <a:rPr lang="en-US" sz="1600" dirty="0">
                          <a:solidFill>
                            <a:srgbClr val="000066"/>
                          </a:solidFill>
                          <a:effectLst/>
                        </a:rPr>
                        <a:t>Open-ended</a:t>
                      </a:r>
                      <a:r>
                        <a:rPr lang="en-US" sz="1600" spc="-15" dirty="0">
                          <a:solidFill>
                            <a:srgbClr val="000066"/>
                          </a:solidFill>
                          <a:effectLst/>
                        </a:rPr>
                        <a:t> </a:t>
                      </a:r>
                      <a:r>
                        <a:rPr lang="en-US" sz="1600" spc="-5" dirty="0">
                          <a:solidFill>
                            <a:srgbClr val="000066"/>
                          </a:solidFill>
                          <a:effectLst/>
                        </a:rPr>
                        <a:t>question</a:t>
                      </a:r>
                      <a:endParaRPr lang="en-US" sz="1600" dirty="0">
                        <a:solidFill>
                          <a:srgbClr val="000066"/>
                        </a:solidFill>
                        <a:effectLst/>
                      </a:endParaRPr>
                    </a:p>
                    <a:p>
                      <a:pPr marL="43815" marR="0">
                        <a:lnSpc>
                          <a:spcPct val="100000"/>
                        </a:lnSpc>
                        <a:spcBef>
                          <a:spcPts val="0"/>
                        </a:spcBef>
                        <a:spcAft>
                          <a:spcPts val="0"/>
                        </a:spcAft>
                      </a:pPr>
                      <a:r>
                        <a:rPr lang="en-US" sz="1600" spc="-5" dirty="0">
                          <a:solidFill>
                            <a:srgbClr val="000066"/>
                          </a:solidFill>
                          <a:effectLst/>
                        </a:rPr>
                        <a:t>Negotiated </a:t>
                      </a:r>
                      <a:r>
                        <a:rPr lang="en-US" sz="1600" dirty="0">
                          <a:solidFill>
                            <a:srgbClr val="000066"/>
                          </a:solidFill>
                          <a:effectLst/>
                        </a:rPr>
                        <a:t>with </a:t>
                      </a:r>
                      <a:r>
                        <a:rPr lang="en-US" sz="1600" spc="-5" dirty="0">
                          <a:solidFill>
                            <a:srgbClr val="000066"/>
                          </a:solidFill>
                          <a:effectLst/>
                        </a:rPr>
                        <a:t>group </a:t>
                      </a:r>
                      <a:r>
                        <a:rPr lang="en-US" sz="1600" dirty="0">
                          <a:solidFill>
                            <a:srgbClr val="000066"/>
                          </a:solidFill>
                          <a:effectLst/>
                        </a:rPr>
                        <a:t>and </a:t>
                      </a:r>
                      <a:r>
                        <a:rPr lang="en-US" sz="1600" spc="-5" dirty="0">
                          <a:solidFill>
                            <a:srgbClr val="000066"/>
                          </a:solidFill>
                          <a:effectLst/>
                        </a:rPr>
                        <a:t>can evolve</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4045423424"/>
                  </a:ext>
                </a:extLst>
              </a:tr>
              <a:tr h="898325">
                <a:tc>
                  <a:txBody>
                    <a:bodyPr/>
                    <a:lstStyle/>
                    <a:p>
                      <a:pPr marL="0" marR="0">
                        <a:spcBef>
                          <a:spcPts val="140"/>
                        </a:spcBef>
                        <a:spcAft>
                          <a:spcPts val="0"/>
                        </a:spcAft>
                      </a:pPr>
                      <a:r>
                        <a:rPr lang="en-US" sz="1600" spc="-5" dirty="0">
                          <a:solidFill>
                            <a:srgbClr val="000066"/>
                          </a:solidFill>
                          <a:effectLst/>
                        </a:rPr>
                        <a:t>Implementation</a:t>
                      </a:r>
                      <a:r>
                        <a:rPr lang="en-US" sz="1600" spc="-10" dirty="0">
                          <a:solidFill>
                            <a:srgbClr val="000066"/>
                          </a:solidFill>
                          <a:effectLst/>
                        </a:rPr>
                        <a:t> </a:t>
                      </a:r>
                      <a:r>
                        <a:rPr lang="en-US" sz="1600" dirty="0">
                          <a:solidFill>
                            <a:srgbClr val="000066"/>
                          </a:solidFill>
                          <a:effectLst/>
                        </a:rPr>
                        <a:t>of</a:t>
                      </a:r>
                      <a:r>
                        <a:rPr lang="en-US" sz="1600" spc="-5" dirty="0">
                          <a:solidFill>
                            <a:srgbClr val="000066"/>
                          </a:solidFill>
                          <a:effectLst/>
                        </a:rPr>
                        <a:t> results</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39370">
                        <a:lnSpc>
                          <a:spcPct val="100000"/>
                        </a:lnSpc>
                        <a:spcBef>
                          <a:spcPts val="245"/>
                        </a:spcBef>
                        <a:spcAft>
                          <a:spcPts val="0"/>
                        </a:spcAft>
                      </a:pPr>
                      <a:r>
                        <a:rPr lang="en-US" sz="1600" spc="-15" dirty="0">
                          <a:solidFill>
                            <a:srgbClr val="000066"/>
                          </a:solidFill>
                          <a:effectLst/>
                        </a:rPr>
                        <a:t>Recommenda</a:t>
                      </a:r>
                      <a:r>
                        <a:rPr lang="en-US" sz="1600" spc="-20" dirty="0">
                          <a:solidFill>
                            <a:srgbClr val="000066"/>
                          </a:solidFill>
                          <a:effectLst/>
                        </a:rPr>
                        <a:t>ti</a:t>
                      </a:r>
                      <a:r>
                        <a:rPr lang="en-US" sz="1600" spc="-15" dirty="0">
                          <a:solidFill>
                            <a:srgbClr val="000066"/>
                          </a:solidFill>
                          <a:effectLst/>
                        </a:rPr>
                        <a:t>ons</a:t>
                      </a:r>
                      <a:r>
                        <a:rPr lang="en-US" sz="1600" spc="-30" dirty="0">
                          <a:solidFill>
                            <a:srgbClr val="000066"/>
                          </a:solidFill>
                          <a:effectLst/>
                        </a:rPr>
                        <a:t> </a:t>
                      </a:r>
                      <a:r>
                        <a:rPr lang="en-US" sz="1600" spc="-15" dirty="0">
                          <a:solidFill>
                            <a:srgbClr val="000066"/>
                          </a:solidFill>
                          <a:effectLst/>
                        </a:rPr>
                        <a:t>made</a:t>
                      </a:r>
                      <a:r>
                        <a:rPr lang="en-US" sz="1600" spc="-30" dirty="0">
                          <a:solidFill>
                            <a:srgbClr val="000066"/>
                          </a:solidFill>
                          <a:effectLst/>
                        </a:rPr>
                        <a:t> </a:t>
                      </a:r>
                      <a:r>
                        <a:rPr lang="en-US" sz="1600" spc="-15" dirty="0">
                          <a:solidFill>
                            <a:srgbClr val="000066"/>
                          </a:solidFill>
                          <a:effectLst/>
                        </a:rPr>
                        <a:t>for</a:t>
                      </a:r>
                      <a:r>
                        <a:rPr lang="en-US" sz="1600" spc="-30" dirty="0">
                          <a:solidFill>
                            <a:srgbClr val="000066"/>
                          </a:solidFill>
                          <a:effectLst/>
                        </a:rPr>
                        <a:t> </a:t>
                      </a:r>
                      <a:r>
                        <a:rPr lang="en-US" sz="1600" spc="-10" dirty="0">
                          <a:solidFill>
                            <a:srgbClr val="000066"/>
                          </a:solidFill>
                          <a:effectLst/>
                        </a:rPr>
                        <a:t>ac</a:t>
                      </a:r>
                      <a:r>
                        <a:rPr lang="en-US" sz="1600" spc="-15" dirty="0">
                          <a:solidFill>
                            <a:srgbClr val="000066"/>
                          </a:solidFill>
                          <a:effectLst/>
                        </a:rPr>
                        <a:t>ti</a:t>
                      </a:r>
                      <a:r>
                        <a:rPr lang="en-US" sz="1600" spc="-10" dirty="0">
                          <a:solidFill>
                            <a:srgbClr val="000066"/>
                          </a:solidFill>
                          <a:effectLst/>
                        </a:rPr>
                        <a:t>on</a:t>
                      </a:r>
                      <a:r>
                        <a:rPr lang="en-US" sz="1600" spc="-30" dirty="0">
                          <a:solidFill>
                            <a:srgbClr val="000066"/>
                          </a:solidFill>
                          <a:effectLst/>
                        </a:rPr>
                        <a:t> </a:t>
                      </a:r>
                      <a:r>
                        <a:rPr lang="en-US" sz="1600" spc="-10" dirty="0">
                          <a:solidFill>
                            <a:srgbClr val="000066"/>
                          </a:solidFill>
                          <a:effectLst/>
                        </a:rPr>
                        <a:t>by</a:t>
                      </a:r>
                      <a:r>
                        <a:rPr lang="en-US" sz="1600" spc="-30" dirty="0">
                          <a:solidFill>
                            <a:srgbClr val="000066"/>
                          </a:solidFill>
                          <a:effectLst/>
                        </a:rPr>
                        <a:t> </a:t>
                      </a:r>
                      <a:r>
                        <a:rPr lang="en-US" sz="1600" spc="-15" dirty="0">
                          <a:solidFill>
                            <a:srgbClr val="000066"/>
                          </a:solidFill>
                          <a:effectLst/>
                        </a:rPr>
                        <a:t>other</a:t>
                      </a:r>
                      <a:r>
                        <a:rPr lang="en-US" sz="1600" spc="-30" dirty="0">
                          <a:solidFill>
                            <a:srgbClr val="000066"/>
                          </a:solidFill>
                          <a:effectLst/>
                        </a:rPr>
                        <a:t> </a:t>
                      </a:r>
                      <a:r>
                        <a:rPr lang="en-US" sz="1600" spc="-15" dirty="0">
                          <a:solidFill>
                            <a:srgbClr val="000066"/>
                          </a:solidFill>
                          <a:effectLst/>
                        </a:rPr>
                        <a:t>people</a:t>
                      </a:r>
                      <a:r>
                        <a:rPr lang="en-US" sz="1600" spc="150" dirty="0">
                          <a:solidFill>
                            <a:srgbClr val="000066"/>
                          </a:solidFill>
                          <a:effectLst/>
                        </a:rPr>
                        <a:t> </a:t>
                      </a:r>
                      <a:r>
                        <a:rPr lang="en-US" sz="1600" spc="-5" dirty="0">
                          <a:solidFill>
                            <a:srgbClr val="000066"/>
                          </a:solidFill>
                          <a:effectLst/>
                        </a:rPr>
                        <a:t>Generalizable</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39370" marR="46355">
                        <a:lnSpc>
                          <a:spcPct val="100000"/>
                        </a:lnSpc>
                        <a:spcBef>
                          <a:spcPts val="245"/>
                        </a:spcBef>
                        <a:spcAft>
                          <a:spcPts val="0"/>
                        </a:spcAft>
                      </a:pPr>
                      <a:r>
                        <a:rPr lang="en-US" sz="1600" spc="-5" dirty="0">
                          <a:solidFill>
                            <a:srgbClr val="000066"/>
                          </a:solidFill>
                          <a:effectLst/>
                        </a:rPr>
                        <a:t>Insights </a:t>
                      </a:r>
                      <a:r>
                        <a:rPr lang="en-US" sz="1600" spc="-10" dirty="0">
                          <a:solidFill>
                            <a:srgbClr val="000066"/>
                          </a:solidFill>
                          <a:effectLst/>
                        </a:rPr>
                        <a:t>off</a:t>
                      </a:r>
                      <a:r>
                        <a:rPr lang="en-US" sz="1600" spc="-5" dirty="0">
                          <a:solidFill>
                            <a:srgbClr val="000066"/>
                          </a:solidFill>
                          <a:effectLst/>
                        </a:rPr>
                        <a:t>ered</a:t>
                      </a:r>
                      <a:r>
                        <a:rPr lang="en-US" sz="1600" dirty="0">
                          <a:solidFill>
                            <a:srgbClr val="000066"/>
                          </a:solidFill>
                          <a:effectLst/>
                        </a:rPr>
                        <a:t> </a:t>
                      </a:r>
                      <a:r>
                        <a:rPr lang="en-US" sz="1600" spc="-5" dirty="0">
                          <a:solidFill>
                            <a:srgbClr val="000066"/>
                          </a:solidFill>
                          <a:effectLst/>
                        </a:rPr>
                        <a:t>for</a:t>
                      </a:r>
                      <a:r>
                        <a:rPr lang="en-US" sz="1600" dirty="0">
                          <a:solidFill>
                            <a:srgbClr val="000066"/>
                          </a:solidFill>
                          <a:effectLst/>
                        </a:rPr>
                        <a:t> use</a:t>
                      </a:r>
                      <a:r>
                        <a:rPr lang="en-US" sz="1600" spc="-5" dirty="0">
                          <a:solidFill>
                            <a:srgbClr val="000066"/>
                          </a:solidFill>
                          <a:effectLst/>
                        </a:rPr>
                        <a:t> by</a:t>
                      </a:r>
                      <a:r>
                        <a:rPr lang="en-US" sz="1600" dirty="0">
                          <a:solidFill>
                            <a:srgbClr val="000066"/>
                          </a:solidFill>
                          <a:effectLst/>
                        </a:rPr>
                        <a:t> other people</a:t>
                      </a:r>
                      <a:r>
                        <a:rPr lang="en-US" sz="1600" spc="145" dirty="0">
                          <a:solidFill>
                            <a:srgbClr val="000066"/>
                          </a:solidFill>
                          <a:effectLst/>
                        </a:rPr>
                        <a:t> </a:t>
                      </a:r>
                      <a:r>
                        <a:rPr lang="en-US" sz="1600" spc="-10" dirty="0">
                          <a:solidFill>
                            <a:srgbClr val="000066"/>
                          </a:solidFill>
                          <a:effectLst/>
                        </a:rPr>
                        <a:t>Transferable</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43815" marR="74295">
                        <a:lnSpc>
                          <a:spcPct val="100000"/>
                        </a:lnSpc>
                        <a:spcBef>
                          <a:spcPts val="245"/>
                        </a:spcBef>
                        <a:spcAft>
                          <a:spcPts val="0"/>
                        </a:spcAft>
                      </a:pPr>
                      <a:r>
                        <a:rPr lang="en-US" sz="1600" dirty="0">
                          <a:solidFill>
                            <a:srgbClr val="000066"/>
                          </a:solidFill>
                          <a:effectLst/>
                        </a:rPr>
                        <a:t>Findings </a:t>
                      </a:r>
                      <a:r>
                        <a:rPr lang="en-US" sz="1600" spc="-5" dirty="0">
                          <a:solidFill>
                            <a:srgbClr val="000066"/>
                          </a:solidFill>
                          <a:effectLst/>
                        </a:rPr>
                        <a:t>implemented</a:t>
                      </a:r>
                      <a:r>
                        <a:rPr lang="en-US" sz="1600" dirty="0">
                          <a:solidFill>
                            <a:srgbClr val="000066"/>
                          </a:solidFill>
                          <a:effectLst/>
                        </a:rPr>
                        <a:t> as part of the </a:t>
                      </a:r>
                      <a:r>
                        <a:rPr lang="en-US" sz="1600" spc="-5" dirty="0">
                          <a:solidFill>
                            <a:srgbClr val="000066"/>
                          </a:solidFill>
                          <a:effectLst/>
                        </a:rPr>
                        <a:t>research</a:t>
                      </a:r>
                      <a:r>
                        <a:rPr lang="en-US" sz="1600" spc="115" dirty="0">
                          <a:solidFill>
                            <a:srgbClr val="000066"/>
                          </a:solidFill>
                          <a:effectLst/>
                        </a:rPr>
                        <a:t> </a:t>
                      </a:r>
                      <a:r>
                        <a:rPr lang="en-US" sz="1600" spc="-10" dirty="0">
                          <a:solidFill>
                            <a:srgbClr val="000066"/>
                          </a:solidFill>
                          <a:effectLst/>
                        </a:rPr>
                        <a:t>Transferable</a:t>
                      </a:r>
                      <a:endParaRPr lang="en-US" sz="16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marT="73152" marB="73152">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11518644"/>
                  </a:ext>
                </a:extLst>
              </a:tr>
            </a:tbl>
          </a:graphicData>
        </a:graphic>
      </p:graphicFrame>
      <p:sp>
        <p:nvSpPr>
          <p:cNvPr id="2" name="TextBox 1">
            <a:extLst>
              <a:ext uri="{FF2B5EF4-FFF2-40B4-BE49-F238E27FC236}">
                <a16:creationId xmlns:a16="http://schemas.microsoft.com/office/drawing/2014/main" id="{3B0F9FCE-28D1-41BA-A810-CFE1E669E4ED}"/>
              </a:ext>
            </a:extLst>
          </p:cNvPr>
          <p:cNvSpPr txBox="1"/>
          <p:nvPr/>
        </p:nvSpPr>
        <p:spPr>
          <a:xfrm>
            <a:off x="457200" y="76200"/>
            <a:ext cx="10668000" cy="457200"/>
          </a:xfrm>
          <a:prstGeom prst="rect">
            <a:avLst/>
          </a:prstGeom>
          <a:noFill/>
        </p:spPr>
        <p:txBody>
          <a:bodyPr wrap="square" rtlCol="0">
            <a:spAutoFit/>
          </a:bodyPr>
          <a:lstStyle/>
          <a:p>
            <a:r>
              <a:rPr lang="en-US" dirty="0"/>
              <a:t>Elaboration for those specially interested in this topic. No audio</a:t>
            </a:r>
          </a:p>
        </p:txBody>
      </p:sp>
    </p:spTree>
    <p:extLst>
      <p:ext uri="{BB962C8B-B14F-4D97-AF65-F5344CB8AC3E}">
        <p14:creationId xmlns:p14="http://schemas.microsoft.com/office/powerpoint/2010/main" val="2029203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27</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graphicFrame>
        <p:nvGraphicFramePr>
          <p:cNvPr id="2" name="Table 1">
            <a:extLst>
              <a:ext uri="{FF2B5EF4-FFF2-40B4-BE49-F238E27FC236}">
                <a16:creationId xmlns:a16="http://schemas.microsoft.com/office/drawing/2014/main" id="{F6ED7FD9-BA31-4603-84B0-955D1678EF69}"/>
              </a:ext>
            </a:extLst>
          </p:cNvPr>
          <p:cNvGraphicFramePr>
            <a:graphicFrameLocks noGrp="1"/>
          </p:cNvGraphicFramePr>
          <p:nvPr>
            <p:extLst>
              <p:ext uri="{D42A27DB-BD31-4B8C-83A1-F6EECF244321}">
                <p14:modId xmlns:p14="http://schemas.microsoft.com/office/powerpoint/2010/main" val="2890698635"/>
              </p:ext>
            </p:extLst>
          </p:nvPr>
        </p:nvGraphicFramePr>
        <p:xfrm>
          <a:off x="2209800" y="228601"/>
          <a:ext cx="7467600" cy="6304347"/>
        </p:xfrm>
        <a:graphic>
          <a:graphicData uri="http://schemas.openxmlformats.org/drawingml/2006/table">
            <a:tbl>
              <a:tblPr firstRow="1" firstCol="1" bandRow="1">
                <a:tableStyleId>{5C22544A-7EE6-4342-B048-85BDC9FD1C3A}</a:tableStyleId>
              </a:tblPr>
              <a:tblGrid>
                <a:gridCol w="588464">
                  <a:extLst>
                    <a:ext uri="{9D8B030D-6E8A-4147-A177-3AD203B41FA5}">
                      <a16:colId xmlns:a16="http://schemas.microsoft.com/office/drawing/2014/main" val="728133453"/>
                    </a:ext>
                  </a:extLst>
                </a:gridCol>
                <a:gridCol w="6879136">
                  <a:extLst>
                    <a:ext uri="{9D8B030D-6E8A-4147-A177-3AD203B41FA5}">
                      <a16:colId xmlns:a16="http://schemas.microsoft.com/office/drawing/2014/main" val="1951974040"/>
                    </a:ext>
                  </a:extLst>
                </a:gridCol>
              </a:tblGrid>
              <a:tr h="925242">
                <a:tc gridSpan="2">
                  <a:txBody>
                    <a:bodyPr/>
                    <a:lstStyle/>
                    <a:p>
                      <a:pPr marL="0" marR="0">
                        <a:spcBef>
                          <a:spcPts val="0"/>
                        </a:spcBef>
                        <a:spcAft>
                          <a:spcPts val="0"/>
                        </a:spcAft>
                      </a:pPr>
                      <a:r>
                        <a:rPr lang="en-US" sz="2000" dirty="0">
                          <a:solidFill>
                            <a:srgbClr val="000066"/>
                          </a:solidFill>
                          <a:effectLst/>
                        </a:rPr>
                        <a:t>Action research by the degree to which </a:t>
                      </a:r>
                      <a:br>
                        <a:rPr lang="en-US" sz="2000" dirty="0">
                          <a:solidFill>
                            <a:srgbClr val="000066"/>
                          </a:solidFill>
                          <a:effectLst/>
                        </a:rPr>
                      </a:br>
                      <a:r>
                        <a:rPr lang="en-US" sz="2000" dirty="0">
                          <a:solidFill>
                            <a:srgbClr val="000066"/>
                          </a:solidFill>
                          <a:effectLst/>
                        </a:rPr>
                        <a:t>an outside researcher influences the action research project</a:t>
                      </a:r>
                    </a:p>
                    <a:p>
                      <a:pPr marL="0" marR="0">
                        <a:spcBef>
                          <a:spcPts val="0"/>
                        </a:spcBef>
                        <a:spcAft>
                          <a:spcPts val="0"/>
                        </a:spcAft>
                      </a:pPr>
                      <a:r>
                        <a:rPr lang="en-US" sz="1600" b="0" dirty="0">
                          <a:solidFill>
                            <a:srgbClr val="000066"/>
                          </a:solidFill>
                          <a:effectLst/>
                        </a:rPr>
                        <a:t>in terms of framing the research question and determining the direction the research will take (high to none)</a:t>
                      </a:r>
                      <a:endParaRPr lang="en-US" sz="1600" b="0" dirty="0">
                        <a:solidFill>
                          <a:srgbClr val="000066"/>
                        </a:solidFill>
                        <a:effectLst/>
                        <a:latin typeface="Times New Roman" panose="02020603050405020304" pitchFamily="18" charset="0"/>
                        <a:ea typeface="Calibri" panose="020F0502020204030204" pitchFamily="34" charset="0"/>
                      </a:endParaRPr>
                    </a:p>
                  </a:txBody>
                  <a:tcPr marL="70627" marR="70627" marT="35621" marB="35621"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990025091"/>
                  </a:ext>
                </a:extLst>
              </a:tr>
              <a:tr h="1645415">
                <a:tc>
                  <a:txBody>
                    <a:bodyPr/>
                    <a:lstStyle/>
                    <a:p>
                      <a:pPr marL="0" marR="0">
                        <a:spcBef>
                          <a:spcPts val="0"/>
                        </a:spcBef>
                        <a:spcAft>
                          <a:spcPts val="0"/>
                        </a:spcAft>
                      </a:pPr>
                      <a:r>
                        <a:rPr lang="en-US" sz="1600" dirty="0">
                          <a:solidFill>
                            <a:srgbClr val="000066"/>
                          </a:solidFill>
                          <a:effectLst/>
                        </a:rPr>
                        <a:t>1</a:t>
                      </a:r>
                      <a:endParaRPr lang="en-US" sz="1600" dirty="0">
                        <a:solidFill>
                          <a:srgbClr val="000066"/>
                        </a:solidFill>
                        <a:effectLst/>
                        <a:latin typeface="Times New Roman" panose="02020603050405020304" pitchFamily="18" charset="0"/>
                        <a:ea typeface="Calibri" panose="020F0502020204030204" pitchFamily="34" charset="0"/>
                      </a:endParaRPr>
                    </a:p>
                  </a:txBody>
                  <a:tcPr marL="70627" marR="70627" marT="35621" marB="35621">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600"/>
                        </a:spcAft>
                      </a:pPr>
                      <a:r>
                        <a:rPr lang="en-US" sz="1600" b="1" dirty="0">
                          <a:solidFill>
                            <a:srgbClr val="000066"/>
                          </a:solidFill>
                          <a:effectLst/>
                        </a:rPr>
                        <a:t>Technical Action Research</a:t>
                      </a:r>
                    </a:p>
                    <a:p>
                      <a:pPr marL="342900" marR="0" lvl="0" indent="-342900">
                        <a:spcBef>
                          <a:spcPts val="400"/>
                        </a:spcBef>
                        <a:spcAft>
                          <a:spcPts val="0"/>
                        </a:spcAft>
                        <a:buSzPts val="1000"/>
                        <a:buFont typeface="Symbol" panose="05050102010706020507" pitchFamily="18" charset="2"/>
                        <a:buChar char=""/>
                        <a:tabLst>
                          <a:tab pos="457200" algn="l"/>
                        </a:tabLst>
                      </a:pPr>
                      <a:r>
                        <a:rPr lang="en-US" sz="1600" dirty="0">
                          <a:solidFill>
                            <a:srgbClr val="000066"/>
                          </a:solidFill>
                          <a:effectLst/>
                        </a:rPr>
                        <a:t>The practitioner, though a collaborator in the research, </a:t>
                      </a:r>
                      <a:br>
                        <a:rPr lang="en-US" sz="1600" dirty="0">
                          <a:solidFill>
                            <a:srgbClr val="000066"/>
                          </a:solidFill>
                          <a:effectLst/>
                        </a:rPr>
                      </a:br>
                      <a:r>
                        <a:rPr lang="en-US" sz="1600" dirty="0">
                          <a:solidFill>
                            <a:srgbClr val="000066"/>
                          </a:solidFill>
                          <a:effectLst/>
                        </a:rPr>
                        <a:t>is not the main researcher.</a:t>
                      </a:r>
                    </a:p>
                    <a:p>
                      <a:pPr marL="342900" marR="0" lvl="0" indent="-342900">
                        <a:spcBef>
                          <a:spcPts val="400"/>
                        </a:spcBef>
                        <a:spcAft>
                          <a:spcPts val="0"/>
                        </a:spcAft>
                        <a:buSzPts val="1000"/>
                        <a:buFont typeface="Symbol" panose="05050102010706020507" pitchFamily="18" charset="2"/>
                        <a:buChar char=""/>
                        <a:tabLst>
                          <a:tab pos="457200" algn="l"/>
                        </a:tabLst>
                      </a:pPr>
                      <a:r>
                        <a:rPr lang="en-US" sz="1600" dirty="0">
                          <a:solidFill>
                            <a:srgbClr val="000066"/>
                          </a:solidFill>
                          <a:effectLst/>
                        </a:rPr>
                        <a:t>The main researcher identifies the action research problem </a:t>
                      </a:r>
                      <a:br>
                        <a:rPr lang="en-US" sz="1600" dirty="0">
                          <a:solidFill>
                            <a:srgbClr val="000066"/>
                          </a:solidFill>
                          <a:effectLst/>
                        </a:rPr>
                      </a:br>
                      <a:r>
                        <a:rPr lang="en-US" sz="1600" dirty="0">
                          <a:solidFill>
                            <a:srgbClr val="000066"/>
                          </a:solidFill>
                          <a:effectLst/>
                        </a:rPr>
                        <a:t>and proposes an intervention.</a:t>
                      </a:r>
                    </a:p>
                    <a:p>
                      <a:pPr marL="342900" marR="0" lvl="0" indent="-342900">
                        <a:spcBef>
                          <a:spcPts val="400"/>
                        </a:spcBef>
                        <a:spcAft>
                          <a:spcPts val="0"/>
                        </a:spcAft>
                        <a:buSzPts val="1000"/>
                        <a:buFont typeface="Symbol" panose="05050102010706020507" pitchFamily="18" charset="2"/>
                        <a:buChar char=""/>
                        <a:tabLst>
                          <a:tab pos="457200" algn="l"/>
                        </a:tabLst>
                      </a:pPr>
                      <a:r>
                        <a:rPr lang="en-US" sz="1600" dirty="0">
                          <a:solidFill>
                            <a:srgbClr val="000066"/>
                          </a:solidFill>
                          <a:effectLst/>
                        </a:rPr>
                        <a:t>The practitioner is involved in the implementation of any interventions.</a:t>
                      </a:r>
                      <a:endParaRPr lang="en-US" sz="1600" dirty="0">
                        <a:solidFill>
                          <a:srgbClr val="000066"/>
                        </a:solidFill>
                        <a:effectLst/>
                        <a:latin typeface="Times New Roman" panose="02020603050405020304" pitchFamily="18" charset="0"/>
                        <a:ea typeface="Calibri" panose="020F0502020204030204" pitchFamily="34" charset="0"/>
                      </a:endParaRPr>
                    </a:p>
                  </a:txBody>
                  <a:tcPr marL="70627" marR="70627" marT="35621" marB="35621"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3184535331"/>
                  </a:ext>
                </a:extLst>
              </a:tr>
              <a:tr h="1013068">
                <a:tc>
                  <a:txBody>
                    <a:bodyPr/>
                    <a:lstStyle/>
                    <a:p>
                      <a:pPr marL="0" marR="0">
                        <a:spcBef>
                          <a:spcPts val="0"/>
                        </a:spcBef>
                        <a:spcAft>
                          <a:spcPts val="0"/>
                        </a:spcAft>
                      </a:pPr>
                      <a:r>
                        <a:rPr lang="en-US" sz="1600" dirty="0">
                          <a:solidFill>
                            <a:srgbClr val="000066"/>
                          </a:solidFill>
                          <a:effectLst/>
                        </a:rPr>
                        <a:t>2</a:t>
                      </a:r>
                      <a:endParaRPr lang="en-US" sz="1600" dirty="0">
                        <a:solidFill>
                          <a:srgbClr val="000066"/>
                        </a:solidFill>
                        <a:effectLst/>
                        <a:latin typeface="Times New Roman" panose="02020603050405020304" pitchFamily="18" charset="0"/>
                        <a:ea typeface="Calibri" panose="020F0502020204030204" pitchFamily="34" charset="0"/>
                      </a:endParaRPr>
                    </a:p>
                  </a:txBody>
                  <a:tcPr marL="70627" marR="70627" marT="35621" marB="35621">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600"/>
                        </a:spcAft>
                      </a:pPr>
                      <a:r>
                        <a:rPr lang="en-US" sz="1600" b="1" dirty="0">
                          <a:solidFill>
                            <a:srgbClr val="000066"/>
                          </a:solidFill>
                          <a:effectLst/>
                        </a:rPr>
                        <a:t>Practical Action Research</a:t>
                      </a:r>
                    </a:p>
                    <a:p>
                      <a:pPr marL="342900" marR="0" lvl="0" indent="-342900">
                        <a:spcBef>
                          <a:spcPts val="0"/>
                        </a:spcBef>
                        <a:spcAft>
                          <a:spcPts val="0"/>
                        </a:spcAft>
                        <a:buSzPts val="1000"/>
                        <a:buFont typeface="Symbol" panose="05050102010706020507" pitchFamily="18" charset="2"/>
                        <a:buChar char=""/>
                        <a:tabLst>
                          <a:tab pos="457200" algn="l"/>
                        </a:tabLst>
                      </a:pPr>
                      <a:r>
                        <a:rPr lang="en-US" sz="1600" dirty="0">
                          <a:solidFill>
                            <a:srgbClr val="000066"/>
                          </a:solidFill>
                          <a:effectLst/>
                        </a:rPr>
                        <a:t>Here the researcher and the practitioner identify the research problem together and discuss underlying causes and possible interventions.</a:t>
                      </a:r>
                      <a:endParaRPr lang="en-US" sz="1600" dirty="0">
                        <a:solidFill>
                          <a:srgbClr val="000066"/>
                        </a:solidFill>
                        <a:effectLst/>
                        <a:latin typeface="Times New Roman" panose="02020603050405020304" pitchFamily="18" charset="0"/>
                        <a:ea typeface="Calibri" panose="020F0502020204030204" pitchFamily="34" charset="0"/>
                      </a:endParaRPr>
                    </a:p>
                  </a:txBody>
                  <a:tcPr marL="70627" marR="70627" marT="35621" marB="35621"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360502162"/>
                  </a:ext>
                </a:extLst>
              </a:tr>
              <a:tr h="1856198">
                <a:tc>
                  <a:txBody>
                    <a:bodyPr/>
                    <a:lstStyle/>
                    <a:p>
                      <a:pPr marL="0" marR="0">
                        <a:spcBef>
                          <a:spcPts val="0"/>
                        </a:spcBef>
                        <a:spcAft>
                          <a:spcPts val="0"/>
                        </a:spcAft>
                      </a:pPr>
                      <a:r>
                        <a:rPr lang="en-US" sz="1600" dirty="0">
                          <a:solidFill>
                            <a:srgbClr val="000066"/>
                          </a:solidFill>
                          <a:effectLst/>
                        </a:rPr>
                        <a:t>3</a:t>
                      </a:r>
                      <a:endParaRPr lang="en-US" sz="1600" dirty="0">
                        <a:solidFill>
                          <a:srgbClr val="000066"/>
                        </a:solidFill>
                        <a:effectLst/>
                        <a:latin typeface="Times New Roman" panose="02020603050405020304" pitchFamily="18" charset="0"/>
                        <a:ea typeface="Calibri" panose="020F0502020204030204" pitchFamily="34" charset="0"/>
                      </a:endParaRPr>
                    </a:p>
                  </a:txBody>
                  <a:tcPr marL="70627" marR="70627" marT="35621" marB="35621">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600"/>
                        </a:spcAft>
                      </a:pPr>
                      <a:r>
                        <a:rPr lang="en-US" sz="1600" b="1" dirty="0">
                          <a:solidFill>
                            <a:srgbClr val="000066"/>
                          </a:solidFill>
                          <a:effectLst/>
                        </a:rPr>
                        <a:t>Emancipatory Action Research</a:t>
                      </a:r>
                    </a:p>
                    <a:p>
                      <a:pPr marL="342900" marR="0" lvl="0" indent="-342900">
                        <a:spcBef>
                          <a:spcPts val="400"/>
                        </a:spcBef>
                        <a:spcAft>
                          <a:spcPts val="0"/>
                        </a:spcAft>
                        <a:buSzPts val="1000"/>
                        <a:buFont typeface="Symbol" panose="05050102010706020507" pitchFamily="18" charset="2"/>
                        <a:buChar char=""/>
                        <a:tabLst>
                          <a:tab pos="457200" algn="l"/>
                        </a:tabLst>
                      </a:pPr>
                      <a:r>
                        <a:rPr lang="en-US" sz="1600" dirty="0">
                          <a:solidFill>
                            <a:srgbClr val="000066"/>
                          </a:solidFill>
                          <a:effectLst/>
                        </a:rPr>
                        <a:t>Practitioners work together as a group and collectively identify problems and possible solutions.</a:t>
                      </a:r>
                    </a:p>
                    <a:p>
                      <a:pPr marL="342900" marR="0" lvl="0" indent="-342900">
                        <a:spcBef>
                          <a:spcPts val="400"/>
                        </a:spcBef>
                        <a:spcAft>
                          <a:spcPts val="0"/>
                        </a:spcAft>
                        <a:buSzPts val="1000"/>
                        <a:buFont typeface="Symbol" panose="05050102010706020507" pitchFamily="18" charset="2"/>
                        <a:buChar char=""/>
                        <a:tabLst>
                          <a:tab pos="457200" algn="l"/>
                        </a:tabLst>
                      </a:pPr>
                      <a:r>
                        <a:rPr lang="en-US" sz="1600" dirty="0">
                          <a:solidFill>
                            <a:srgbClr val="000066"/>
                          </a:solidFill>
                          <a:effectLst/>
                        </a:rPr>
                        <a:t>Solutions are as much political and consciousness raising as practical.</a:t>
                      </a:r>
                    </a:p>
                    <a:p>
                      <a:pPr marL="342900" marR="0" lvl="0" indent="-342900">
                        <a:spcBef>
                          <a:spcPts val="400"/>
                        </a:spcBef>
                        <a:spcAft>
                          <a:spcPts val="0"/>
                        </a:spcAft>
                        <a:buSzPts val="1000"/>
                        <a:buFont typeface="Symbol" panose="05050102010706020507" pitchFamily="18" charset="2"/>
                        <a:buChar char=""/>
                        <a:tabLst>
                          <a:tab pos="457200" algn="l"/>
                        </a:tabLst>
                      </a:pPr>
                      <a:r>
                        <a:rPr lang="en-US" sz="1600" dirty="0">
                          <a:solidFill>
                            <a:srgbClr val="000066"/>
                          </a:solidFill>
                          <a:effectLst/>
                        </a:rPr>
                        <a:t>There is a strong social element here as well, in that it is expected that participants will emerge with a new view or theory of society.</a:t>
                      </a:r>
                      <a:endParaRPr lang="en-US" sz="1600" dirty="0">
                        <a:solidFill>
                          <a:srgbClr val="000066"/>
                        </a:solidFill>
                        <a:effectLst/>
                        <a:latin typeface="Times New Roman" panose="02020603050405020304" pitchFamily="18" charset="0"/>
                        <a:ea typeface="Calibri" panose="020F0502020204030204" pitchFamily="34" charset="0"/>
                      </a:endParaRPr>
                    </a:p>
                  </a:txBody>
                  <a:tcPr marL="70627" marR="70627" marT="35621" marB="35621" anchor="ctr">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2012851029"/>
                  </a:ext>
                </a:extLst>
              </a:tr>
              <a:tr h="503677">
                <a:tc gridSpan="2">
                  <a:txBody>
                    <a:bodyPr/>
                    <a:lstStyle/>
                    <a:p>
                      <a:pPr marL="0" marR="0">
                        <a:spcBef>
                          <a:spcPts val="0"/>
                        </a:spcBef>
                        <a:spcAft>
                          <a:spcPts val="0"/>
                        </a:spcAft>
                      </a:pPr>
                      <a:r>
                        <a:rPr lang="en-US" sz="1600" dirty="0">
                          <a:solidFill>
                            <a:srgbClr val="000066"/>
                          </a:solidFill>
                          <a:effectLst/>
                        </a:rPr>
                        <a:t>http://cei.ust.hk/teaching-resources/action-research/models-and-examples</a:t>
                      </a:r>
                      <a:endParaRPr lang="en-US" sz="1600" dirty="0">
                        <a:solidFill>
                          <a:srgbClr val="000066"/>
                        </a:solidFill>
                        <a:effectLst/>
                        <a:latin typeface="Times New Roman" panose="02020603050405020304" pitchFamily="18" charset="0"/>
                        <a:ea typeface="Calibri" panose="020F0502020204030204" pitchFamily="34" charset="0"/>
                      </a:endParaRPr>
                    </a:p>
                  </a:txBody>
                  <a:tcPr marL="70627" marR="70627" marT="35621" marB="35621">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489499349"/>
                  </a:ext>
                </a:extLst>
              </a:tr>
            </a:tbl>
          </a:graphicData>
        </a:graphic>
      </p:graphicFrame>
      <p:pic>
        <p:nvPicPr>
          <p:cNvPr id="3" name="UBLIS75DS-02.1$2-Lecture02.1ActionResearchSlide09">
            <a:hlinkClick r:id="" action="ppaction://media"/>
            <a:extLst>
              <a:ext uri="{FF2B5EF4-FFF2-40B4-BE49-F238E27FC236}">
                <a16:creationId xmlns:a16="http://schemas.microsoft.com/office/drawing/2014/main" id="{705CE367-84CF-4561-9945-014D3F8742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1400" y="5715000"/>
            <a:ext cx="473075" cy="473075"/>
          </a:xfrm>
          <a:prstGeom prst="rect">
            <a:avLst/>
          </a:prstGeom>
        </p:spPr>
      </p:pic>
      <p:sp>
        <p:nvSpPr>
          <p:cNvPr id="6" name="TextBox 5">
            <a:extLst>
              <a:ext uri="{FF2B5EF4-FFF2-40B4-BE49-F238E27FC236}">
                <a16:creationId xmlns:a16="http://schemas.microsoft.com/office/drawing/2014/main" id="{8506FF21-FDB7-4751-A62B-3336CB10131A}"/>
              </a:ext>
            </a:extLst>
          </p:cNvPr>
          <p:cNvSpPr txBox="1"/>
          <p:nvPr/>
        </p:nvSpPr>
        <p:spPr>
          <a:xfrm>
            <a:off x="10219938" y="5735540"/>
            <a:ext cx="981462" cy="369332"/>
          </a:xfrm>
          <a:prstGeom prst="rect">
            <a:avLst/>
          </a:prstGeom>
          <a:noFill/>
        </p:spPr>
        <p:txBody>
          <a:bodyPr wrap="square" rtlCol="0">
            <a:spAutoFit/>
          </a:bodyPr>
          <a:lstStyle/>
          <a:p>
            <a:pPr>
              <a:spcBef>
                <a:spcPts val="600"/>
              </a:spcBef>
            </a:pPr>
            <a:r>
              <a:rPr lang="en-US" sz="1800" dirty="0">
                <a:solidFill>
                  <a:schemeClr val="bg1"/>
                </a:solidFill>
              </a:rPr>
              <a:t> 1 min </a:t>
            </a:r>
          </a:p>
        </p:txBody>
      </p:sp>
    </p:spTree>
    <p:extLst>
      <p:ext uri="{BB962C8B-B14F-4D97-AF65-F5344CB8AC3E}">
        <p14:creationId xmlns:p14="http://schemas.microsoft.com/office/powerpoint/2010/main" val="322931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28</a:t>
            </a:fld>
            <a:endParaRPr lang="en-US" sz="2400" b="1" dirty="0"/>
          </a:p>
        </p:txBody>
      </p:sp>
      <p:graphicFrame>
        <p:nvGraphicFramePr>
          <p:cNvPr id="2" name="Table 1">
            <a:extLst>
              <a:ext uri="{FF2B5EF4-FFF2-40B4-BE49-F238E27FC236}">
                <a16:creationId xmlns:a16="http://schemas.microsoft.com/office/drawing/2014/main" id="{CBFA7A47-96CC-4351-A8A4-74BBC41DC571}"/>
              </a:ext>
            </a:extLst>
          </p:cNvPr>
          <p:cNvGraphicFramePr>
            <a:graphicFrameLocks noGrp="1"/>
          </p:cNvGraphicFramePr>
          <p:nvPr>
            <p:extLst>
              <p:ext uri="{D42A27DB-BD31-4B8C-83A1-F6EECF244321}">
                <p14:modId xmlns:p14="http://schemas.microsoft.com/office/powerpoint/2010/main" val="4164881005"/>
              </p:ext>
            </p:extLst>
          </p:nvPr>
        </p:nvGraphicFramePr>
        <p:xfrm>
          <a:off x="381000" y="304800"/>
          <a:ext cx="11429998" cy="6233922"/>
        </p:xfrm>
        <a:graphic>
          <a:graphicData uri="http://schemas.openxmlformats.org/drawingml/2006/table">
            <a:tbl>
              <a:tblPr firstRow="1" firstCol="1" lastRow="1" lastCol="1" bandRow="1" bandCol="1">
                <a:tableStyleId>{5C22544A-7EE6-4342-B048-85BDC9FD1C3A}</a:tableStyleId>
              </a:tblPr>
              <a:tblGrid>
                <a:gridCol w="1235980">
                  <a:extLst>
                    <a:ext uri="{9D8B030D-6E8A-4147-A177-3AD203B41FA5}">
                      <a16:colId xmlns:a16="http://schemas.microsoft.com/office/drawing/2014/main" val="2027979291"/>
                    </a:ext>
                  </a:extLst>
                </a:gridCol>
                <a:gridCol w="1888220">
                  <a:extLst>
                    <a:ext uri="{9D8B030D-6E8A-4147-A177-3AD203B41FA5}">
                      <a16:colId xmlns:a16="http://schemas.microsoft.com/office/drawing/2014/main" val="2491610769"/>
                    </a:ext>
                  </a:extLst>
                </a:gridCol>
                <a:gridCol w="2438400">
                  <a:extLst>
                    <a:ext uri="{9D8B030D-6E8A-4147-A177-3AD203B41FA5}">
                      <a16:colId xmlns:a16="http://schemas.microsoft.com/office/drawing/2014/main" val="3922983438"/>
                    </a:ext>
                  </a:extLst>
                </a:gridCol>
                <a:gridCol w="2209800">
                  <a:extLst>
                    <a:ext uri="{9D8B030D-6E8A-4147-A177-3AD203B41FA5}">
                      <a16:colId xmlns:a16="http://schemas.microsoft.com/office/drawing/2014/main" val="3150556948"/>
                    </a:ext>
                  </a:extLst>
                </a:gridCol>
                <a:gridCol w="3657598">
                  <a:extLst>
                    <a:ext uri="{9D8B030D-6E8A-4147-A177-3AD203B41FA5}">
                      <a16:colId xmlns:a16="http://schemas.microsoft.com/office/drawing/2014/main" val="2875103312"/>
                    </a:ext>
                  </a:extLst>
                </a:gridCol>
              </a:tblGrid>
              <a:tr h="533400">
                <a:tc gridSpan="5">
                  <a:txBody>
                    <a:bodyPr/>
                    <a:lstStyle/>
                    <a:p>
                      <a:pPr marL="65405" marR="59690" algn="ctr">
                        <a:lnSpc>
                          <a:spcPct val="101000"/>
                        </a:lnSpc>
                        <a:spcBef>
                          <a:spcPts val="145"/>
                        </a:spcBef>
                        <a:spcAft>
                          <a:spcPts val="0"/>
                        </a:spcAft>
                      </a:pPr>
                      <a:r>
                        <a:rPr lang="en-US" sz="2000" spc="5" dirty="0">
                          <a:solidFill>
                            <a:srgbClr val="000066"/>
                          </a:solidFill>
                          <a:effectLst/>
                        </a:rPr>
                        <a:t>Action research by scope</a:t>
                      </a:r>
                      <a:endParaRPr lang="en-US" sz="20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22875" marR="22875" marT="11537" marB="11537">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2097139"/>
                  </a:ext>
                </a:extLst>
              </a:tr>
              <a:tr h="533400">
                <a:tc>
                  <a:txBody>
                    <a:bodyPr/>
                    <a:lstStyle/>
                    <a:p>
                      <a:pPr marL="0" marR="0">
                        <a:spcBef>
                          <a:spcPts val="0"/>
                        </a:spcBef>
                        <a:spcAft>
                          <a:spcPts val="0"/>
                        </a:spcAft>
                      </a:pPr>
                      <a:r>
                        <a:rPr lang="en-US" sz="1500" dirty="0">
                          <a:solidFill>
                            <a:srgbClr val="000066"/>
                          </a:solidFill>
                          <a:effectLst/>
                        </a:rPr>
                        <a:t> </a:t>
                      </a:r>
                      <a:endParaRPr lang="en-US" sz="1500" dirty="0">
                        <a:solidFill>
                          <a:srgbClr val="000066"/>
                        </a:solidFill>
                        <a:effectLst/>
                        <a:latin typeface="Times New Roman" panose="02020603050405020304" pitchFamily="18" charset="0"/>
                        <a:ea typeface="Calibri" panose="020F0502020204030204" pitchFamily="34"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123190" marR="115570" algn="ctr">
                        <a:lnSpc>
                          <a:spcPct val="101000"/>
                        </a:lnSpc>
                        <a:spcBef>
                          <a:spcPts val="145"/>
                        </a:spcBef>
                        <a:spcAft>
                          <a:spcPts val="0"/>
                        </a:spcAft>
                      </a:pPr>
                      <a:r>
                        <a:rPr lang="en-US" sz="1500" b="1" spc="-40" dirty="0">
                          <a:solidFill>
                            <a:srgbClr val="000066"/>
                          </a:solidFill>
                          <a:effectLst/>
                        </a:rPr>
                        <a:t>Individual teacher </a:t>
                      </a:r>
                      <a:endParaRPr lang="en-US" sz="1500" b="1" dirty="0">
                        <a:solidFill>
                          <a:srgbClr val="000066"/>
                        </a:solidFill>
                        <a:effectLst/>
                      </a:endParaRPr>
                    </a:p>
                    <a:p>
                      <a:pPr marL="123190" marR="115570" algn="ctr">
                        <a:lnSpc>
                          <a:spcPct val="101000"/>
                        </a:lnSpc>
                        <a:spcBef>
                          <a:spcPts val="145"/>
                        </a:spcBef>
                        <a:spcAft>
                          <a:spcPts val="0"/>
                        </a:spcAft>
                      </a:pPr>
                      <a:r>
                        <a:rPr lang="en-US" sz="1500" b="1" dirty="0">
                          <a:solidFill>
                            <a:srgbClr val="000066"/>
                          </a:solidFill>
                          <a:effectLst/>
                        </a:rPr>
                        <a:t>Classroom level</a:t>
                      </a:r>
                      <a:endParaRPr lang="en-US" sz="15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46990" marR="46990" algn="ctr">
                        <a:lnSpc>
                          <a:spcPct val="101000"/>
                        </a:lnSpc>
                        <a:spcBef>
                          <a:spcPts val="145"/>
                        </a:spcBef>
                        <a:spcAft>
                          <a:spcPts val="0"/>
                        </a:spcAft>
                      </a:pPr>
                      <a:r>
                        <a:rPr lang="en-US" sz="1500" b="1" spc="5" dirty="0">
                          <a:solidFill>
                            <a:srgbClr val="000066"/>
                          </a:solidFill>
                          <a:effectLst/>
                        </a:rPr>
                        <a:t>Collaborative </a:t>
                      </a:r>
                      <a:endParaRPr lang="en-US" sz="1500" b="1" dirty="0">
                        <a:solidFill>
                          <a:srgbClr val="000066"/>
                        </a:solidFill>
                        <a:effectLst/>
                      </a:endParaRPr>
                    </a:p>
                    <a:p>
                      <a:pPr marL="46990" marR="46990" algn="ctr">
                        <a:lnSpc>
                          <a:spcPct val="101000"/>
                        </a:lnSpc>
                        <a:spcBef>
                          <a:spcPts val="145"/>
                        </a:spcBef>
                        <a:spcAft>
                          <a:spcPts val="0"/>
                        </a:spcAft>
                      </a:pPr>
                      <a:r>
                        <a:rPr lang="en-US" sz="1500" b="1" dirty="0">
                          <a:solidFill>
                            <a:srgbClr val="000066"/>
                          </a:solidFill>
                          <a:effectLst/>
                        </a:rPr>
                        <a:t>Classroom level+</a:t>
                      </a:r>
                      <a:endParaRPr lang="en-US" sz="15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69850" marR="72390" algn="ctr">
                        <a:lnSpc>
                          <a:spcPct val="101000"/>
                        </a:lnSpc>
                        <a:spcBef>
                          <a:spcPts val="145"/>
                        </a:spcBef>
                        <a:spcAft>
                          <a:spcPts val="0"/>
                        </a:spcAft>
                      </a:pPr>
                      <a:r>
                        <a:rPr lang="en-US" sz="1500" b="1" dirty="0">
                          <a:solidFill>
                            <a:srgbClr val="000066"/>
                          </a:solidFill>
                          <a:effectLst/>
                        </a:rPr>
                        <a:t>School-wide</a:t>
                      </a:r>
                    </a:p>
                    <a:p>
                      <a:pPr marL="69850" marR="72390" algn="ctr">
                        <a:lnSpc>
                          <a:spcPct val="101000"/>
                        </a:lnSpc>
                        <a:spcBef>
                          <a:spcPts val="145"/>
                        </a:spcBef>
                        <a:spcAft>
                          <a:spcPts val="0"/>
                        </a:spcAft>
                      </a:pPr>
                      <a:r>
                        <a:rPr lang="en-US" sz="1500" b="1" spc="5" dirty="0">
                          <a:solidFill>
                            <a:srgbClr val="000066"/>
                          </a:solidFill>
                          <a:effectLst/>
                        </a:rPr>
                        <a:t>Building level </a:t>
                      </a:r>
                      <a:endParaRPr lang="en-US" sz="15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65405" marR="59690" algn="ctr">
                        <a:lnSpc>
                          <a:spcPct val="101000"/>
                        </a:lnSpc>
                        <a:spcBef>
                          <a:spcPts val="145"/>
                        </a:spcBef>
                        <a:spcAft>
                          <a:spcPts val="0"/>
                        </a:spcAft>
                      </a:pPr>
                      <a:r>
                        <a:rPr lang="en-US" sz="1500" b="1" spc="5" dirty="0">
                          <a:solidFill>
                            <a:srgbClr val="000066"/>
                          </a:solidFill>
                          <a:effectLst/>
                        </a:rPr>
                        <a:t>District-wide </a:t>
                      </a:r>
                      <a:endParaRPr lang="en-US" sz="1500" b="1" dirty="0">
                        <a:solidFill>
                          <a:srgbClr val="000066"/>
                        </a:solidFill>
                        <a:effectLst/>
                      </a:endParaRPr>
                    </a:p>
                    <a:p>
                      <a:pPr marL="65405" marR="59690" algn="ctr">
                        <a:lnSpc>
                          <a:spcPct val="101000"/>
                        </a:lnSpc>
                        <a:spcBef>
                          <a:spcPts val="145"/>
                        </a:spcBef>
                        <a:spcAft>
                          <a:spcPts val="0"/>
                        </a:spcAft>
                      </a:pPr>
                      <a:r>
                        <a:rPr lang="en-US" sz="1500" b="1" dirty="0">
                          <a:solidFill>
                            <a:srgbClr val="000066"/>
                          </a:solidFill>
                          <a:effectLst/>
                        </a:rPr>
                        <a:t>District level</a:t>
                      </a:r>
                      <a:endParaRPr lang="en-US" sz="1500" b="1"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3199252740"/>
                  </a:ext>
                </a:extLst>
              </a:tr>
              <a:tr h="596438">
                <a:tc>
                  <a:txBody>
                    <a:bodyPr/>
                    <a:lstStyle/>
                    <a:p>
                      <a:pPr marL="0" marR="0">
                        <a:spcBef>
                          <a:spcPts val="420"/>
                        </a:spcBef>
                        <a:spcAft>
                          <a:spcPts val="0"/>
                        </a:spcAft>
                      </a:pPr>
                      <a:r>
                        <a:rPr lang="en-US" sz="1500" spc="5" dirty="0">
                          <a:solidFill>
                            <a:srgbClr val="000066"/>
                          </a:solidFill>
                          <a:effectLst/>
                        </a:rPr>
                        <a:t>Focus</a:t>
                      </a:r>
                      <a:endParaRPr lang="en-US" sz="15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spc="-30" dirty="0">
                          <a:solidFill>
                            <a:srgbClr val="000066"/>
                          </a:solidFill>
                          <a:effectLst/>
                        </a:rPr>
                        <a:t>Single classroom issue</a:t>
                      </a:r>
                      <a:endParaRPr lang="en-US" sz="15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spc="-30" dirty="0">
                          <a:solidFill>
                            <a:srgbClr val="000066"/>
                          </a:solidFill>
                          <a:effectLst/>
                        </a:rPr>
                        <a:t>Single classroom or several classrooms with common issue</a:t>
                      </a:r>
                      <a:endParaRPr lang="en-US" sz="15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spc="-30" dirty="0">
                          <a:solidFill>
                            <a:srgbClr val="000066"/>
                          </a:solidFill>
                          <a:effectLst/>
                        </a:rPr>
                        <a:t>School issue, problem, or area of collective interest</a:t>
                      </a:r>
                      <a:endParaRPr lang="en-US" sz="15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b="0" spc="-30" dirty="0">
                          <a:solidFill>
                            <a:srgbClr val="000066"/>
                          </a:solidFill>
                          <a:effectLst/>
                        </a:rPr>
                        <a:t>District issue</a:t>
                      </a:r>
                      <a:endParaRPr lang="en-US" sz="1500" b="0" dirty="0">
                        <a:solidFill>
                          <a:srgbClr val="000066"/>
                        </a:solidFill>
                        <a:effectLst/>
                      </a:endParaRPr>
                    </a:p>
                    <a:p>
                      <a:pPr marL="0" marR="0">
                        <a:spcBef>
                          <a:spcPts val="500"/>
                        </a:spcBef>
                        <a:spcAft>
                          <a:spcPts val="0"/>
                        </a:spcAft>
                      </a:pPr>
                      <a:r>
                        <a:rPr lang="en-US" sz="1500" b="0" spc="-30" dirty="0">
                          <a:solidFill>
                            <a:srgbClr val="000066"/>
                          </a:solidFill>
                          <a:effectLst/>
                        </a:rPr>
                        <a:t>Organizational structures</a:t>
                      </a:r>
                      <a:endParaRPr lang="en-US" sz="1500" b="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2356566578"/>
                  </a:ext>
                </a:extLst>
              </a:tr>
              <a:tr h="1137007">
                <a:tc>
                  <a:txBody>
                    <a:bodyPr/>
                    <a:lstStyle/>
                    <a:p>
                      <a:pPr marL="0" marR="0" algn="just">
                        <a:spcBef>
                          <a:spcPts val="335"/>
                        </a:spcBef>
                        <a:spcAft>
                          <a:spcPts val="0"/>
                        </a:spcAft>
                      </a:pPr>
                      <a:r>
                        <a:rPr lang="en-US" sz="1500" dirty="0">
                          <a:solidFill>
                            <a:srgbClr val="000066"/>
                          </a:solidFill>
                          <a:effectLst/>
                        </a:rPr>
                        <a:t>Possible</a:t>
                      </a:r>
                      <a:r>
                        <a:rPr lang="en-US" sz="1500" spc="5" dirty="0">
                          <a:solidFill>
                            <a:srgbClr val="000066"/>
                          </a:solidFill>
                          <a:effectLst/>
                        </a:rPr>
                        <a:t> support needed</a:t>
                      </a:r>
                      <a:endParaRPr lang="en-US" sz="15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spc="-30" dirty="0">
                          <a:solidFill>
                            <a:srgbClr val="000066"/>
                          </a:solidFill>
                          <a:effectLst/>
                        </a:rPr>
                        <a:t>Coach/mentor</a:t>
                      </a:r>
                      <a:endParaRPr lang="en-US" sz="1500" dirty="0">
                        <a:solidFill>
                          <a:srgbClr val="000066"/>
                        </a:solidFill>
                        <a:effectLst/>
                      </a:endParaRPr>
                    </a:p>
                    <a:p>
                      <a:pPr marL="0" marR="0">
                        <a:spcBef>
                          <a:spcPts val="300"/>
                        </a:spcBef>
                        <a:spcAft>
                          <a:spcPts val="0"/>
                        </a:spcAft>
                      </a:pPr>
                      <a:r>
                        <a:rPr lang="en-US" sz="1500" spc="-30" dirty="0">
                          <a:solidFill>
                            <a:srgbClr val="000066"/>
                          </a:solidFill>
                          <a:effectLst/>
                        </a:rPr>
                        <a:t>Access to technology</a:t>
                      </a:r>
                      <a:endParaRPr lang="en-US" sz="1500" dirty="0">
                        <a:solidFill>
                          <a:srgbClr val="000066"/>
                        </a:solidFill>
                        <a:effectLst/>
                      </a:endParaRPr>
                    </a:p>
                    <a:p>
                      <a:pPr marL="0" marR="0">
                        <a:spcBef>
                          <a:spcPts val="300"/>
                        </a:spcBef>
                        <a:spcAft>
                          <a:spcPts val="0"/>
                        </a:spcAft>
                      </a:pPr>
                      <a:r>
                        <a:rPr lang="en-US" sz="1500" spc="-30" dirty="0">
                          <a:solidFill>
                            <a:srgbClr val="000066"/>
                          </a:solidFill>
                          <a:effectLst/>
                        </a:rPr>
                        <a:t>Assistance with data organization and analysis</a:t>
                      </a:r>
                      <a:endParaRPr lang="en-US" sz="15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spc="-30" dirty="0">
                          <a:solidFill>
                            <a:srgbClr val="000066"/>
                          </a:solidFill>
                          <a:effectLst/>
                        </a:rPr>
                        <a:t>Substitute teachers</a:t>
                      </a:r>
                      <a:endParaRPr lang="en-US" sz="1500" dirty="0">
                        <a:solidFill>
                          <a:srgbClr val="000066"/>
                        </a:solidFill>
                        <a:effectLst/>
                      </a:endParaRPr>
                    </a:p>
                    <a:p>
                      <a:pPr marL="0" marR="0">
                        <a:spcBef>
                          <a:spcPts val="300"/>
                        </a:spcBef>
                        <a:spcAft>
                          <a:spcPts val="0"/>
                        </a:spcAft>
                      </a:pPr>
                      <a:r>
                        <a:rPr lang="en-US" sz="1500" spc="-30" dirty="0">
                          <a:solidFill>
                            <a:srgbClr val="000066"/>
                          </a:solidFill>
                          <a:effectLst/>
                        </a:rPr>
                        <a:t>Release time</a:t>
                      </a:r>
                      <a:endParaRPr lang="en-US" sz="1500" dirty="0">
                        <a:solidFill>
                          <a:srgbClr val="000066"/>
                        </a:solidFill>
                        <a:effectLst/>
                      </a:endParaRPr>
                    </a:p>
                    <a:p>
                      <a:pPr marL="0" marR="0">
                        <a:spcBef>
                          <a:spcPts val="300"/>
                        </a:spcBef>
                        <a:spcAft>
                          <a:spcPts val="0"/>
                        </a:spcAft>
                      </a:pPr>
                      <a:r>
                        <a:rPr lang="en-US" sz="1500" spc="-30" dirty="0">
                          <a:solidFill>
                            <a:srgbClr val="000066"/>
                          </a:solidFill>
                          <a:effectLst/>
                        </a:rPr>
                        <a:t>Close link with administrators</a:t>
                      </a:r>
                      <a:endParaRPr lang="en-US" sz="15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spc="-30" dirty="0">
                          <a:solidFill>
                            <a:srgbClr val="000066"/>
                          </a:solidFill>
                          <a:effectLst/>
                        </a:rPr>
                        <a:t>School commitment</a:t>
                      </a:r>
                      <a:endParaRPr lang="en-US" sz="1500" dirty="0">
                        <a:solidFill>
                          <a:srgbClr val="000066"/>
                        </a:solidFill>
                        <a:effectLst/>
                      </a:endParaRPr>
                    </a:p>
                    <a:p>
                      <a:pPr marL="0" marR="0">
                        <a:spcBef>
                          <a:spcPts val="300"/>
                        </a:spcBef>
                        <a:spcAft>
                          <a:spcPts val="0"/>
                        </a:spcAft>
                      </a:pPr>
                      <a:r>
                        <a:rPr lang="en-US" sz="1500" spc="-30" dirty="0">
                          <a:solidFill>
                            <a:srgbClr val="000066"/>
                          </a:solidFill>
                          <a:effectLst/>
                        </a:rPr>
                        <a:t>Leadership Communication </a:t>
                      </a:r>
                      <a:endParaRPr lang="en-US" sz="1500" dirty="0">
                        <a:solidFill>
                          <a:srgbClr val="000066"/>
                        </a:solidFill>
                        <a:effectLst/>
                      </a:endParaRPr>
                    </a:p>
                    <a:p>
                      <a:pPr marL="0" marR="0">
                        <a:spcBef>
                          <a:spcPts val="300"/>
                        </a:spcBef>
                        <a:spcAft>
                          <a:spcPts val="0"/>
                        </a:spcAft>
                      </a:pPr>
                      <a:r>
                        <a:rPr lang="en-US" sz="1500" spc="-30" dirty="0">
                          <a:solidFill>
                            <a:srgbClr val="000066"/>
                          </a:solidFill>
                          <a:effectLst/>
                        </a:rPr>
                        <a:t>External partners</a:t>
                      </a:r>
                      <a:endParaRPr lang="en-US" sz="15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b="0" spc="-30" dirty="0">
                          <a:solidFill>
                            <a:srgbClr val="000066"/>
                          </a:solidFill>
                          <a:effectLst/>
                        </a:rPr>
                        <a:t>District commitment</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Facilitator </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Recorder </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Communication</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External partners</a:t>
                      </a:r>
                      <a:endParaRPr lang="en-US" sz="1500" b="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1723116442"/>
                  </a:ext>
                </a:extLst>
              </a:tr>
              <a:tr h="1097259">
                <a:tc>
                  <a:txBody>
                    <a:bodyPr/>
                    <a:lstStyle/>
                    <a:p>
                      <a:pPr marL="0" marR="0">
                        <a:spcBef>
                          <a:spcPts val="355"/>
                        </a:spcBef>
                        <a:spcAft>
                          <a:spcPts val="0"/>
                        </a:spcAft>
                      </a:pPr>
                      <a:r>
                        <a:rPr lang="en-US" sz="1500" dirty="0">
                          <a:solidFill>
                            <a:srgbClr val="000066"/>
                          </a:solidFill>
                          <a:effectLst/>
                        </a:rPr>
                        <a:t>Potential</a:t>
                      </a:r>
                      <a:r>
                        <a:rPr lang="en-US" sz="1500" spc="5" dirty="0">
                          <a:solidFill>
                            <a:srgbClr val="000066"/>
                          </a:solidFill>
                          <a:effectLst/>
                        </a:rPr>
                        <a:t> impact</a:t>
                      </a:r>
                      <a:endParaRPr lang="en-US" sz="15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spc="-30" dirty="0">
                          <a:solidFill>
                            <a:srgbClr val="000066"/>
                          </a:solidFill>
                          <a:effectLst/>
                        </a:rPr>
                        <a:t>Curriculum </a:t>
                      </a:r>
                      <a:endParaRPr lang="en-US" sz="1500" dirty="0">
                        <a:solidFill>
                          <a:srgbClr val="000066"/>
                        </a:solidFill>
                        <a:effectLst/>
                      </a:endParaRPr>
                    </a:p>
                    <a:p>
                      <a:pPr marL="0" marR="0" algn="just">
                        <a:spcBef>
                          <a:spcPts val="300"/>
                        </a:spcBef>
                        <a:spcAft>
                          <a:spcPts val="0"/>
                        </a:spcAft>
                      </a:pPr>
                      <a:r>
                        <a:rPr lang="en-US" sz="1500" spc="-30" dirty="0">
                          <a:solidFill>
                            <a:srgbClr val="000066"/>
                          </a:solidFill>
                          <a:effectLst/>
                        </a:rPr>
                        <a:t>Instruction</a:t>
                      </a:r>
                      <a:endParaRPr lang="en-US" sz="1500" dirty="0">
                        <a:solidFill>
                          <a:srgbClr val="000066"/>
                        </a:solidFill>
                        <a:effectLst/>
                      </a:endParaRPr>
                    </a:p>
                    <a:p>
                      <a:pPr marL="0" marR="0" algn="just">
                        <a:spcBef>
                          <a:spcPts val="300"/>
                        </a:spcBef>
                        <a:spcAft>
                          <a:spcPts val="0"/>
                        </a:spcAft>
                      </a:pPr>
                      <a:r>
                        <a:rPr lang="en-US" sz="1500" spc="-30" dirty="0">
                          <a:solidFill>
                            <a:srgbClr val="000066"/>
                          </a:solidFill>
                          <a:effectLst/>
                        </a:rPr>
                        <a:t>Assessment</a:t>
                      </a:r>
                      <a:endParaRPr lang="en-US" sz="15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spc="-30" dirty="0">
                          <a:solidFill>
                            <a:srgbClr val="000066"/>
                          </a:solidFill>
                          <a:effectLst/>
                        </a:rPr>
                        <a:t>Curriculum </a:t>
                      </a:r>
                      <a:endParaRPr lang="en-US" sz="1500" dirty="0">
                        <a:solidFill>
                          <a:srgbClr val="000066"/>
                        </a:solidFill>
                        <a:effectLst/>
                      </a:endParaRPr>
                    </a:p>
                    <a:p>
                      <a:pPr marL="0" marR="0" algn="just">
                        <a:spcBef>
                          <a:spcPts val="300"/>
                        </a:spcBef>
                        <a:spcAft>
                          <a:spcPts val="0"/>
                        </a:spcAft>
                      </a:pPr>
                      <a:r>
                        <a:rPr lang="en-US" sz="1500" spc="-30" dirty="0">
                          <a:solidFill>
                            <a:srgbClr val="000066"/>
                          </a:solidFill>
                          <a:effectLst/>
                        </a:rPr>
                        <a:t>Instruction </a:t>
                      </a:r>
                      <a:endParaRPr lang="en-US" sz="1500" dirty="0">
                        <a:solidFill>
                          <a:srgbClr val="000066"/>
                        </a:solidFill>
                        <a:effectLst/>
                      </a:endParaRPr>
                    </a:p>
                    <a:p>
                      <a:pPr marL="0" marR="0" algn="just">
                        <a:spcBef>
                          <a:spcPts val="300"/>
                        </a:spcBef>
                        <a:spcAft>
                          <a:spcPts val="0"/>
                        </a:spcAft>
                      </a:pPr>
                      <a:r>
                        <a:rPr lang="en-US" sz="1500" spc="-30" dirty="0">
                          <a:solidFill>
                            <a:srgbClr val="000066"/>
                          </a:solidFill>
                          <a:effectLst/>
                        </a:rPr>
                        <a:t>Assessment </a:t>
                      </a:r>
                      <a:endParaRPr lang="en-US" sz="1500" dirty="0">
                        <a:solidFill>
                          <a:srgbClr val="000066"/>
                        </a:solidFill>
                        <a:effectLst/>
                      </a:endParaRPr>
                    </a:p>
                    <a:p>
                      <a:pPr marL="0" marR="0" algn="just">
                        <a:spcBef>
                          <a:spcPts val="300"/>
                        </a:spcBef>
                        <a:spcAft>
                          <a:spcPts val="0"/>
                        </a:spcAft>
                      </a:pPr>
                      <a:r>
                        <a:rPr lang="en-US" sz="1500" spc="-30" dirty="0">
                          <a:solidFill>
                            <a:srgbClr val="000066"/>
                          </a:solidFill>
                          <a:effectLst/>
                        </a:rPr>
                        <a:t>Policy</a:t>
                      </a:r>
                      <a:endParaRPr lang="en-US" sz="15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spc="-30" dirty="0">
                          <a:solidFill>
                            <a:srgbClr val="000066"/>
                          </a:solidFill>
                          <a:effectLst/>
                        </a:rPr>
                        <a:t>Potential to impact school restructuring and change</a:t>
                      </a:r>
                      <a:endParaRPr lang="en-US" sz="1500" dirty="0">
                        <a:solidFill>
                          <a:srgbClr val="000066"/>
                        </a:solidFill>
                        <a:effectLst/>
                      </a:endParaRPr>
                    </a:p>
                    <a:p>
                      <a:pPr marL="0" marR="0">
                        <a:spcBef>
                          <a:spcPts val="300"/>
                        </a:spcBef>
                        <a:spcAft>
                          <a:spcPts val="0"/>
                        </a:spcAft>
                      </a:pPr>
                      <a:r>
                        <a:rPr lang="en-US" sz="1500" spc="-30" dirty="0">
                          <a:solidFill>
                            <a:srgbClr val="000066"/>
                          </a:solidFill>
                          <a:effectLst/>
                        </a:rPr>
                        <a:t>Policy</a:t>
                      </a:r>
                      <a:endParaRPr lang="en-US" sz="1500" dirty="0">
                        <a:solidFill>
                          <a:srgbClr val="000066"/>
                        </a:solidFill>
                        <a:effectLst/>
                      </a:endParaRPr>
                    </a:p>
                    <a:p>
                      <a:pPr marL="0" marR="0">
                        <a:spcBef>
                          <a:spcPts val="300"/>
                        </a:spcBef>
                        <a:spcAft>
                          <a:spcPts val="0"/>
                        </a:spcAft>
                      </a:pPr>
                      <a:r>
                        <a:rPr lang="en-US" sz="1500" spc="-30" dirty="0">
                          <a:solidFill>
                            <a:srgbClr val="000066"/>
                          </a:solidFill>
                          <a:effectLst/>
                        </a:rPr>
                        <a:t>Parent involvement</a:t>
                      </a:r>
                      <a:endParaRPr lang="en-US" sz="1500" dirty="0">
                        <a:solidFill>
                          <a:srgbClr val="000066"/>
                        </a:solidFill>
                        <a:effectLst/>
                      </a:endParaRPr>
                    </a:p>
                    <a:p>
                      <a:pPr marL="0" marR="0">
                        <a:spcBef>
                          <a:spcPts val="300"/>
                        </a:spcBef>
                        <a:spcAft>
                          <a:spcPts val="0"/>
                        </a:spcAft>
                      </a:pPr>
                      <a:r>
                        <a:rPr lang="en-US" sz="1500" spc="-30" dirty="0">
                          <a:solidFill>
                            <a:srgbClr val="000066"/>
                          </a:solidFill>
                          <a:effectLst/>
                        </a:rPr>
                        <a:t>Evaluation of programs</a:t>
                      </a:r>
                      <a:endParaRPr lang="en-US" sz="15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b="0" spc="-30" dirty="0">
                          <a:solidFill>
                            <a:srgbClr val="000066"/>
                          </a:solidFill>
                          <a:effectLst/>
                        </a:rPr>
                        <a:t>Allocation of resources</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Professional development activities</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Organizational structures</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Policy</a:t>
                      </a:r>
                      <a:endParaRPr lang="en-US" sz="1500" b="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4270977034"/>
                  </a:ext>
                </a:extLst>
              </a:tr>
              <a:tr h="1478837">
                <a:tc>
                  <a:txBody>
                    <a:bodyPr/>
                    <a:lstStyle/>
                    <a:p>
                      <a:pPr marL="0" marR="0">
                        <a:spcBef>
                          <a:spcPts val="390"/>
                        </a:spcBef>
                        <a:spcAft>
                          <a:spcPts val="0"/>
                        </a:spcAft>
                      </a:pPr>
                      <a:r>
                        <a:rPr lang="en-US" sz="1500" spc="5" dirty="0">
                          <a:solidFill>
                            <a:srgbClr val="000066"/>
                          </a:solidFill>
                          <a:effectLst/>
                        </a:rPr>
                        <a:t>Side </a:t>
                      </a:r>
                      <a:r>
                        <a:rPr lang="en-US" sz="1500" dirty="0">
                          <a:solidFill>
                            <a:srgbClr val="000066"/>
                          </a:solidFill>
                          <a:effectLst/>
                        </a:rPr>
                        <a:t>effects</a:t>
                      </a:r>
                      <a:endParaRPr lang="en-US" sz="150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b="0" spc="-30" dirty="0">
                          <a:solidFill>
                            <a:srgbClr val="000066"/>
                          </a:solidFill>
                          <a:effectLst/>
                        </a:rPr>
                        <a:t>Practice informed by data</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Information not always shared</a:t>
                      </a:r>
                      <a:endParaRPr lang="en-US" sz="1500" b="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b="0" spc="-30" dirty="0">
                          <a:solidFill>
                            <a:srgbClr val="000066"/>
                          </a:solidFill>
                          <a:effectLst/>
                        </a:rPr>
                        <a:t>Improved collegiality</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Formation of partnerships</a:t>
                      </a:r>
                      <a:endParaRPr lang="en-US" sz="1500" b="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b="0" spc="-30" dirty="0">
                          <a:solidFill>
                            <a:srgbClr val="000066"/>
                          </a:solidFill>
                          <a:effectLst/>
                        </a:rPr>
                        <a:t>Improved collegiality, collaboration, and communication</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Team building</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Disagreements on process</a:t>
                      </a:r>
                      <a:endParaRPr lang="en-US" sz="1500" b="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b="0" spc="-30" dirty="0">
                          <a:solidFill>
                            <a:srgbClr val="000066"/>
                          </a:solidFill>
                          <a:effectLst/>
                        </a:rPr>
                        <a:t>Improved collegiality, collaboration, and communication</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Team building</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Disagreements on process</a:t>
                      </a:r>
                      <a:endParaRPr lang="en-US" sz="1500" b="0" dirty="0">
                        <a:solidFill>
                          <a:srgbClr val="000066"/>
                        </a:solidFill>
                        <a:effectLst/>
                      </a:endParaRPr>
                    </a:p>
                    <a:p>
                      <a:pPr marL="0" marR="0">
                        <a:spcBef>
                          <a:spcPts val="300"/>
                        </a:spcBef>
                        <a:spcAft>
                          <a:spcPts val="0"/>
                        </a:spcAft>
                      </a:pPr>
                      <a:r>
                        <a:rPr lang="en-US" sz="1500" b="0" spc="-30" dirty="0">
                          <a:solidFill>
                            <a:srgbClr val="000066"/>
                          </a:solidFill>
                          <a:effectLst/>
                        </a:rPr>
                        <a:t>Shared vision</a:t>
                      </a:r>
                      <a:endParaRPr lang="en-US" sz="1500" b="0" dirty="0">
                        <a:solidFill>
                          <a:srgbClr val="000066"/>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20" marR="22875" marT="54864" marB="54864">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solidFill>
                      <a:schemeClr val="bg1"/>
                    </a:solidFill>
                  </a:tcPr>
                </a:tc>
                <a:extLst>
                  <a:ext uri="{0D108BD9-81ED-4DB2-BD59-A6C34878D82A}">
                    <a16:rowId xmlns:a16="http://schemas.microsoft.com/office/drawing/2014/main" val="2173946412"/>
                  </a:ext>
                </a:extLst>
              </a:tr>
            </a:tbl>
          </a:graphicData>
        </a:graphic>
      </p:graphicFrame>
      <p:pic>
        <p:nvPicPr>
          <p:cNvPr id="3" name="UBLIS75DS-02.1$2-Lecture02.1ActionResearchSlide10">
            <a:hlinkClick r:id="" action="ppaction://media"/>
            <a:extLst>
              <a:ext uri="{FF2B5EF4-FFF2-40B4-BE49-F238E27FC236}">
                <a16:creationId xmlns:a16="http://schemas.microsoft.com/office/drawing/2014/main" id="{1C859CA3-662F-4F0C-91FF-3C50F0807A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6080125"/>
            <a:ext cx="473075" cy="473075"/>
          </a:xfrm>
          <a:prstGeom prst="rect">
            <a:avLst/>
          </a:prstGeom>
        </p:spPr>
      </p:pic>
      <p:sp>
        <p:nvSpPr>
          <p:cNvPr id="7" name="TextBox 6">
            <a:extLst>
              <a:ext uri="{FF2B5EF4-FFF2-40B4-BE49-F238E27FC236}">
                <a16:creationId xmlns:a16="http://schemas.microsoft.com/office/drawing/2014/main" id="{7BD3170C-5D2D-49F1-9481-77CEFB1C3F4E}"/>
              </a:ext>
            </a:extLst>
          </p:cNvPr>
          <p:cNvSpPr txBox="1"/>
          <p:nvPr/>
        </p:nvSpPr>
        <p:spPr>
          <a:xfrm>
            <a:off x="10146262" y="6082641"/>
            <a:ext cx="981462" cy="369332"/>
          </a:xfrm>
          <a:prstGeom prst="rect">
            <a:avLst/>
          </a:prstGeom>
          <a:noFill/>
        </p:spPr>
        <p:txBody>
          <a:bodyPr wrap="square" rtlCol="0">
            <a:spAutoFit/>
          </a:bodyPr>
          <a:lstStyle/>
          <a:p>
            <a:pPr>
              <a:spcBef>
                <a:spcPts val="600"/>
              </a:spcBef>
            </a:pPr>
            <a:r>
              <a:rPr lang="en-US" sz="1800" dirty="0">
                <a:solidFill>
                  <a:schemeClr val="bg1"/>
                </a:solidFill>
              </a:rPr>
              <a:t> </a:t>
            </a:r>
            <a:r>
              <a:rPr lang="en-US" sz="1800" dirty="0">
                <a:solidFill>
                  <a:srgbClr val="000066"/>
                </a:solidFill>
              </a:rPr>
              <a:t>3 min </a:t>
            </a:r>
          </a:p>
        </p:txBody>
      </p:sp>
    </p:spTree>
    <p:extLst>
      <p:ext uri="{BB962C8B-B14F-4D97-AF65-F5344CB8AC3E}">
        <p14:creationId xmlns:p14="http://schemas.microsoft.com/office/powerpoint/2010/main" val="236375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729409" y="1143000"/>
            <a:ext cx="8458200" cy="685800"/>
          </a:xfrm>
        </p:spPr>
        <p:txBody>
          <a:bodyPr/>
          <a:lstStyle/>
          <a:p>
            <a:pPr eaLnBrk="1" hangingPunct="1"/>
            <a:r>
              <a:rPr lang="en-US" dirty="0"/>
              <a:t>The end</a:t>
            </a:r>
            <a:endParaRPr lang="en-US" sz="3200" b="0" dirty="0">
              <a:latin typeface="Arial Unicode MS" pitchFamily="34" charset="-128"/>
            </a:endParaRPr>
          </a:p>
        </p:txBody>
      </p:sp>
      <p:sp>
        <p:nvSpPr>
          <p:cNvPr id="3076" name="Rectangle 3"/>
          <p:cNvSpPr>
            <a:spLocks noGrp="1" noChangeArrowheads="1"/>
          </p:cNvSpPr>
          <p:nvPr>
            <p:ph idx="1"/>
          </p:nvPr>
        </p:nvSpPr>
        <p:spPr>
          <a:xfrm>
            <a:off x="1828800" y="1391382"/>
            <a:ext cx="8382000" cy="4461608"/>
          </a:xfrm>
        </p:spPr>
        <p:txBody>
          <a:bodyPr/>
          <a:lstStyle/>
          <a:p>
            <a:pPr marL="0" indent="0">
              <a:buNone/>
            </a:pPr>
            <a:r>
              <a:rPr lang="en-US" sz="2000" dirty="0">
                <a:solidFill>
                  <a:schemeClr val="bg1"/>
                </a:solidFill>
              </a:rPr>
              <a:t> </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29</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spTree>
    <p:extLst>
      <p:ext uri="{BB962C8B-B14F-4D97-AF65-F5344CB8AC3E}">
        <p14:creationId xmlns:p14="http://schemas.microsoft.com/office/powerpoint/2010/main" val="264361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9324" y="233973"/>
            <a:ext cx="8458200" cy="685800"/>
          </a:xfrm>
        </p:spPr>
        <p:txBody>
          <a:bodyPr/>
          <a:lstStyle/>
          <a:p>
            <a:pPr eaLnBrk="1" hangingPunct="1"/>
            <a:r>
              <a:rPr lang="en-US" dirty="0"/>
              <a:t>Learning objectives</a:t>
            </a:r>
            <a:endParaRPr lang="en-US" sz="3200" b="0" dirty="0">
              <a:latin typeface="Arial Unicode MS" pitchFamily="34" charset="-128"/>
            </a:endParaRPr>
          </a:p>
        </p:txBody>
      </p:sp>
      <p:sp>
        <p:nvSpPr>
          <p:cNvPr id="3076" name="Rectangle 3"/>
          <p:cNvSpPr>
            <a:spLocks noGrp="1" noChangeArrowheads="1"/>
          </p:cNvSpPr>
          <p:nvPr>
            <p:ph idx="1"/>
          </p:nvPr>
        </p:nvSpPr>
        <p:spPr>
          <a:xfrm>
            <a:off x="1143000" y="1524000"/>
            <a:ext cx="9601200" cy="4461608"/>
          </a:xfrm>
        </p:spPr>
        <p:txBody>
          <a:bodyPr/>
          <a:lstStyle/>
          <a:p>
            <a:pPr marL="0" indent="0">
              <a:buNone/>
            </a:pPr>
            <a:r>
              <a:rPr lang="en-US" sz="2000" b="1" dirty="0">
                <a:solidFill>
                  <a:schemeClr val="bg1"/>
                </a:solidFill>
              </a:rPr>
              <a:t>Students are expected to</a:t>
            </a:r>
          </a:p>
          <a:p>
            <a:pPr marL="569913" indent="-339725">
              <a:spcBef>
                <a:spcPts val="1800"/>
              </a:spcBef>
            </a:pPr>
            <a:r>
              <a:rPr lang="en-US" sz="2000" dirty="0">
                <a:solidFill>
                  <a:schemeClr val="bg1"/>
                </a:solidFill>
              </a:rPr>
              <a:t>Understand the nature of action research</a:t>
            </a:r>
          </a:p>
          <a:p>
            <a:pPr marL="569913" indent="-339725">
              <a:spcBef>
                <a:spcPts val="1800"/>
              </a:spcBef>
            </a:pPr>
            <a:r>
              <a:rPr lang="en-US" sz="2000" dirty="0">
                <a:solidFill>
                  <a:schemeClr val="bg1"/>
                </a:solidFill>
              </a:rPr>
              <a:t>Understand the potential of action research to help improve local</a:t>
            </a:r>
            <a:r>
              <a:rPr lang="en-US" sz="2000" dirty="0">
                <a:solidFill>
                  <a:schemeClr val="bg1"/>
                </a:solidFill>
                <a:latin typeface="Arial" panose="020B0604020202020204" pitchFamily="34" charset="0"/>
                <a:cs typeface="Arial" panose="020B0604020202020204" pitchFamily="34" charset="0"/>
              </a:rPr>
              <a:t> </a:t>
            </a:r>
            <a:r>
              <a:rPr lang="en-US" sz="2000" dirty="0">
                <a:solidFill>
                  <a:schemeClr val="bg1"/>
                </a:solidFill>
              </a:rPr>
              <a:t>conditions</a:t>
            </a:r>
          </a:p>
          <a:p>
            <a:pPr marL="569913" indent="-339725">
              <a:spcBef>
                <a:spcPts val="1800"/>
              </a:spcBef>
            </a:pPr>
            <a:r>
              <a:rPr lang="en-US" sz="2000" dirty="0">
                <a:solidFill>
                  <a:schemeClr val="bg1"/>
                </a:solidFill>
              </a:rPr>
              <a:t>Be able to discern situations where action research would be helpful</a:t>
            </a:r>
          </a:p>
          <a:p>
            <a:pPr marL="569913" indent="-339725">
              <a:spcBef>
                <a:spcPts val="1800"/>
              </a:spcBef>
            </a:pPr>
            <a:r>
              <a:rPr lang="en-US" sz="2000" spc="-20" dirty="0">
                <a:solidFill>
                  <a:schemeClr val="bg1"/>
                </a:solidFill>
              </a:rPr>
              <a:t>Be able to educate themselves so they can conduct or assist in action</a:t>
            </a:r>
            <a:r>
              <a:rPr lang="en-US" sz="2000" spc="-20" dirty="0">
                <a:solidFill>
                  <a:schemeClr val="bg1"/>
                </a:solidFill>
                <a:latin typeface="Arial" panose="020B0604020202020204" pitchFamily="34" charset="0"/>
                <a:cs typeface="Arial" panose="020B0604020202020204" pitchFamily="34" charset="0"/>
              </a:rPr>
              <a:t> </a:t>
            </a:r>
            <a:r>
              <a:rPr lang="en-US" sz="2000" spc="-20" dirty="0">
                <a:solidFill>
                  <a:schemeClr val="bg1"/>
                </a:solidFill>
              </a:rPr>
              <a:t>research</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3</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spTree>
    <p:extLst>
      <p:ext uri="{BB962C8B-B14F-4D97-AF65-F5344CB8AC3E}">
        <p14:creationId xmlns:p14="http://schemas.microsoft.com/office/powerpoint/2010/main" val="2156812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295400" y="1890590"/>
            <a:ext cx="10058400" cy="1828800"/>
          </a:xfrm>
        </p:spPr>
        <p:txBody>
          <a:bodyPr/>
          <a:lstStyle/>
          <a:p>
            <a:pPr eaLnBrk="1" hangingPunct="1"/>
            <a:r>
              <a:rPr lang="en-US" sz="5400" dirty="0"/>
              <a:t>Action research. How to</a:t>
            </a:r>
            <a:br>
              <a:rPr lang="en-US" sz="5400" dirty="0"/>
            </a:br>
            <a:r>
              <a:rPr lang="en-US" dirty="0"/>
              <a:t>Required</a:t>
            </a:r>
            <a:endParaRPr lang="en-US" b="0" dirty="0">
              <a:latin typeface="Arial Unicode MS" pitchFamily="34" charset="-128"/>
            </a:endParaRPr>
          </a:p>
        </p:txBody>
      </p:sp>
      <p:sp>
        <p:nvSpPr>
          <p:cNvPr id="3076" name="Rectangle 3"/>
          <p:cNvSpPr>
            <a:spLocks noGrp="1" noChangeArrowheads="1"/>
          </p:cNvSpPr>
          <p:nvPr>
            <p:ph idx="1"/>
          </p:nvPr>
        </p:nvSpPr>
        <p:spPr>
          <a:xfrm>
            <a:off x="1828800" y="5562600"/>
            <a:ext cx="8382000" cy="290390"/>
          </a:xfrm>
        </p:spPr>
        <p:txBody>
          <a:bodyPr/>
          <a:lstStyle/>
          <a:p>
            <a:pPr marL="0" indent="0">
              <a:buNone/>
            </a:pPr>
            <a:r>
              <a:rPr lang="en-US" sz="2000" dirty="0">
                <a:solidFill>
                  <a:schemeClr val="bg1"/>
                </a:solidFill>
              </a:rPr>
              <a:t> </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4</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spTree>
    <p:extLst>
      <p:ext uri="{BB962C8B-B14F-4D97-AF65-F5344CB8AC3E}">
        <p14:creationId xmlns:p14="http://schemas.microsoft.com/office/powerpoint/2010/main" val="397376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143000" y="267467"/>
            <a:ext cx="9296400" cy="685800"/>
          </a:xfrm>
        </p:spPr>
        <p:txBody>
          <a:bodyPr/>
          <a:lstStyle/>
          <a:p>
            <a:pPr eaLnBrk="1" hangingPunct="1"/>
            <a:r>
              <a:rPr lang="en-US" dirty="0"/>
              <a:t>What is Action research?</a:t>
            </a:r>
            <a:endParaRPr lang="en-US" sz="3200" b="0" dirty="0">
              <a:latin typeface="Arial Unicode MS" pitchFamily="34" charset="-128"/>
            </a:endParaRPr>
          </a:p>
        </p:txBody>
      </p:sp>
      <p:sp>
        <p:nvSpPr>
          <p:cNvPr id="3076" name="Rectangle 3"/>
          <p:cNvSpPr>
            <a:spLocks noGrp="1" noChangeArrowheads="1"/>
          </p:cNvSpPr>
          <p:nvPr>
            <p:ph idx="1"/>
          </p:nvPr>
        </p:nvSpPr>
        <p:spPr>
          <a:xfrm>
            <a:off x="609600" y="1431001"/>
            <a:ext cx="10134600" cy="3995998"/>
          </a:xfrm>
        </p:spPr>
        <p:txBody>
          <a:bodyPr/>
          <a:lstStyle/>
          <a:p>
            <a:pPr marL="0" indent="0">
              <a:buNone/>
            </a:pPr>
            <a:r>
              <a:rPr lang="en-US" b="1"/>
              <a:t>1a2.2 </a:t>
            </a:r>
            <a:r>
              <a:rPr lang="en-US">
                <a:solidFill>
                  <a:schemeClr val="bg1"/>
                </a:solidFill>
              </a:rPr>
              <a:t>Action </a:t>
            </a:r>
            <a:r>
              <a:rPr lang="en-US" dirty="0">
                <a:solidFill>
                  <a:schemeClr val="bg1"/>
                </a:solidFill>
              </a:rPr>
              <a:t>research is research that</a:t>
            </a:r>
            <a:r>
              <a:rPr lang="en-US" sz="2000" dirty="0">
                <a:solidFill>
                  <a:schemeClr val="bg1"/>
                </a:solidFill>
              </a:rPr>
              <a:t> </a:t>
            </a:r>
          </a:p>
          <a:p>
            <a:pPr marL="573088" indent="-346075"/>
            <a:r>
              <a:rPr lang="en-US" sz="2000" dirty="0">
                <a:solidFill>
                  <a:schemeClr val="bg1"/>
                </a:solidFill>
              </a:rPr>
              <a:t>is motivated by the desire to improve some situation to help people, prototypically people from some underrepresented group or people treated poorly, in the pursuit of equity, fair and accepting treatment of all, and social justice;</a:t>
            </a:r>
          </a:p>
          <a:p>
            <a:pPr marL="573088" indent="-346075"/>
            <a:r>
              <a:rPr lang="en-US" sz="2000" dirty="0">
                <a:solidFill>
                  <a:schemeClr val="bg1"/>
                </a:solidFill>
              </a:rPr>
              <a:t>aims at making action more effective, accompanying action and constantly monitoring results to find ways for achieving better results ꟷ action research is closely intertwined with action;</a:t>
            </a:r>
          </a:p>
          <a:p>
            <a:pPr marL="573088" indent="-346075"/>
            <a:r>
              <a:rPr lang="en-US" sz="2000" dirty="0">
                <a:solidFill>
                  <a:schemeClr val="bg1"/>
                </a:solidFill>
              </a:rPr>
              <a:t>is carried out by a team that prototypically consists of or includes the actors (activists) and representatives of the community whose life is to be improved, and possibly external researchers.</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5</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spTree>
    <p:extLst>
      <p:ext uri="{BB962C8B-B14F-4D97-AF65-F5344CB8AC3E}">
        <p14:creationId xmlns:p14="http://schemas.microsoft.com/office/powerpoint/2010/main" val="3633132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09600" y="267467"/>
            <a:ext cx="10820400" cy="685800"/>
          </a:xfrm>
        </p:spPr>
        <p:txBody>
          <a:bodyPr/>
          <a:lstStyle/>
          <a:p>
            <a:pPr eaLnBrk="1" hangingPunct="1"/>
            <a:r>
              <a:rPr lang="en-US" dirty="0"/>
              <a:t>Where can Action Research be used?</a:t>
            </a:r>
            <a:endParaRPr lang="en-US" sz="3200" b="0" dirty="0">
              <a:latin typeface="Arial Unicode MS" pitchFamily="34" charset="-128"/>
            </a:endParaRPr>
          </a:p>
        </p:txBody>
      </p:sp>
      <p:sp>
        <p:nvSpPr>
          <p:cNvPr id="3076" name="Rectangle 3"/>
          <p:cNvSpPr>
            <a:spLocks noGrp="1" noChangeArrowheads="1"/>
          </p:cNvSpPr>
          <p:nvPr>
            <p:ph idx="1"/>
          </p:nvPr>
        </p:nvSpPr>
        <p:spPr>
          <a:xfrm>
            <a:off x="609600" y="1109402"/>
            <a:ext cx="10134600" cy="5138997"/>
          </a:xfrm>
        </p:spPr>
        <p:txBody>
          <a:bodyPr/>
          <a:lstStyle/>
          <a:p>
            <a:pPr marL="0" indent="0">
              <a:buNone/>
            </a:pPr>
            <a:r>
              <a:rPr lang="en-US" sz="2000" dirty="0">
                <a:solidFill>
                  <a:schemeClr val="bg1"/>
                </a:solidFill>
              </a:rPr>
              <a:t>Action research can be conducted in many contexts:</a:t>
            </a:r>
          </a:p>
          <a:p>
            <a:pPr marL="573088" indent="-400050"/>
            <a:r>
              <a:rPr lang="en-US" sz="2000" dirty="0">
                <a:solidFill>
                  <a:schemeClr val="bg1"/>
                </a:solidFill>
              </a:rPr>
              <a:t>issues, such as climate change, from local to global;</a:t>
            </a:r>
          </a:p>
          <a:p>
            <a:pPr marL="573088" indent="-400050"/>
            <a:r>
              <a:rPr lang="en-US" sz="2000" dirty="0">
                <a:solidFill>
                  <a:schemeClr val="bg1"/>
                </a:solidFill>
              </a:rPr>
              <a:t>society at large (neighborhoods, government jurisdictions at all levels, from city/county to province to entire nations;</a:t>
            </a:r>
          </a:p>
          <a:p>
            <a:pPr marL="573088" indent="-400050"/>
            <a:r>
              <a:rPr lang="en-US" sz="2000" dirty="0">
                <a:solidFill>
                  <a:schemeClr val="bg1"/>
                </a:solidFill>
              </a:rPr>
              <a:t>schools, from classroom to building level to entire system; K - 12 to higher education</a:t>
            </a:r>
          </a:p>
          <a:p>
            <a:pPr marL="573088" indent="-400050"/>
            <a:r>
              <a:rPr lang="en-US" sz="2000" dirty="0">
                <a:solidFill>
                  <a:schemeClr val="bg1"/>
                </a:solidFill>
              </a:rPr>
              <a:t>libraries, again at many levels</a:t>
            </a:r>
          </a:p>
          <a:p>
            <a:pPr marL="573088" indent="-400050"/>
            <a:r>
              <a:rPr lang="en-US" sz="2000" dirty="0">
                <a:solidFill>
                  <a:schemeClr val="bg1"/>
                </a:solidFill>
              </a:rPr>
              <a:t>other organizations, companies, non-profits, government agencies</a:t>
            </a:r>
          </a:p>
          <a:p>
            <a:pPr marL="0" indent="0">
              <a:buNone/>
            </a:pPr>
            <a:r>
              <a:rPr lang="en-US" sz="2000" dirty="0">
                <a:solidFill>
                  <a:schemeClr val="bg1"/>
                </a:solidFill>
              </a:rPr>
              <a:t>The purposes listed on the next slide apply across these contexts.</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6</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spTree>
    <p:extLst>
      <p:ext uri="{BB962C8B-B14F-4D97-AF65-F5344CB8AC3E}">
        <p14:creationId xmlns:p14="http://schemas.microsoft.com/office/powerpoint/2010/main" val="4214242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111676" y="135152"/>
            <a:ext cx="9296400" cy="685800"/>
          </a:xfrm>
        </p:spPr>
        <p:txBody>
          <a:bodyPr/>
          <a:lstStyle/>
          <a:p>
            <a:pPr eaLnBrk="1" hangingPunct="1"/>
            <a:r>
              <a:rPr lang="en-US" dirty="0"/>
              <a:t>Action research by focus / purpose</a:t>
            </a:r>
            <a:endParaRPr lang="en-US" sz="3200" b="0" dirty="0">
              <a:latin typeface="Arial Unicode MS" pitchFamily="34" charset="-128"/>
            </a:endParaRPr>
          </a:p>
        </p:txBody>
      </p:sp>
      <p:sp>
        <p:nvSpPr>
          <p:cNvPr id="3076" name="Rectangle 3"/>
          <p:cNvSpPr>
            <a:spLocks noGrp="1" noChangeArrowheads="1"/>
          </p:cNvSpPr>
          <p:nvPr>
            <p:ph idx="1"/>
          </p:nvPr>
        </p:nvSpPr>
        <p:spPr>
          <a:xfrm>
            <a:off x="1097471" y="920234"/>
            <a:ext cx="9448800" cy="4461608"/>
          </a:xfrm>
        </p:spPr>
        <p:txBody>
          <a:bodyPr/>
          <a:lstStyle/>
          <a:p>
            <a:r>
              <a:rPr lang="en-US" sz="2000" dirty="0">
                <a:solidFill>
                  <a:schemeClr val="bg1"/>
                </a:solidFill>
              </a:rPr>
              <a:t>Teacher, librarian, human resource manager, community organizer, ...  ꟷ</a:t>
            </a:r>
            <a:br>
              <a:rPr lang="en-US" sz="2000" dirty="0">
                <a:solidFill>
                  <a:schemeClr val="bg1"/>
                </a:solidFill>
              </a:rPr>
            </a:br>
            <a:r>
              <a:rPr lang="en-US" sz="2000" b="1" dirty="0">
                <a:solidFill>
                  <a:schemeClr val="bg1"/>
                </a:solidFill>
              </a:rPr>
              <a:t>the person doing the research learning about themselves in their job role</a:t>
            </a:r>
          </a:p>
          <a:p>
            <a:r>
              <a:rPr lang="en-US" sz="2000" dirty="0">
                <a:solidFill>
                  <a:schemeClr val="bg1"/>
                </a:solidFill>
              </a:rPr>
              <a:t>Students, library patrons, employees, community members ꟷ </a:t>
            </a:r>
            <a:br>
              <a:rPr lang="en-US" sz="2000" dirty="0">
                <a:solidFill>
                  <a:schemeClr val="bg1"/>
                </a:solidFill>
              </a:rPr>
            </a:br>
            <a:r>
              <a:rPr lang="en-US" sz="2000" b="1" dirty="0">
                <a:solidFill>
                  <a:schemeClr val="bg1"/>
                </a:solidFill>
              </a:rPr>
              <a:t>the people whose situation is to be improved</a:t>
            </a:r>
            <a:r>
              <a:rPr lang="en-US" sz="2000" dirty="0">
                <a:solidFill>
                  <a:schemeClr val="bg1"/>
                </a:solidFill>
              </a:rPr>
              <a:t> (and who may participate in the action research project). Organizational/school climate (e.g., bullying)</a:t>
            </a:r>
          </a:p>
          <a:p>
            <a:r>
              <a:rPr lang="en-US" sz="2000" dirty="0">
                <a:solidFill>
                  <a:schemeClr val="bg1"/>
                </a:solidFill>
              </a:rPr>
              <a:t>Curriculum, collection development priorities, position descriptions ꟷ</a:t>
            </a:r>
            <a:br>
              <a:rPr lang="en-US" sz="2000" dirty="0">
                <a:solidFill>
                  <a:schemeClr val="bg1"/>
                </a:solidFill>
              </a:rPr>
            </a:br>
            <a:r>
              <a:rPr lang="en-US" sz="2000" b="1" dirty="0">
                <a:solidFill>
                  <a:schemeClr val="bg1"/>
                </a:solidFill>
              </a:rPr>
              <a:t>content guidelines for work</a:t>
            </a:r>
          </a:p>
          <a:p>
            <a:r>
              <a:rPr lang="en-US" sz="2000" b="1" dirty="0">
                <a:solidFill>
                  <a:schemeClr val="bg1"/>
                </a:solidFill>
              </a:rPr>
              <a:t>The "system"</a:t>
            </a:r>
            <a:r>
              <a:rPr lang="en-US" sz="2000" dirty="0">
                <a:solidFill>
                  <a:schemeClr val="bg1"/>
                </a:solidFill>
              </a:rPr>
              <a:t> ꟷ policies governing teacher's/librarians'/etc. </a:t>
            </a:r>
            <a:br>
              <a:rPr lang="en-US" sz="2000" dirty="0">
                <a:solidFill>
                  <a:schemeClr val="bg1"/>
                </a:solidFill>
              </a:rPr>
            </a:br>
            <a:r>
              <a:rPr lang="en-US" sz="2000" dirty="0">
                <a:solidFill>
                  <a:schemeClr val="bg1"/>
                </a:solidFill>
              </a:rPr>
              <a:t>work, resource allocation and planning, equity</a:t>
            </a:r>
          </a:p>
          <a:p>
            <a:r>
              <a:rPr lang="en-US" sz="2000" dirty="0">
                <a:solidFill>
                  <a:schemeClr val="bg1"/>
                </a:solidFill>
              </a:rPr>
              <a:t>May be more</a:t>
            </a:r>
          </a:p>
          <a:p>
            <a:pPr marL="0" indent="0">
              <a:buNone/>
            </a:pPr>
            <a:r>
              <a:rPr lang="en-US" sz="2000" dirty="0">
                <a:solidFill>
                  <a:schemeClr val="bg1"/>
                </a:solidFill>
              </a:rPr>
              <a:t>Further question: who is going to implement the actions suggested by action research results, the researchers (as is typical) or a third party.</a:t>
            </a:r>
          </a:p>
          <a:p>
            <a:pPr marL="0" indent="0">
              <a:buNone/>
            </a:pPr>
            <a:r>
              <a:rPr lang="en-US" sz="2000" dirty="0">
                <a:solidFill>
                  <a:schemeClr val="bg1"/>
                </a:solidFill>
              </a:rPr>
              <a:t>You may want to look at the Deliverable 1 Guide before proceeding.</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7</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pic>
        <p:nvPicPr>
          <p:cNvPr id="2" name="UBLIS75DS-02.1$2-Lecture02.1ActionResearchSlide11">
            <a:hlinkClick r:id="" action="ppaction://media"/>
            <a:extLst>
              <a:ext uri="{FF2B5EF4-FFF2-40B4-BE49-F238E27FC236}">
                <a16:creationId xmlns:a16="http://schemas.microsoft.com/office/drawing/2014/main" id="{85E9C07A-8530-4C60-8167-C52D418169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4953000"/>
            <a:ext cx="643792" cy="643792"/>
          </a:xfrm>
          <a:prstGeom prst="rect">
            <a:avLst/>
          </a:prstGeom>
        </p:spPr>
      </p:pic>
      <p:sp>
        <p:nvSpPr>
          <p:cNvPr id="7" name="TextBox 6">
            <a:extLst>
              <a:ext uri="{FF2B5EF4-FFF2-40B4-BE49-F238E27FC236}">
                <a16:creationId xmlns:a16="http://schemas.microsoft.com/office/drawing/2014/main" id="{1C387745-C264-4D7C-A938-08D1266DDF98}"/>
              </a:ext>
            </a:extLst>
          </p:cNvPr>
          <p:cNvSpPr txBox="1"/>
          <p:nvPr/>
        </p:nvSpPr>
        <p:spPr>
          <a:xfrm>
            <a:off x="10546271" y="5086807"/>
            <a:ext cx="981462" cy="369332"/>
          </a:xfrm>
          <a:prstGeom prst="rect">
            <a:avLst/>
          </a:prstGeom>
          <a:noFill/>
        </p:spPr>
        <p:txBody>
          <a:bodyPr wrap="square" rtlCol="0">
            <a:spAutoFit/>
          </a:bodyPr>
          <a:lstStyle/>
          <a:p>
            <a:pPr>
              <a:spcBef>
                <a:spcPts val="600"/>
              </a:spcBef>
            </a:pPr>
            <a:r>
              <a:rPr lang="en-US" sz="1800" dirty="0">
                <a:solidFill>
                  <a:schemeClr val="bg1"/>
                </a:solidFill>
              </a:rPr>
              <a:t>4 min </a:t>
            </a:r>
          </a:p>
        </p:txBody>
      </p:sp>
    </p:spTree>
    <p:extLst>
      <p:ext uri="{BB962C8B-B14F-4D97-AF65-F5344CB8AC3E}">
        <p14:creationId xmlns:p14="http://schemas.microsoft.com/office/powerpoint/2010/main" val="374311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829324" y="233973"/>
            <a:ext cx="8458200" cy="685800"/>
          </a:xfrm>
        </p:spPr>
        <p:txBody>
          <a:bodyPr/>
          <a:lstStyle/>
          <a:p>
            <a:pPr eaLnBrk="1" hangingPunct="1"/>
            <a:r>
              <a:rPr lang="en-US" dirty="0"/>
              <a:t>The action research cycle</a:t>
            </a:r>
            <a:endParaRPr lang="en-US" sz="3200" b="0" dirty="0">
              <a:latin typeface="Arial Unicode MS" pitchFamily="34" charset="-128"/>
            </a:endParaRPr>
          </a:p>
        </p:txBody>
      </p:sp>
      <p:sp>
        <p:nvSpPr>
          <p:cNvPr id="3076" name="Rectangle 3"/>
          <p:cNvSpPr>
            <a:spLocks noGrp="1" noChangeArrowheads="1"/>
          </p:cNvSpPr>
          <p:nvPr>
            <p:ph idx="1"/>
          </p:nvPr>
        </p:nvSpPr>
        <p:spPr>
          <a:xfrm>
            <a:off x="685800" y="5509294"/>
            <a:ext cx="5638800" cy="381000"/>
          </a:xfrm>
        </p:spPr>
        <p:txBody>
          <a:bodyPr/>
          <a:lstStyle/>
          <a:p>
            <a:pPr marL="0" indent="0">
              <a:buNone/>
            </a:pPr>
            <a:r>
              <a:rPr lang="en-US" sz="1400" dirty="0"/>
              <a:t>https://research-methodology.net/research-methods/action-research/</a:t>
            </a:r>
            <a:endParaRPr lang="en-US" sz="1400" dirty="0">
              <a:solidFill>
                <a:schemeClr val="bg1"/>
              </a:solidFill>
            </a:endParaRPr>
          </a:p>
        </p:txBody>
      </p:sp>
      <p:sp>
        <p:nvSpPr>
          <p:cNvPr id="3074" name="Slide Number Placeholder 5"/>
          <p:cNvSpPr>
            <a:spLocks noGrp="1"/>
          </p:cNvSpPr>
          <p:nvPr>
            <p:ph type="sldNum" sz="quarter" idx="12"/>
          </p:nvPr>
        </p:nvSpPr>
        <p:spPr>
          <a:xfrm>
            <a:off x="8932545" y="6477000"/>
            <a:ext cx="1905000" cy="457200"/>
          </a:xfrm>
          <a:noFill/>
        </p:spPr>
        <p:txBody>
          <a:bodyPr/>
          <a:lstStyle/>
          <a:p>
            <a:fld id="{377A5EB6-31DF-49C5-A368-99503CA30BC6}" type="slidenum">
              <a:rPr lang="en-US" sz="2400" b="1"/>
              <a:pPr/>
              <a:t>8</a:t>
            </a:fld>
            <a:endParaRPr lang="en-US" sz="2400" b="1" dirty="0"/>
          </a:p>
        </p:txBody>
      </p:sp>
      <p:sp>
        <p:nvSpPr>
          <p:cNvPr id="5" name="Footer Placeholder 4"/>
          <p:cNvSpPr>
            <a:spLocks noGrp="1"/>
          </p:cNvSpPr>
          <p:nvPr>
            <p:ph type="ftr" sz="quarter" idx="11"/>
          </p:nvPr>
        </p:nvSpPr>
        <p:spPr>
          <a:xfrm>
            <a:off x="1524000" y="6477000"/>
            <a:ext cx="8077200" cy="381000"/>
          </a:xfrm>
        </p:spPr>
        <p:txBody>
          <a:bodyPr/>
          <a:lstStyle/>
          <a:p>
            <a:pPr>
              <a:defRPr/>
            </a:pPr>
            <a:r>
              <a:rPr lang="en-US" dirty="0"/>
              <a:t>Soergel, UBLIS575DS-02.2$1-Lecture02.1ResearchSupportingPracticePart1ActionResearch.pptx      </a:t>
            </a:r>
          </a:p>
        </p:txBody>
      </p:sp>
      <p:pic>
        <p:nvPicPr>
          <p:cNvPr id="6" name="Picture 5" descr="Action Research">
            <a:hlinkClick r:id="rId4"/>
            <a:extLst>
              <a:ext uri="{FF2B5EF4-FFF2-40B4-BE49-F238E27FC236}">
                <a16:creationId xmlns:a16="http://schemas.microsoft.com/office/drawing/2014/main" id="{D6353BFC-4A10-406A-8589-7932E3FE860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158205"/>
            <a:ext cx="4301490" cy="4048027"/>
          </a:xfrm>
          <a:prstGeom prst="rect">
            <a:avLst/>
          </a:prstGeom>
          <a:noFill/>
          <a:ln>
            <a:noFill/>
          </a:ln>
        </p:spPr>
      </p:pic>
      <p:sp>
        <p:nvSpPr>
          <p:cNvPr id="7" name="object 4">
            <a:extLst>
              <a:ext uri="{FF2B5EF4-FFF2-40B4-BE49-F238E27FC236}">
                <a16:creationId xmlns:a16="http://schemas.microsoft.com/office/drawing/2014/main" id="{D50867D2-D4E8-4DA9-BBA6-45DC937B6363}"/>
              </a:ext>
            </a:extLst>
          </p:cNvPr>
          <p:cNvSpPr/>
          <p:nvPr/>
        </p:nvSpPr>
        <p:spPr>
          <a:xfrm>
            <a:off x="1413510" y="1158206"/>
            <a:ext cx="4301490" cy="4175794"/>
          </a:xfrm>
          <a:prstGeom prst="rect">
            <a:avLst/>
          </a:prstGeom>
          <a:blipFill>
            <a:blip r:embed="rId6" cstate="print"/>
            <a:stretch>
              <a:fillRect/>
            </a:stretch>
          </a:blipFill>
        </p:spPr>
        <p:txBody>
          <a:bodyPr wrap="square" lIns="0" tIns="0" rIns="0" bIns="0" rtlCol="0"/>
          <a:lstStyle/>
          <a:p>
            <a:endParaRPr dirty="0"/>
          </a:p>
        </p:txBody>
      </p:sp>
      <p:pic>
        <p:nvPicPr>
          <p:cNvPr id="2" name="UBLIS75DS-02.1$2-Lecture02.1ActionResearchSlide13">
            <a:hlinkClick r:id="" action="ppaction://media"/>
            <a:extLst>
              <a:ext uri="{FF2B5EF4-FFF2-40B4-BE49-F238E27FC236}">
                <a16:creationId xmlns:a16="http://schemas.microsoft.com/office/drawing/2014/main" id="{705606AE-47E0-4080-8FE8-F718318068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47061" y="6131639"/>
            <a:ext cx="535861" cy="535861"/>
          </a:xfrm>
          <a:prstGeom prst="rect">
            <a:avLst/>
          </a:prstGeom>
        </p:spPr>
      </p:pic>
      <p:sp>
        <p:nvSpPr>
          <p:cNvPr id="9" name="TextBox 8">
            <a:extLst>
              <a:ext uri="{FF2B5EF4-FFF2-40B4-BE49-F238E27FC236}">
                <a16:creationId xmlns:a16="http://schemas.microsoft.com/office/drawing/2014/main" id="{2E98325F-A7A7-492C-B0E1-AA5594D2417F}"/>
              </a:ext>
            </a:extLst>
          </p:cNvPr>
          <p:cNvSpPr txBox="1"/>
          <p:nvPr/>
        </p:nvSpPr>
        <p:spPr>
          <a:xfrm>
            <a:off x="7772400" y="6163189"/>
            <a:ext cx="3674661" cy="369332"/>
          </a:xfrm>
          <a:prstGeom prst="rect">
            <a:avLst/>
          </a:prstGeom>
          <a:noFill/>
        </p:spPr>
        <p:txBody>
          <a:bodyPr wrap="square" rtlCol="0">
            <a:spAutoFit/>
          </a:bodyPr>
          <a:lstStyle/>
          <a:p>
            <a:pPr>
              <a:spcBef>
                <a:spcPts val="600"/>
              </a:spcBef>
            </a:pPr>
            <a:r>
              <a:rPr lang="en-US" sz="1800" dirty="0">
                <a:solidFill>
                  <a:schemeClr val="bg1"/>
                </a:solidFill>
              </a:rPr>
              <a:t> 2 min  </a:t>
            </a:r>
            <a:r>
              <a:rPr lang="en-US" sz="1600" dirty="0">
                <a:solidFill>
                  <a:schemeClr val="bg1"/>
                </a:solidFill>
              </a:rPr>
              <a:t>Ignore the "third and last part"  </a:t>
            </a:r>
          </a:p>
        </p:txBody>
      </p:sp>
      <p:sp>
        <p:nvSpPr>
          <p:cNvPr id="3" name="TextBox 2">
            <a:extLst>
              <a:ext uri="{FF2B5EF4-FFF2-40B4-BE49-F238E27FC236}">
                <a16:creationId xmlns:a16="http://schemas.microsoft.com/office/drawing/2014/main" id="{E621B86F-C604-4B22-A5CD-D541EA266064}"/>
              </a:ext>
            </a:extLst>
          </p:cNvPr>
          <p:cNvSpPr txBox="1"/>
          <p:nvPr/>
        </p:nvSpPr>
        <p:spPr>
          <a:xfrm>
            <a:off x="76200" y="5819071"/>
            <a:ext cx="11066103" cy="338554"/>
          </a:xfrm>
          <a:prstGeom prst="rect">
            <a:avLst/>
          </a:prstGeom>
          <a:noFill/>
        </p:spPr>
        <p:txBody>
          <a:bodyPr wrap="square" rtlCol="0">
            <a:spAutoFit/>
          </a:bodyPr>
          <a:lstStyle/>
          <a:p>
            <a:r>
              <a:rPr lang="en-US" sz="1600" spc="-50" dirty="0"/>
              <a:t>Editorial note: I rearranged the sequence of this lecture, so references to part of lecture or slide # in the audio do not apply </a:t>
            </a:r>
            <a:r>
              <a:rPr lang="en-US" sz="1600" dirty="0"/>
              <a:t> </a:t>
            </a:r>
          </a:p>
        </p:txBody>
      </p:sp>
    </p:spTree>
    <p:extLst>
      <p:ext uri="{BB962C8B-B14F-4D97-AF65-F5344CB8AC3E}">
        <p14:creationId xmlns:p14="http://schemas.microsoft.com/office/powerpoint/2010/main" val="37238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1524000" y="228600"/>
            <a:ext cx="9068324" cy="685800"/>
          </a:xfrm>
        </p:spPr>
        <p:txBody>
          <a:bodyPr/>
          <a:lstStyle/>
          <a:p>
            <a:pPr eaLnBrk="1" hangingPunct="1"/>
            <a:r>
              <a:rPr lang="en-US" dirty="0"/>
              <a:t>The action research cycle (or spiral)</a:t>
            </a:r>
            <a:endParaRPr lang="en-US" sz="3200" b="0" dirty="0">
              <a:latin typeface="Arial Unicode MS" pitchFamily="34" charset="-128"/>
            </a:endParaRPr>
          </a:p>
        </p:txBody>
      </p:sp>
      <p:sp>
        <p:nvSpPr>
          <p:cNvPr id="3076" name="Rectangle 3"/>
          <p:cNvSpPr>
            <a:spLocks noGrp="1" noChangeArrowheads="1"/>
          </p:cNvSpPr>
          <p:nvPr>
            <p:ph idx="1"/>
          </p:nvPr>
        </p:nvSpPr>
        <p:spPr>
          <a:xfrm>
            <a:off x="7543800" y="4191000"/>
            <a:ext cx="4419600" cy="761999"/>
          </a:xfrm>
        </p:spPr>
        <p:txBody>
          <a:bodyPr/>
          <a:lstStyle/>
          <a:p>
            <a:pPr marL="0" indent="0">
              <a:buNone/>
            </a:pPr>
            <a:r>
              <a:rPr lang="en-US" sz="1400" dirty="0">
                <a:solidFill>
                  <a:schemeClr val="bg1"/>
                </a:solidFill>
              </a:rPr>
              <a:t>https://research-methodology.net/research-methods/ action-research/ </a:t>
            </a:r>
            <a:br>
              <a:rPr lang="en-US" sz="1400" dirty="0">
                <a:solidFill>
                  <a:schemeClr val="bg1"/>
                </a:solidFill>
              </a:rPr>
            </a:br>
            <a:r>
              <a:rPr lang="en-US" sz="1400" dirty="0">
                <a:solidFill>
                  <a:schemeClr val="bg1"/>
                </a:solidFill>
              </a:rPr>
              <a:t>citing Kemmis and McTaggart (2000)</a:t>
            </a:r>
          </a:p>
        </p:txBody>
      </p:sp>
      <p:sp>
        <p:nvSpPr>
          <p:cNvPr id="3074" name="Slide Number Placeholder 5"/>
          <p:cNvSpPr>
            <a:spLocks noGrp="1"/>
          </p:cNvSpPr>
          <p:nvPr>
            <p:ph type="sldNum" sz="quarter" idx="12"/>
          </p:nvPr>
        </p:nvSpPr>
        <p:spPr>
          <a:xfrm>
            <a:off x="8145463" y="6248400"/>
            <a:ext cx="1905000" cy="457200"/>
          </a:xfrm>
          <a:noFill/>
        </p:spPr>
        <p:txBody>
          <a:bodyPr/>
          <a:lstStyle/>
          <a:p>
            <a:fld id="{377A5EB6-31DF-49C5-A368-99503CA30BC6}" type="slidenum">
              <a:rPr lang="en-US" sz="2400" b="1"/>
              <a:pPr/>
              <a:t>9</a:t>
            </a:fld>
            <a:endParaRPr lang="en-US" sz="2400" b="1" dirty="0"/>
          </a:p>
        </p:txBody>
      </p:sp>
      <p:sp>
        <p:nvSpPr>
          <p:cNvPr id="5" name="Footer Placeholder 4"/>
          <p:cNvSpPr>
            <a:spLocks noGrp="1"/>
          </p:cNvSpPr>
          <p:nvPr>
            <p:ph type="ftr" sz="quarter" idx="11"/>
          </p:nvPr>
        </p:nvSpPr>
        <p:spPr>
          <a:xfrm>
            <a:off x="1447800" y="6324600"/>
            <a:ext cx="8077200" cy="381000"/>
          </a:xfrm>
        </p:spPr>
        <p:txBody>
          <a:bodyPr/>
          <a:lstStyle/>
          <a:p>
            <a:pPr>
              <a:defRPr/>
            </a:pPr>
            <a:r>
              <a:rPr lang="en-US" dirty="0"/>
              <a:t>Soergel, UBLIS575DS-02.2$1-Lecture02.1ResearchSupportingPracticePart1ActionResearch.pptx      </a:t>
            </a:r>
          </a:p>
        </p:txBody>
      </p:sp>
      <p:pic>
        <p:nvPicPr>
          <p:cNvPr id="6" name="Picture 5" descr="Kemmis and McTaggart’s (2000) Action Research Spiral ">
            <a:hlinkClick r:id="rId4"/>
            <a:extLst>
              <a:ext uri="{FF2B5EF4-FFF2-40B4-BE49-F238E27FC236}">
                <a16:creationId xmlns:a16="http://schemas.microsoft.com/office/drawing/2014/main" id="{58BAF6A8-117B-4651-B48D-127C40195E4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1066800"/>
            <a:ext cx="3810001" cy="5181600"/>
          </a:xfrm>
          <a:prstGeom prst="rect">
            <a:avLst/>
          </a:prstGeom>
          <a:noFill/>
          <a:ln>
            <a:noFill/>
          </a:ln>
        </p:spPr>
      </p:pic>
      <p:pic>
        <p:nvPicPr>
          <p:cNvPr id="2" name="UBLIS75DS-02.1$2-Lecture02.1ActionResearchSlide14">
            <a:hlinkClick r:id="" action="ppaction://media"/>
            <a:extLst>
              <a:ext uri="{FF2B5EF4-FFF2-40B4-BE49-F238E27FC236}">
                <a16:creationId xmlns:a16="http://schemas.microsoft.com/office/drawing/2014/main" id="{8778DA0B-D762-402E-A1CF-68B0085E18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25200" y="5410200"/>
            <a:ext cx="625475" cy="625475"/>
          </a:xfrm>
          <a:prstGeom prst="rect">
            <a:avLst/>
          </a:prstGeom>
        </p:spPr>
      </p:pic>
      <p:sp>
        <p:nvSpPr>
          <p:cNvPr id="8" name="TextBox 7">
            <a:extLst>
              <a:ext uri="{FF2B5EF4-FFF2-40B4-BE49-F238E27FC236}">
                <a16:creationId xmlns:a16="http://schemas.microsoft.com/office/drawing/2014/main" id="{C7C54ED3-8403-48AF-AC7A-A733CF5EC93B}"/>
              </a:ext>
            </a:extLst>
          </p:cNvPr>
          <p:cNvSpPr txBox="1"/>
          <p:nvPr/>
        </p:nvSpPr>
        <p:spPr>
          <a:xfrm>
            <a:off x="10210800" y="5486790"/>
            <a:ext cx="981462" cy="369332"/>
          </a:xfrm>
          <a:prstGeom prst="rect">
            <a:avLst/>
          </a:prstGeom>
          <a:noFill/>
        </p:spPr>
        <p:txBody>
          <a:bodyPr wrap="square" rtlCol="0">
            <a:spAutoFit/>
          </a:bodyPr>
          <a:lstStyle/>
          <a:p>
            <a:pPr>
              <a:spcBef>
                <a:spcPts val="600"/>
              </a:spcBef>
            </a:pPr>
            <a:r>
              <a:rPr lang="en-US" sz="1800" dirty="0">
                <a:solidFill>
                  <a:schemeClr val="bg1"/>
                </a:solidFill>
              </a:rPr>
              <a:t> 1 min </a:t>
            </a:r>
          </a:p>
        </p:txBody>
      </p:sp>
    </p:spTree>
    <p:extLst>
      <p:ext uri="{BB962C8B-B14F-4D97-AF65-F5344CB8AC3E}">
        <p14:creationId xmlns:p14="http://schemas.microsoft.com/office/powerpoint/2010/main" val="224151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7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50679</TotalTime>
  <Words>2498</Words>
  <Application>Microsoft Office PowerPoint</Application>
  <PresentationFormat>Widescreen</PresentationFormat>
  <Paragraphs>336</Paragraphs>
  <Slides>29</Slides>
  <Notes>2</Notes>
  <HiddenSlides>0</HiddenSlides>
  <MMClips>16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7" baseType="lpstr">
      <vt:lpstr>ＭＳ 明朝</vt:lpstr>
      <vt:lpstr>Arial</vt:lpstr>
      <vt:lpstr>Arial Unicode MS</vt:lpstr>
      <vt:lpstr>Calibri</vt:lpstr>
      <vt:lpstr>Symbol</vt:lpstr>
      <vt:lpstr>Times New Roman</vt:lpstr>
      <vt:lpstr>7_Default Design</vt:lpstr>
      <vt:lpstr>Document</vt:lpstr>
      <vt:lpstr>UB LIS 575 Soergel Lecture 02.1  Research Supporting Practice Part 1. 1a2.2 Action Research</vt:lpstr>
      <vt:lpstr>Outline of Lecture 02.1 </vt:lpstr>
      <vt:lpstr>Learning objectives</vt:lpstr>
      <vt:lpstr>Action research. How to Required</vt:lpstr>
      <vt:lpstr>What is Action research?</vt:lpstr>
      <vt:lpstr>Where can Action Research be used?</vt:lpstr>
      <vt:lpstr>Action research by focus / purpose</vt:lpstr>
      <vt:lpstr>The action research cycle</vt:lpstr>
      <vt:lpstr>The action research cycle (or spiral)</vt:lpstr>
      <vt:lpstr>The action research process Detailed steps</vt:lpstr>
      <vt:lpstr>Plan</vt:lpstr>
      <vt:lpstr>Plan</vt:lpstr>
      <vt:lpstr>Plan, continued</vt:lpstr>
      <vt:lpstr>Plan, continued</vt:lpstr>
      <vt:lpstr>Act</vt:lpstr>
      <vt:lpstr>Observe</vt:lpstr>
      <vt:lpstr>Reflect</vt:lpstr>
      <vt:lpstr>Repeat</vt:lpstr>
      <vt:lpstr>Another view of the action research process </vt:lpstr>
      <vt:lpstr>The reflective practitioner</vt:lpstr>
      <vt:lpstr>Action research.  Theoretical / philosophical background Optional</vt:lpstr>
      <vt:lpstr>What is action research? A review of definitions</vt:lpstr>
      <vt:lpstr>What is action research Closely related approaches</vt:lpstr>
      <vt:lpstr>Types of action research</vt:lpstr>
      <vt:lpstr>PowerPoint Presentation</vt:lpstr>
      <vt:lpstr>PowerPoint Presentation</vt:lpstr>
      <vt:lpstr>PowerPoint Presentation</vt:lpstr>
      <vt:lpstr>PowerPoint Presentation</vt:lpstr>
      <vt:lpstr>The end</vt:lpstr>
    </vt:vector>
  </TitlesOfParts>
  <Company>GMU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DS</cp:lastModifiedBy>
  <cp:revision>1066</cp:revision>
  <dcterms:created xsi:type="dcterms:W3CDTF">2002-10-21T17:52:26Z</dcterms:created>
  <dcterms:modified xsi:type="dcterms:W3CDTF">2021-09-01T03:37:15Z</dcterms:modified>
</cp:coreProperties>
</file>