
<file path=[Content_Types].xml><?xml version="1.0" encoding="utf-8"?>
<Types xmlns="http://schemas.openxmlformats.org/package/2006/content-types">
  <Default Extension="mp3" ContentType="audio/mpeg"/>
  <Default Extension="png" ContentType="image/pn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25"/>
  </p:notesMasterIdLst>
  <p:sldIdLst>
    <p:sldId id="260" r:id="rId2"/>
    <p:sldId id="388" r:id="rId3"/>
    <p:sldId id="342" r:id="rId4"/>
    <p:sldId id="379" r:id="rId5"/>
    <p:sldId id="354" r:id="rId6"/>
    <p:sldId id="364" r:id="rId7"/>
    <p:sldId id="365" r:id="rId8"/>
    <p:sldId id="378" r:id="rId9"/>
    <p:sldId id="374" r:id="rId10"/>
    <p:sldId id="380" r:id="rId11"/>
    <p:sldId id="381" r:id="rId12"/>
    <p:sldId id="375" r:id="rId13"/>
    <p:sldId id="376" r:id="rId14"/>
    <p:sldId id="377" r:id="rId15"/>
    <p:sldId id="382" r:id="rId16"/>
    <p:sldId id="383" r:id="rId17"/>
    <p:sldId id="384" r:id="rId18"/>
    <p:sldId id="385" r:id="rId19"/>
    <p:sldId id="386" r:id="rId20"/>
    <p:sldId id="387" r:id="rId21"/>
    <p:sldId id="366" r:id="rId22"/>
    <p:sldId id="356" r:id="rId23"/>
    <p:sldId id="363" r:id="rId2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49" autoAdjust="0"/>
  </p:normalViewPr>
  <p:slideViewPr>
    <p:cSldViewPr>
      <p:cViewPr varScale="1">
        <p:scale>
          <a:sx n="84" d="100"/>
          <a:sy n="84" d="100"/>
        </p:scale>
        <p:origin x="1294" y="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dirty="0"/>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dirty="0"/>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33099120-5D35-4016-9FD4-809C6A124625}" type="slidenum">
              <a:rPr lang="en-US"/>
              <a:pPr>
                <a:defRPr/>
              </a:pPr>
              <a:t>‹#›</a:t>
            </a:fld>
            <a:endParaRPr lang="en-US" dirty="0"/>
          </a:p>
        </p:txBody>
      </p:sp>
    </p:spTree>
    <p:extLst>
      <p:ext uri="{BB962C8B-B14F-4D97-AF65-F5344CB8AC3E}">
        <p14:creationId xmlns:p14="http://schemas.microsoft.com/office/powerpoint/2010/main" val="2365629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099120-5D35-4016-9FD4-809C6A124625}" type="slidenum">
              <a:rPr lang="en-US" smtClean="0"/>
              <a:pPr>
                <a:defRPr/>
              </a:pPr>
              <a:t>1</a:t>
            </a:fld>
            <a:endParaRPr lang="en-US" dirty="0"/>
          </a:p>
        </p:txBody>
      </p:sp>
    </p:spTree>
    <p:extLst>
      <p:ext uri="{BB962C8B-B14F-4D97-AF65-F5344CB8AC3E}">
        <p14:creationId xmlns:p14="http://schemas.microsoft.com/office/powerpoint/2010/main" val="230417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099120-5D35-4016-9FD4-809C6A124625}" type="slidenum">
              <a:rPr kumimoji="0" lang="en-US"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1445207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r>
              <a:rPr lang="en-US" dirty="0"/>
              <a:t>Soergel, </a:t>
            </a: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Soergel, </a:t>
            </a: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a:t>Soergel, </a:t>
            </a: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685800" y="16764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43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dirty="0"/>
              <a:t>Soergel, </a:t>
            </a:r>
          </a:p>
        </p:txBody>
      </p:sp>
      <p:sp>
        <p:nvSpPr>
          <p:cNvPr id="43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023A00D-5CB4-4BC5-96EA-DD2D4099CE3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189" algn="ctr" rtl="0" fontAlgn="base">
        <a:spcBef>
          <a:spcPct val="0"/>
        </a:spcBef>
        <a:spcAft>
          <a:spcPct val="0"/>
        </a:spcAft>
        <a:defRPr sz="4000" b="1">
          <a:solidFill>
            <a:srgbClr val="FFCC66"/>
          </a:solidFill>
          <a:latin typeface="Arial" charset="0"/>
          <a:cs typeface="Arial" charset="0"/>
        </a:defRPr>
      </a:lvl6pPr>
      <a:lvl7pPr marL="914377" algn="ctr" rtl="0" fontAlgn="base">
        <a:spcBef>
          <a:spcPct val="0"/>
        </a:spcBef>
        <a:spcAft>
          <a:spcPct val="0"/>
        </a:spcAft>
        <a:defRPr sz="4000" b="1">
          <a:solidFill>
            <a:srgbClr val="FFCC66"/>
          </a:solidFill>
          <a:latin typeface="Arial" charset="0"/>
          <a:cs typeface="Arial" charset="0"/>
        </a:defRPr>
      </a:lvl7pPr>
      <a:lvl8pPr marL="1371566" algn="ctr" rtl="0" fontAlgn="base">
        <a:spcBef>
          <a:spcPct val="0"/>
        </a:spcBef>
        <a:spcAft>
          <a:spcPct val="0"/>
        </a:spcAft>
        <a:defRPr sz="4000" b="1">
          <a:solidFill>
            <a:srgbClr val="FFCC66"/>
          </a:solidFill>
          <a:latin typeface="Arial" charset="0"/>
          <a:cs typeface="Arial" charset="0"/>
        </a:defRPr>
      </a:lvl8pPr>
      <a:lvl9pPr marL="1828754" algn="ctr" rtl="0" fontAlgn="base">
        <a:spcBef>
          <a:spcPct val="0"/>
        </a:spcBef>
        <a:spcAft>
          <a:spcPct val="0"/>
        </a:spcAft>
        <a:defRPr sz="4000" b="1">
          <a:solidFill>
            <a:srgbClr val="FFCC66"/>
          </a:solidFill>
          <a:latin typeface="Arial" charset="0"/>
          <a:cs typeface="Arial" charset="0"/>
        </a:defRPr>
      </a:lvl9pPr>
    </p:titleStyle>
    <p:bodyStyle>
      <a:lvl1pPr marL="342891" indent="-342891" algn="l" rtl="0" fontAlgn="base">
        <a:spcBef>
          <a:spcPct val="60000"/>
        </a:spcBef>
        <a:spcAft>
          <a:spcPct val="0"/>
        </a:spcAft>
        <a:buChar char="•"/>
        <a:defRPr sz="2400">
          <a:solidFill>
            <a:schemeClr val="tx1"/>
          </a:solidFill>
          <a:latin typeface="+mn-lt"/>
          <a:ea typeface="+mn-ea"/>
          <a:cs typeface="+mn-cs"/>
        </a:defRPr>
      </a:lvl1pPr>
      <a:lvl2pPr marL="742932" indent="-285744" algn="l" rtl="0" fontAlgn="base">
        <a:spcBef>
          <a:spcPct val="20000"/>
        </a:spcBef>
        <a:spcAft>
          <a:spcPct val="0"/>
        </a:spcAft>
        <a:buChar char="•"/>
        <a:defRPr sz="2400">
          <a:solidFill>
            <a:schemeClr val="tx1"/>
          </a:solidFill>
          <a:latin typeface="+mn-lt"/>
          <a:cs typeface="+mn-cs"/>
        </a:defRPr>
      </a:lvl2pPr>
      <a:lvl3pPr marL="1142971" indent="-228594" algn="l" rtl="0" fontAlgn="base">
        <a:spcBef>
          <a:spcPct val="20000"/>
        </a:spcBef>
        <a:spcAft>
          <a:spcPct val="0"/>
        </a:spcAft>
        <a:buChar char="•"/>
        <a:defRPr sz="2400">
          <a:solidFill>
            <a:schemeClr val="tx1"/>
          </a:solidFill>
          <a:latin typeface="+mn-lt"/>
          <a:cs typeface="+mn-cs"/>
        </a:defRPr>
      </a:lvl3pPr>
      <a:lvl4pPr marL="1600160" indent="-228594" algn="l" rtl="0" fontAlgn="base">
        <a:spcBef>
          <a:spcPct val="20000"/>
        </a:spcBef>
        <a:spcAft>
          <a:spcPct val="0"/>
        </a:spcAft>
        <a:buChar char="–"/>
        <a:defRPr sz="2000">
          <a:solidFill>
            <a:schemeClr val="tx1"/>
          </a:solidFill>
          <a:latin typeface="+mn-lt"/>
          <a:cs typeface="+mn-cs"/>
        </a:defRPr>
      </a:lvl4pPr>
      <a:lvl5pPr marL="2057349" indent="-228594" algn="l" rtl="0" fontAlgn="base">
        <a:spcBef>
          <a:spcPct val="20000"/>
        </a:spcBef>
        <a:spcAft>
          <a:spcPct val="0"/>
        </a:spcAft>
        <a:buChar char="»"/>
        <a:defRPr sz="2000">
          <a:solidFill>
            <a:schemeClr val="tx1"/>
          </a:solidFill>
          <a:latin typeface="+mn-lt"/>
          <a:cs typeface="+mn-cs"/>
        </a:defRPr>
      </a:lvl5pPr>
      <a:lvl6pPr marL="2514537" indent="-228594" algn="l" rtl="0" fontAlgn="base">
        <a:spcBef>
          <a:spcPct val="20000"/>
        </a:spcBef>
        <a:spcAft>
          <a:spcPct val="0"/>
        </a:spcAft>
        <a:buChar char="»"/>
        <a:defRPr sz="2000">
          <a:solidFill>
            <a:schemeClr val="tx1"/>
          </a:solidFill>
          <a:latin typeface="+mn-lt"/>
          <a:cs typeface="+mn-cs"/>
        </a:defRPr>
      </a:lvl6pPr>
      <a:lvl7pPr marL="2971726" indent="-228594" algn="l" rtl="0" fontAlgn="base">
        <a:spcBef>
          <a:spcPct val="20000"/>
        </a:spcBef>
        <a:spcAft>
          <a:spcPct val="0"/>
        </a:spcAft>
        <a:buChar char="»"/>
        <a:defRPr sz="2000">
          <a:solidFill>
            <a:schemeClr val="tx1"/>
          </a:solidFill>
          <a:latin typeface="+mn-lt"/>
          <a:cs typeface="+mn-cs"/>
        </a:defRPr>
      </a:lvl7pPr>
      <a:lvl8pPr marL="3428914" indent="-228594" algn="l" rtl="0" fontAlgn="base">
        <a:spcBef>
          <a:spcPct val="20000"/>
        </a:spcBef>
        <a:spcAft>
          <a:spcPct val="0"/>
        </a:spcAft>
        <a:buChar char="»"/>
        <a:defRPr sz="2000">
          <a:solidFill>
            <a:schemeClr val="tx1"/>
          </a:solidFill>
          <a:latin typeface="+mn-lt"/>
          <a:cs typeface="+mn-cs"/>
        </a:defRPr>
      </a:lvl8pPr>
      <a:lvl9pPr marL="3886103" indent="-22859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png"/><Relationship Id="rId5" Type="http://schemas.openxmlformats.org/officeDocument/2006/relationships/hyperlink" Target="https://www.slideshare.net/shaziazamir3/measurementevaluationassessmentupload" TargetMode="Externa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2.wmf"/><Relationship Id="rId2" Type="http://schemas.microsoft.com/office/2007/relationships/media" Target="../media/media3.mp3"/><Relationship Id="rId1" Type="http://schemas.openxmlformats.org/officeDocument/2006/relationships/vmlDrawing" Target="../drawings/vmlDrawing1.vml"/><Relationship Id="rId6" Type="http://schemas.openxmlformats.org/officeDocument/2006/relationships/package" Target="../embeddings/Microsoft_Word_Document.docx"/><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76200" y="229440"/>
            <a:ext cx="8991600" cy="3048000"/>
          </a:xfrm>
        </p:spPr>
        <p:txBody>
          <a:bodyPr/>
          <a:lstStyle/>
          <a:p>
            <a:pPr>
              <a:spcBef>
                <a:spcPts val="2000"/>
              </a:spcBef>
            </a:pPr>
            <a:r>
              <a:rPr lang="en-US" sz="3600" b="0" dirty="0">
                <a:latin typeface="Arial Unicode MS" pitchFamily="34" charset="-128"/>
              </a:rPr>
              <a:t>UB LIS 575 Soergel</a:t>
            </a:r>
            <a:br>
              <a:rPr lang="en-US" sz="3600" b="0" dirty="0">
                <a:latin typeface="Arial Unicode MS" pitchFamily="34" charset="-128"/>
              </a:rPr>
            </a:br>
            <a:r>
              <a:rPr lang="en-US" sz="3600" b="0" dirty="0">
                <a:latin typeface="Arial Unicode MS" pitchFamily="34" charset="-128"/>
              </a:rPr>
              <a:t>Lecture 02.2</a:t>
            </a:r>
            <a:br>
              <a:rPr lang="en-US" sz="2000" b="0" dirty="0">
                <a:latin typeface="Arial Unicode MS" pitchFamily="34" charset="-128"/>
              </a:rPr>
            </a:br>
            <a:br>
              <a:rPr lang="en-US" sz="2000" b="0" dirty="0">
                <a:latin typeface="Arial Unicode MS" pitchFamily="34" charset="-128"/>
              </a:rPr>
            </a:br>
            <a:r>
              <a:rPr lang="en-US" dirty="0"/>
              <a:t>Research Supporting Practice </a:t>
            </a:r>
            <a:br>
              <a:rPr lang="en-US" dirty="0"/>
            </a:br>
            <a:r>
              <a:rPr lang="en-US" dirty="0"/>
              <a:t>Part 2. </a:t>
            </a:r>
            <a:br>
              <a:rPr lang="en-US" dirty="0"/>
            </a:br>
            <a:r>
              <a:rPr lang="en-US" sz="3600" spc="-100" dirty="0"/>
              <a:t>1a2.3 Evaluation and assessment research</a:t>
            </a:r>
            <a:endParaRPr lang="en-US" sz="3600" b="0" spc="-100" dirty="0">
              <a:latin typeface="Arial Unicode MS" pitchFamily="34" charset="-128"/>
            </a:endParaRPr>
          </a:p>
        </p:txBody>
      </p:sp>
      <p:sp>
        <p:nvSpPr>
          <p:cNvPr id="2052" name="Rectangle 3"/>
          <p:cNvSpPr>
            <a:spLocks noGrp="1" noChangeArrowheads="1"/>
          </p:cNvSpPr>
          <p:nvPr>
            <p:ph type="subTitle" idx="1"/>
          </p:nvPr>
        </p:nvSpPr>
        <p:spPr>
          <a:xfrm>
            <a:off x="952500" y="3893694"/>
            <a:ext cx="7239000" cy="1752600"/>
          </a:xfrm>
        </p:spPr>
        <p:txBody>
          <a:bodyPr/>
          <a:lstStyle/>
          <a:p>
            <a:pPr eaLnBrk="1" hangingPunct="1"/>
            <a:r>
              <a:rPr lang="en-US" sz="2800" b="1" dirty="0">
                <a:solidFill>
                  <a:schemeClr val="bg1"/>
                </a:solidFill>
              </a:rPr>
              <a:t>Dagobert Soergel</a:t>
            </a:r>
          </a:p>
          <a:p>
            <a:pPr eaLnBrk="1" hangingPunct="1"/>
            <a:r>
              <a:rPr lang="en-US" sz="2000" dirty="0">
                <a:solidFill>
                  <a:schemeClr val="bg1"/>
                </a:solidFill>
              </a:rPr>
              <a:t>Department of  Information Science</a:t>
            </a:r>
            <a:br>
              <a:rPr lang="en-US" sz="2000" dirty="0">
                <a:solidFill>
                  <a:schemeClr val="bg1"/>
                </a:solidFill>
              </a:rPr>
            </a:br>
            <a:r>
              <a:rPr lang="en-US" sz="2000" dirty="0">
                <a:solidFill>
                  <a:schemeClr val="bg1"/>
                </a:solidFill>
              </a:rPr>
              <a:t>Graduate School of Education </a:t>
            </a:r>
            <a:br>
              <a:rPr lang="en-US" sz="2000" dirty="0">
                <a:solidFill>
                  <a:schemeClr val="bg1"/>
                </a:solidFill>
              </a:rPr>
            </a:br>
            <a:r>
              <a:rPr lang="en-US" sz="2000" dirty="0">
                <a:solidFill>
                  <a:schemeClr val="bg1"/>
                </a:solidFill>
              </a:rPr>
              <a:t>University at Buffalo</a:t>
            </a:r>
          </a:p>
        </p:txBody>
      </p:sp>
      <p:sp>
        <p:nvSpPr>
          <p:cNvPr id="2053" name="Text Box 4"/>
          <p:cNvSpPr txBox="1">
            <a:spLocks noChangeArrowheads="1"/>
          </p:cNvSpPr>
          <p:nvPr/>
        </p:nvSpPr>
        <p:spPr bwMode="auto">
          <a:xfrm>
            <a:off x="1828800" y="4953002"/>
            <a:ext cx="6248400" cy="461665"/>
          </a:xfrm>
          <a:prstGeom prst="rect">
            <a:avLst/>
          </a:prstGeom>
          <a:noFill/>
          <a:ln w="9525">
            <a:noFill/>
            <a:miter lim="800000"/>
            <a:headEnd/>
            <a:tailEnd/>
          </a:ln>
        </p:spPr>
        <p:txBody>
          <a:bodyPr>
            <a:spAutoFit/>
          </a:bodyPr>
          <a:lstStyle/>
          <a:p>
            <a:pPr algn="ctr">
              <a:spcBef>
                <a:spcPct val="10000"/>
              </a:spcBef>
            </a:pPr>
            <a:endParaRPr lang="en-US" dirty="0">
              <a:latin typeface="Arial" charset="0"/>
            </a:endParaRPr>
          </a:p>
        </p:txBody>
      </p:sp>
      <p:sp>
        <p:nvSpPr>
          <p:cNvPr id="3" name="TextBox 2">
            <a:extLst>
              <a:ext uri="{FF2B5EF4-FFF2-40B4-BE49-F238E27FC236}">
                <a16:creationId xmlns:a16="http://schemas.microsoft.com/office/drawing/2014/main" id="{10AEA2A2-B557-40D2-ABD6-9215FFC790F6}"/>
              </a:ext>
            </a:extLst>
          </p:cNvPr>
          <p:cNvSpPr txBox="1"/>
          <p:nvPr/>
        </p:nvSpPr>
        <p:spPr>
          <a:xfrm>
            <a:off x="228600" y="5940248"/>
            <a:ext cx="6096000" cy="707886"/>
          </a:xfrm>
          <a:prstGeom prst="rect">
            <a:avLst/>
          </a:prstGeom>
          <a:noFill/>
        </p:spPr>
        <p:txBody>
          <a:bodyPr wrap="square" rtlCol="0">
            <a:spAutoFit/>
          </a:bodyPr>
          <a:lstStyle/>
          <a:p>
            <a:r>
              <a:rPr lang="en-US" sz="2000" b="1" dirty="0"/>
              <a:t>70 min</a:t>
            </a:r>
            <a:r>
              <a:rPr lang="en-US" sz="2000" dirty="0"/>
              <a:t>     With audio for some slides</a:t>
            </a:r>
          </a:p>
          <a:p>
            <a:r>
              <a:rPr lang="en-US" sz="2000" dirty="0"/>
              <a:t>Side by side with a Word document for slide 6</a:t>
            </a:r>
          </a:p>
        </p:txBody>
      </p:sp>
      <p:pic>
        <p:nvPicPr>
          <p:cNvPr id="2" name="UBLIS575DS-02.2$2-Lecture02.2ResearchForAssessmentV2Slide01">
            <a:hlinkClick r:id="" action="ppaction://media"/>
            <a:extLst>
              <a:ext uri="{FF2B5EF4-FFF2-40B4-BE49-F238E27FC236}">
                <a16:creationId xmlns:a16="http://schemas.microsoft.com/office/drawing/2014/main" id="{C18E29C0-9B5F-4FF5-9800-0DA4E312A5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4301" y="5654255"/>
            <a:ext cx="571985" cy="571985"/>
          </a:xfrm>
          <a:prstGeom prst="rect">
            <a:avLst/>
          </a:prstGeom>
        </p:spPr>
      </p:pic>
      <p:sp>
        <p:nvSpPr>
          <p:cNvPr id="7" name="TextBox 6">
            <a:extLst>
              <a:ext uri="{FF2B5EF4-FFF2-40B4-BE49-F238E27FC236}">
                <a16:creationId xmlns:a16="http://schemas.microsoft.com/office/drawing/2014/main" id="{19BEDAB0-7E7B-4D35-80C2-E95C97C3FA86}"/>
              </a:ext>
            </a:extLst>
          </p:cNvPr>
          <p:cNvSpPr txBox="1"/>
          <p:nvPr/>
        </p:nvSpPr>
        <p:spPr>
          <a:xfrm>
            <a:off x="7086600" y="5755581"/>
            <a:ext cx="762000" cy="369332"/>
          </a:xfrm>
          <a:prstGeom prst="rect">
            <a:avLst/>
          </a:prstGeom>
          <a:noFill/>
        </p:spPr>
        <p:txBody>
          <a:bodyPr wrap="square" rtlCol="0">
            <a:spAutoFit/>
          </a:bodyPr>
          <a:lstStyle/>
          <a:p>
            <a:pPr>
              <a:spcBef>
                <a:spcPts val="600"/>
              </a:spcBef>
            </a:pPr>
            <a:r>
              <a:rPr lang="en-US" sz="1800" dirty="0">
                <a:solidFill>
                  <a:schemeClr val="bg1"/>
                </a:solidFill>
              </a:rPr>
              <a:t>1 min </a:t>
            </a:r>
          </a:p>
        </p:txBody>
      </p:sp>
    </p:spTree>
    <p:extLst>
      <p:ext uri="{BB962C8B-B14F-4D97-AF65-F5344CB8AC3E}">
        <p14:creationId xmlns:p14="http://schemas.microsoft.com/office/powerpoint/2010/main" val="27844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5324" y="233973"/>
            <a:ext cx="8458200" cy="685800"/>
          </a:xfrm>
        </p:spPr>
        <p:txBody>
          <a:bodyPr/>
          <a:lstStyle/>
          <a:p>
            <a:pPr eaLnBrk="1" hangingPunct="1"/>
            <a:r>
              <a:rPr lang="en-US" dirty="0"/>
              <a:t>Process evaluation</a:t>
            </a:r>
            <a:endParaRPr lang="en-US" sz="3200" b="0" dirty="0">
              <a:latin typeface="Arial Unicode MS" pitchFamily="34" charset="-128"/>
            </a:endParaRPr>
          </a:p>
        </p:txBody>
      </p:sp>
      <p:sp>
        <p:nvSpPr>
          <p:cNvPr id="3076" name="Rectangle 3"/>
          <p:cNvSpPr>
            <a:spLocks noGrp="1" noChangeArrowheads="1"/>
          </p:cNvSpPr>
          <p:nvPr>
            <p:ph idx="1"/>
          </p:nvPr>
        </p:nvSpPr>
        <p:spPr>
          <a:xfrm>
            <a:off x="533924" y="1676400"/>
            <a:ext cx="8229600" cy="4461608"/>
          </a:xfrm>
        </p:spPr>
        <p:txBody>
          <a:bodyPr/>
          <a:lstStyle/>
          <a:p>
            <a:pPr marL="0" indent="0">
              <a:buNone/>
            </a:pPr>
            <a:r>
              <a:rPr lang="en-US" sz="2000" b="1" dirty="0"/>
              <a:t>Process/implementation evaluation </a:t>
            </a:r>
            <a:r>
              <a:rPr lang="en-US" sz="2000" dirty="0"/>
              <a:t>determines whether program activities have been implemented as intended. You may conduct process evaluation periodically throughout the life of your program.</a:t>
            </a:r>
          </a:p>
          <a:p>
            <a:pPr marL="0" indent="0">
              <a:buNone/>
            </a:pPr>
            <a:r>
              <a:rPr lang="en-US" sz="2000" dirty="0"/>
              <a:t>Results of a process evaluation will strengthen your ability to report on your program and use information to improve future activities. </a:t>
            </a:r>
            <a:br>
              <a:rPr lang="en-US" sz="2000" dirty="0"/>
            </a:br>
            <a:r>
              <a:rPr lang="en-US" sz="2000" dirty="0"/>
              <a:t>It allows you to track program information related to Who, What, When and Where questions:</a:t>
            </a:r>
          </a:p>
          <a:p>
            <a:pPr marL="0" indent="0">
              <a:buNone/>
            </a:pPr>
            <a:endParaRPr lang="en-US" sz="2000" dirty="0"/>
          </a:p>
          <a:p>
            <a:pPr marL="0" indent="0">
              <a:buNone/>
            </a:pPr>
            <a:endParaRPr lang="en-US" sz="2000" dirty="0"/>
          </a:p>
          <a:p>
            <a:pPr marL="0" indent="0">
              <a:buNone/>
            </a:pPr>
            <a:endParaRPr lang="en-US" sz="2000" dirty="0">
              <a:solidFill>
                <a:schemeClr val="bg1"/>
              </a:solidFill>
            </a:endParaRP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10</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grpSp>
        <p:nvGrpSpPr>
          <p:cNvPr id="6" name="Group 5">
            <a:extLst>
              <a:ext uri="{FF2B5EF4-FFF2-40B4-BE49-F238E27FC236}">
                <a16:creationId xmlns:a16="http://schemas.microsoft.com/office/drawing/2014/main" id="{F028AE0F-35EA-4AB6-BF63-6E44FA95D784}"/>
              </a:ext>
            </a:extLst>
          </p:cNvPr>
          <p:cNvGrpSpPr>
            <a:grpSpLocks/>
          </p:cNvGrpSpPr>
          <p:nvPr/>
        </p:nvGrpSpPr>
        <p:grpSpPr bwMode="auto">
          <a:xfrm>
            <a:off x="152400" y="4267620"/>
            <a:ext cx="8915399" cy="1142580"/>
            <a:chOff x="0" y="76"/>
            <a:chExt cx="10280" cy="1814"/>
          </a:xfrm>
          <a:solidFill>
            <a:schemeClr val="bg1"/>
          </a:solidFill>
        </p:grpSpPr>
        <p:grpSp>
          <p:nvGrpSpPr>
            <p:cNvPr id="7" name="Group 6">
              <a:extLst>
                <a:ext uri="{FF2B5EF4-FFF2-40B4-BE49-F238E27FC236}">
                  <a16:creationId xmlns:a16="http://schemas.microsoft.com/office/drawing/2014/main" id="{4B4306CD-45F3-4617-AEB0-961185BFED66}"/>
                </a:ext>
              </a:extLst>
            </p:cNvPr>
            <p:cNvGrpSpPr>
              <a:grpSpLocks/>
            </p:cNvGrpSpPr>
            <p:nvPr/>
          </p:nvGrpSpPr>
          <p:grpSpPr bwMode="auto">
            <a:xfrm>
              <a:off x="0" y="76"/>
              <a:ext cx="10280" cy="1814"/>
              <a:chOff x="0" y="76"/>
              <a:chExt cx="10280" cy="1814"/>
            </a:xfrm>
            <a:grpFill/>
          </p:grpSpPr>
          <p:sp>
            <p:nvSpPr>
              <p:cNvPr id="8" name="Freeform 5">
                <a:extLst>
                  <a:ext uri="{FF2B5EF4-FFF2-40B4-BE49-F238E27FC236}">
                    <a16:creationId xmlns:a16="http://schemas.microsoft.com/office/drawing/2014/main" id="{5469A7C2-320B-4599-A87A-7CE507E20D14}"/>
                  </a:ext>
                </a:extLst>
              </p:cNvPr>
              <p:cNvSpPr>
                <a:spLocks/>
              </p:cNvSpPr>
              <p:nvPr/>
            </p:nvSpPr>
            <p:spPr bwMode="auto">
              <a:xfrm>
                <a:off x="0" y="76"/>
                <a:ext cx="10280" cy="1814"/>
              </a:xfrm>
              <a:custGeom>
                <a:avLst/>
                <a:gdLst>
                  <a:gd name="T0" fmla="*/ 0 w 10280"/>
                  <a:gd name="T1" fmla="*/ 1813 h 1814"/>
                  <a:gd name="T2" fmla="*/ 10280 w 10280"/>
                  <a:gd name="T3" fmla="*/ 1813 h 1814"/>
                  <a:gd name="T4" fmla="*/ 10280 w 10280"/>
                  <a:gd name="T5" fmla="*/ 0 h 1814"/>
                  <a:gd name="T6" fmla="*/ 0 w 10280"/>
                  <a:gd name="T7" fmla="*/ 0 h 1814"/>
                  <a:gd name="T8" fmla="*/ 0 w 10280"/>
                  <a:gd name="T9" fmla="*/ 1813 h 1814"/>
                </a:gdLst>
                <a:ahLst/>
                <a:cxnLst>
                  <a:cxn ang="0">
                    <a:pos x="T0" y="T1"/>
                  </a:cxn>
                  <a:cxn ang="0">
                    <a:pos x="T2" y="T3"/>
                  </a:cxn>
                  <a:cxn ang="0">
                    <a:pos x="T4" y="T5"/>
                  </a:cxn>
                  <a:cxn ang="0">
                    <a:pos x="T6" y="T7"/>
                  </a:cxn>
                  <a:cxn ang="0">
                    <a:pos x="T8" y="T9"/>
                  </a:cxn>
                </a:cxnLst>
                <a:rect l="0" t="0" r="r" b="b"/>
                <a:pathLst>
                  <a:path w="10280" h="1814">
                    <a:moveTo>
                      <a:pt x="0" y="1813"/>
                    </a:moveTo>
                    <a:lnTo>
                      <a:pt x="10280" y="1813"/>
                    </a:lnTo>
                    <a:lnTo>
                      <a:pt x="10280" y="0"/>
                    </a:lnTo>
                    <a:lnTo>
                      <a:pt x="0" y="0"/>
                    </a:lnTo>
                    <a:lnTo>
                      <a:pt x="0" y="18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Text Box 7">
                <a:extLst>
                  <a:ext uri="{FF2B5EF4-FFF2-40B4-BE49-F238E27FC236}">
                    <a16:creationId xmlns:a16="http://schemas.microsoft.com/office/drawing/2014/main" id="{0B2E0E34-0FDA-4F52-B339-A386EF63FCF9}"/>
                  </a:ext>
                </a:extLst>
              </p:cNvPr>
              <p:cNvSpPr txBox="1">
                <a:spLocks noChangeArrowheads="1"/>
              </p:cNvSpPr>
              <p:nvPr/>
            </p:nvSpPr>
            <p:spPr bwMode="auto">
              <a:xfrm>
                <a:off x="211" y="251"/>
                <a:ext cx="4859" cy="1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14300" marR="0" indent="-114300">
                  <a:spcBef>
                    <a:spcPts val="0"/>
                  </a:spcBef>
                  <a:spcAft>
                    <a:spcPts val="0"/>
                  </a:spcAft>
                  <a:tabLst>
                    <a:tab pos="114300" algn="l"/>
                  </a:tabLst>
                </a:pPr>
                <a:r>
                  <a:rPr lang="en-US" sz="1600" spc="-60" dirty="0">
                    <a:solidFill>
                      <a:srgbClr val="231F20"/>
                    </a:solidFill>
                    <a:effectLst/>
                    <a:latin typeface="+mn-lt"/>
                    <a:ea typeface="Calibri" panose="020F0502020204030204" pitchFamily="34" charset="0"/>
                  </a:rPr>
                  <a:t>T</a:t>
                </a:r>
                <a:r>
                  <a:rPr lang="en-US" sz="1600" spc="-75" dirty="0">
                    <a:solidFill>
                      <a:srgbClr val="231F20"/>
                    </a:solidFill>
                    <a:effectLst/>
                    <a:latin typeface="+mn-lt"/>
                    <a:ea typeface="Calibri" panose="020F0502020204030204" pitchFamily="34" charset="0"/>
                  </a:rPr>
                  <a:t>o</a:t>
                </a:r>
                <a:r>
                  <a:rPr lang="en-US" sz="1600" spc="-110"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whom</a:t>
                </a:r>
                <a:r>
                  <a:rPr lang="en-US" sz="1600" spc="-105"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did</a:t>
                </a:r>
                <a:r>
                  <a:rPr lang="en-US" sz="1600" spc="-105" dirty="0">
                    <a:solidFill>
                      <a:srgbClr val="231F20"/>
                    </a:solidFill>
                    <a:effectLst/>
                    <a:latin typeface="+mn-lt"/>
                    <a:ea typeface="Calibri" panose="020F0502020204030204" pitchFamily="34" charset="0"/>
                  </a:rPr>
                  <a:t> </a:t>
                </a:r>
                <a:r>
                  <a:rPr lang="en-US" sz="1600" spc="-10" dirty="0">
                    <a:solidFill>
                      <a:srgbClr val="231F20"/>
                    </a:solidFill>
                    <a:effectLst/>
                    <a:latin typeface="+mn-lt"/>
                    <a:ea typeface="Calibri" panose="020F0502020204030204" pitchFamily="34" charset="0"/>
                  </a:rPr>
                  <a:t>you</a:t>
                </a:r>
                <a:r>
                  <a:rPr lang="en-US" sz="1600" spc="-105" dirty="0">
                    <a:solidFill>
                      <a:srgbClr val="231F20"/>
                    </a:solidFill>
                    <a:effectLst/>
                    <a:latin typeface="+mn-lt"/>
                    <a:ea typeface="Calibri" panose="020F0502020204030204" pitchFamily="34" charset="0"/>
                  </a:rPr>
                  <a:t> </a:t>
                </a:r>
                <a:r>
                  <a:rPr lang="en-US" sz="1600" spc="-10" dirty="0">
                    <a:solidFill>
                      <a:srgbClr val="231F20"/>
                    </a:solidFill>
                    <a:effectLst/>
                    <a:latin typeface="+mn-lt"/>
                    <a:ea typeface="Calibri" panose="020F0502020204030204" pitchFamily="34" charset="0"/>
                  </a:rPr>
                  <a:t>dir</a:t>
                </a:r>
                <a:r>
                  <a:rPr lang="en-US" sz="1600" spc="-5" dirty="0">
                    <a:solidFill>
                      <a:srgbClr val="231F20"/>
                    </a:solidFill>
                    <a:effectLst/>
                    <a:latin typeface="+mn-lt"/>
                    <a:ea typeface="Calibri" panose="020F0502020204030204" pitchFamily="34" charset="0"/>
                  </a:rPr>
                  <a:t>ect</a:t>
                </a:r>
                <a:r>
                  <a:rPr lang="en-US" sz="1600" spc="-105" dirty="0">
                    <a:solidFill>
                      <a:srgbClr val="231F20"/>
                    </a:solidFill>
                    <a:effectLst/>
                    <a:latin typeface="+mn-lt"/>
                    <a:ea typeface="Calibri" panose="020F0502020204030204" pitchFamily="34" charset="0"/>
                  </a:rPr>
                  <a:t> </a:t>
                </a:r>
                <a:r>
                  <a:rPr lang="en-US" sz="1600" spc="-10" dirty="0">
                    <a:solidFill>
                      <a:srgbClr val="231F20"/>
                    </a:solidFill>
                    <a:effectLst/>
                    <a:latin typeface="+mn-lt"/>
                    <a:ea typeface="Calibri" panose="020F0502020204030204" pitchFamily="34" charset="0"/>
                  </a:rPr>
                  <a:t>program</a:t>
                </a:r>
                <a:r>
                  <a:rPr lang="en-US" sz="1600" spc="-105"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efforts?</a:t>
                </a:r>
                <a:endParaRPr lang="en-US" sz="1600" dirty="0">
                  <a:effectLst/>
                  <a:latin typeface="+mn-lt"/>
                  <a:ea typeface="Calibri" panose="020F0502020204030204" pitchFamily="34" charset="0"/>
                </a:endParaRPr>
              </a:p>
              <a:p>
                <a:pPr marL="114300" marR="0" indent="-114300">
                  <a:spcBef>
                    <a:spcPts val="365"/>
                  </a:spcBef>
                  <a:spcAft>
                    <a:spcPts val="0"/>
                  </a:spcAft>
                  <a:tabLst>
                    <a:tab pos="114300" algn="l"/>
                  </a:tabLst>
                </a:pPr>
                <a:r>
                  <a:rPr lang="en-US" sz="1600" dirty="0">
                    <a:solidFill>
                      <a:srgbClr val="231F20"/>
                    </a:solidFill>
                    <a:effectLst/>
                    <a:latin typeface="+mn-lt"/>
                    <a:ea typeface="Calibri" panose="020F0502020204030204" pitchFamily="34" charset="0"/>
                  </a:rPr>
                  <a:t>What</a:t>
                </a:r>
                <a:r>
                  <a:rPr lang="en-US" sz="1600" spc="-130"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has</a:t>
                </a:r>
                <a:r>
                  <a:rPr lang="en-US" sz="1600" spc="-125" dirty="0">
                    <a:solidFill>
                      <a:srgbClr val="231F20"/>
                    </a:solidFill>
                    <a:effectLst/>
                    <a:latin typeface="+mn-lt"/>
                    <a:ea typeface="Calibri" panose="020F0502020204030204" pitchFamily="34" charset="0"/>
                  </a:rPr>
                  <a:t> </a:t>
                </a:r>
                <a:r>
                  <a:rPr lang="en-US" sz="1600" spc="-10" dirty="0">
                    <a:solidFill>
                      <a:srgbClr val="231F20"/>
                    </a:solidFill>
                    <a:effectLst/>
                    <a:latin typeface="+mn-lt"/>
                    <a:ea typeface="Calibri" panose="020F0502020204030204" pitchFamily="34" charset="0"/>
                  </a:rPr>
                  <a:t>your</a:t>
                </a:r>
                <a:r>
                  <a:rPr lang="en-US" sz="1600" spc="-130" dirty="0">
                    <a:solidFill>
                      <a:srgbClr val="231F20"/>
                    </a:solidFill>
                    <a:effectLst/>
                    <a:latin typeface="+mn-lt"/>
                    <a:ea typeface="Calibri" panose="020F0502020204030204" pitchFamily="34" charset="0"/>
                  </a:rPr>
                  <a:t> </a:t>
                </a:r>
                <a:r>
                  <a:rPr lang="en-US" sz="1600" spc="-10" dirty="0">
                    <a:solidFill>
                      <a:srgbClr val="231F20"/>
                    </a:solidFill>
                    <a:effectLst/>
                    <a:latin typeface="+mn-lt"/>
                    <a:ea typeface="Calibri" panose="020F0502020204030204" pitchFamily="34" charset="0"/>
                  </a:rPr>
                  <a:t>program</a:t>
                </a:r>
                <a:r>
                  <a:rPr lang="en-US" sz="1600" spc="-125"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done?</a:t>
                </a:r>
                <a:endParaRPr lang="en-US" sz="1600" dirty="0">
                  <a:effectLst/>
                  <a:latin typeface="+mn-lt"/>
                  <a:ea typeface="Calibri" panose="020F0502020204030204" pitchFamily="34" charset="0"/>
                </a:endParaRPr>
              </a:p>
              <a:p>
                <a:pPr marL="114300" marR="0" indent="-114300">
                  <a:spcBef>
                    <a:spcPts val="365"/>
                  </a:spcBef>
                  <a:spcAft>
                    <a:spcPts val="0"/>
                  </a:spcAft>
                  <a:tabLst>
                    <a:tab pos="114300" algn="l"/>
                  </a:tabLst>
                </a:pPr>
                <a:r>
                  <a:rPr lang="en-US" sz="1600" dirty="0">
                    <a:solidFill>
                      <a:srgbClr val="231F20"/>
                    </a:solidFill>
                    <a:effectLst/>
                    <a:latin typeface="+mn-lt"/>
                    <a:ea typeface="Calibri" panose="020F0502020204030204" pitchFamily="34" charset="0"/>
                  </a:rPr>
                  <a:t>When</a:t>
                </a:r>
                <a:r>
                  <a:rPr lang="en-US" sz="1600" spc="-145"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did</a:t>
                </a:r>
                <a:r>
                  <a:rPr lang="en-US" sz="1600" spc="-140" dirty="0">
                    <a:solidFill>
                      <a:srgbClr val="231F20"/>
                    </a:solidFill>
                    <a:effectLst/>
                    <a:latin typeface="+mn-lt"/>
                    <a:ea typeface="Calibri" panose="020F0502020204030204" pitchFamily="34" charset="0"/>
                  </a:rPr>
                  <a:t> </a:t>
                </a:r>
                <a:r>
                  <a:rPr lang="en-US" sz="1600" spc="-10" dirty="0">
                    <a:solidFill>
                      <a:srgbClr val="231F20"/>
                    </a:solidFill>
                    <a:effectLst/>
                    <a:latin typeface="+mn-lt"/>
                    <a:ea typeface="Calibri" panose="020F0502020204030204" pitchFamily="34" charset="0"/>
                  </a:rPr>
                  <a:t>your</a:t>
                </a:r>
                <a:r>
                  <a:rPr lang="en-US" sz="1600" spc="-145" dirty="0">
                    <a:solidFill>
                      <a:srgbClr val="231F20"/>
                    </a:solidFill>
                    <a:effectLst/>
                    <a:latin typeface="+mn-lt"/>
                    <a:ea typeface="Calibri" panose="020F0502020204030204" pitchFamily="34" charset="0"/>
                  </a:rPr>
                  <a:t> </a:t>
                </a:r>
                <a:r>
                  <a:rPr lang="en-US" sz="1600" spc="-10" dirty="0">
                    <a:solidFill>
                      <a:srgbClr val="231F20"/>
                    </a:solidFill>
                    <a:effectLst/>
                    <a:latin typeface="+mn-lt"/>
                    <a:ea typeface="Calibri" panose="020F0502020204030204" pitchFamily="34" charset="0"/>
                  </a:rPr>
                  <a:t>program</a:t>
                </a:r>
                <a:r>
                  <a:rPr lang="en-US" sz="1600" spc="-140"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activities</a:t>
                </a:r>
                <a:r>
                  <a:rPr lang="en-US" sz="1600" spc="-140"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take</a:t>
                </a:r>
                <a:r>
                  <a:rPr lang="en-US" sz="1600" spc="-145"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place?</a:t>
                </a:r>
                <a:endParaRPr lang="en-US" sz="1600" dirty="0">
                  <a:effectLst/>
                  <a:latin typeface="+mn-lt"/>
                  <a:ea typeface="Calibri" panose="020F0502020204030204" pitchFamily="34" charset="0"/>
                </a:endParaRPr>
              </a:p>
            </p:txBody>
          </p:sp>
          <p:sp>
            <p:nvSpPr>
              <p:cNvPr id="11" name="Text Box 8">
                <a:extLst>
                  <a:ext uri="{FF2B5EF4-FFF2-40B4-BE49-F238E27FC236}">
                    <a16:creationId xmlns:a16="http://schemas.microsoft.com/office/drawing/2014/main" id="{68B7F044-D41A-4993-811E-ED65E83011F5}"/>
                  </a:ext>
                </a:extLst>
              </p:cNvPr>
              <p:cNvSpPr txBox="1">
                <a:spLocks noChangeArrowheads="1"/>
              </p:cNvSpPr>
              <p:nvPr/>
            </p:nvSpPr>
            <p:spPr bwMode="auto">
              <a:xfrm>
                <a:off x="4854" y="251"/>
                <a:ext cx="5215" cy="1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42900" marR="0" lvl="0" indent="-342900">
                  <a:spcBef>
                    <a:spcPts val="0"/>
                  </a:spcBef>
                  <a:spcAft>
                    <a:spcPts val="0"/>
                  </a:spcAft>
                  <a:buClr>
                    <a:srgbClr val="B21F28"/>
                  </a:buClr>
                  <a:buSzPts val="1100"/>
                  <a:buFont typeface="Book Antiqua" panose="02040602050305030304" pitchFamily="18" charset="0"/>
                  <a:buChar char="•"/>
                  <a:tabLst>
                    <a:tab pos="114300" algn="l"/>
                  </a:tabLst>
                </a:pPr>
                <a:r>
                  <a:rPr lang="en-US" sz="1600" spc="-5" dirty="0">
                    <a:solidFill>
                      <a:srgbClr val="231F20"/>
                    </a:solidFill>
                    <a:effectLst/>
                    <a:latin typeface="+mn-lt"/>
                    <a:ea typeface="Book Antiqua" panose="02040602050305030304" pitchFamily="18" charset="0"/>
                  </a:rPr>
                  <a:t>Wher</a:t>
                </a:r>
                <a:r>
                  <a:rPr lang="en-US" sz="1600" spc="-10" dirty="0">
                    <a:solidFill>
                      <a:srgbClr val="231F20"/>
                    </a:solidFill>
                    <a:effectLst/>
                    <a:latin typeface="+mn-lt"/>
                    <a:ea typeface="Book Antiqua" panose="02040602050305030304" pitchFamily="18" charset="0"/>
                  </a:rPr>
                  <a:t>e</a:t>
                </a:r>
                <a:r>
                  <a:rPr lang="en-US" sz="1600" spc="-15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did</a:t>
                </a:r>
                <a:r>
                  <a:rPr lang="en-US" sz="1600" spc="-150"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your</a:t>
                </a:r>
                <a:r>
                  <a:rPr lang="en-US" sz="1600" spc="-155"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program</a:t>
                </a:r>
                <a:r>
                  <a:rPr lang="en-US" sz="1600" spc="-15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activities</a:t>
                </a:r>
                <a:r>
                  <a:rPr lang="en-US" sz="1600" spc="-15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take</a:t>
                </a:r>
                <a:r>
                  <a:rPr lang="en-US" sz="1600" spc="-15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place?</a:t>
                </a:r>
                <a:endParaRPr lang="en-US" sz="1600" dirty="0">
                  <a:effectLst/>
                  <a:latin typeface="+mn-lt"/>
                  <a:ea typeface="Book Antiqua" panose="02040602050305030304" pitchFamily="18" charset="0"/>
                </a:endParaRPr>
              </a:p>
              <a:p>
                <a:pPr marL="342900" marR="0" lvl="0" indent="-342900">
                  <a:spcBef>
                    <a:spcPts val="380"/>
                  </a:spcBef>
                  <a:spcAft>
                    <a:spcPts val="0"/>
                  </a:spcAft>
                  <a:buClr>
                    <a:srgbClr val="B21F28"/>
                  </a:buClr>
                  <a:buSzPts val="1100"/>
                  <a:buFont typeface="Book Antiqua" panose="02040602050305030304" pitchFamily="18" charset="0"/>
                  <a:buChar char="•"/>
                  <a:tabLst>
                    <a:tab pos="114300" algn="l"/>
                  </a:tabLst>
                </a:pPr>
                <a:r>
                  <a:rPr lang="en-US" sz="1600" dirty="0">
                    <a:solidFill>
                      <a:srgbClr val="231F20"/>
                    </a:solidFill>
                    <a:effectLst/>
                    <a:latin typeface="+mn-lt"/>
                    <a:ea typeface="Book Antiqua" panose="02040602050305030304" pitchFamily="18" charset="0"/>
                  </a:rPr>
                  <a:t>What</a:t>
                </a:r>
                <a:r>
                  <a:rPr lang="en-US" sz="1600" spc="50"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are</a:t>
                </a:r>
                <a:r>
                  <a:rPr lang="en-US" sz="1600" spc="5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the</a:t>
                </a:r>
                <a:r>
                  <a:rPr lang="en-US" sz="1600" spc="5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barriers/facilitators</a:t>
                </a:r>
                <a:r>
                  <a:rPr lang="en-US" sz="1600" spc="5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to</a:t>
                </a:r>
                <a:r>
                  <a:rPr lang="en-US" sz="1600" spc="5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implementation</a:t>
                </a:r>
                <a:r>
                  <a:rPr lang="en-US" sz="1600" spc="10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of </a:t>
                </a:r>
                <a:r>
                  <a:rPr lang="en-US" sz="1600" spc="-5" dirty="0">
                    <a:solidFill>
                      <a:srgbClr val="231F20"/>
                    </a:solidFill>
                    <a:effectLst/>
                    <a:latin typeface="+mn-lt"/>
                    <a:ea typeface="Book Antiqua" panose="02040602050305030304" pitchFamily="18" charset="0"/>
                  </a:rPr>
                  <a:t>program</a:t>
                </a:r>
                <a:r>
                  <a:rPr lang="en-US" sz="1600" dirty="0">
                    <a:solidFill>
                      <a:srgbClr val="231F20"/>
                    </a:solidFill>
                    <a:effectLst/>
                    <a:latin typeface="+mn-lt"/>
                    <a:ea typeface="Book Antiqua" panose="02040602050305030304" pitchFamily="18" charset="0"/>
                  </a:rPr>
                  <a:t> activities?</a:t>
                </a:r>
                <a:endParaRPr lang="en-US" sz="1600" dirty="0">
                  <a:effectLst/>
                  <a:latin typeface="+mn-lt"/>
                  <a:ea typeface="Book Antiqua" panose="02040602050305030304" pitchFamily="18" charset="0"/>
                </a:endParaRPr>
              </a:p>
            </p:txBody>
          </p:sp>
        </p:grpSp>
      </p:grpSp>
      <p:sp>
        <p:nvSpPr>
          <p:cNvPr id="2" name="TextBox 1">
            <a:extLst>
              <a:ext uri="{FF2B5EF4-FFF2-40B4-BE49-F238E27FC236}">
                <a16:creationId xmlns:a16="http://schemas.microsoft.com/office/drawing/2014/main" id="{48825B13-F9B4-447B-B349-601296200033}"/>
              </a:ext>
            </a:extLst>
          </p:cNvPr>
          <p:cNvSpPr txBox="1"/>
          <p:nvPr/>
        </p:nvSpPr>
        <p:spPr>
          <a:xfrm>
            <a:off x="152400" y="5791200"/>
            <a:ext cx="4114800" cy="369332"/>
          </a:xfrm>
          <a:prstGeom prst="rect">
            <a:avLst/>
          </a:prstGeom>
          <a:noFill/>
        </p:spPr>
        <p:txBody>
          <a:bodyPr wrap="square" rtlCol="0">
            <a:spAutoFit/>
          </a:bodyPr>
          <a:lstStyle/>
          <a:p>
            <a:r>
              <a:rPr lang="en-US" sz="1800" dirty="0"/>
              <a:t>Source CDC</a:t>
            </a:r>
          </a:p>
        </p:txBody>
      </p:sp>
      <p:pic>
        <p:nvPicPr>
          <p:cNvPr id="3" name="UBLIS575DS-02.2$2-Lecture02.2ResearchForAssessmentV2Slide10">
            <a:hlinkClick r:id="" action="ppaction://media"/>
            <a:extLst>
              <a:ext uri="{FF2B5EF4-FFF2-40B4-BE49-F238E27FC236}">
                <a16:creationId xmlns:a16="http://schemas.microsoft.com/office/drawing/2014/main" id="{343AB9A0-982D-4C62-84F3-AB30953B0D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1720" y="5590190"/>
            <a:ext cx="523996" cy="523996"/>
          </a:xfrm>
          <a:prstGeom prst="rect">
            <a:avLst/>
          </a:prstGeom>
        </p:spPr>
      </p:pic>
      <p:sp>
        <p:nvSpPr>
          <p:cNvPr id="13" name="TextBox 12">
            <a:extLst>
              <a:ext uri="{FF2B5EF4-FFF2-40B4-BE49-F238E27FC236}">
                <a16:creationId xmlns:a16="http://schemas.microsoft.com/office/drawing/2014/main" id="{65266AEB-E17B-4527-8116-402405D51177}"/>
              </a:ext>
            </a:extLst>
          </p:cNvPr>
          <p:cNvSpPr txBox="1"/>
          <p:nvPr/>
        </p:nvSpPr>
        <p:spPr>
          <a:xfrm>
            <a:off x="6130732" y="5677306"/>
            <a:ext cx="981462" cy="369332"/>
          </a:xfrm>
          <a:prstGeom prst="rect">
            <a:avLst/>
          </a:prstGeom>
          <a:noFill/>
        </p:spPr>
        <p:txBody>
          <a:bodyPr wrap="square" rtlCol="0">
            <a:spAutoFit/>
          </a:bodyPr>
          <a:lstStyle/>
          <a:p>
            <a:pPr>
              <a:spcBef>
                <a:spcPts val="600"/>
              </a:spcBef>
            </a:pPr>
            <a:r>
              <a:rPr lang="en-US" sz="1800" dirty="0">
                <a:solidFill>
                  <a:schemeClr val="bg1"/>
                </a:solidFill>
              </a:rPr>
              <a:t> 1 min </a:t>
            </a:r>
          </a:p>
        </p:txBody>
      </p:sp>
    </p:spTree>
    <p:extLst>
      <p:ext uri="{BB962C8B-B14F-4D97-AF65-F5344CB8AC3E}">
        <p14:creationId xmlns:p14="http://schemas.microsoft.com/office/powerpoint/2010/main" val="333678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5324" y="233973"/>
            <a:ext cx="8458200" cy="685800"/>
          </a:xfrm>
        </p:spPr>
        <p:txBody>
          <a:bodyPr/>
          <a:lstStyle/>
          <a:p>
            <a:pPr eaLnBrk="1" hangingPunct="1"/>
            <a:r>
              <a:rPr lang="en-US" dirty="0"/>
              <a:t>Outcome and impact evaluation</a:t>
            </a:r>
            <a:endParaRPr lang="en-US" sz="3200" b="0" dirty="0">
              <a:latin typeface="Arial Unicode MS" pitchFamily="34" charset="-128"/>
            </a:endParaRPr>
          </a:p>
        </p:txBody>
      </p:sp>
      <p:sp>
        <p:nvSpPr>
          <p:cNvPr id="3076" name="Rectangle 3"/>
          <p:cNvSpPr>
            <a:spLocks noGrp="1" noChangeArrowheads="1"/>
          </p:cNvSpPr>
          <p:nvPr>
            <p:ph idx="1"/>
          </p:nvPr>
        </p:nvSpPr>
        <p:spPr>
          <a:xfrm>
            <a:off x="457200" y="1083840"/>
            <a:ext cx="8229600" cy="4707359"/>
          </a:xfrm>
        </p:spPr>
        <p:txBody>
          <a:bodyPr/>
          <a:lstStyle/>
          <a:p>
            <a:pPr marL="0" indent="0">
              <a:buNone/>
            </a:pPr>
            <a:r>
              <a:rPr lang="en-US" sz="2000" b="1" dirty="0">
                <a:solidFill>
                  <a:schemeClr val="bg1"/>
                </a:solidFill>
              </a:rPr>
              <a:t>Outcome Evaluation</a:t>
            </a:r>
            <a:r>
              <a:rPr lang="en-US" sz="2000" dirty="0">
                <a:solidFill>
                  <a:schemeClr val="bg1"/>
                </a:solidFill>
              </a:rPr>
              <a:t> measures program effects in the target population by assessing the progress in the outcomes that the program is to address. </a:t>
            </a: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endParaRPr lang="en-US" sz="2000" b="1" dirty="0">
              <a:solidFill>
                <a:schemeClr val="bg1"/>
              </a:solidFill>
            </a:endParaRPr>
          </a:p>
          <a:p>
            <a:pPr marL="0" indent="0">
              <a:spcBef>
                <a:spcPts val="0"/>
              </a:spcBef>
              <a:buNone/>
            </a:pPr>
            <a:r>
              <a:rPr lang="en-US" sz="2000" b="1" dirty="0">
                <a:solidFill>
                  <a:schemeClr val="bg1"/>
                </a:solidFill>
              </a:rPr>
              <a:t>Impact evaluation</a:t>
            </a:r>
            <a:r>
              <a:rPr lang="en-US" sz="2000" dirty="0">
                <a:solidFill>
                  <a:schemeClr val="bg1"/>
                </a:solidFill>
              </a:rPr>
              <a:t> assesses program effectiveness in achieving its ultimate goals, fewer STD cases in the target population.</a:t>
            </a: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11</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sp>
        <p:nvSpPr>
          <p:cNvPr id="6" name="Text Box 5">
            <a:extLst>
              <a:ext uri="{FF2B5EF4-FFF2-40B4-BE49-F238E27FC236}">
                <a16:creationId xmlns:a16="http://schemas.microsoft.com/office/drawing/2014/main" id="{BFE48C20-799B-4BC1-9F33-0C1E4002CDFC}"/>
              </a:ext>
            </a:extLst>
          </p:cNvPr>
          <p:cNvSpPr txBox="1">
            <a:spLocks noChangeArrowheads="1"/>
          </p:cNvSpPr>
          <p:nvPr/>
        </p:nvSpPr>
        <p:spPr bwMode="auto">
          <a:xfrm>
            <a:off x="762000" y="2209800"/>
            <a:ext cx="7315200" cy="2590800"/>
          </a:xfrm>
          <a:prstGeom prst="rect">
            <a:avLst/>
          </a:prstGeom>
          <a:solidFill>
            <a:schemeClr val="bg1"/>
          </a:solidFill>
          <a:ln>
            <a:noFill/>
          </a:ln>
          <a:extLst/>
        </p:spPr>
        <p:txBody>
          <a:bodyPr rot="0" vert="horz" wrap="square" lIns="0" tIns="0" rIns="0" bIns="0" anchor="t" anchorCtr="0" upright="1">
            <a:noAutofit/>
          </a:bodyPr>
          <a:lstStyle/>
          <a:p>
            <a:pPr marL="91440" marR="0">
              <a:spcBef>
                <a:spcPts val="460"/>
              </a:spcBef>
              <a:spcAft>
                <a:spcPts val="0"/>
              </a:spcAft>
            </a:pPr>
            <a:r>
              <a:rPr lang="en-US" sz="1600" spc="-5" dirty="0">
                <a:solidFill>
                  <a:srgbClr val="231F20"/>
                </a:solidFill>
                <a:effectLst/>
                <a:latin typeface="+mn-lt"/>
                <a:ea typeface="Calibri" panose="020F0502020204030204" pitchFamily="34" charset="0"/>
              </a:rPr>
              <a:t>S</a:t>
            </a:r>
            <a:r>
              <a:rPr lang="en-US" sz="1600" spc="-10" dirty="0">
                <a:solidFill>
                  <a:srgbClr val="231F20"/>
                </a:solidFill>
                <a:effectLst/>
                <a:latin typeface="+mn-lt"/>
                <a:ea typeface="Calibri" panose="020F0502020204030204" pitchFamily="34" charset="0"/>
              </a:rPr>
              <a:t>ome</a:t>
            </a:r>
            <a:r>
              <a:rPr lang="en-US" sz="1600" spc="-135"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questions</a:t>
            </a:r>
            <a:r>
              <a:rPr lang="en-US" sz="1600" spc="-130" dirty="0">
                <a:solidFill>
                  <a:srgbClr val="231F20"/>
                </a:solidFill>
                <a:effectLst/>
                <a:latin typeface="+mn-lt"/>
                <a:ea typeface="Calibri" panose="020F0502020204030204" pitchFamily="34" charset="0"/>
              </a:rPr>
              <a:t> </a:t>
            </a:r>
            <a:r>
              <a:rPr lang="en-US" sz="1600" spc="-10" dirty="0">
                <a:solidFill>
                  <a:srgbClr val="231F20"/>
                </a:solidFill>
                <a:effectLst/>
                <a:latin typeface="+mn-lt"/>
                <a:ea typeface="Calibri" panose="020F0502020204030204" pitchFamily="34" charset="0"/>
              </a:rPr>
              <a:t>you</a:t>
            </a:r>
            <a:r>
              <a:rPr lang="en-US" sz="1600" spc="-135"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may</a:t>
            </a:r>
            <a:r>
              <a:rPr lang="en-US" sz="1600" spc="-130" dirty="0">
                <a:solidFill>
                  <a:srgbClr val="231F20"/>
                </a:solidFill>
                <a:effectLst/>
                <a:latin typeface="+mn-lt"/>
                <a:ea typeface="Calibri" panose="020F0502020204030204" pitchFamily="34" charset="0"/>
              </a:rPr>
              <a:t> </a:t>
            </a:r>
            <a:r>
              <a:rPr lang="en-US" sz="1600" spc="-10" dirty="0">
                <a:solidFill>
                  <a:srgbClr val="231F20"/>
                </a:solidFill>
                <a:effectLst/>
                <a:latin typeface="+mn-lt"/>
                <a:ea typeface="Calibri" panose="020F0502020204030204" pitchFamily="34" charset="0"/>
              </a:rPr>
              <a:t>address</a:t>
            </a:r>
            <a:r>
              <a:rPr lang="en-US" sz="1600" spc="-135"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with</a:t>
            </a:r>
            <a:r>
              <a:rPr lang="en-US" sz="1600" spc="-130"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an</a:t>
            </a:r>
            <a:r>
              <a:rPr lang="en-US" sz="1600" spc="-130"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outcome</a:t>
            </a:r>
            <a:r>
              <a:rPr lang="en-US" sz="1600" spc="-135" dirty="0">
                <a:solidFill>
                  <a:srgbClr val="231F20"/>
                </a:solidFill>
                <a:effectLst/>
                <a:latin typeface="+mn-lt"/>
                <a:ea typeface="Calibri" panose="020F0502020204030204" pitchFamily="34" charset="0"/>
              </a:rPr>
              <a:t> </a:t>
            </a:r>
            <a:r>
              <a:rPr lang="en-US" sz="1600" spc="-10" dirty="0">
                <a:solidFill>
                  <a:srgbClr val="231F20"/>
                </a:solidFill>
                <a:effectLst/>
                <a:latin typeface="+mn-lt"/>
                <a:ea typeface="Calibri" panose="020F0502020204030204" pitchFamily="34" charset="0"/>
              </a:rPr>
              <a:t>evaluation</a:t>
            </a:r>
            <a:r>
              <a:rPr lang="en-US" sz="1600" spc="-130" dirty="0">
                <a:solidFill>
                  <a:srgbClr val="231F20"/>
                </a:solidFill>
                <a:effectLst/>
                <a:latin typeface="+mn-lt"/>
                <a:ea typeface="Calibri" panose="020F0502020204030204" pitchFamily="34" charset="0"/>
              </a:rPr>
              <a:t> </a:t>
            </a:r>
            <a:r>
              <a:rPr lang="en-US" sz="1600" dirty="0">
                <a:solidFill>
                  <a:srgbClr val="231F20"/>
                </a:solidFill>
                <a:effectLst/>
                <a:latin typeface="+mn-lt"/>
                <a:ea typeface="Calibri" panose="020F0502020204030204" pitchFamily="34" charset="0"/>
              </a:rPr>
              <a:t>include:</a:t>
            </a:r>
            <a:endParaRPr lang="en-US" sz="1600" dirty="0">
              <a:effectLst/>
              <a:latin typeface="+mn-lt"/>
              <a:ea typeface="Calibri" panose="020F0502020204030204" pitchFamily="34" charset="0"/>
            </a:endParaRPr>
          </a:p>
          <a:p>
            <a:pPr marL="342900" marR="249555" lvl="0" indent="-342900">
              <a:spcBef>
                <a:spcPts val="380"/>
              </a:spcBef>
              <a:spcAft>
                <a:spcPts val="0"/>
              </a:spcAft>
              <a:buClr>
                <a:srgbClr val="B21F28"/>
              </a:buClr>
              <a:buSzPts val="1100"/>
              <a:buFont typeface="Book Antiqua" panose="02040602050305030304" pitchFamily="18" charset="0"/>
              <a:buChar char="•"/>
              <a:tabLst>
                <a:tab pos="297180" algn="l"/>
              </a:tabLst>
            </a:pPr>
            <a:r>
              <a:rPr lang="en-US" sz="1600" spc="-30" dirty="0">
                <a:solidFill>
                  <a:srgbClr val="231F20"/>
                </a:solidFill>
                <a:effectLst/>
                <a:latin typeface="+mn-lt"/>
                <a:ea typeface="Book Antiqua" panose="02040602050305030304" pitchFamily="18" charset="0"/>
              </a:rPr>
              <a:t>W</a:t>
            </a:r>
            <a:r>
              <a:rPr lang="en-US" sz="1600" spc="-35" dirty="0">
                <a:solidFill>
                  <a:srgbClr val="231F20"/>
                </a:solidFill>
                <a:effectLst/>
                <a:latin typeface="+mn-lt"/>
                <a:ea typeface="Book Antiqua" panose="02040602050305030304" pitchFamily="18" charset="0"/>
              </a:rPr>
              <a:t>ere</a:t>
            </a:r>
            <a:r>
              <a:rPr lang="en-US" sz="1600" spc="-11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medical</a:t>
            </a:r>
            <a:r>
              <a:rPr lang="en-US" sz="1600" spc="-115"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pr</a:t>
            </a:r>
            <a:r>
              <a:rPr lang="en-US" sz="1600" spc="-5" dirty="0">
                <a:solidFill>
                  <a:srgbClr val="231F20"/>
                </a:solidFill>
                <a:effectLst/>
                <a:latin typeface="+mn-lt"/>
                <a:ea typeface="Book Antiqua" panose="02040602050305030304" pitchFamily="18" charset="0"/>
              </a:rPr>
              <a:t>o</a:t>
            </a:r>
            <a:r>
              <a:rPr lang="en-US" sz="1600" spc="-10" dirty="0">
                <a:solidFill>
                  <a:srgbClr val="231F20"/>
                </a:solidFill>
                <a:effectLst/>
                <a:latin typeface="+mn-lt"/>
                <a:ea typeface="Book Antiqua" panose="02040602050305030304" pitchFamily="18" charset="0"/>
              </a:rPr>
              <a:t>viders</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who</a:t>
            </a:r>
            <a:r>
              <a:rPr lang="en-US" sz="1600" spc="-115"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received</a:t>
            </a:r>
            <a:r>
              <a:rPr lang="en-US" sz="1600" spc="-115"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intensive</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STD</a:t>
            </a:r>
            <a:r>
              <a:rPr lang="en-US" sz="1600" spc="-11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training</a:t>
            </a:r>
            <a:r>
              <a:rPr lang="en-US" sz="1600" spc="-110"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more</a:t>
            </a:r>
            <a:r>
              <a:rPr lang="en-US" sz="1600" spc="-11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likely</a:t>
            </a:r>
            <a:r>
              <a:rPr lang="en-US" sz="1600" spc="-11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to</a:t>
            </a:r>
            <a:r>
              <a:rPr lang="en-US" sz="1600" spc="-110"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effectively</a:t>
            </a:r>
            <a:r>
              <a:rPr lang="en-US" sz="1600" spc="-11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counsel,</a:t>
            </a:r>
            <a:r>
              <a:rPr lang="en-US" sz="1600" spc="-115"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screen</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and</a:t>
            </a:r>
            <a:r>
              <a:rPr lang="en-US" sz="1600" spc="-115" dirty="0">
                <a:solidFill>
                  <a:srgbClr val="231F20"/>
                </a:solidFill>
                <a:effectLst/>
                <a:latin typeface="+mn-lt"/>
                <a:ea typeface="Book Antiqua" panose="02040602050305030304" pitchFamily="18" charset="0"/>
              </a:rPr>
              <a:t> </a:t>
            </a:r>
            <a:r>
              <a:rPr lang="en-US" sz="1600" spc="-5" dirty="0">
                <a:solidFill>
                  <a:srgbClr val="231F20"/>
                </a:solidFill>
                <a:effectLst/>
                <a:latin typeface="+mn-lt"/>
                <a:ea typeface="Book Antiqua" panose="02040602050305030304" pitchFamily="18" charset="0"/>
              </a:rPr>
              <a:t>tr</a:t>
            </a:r>
            <a:r>
              <a:rPr lang="en-US" sz="1600" spc="-10" dirty="0">
                <a:solidFill>
                  <a:srgbClr val="231F20"/>
                </a:solidFill>
                <a:effectLst/>
                <a:latin typeface="+mn-lt"/>
                <a:ea typeface="Book Antiqua" panose="02040602050305030304" pitchFamily="18" charset="0"/>
              </a:rPr>
              <a:t>eat</a:t>
            </a:r>
            <a:r>
              <a:rPr lang="en-US" sz="1600" spc="31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patients</a:t>
            </a:r>
            <a:r>
              <a:rPr lang="en-US" sz="1600" spc="-11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than</a:t>
            </a:r>
            <a:r>
              <a:rPr lang="en-US" sz="1600" spc="-11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those</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who</a:t>
            </a:r>
            <a:r>
              <a:rPr lang="en-US" sz="1600" spc="-11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did</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not?</a:t>
            </a:r>
            <a:endParaRPr lang="en-US" sz="1600" dirty="0">
              <a:effectLst/>
              <a:latin typeface="+mn-lt"/>
              <a:ea typeface="Book Antiqua" panose="02040602050305030304" pitchFamily="18" charset="0"/>
            </a:endParaRPr>
          </a:p>
          <a:p>
            <a:pPr marL="342900" marR="230505" lvl="0" indent="-342900">
              <a:spcBef>
                <a:spcPts val="430"/>
              </a:spcBef>
              <a:spcAft>
                <a:spcPts val="0"/>
              </a:spcAft>
              <a:buClr>
                <a:srgbClr val="B21F28"/>
              </a:buClr>
              <a:buSzPts val="1100"/>
              <a:buFont typeface="Book Antiqua" panose="02040602050305030304" pitchFamily="18" charset="0"/>
              <a:buChar char="•"/>
              <a:tabLst>
                <a:tab pos="297180" algn="l"/>
              </a:tabLst>
            </a:pPr>
            <a:r>
              <a:rPr lang="en-US" sz="1600" spc="-5" dirty="0">
                <a:solidFill>
                  <a:srgbClr val="231F20"/>
                </a:solidFill>
                <a:effectLst/>
                <a:latin typeface="+mn-lt"/>
                <a:ea typeface="Book Antiqua" panose="02040602050305030304" pitchFamily="18" charset="0"/>
              </a:rPr>
              <a:t>D</a:t>
            </a:r>
            <a:r>
              <a:rPr lang="en-US" sz="1600" spc="-10" dirty="0">
                <a:solidFill>
                  <a:srgbClr val="231F20"/>
                </a:solidFill>
                <a:effectLst/>
                <a:latin typeface="+mn-lt"/>
                <a:ea typeface="Book Antiqua" panose="02040602050305030304" pitchFamily="18" charset="0"/>
              </a:rPr>
              <a:t>id</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the</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implementation</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of</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STD</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counseling</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in</a:t>
            </a:r>
            <a:r>
              <a:rPr lang="en-US" sz="1600" spc="-10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community-based</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organizations</a:t>
            </a:r>
            <a:r>
              <a:rPr lang="en-US" sz="1600" spc="-110"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result</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in</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changes</a:t>
            </a:r>
            <a:r>
              <a:rPr lang="en-US" sz="1600" spc="-11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in</a:t>
            </a:r>
            <a:r>
              <a:rPr lang="en-US" sz="1600" spc="-110" dirty="0">
                <a:solidFill>
                  <a:srgbClr val="231F20"/>
                </a:solidFill>
                <a:effectLst/>
                <a:latin typeface="+mn-lt"/>
                <a:ea typeface="Book Antiqua" panose="02040602050305030304" pitchFamily="18" charset="0"/>
              </a:rPr>
              <a:t> </a:t>
            </a:r>
            <a:r>
              <a:rPr lang="en-US" sz="1600" spc="-5" dirty="0">
                <a:solidFill>
                  <a:srgbClr val="231F20"/>
                </a:solidFill>
                <a:effectLst/>
                <a:latin typeface="+mn-lt"/>
                <a:ea typeface="Book Antiqua" panose="02040602050305030304" pitchFamily="18" charset="0"/>
              </a:rPr>
              <a:t>kno</a:t>
            </a:r>
            <a:r>
              <a:rPr lang="en-US" sz="1600" spc="-10" dirty="0">
                <a:solidFill>
                  <a:srgbClr val="231F20"/>
                </a:solidFill>
                <a:effectLst/>
                <a:latin typeface="+mn-lt"/>
                <a:ea typeface="Book Antiqua" panose="02040602050305030304" pitchFamily="18" charset="0"/>
              </a:rPr>
              <a:t>wledge,</a:t>
            </a:r>
            <a:r>
              <a:rPr lang="en-US" sz="1600" spc="10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attitudes,</a:t>
            </a:r>
            <a:r>
              <a:rPr lang="en-US" sz="1600" spc="-13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and</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skills</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among</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the</a:t>
            </a:r>
            <a:r>
              <a:rPr lang="en-US" sz="1600" spc="-13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members</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of</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the</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target</a:t>
            </a:r>
            <a:r>
              <a:rPr lang="en-US" sz="1600" spc="-13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population?</a:t>
            </a:r>
            <a:endParaRPr lang="en-US" sz="1600" dirty="0">
              <a:effectLst/>
              <a:latin typeface="+mn-lt"/>
              <a:ea typeface="Book Antiqua" panose="02040602050305030304" pitchFamily="18" charset="0"/>
            </a:endParaRPr>
          </a:p>
          <a:p>
            <a:pPr marL="342900" marR="0" lvl="0" indent="-342900">
              <a:spcBef>
                <a:spcPts val="415"/>
              </a:spcBef>
              <a:spcAft>
                <a:spcPts val="0"/>
              </a:spcAft>
              <a:buClr>
                <a:srgbClr val="B21F28"/>
              </a:buClr>
              <a:buSzPts val="1100"/>
              <a:buFont typeface="Book Antiqua" panose="02040602050305030304" pitchFamily="18" charset="0"/>
              <a:buChar char="•"/>
              <a:tabLst>
                <a:tab pos="297180" algn="l"/>
              </a:tabLst>
            </a:pPr>
            <a:r>
              <a:rPr lang="en-US" sz="1600" spc="-5" dirty="0">
                <a:solidFill>
                  <a:srgbClr val="231F20"/>
                </a:solidFill>
                <a:effectLst/>
                <a:latin typeface="+mn-lt"/>
                <a:ea typeface="Book Antiqua" panose="02040602050305030304" pitchFamily="18" charset="0"/>
              </a:rPr>
              <a:t>D</a:t>
            </a:r>
            <a:r>
              <a:rPr lang="en-US" sz="1600" spc="-10" dirty="0">
                <a:solidFill>
                  <a:srgbClr val="231F20"/>
                </a:solidFill>
                <a:effectLst/>
                <a:latin typeface="+mn-lt"/>
                <a:ea typeface="Book Antiqua" panose="02040602050305030304" pitchFamily="18" charset="0"/>
              </a:rPr>
              <a:t>id</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the</a:t>
            </a:r>
            <a:r>
              <a:rPr lang="en-US" sz="1600" spc="-130"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program</a:t>
            </a:r>
            <a:r>
              <a:rPr lang="en-US" sz="1600" spc="-130"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have</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any</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unintended</a:t>
            </a:r>
            <a:r>
              <a:rPr lang="en-US" sz="1600" spc="-12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(beneficial</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or</a:t>
            </a:r>
            <a:r>
              <a:rPr lang="en-US" sz="1600" spc="-130"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adverse)</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effects</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on</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the</a:t>
            </a:r>
            <a:r>
              <a:rPr lang="en-US" sz="1600" spc="-12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target</a:t>
            </a:r>
            <a:r>
              <a:rPr lang="en-US" sz="1600" spc="-13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population(s)?</a:t>
            </a:r>
            <a:endParaRPr lang="en-US" sz="1600" dirty="0">
              <a:effectLst/>
              <a:latin typeface="+mn-lt"/>
              <a:ea typeface="Book Antiqua" panose="02040602050305030304" pitchFamily="18" charset="0"/>
            </a:endParaRPr>
          </a:p>
          <a:p>
            <a:pPr marL="342900" marR="0" lvl="0" indent="-342900">
              <a:spcBef>
                <a:spcPts val="365"/>
              </a:spcBef>
              <a:spcAft>
                <a:spcPts val="0"/>
              </a:spcAft>
              <a:buClr>
                <a:srgbClr val="B21F28"/>
              </a:buClr>
              <a:buSzPts val="1100"/>
              <a:buFont typeface="Book Antiqua" panose="02040602050305030304" pitchFamily="18" charset="0"/>
              <a:buChar char="•"/>
              <a:tabLst>
                <a:tab pos="297180" algn="l"/>
              </a:tabLst>
            </a:pPr>
            <a:r>
              <a:rPr lang="en-US" sz="1600" spc="-10" dirty="0">
                <a:solidFill>
                  <a:srgbClr val="231F20"/>
                </a:solidFill>
                <a:effectLst/>
                <a:latin typeface="+mn-lt"/>
                <a:ea typeface="Book Antiqua" panose="02040602050305030304" pitchFamily="18" charset="0"/>
              </a:rPr>
              <a:t>Do</a:t>
            </a:r>
            <a:r>
              <a:rPr lang="en-US" sz="1600" spc="-6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the</a:t>
            </a:r>
            <a:r>
              <a:rPr lang="en-US" sz="1600" spc="-6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benefits</a:t>
            </a:r>
            <a:r>
              <a:rPr lang="en-US" sz="1600" spc="-6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of</a:t>
            </a:r>
            <a:r>
              <a:rPr lang="en-US" sz="1600" spc="-6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the</a:t>
            </a:r>
            <a:r>
              <a:rPr lang="en-US" sz="1600" spc="-6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STD</a:t>
            </a:r>
            <a:r>
              <a:rPr lang="en-US" sz="1600" spc="-6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activity</a:t>
            </a:r>
            <a:r>
              <a:rPr lang="en-US" sz="1600" spc="-6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justify</a:t>
            </a:r>
            <a:r>
              <a:rPr lang="en-US" sz="1600" spc="-6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a</a:t>
            </a:r>
            <a:r>
              <a:rPr lang="en-US" sz="1600" spc="-65"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continued</a:t>
            </a:r>
            <a:r>
              <a:rPr lang="en-US" sz="1600" spc="-6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allocation</a:t>
            </a:r>
            <a:r>
              <a:rPr lang="en-US" sz="1600" spc="-60" dirty="0">
                <a:solidFill>
                  <a:srgbClr val="231F20"/>
                </a:solidFill>
                <a:effectLst/>
                <a:latin typeface="+mn-lt"/>
                <a:ea typeface="Book Antiqua" panose="02040602050305030304" pitchFamily="18" charset="0"/>
              </a:rPr>
              <a:t> </a:t>
            </a:r>
            <a:r>
              <a:rPr lang="en-US" sz="1600" dirty="0">
                <a:solidFill>
                  <a:srgbClr val="231F20"/>
                </a:solidFill>
                <a:effectLst/>
                <a:latin typeface="+mn-lt"/>
                <a:ea typeface="Book Antiqua" panose="02040602050305030304" pitchFamily="18" charset="0"/>
              </a:rPr>
              <a:t>of</a:t>
            </a:r>
            <a:r>
              <a:rPr lang="en-US" sz="1600" spc="-65" dirty="0">
                <a:solidFill>
                  <a:srgbClr val="231F20"/>
                </a:solidFill>
                <a:effectLst/>
                <a:latin typeface="+mn-lt"/>
                <a:ea typeface="Book Antiqua" panose="02040602050305030304" pitchFamily="18" charset="0"/>
              </a:rPr>
              <a:t> </a:t>
            </a:r>
            <a:r>
              <a:rPr lang="en-US" sz="1600" spc="-10" dirty="0">
                <a:solidFill>
                  <a:srgbClr val="231F20"/>
                </a:solidFill>
                <a:effectLst/>
                <a:latin typeface="+mn-lt"/>
                <a:ea typeface="Book Antiqua" panose="02040602050305030304" pitchFamily="18" charset="0"/>
              </a:rPr>
              <a:t>resources?</a:t>
            </a:r>
            <a:endParaRPr lang="en-US" sz="1600" dirty="0">
              <a:effectLst/>
              <a:latin typeface="+mn-lt"/>
              <a:ea typeface="Book Antiqua" panose="02040602050305030304" pitchFamily="18" charset="0"/>
            </a:endParaRPr>
          </a:p>
        </p:txBody>
      </p:sp>
      <p:sp>
        <p:nvSpPr>
          <p:cNvPr id="7" name="TextBox 6">
            <a:extLst>
              <a:ext uri="{FF2B5EF4-FFF2-40B4-BE49-F238E27FC236}">
                <a16:creationId xmlns:a16="http://schemas.microsoft.com/office/drawing/2014/main" id="{1C90EB36-EFA3-44A3-8ACA-C9D336123606}"/>
              </a:ext>
            </a:extLst>
          </p:cNvPr>
          <p:cNvSpPr txBox="1"/>
          <p:nvPr/>
        </p:nvSpPr>
        <p:spPr>
          <a:xfrm>
            <a:off x="152400" y="5814389"/>
            <a:ext cx="4114800" cy="369332"/>
          </a:xfrm>
          <a:prstGeom prst="rect">
            <a:avLst/>
          </a:prstGeom>
          <a:noFill/>
        </p:spPr>
        <p:txBody>
          <a:bodyPr wrap="square" rtlCol="0">
            <a:spAutoFit/>
          </a:bodyPr>
          <a:lstStyle/>
          <a:p>
            <a:r>
              <a:rPr lang="en-US" sz="1800" dirty="0"/>
              <a:t>Source CDC</a:t>
            </a:r>
          </a:p>
        </p:txBody>
      </p:sp>
      <p:pic>
        <p:nvPicPr>
          <p:cNvPr id="2" name="UBLIS575DS-02.2$2-Lecture02.2ResearchForAssessmentV2Slide11">
            <a:hlinkClick r:id="" action="ppaction://media"/>
            <a:extLst>
              <a:ext uri="{FF2B5EF4-FFF2-40B4-BE49-F238E27FC236}">
                <a16:creationId xmlns:a16="http://schemas.microsoft.com/office/drawing/2014/main" id="{5104E19C-0C81-48BB-931F-CAC5BB0108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66988" y="5692151"/>
            <a:ext cx="556249" cy="556249"/>
          </a:xfrm>
          <a:prstGeom prst="rect">
            <a:avLst/>
          </a:prstGeom>
        </p:spPr>
      </p:pic>
      <p:sp>
        <p:nvSpPr>
          <p:cNvPr id="9" name="TextBox 8">
            <a:extLst>
              <a:ext uri="{FF2B5EF4-FFF2-40B4-BE49-F238E27FC236}">
                <a16:creationId xmlns:a16="http://schemas.microsoft.com/office/drawing/2014/main" id="{A8C8A011-63D3-46BE-B828-19D64C7EF5C9}"/>
              </a:ext>
            </a:extLst>
          </p:cNvPr>
          <p:cNvSpPr txBox="1"/>
          <p:nvPr/>
        </p:nvSpPr>
        <p:spPr>
          <a:xfrm>
            <a:off x="6477000" y="5765504"/>
            <a:ext cx="1089988" cy="369332"/>
          </a:xfrm>
          <a:prstGeom prst="rect">
            <a:avLst/>
          </a:prstGeom>
          <a:noFill/>
        </p:spPr>
        <p:txBody>
          <a:bodyPr wrap="square" rtlCol="0">
            <a:spAutoFit/>
          </a:bodyPr>
          <a:lstStyle/>
          <a:p>
            <a:pPr>
              <a:spcBef>
                <a:spcPts val="600"/>
              </a:spcBef>
            </a:pPr>
            <a:r>
              <a:rPr lang="en-US" sz="1800" dirty="0">
                <a:solidFill>
                  <a:schemeClr val="bg1"/>
                </a:solidFill>
              </a:rPr>
              <a:t> 1.5 min </a:t>
            </a:r>
          </a:p>
        </p:txBody>
      </p:sp>
    </p:spTree>
    <p:extLst>
      <p:ext uri="{BB962C8B-B14F-4D97-AF65-F5344CB8AC3E}">
        <p14:creationId xmlns:p14="http://schemas.microsoft.com/office/powerpoint/2010/main" val="18173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24540" y="381000"/>
            <a:ext cx="8458200" cy="685800"/>
          </a:xfrm>
        </p:spPr>
        <p:txBody>
          <a:bodyPr/>
          <a:lstStyle/>
          <a:p>
            <a:pPr eaLnBrk="1" hangingPunct="1"/>
            <a:r>
              <a:rPr lang="en-US" dirty="0"/>
              <a:t>Assessment for what? </a:t>
            </a:r>
            <a:br>
              <a:rPr lang="en-US" dirty="0"/>
            </a:br>
            <a:r>
              <a:rPr lang="en-US" dirty="0"/>
              <a:t>Purposes of assessment</a:t>
            </a:r>
          </a:p>
        </p:txBody>
      </p:sp>
      <p:sp>
        <p:nvSpPr>
          <p:cNvPr id="3076" name="Rectangle 3"/>
          <p:cNvSpPr>
            <a:spLocks noGrp="1" noChangeArrowheads="1"/>
          </p:cNvSpPr>
          <p:nvPr>
            <p:ph idx="1"/>
          </p:nvPr>
        </p:nvSpPr>
        <p:spPr>
          <a:xfrm>
            <a:off x="533400" y="1426796"/>
            <a:ext cx="8305276" cy="4769732"/>
          </a:xfrm>
        </p:spPr>
        <p:txBody>
          <a:bodyPr/>
          <a:lstStyle/>
          <a:p>
            <a:pPr marL="0" indent="0">
              <a:buNone/>
            </a:pPr>
            <a:r>
              <a:rPr lang="en-US" sz="1800" b="1" dirty="0">
                <a:solidFill>
                  <a:schemeClr val="bg1"/>
                </a:solidFill>
              </a:rPr>
              <a:t>Formative evaluation</a:t>
            </a:r>
            <a:r>
              <a:rPr lang="en-US" sz="1800" dirty="0">
                <a:solidFill>
                  <a:schemeClr val="bg1"/>
                </a:solidFill>
              </a:rPr>
              <a:t> serves the purpose of improving the design and implementation of a system, program, or program activity. </a:t>
            </a:r>
            <a:br>
              <a:rPr lang="en-US" sz="1800" dirty="0">
                <a:solidFill>
                  <a:schemeClr val="bg1"/>
                </a:solidFill>
              </a:rPr>
            </a:br>
            <a:r>
              <a:rPr lang="en-US" sz="1800" dirty="0">
                <a:solidFill>
                  <a:schemeClr val="bg1"/>
                </a:solidFill>
              </a:rPr>
              <a:t>It is conducted during development to ensure that the design of a system, program or program activity is feasible, appropriate, and acceptable before it is fully implemented. </a:t>
            </a:r>
            <a:br>
              <a:rPr lang="en-US" sz="1800" dirty="0">
                <a:solidFill>
                  <a:schemeClr val="bg1"/>
                </a:solidFill>
              </a:rPr>
            </a:br>
            <a:r>
              <a:rPr lang="en-US" sz="1800" dirty="0">
                <a:solidFill>
                  <a:schemeClr val="bg1"/>
                </a:solidFill>
              </a:rPr>
              <a:t>It is also conducted during implementation instances to ensure that the design works in the specific instance and make adjustments as needed.</a:t>
            </a:r>
          </a:p>
          <a:p>
            <a:pPr marL="0" indent="0">
              <a:buNone/>
            </a:pPr>
            <a:r>
              <a:rPr lang="en-US" sz="1800" b="1" dirty="0">
                <a:solidFill>
                  <a:schemeClr val="bg1"/>
                </a:solidFill>
              </a:rPr>
              <a:t>Summative evaluation</a:t>
            </a:r>
            <a:r>
              <a:rPr lang="en-US" sz="1800" dirty="0">
                <a:solidFill>
                  <a:schemeClr val="bg1"/>
                </a:solidFill>
              </a:rPr>
              <a:t> answers the question how well  does the final system, program, or program activity work. How good is the resulting product?</a:t>
            </a:r>
          </a:p>
          <a:p>
            <a:pPr marL="0" indent="0">
              <a:spcBef>
                <a:spcPts val="2400"/>
              </a:spcBef>
              <a:buNone/>
            </a:pPr>
            <a:r>
              <a:rPr lang="en-US" sz="1800" b="1" dirty="0">
                <a:solidFill>
                  <a:schemeClr val="bg1"/>
                </a:solidFill>
              </a:rPr>
              <a:t>Example:</a:t>
            </a:r>
            <a:r>
              <a:rPr lang="en-US" sz="1800" dirty="0">
                <a:solidFill>
                  <a:schemeClr val="bg1"/>
                </a:solidFill>
              </a:rPr>
              <a:t> </a:t>
            </a:r>
          </a:p>
          <a:p>
            <a:pPr marL="0" indent="0">
              <a:spcBef>
                <a:spcPts val="600"/>
              </a:spcBef>
              <a:buNone/>
            </a:pPr>
            <a:r>
              <a:rPr lang="en-US" sz="1600" b="1" dirty="0"/>
              <a:t>Formative evaluation.</a:t>
            </a:r>
            <a:r>
              <a:rPr lang="en-US" sz="1600" dirty="0"/>
              <a:t> A cook preparing a soup occasionally tastes it to decide if it needs a bit more spices or ingredients. With each taste she is assessing her soup, and using that feedback to change or improve it .</a:t>
            </a:r>
          </a:p>
          <a:p>
            <a:pPr marL="0" indent="0">
              <a:spcBef>
                <a:spcPts val="600"/>
              </a:spcBef>
              <a:buNone/>
            </a:pPr>
            <a:r>
              <a:rPr lang="en-US" sz="1600" b="1" dirty="0"/>
              <a:t>Summative evaluation.</a:t>
            </a:r>
            <a:r>
              <a:rPr lang="en-US" sz="1600" dirty="0"/>
              <a:t> Once the soup is served, the customer tastes it and makes a final judgment about the quality of the soup.</a:t>
            </a:r>
            <a:endParaRPr lang="en-US" sz="1600" dirty="0">
              <a:solidFill>
                <a:schemeClr val="bg1"/>
              </a:solidFill>
            </a:endParaRP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12</a:t>
            </a:fld>
            <a:endParaRPr lang="en-US" sz="2400" b="1" dirty="0"/>
          </a:p>
        </p:txBody>
      </p:sp>
      <p:pic>
        <p:nvPicPr>
          <p:cNvPr id="2" name="UBLIS575DS-02.2$2-Lecture02.2ResearchForAssessmentV2Slide12">
            <a:hlinkClick r:id="" action="ppaction://media"/>
            <a:extLst>
              <a:ext uri="{FF2B5EF4-FFF2-40B4-BE49-F238E27FC236}">
                <a16:creationId xmlns:a16="http://schemas.microsoft.com/office/drawing/2014/main" id="{8FB5DCDC-A12A-452E-9E8B-C2B04EA9AD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4119" y="5989080"/>
            <a:ext cx="473075" cy="473075"/>
          </a:xfrm>
          <a:prstGeom prst="rect">
            <a:avLst/>
          </a:prstGeom>
        </p:spPr>
      </p:pic>
      <p:sp>
        <p:nvSpPr>
          <p:cNvPr id="7" name="TextBox 6">
            <a:extLst>
              <a:ext uri="{FF2B5EF4-FFF2-40B4-BE49-F238E27FC236}">
                <a16:creationId xmlns:a16="http://schemas.microsoft.com/office/drawing/2014/main" id="{6EE3A49F-022D-40B8-8CC7-987F8A968434}"/>
              </a:ext>
            </a:extLst>
          </p:cNvPr>
          <p:cNvSpPr txBox="1"/>
          <p:nvPr/>
        </p:nvSpPr>
        <p:spPr>
          <a:xfrm>
            <a:off x="6705600" y="6040951"/>
            <a:ext cx="981462" cy="369332"/>
          </a:xfrm>
          <a:prstGeom prst="rect">
            <a:avLst/>
          </a:prstGeom>
          <a:noFill/>
        </p:spPr>
        <p:txBody>
          <a:bodyPr wrap="square" rtlCol="0">
            <a:spAutoFit/>
          </a:bodyPr>
          <a:lstStyle/>
          <a:p>
            <a:pPr>
              <a:spcBef>
                <a:spcPts val="600"/>
              </a:spcBef>
            </a:pPr>
            <a:r>
              <a:rPr lang="en-US" sz="1800" dirty="0">
                <a:solidFill>
                  <a:schemeClr val="bg1"/>
                </a:solidFill>
              </a:rPr>
              <a:t> 6 min </a:t>
            </a:r>
          </a:p>
        </p:txBody>
      </p:sp>
      <p:sp>
        <p:nvSpPr>
          <p:cNvPr id="8" name="Footer Placeholder 4">
            <a:extLst>
              <a:ext uri="{FF2B5EF4-FFF2-40B4-BE49-F238E27FC236}">
                <a16:creationId xmlns:a16="http://schemas.microsoft.com/office/drawing/2014/main" id="{A0AA978A-8D16-4D90-A011-FC6687CB779A}"/>
              </a:ext>
            </a:extLst>
          </p:cNvPr>
          <p:cNvSpPr txBox="1">
            <a:spLocks/>
          </p:cNvSpPr>
          <p:nvPr/>
        </p:nvSpPr>
        <p:spPr bwMode="auto">
          <a:xfrm>
            <a:off x="-50006" y="6462154"/>
            <a:ext cx="8077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dirty="0"/>
              <a:t>Soergel, UBLIS575DS-02.2$2-Lecture02.2ResearchSupportingPracticePart2Assessment.pptx  </a:t>
            </a:r>
          </a:p>
        </p:txBody>
      </p:sp>
    </p:spTree>
    <p:extLst>
      <p:ext uri="{BB962C8B-B14F-4D97-AF65-F5344CB8AC3E}">
        <p14:creationId xmlns:p14="http://schemas.microsoft.com/office/powerpoint/2010/main" val="78485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42900" y="120555"/>
            <a:ext cx="8458200" cy="685800"/>
          </a:xfrm>
        </p:spPr>
        <p:txBody>
          <a:bodyPr/>
          <a:lstStyle/>
          <a:p>
            <a:pPr eaLnBrk="1" hangingPunct="1"/>
            <a:r>
              <a:rPr lang="en-US" dirty="0"/>
              <a:t>Purposes of assessment</a:t>
            </a:r>
            <a:endParaRPr lang="en-US" sz="3200" b="0" dirty="0">
              <a:latin typeface="Arial Unicode MS" pitchFamily="34" charset="-128"/>
            </a:endParaRPr>
          </a:p>
        </p:txBody>
      </p:sp>
      <p:sp>
        <p:nvSpPr>
          <p:cNvPr id="3076" name="Rectangle 3"/>
          <p:cNvSpPr>
            <a:spLocks noGrp="1" noChangeArrowheads="1"/>
          </p:cNvSpPr>
          <p:nvPr>
            <p:ph idx="1"/>
          </p:nvPr>
        </p:nvSpPr>
        <p:spPr>
          <a:xfrm>
            <a:off x="228600" y="952500"/>
            <a:ext cx="8763000" cy="4953000"/>
          </a:xfrm>
        </p:spPr>
        <p:txBody>
          <a:bodyPr/>
          <a:lstStyle/>
          <a:p>
            <a:pPr marL="0" indent="0">
              <a:buNone/>
            </a:pPr>
            <a:r>
              <a:rPr lang="en-US" sz="1800" b="1" dirty="0">
                <a:solidFill>
                  <a:schemeClr val="bg1"/>
                </a:solidFill>
              </a:rPr>
              <a:t>Formative evaluation</a:t>
            </a:r>
            <a:r>
              <a:rPr lang="en-US" sz="1800" dirty="0">
                <a:solidFill>
                  <a:schemeClr val="bg1"/>
                </a:solidFill>
              </a:rPr>
              <a:t> supports </a:t>
            </a:r>
          </a:p>
          <a:p>
            <a:pPr>
              <a:spcBef>
                <a:spcPts val="600"/>
              </a:spcBef>
            </a:pPr>
            <a:r>
              <a:rPr lang="en-US" sz="1800" b="1" dirty="0">
                <a:solidFill>
                  <a:schemeClr val="bg1"/>
                </a:solidFill>
              </a:rPr>
              <a:t>decisions on doing things right </a:t>
            </a:r>
          </a:p>
          <a:p>
            <a:pPr marL="573088" indent="-231775">
              <a:spcBef>
                <a:spcPts val="600"/>
              </a:spcBef>
            </a:pPr>
            <a:r>
              <a:rPr lang="en-US" sz="1600" dirty="0">
                <a:solidFill>
                  <a:schemeClr val="bg1"/>
                </a:solidFill>
              </a:rPr>
              <a:t>improving the design of a system or program and, </a:t>
            </a:r>
          </a:p>
          <a:p>
            <a:pPr marL="573088" indent="-231775">
              <a:spcBef>
                <a:spcPts val="600"/>
              </a:spcBef>
            </a:pPr>
            <a:r>
              <a:rPr lang="en-US" sz="1600" dirty="0">
                <a:solidFill>
                  <a:schemeClr val="bg1"/>
                </a:solidFill>
              </a:rPr>
              <a:t>in individual applications of the design, adaptation to individual circumstances.</a:t>
            </a:r>
          </a:p>
          <a:p>
            <a:pPr marL="0" indent="0">
              <a:spcBef>
                <a:spcPts val="2400"/>
              </a:spcBef>
              <a:buNone/>
            </a:pPr>
            <a:r>
              <a:rPr lang="en-US" sz="1800" b="1" dirty="0">
                <a:solidFill>
                  <a:schemeClr val="bg1"/>
                </a:solidFill>
              </a:rPr>
              <a:t>Summative evaluation</a:t>
            </a:r>
            <a:r>
              <a:rPr lang="en-US" sz="1800" dirty="0">
                <a:solidFill>
                  <a:schemeClr val="bg1"/>
                </a:solidFill>
              </a:rPr>
              <a:t> supports </a:t>
            </a:r>
          </a:p>
          <a:p>
            <a:pPr>
              <a:spcBef>
                <a:spcPts val="600"/>
              </a:spcBef>
            </a:pPr>
            <a:r>
              <a:rPr lang="en-US" sz="1600" b="1" dirty="0">
                <a:solidFill>
                  <a:schemeClr val="bg1"/>
                </a:solidFill>
              </a:rPr>
              <a:t>Proving</a:t>
            </a:r>
            <a:r>
              <a:rPr lang="en-US" sz="1600" dirty="0">
                <a:solidFill>
                  <a:schemeClr val="bg1"/>
                </a:solidFill>
              </a:rPr>
              <a:t> that we are doing things right by demonstrating outcomes &amp; impact. Accountability</a:t>
            </a:r>
          </a:p>
          <a:p>
            <a:pPr>
              <a:spcBef>
                <a:spcPts val="600"/>
              </a:spcBef>
            </a:pPr>
            <a:r>
              <a:rPr lang="en-US" sz="1600" dirty="0">
                <a:solidFill>
                  <a:schemeClr val="bg1"/>
                </a:solidFill>
              </a:rPr>
              <a:t>Establishing a baseline against which to measure progress</a:t>
            </a:r>
          </a:p>
          <a:p>
            <a:pPr>
              <a:spcBef>
                <a:spcPts val="600"/>
              </a:spcBef>
            </a:pPr>
            <a:r>
              <a:rPr lang="en-US" sz="1800" b="1" dirty="0">
                <a:solidFill>
                  <a:schemeClr val="bg1"/>
                </a:solidFill>
              </a:rPr>
              <a:t>Decisions on </a:t>
            </a:r>
            <a:r>
              <a:rPr lang="en-US" sz="1800" b="1" i="1" dirty="0">
                <a:solidFill>
                  <a:schemeClr val="bg1"/>
                </a:solidFill>
              </a:rPr>
              <a:t>Are we doing the right thing?</a:t>
            </a:r>
            <a:r>
              <a:rPr lang="en-US" sz="1600" b="1" dirty="0">
                <a:solidFill>
                  <a:schemeClr val="bg1"/>
                </a:solidFill>
              </a:rPr>
              <a:t> </a:t>
            </a:r>
            <a:r>
              <a:rPr lang="en-US" sz="1600" dirty="0">
                <a:solidFill>
                  <a:schemeClr val="bg1"/>
                </a:solidFill>
              </a:rPr>
              <a:t> Examples:</a:t>
            </a:r>
            <a:endParaRPr lang="en-US" sz="1800" i="1" dirty="0">
              <a:solidFill>
                <a:schemeClr val="bg1"/>
              </a:solidFill>
            </a:endParaRPr>
          </a:p>
          <a:p>
            <a:pPr marL="573088" indent="-231775">
              <a:spcBef>
                <a:spcPts val="600"/>
              </a:spcBef>
            </a:pPr>
            <a:r>
              <a:rPr lang="en-US" sz="1600" dirty="0">
                <a:solidFill>
                  <a:schemeClr val="bg1"/>
                </a:solidFill>
              </a:rPr>
              <a:t>Is this system or program worth having? How much resources should we allocate?</a:t>
            </a:r>
            <a:br>
              <a:rPr lang="en-US" sz="1600" dirty="0">
                <a:solidFill>
                  <a:schemeClr val="bg1"/>
                </a:solidFill>
              </a:rPr>
            </a:br>
            <a:r>
              <a:rPr lang="en-US" sz="1600" dirty="0">
                <a:solidFill>
                  <a:schemeClr val="bg1"/>
                </a:solidFill>
              </a:rPr>
              <a:t>For example, prove the worth of the library so management will not close it.</a:t>
            </a:r>
          </a:p>
          <a:p>
            <a:pPr marL="573088" indent="-231775">
              <a:spcBef>
                <a:spcPts val="600"/>
              </a:spcBef>
            </a:pPr>
            <a:r>
              <a:rPr lang="en-US" sz="1600" dirty="0">
                <a:solidFill>
                  <a:schemeClr val="bg1"/>
                </a:solidFill>
              </a:rPr>
              <a:t>Should this student pass the class, be awarded this degree?</a:t>
            </a:r>
          </a:p>
          <a:p>
            <a:pPr marL="573088" indent="-231775">
              <a:spcBef>
                <a:spcPts val="600"/>
              </a:spcBef>
            </a:pPr>
            <a:r>
              <a:rPr lang="en-US" sz="1600" dirty="0">
                <a:solidFill>
                  <a:schemeClr val="bg1"/>
                </a:solidFill>
              </a:rPr>
              <a:t>Should this employee get an award? A bonus for accomplishments?</a:t>
            </a:r>
          </a:p>
          <a:p>
            <a:pPr marL="573088" indent="-231775">
              <a:spcBef>
                <a:spcPts val="600"/>
              </a:spcBef>
            </a:pPr>
            <a:r>
              <a:rPr lang="en-US" sz="1600" dirty="0">
                <a:solidFill>
                  <a:schemeClr val="bg1"/>
                </a:solidFill>
              </a:rPr>
              <a:t>Should we keep this employee? Promote them?</a:t>
            </a:r>
          </a:p>
          <a:p>
            <a:pPr marL="573088" indent="-231775">
              <a:spcBef>
                <a:spcPts val="600"/>
              </a:spcBef>
            </a:pPr>
            <a:r>
              <a:rPr lang="en-US" sz="1600" dirty="0">
                <a:solidFill>
                  <a:schemeClr val="bg1"/>
                </a:solidFill>
              </a:rPr>
              <a:t>Should a physician prescribe hydroxychloroquine for a patient  with Covid-19?</a:t>
            </a:r>
            <a:br>
              <a:rPr lang="en-US" sz="1600" dirty="0">
                <a:solidFill>
                  <a:schemeClr val="bg1"/>
                </a:solidFill>
              </a:rPr>
            </a:br>
            <a:r>
              <a:rPr lang="en-US" sz="1600" dirty="0">
                <a:solidFill>
                  <a:schemeClr val="bg1"/>
                </a:solidFill>
              </a:rPr>
              <a:t>(Assessment of the outcome of this treatment suggests NO.)</a:t>
            </a: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13</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pic>
        <p:nvPicPr>
          <p:cNvPr id="2" name="UBLIS575DS-02.2$2-Lecture02.2ResearchForAssessmentV2Slide13">
            <a:hlinkClick r:id="" action="ppaction://media"/>
            <a:extLst>
              <a:ext uri="{FF2B5EF4-FFF2-40B4-BE49-F238E27FC236}">
                <a16:creationId xmlns:a16="http://schemas.microsoft.com/office/drawing/2014/main" id="{16E9DCFE-9769-474B-B2A1-959F9B4556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4800" y="5559905"/>
            <a:ext cx="457200" cy="457200"/>
          </a:xfrm>
          <a:prstGeom prst="rect">
            <a:avLst/>
          </a:prstGeom>
        </p:spPr>
      </p:pic>
      <p:sp>
        <p:nvSpPr>
          <p:cNvPr id="7" name="TextBox 6">
            <a:extLst>
              <a:ext uri="{FF2B5EF4-FFF2-40B4-BE49-F238E27FC236}">
                <a16:creationId xmlns:a16="http://schemas.microsoft.com/office/drawing/2014/main" id="{2603F584-BDBB-4F9D-870F-92F09AFDD633}"/>
              </a:ext>
            </a:extLst>
          </p:cNvPr>
          <p:cNvSpPr txBox="1"/>
          <p:nvPr/>
        </p:nvSpPr>
        <p:spPr>
          <a:xfrm>
            <a:off x="6943338" y="5635684"/>
            <a:ext cx="981462" cy="369332"/>
          </a:xfrm>
          <a:prstGeom prst="rect">
            <a:avLst/>
          </a:prstGeom>
          <a:noFill/>
        </p:spPr>
        <p:txBody>
          <a:bodyPr wrap="square" rtlCol="0">
            <a:spAutoFit/>
          </a:bodyPr>
          <a:lstStyle/>
          <a:p>
            <a:pPr>
              <a:spcBef>
                <a:spcPts val="600"/>
              </a:spcBef>
            </a:pPr>
            <a:r>
              <a:rPr lang="en-US" sz="1800" dirty="0">
                <a:solidFill>
                  <a:schemeClr val="bg1"/>
                </a:solidFill>
              </a:rPr>
              <a:t> 5 min </a:t>
            </a:r>
          </a:p>
        </p:txBody>
      </p:sp>
    </p:spTree>
    <p:extLst>
      <p:ext uri="{BB962C8B-B14F-4D97-AF65-F5344CB8AC3E}">
        <p14:creationId xmlns:p14="http://schemas.microsoft.com/office/powerpoint/2010/main" val="236190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5324" y="233973"/>
            <a:ext cx="8458200" cy="685800"/>
          </a:xfrm>
        </p:spPr>
        <p:txBody>
          <a:bodyPr/>
          <a:lstStyle/>
          <a:p>
            <a:pPr eaLnBrk="1" hangingPunct="1"/>
            <a:r>
              <a:rPr lang="en-US" dirty="0"/>
              <a:t>More purposes of assessment</a:t>
            </a:r>
            <a:endParaRPr lang="en-US" sz="3200" b="0" dirty="0">
              <a:latin typeface="Arial Unicode MS" pitchFamily="34" charset="-128"/>
            </a:endParaRPr>
          </a:p>
        </p:txBody>
      </p:sp>
      <p:sp>
        <p:nvSpPr>
          <p:cNvPr id="3076" name="Rectangle 3"/>
          <p:cNvSpPr>
            <a:spLocks noGrp="1" noChangeArrowheads="1"/>
          </p:cNvSpPr>
          <p:nvPr>
            <p:ph idx="1"/>
          </p:nvPr>
        </p:nvSpPr>
        <p:spPr>
          <a:xfrm>
            <a:off x="533924" y="1676400"/>
            <a:ext cx="8229600" cy="4461608"/>
          </a:xfrm>
        </p:spPr>
        <p:txBody>
          <a:bodyPr/>
          <a:lstStyle/>
          <a:p>
            <a:pPr marL="0" indent="0">
              <a:buNone/>
            </a:pPr>
            <a:r>
              <a:rPr lang="en-US" sz="2000" dirty="0">
                <a:solidFill>
                  <a:schemeClr val="bg1"/>
                </a:solidFill>
              </a:rPr>
              <a:t>Assessment can support other decisions which are based on assessing internal characteristics of a unit (a person, an organization, a Knowledge Organization System) or the quality of a plan, both of which may inform prediction of future outcomes and impact.  </a:t>
            </a:r>
            <a:br>
              <a:rPr lang="en-US" sz="2000" dirty="0">
                <a:solidFill>
                  <a:schemeClr val="bg1"/>
                </a:solidFill>
              </a:rPr>
            </a:br>
            <a:r>
              <a:rPr lang="en-US" sz="2000" dirty="0">
                <a:solidFill>
                  <a:schemeClr val="bg1"/>
                </a:solidFill>
              </a:rPr>
              <a:t>Examples of such decisions</a:t>
            </a:r>
          </a:p>
          <a:p>
            <a:r>
              <a:rPr lang="en-US" sz="2000" dirty="0">
                <a:solidFill>
                  <a:schemeClr val="bg1"/>
                </a:solidFill>
              </a:rPr>
              <a:t>Should we hire / admit this applicant?</a:t>
            </a:r>
          </a:p>
          <a:p>
            <a:r>
              <a:rPr lang="en-US" sz="2000" dirty="0">
                <a:solidFill>
                  <a:schemeClr val="bg1"/>
                </a:solidFill>
              </a:rPr>
              <a:t>Should we fund this proposal</a:t>
            </a:r>
          </a:p>
          <a:p>
            <a:r>
              <a:rPr lang="en-US" sz="2000" dirty="0">
                <a:solidFill>
                  <a:schemeClr val="bg1"/>
                </a:solidFill>
              </a:rPr>
              <a:t>Should we approve this plan for building a road</a:t>
            </a: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14</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pic>
        <p:nvPicPr>
          <p:cNvPr id="2" name="UBLIS575DS-02.2$2-Lecture02.2ResearchForAssessmentV2Slide14">
            <a:hlinkClick r:id="" action="ppaction://media"/>
            <a:extLst>
              <a:ext uri="{FF2B5EF4-FFF2-40B4-BE49-F238E27FC236}">
                <a16:creationId xmlns:a16="http://schemas.microsoft.com/office/drawing/2014/main" id="{730FB029-10B0-4679-8A20-5046624B7B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15200" y="4892676"/>
            <a:ext cx="609600" cy="609600"/>
          </a:xfrm>
          <a:prstGeom prst="rect">
            <a:avLst/>
          </a:prstGeom>
        </p:spPr>
      </p:pic>
      <p:sp>
        <p:nvSpPr>
          <p:cNvPr id="7" name="TextBox 6">
            <a:extLst>
              <a:ext uri="{FF2B5EF4-FFF2-40B4-BE49-F238E27FC236}">
                <a16:creationId xmlns:a16="http://schemas.microsoft.com/office/drawing/2014/main" id="{E95D8683-4324-4E3D-8F0F-DF7B22D896A1}"/>
              </a:ext>
            </a:extLst>
          </p:cNvPr>
          <p:cNvSpPr txBox="1"/>
          <p:nvPr/>
        </p:nvSpPr>
        <p:spPr>
          <a:xfrm>
            <a:off x="6333738" y="5041574"/>
            <a:ext cx="981462" cy="369332"/>
          </a:xfrm>
          <a:prstGeom prst="rect">
            <a:avLst/>
          </a:prstGeom>
          <a:noFill/>
        </p:spPr>
        <p:txBody>
          <a:bodyPr wrap="square" rtlCol="0">
            <a:spAutoFit/>
          </a:bodyPr>
          <a:lstStyle/>
          <a:p>
            <a:pPr>
              <a:spcBef>
                <a:spcPts val="600"/>
              </a:spcBef>
            </a:pPr>
            <a:r>
              <a:rPr lang="en-US" sz="1800" dirty="0">
                <a:solidFill>
                  <a:schemeClr val="bg1"/>
                </a:solidFill>
              </a:rPr>
              <a:t> 2 min </a:t>
            </a:r>
          </a:p>
        </p:txBody>
      </p:sp>
    </p:spTree>
    <p:extLst>
      <p:ext uri="{BB962C8B-B14F-4D97-AF65-F5344CB8AC3E}">
        <p14:creationId xmlns:p14="http://schemas.microsoft.com/office/powerpoint/2010/main" val="380794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97908" y="-6824"/>
            <a:ext cx="8458200" cy="685800"/>
          </a:xfrm>
        </p:spPr>
        <p:txBody>
          <a:bodyPr/>
          <a:lstStyle/>
          <a:p>
            <a:pPr eaLnBrk="1" hangingPunct="1"/>
            <a:r>
              <a:rPr lang="en-US" dirty="0"/>
              <a:t>Metrics</a:t>
            </a:r>
            <a:endParaRPr lang="en-US" sz="3200" b="0" dirty="0">
              <a:latin typeface="Arial Unicode MS" pitchFamily="34" charset="-128"/>
            </a:endParaRPr>
          </a:p>
        </p:txBody>
      </p:sp>
      <p:sp>
        <p:nvSpPr>
          <p:cNvPr id="3076" name="Rectangle 3"/>
          <p:cNvSpPr>
            <a:spLocks noGrp="1" noChangeArrowheads="1"/>
          </p:cNvSpPr>
          <p:nvPr>
            <p:ph idx="1"/>
          </p:nvPr>
        </p:nvSpPr>
        <p:spPr>
          <a:xfrm>
            <a:off x="378750" y="767411"/>
            <a:ext cx="8461495" cy="1899590"/>
          </a:xfrm>
        </p:spPr>
        <p:txBody>
          <a:bodyPr/>
          <a:lstStyle/>
          <a:p>
            <a:pPr marL="0" indent="0">
              <a:buNone/>
            </a:pPr>
            <a:r>
              <a:rPr lang="en-US" sz="1800" dirty="0">
                <a:solidFill>
                  <a:schemeClr val="bg1"/>
                </a:solidFill>
              </a:rPr>
              <a:t>Using the right metric is extremely important or the assessment will mislead.</a:t>
            </a:r>
          </a:p>
          <a:p>
            <a:pPr marL="0" indent="0">
              <a:spcBef>
                <a:spcPts val="900"/>
              </a:spcBef>
              <a:buNone/>
            </a:pPr>
            <a:r>
              <a:rPr lang="en-US" sz="1800" dirty="0">
                <a:solidFill>
                  <a:schemeClr val="bg1"/>
                </a:solidFill>
              </a:rPr>
              <a:t>The right metrics are often complex and require data that are expensive to collect. But decision makers (managers, politicians) often prefer simple metrics that they can understand and that are cheap to produce, yet such metrics may not be right</a:t>
            </a:r>
            <a:r>
              <a:rPr lang="en-US" sz="1800" spc="-20" dirty="0">
                <a:solidFill>
                  <a:schemeClr val="bg1"/>
                </a:solidFill>
              </a:rPr>
              <a:t>.</a:t>
            </a:r>
          </a:p>
          <a:p>
            <a:pPr marL="0" indent="0">
              <a:spcBef>
                <a:spcPts val="900"/>
              </a:spcBef>
              <a:buNone/>
            </a:pPr>
            <a:r>
              <a:rPr lang="en-US" sz="1800" dirty="0">
                <a:solidFill>
                  <a:schemeClr val="bg1"/>
                </a:solidFill>
              </a:rPr>
              <a:t>Metrics for assessing schools and teachers are a good example.</a:t>
            </a:r>
            <a:endParaRPr lang="en-US" sz="2000" dirty="0">
              <a:solidFill>
                <a:schemeClr val="bg1"/>
              </a:solidFill>
            </a:endParaRPr>
          </a:p>
        </p:txBody>
      </p:sp>
      <p:sp>
        <p:nvSpPr>
          <p:cNvPr id="3074" name="Slide Number Placeholder 5"/>
          <p:cNvSpPr>
            <a:spLocks noGrp="1"/>
          </p:cNvSpPr>
          <p:nvPr>
            <p:ph type="sldNum" sz="quarter" idx="12"/>
          </p:nvPr>
        </p:nvSpPr>
        <p:spPr>
          <a:xfrm>
            <a:off x="6841394" y="6367498"/>
            <a:ext cx="1905000" cy="457200"/>
          </a:xfrm>
          <a:noFill/>
        </p:spPr>
        <p:txBody>
          <a:bodyPr/>
          <a:lstStyle/>
          <a:p>
            <a:fld id="{377A5EB6-31DF-49C5-A368-99503CA30BC6}" type="slidenum">
              <a:rPr lang="en-US" sz="2400" b="1"/>
              <a:pPr/>
              <a:t>15</a:t>
            </a:fld>
            <a:endParaRPr lang="en-US" sz="2400" b="1" dirty="0"/>
          </a:p>
        </p:txBody>
      </p:sp>
      <p:sp>
        <p:nvSpPr>
          <p:cNvPr id="2" name="TextBox 1">
            <a:extLst>
              <a:ext uri="{FF2B5EF4-FFF2-40B4-BE49-F238E27FC236}">
                <a16:creationId xmlns:a16="http://schemas.microsoft.com/office/drawing/2014/main" id="{37BFB367-AC7D-4C5C-88F6-26E8D8084730}"/>
              </a:ext>
            </a:extLst>
          </p:cNvPr>
          <p:cNvSpPr txBox="1"/>
          <p:nvPr/>
        </p:nvSpPr>
        <p:spPr>
          <a:xfrm>
            <a:off x="338329" y="2667001"/>
            <a:ext cx="8377358" cy="2887970"/>
          </a:xfrm>
          <a:prstGeom prst="rect">
            <a:avLst/>
          </a:prstGeom>
          <a:solidFill>
            <a:schemeClr val="tx1">
              <a:lumMod val="95000"/>
            </a:schemeClr>
          </a:solidFill>
        </p:spPr>
        <p:txBody>
          <a:bodyPr wrap="square" rtlCol="0">
            <a:spAutoFit/>
          </a:bodyPr>
          <a:lstStyle/>
          <a:p>
            <a:r>
              <a:rPr lang="en-US" sz="1700" dirty="0">
                <a:solidFill>
                  <a:srgbClr val="000066"/>
                </a:solidFill>
              </a:rPr>
              <a:t>Outcome assessment criteria must be defined precisely and, whenever possible,</a:t>
            </a:r>
          </a:p>
          <a:p>
            <a:r>
              <a:rPr lang="en-US" sz="1700" dirty="0">
                <a:solidFill>
                  <a:srgbClr val="000066"/>
                </a:solidFill>
              </a:rPr>
              <a:t>operationalized in metrics, keeping in mind that </a:t>
            </a:r>
          </a:p>
          <a:p>
            <a:pPr marL="457200">
              <a:spcBef>
                <a:spcPts val="300"/>
              </a:spcBef>
              <a:spcAft>
                <a:spcPts val="300"/>
              </a:spcAft>
            </a:pPr>
            <a:r>
              <a:rPr lang="en-US" sz="1700" dirty="0">
                <a:solidFill>
                  <a:srgbClr val="000066"/>
                </a:solidFill>
              </a:rPr>
              <a:t>what can be measured is not always relevant and </a:t>
            </a:r>
            <a:br>
              <a:rPr lang="en-US" sz="1700" dirty="0">
                <a:solidFill>
                  <a:srgbClr val="000066"/>
                </a:solidFill>
              </a:rPr>
            </a:br>
            <a:r>
              <a:rPr lang="en-US" sz="1700" dirty="0">
                <a:solidFill>
                  <a:srgbClr val="000066"/>
                </a:solidFill>
              </a:rPr>
              <a:t>what is relevant cannot always be measured </a:t>
            </a:r>
          </a:p>
          <a:p>
            <a:r>
              <a:rPr lang="en-US" sz="1700" dirty="0">
                <a:solidFill>
                  <a:srgbClr val="000066"/>
                </a:solidFill>
              </a:rPr>
              <a:t>(after Cameron 1963: “However, not everything that can be counted counts, and not everything that counts can be counted.”). </a:t>
            </a:r>
          </a:p>
          <a:p>
            <a:pPr>
              <a:spcBef>
                <a:spcPts val="400"/>
              </a:spcBef>
            </a:pPr>
            <a:r>
              <a:rPr lang="en-US" sz="1700" dirty="0">
                <a:solidFill>
                  <a:srgbClr val="000066"/>
                </a:solidFill>
              </a:rPr>
              <a:t>On occasion, metrics can be entirely misleading; evaluating solutions on meaningless data is worse than having no data and using informed intuition instead. </a:t>
            </a:r>
          </a:p>
          <a:p>
            <a:pPr>
              <a:spcBef>
                <a:spcPts val="400"/>
              </a:spcBef>
            </a:pPr>
            <a:r>
              <a:rPr lang="en-US" sz="1700" dirty="0">
                <a:solidFill>
                  <a:srgbClr val="000066"/>
                </a:solidFill>
              </a:rPr>
              <a:t>Also, collecting the data for desirable and meaningful metrics can be very expensive, which calls for pragmatic compromises.</a:t>
            </a:r>
          </a:p>
        </p:txBody>
      </p:sp>
      <p:sp>
        <p:nvSpPr>
          <p:cNvPr id="3" name="TextBox 2">
            <a:extLst>
              <a:ext uri="{FF2B5EF4-FFF2-40B4-BE49-F238E27FC236}">
                <a16:creationId xmlns:a16="http://schemas.microsoft.com/office/drawing/2014/main" id="{3B94A2C0-8178-424D-A60E-FDA6BA8C07C5}"/>
              </a:ext>
            </a:extLst>
          </p:cNvPr>
          <p:cNvSpPr txBox="1"/>
          <p:nvPr/>
        </p:nvSpPr>
        <p:spPr>
          <a:xfrm>
            <a:off x="314559" y="5638269"/>
            <a:ext cx="6619642" cy="954107"/>
          </a:xfrm>
          <a:prstGeom prst="rect">
            <a:avLst/>
          </a:prstGeom>
          <a:noFill/>
        </p:spPr>
        <p:txBody>
          <a:bodyPr wrap="square" rtlCol="0">
            <a:spAutoFit/>
          </a:bodyPr>
          <a:lstStyle/>
          <a:p>
            <a:r>
              <a:rPr lang="en-US" sz="1400" dirty="0"/>
              <a:t>Soergel, Dagobert. (2018),</a:t>
            </a:r>
          </a:p>
          <a:p>
            <a:r>
              <a:rPr lang="en-US" sz="1400" b="1" dirty="0"/>
              <a:t>Many ways of being relevant. Information support for problem-solving and decision making. </a:t>
            </a:r>
            <a:r>
              <a:rPr lang="en-US" sz="1400" dirty="0"/>
              <a:t>In Strassheim &amp; Nasu (Editors) </a:t>
            </a:r>
            <a:r>
              <a:rPr lang="en-US" sz="1400" i="1" dirty="0"/>
              <a:t>Relevance and Irrelevance: Theories, Factors and Challenge; </a:t>
            </a:r>
            <a:r>
              <a:rPr lang="en-US" sz="1400" dirty="0"/>
              <a:t>(pp. 223-260), Berlin, Boston: De Gruyter. </a:t>
            </a:r>
          </a:p>
        </p:txBody>
      </p:sp>
      <p:pic>
        <p:nvPicPr>
          <p:cNvPr id="4" name="UBLIS575DS-02.2$2-Lecture02.2ResearchForAssessmentV2Slide15">
            <a:hlinkClick r:id="" action="ppaction://media"/>
            <a:extLst>
              <a:ext uri="{FF2B5EF4-FFF2-40B4-BE49-F238E27FC236}">
                <a16:creationId xmlns:a16="http://schemas.microsoft.com/office/drawing/2014/main" id="{774A12AE-2BEE-4E6B-A8BA-18314581F3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5778302"/>
            <a:ext cx="505898" cy="505898"/>
          </a:xfrm>
          <a:prstGeom prst="rect">
            <a:avLst/>
          </a:prstGeom>
        </p:spPr>
      </p:pic>
      <p:sp>
        <p:nvSpPr>
          <p:cNvPr id="8" name="TextBox 7">
            <a:extLst>
              <a:ext uri="{FF2B5EF4-FFF2-40B4-BE49-F238E27FC236}">
                <a16:creationId xmlns:a16="http://schemas.microsoft.com/office/drawing/2014/main" id="{AF6587A3-A4FA-486A-958A-F2A98DF909C3}"/>
              </a:ext>
            </a:extLst>
          </p:cNvPr>
          <p:cNvSpPr txBox="1"/>
          <p:nvPr/>
        </p:nvSpPr>
        <p:spPr>
          <a:xfrm>
            <a:off x="7239000" y="5831588"/>
            <a:ext cx="981462" cy="369332"/>
          </a:xfrm>
          <a:prstGeom prst="rect">
            <a:avLst/>
          </a:prstGeom>
          <a:noFill/>
        </p:spPr>
        <p:txBody>
          <a:bodyPr wrap="square" rtlCol="0">
            <a:spAutoFit/>
          </a:bodyPr>
          <a:lstStyle/>
          <a:p>
            <a:pPr>
              <a:spcBef>
                <a:spcPts val="600"/>
              </a:spcBef>
            </a:pPr>
            <a:r>
              <a:rPr lang="en-US" sz="1800" dirty="0">
                <a:solidFill>
                  <a:schemeClr val="bg1"/>
                </a:solidFill>
              </a:rPr>
              <a:t> 4 min </a:t>
            </a:r>
          </a:p>
        </p:txBody>
      </p:sp>
    </p:spTree>
    <p:extLst>
      <p:ext uri="{BB962C8B-B14F-4D97-AF65-F5344CB8AC3E}">
        <p14:creationId xmlns:p14="http://schemas.microsoft.com/office/powerpoint/2010/main" val="413953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55297" y="-5975"/>
            <a:ext cx="8763000" cy="685800"/>
          </a:xfrm>
        </p:spPr>
        <p:txBody>
          <a:bodyPr/>
          <a:lstStyle/>
          <a:p>
            <a:pPr eaLnBrk="1" hangingPunct="1"/>
            <a:r>
              <a:rPr lang="en-US" sz="3200" dirty="0"/>
              <a:t>Metrics for libraries: internal characteristics</a:t>
            </a:r>
            <a:endParaRPr lang="en-US" sz="3200" b="0" dirty="0">
              <a:latin typeface="Arial Unicode MS" pitchFamily="34" charset="-128"/>
            </a:endParaRPr>
          </a:p>
        </p:txBody>
      </p:sp>
      <p:sp>
        <p:nvSpPr>
          <p:cNvPr id="3076" name="Rectangle 3"/>
          <p:cNvSpPr>
            <a:spLocks noGrp="1" noChangeArrowheads="1"/>
          </p:cNvSpPr>
          <p:nvPr>
            <p:ph idx="1"/>
          </p:nvPr>
        </p:nvSpPr>
        <p:spPr>
          <a:xfrm>
            <a:off x="457200" y="762000"/>
            <a:ext cx="8229600" cy="5486400"/>
          </a:xfrm>
        </p:spPr>
        <p:txBody>
          <a:bodyPr/>
          <a:lstStyle/>
          <a:p>
            <a:pPr marL="0" indent="0">
              <a:buNone/>
            </a:pPr>
            <a:r>
              <a:rPr lang="en-US" sz="2000" b="1" dirty="0">
                <a:solidFill>
                  <a:schemeClr val="bg1"/>
                </a:solidFill>
              </a:rPr>
              <a:t>Collection</a:t>
            </a:r>
          </a:p>
          <a:p>
            <a:pPr marL="457200" indent="0">
              <a:spcBef>
                <a:spcPts val="600"/>
              </a:spcBef>
              <a:buNone/>
            </a:pPr>
            <a:r>
              <a:rPr lang="en-US" sz="1600" dirty="0">
                <a:solidFill>
                  <a:schemeClr val="bg1"/>
                </a:solidFill>
              </a:rPr>
              <a:t># volumes</a:t>
            </a:r>
          </a:p>
          <a:p>
            <a:pPr marL="457200" indent="0">
              <a:spcBef>
                <a:spcPts val="600"/>
              </a:spcBef>
              <a:buNone/>
            </a:pPr>
            <a:r>
              <a:rPr lang="en-US" sz="1600" dirty="0">
                <a:solidFill>
                  <a:schemeClr val="bg1"/>
                </a:solidFill>
              </a:rPr>
              <a:t># titles (physical + digital)</a:t>
            </a:r>
          </a:p>
          <a:p>
            <a:pPr marL="457200" indent="0">
              <a:spcBef>
                <a:spcPts val="600"/>
              </a:spcBef>
              <a:buNone/>
            </a:pPr>
            <a:r>
              <a:rPr lang="en-US" sz="1600" dirty="0">
                <a:solidFill>
                  <a:schemeClr val="bg1"/>
                </a:solidFill>
              </a:rPr>
              <a:t># titles per Dewey class</a:t>
            </a:r>
          </a:p>
          <a:p>
            <a:pPr marL="457200" indent="0">
              <a:spcBef>
                <a:spcPts val="600"/>
              </a:spcBef>
              <a:buNone/>
            </a:pPr>
            <a:r>
              <a:rPr lang="en-US" sz="1600" dirty="0">
                <a:solidFill>
                  <a:schemeClr val="bg1"/>
                </a:solidFill>
              </a:rPr>
              <a:t># digital content units</a:t>
            </a:r>
          </a:p>
          <a:p>
            <a:pPr marL="0" indent="0">
              <a:buNone/>
            </a:pPr>
            <a:r>
              <a:rPr lang="en-US" sz="2000" b="1" dirty="0">
                <a:solidFill>
                  <a:schemeClr val="bg1"/>
                </a:solidFill>
              </a:rPr>
              <a:t>Facility and staff</a:t>
            </a:r>
          </a:p>
          <a:p>
            <a:pPr marL="457200" indent="0">
              <a:spcBef>
                <a:spcPts val="600"/>
              </a:spcBef>
              <a:buNone/>
            </a:pPr>
            <a:r>
              <a:rPr lang="en-US" sz="1600" dirty="0">
                <a:solidFill>
                  <a:schemeClr val="bg1"/>
                </a:solidFill>
              </a:rPr>
              <a:t># technical services staff</a:t>
            </a:r>
          </a:p>
          <a:p>
            <a:pPr marL="457200" indent="0">
              <a:spcBef>
                <a:spcPts val="600"/>
              </a:spcBef>
              <a:buNone/>
            </a:pPr>
            <a:r>
              <a:rPr lang="en-US" sz="1600" dirty="0">
                <a:solidFill>
                  <a:schemeClr val="bg1"/>
                </a:solidFill>
              </a:rPr>
              <a:t># public services staff  # per capita</a:t>
            </a:r>
          </a:p>
          <a:p>
            <a:pPr marL="457200" indent="0">
              <a:spcBef>
                <a:spcPts val="600"/>
              </a:spcBef>
              <a:buNone/>
            </a:pPr>
            <a:r>
              <a:rPr lang="en-US" sz="1600" dirty="0">
                <a:solidFill>
                  <a:schemeClr val="bg1"/>
                </a:solidFill>
              </a:rPr>
              <a:t># seats in reading area</a:t>
            </a:r>
          </a:p>
          <a:p>
            <a:pPr marL="457200" indent="0">
              <a:spcBef>
                <a:spcPts val="600"/>
              </a:spcBef>
              <a:buNone/>
            </a:pPr>
            <a:r>
              <a:rPr lang="en-US" sz="1600" dirty="0">
                <a:solidFill>
                  <a:schemeClr val="bg1"/>
                </a:solidFill>
              </a:rPr>
              <a:t># catalog terminals</a:t>
            </a:r>
          </a:p>
          <a:p>
            <a:pPr marL="457200" indent="0">
              <a:spcBef>
                <a:spcPts val="600"/>
              </a:spcBef>
              <a:buNone/>
            </a:pPr>
            <a:r>
              <a:rPr lang="en-US" sz="1600" dirty="0">
                <a:solidFill>
                  <a:schemeClr val="bg1"/>
                </a:solidFill>
              </a:rPr>
              <a:t># computers for patron use</a:t>
            </a:r>
          </a:p>
          <a:p>
            <a:pPr marL="457200" indent="0">
              <a:spcBef>
                <a:spcPts val="600"/>
              </a:spcBef>
              <a:buNone/>
            </a:pPr>
            <a:r>
              <a:rPr lang="en-US" sz="1600" dirty="0">
                <a:solidFill>
                  <a:schemeClr val="bg1"/>
                </a:solidFill>
              </a:rPr>
              <a:t>Web access to catalog</a:t>
            </a:r>
          </a:p>
          <a:p>
            <a:pPr marL="457200" indent="0">
              <a:spcBef>
                <a:spcPts val="600"/>
              </a:spcBef>
              <a:buNone/>
            </a:pPr>
            <a:r>
              <a:rPr lang="en-US" sz="1600" dirty="0">
                <a:solidFill>
                  <a:schemeClr val="bg1"/>
                </a:solidFill>
              </a:rPr>
              <a:t>Web access to staff (including # hours per week, actual schedule)</a:t>
            </a:r>
          </a:p>
          <a:p>
            <a:pPr marL="0" indent="0">
              <a:buNone/>
            </a:pPr>
            <a:r>
              <a:rPr lang="en-US" sz="2000" b="1" dirty="0">
                <a:solidFill>
                  <a:schemeClr val="bg1"/>
                </a:solidFill>
              </a:rPr>
              <a:t>Opening hours (# per week, actual schedule)</a:t>
            </a:r>
          </a:p>
          <a:p>
            <a:pPr marL="0" indent="0">
              <a:buNone/>
            </a:pPr>
            <a:r>
              <a:rPr lang="en-US" sz="2000" b="1" dirty="0">
                <a:solidFill>
                  <a:schemeClr val="bg1"/>
                </a:solidFill>
              </a:rPr>
              <a:t>Ease of access by public transportation. Book mobile service</a:t>
            </a: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16</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pic>
        <p:nvPicPr>
          <p:cNvPr id="2" name="UBLIS575DS-02.2$2-Lecture02.2ResearchForAssessmentV2Slide16">
            <a:hlinkClick r:id="" action="ppaction://media"/>
            <a:extLst>
              <a:ext uri="{FF2B5EF4-FFF2-40B4-BE49-F238E27FC236}">
                <a16:creationId xmlns:a16="http://schemas.microsoft.com/office/drawing/2014/main" id="{6F7719B6-8E09-4A17-B65D-BB4C64AFFA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5181600"/>
            <a:ext cx="573157" cy="573157"/>
          </a:xfrm>
          <a:prstGeom prst="rect">
            <a:avLst/>
          </a:prstGeom>
        </p:spPr>
      </p:pic>
      <p:sp>
        <p:nvSpPr>
          <p:cNvPr id="7" name="TextBox 6">
            <a:extLst>
              <a:ext uri="{FF2B5EF4-FFF2-40B4-BE49-F238E27FC236}">
                <a16:creationId xmlns:a16="http://schemas.microsoft.com/office/drawing/2014/main" id="{2BF000F2-AE1B-4C10-A028-9BA74E62BCF3}"/>
              </a:ext>
            </a:extLst>
          </p:cNvPr>
          <p:cNvSpPr txBox="1"/>
          <p:nvPr/>
        </p:nvSpPr>
        <p:spPr>
          <a:xfrm>
            <a:off x="7545001" y="5238859"/>
            <a:ext cx="981462" cy="369332"/>
          </a:xfrm>
          <a:prstGeom prst="rect">
            <a:avLst/>
          </a:prstGeom>
          <a:noFill/>
        </p:spPr>
        <p:txBody>
          <a:bodyPr wrap="square" rtlCol="0">
            <a:spAutoFit/>
          </a:bodyPr>
          <a:lstStyle/>
          <a:p>
            <a:pPr>
              <a:spcBef>
                <a:spcPts val="600"/>
              </a:spcBef>
            </a:pPr>
            <a:r>
              <a:rPr lang="en-US" sz="1800" dirty="0">
                <a:solidFill>
                  <a:schemeClr val="bg1"/>
                </a:solidFill>
              </a:rPr>
              <a:t> 1 min </a:t>
            </a:r>
          </a:p>
        </p:txBody>
      </p:sp>
    </p:spTree>
    <p:extLst>
      <p:ext uri="{BB962C8B-B14F-4D97-AF65-F5344CB8AC3E}">
        <p14:creationId xmlns:p14="http://schemas.microsoft.com/office/powerpoint/2010/main" val="24236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5324" y="233973"/>
            <a:ext cx="8458200" cy="685800"/>
          </a:xfrm>
        </p:spPr>
        <p:txBody>
          <a:bodyPr/>
          <a:lstStyle/>
          <a:p>
            <a:pPr eaLnBrk="1" hangingPunct="1"/>
            <a:r>
              <a:rPr lang="en-US" sz="3200" dirty="0"/>
              <a:t>Metrics for libraries: Outcomes</a:t>
            </a:r>
            <a:endParaRPr lang="en-US" sz="3200" b="0" dirty="0">
              <a:latin typeface="Arial Unicode MS" pitchFamily="34" charset="-128"/>
            </a:endParaRPr>
          </a:p>
        </p:txBody>
      </p:sp>
      <p:sp>
        <p:nvSpPr>
          <p:cNvPr id="3076" name="Rectangle 3"/>
          <p:cNvSpPr>
            <a:spLocks noGrp="1" noChangeArrowheads="1"/>
          </p:cNvSpPr>
          <p:nvPr>
            <p:ph idx="1"/>
          </p:nvPr>
        </p:nvSpPr>
        <p:spPr>
          <a:xfrm>
            <a:off x="533924" y="1198196"/>
            <a:ext cx="8229600" cy="4461608"/>
          </a:xfrm>
        </p:spPr>
        <p:txBody>
          <a:bodyPr/>
          <a:lstStyle/>
          <a:p>
            <a:pPr marL="0" indent="0">
              <a:buNone/>
            </a:pPr>
            <a:r>
              <a:rPr lang="en-US" sz="1600" b="1" dirty="0">
                <a:solidFill>
                  <a:schemeClr val="bg1"/>
                </a:solidFill>
              </a:rPr>
              <a:t>A selection from ISO 11620: Library Performance Indicators</a:t>
            </a:r>
          </a:p>
          <a:p>
            <a:pPr marL="0" indent="0">
              <a:buNone/>
            </a:pPr>
            <a:r>
              <a:rPr lang="en-US" sz="1600" dirty="0">
                <a:solidFill>
                  <a:schemeClr val="bg1"/>
                </a:solidFill>
              </a:rPr>
              <a:t>Availability of required titles</a:t>
            </a:r>
          </a:p>
          <a:p>
            <a:pPr marL="0" indent="0">
              <a:buNone/>
            </a:pPr>
            <a:r>
              <a:rPr lang="en-US" sz="1600" dirty="0">
                <a:solidFill>
                  <a:schemeClr val="bg1"/>
                </a:solidFill>
              </a:rPr>
              <a:t>User satisfaction</a:t>
            </a:r>
          </a:p>
          <a:p>
            <a:pPr marL="0" indent="0">
              <a:buNone/>
            </a:pPr>
            <a:r>
              <a:rPr lang="en-US" sz="1600" dirty="0">
                <a:solidFill>
                  <a:schemeClr val="bg1"/>
                </a:solidFill>
              </a:rPr>
              <a:t>Library visits per capita</a:t>
            </a:r>
          </a:p>
          <a:p>
            <a:pPr marL="0" indent="0">
              <a:buNone/>
            </a:pPr>
            <a:r>
              <a:rPr lang="en-US" sz="1600" dirty="0">
                <a:solidFill>
                  <a:schemeClr val="bg1"/>
                </a:solidFill>
              </a:rPr>
              <a:t>Seat occupancy rate</a:t>
            </a:r>
          </a:p>
          <a:p>
            <a:pPr marL="0" indent="0">
              <a:buNone/>
            </a:pPr>
            <a:r>
              <a:rPr lang="en-US" sz="1600" dirty="0">
                <a:solidFill>
                  <a:schemeClr val="bg1"/>
                </a:solidFill>
              </a:rPr>
              <a:t>Number digital content units downloaded per capita</a:t>
            </a:r>
          </a:p>
          <a:p>
            <a:pPr marL="0" indent="0">
              <a:buNone/>
            </a:pPr>
            <a:r>
              <a:rPr lang="en-US" sz="1600" dirty="0">
                <a:solidFill>
                  <a:schemeClr val="bg1"/>
                </a:solidFill>
              </a:rPr>
              <a:t>Collection use (turnover)</a:t>
            </a:r>
          </a:p>
          <a:p>
            <a:pPr marL="0" indent="0">
              <a:buNone/>
            </a:pPr>
            <a:r>
              <a:rPr lang="en-US" sz="1600" dirty="0">
                <a:solidFill>
                  <a:schemeClr val="bg1"/>
                </a:solidFill>
              </a:rPr>
              <a:t>Percentage of stock not used</a:t>
            </a:r>
          </a:p>
          <a:p>
            <a:pPr marL="0" indent="0">
              <a:buNone/>
            </a:pPr>
            <a:r>
              <a:rPr lang="en-US" sz="1600" dirty="0">
                <a:solidFill>
                  <a:schemeClr val="bg1"/>
                </a:solidFill>
              </a:rPr>
              <a:t>Loans per capita</a:t>
            </a:r>
          </a:p>
          <a:p>
            <a:pPr marL="0" indent="0">
              <a:buNone/>
            </a:pPr>
            <a:r>
              <a:rPr lang="en-US" sz="1600" dirty="0">
                <a:solidFill>
                  <a:schemeClr val="bg1"/>
                </a:solidFill>
              </a:rPr>
              <a:t>Reference questions per capita</a:t>
            </a:r>
          </a:p>
          <a:p>
            <a:pPr marL="0" indent="0">
              <a:buNone/>
            </a:pPr>
            <a:r>
              <a:rPr lang="en-US" sz="1600" dirty="0">
                <a:solidFill>
                  <a:schemeClr val="bg1"/>
                </a:solidFill>
              </a:rPr>
              <a:t>Lending speed</a:t>
            </a: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17</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spTree>
    <p:extLst>
      <p:ext uri="{BB962C8B-B14F-4D97-AF65-F5344CB8AC3E}">
        <p14:creationId xmlns:p14="http://schemas.microsoft.com/office/powerpoint/2010/main" val="87160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5324" y="233973"/>
            <a:ext cx="8458200" cy="685800"/>
          </a:xfrm>
        </p:spPr>
        <p:txBody>
          <a:bodyPr/>
          <a:lstStyle/>
          <a:p>
            <a:pPr eaLnBrk="1" hangingPunct="1"/>
            <a:r>
              <a:rPr lang="en-US" sz="3200" dirty="0"/>
              <a:t>Metrics for libraries: Impact</a:t>
            </a:r>
            <a:endParaRPr lang="en-US" sz="3200" b="0" dirty="0">
              <a:latin typeface="Arial Unicode MS" pitchFamily="34" charset="-128"/>
            </a:endParaRP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18</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graphicFrame>
        <p:nvGraphicFramePr>
          <p:cNvPr id="3" name="Table 2">
            <a:extLst>
              <a:ext uri="{FF2B5EF4-FFF2-40B4-BE49-F238E27FC236}">
                <a16:creationId xmlns:a16="http://schemas.microsoft.com/office/drawing/2014/main" id="{3887537D-97EA-4874-9EDB-04868EE1D04A}"/>
              </a:ext>
            </a:extLst>
          </p:cNvPr>
          <p:cNvGraphicFramePr>
            <a:graphicFrameLocks noGrp="1"/>
          </p:cNvGraphicFramePr>
          <p:nvPr>
            <p:extLst>
              <p:ext uri="{D42A27DB-BD31-4B8C-83A1-F6EECF244321}">
                <p14:modId xmlns:p14="http://schemas.microsoft.com/office/powerpoint/2010/main" val="3745714351"/>
              </p:ext>
            </p:extLst>
          </p:nvPr>
        </p:nvGraphicFramePr>
        <p:xfrm>
          <a:off x="304800" y="995973"/>
          <a:ext cx="8610600" cy="5628054"/>
        </p:xfrm>
        <a:graphic>
          <a:graphicData uri="http://schemas.openxmlformats.org/drawingml/2006/table">
            <a:tbl>
              <a:tblPr firstRow="1" firstCol="1" bandRow="1">
                <a:tableStyleId>{5C22544A-7EE6-4342-B048-85BDC9FD1C3A}</a:tableStyleId>
              </a:tblPr>
              <a:tblGrid>
                <a:gridCol w="8610600">
                  <a:extLst>
                    <a:ext uri="{9D8B030D-6E8A-4147-A177-3AD203B41FA5}">
                      <a16:colId xmlns:a16="http://schemas.microsoft.com/office/drawing/2014/main" val="3296973694"/>
                    </a:ext>
                  </a:extLst>
                </a:gridCol>
              </a:tblGrid>
              <a:tr h="4749790">
                <a:tc>
                  <a:txBody>
                    <a:bodyPr/>
                    <a:lstStyle/>
                    <a:p>
                      <a:pPr marL="457200" marR="0">
                        <a:spcBef>
                          <a:spcPts val="0"/>
                        </a:spcBef>
                        <a:spcAft>
                          <a:spcPts val="0"/>
                        </a:spcAft>
                      </a:pPr>
                      <a:r>
                        <a:rPr lang="en-US" sz="1800" dirty="0">
                          <a:solidFill>
                            <a:srgbClr val="000000"/>
                          </a:solidFill>
                          <a:effectLst/>
                        </a:rPr>
                        <a:t>Table 2.</a:t>
                      </a:r>
                      <a:r>
                        <a:rPr lang="en-US" sz="1800" b="1" dirty="0">
                          <a:solidFill>
                            <a:srgbClr val="000000"/>
                          </a:solidFill>
                          <a:effectLst/>
                        </a:rPr>
                        <a:t> Impacts of Community Technology Centers</a:t>
                      </a:r>
                    </a:p>
                    <a:p>
                      <a:pPr marL="0" marR="0">
                        <a:spcBef>
                          <a:spcPts val="600"/>
                        </a:spcBef>
                        <a:spcAft>
                          <a:spcPts val="0"/>
                        </a:spcAft>
                      </a:pPr>
                      <a:r>
                        <a:rPr lang="en-US" sz="1600" b="0" dirty="0">
                          <a:solidFill>
                            <a:srgbClr val="000000"/>
                          </a:solidFill>
                          <a:effectLst/>
                        </a:rPr>
                        <a:t>work-related benefits such as improved job skills, improved computer skills</a:t>
                      </a:r>
                    </a:p>
                    <a:p>
                      <a:pPr marL="0" marR="0">
                        <a:spcBef>
                          <a:spcPts val="600"/>
                        </a:spcBef>
                        <a:spcAft>
                          <a:spcPts val="0"/>
                        </a:spcAft>
                      </a:pPr>
                      <a:r>
                        <a:rPr lang="en-US" sz="1600" b="0" dirty="0">
                          <a:solidFill>
                            <a:srgbClr val="000000"/>
                          </a:solidFill>
                          <a:effectLst/>
                        </a:rPr>
                        <a:t>access to employment opportunities</a:t>
                      </a:r>
                    </a:p>
                    <a:p>
                      <a:pPr marL="0" marR="0">
                        <a:spcBef>
                          <a:spcPts val="600"/>
                        </a:spcBef>
                        <a:spcAft>
                          <a:spcPts val="0"/>
                        </a:spcAft>
                      </a:pPr>
                      <a:r>
                        <a:rPr lang="en-US" sz="1600" b="0" dirty="0">
                          <a:solidFill>
                            <a:srgbClr val="000000"/>
                          </a:solidFill>
                          <a:effectLst/>
                        </a:rPr>
                        <a:t>education and improved outlook on learning</a:t>
                      </a:r>
                    </a:p>
                    <a:p>
                      <a:pPr marL="0" marR="0">
                        <a:spcBef>
                          <a:spcPts val="600"/>
                        </a:spcBef>
                        <a:spcAft>
                          <a:spcPts val="0"/>
                        </a:spcAft>
                      </a:pPr>
                      <a:r>
                        <a:rPr lang="en-US" sz="1600" b="0" dirty="0">
                          <a:solidFill>
                            <a:srgbClr val="000000"/>
                          </a:solidFill>
                          <a:effectLst/>
                        </a:rPr>
                        <a:t>new skills and knowledge</a:t>
                      </a:r>
                    </a:p>
                    <a:p>
                      <a:pPr marL="0" marR="0">
                        <a:spcBef>
                          <a:spcPts val="600"/>
                        </a:spcBef>
                        <a:spcAft>
                          <a:spcPts val="0"/>
                        </a:spcAft>
                      </a:pPr>
                      <a:r>
                        <a:rPr lang="en-US" sz="1600" b="0" dirty="0">
                          <a:solidFill>
                            <a:srgbClr val="000000"/>
                          </a:solidFill>
                          <a:effectLst/>
                        </a:rPr>
                        <a:t>personal efficacy and affective outcomes, (general improvement in their life, their confidence, their outlook on life, and their future prospects; feelings of accomplishment and hope)</a:t>
                      </a:r>
                    </a:p>
                    <a:p>
                      <a:pPr marL="0" marR="0">
                        <a:spcBef>
                          <a:spcPts val="600"/>
                        </a:spcBef>
                        <a:spcAft>
                          <a:spcPts val="0"/>
                        </a:spcAft>
                      </a:pPr>
                      <a:r>
                        <a:rPr lang="en-US" sz="1600" b="0" dirty="0">
                          <a:solidFill>
                            <a:srgbClr val="000000"/>
                          </a:solidFill>
                          <a:effectLst/>
                        </a:rPr>
                        <a:t>changes in the use of time and resources</a:t>
                      </a:r>
                    </a:p>
                    <a:p>
                      <a:pPr marL="0" marR="0">
                        <a:spcBef>
                          <a:spcPts val="600"/>
                        </a:spcBef>
                        <a:spcAft>
                          <a:spcPts val="0"/>
                        </a:spcAft>
                      </a:pPr>
                      <a:r>
                        <a:rPr lang="en-US" sz="1600" b="0" dirty="0">
                          <a:solidFill>
                            <a:srgbClr val="000000"/>
                          </a:solidFill>
                          <a:effectLst/>
                        </a:rPr>
                        <a:t>increased civic participation</a:t>
                      </a:r>
                    </a:p>
                    <a:p>
                      <a:pPr marL="0" marR="0">
                        <a:spcBef>
                          <a:spcPts val="600"/>
                        </a:spcBef>
                        <a:spcAft>
                          <a:spcPts val="0"/>
                        </a:spcAft>
                      </a:pPr>
                      <a:r>
                        <a:rPr lang="en-US" sz="1600" b="0" dirty="0">
                          <a:solidFill>
                            <a:srgbClr val="000000"/>
                          </a:solidFill>
                          <a:effectLst/>
                        </a:rPr>
                        <a:t>changes in social and community connections</a:t>
                      </a:r>
                    </a:p>
                    <a:p>
                      <a:pPr marL="0" marR="0">
                        <a:spcBef>
                          <a:spcPts val="600"/>
                        </a:spcBef>
                        <a:spcAft>
                          <a:spcPts val="0"/>
                        </a:spcAft>
                      </a:pPr>
                      <a:r>
                        <a:rPr lang="en-US" sz="1600" b="0" dirty="0">
                          <a:solidFill>
                            <a:srgbClr val="000000"/>
                          </a:solidFill>
                          <a:effectLst/>
                        </a:rPr>
                        <a:t>technological literacy (i.e., improved perceptions of technology—as a means to achieve individual goals)</a:t>
                      </a:r>
                    </a:p>
                    <a:p>
                      <a:pPr marL="0" marR="0">
                        <a:spcBef>
                          <a:spcPts val="600"/>
                        </a:spcBef>
                        <a:spcAft>
                          <a:spcPts val="0"/>
                        </a:spcAft>
                      </a:pPr>
                      <a:r>
                        <a:rPr lang="en-US" sz="1600" b="0" dirty="0">
                          <a:solidFill>
                            <a:srgbClr val="000000"/>
                          </a:solidFill>
                          <a:effectLst/>
                        </a:rPr>
                        <a:t>more effective use of technology</a:t>
                      </a:r>
                    </a:p>
                    <a:p>
                      <a:pPr marL="0" marR="0">
                        <a:spcBef>
                          <a:spcPts val="600"/>
                        </a:spcBef>
                        <a:spcAft>
                          <a:spcPts val="0"/>
                        </a:spcAft>
                      </a:pPr>
                      <a:r>
                        <a:rPr lang="en-US" sz="1600" b="0" dirty="0">
                          <a:solidFill>
                            <a:srgbClr val="000000"/>
                          </a:solidFill>
                          <a:effectLst/>
                        </a:rPr>
                        <a:t>appreciation for access to hardware, software, and video</a:t>
                      </a:r>
                    </a:p>
                    <a:p>
                      <a:pPr marL="0" marR="0">
                        <a:spcBef>
                          <a:spcPts val="600"/>
                        </a:spcBef>
                        <a:spcAft>
                          <a:spcPts val="0"/>
                        </a:spcAft>
                      </a:pPr>
                      <a:r>
                        <a:rPr lang="en-US" sz="1600" b="0" dirty="0">
                          <a:solidFill>
                            <a:srgbClr val="000000"/>
                          </a:solidFill>
                          <a:effectLst/>
                        </a:rPr>
                        <a:t>general enjoyment and appreciation of the center</a:t>
                      </a:r>
                      <a:endParaRPr lang="en-US" sz="1600" b="0" dirty="0">
                        <a:solidFill>
                          <a:srgbClr val="000000"/>
                        </a:solidFill>
                        <a:effectLst/>
                        <a:latin typeface="Times New Roman" panose="02020603050405020304" pitchFamily="18" charset="0"/>
                        <a:ea typeface="Calibri" panose="020F0502020204030204" pitchFamily="34" charset="0"/>
                      </a:endParaRPr>
                    </a:p>
                  </a:txBody>
                  <a:tcPr marL="73025" marR="73025" marT="36830" marB="36830">
                    <a:solidFill>
                      <a:schemeClr val="bg1"/>
                    </a:solidFill>
                  </a:tcPr>
                </a:tc>
                <a:extLst>
                  <a:ext uri="{0D108BD9-81ED-4DB2-BD59-A6C34878D82A}">
                    <a16:rowId xmlns:a16="http://schemas.microsoft.com/office/drawing/2014/main" val="3832530471"/>
                  </a:ext>
                </a:extLst>
              </a:tr>
              <a:tr h="878264">
                <a:tc>
                  <a:txBody>
                    <a:bodyPr/>
                    <a:lstStyle/>
                    <a:p>
                      <a:pPr marL="0" marR="0">
                        <a:spcBef>
                          <a:spcPts val="0"/>
                        </a:spcBef>
                        <a:spcAft>
                          <a:spcPts val="0"/>
                        </a:spcAft>
                      </a:pPr>
                      <a:r>
                        <a:rPr lang="en-US" sz="1200" dirty="0">
                          <a:solidFill>
                            <a:srgbClr val="000000"/>
                          </a:solidFill>
                          <a:effectLst/>
                        </a:rPr>
                        <a:t>Joan C. Durrance and Karen E. Fisher-Pettigrew Toward Developing Measures of the Impact of Library and Information Services. Reference &amp; User Services Quarterly v. 42, no. 1 (2002): 43 - 53</a:t>
                      </a:r>
                      <a:endParaRPr lang="en-US" sz="1200" dirty="0">
                        <a:solidFill>
                          <a:srgbClr val="000000"/>
                        </a:solidFill>
                        <a:effectLst/>
                        <a:latin typeface="Times New Roman" panose="02020603050405020304" pitchFamily="18" charset="0"/>
                        <a:ea typeface="Calibri" panose="020F0502020204030204" pitchFamily="34" charset="0"/>
                      </a:endParaRPr>
                    </a:p>
                  </a:txBody>
                  <a:tcPr marL="73025" marR="73025" marT="36830" marB="36830">
                    <a:solidFill>
                      <a:schemeClr val="bg1"/>
                    </a:solidFill>
                  </a:tcPr>
                </a:tc>
                <a:extLst>
                  <a:ext uri="{0D108BD9-81ED-4DB2-BD59-A6C34878D82A}">
                    <a16:rowId xmlns:a16="http://schemas.microsoft.com/office/drawing/2014/main" val="2389709492"/>
                  </a:ext>
                </a:extLst>
              </a:tr>
            </a:tbl>
          </a:graphicData>
        </a:graphic>
      </p:graphicFrame>
    </p:spTree>
    <p:extLst>
      <p:ext uri="{BB962C8B-B14F-4D97-AF65-F5344CB8AC3E}">
        <p14:creationId xmlns:p14="http://schemas.microsoft.com/office/powerpoint/2010/main" val="3709003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5324" y="233973"/>
            <a:ext cx="8458200" cy="685800"/>
          </a:xfrm>
        </p:spPr>
        <p:txBody>
          <a:bodyPr/>
          <a:lstStyle/>
          <a:p>
            <a:pPr eaLnBrk="1" hangingPunct="1"/>
            <a:r>
              <a:rPr lang="en-US" sz="3200" dirty="0"/>
              <a:t>Metrics for information retrieval systems</a:t>
            </a:r>
            <a:endParaRPr lang="en-US" sz="3200" b="0" dirty="0">
              <a:latin typeface="Arial Unicode MS" pitchFamily="34" charset="-128"/>
            </a:endParaRPr>
          </a:p>
        </p:txBody>
      </p:sp>
      <p:sp>
        <p:nvSpPr>
          <p:cNvPr id="3076" name="Rectangle 3"/>
          <p:cNvSpPr>
            <a:spLocks noGrp="1" noChangeArrowheads="1"/>
          </p:cNvSpPr>
          <p:nvPr>
            <p:ph idx="1"/>
          </p:nvPr>
        </p:nvSpPr>
        <p:spPr>
          <a:xfrm>
            <a:off x="533924" y="1198196"/>
            <a:ext cx="8229600" cy="4461608"/>
          </a:xfrm>
        </p:spPr>
        <p:txBody>
          <a:bodyPr/>
          <a:lstStyle/>
          <a:p>
            <a:pPr marL="0" indent="0">
              <a:buNone/>
            </a:pPr>
            <a:r>
              <a:rPr lang="en-US" sz="1800" dirty="0">
                <a:solidFill>
                  <a:schemeClr val="bg1"/>
                </a:solidFill>
              </a:rPr>
              <a:t>Recall  		= relevant found / all relevant in collection</a:t>
            </a:r>
          </a:p>
          <a:p>
            <a:pPr marL="0" indent="0">
              <a:buNone/>
            </a:pPr>
            <a:r>
              <a:rPr lang="en-US" sz="1800" dirty="0">
                <a:solidFill>
                  <a:schemeClr val="bg1"/>
                </a:solidFill>
              </a:rPr>
              <a:t>Discrimination 	= irrelevant  rejected / all irrelevant</a:t>
            </a:r>
          </a:p>
          <a:p>
            <a:pPr marL="0" indent="0">
              <a:buNone/>
            </a:pPr>
            <a:r>
              <a:rPr lang="en-US" sz="1800" dirty="0">
                <a:solidFill>
                  <a:schemeClr val="bg1"/>
                </a:solidFill>
              </a:rPr>
              <a:t>Fallout		= irrelevant found / all irrelevant</a:t>
            </a:r>
          </a:p>
          <a:p>
            <a:pPr marL="0" indent="0">
              <a:buNone/>
            </a:pPr>
            <a:r>
              <a:rPr lang="en-US" sz="1800" dirty="0">
                <a:solidFill>
                  <a:schemeClr val="bg1"/>
                </a:solidFill>
              </a:rPr>
              <a:t>Precision	= relevant found / all found</a:t>
            </a:r>
            <a:br>
              <a:rPr lang="en-US" sz="1800" dirty="0">
                <a:solidFill>
                  <a:schemeClr val="bg1"/>
                </a:solidFill>
              </a:rPr>
            </a:br>
            <a:r>
              <a:rPr lang="en-US" sz="1800" dirty="0">
                <a:solidFill>
                  <a:schemeClr val="bg1"/>
                </a:solidFill>
              </a:rPr>
              <a:t>		= relevant found / (relevant found + irrelevant found)</a:t>
            </a:r>
          </a:p>
          <a:p>
            <a:pPr marL="0" indent="0">
              <a:buNone/>
            </a:pPr>
            <a:r>
              <a:rPr lang="en-US" sz="1800" dirty="0">
                <a:solidFill>
                  <a:schemeClr val="bg1"/>
                </a:solidFill>
              </a:rPr>
              <a:t># highly relevant in top 10</a:t>
            </a:r>
          </a:p>
          <a:p>
            <a:pPr marL="0" indent="0">
              <a:buNone/>
            </a:pPr>
            <a:r>
              <a:rPr lang="en-US" sz="1800" dirty="0">
                <a:solidFill>
                  <a:schemeClr val="bg1"/>
                </a:solidFill>
              </a:rPr>
              <a:t>Assistance for users in query formulation (judged on scale 0 - 10)</a:t>
            </a:r>
          </a:p>
          <a:p>
            <a:pPr marL="0" indent="0">
              <a:buNone/>
            </a:pPr>
            <a:endParaRPr lang="en-US" sz="1800" dirty="0">
              <a:solidFill>
                <a:schemeClr val="bg1"/>
              </a:solidFill>
            </a:endParaRPr>
          </a:p>
          <a:p>
            <a:pPr marL="0" indent="0">
              <a:buNone/>
            </a:pPr>
            <a:r>
              <a:rPr lang="en-US" sz="1800" dirty="0">
                <a:solidFill>
                  <a:schemeClr val="bg1"/>
                </a:solidFill>
              </a:rPr>
              <a:t>You should know at least some of these from other courses</a:t>
            </a:r>
          </a:p>
          <a:p>
            <a:pPr marL="0" indent="0">
              <a:buNone/>
            </a:pPr>
            <a:endParaRPr lang="en-US" sz="1800" dirty="0">
              <a:solidFill>
                <a:schemeClr val="bg1"/>
              </a:solidFill>
            </a:endParaRP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19</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spTree>
    <p:extLst>
      <p:ext uri="{BB962C8B-B14F-4D97-AF65-F5344CB8AC3E}">
        <p14:creationId xmlns:p14="http://schemas.microsoft.com/office/powerpoint/2010/main" val="1769682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1" y="1143001"/>
            <a:ext cx="8801100" cy="511419"/>
          </a:xfrm>
        </p:spPr>
        <p:txBody>
          <a:bodyPr/>
          <a:lstStyle/>
          <a:p>
            <a:r>
              <a:rPr lang="en-US" dirty="0"/>
              <a:t>Outline of Lecture 02.2 </a:t>
            </a:r>
          </a:p>
        </p:txBody>
      </p:sp>
      <p:graphicFrame>
        <p:nvGraphicFramePr>
          <p:cNvPr id="5" name="Table 4"/>
          <p:cNvGraphicFramePr>
            <a:graphicFrameLocks noGrp="1"/>
          </p:cNvGraphicFramePr>
          <p:nvPr>
            <p:extLst/>
          </p:nvPr>
        </p:nvGraphicFramePr>
        <p:xfrm>
          <a:off x="1296935" y="1897820"/>
          <a:ext cx="6229353" cy="3948684"/>
        </p:xfrm>
        <a:graphic>
          <a:graphicData uri="http://schemas.openxmlformats.org/drawingml/2006/table">
            <a:tbl>
              <a:tblPr firstRow="1" bandRow="1">
                <a:tableStyleId>{1FECB4D8-DB02-4DC6-A0A2-4F2EBAE1DC90}</a:tableStyleId>
              </a:tblPr>
              <a:tblGrid>
                <a:gridCol w="4734067">
                  <a:extLst>
                    <a:ext uri="{9D8B030D-6E8A-4147-A177-3AD203B41FA5}">
                      <a16:colId xmlns:a16="http://schemas.microsoft.com/office/drawing/2014/main" val="20000"/>
                    </a:ext>
                  </a:extLst>
                </a:gridCol>
                <a:gridCol w="829101">
                  <a:extLst>
                    <a:ext uri="{9D8B030D-6E8A-4147-A177-3AD203B41FA5}">
                      <a16:colId xmlns:a16="http://schemas.microsoft.com/office/drawing/2014/main" val="20001"/>
                    </a:ext>
                  </a:extLst>
                </a:gridCol>
                <a:gridCol w="666185">
                  <a:extLst>
                    <a:ext uri="{9D8B030D-6E8A-4147-A177-3AD203B41FA5}">
                      <a16:colId xmlns:a16="http://schemas.microsoft.com/office/drawing/2014/main" val="20002"/>
                    </a:ext>
                  </a:extLst>
                </a:gridCol>
              </a:tblGrid>
              <a:tr h="457200">
                <a:tc>
                  <a:txBody>
                    <a:bodyPr/>
                    <a:lstStyle/>
                    <a:p>
                      <a:pPr marL="0" marR="0">
                        <a:spcBef>
                          <a:spcPts val="1200"/>
                        </a:spcBef>
                        <a:spcAft>
                          <a:spcPts val="0"/>
                        </a:spcAft>
                      </a:pPr>
                      <a:r>
                        <a:rPr lang="en-US" sz="1700" dirty="0">
                          <a:solidFill>
                            <a:schemeClr val="bg1"/>
                          </a:solidFill>
                          <a:effectLst/>
                          <a:latin typeface="+mn-lt"/>
                        </a:rPr>
                        <a:t>Title</a:t>
                      </a:r>
                      <a:endParaRPr lang="en-US" sz="1700" dirty="0">
                        <a:solidFill>
                          <a:schemeClr val="bg1"/>
                        </a:solidFill>
                        <a:effectLst/>
                        <a:latin typeface="+mn-lt"/>
                        <a:ea typeface="ＭＳ 明朝"/>
                        <a:cs typeface="Times New Roman"/>
                      </a:endParaRPr>
                    </a:p>
                  </a:txBody>
                  <a:tcPr marL="54864" marR="54864" marT="61722" marB="617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700" dirty="0">
                          <a:solidFill>
                            <a:schemeClr val="bg1"/>
                          </a:solidFill>
                          <a:effectLst/>
                          <a:latin typeface="+mn-lt"/>
                        </a:rPr>
                        <a:t>Slides</a:t>
                      </a:r>
                      <a:endParaRPr lang="en-US" sz="1700" dirty="0">
                        <a:solidFill>
                          <a:schemeClr val="bg1"/>
                        </a:solidFill>
                        <a:effectLst/>
                        <a:latin typeface="+mn-lt"/>
                        <a:ea typeface="ＭＳ 明朝"/>
                        <a:cs typeface="Times New Roman"/>
                      </a:endParaRP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1200"/>
                        </a:spcBef>
                        <a:spcAft>
                          <a:spcPts val="0"/>
                        </a:spcAft>
                      </a:pPr>
                      <a:r>
                        <a:rPr lang="en-US" sz="1700" dirty="0">
                          <a:solidFill>
                            <a:schemeClr val="bg1"/>
                          </a:solidFill>
                          <a:effectLst/>
                          <a:latin typeface="+mn-lt"/>
                        </a:rPr>
                        <a:t>Time</a:t>
                      </a:r>
                      <a:endParaRPr lang="en-US" sz="1700" dirty="0">
                        <a:solidFill>
                          <a:schemeClr val="bg1"/>
                        </a:solidFill>
                        <a:effectLst/>
                        <a:latin typeface="+mn-lt"/>
                        <a:ea typeface="ＭＳ 明朝"/>
                        <a:cs typeface="Times New Roman"/>
                      </a:endParaRP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0"/>
                  </a:ext>
                </a:extLst>
              </a:tr>
              <a:tr h="419100">
                <a:tc>
                  <a:txBody>
                    <a:bodyPr/>
                    <a:lstStyle/>
                    <a:p>
                      <a:pPr marL="0" marR="0">
                        <a:spcBef>
                          <a:spcPts val="1200"/>
                        </a:spcBef>
                        <a:spcAft>
                          <a:spcPts val="0"/>
                        </a:spcAft>
                      </a:pPr>
                      <a:r>
                        <a:rPr lang="en-US" sz="1400" dirty="0">
                          <a:solidFill>
                            <a:schemeClr val="bg1"/>
                          </a:solidFill>
                          <a:effectLst/>
                          <a:latin typeface="+mn-lt"/>
                          <a:ea typeface="ＭＳ 明朝"/>
                          <a:cs typeface="Times New Roman"/>
                        </a:rPr>
                        <a:t>Learning objectives</a:t>
                      </a:r>
                    </a:p>
                  </a:txBody>
                  <a:tcPr marL="54864" marR="54864" marT="6172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3</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2 min</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1"/>
                  </a:ext>
                </a:extLst>
              </a:tr>
              <a:tr h="419100">
                <a:tc>
                  <a:txBody>
                    <a:bodyPr/>
                    <a:lstStyle/>
                    <a:p>
                      <a:pPr marL="0" marR="0">
                        <a:spcBef>
                          <a:spcPts val="1200"/>
                        </a:spcBef>
                        <a:spcAft>
                          <a:spcPts val="0"/>
                        </a:spcAft>
                      </a:pPr>
                      <a:r>
                        <a:rPr lang="en-US" sz="1400" dirty="0"/>
                        <a:t>Introduction and Definitions</a:t>
                      </a:r>
                      <a:endParaRPr lang="en-US" sz="1400" dirty="0">
                        <a:solidFill>
                          <a:schemeClr val="bg1"/>
                        </a:solidFill>
                        <a:effectLst/>
                        <a:latin typeface="+mn-lt"/>
                        <a:ea typeface="ＭＳ 明朝"/>
                        <a:cs typeface="Times New Roman"/>
                      </a:endParaRPr>
                    </a:p>
                  </a:txBody>
                  <a:tcPr marL="54864" marR="54864" marT="61722" marB="617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4 - 6</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15 min</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2"/>
                  </a:ext>
                </a:extLst>
              </a:tr>
              <a:tr h="430530">
                <a:tc>
                  <a:txBody>
                    <a:bodyPr/>
                    <a:lstStyle/>
                    <a:p>
                      <a:pPr marL="0" marR="0">
                        <a:spcBef>
                          <a:spcPts val="1200"/>
                        </a:spcBef>
                        <a:spcAft>
                          <a:spcPts val="0"/>
                        </a:spcAft>
                      </a:pPr>
                      <a:r>
                        <a:rPr lang="en-US" sz="1400" spc="-20" baseline="0" dirty="0">
                          <a:solidFill>
                            <a:schemeClr val="bg1"/>
                          </a:solidFill>
                          <a:effectLst/>
                          <a:latin typeface="+mn-lt"/>
                          <a:ea typeface="ＭＳ 明朝"/>
                          <a:cs typeface="Times New Roman"/>
                        </a:rPr>
                        <a:t>Assessment </a:t>
                      </a:r>
                      <a:r>
                        <a:rPr lang="en-US" sz="1400" b="0" u="none" spc="-20" baseline="0" dirty="0">
                          <a:solidFill>
                            <a:schemeClr val="bg1"/>
                          </a:solidFill>
                          <a:effectLst/>
                          <a:latin typeface="+mn-lt"/>
                          <a:ea typeface="ＭＳ 明朝"/>
                          <a:cs typeface="Times New Roman"/>
                        </a:rPr>
                        <a:t>of</a:t>
                      </a:r>
                      <a:r>
                        <a:rPr lang="en-US" sz="1400" b="1" u="none" spc="-20" baseline="0" dirty="0">
                          <a:solidFill>
                            <a:schemeClr val="bg1"/>
                          </a:solidFill>
                          <a:effectLst/>
                          <a:latin typeface="+mn-lt"/>
                          <a:ea typeface="ＭＳ 明朝"/>
                          <a:cs typeface="Times New Roman"/>
                        </a:rPr>
                        <a:t> </a:t>
                      </a:r>
                      <a:r>
                        <a:rPr lang="en-US" sz="1400" b="0" u="none" spc="-20" baseline="0" dirty="0">
                          <a:solidFill>
                            <a:schemeClr val="bg1"/>
                          </a:solidFill>
                          <a:effectLst/>
                          <a:latin typeface="+mn-lt"/>
                          <a:ea typeface="ＭＳ 明朝"/>
                          <a:cs typeface="Times New Roman"/>
                        </a:rPr>
                        <a:t>whom or</a:t>
                      </a:r>
                      <a:r>
                        <a:rPr lang="en-US" sz="1400" b="1" u="none" spc="-20" baseline="0" dirty="0">
                          <a:solidFill>
                            <a:schemeClr val="bg1"/>
                          </a:solidFill>
                          <a:effectLst/>
                          <a:latin typeface="+mn-lt"/>
                          <a:ea typeface="ＭＳ 明朝"/>
                          <a:cs typeface="Times New Roman"/>
                        </a:rPr>
                        <a:t> </a:t>
                      </a:r>
                      <a:r>
                        <a:rPr lang="en-US" sz="1400" b="0" u="none" spc="-20" baseline="0" dirty="0">
                          <a:solidFill>
                            <a:schemeClr val="bg1"/>
                          </a:solidFill>
                          <a:effectLst/>
                          <a:latin typeface="+mn-lt"/>
                          <a:ea typeface="ＭＳ 明朝"/>
                          <a:cs typeface="Times New Roman"/>
                        </a:rPr>
                        <a:t>what? Types of units to be assessed</a:t>
                      </a:r>
                      <a:endParaRPr lang="en-US" sz="1400" u="sng" spc="-20" baseline="0" dirty="0">
                        <a:solidFill>
                          <a:schemeClr val="bg1"/>
                        </a:solidFill>
                        <a:effectLst/>
                        <a:latin typeface="+mn-lt"/>
                        <a:ea typeface="ＭＳ 明朝"/>
                        <a:cs typeface="Times New Roman"/>
                      </a:endParaRPr>
                    </a:p>
                  </a:txBody>
                  <a:tcPr marL="54864" marR="54864" marT="61722" marB="617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7 - 8</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5 min</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3"/>
                  </a:ext>
                </a:extLst>
              </a:tr>
              <a:tr h="419100">
                <a:tc>
                  <a:txBody>
                    <a:bodyPr/>
                    <a:lstStyle/>
                    <a:p>
                      <a:pPr marL="0" marR="0">
                        <a:spcBef>
                          <a:spcPts val="1200"/>
                        </a:spcBef>
                        <a:spcAft>
                          <a:spcPts val="0"/>
                        </a:spcAft>
                      </a:pPr>
                      <a:r>
                        <a:rPr lang="en-US" sz="1400" dirty="0">
                          <a:solidFill>
                            <a:schemeClr val="bg1"/>
                          </a:solidFill>
                          <a:effectLst/>
                          <a:latin typeface="+mn-lt"/>
                          <a:ea typeface="ＭＳ 明朝"/>
                          <a:cs typeface="Times New Roman"/>
                        </a:rPr>
                        <a:t>Assessment using what criteria: Aspects to be assessed</a:t>
                      </a:r>
                      <a:endParaRPr lang="en-US" sz="1400" u="sng" dirty="0">
                        <a:solidFill>
                          <a:schemeClr val="bg1"/>
                        </a:solidFill>
                        <a:effectLst/>
                        <a:latin typeface="+mn-lt"/>
                        <a:ea typeface="ＭＳ 明朝"/>
                        <a:cs typeface="Times New Roman"/>
                      </a:endParaRPr>
                    </a:p>
                  </a:txBody>
                  <a:tcPr marL="54864" marR="54864" marT="61722" marB="617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9 -11</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10 min</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008948972"/>
                  </a:ext>
                </a:extLst>
              </a:tr>
              <a:tr h="419100">
                <a:tc>
                  <a:txBody>
                    <a:bodyPr/>
                    <a:lstStyle/>
                    <a:p>
                      <a:pPr marL="0" marR="0">
                        <a:spcBef>
                          <a:spcPts val="1200"/>
                        </a:spcBef>
                        <a:spcAft>
                          <a:spcPts val="0"/>
                        </a:spcAft>
                      </a:pPr>
                      <a:r>
                        <a:rPr lang="en-US" sz="1400" u="none" dirty="0">
                          <a:solidFill>
                            <a:schemeClr val="bg1"/>
                          </a:solidFill>
                          <a:effectLst/>
                          <a:latin typeface="+mn-lt"/>
                          <a:ea typeface="ＭＳ 明朝"/>
                          <a:cs typeface="Times New Roman"/>
                        </a:rPr>
                        <a:t>Assessment for what? Purposes of assessment</a:t>
                      </a:r>
                    </a:p>
                  </a:txBody>
                  <a:tcPr marL="54864" marR="54864" marT="61722" marB="617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12-14</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15 min</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34501684"/>
                  </a:ext>
                </a:extLst>
              </a:tr>
              <a:tr h="419100">
                <a:tc>
                  <a:txBody>
                    <a:bodyPr/>
                    <a:lstStyle/>
                    <a:p>
                      <a:pPr marL="0" marR="0">
                        <a:spcBef>
                          <a:spcPts val="1200"/>
                        </a:spcBef>
                        <a:spcAft>
                          <a:spcPts val="0"/>
                        </a:spcAft>
                      </a:pPr>
                      <a:r>
                        <a:rPr lang="en-US" sz="1400" u="none" dirty="0">
                          <a:solidFill>
                            <a:schemeClr val="bg1"/>
                          </a:solidFill>
                          <a:effectLst/>
                          <a:latin typeface="+mn-lt"/>
                          <a:ea typeface="ＭＳ 明朝"/>
                          <a:cs typeface="Times New Roman"/>
                        </a:rPr>
                        <a:t>Metrics (mainly examples)</a:t>
                      </a:r>
                    </a:p>
                  </a:txBody>
                  <a:tcPr marL="54864" marR="54864" marT="61722" marB="617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15 - 20</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17 min</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850175295"/>
                  </a:ext>
                </a:extLst>
              </a:tr>
              <a:tr h="419100">
                <a:tc>
                  <a:txBody>
                    <a:bodyPr/>
                    <a:lstStyle/>
                    <a:p>
                      <a:pPr marL="0" marR="0">
                        <a:spcBef>
                          <a:spcPts val="1200"/>
                        </a:spcBef>
                        <a:spcAft>
                          <a:spcPts val="0"/>
                        </a:spcAft>
                      </a:pPr>
                      <a:r>
                        <a:rPr lang="en-US" sz="1400" dirty="0">
                          <a:solidFill>
                            <a:schemeClr val="bg1"/>
                          </a:solidFill>
                          <a:effectLst/>
                          <a:latin typeface="+mn-lt"/>
                          <a:ea typeface="ＭＳ 明朝"/>
                          <a:cs typeface="Times New Roman"/>
                        </a:rPr>
                        <a:t>The evaluation process</a:t>
                      </a:r>
                    </a:p>
                  </a:txBody>
                  <a:tcPr marL="54864" marR="54864" marT="61722" marB="617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b="0" dirty="0">
                          <a:solidFill>
                            <a:schemeClr val="bg1"/>
                          </a:solidFill>
                          <a:effectLst/>
                          <a:latin typeface="+mn-lt"/>
                          <a:ea typeface="ＭＳ 明朝"/>
                          <a:cs typeface="Times New Roman"/>
                        </a:rPr>
                        <a:t>21 - 22</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dirty="0">
                          <a:solidFill>
                            <a:schemeClr val="bg1"/>
                          </a:solidFill>
                          <a:effectLst/>
                          <a:latin typeface="+mn-lt"/>
                          <a:ea typeface="ＭＳ 明朝"/>
                          <a:cs typeface="Times New Roman"/>
                        </a:rPr>
                        <a:t>5 min</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591108228"/>
                  </a:ext>
                </a:extLst>
              </a:tr>
              <a:tr h="419100">
                <a:tc>
                  <a:txBody>
                    <a:bodyPr/>
                    <a:lstStyle/>
                    <a:p>
                      <a:pPr marL="0" marR="0">
                        <a:spcBef>
                          <a:spcPts val="1200"/>
                        </a:spcBef>
                        <a:spcAft>
                          <a:spcPts val="0"/>
                        </a:spcAft>
                      </a:pPr>
                      <a:endParaRPr lang="en-US" sz="1400" dirty="0">
                        <a:solidFill>
                          <a:schemeClr val="bg1"/>
                        </a:solidFill>
                        <a:effectLst/>
                        <a:latin typeface="+mn-lt"/>
                        <a:ea typeface="ＭＳ 明朝"/>
                        <a:cs typeface="Times New Roman"/>
                      </a:endParaRPr>
                    </a:p>
                  </a:txBody>
                  <a:tcPr marL="54864" marR="54864" marT="61722" marB="6172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400" b="1" dirty="0">
                          <a:solidFill>
                            <a:schemeClr val="bg1"/>
                          </a:solidFill>
                          <a:effectLst/>
                          <a:latin typeface="+mn-lt"/>
                          <a:ea typeface="ＭＳ 明朝"/>
                          <a:cs typeface="Times New Roman"/>
                        </a:rPr>
                        <a:t>Total</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400" b="1" dirty="0">
                          <a:solidFill>
                            <a:schemeClr val="bg1"/>
                          </a:solidFill>
                          <a:effectLst/>
                          <a:latin typeface="+mn-lt"/>
                          <a:ea typeface="ＭＳ 明朝"/>
                          <a:cs typeface="Times New Roman"/>
                        </a:rPr>
                        <a:t>70 mi</a:t>
                      </a:r>
                      <a:r>
                        <a:rPr lang="en-US" sz="1400" dirty="0">
                          <a:solidFill>
                            <a:schemeClr val="bg1"/>
                          </a:solidFill>
                          <a:effectLst/>
                          <a:latin typeface="+mn-lt"/>
                          <a:ea typeface="ＭＳ 明朝"/>
                          <a:cs typeface="Times New Roman"/>
                        </a:rPr>
                        <a:t>n</a:t>
                      </a:r>
                    </a:p>
                  </a:txBody>
                  <a:tcPr marL="54864" marR="54864" marT="102870" marB="10287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Slide Number Placeholder 5"/>
          <p:cNvSpPr>
            <a:spLocks noGrp="1"/>
          </p:cNvSpPr>
          <p:nvPr>
            <p:ph type="sldNum" sz="quarter" idx="12"/>
          </p:nvPr>
        </p:nvSpPr>
        <p:spPr>
          <a:xfrm>
            <a:off x="6800850" y="5543550"/>
            <a:ext cx="685800" cy="342900"/>
          </a:xfrm>
          <a:noFill/>
        </p:spPr>
        <p:txBody>
          <a:bodyPr/>
          <a:lstStyle/>
          <a:p>
            <a:pPr fontAlgn="base">
              <a:spcBef>
                <a:spcPct val="0"/>
              </a:spcBef>
              <a:spcAft>
                <a:spcPct val="0"/>
              </a:spcAft>
            </a:pPr>
            <a:fld id="{377A5EB6-31DF-49C5-A368-99503CA30BC6}" type="slidenum">
              <a:rPr lang="en-US" sz="1800" b="1">
                <a:solidFill>
                  <a:srgbClr val="FFFFFF"/>
                </a:solidFill>
              </a:rPr>
              <a:pPr fontAlgn="base">
                <a:spcBef>
                  <a:spcPct val="0"/>
                </a:spcBef>
                <a:spcAft>
                  <a:spcPct val="0"/>
                </a:spcAft>
              </a:pPr>
              <a:t>2</a:t>
            </a:fld>
            <a:endParaRPr lang="en-US" sz="1800" b="1" dirty="0">
              <a:solidFill>
                <a:srgbClr val="FFFFFF"/>
              </a:solidFill>
            </a:endParaRPr>
          </a:p>
        </p:txBody>
      </p:sp>
      <p:sp>
        <p:nvSpPr>
          <p:cNvPr id="8" name="Footer Placeholder 4">
            <a:extLst>
              <a:ext uri="{FF2B5EF4-FFF2-40B4-BE49-F238E27FC236}">
                <a16:creationId xmlns:a16="http://schemas.microsoft.com/office/drawing/2014/main" id="{01D4DDBC-F1CA-4764-B008-9F0D3C4487D6}"/>
              </a:ext>
            </a:extLst>
          </p:cNvPr>
          <p:cNvSpPr txBox="1">
            <a:spLocks/>
          </p:cNvSpPr>
          <p:nvPr/>
        </p:nvSpPr>
        <p:spPr bwMode="auto">
          <a:xfrm>
            <a:off x="1085850" y="6248400"/>
            <a:ext cx="60579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050" dirty="0">
                <a:solidFill>
                  <a:srgbClr val="FFFFFF"/>
                </a:solidFill>
              </a:rPr>
              <a:t>Soergel, UBLIS575DS-02.2$2-Lecture02.2ResearchSupportingPracticePart2Assessment.pptx  </a:t>
            </a:r>
          </a:p>
        </p:txBody>
      </p:sp>
    </p:spTree>
    <p:extLst>
      <p:ext uri="{BB962C8B-B14F-4D97-AF65-F5344CB8AC3E}">
        <p14:creationId xmlns:p14="http://schemas.microsoft.com/office/powerpoint/2010/main" val="4005563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5324" y="233973"/>
            <a:ext cx="8458200" cy="685800"/>
          </a:xfrm>
        </p:spPr>
        <p:txBody>
          <a:bodyPr/>
          <a:lstStyle/>
          <a:p>
            <a:pPr eaLnBrk="1" hangingPunct="1"/>
            <a:r>
              <a:rPr lang="en-US" sz="3200" dirty="0"/>
              <a:t>Metrics for quality of life in city districts </a:t>
            </a:r>
            <a:endParaRPr lang="en-US" sz="3200" b="0" dirty="0">
              <a:latin typeface="Arial Unicode MS" pitchFamily="34" charset="-128"/>
            </a:endParaRPr>
          </a:p>
        </p:txBody>
      </p:sp>
      <p:sp>
        <p:nvSpPr>
          <p:cNvPr id="3076" name="Rectangle 3"/>
          <p:cNvSpPr>
            <a:spLocks noGrp="1" noChangeArrowheads="1"/>
          </p:cNvSpPr>
          <p:nvPr>
            <p:ph idx="1"/>
          </p:nvPr>
        </p:nvSpPr>
        <p:spPr>
          <a:xfrm>
            <a:off x="152400" y="1198196"/>
            <a:ext cx="8839724" cy="4461608"/>
          </a:xfrm>
        </p:spPr>
        <p:txBody>
          <a:bodyPr/>
          <a:lstStyle/>
          <a:p>
            <a:pPr marL="0" indent="0">
              <a:buNone/>
            </a:pPr>
            <a:r>
              <a:rPr lang="en-US" sz="1800" dirty="0">
                <a:solidFill>
                  <a:schemeClr val="bg1"/>
                </a:solidFill>
              </a:rPr>
              <a:t>There are many metrics that can be combined into one quality of life score. Among them the quality of the roads, the crime rate, and access to various facilities</a:t>
            </a:r>
          </a:p>
          <a:p>
            <a:pPr marL="0" indent="0">
              <a:buNone/>
            </a:pPr>
            <a:r>
              <a:rPr lang="en-US" sz="1800" b="1" dirty="0">
                <a:solidFill>
                  <a:schemeClr val="bg1"/>
                </a:solidFill>
              </a:rPr>
              <a:t>Used in one city:</a:t>
            </a:r>
            <a:r>
              <a:rPr lang="en-US" sz="1800" dirty="0">
                <a:solidFill>
                  <a:schemeClr val="bg1"/>
                </a:solidFill>
              </a:rPr>
              <a:t> </a:t>
            </a:r>
            <a:br>
              <a:rPr lang="en-US" sz="1800" dirty="0">
                <a:solidFill>
                  <a:schemeClr val="bg1"/>
                </a:solidFill>
              </a:rPr>
            </a:br>
            <a:r>
              <a:rPr lang="en-US" sz="1800" dirty="0">
                <a:solidFill>
                  <a:schemeClr val="bg1"/>
                </a:solidFill>
              </a:rPr>
              <a:t> # of schools, # hospitals, # stores, # libraries, # theaters, etc. </a:t>
            </a:r>
            <a:r>
              <a:rPr lang="en-US" sz="1800" b="1" u="sng" dirty="0">
                <a:solidFill>
                  <a:schemeClr val="bg1"/>
                </a:solidFill>
              </a:rPr>
              <a:t>located in</a:t>
            </a:r>
            <a:r>
              <a:rPr lang="en-US" sz="1800" b="1" dirty="0">
                <a:solidFill>
                  <a:schemeClr val="bg1"/>
                </a:solidFill>
              </a:rPr>
              <a:t> the distric</a:t>
            </a:r>
            <a:r>
              <a:rPr lang="en-US" sz="1800" dirty="0">
                <a:solidFill>
                  <a:schemeClr val="bg1"/>
                </a:solidFill>
              </a:rPr>
              <a:t>t (for many of these, the value is 0 or 1)</a:t>
            </a:r>
          </a:p>
          <a:p>
            <a:pPr marL="0" indent="0">
              <a:buNone/>
            </a:pPr>
            <a:r>
              <a:rPr lang="en-US" sz="1800" b="1" dirty="0">
                <a:solidFill>
                  <a:schemeClr val="bg1"/>
                </a:solidFill>
              </a:rPr>
              <a:t>But what really matters:</a:t>
            </a:r>
          </a:p>
          <a:p>
            <a:pPr marL="0" indent="0">
              <a:spcBef>
                <a:spcPts val="600"/>
              </a:spcBef>
              <a:buNone/>
            </a:pPr>
            <a:r>
              <a:rPr lang="en-US" sz="1800" dirty="0">
                <a:solidFill>
                  <a:schemeClr val="bg1"/>
                </a:solidFill>
              </a:rPr>
              <a:t>#of schools, hospitals, stores, libraries, theaters, etc. </a:t>
            </a:r>
            <a:r>
              <a:rPr lang="en-US" sz="1800" b="1" u="sng" dirty="0">
                <a:solidFill>
                  <a:schemeClr val="bg1"/>
                </a:solidFill>
              </a:rPr>
              <a:t>accessible from</a:t>
            </a:r>
            <a:r>
              <a:rPr lang="en-US" sz="1800" b="1" dirty="0">
                <a:solidFill>
                  <a:schemeClr val="bg1"/>
                </a:solidFill>
              </a:rPr>
              <a:t> the district</a:t>
            </a:r>
            <a:br>
              <a:rPr lang="en-US" sz="1800" dirty="0">
                <a:solidFill>
                  <a:schemeClr val="bg1"/>
                </a:solidFill>
              </a:rPr>
            </a:br>
            <a:r>
              <a:rPr lang="en-US" sz="1800" dirty="0">
                <a:solidFill>
                  <a:schemeClr val="bg1"/>
                </a:solidFill>
              </a:rPr>
              <a:t>Depends on access by walking, public transport, car. </a:t>
            </a:r>
            <a:br>
              <a:rPr lang="en-US" sz="1800" dirty="0">
                <a:solidFill>
                  <a:schemeClr val="bg1"/>
                </a:solidFill>
              </a:rPr>
            </a:br>
            <a:r>
              <a:rPr lang="en-US" sz="1800" dirty="0">
                <a:solidFill>
                  <a:schemeClr val="bg1"/>
                </a:solidFill>
              </a:rPr>
              <a:t>How many people in district have a car?</a:t>
            </a:r>
          </a:p>
          <a:p>
            <a:pPr marL="0" indent="0">
              <a:buNone/>
            </a:pPr>
            <a:r>
              <a:rPr lang="en-US" sz="1800" b="1" dirty="0">
                <a:solidFill>
                  <a:schemeClr val="bg1"/>
                </a:solidFill>
              </a:rPr>
              <a:t>Even more complex</a:t>
            </a:r>
          </a:p>
          <a:p>
            <a:pPr marL="0" indent="0">
              <a:spcBef>
                <a:spcPts val="400"/>
              </a:spcBef>
              <a:buNone/>
            </a:pPr>
            <a:r>
              <a:rPr lang="en-US" sz="1800" spc="-50" dirty="0">
                <a:solidFill>
                  <a:schemeClr val="bg1"/>
                </a:solidFill>
              </a:rPr>
              <a:t>Quality of life for one person depends on access to facilities that this person needs or likes. </a:t>
            </a:r>
          </a:p>
          <a:p>
            <a:pPr marL="0" indent="0">
              <a:spcBef>
                <a:spcPts val="400"/>
              </a:spcBef>
              <a:buNone/>
            </a:pPr>
            <a:r>
              <a:rPr lang="en-US" sz="1800" spc="-50" dirty="0">
                <a:solidFill>
                  <a:schemeClr val="bg1"/>
                </a:solidFill>
              </a:rPr>
              <a:t>S</a:t>
            </a:r>
            <a:r>
              <a:rPr lang="en-US" sz="1800" dirty="0">
                <a:solidFill>
                  <a:schemeClr val="bg1"/>
                </a:solidFill>
              </a:rPr>
              <a:t>o quality of life in a city district varies from resident to resident. </a:t>
            </a:r>
            <a:br>
              <a:rPr lang="en-US" sz="1800" dirty="0">
                <a:solidFill>
                  <a:schemeClr val="bg1"/>
                </a:solidFill>
              </a:rPr>
            </a:br>
            <a:r>
              <a:rPr lang="en-US" sz="1800" dirty="0">
                <a:solidFill>
                  <a:schemeClr val="bg1"/>
                </a:solidFill>
              </a:rPr>
              <a:t>Take average over all residents. </a:t>
            </a:r>
          </a:p>
          <a:p>
            <a:pPr marL="0" indent="0">
              <a:spcBef>
                <a:spcPts val="400"/>
              </a:spcBef>
              <a:buNone/>
            </a:pPr>
            <a:r>
              <a:rPr lang="en-US" sz="1800" dirty="0">
                <a:solidFill>
                  <a:schemeClr val="bg1"/>
                </a:solidFill>
              </a:rPr>
              <a:t>But: the data needed for this expensive to collect.</a:t>
            </a: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20</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pic>
        <p:nvPicPr>
          <p:cNvPr id="2" name="UBLIS575DS-02.2$2-Lecture02.2ResearchForAssessmentV2Slide20">
            <a:hlinkClick r:id="" action="ppaction://media"/>
            <a:extLst>
              <a:ext uri="{FF2B5EF4-FFF2-40B4-BE49-F238E27FC236}">
                <a16:creationId xmlns:a16="http://schemas.microsoft.com/office/drawing/2014/main" id="{F1261EB4-8A0E-4C9E-AEB8-1D0F6EC3A1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04480" y="5583604"/>
            <a:ext cx="588596" cy="588596"/>
          </a:xfrm>
          <a:prstGeom prst="rect">
            <a:avLst/>
          </a:prstGeom>
        </p:spPr>
      </p:pic>
      <p:sp>
        <p:nvSpPr>
          <p:cNvPr id="7" name="TextBox 6">
            <a:extLst>
              <a:ext uri="{FF2B5EF4-FFF2-40B4-BE49-F238E27FC236}">
                <a16:creationId xmlns:a16="http://schemas.microsoft.com/office/drawing/2014/main" id="{9DA2B595-FF2D-4F5B-9F50-A0837477F5C6}"/>
              </a:ext>
            </a:extLst>
          </p:cNvPr>
          <p:cNvSpPr txBox="1"/>
          <p:nvPr/>
        </p:nvSpPr>
        <p:spPr>
          <a:xfrm>
            <a:off x="6605432" y="5659804"/>
            <a:ext cx="981462" cy="369332"/>
          </a:xfrm>
          <a:prstGeom prst="rect">
            <a:avLst/>
          </a:prstGeom>
          <a:noFill/>
        </p:spPr>
        <p:txBody>
          <a:bodyPr wrap="square" rtlCol="0">
            <a:spAutoFit/>
          </a:bodyPr>
          <a:lstStyle/>
          <a:p>
            <a:pPr>
              <a:spcBef>
                <a:spcPts val="600"/>
              </a:spcBef>
            </a:pPr>
            <a:r>
              <a:rPr lang="en-US" sz="1800" dirty="0">
                <a:solidFill>
                  <a:schemeClr val="bg1"/>
                </a:solidFill>
              </a:rPr>
              <a:t> 3 min </a:t>
            </a:r>
          </a:p>
        </p:txBody>
      </p:sp>
    </p:spTree>
    <p:extLst>
      <p:ext uri="{BB962C8B-B14F-4D97-AF65-F5344CB8AC3E}">
        <p14:creationId xmlns:p14="http://schemas.microsoft.com/office/powerpoint/2010/main" val="232854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42900" y="2209800"/>
            <a:ext cx="8458200" cy="685800"/>
          </a:xfrm>
        </p:spPr>
        <p:txBody>
          <a:bodyPr/>
          <a:lstStyle/>
          <a:p>
            <a:pPr eaLnBrk="1" hangingPunct="1"/>
            <a:r>
              <a:rPr lang="en-US" dirty="0"/>
              <a:t>Evaluation process</a:t>
            </a:r>
            <a:endParaRPr lang="en-US" sz="3200" b="0" dirty="0">
              <a:latin typeface="Arial Unicode MS" pitchFamily="34" charset="-128"/>
            </a:endParaRP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21</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spTree>
    <p:extLst>
      <p:ext uri="{BB962C8B-B14F-4D97-AF65-F5344CB8AC3E}">
        <p14:creationId xmlns:p14="http://schemas.microsoft.com/office/powerpoint/2010/main" val="4247299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22</a:t>
            </a:fld>
            <a:endParaRPr lang="en-US" sz="2400" b="1" dirty="0"/>
          </a:p>
        </p:txBody>
      </p:sp>
      <p:pic>
        <p:nvPicPr>
          <p:cNvPr id="7" name="Picture 6">
            <a:extLst>
              <a:ext uri="{FF2B5EF4-FFF2-40B4-BE49-F238E27FC236}">
                <a16:creationId xmlns:a16="http://schemas.microsoft.com/office/drawing/2014/main" id="{3FFCFB89-A8FA-4DEA-9CB9-35BAE122C577}"/>
              </a:ext>
            </a:extLst>
          </p:cNvPr>
          <p:cNvPicPr/>
          <p:nvPr/>
        </p:nvPicPr>
        <p:blipFill>
          <a:blip r:embed="rId4"/>
          <a:stretch>
            <a:fillRect/>
          </a:stretch>
        </p:blipFill>
        <p:spPr>
          <a:xfrm>
            <a:off x="1066800" y="0"/>
            <a:ext cx="6858000" cy="5791199"/>
          </a:xfrm>
          <a:prstGeom prst="rect">
            <a:avLst/>
          </a:prstGeom>
        </p:spPr>
      </p:pic>
      <p:sp>
        <p:nvSpPr>
          <p:cNvPr id="3" name="TextBox 2">
            <a:extLst>
              <a:ext uri="{FF2B5EF4-FFF2-40B4-BE49-F238E27FC236}">
                <a16:creationId xmlns:a16="http://schemas.microsoft.com/office/drawing/2014/main" id="{8345EB8B-BE80-4DAB-BF10-1997D5F990E0}"/>
              </a:ext>
            </a:extLst>
          </p:cNvPr>
          <p:cNvSpPr txBox="1"/>
          <p:nvPr/>
        </p:nvSpPr>
        <p:spPr>
          <a:xfrm>
            <a:off x="-38098" y="5875337"/>
            <a:ext cx="6858000" cy="307777"/>
          </a:xfrm>
          <a:prstGeom prst="rect">
            <a:avLst/>
          </a:prstGeom>
          <a:noFill/>
        </p:spPr>
        <p:txBody>
          <a:bodyPr wrap="square" rtlCol="0">
            <a:spAutoFit/>
          </a:bodyPr>
          <a:lstStyle/>
          <a:p>
            <a:r>
              <a:rPr lang="en-US" sz="1400" u="sng" dirty="0">
                <a:hlinkClick r:id="rId5"/>
              </a:rPr>
              <a:t>https://www.slideshare.net/shaziazamir3/measurementevaluationassessmentupload</a:t>
            </a:r>
            <a:endParaRPr lang="en-US" sz="1400" dirty="0"/>
          </a:p>
        </p:txBody>
      </p:sp>
      <p:pic>
        <p:nvPicPr>
          <p:cNvPr id="2" name="UBLIS575DS-02.2$2-Lecture02.2ResearchForAssessmentV2Slide22">
            <a:hlinkClick r:id="" action="ppaction://media"/>
            <a:extLst>
              <a:ext uri="{FF2B5EF4-FFF2-40B4-BE49-F238E27FC236}">
                <a16:creationId xmlns:a16="http://schemas.microsoft.com/office/drawing/2014/main" id="{7F7A9FC4-A7E2-4EAD-BB79-5C7D6E6114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5875337"/>
            <a:ext cx="473075" cy="473075"/>
          </a:xfrm>
          <a:prstGeom prst="rect">
            <a:avLst/>
          </a:prstGeom>
        </p:spPr>
      </p:pic>
      <p:sp>
        <p:nvSpPr>
          <p:cNvPr id="8" name="TextBox 7">
            <a:extLst>
              <a:ext uri="{FF2B5EF4-FFF2-40B4-BE49-F238E27FC236}">
                <a16:creationId xmlns:a16="http://schemas.microsoft.com/office/drawing/2014/main" id="{712E2567-8C53-4C02-843A-CBFA6CB54105}"/>
              </a:ext>
            </a:extLst>
          </p:cNvPr>
          <p:cNvSpPr txBox="1"/>
          <p:nvPr/>
        </p:nvSpPr>
        <p:spPr>
          <a:xfrm>
            <a:off x="7391400" y="5917168"/>
            <a:ext cx="981462" cy="369332"/>
          </a:xfrm>
          <a:prstGeom prst="rect">
            <a:avLst/>
          </a:prstGeom>
          <a:noFill/>
        </p:spPr>
        <p:txBody>
          <a:bodyPr wrap="square" rtlCol="0">
            <a:spAutoFit/>
          </a:bodyPr>
          <a:lstStyle/>
          <a:p>
            <a:pPr>
              <a:spcBef>
                <a:spcPts val="600"/>
              </a:spcBef>
            </a:pPr>
            <a:r>
              <a:rPr lang="en-US" sz="1800" dirty="0">
                <a:solidFill>
                  <a:schemeClr val="bg1"/>
                </a:solidFill>
              </a:rPr>
              <a:t> 3 min </a:t>
            </a:r>
          </a:p>
        </p:txBody>
      </p:sp>
      <p:sp>
        <p:nvSpPr>
          <p:cNvPr id="9" name="Footer Placeholder 4">
            <a:extLst>
              <a:ext uri="{FF2B5EF4-FFF2-40B4-BE49-F238E27FC236}">
                <a16:creationId xmlns:a16="http://schemas.microsoft.com/office/drawing/2014/main" id="{9C97C217-CA0D-4397-9FA3-72D4A6F81768}"/>
              </a:ext>
            </a:extLst>
          </p:cNvPr>
          <p:cNvSpPr txBox="1">
            <a:spLocks/>
          </p:cNvSpPr>
          <p:nvPr/>
        </p:nvSpPr>
        <p:spPr bwMode="auto">
          <a:xfrm>
            <a:off x="-76200" y="6324600"/>
            <a:ext cx="8077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dirty="0"/>
              <a:t>Soergel, UBLIS575DS-02.2$2-Lecture02.2ResearchSupportingPracticePart2Assessment.pptx      </a:t>
            </a:r>
          </a:p>
        </p:txBody>
      </p:sp>
    </p:spTree>
    <p:extLst>
      <p:ext uri="{BB962C8B-B14F-4D97-AF65-F5344CB8AC3E}">
        <p14:creationId xmlns:p14="http://schemas.microsoft.com/office/powerpoint/2010/main" val="355725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05409" y="1143000"/>
            <a:ext cx="8458200" cy="685800"/>
          </a:xfrm>
        </p:spPr>
        <p:txBody>
          <a:bodyPr/>
          <a:lstStyle/>
          <a:p>
            <a:pPr eaLnBrk="1" hangingPunct="1"/>
            <a:r>
              <a:rPr lang="en-US" dirty="0"/>
              <a:t>The end</a:t>
            </a:r>
            <a:endParaRPr lang="en-US" sz="3200" b="0" dirty="0">
              <a:latin typeface="Arial Unicode MS" pitchFamily="34" charset="-128"/>
            </a:endParaRPr>
          </a:p>
        </p:txBody>
      </p:sp>
      <p:sp>
        <p:nvSpPr>
          <p:cNvPr id="3076" name="Rectangle 3"/>
          <p:cNvSpPr>
            <a:spLocks noGrp="1" noChangeArrowheads="1"/>
          </p:cNvSpPr>
          <p:nvPr>
            <p:ph idx="1"/>
          </p:nvPr>
        </p:nvSpPr>
        <p:spPr>
          <a:xfrm>
            <a:off x="304800" y="1391383"/>
            <a:ext cx="8382000" cy="4461608"/>
          </a:xfrm>
        </p:spPr>
        <p:txBody>
          <a:bodyPr/>
          <a:lstStyle/>
          <a:p>
            <a:pPr marL="0" indent="0">
              <a:buNone/>
            </a:pPr>
            <a:r>
              <a:rPr lang="en-US" sz="2000" dirty="0">
                <a:solidFill>
                  <a:schemeClr val="bg1"/>
                </a:solidFill>
              </a:rPr>
              <a:t> </a:t>
            </a: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23</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spTree>
    <p:extLst>
      <p:ext uri="{BB962C8B-B14F-4D97-AF65-F5344CB8AC3E}">
        <p14:creationId xmlns:p14="http://schemas.microsoft.com/office/powerpoint/2010/main" val="264361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5324" y="233973"/>
            <a:ext cx="8458200" cy="685800"/>
          </a:xfrm>
        </p:spPr>
        <p:txBody>
          <a:bodyPr/>
          <a:lstStyle/>
          <a:p>
            <a:pPr eaLnBrk="1" hangingPunct="1"/>
            <a:r>
              <a:rPr lang="en-US" dirty="0"/>
              <a:t>Learning objectives</a:t>
            </a:r>
            <a:endParaRPr lang="en-US" sz="3200" b="0" dirty="0">
              <a:latin typeface="Arial Unicode MS" pitchFamily="34" charset="-128"/>
            </a:endParaRPr>
          </a:p>
        </p:txBody>
      </p:sp>
      <p:sp>
        <p:nvSpPr>
          <p:cNvPr id="3076" name="Rectangle 3"/>
          <p:cNvSpPr>
            <a:spLocks noGrp="1" noChangeArrowheads="1"/>
          </p:cNvSpPr>
          <p:nvPr>
            <p:ph idx="1"/>
          </p:nvPr>
        </p:nvSpPr>
        <p:spPr>
          <a:xfrm>
            <a:off x="152400" y="1524000"/>
            <a:ext cx="8686800" cy="4461608"/>
          </a:xfrm>
        </p:spPr>
        <p:txBody>
          <a:bodyPr/>
          <a:lstStyle/>
          <a:p>
            <a:pPr marL="0" indent="0">
              <a:buNone/>
            </a:pPr>
            <a:r>
              <a:rPr lang="en-US" sz="2000" b="1" dirty="0">
                <a:solidFill>
                  <a:schemeClr val="bg1"/>
                </a:solidFill>
              </a:rPr>
              <a:t>Students are expected to</a:t>
            </a:r>
          </a:p>
          <a:p>
            <a:pPr marL="569899" indent="-339717">
              <a:spcBef>
                <a:spcPts val="1800"/>
              </a:spcBef>
            </a:pPr>
            <a:r>
              <a:rPr lang="en-US" sz="2000" dirty="0">
                <a:solidFill>
                  <a:schemeClr val="bg1"/>
                </a:solidFill>
              </a:rPr>
              <a:t>Understand the nature and definitions of</a:t>
            </a:r>
            <a:br>
              <a:rPr lang="en-US" sz="2000" dirty="0">
                <a:solidFill>
                  <a:schemeClr val="bg1"/>
                </a:solidFill>
              </a:rPr>
            </a:br>
            <a:r>
              <a:rPr lang="en-US" sz="2000" dirty="0">
                <a:solidFill>
                  <a:schemeClr val="bg1"/>
                </a:solidFill>
              </a:rPr>
              <a:t>measurement, test, assessment, and evaluation</a:t>
            </a:r>
          </a:p>
          <a:p>
            <a:pPr marL="569899" indent="-339717">
              <a:spcBef>
                <a:spcPts val="1800"/>
              </a:spcBef>
            </a:pPr>
            <a:r>
              <a:rPr lang="en-US" sz="2000" dirty="0">
                <a:solidFill>
                  <a:schemeClr val="bg1"/>
                </a:solidFill>
              </a:rPr>
              <a:t>Appreciate the wide range of things to be assessed</a:t>
            </a:r>
          </a:p>
          <a:p>
            <a:pPr marL="569899" indent="-339717">
              <a:spcBef>
                <a:spcPts val="1800"/>
              </a:spcBef>
            </a:pPr>
            <a:r>
              <a:rPr lang="en-US" sz="2000" dirty="0">
                <a:solidFill>
                  <a:schemeClr val="bg1"/>
                </a:solidFill>
              </a:rPr>
              <a:t>Understand the many purposes of assessment</a:t>
            </a:r>
          </a:p>
          <a:p>
            <a:pPr marL="569899" indent="-339717">
              <a:spcBef>
                <a:spcPts val="1800"/>
              </a:spcBef>
            </a:pPr>
            <a:r>
              <a:rPr lang="en-US" sz="2000" dirty="0">
                <a:solidFill>
                  <a:schemeClr val="bg1"/>
                </a:solidFill>
              </a:rPr>
              <a:t>Understand assessment metrics and the difficulty of defining really useful metrics and determining their values</a:t>
            </a: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3</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spTree>
    <p:extLst>
      <p:ext uri="{BB962C8B-B14F-4D97-AF65-F5344CB8AC3E}">
        <p14:creationId xmlns:p14="http://schemas.microsoft.com/office/powerpoint/2010/main" val="2156812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5324" y="233973"/>
            <a:ext cx="8458200" cy="685800"/>
          </a:xfrm>
        </p:spPr>
        <p:txBody>
          <a:bodyPr/>
          <a:lstStyle/>
          <a:p>
            <a:pPr eaLnBrk="1" hangingPunct="1"/>
            <a:r>
              <a:rPr lang="en-US" dirty="0"/>
              <a:t>Introduction</a:t>
            </a:r>
            <a:endParaRPr lang="en-US" sz="3200" b="0" dirty="0">
              <a:latin typeface="Arial Unicode MS" pitchFamily="34" charset="-128"/>
            </a:endParaRPr>
          </a:p>
        </p:txBody>
      </p:sp>
      <p:sp>
        <p:nvSpPr>
          <p:cNvPr id="3076" name="Rectangle 3"/>
          <p:cNvSpPr>
            <a:spLocks noGrp="1" noChangeArrowheads="1"/>
          </p:cNvSpPr>
          <p:nvPr>
            <p:ph idx="1"/>
          </p:nvPr>
        </p:nvSpPr>
        <p:spPr>
          <a:xfrm>
            <a:off x="304800" y="1676400"/>
            <a:ext cx="8610600" cy="4461608"/>
          </a:xfrm>
        </p:spPr>
        <p:txBody>
          <a:bodyPr/>
          <a:lstStyle/>
          <a:p>
            <a:pPr marL="914400" indent="0">
              <a:buNone/>
            </a:pPr>
            <a:r>
              <a:rPr lang="en-US" b="1" dirty="0">
                <a:solidFill>
                  <a:schemeClr val="bg1"/>
                </a:solidFill>
              </a:rPr>
              <a:t>Measurement, test, assessment, and evaluation</a:t>
            </a:r>
          </a:p>
          <a:p>
            <a:pPr marL="0" indent="0">
              <a:buNone/>
            </a:pPr>
            <a:r>
              <a:rPr lang="en-US" sz="2000" dirty="0">
                <a:solidFill>
                  <a:schemeClr val="bg1"/>
                </a:solidFill>
              </a:rPr>
              <a:t>even as applied to individual people (including in education and medicine) all are research in the broad sense discussed in Lecture 01.2.</a:t>
            </a:r>
            <a:br>
              <a:rPr lang="en-US" sz="2000" dirty="0">
                <a:solidFill>
                  <a:schemeClr val="bg1"/>
                </a:solidFill>
              </a:rPr>
            </a:br>
            <a:r>
              <a:rPr lang="en-US" sz="2000" dirty="0">
                <a:solidFill>
                  <a:schemeClr val="bg1"/>
                </a:solidFill>
              </a:rPr>
              <a:t>They are at the applied end of the pure research ꟷ applied research continuum.</a:t>
            </a:r>
          </a:p>
          <a:p>
            <a:pPr marL="0" indent="0">
              <a:buNone/>
            </a:pPr>
            <a:r>
              <a:rPr lang="en-US" sz="2000" dirty="0">
                <a:solidFill>
                  <a:schemeClr val="bg1"/>
                </a:solidFill>
              </a:rPr>
              <a:t>Specific research methods, especially data collection methods, </a:t>
            </a:r>
            <a:br>
              <a:rPr lang="en-US" sz="2000" dirty="0">
                <a:solidFill>
                  <a:schemeClr val="bg1"/>
                </a:solidFill>
              </a:rPr>
            </a:br>
            <a:r>
              <a:rPr lang="en-US" sz="2000" dirty="0">
                <a:solidFill>
                  <a:schemeClr val="bg1"/>
                </a:solidFill>
              </a:rPr>
              <a:t>discussed later in the course, apply.</a:t>
            </a:r>
          </a:p>
          <a:p>
            <a:pPr marL="0" indent="0">
              <a:buNone/>
            </a:pPr>
            <a:r>
              <a:rPr lang="en-US" sz="2000" spc="-50" dirty="0">
                <a:solidFill>
                  <a:schemeClr val="bg1"/>
                </a:solidFill>
              </a:rPr>
              <a:t>This lecture discusses special considerations that apply to this type of research</a:t>
            </a: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4</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pic>
        <p:nvPicPr>
          <p:cNvPr id="3" name="UBLIS575DS-02.2$2-Lecture02.2ResearchForAssessmentV2Slide04">
            <a:hlinkClick r:id="" action="ppaction://media"/>
            <a:extLst>
              <a:ext uri="{FF2B5EF4-FFF2-40B4-BE49-F238E27FC236}">
                <a16:creationId xmlns:a16="http://schemas.microsoft.com/office/drawing/2014/main" id="{7A8852E7-0887-4848-B229-8E86008FEA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15200" y="5410200"/>
            <a:ext cx="511189" cy="511189"/>
          </a:xfrm>
          <a:prstGeom prst="rect">
            <a:avLst/>
          </a:prstGeom>
        </p:spPr>
      </p:pic>
      <p:sp>
        <p:nvSpPr>
          <p:cNvPr id="9" name="TextBox 8">
            <a:extLst>
              <a:ext uri="{FF2B5EF4-FFF2-40B4-BE49-F238E27FC236}">
                <a16:creationId xmlns:a16="http://schemas.microsoft.com/office/drawing/2014/main" id="{73DA7842-A446-45E5-95DC-11077A0AF335}"/>
              </a:ext>
            </a:extLst>
          </p:cNvPr>
          <p:cNvSpPr txBox="1"/>
          <p:nvPr/>
        </p:nvSpPr>
        <p:spPr>
          <a:xfrm>
            <a:off x="6400800" y="5460687"/>
            <a:ext cx="981462" cy="369332"/>
          </a:xfrm>
          <a:prstGeom prst="rect">
            <a:avLst/>
          </a:prstGeom>
          <a:noFill/>
        </p:spPr>
        <p:txBody>
          <a:bodyPr wrap="square" rtlCol="0">
            <a:spAutoFit/>
          </a:bodyPr>
          <a:lstStyle/>
          <a:p>
            <a:pPr>
              <a:spcBef>
                <a:spcPts val="600"/>
              </a:spcBef>
            </a:pPr>
            <a:r>
              <a:rPr lang="en-US" sz="1800" dirty="0">
                <a:solidFill>
                  <a:schemeClr val="bg1"/>
                </a:solidFill>
              </a:rPr>
              <a:t>2 min </a:t>
            </a:r>
          </a:p>
        </p:txBody>
      </p:sp>
    </p:spTree>
    <p:extLst>
      <p:ext uri="{BB962C8B-B14F-4D97-AF65-F5344CB8AC3E}">
        <p14:creationId xmlns:p14="http://schemas.microsoft.com/office/powerpoint/2010/main" val="5644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5324" y="233973"/>
            <a:ext cx="8458200" cy="685800"/>
          </a:xfrm>
        </p:spPr>
        <p:txBody>
          <a:bodyPr/>
          <a:lstStyle/>
          <a:p>
            <a:pPr eaLnBrk="1" hangingPunct="1"/>
            <a:r>
              <a:rPr lang="en-US" dirty="0"/>
              <a:t>Definitions</a:t>
            </a:r>
            <a:endParaRPr lang="en-US" sz="3200" b="0" dirty="0">
              <a:latin typeface="Arial Unicode MS" pitchFamily="34" charset="-128"/>
            </a:endParaRPr>
          </a:p>
        </p:txBody>
      </p:sp>
      <p:sp>
        <p:nvSpPr>
          <p:cNvPr id="3076" name="Rectangle 3"/>
          <p:cNvSpPr>
            <a:spLocks noGrp="1" noChangeArrowheads="1"/>
          </p:cNvSpPr>
          <p:nvPr>
            <p:ph idx="1"/>
          </p:nvPr>
        </p:nvSpPr>
        <p:spPr>
          <a:xfrm>
            <a:off x="533924" y="1676400"/>
            <a:ext cx="8229600" cy="4461608"/>
          </a:xfrm>
        </p:spPr>
        <p:txBody>
          <a:bodyPr/>
          <a:lstStyle/>
          <a:p>
            <a:pPr marL="0" indent="0">
              <a:buNone/>
            </a:pPr>
            <a:r>
              <a:rPr lang="en-US" sz="2000" b="1" dirty="0">
                <a:solidFill>
                  <a:schemeClr val="bg1"/>
                </a:solidFill>
              </a:rPr>
              <a:t>A cautionary note</a:t>
            </a:r>
          </a:p>
          <a:p>
            <a:pPr marL="0" indent="0">
              <a:buNone/>
            </a:pPr>
            <a:r>
              <a:rPr lang="en-US" sz="2000" dirty="0">
                <a:solidFill>
                  <a:schemeClr val="bg1"/>
                </a:solidFill>
              </a:rPr>
              <a:t>Words have many meanings, and people use them how they want to.</a:t>
            </a:r>
          </a:p>
          <a:p>
            <a:pPr marL="0" indent="0">
              <a:buNone/>
            </a:pPr>
            <a:r>
              <a:rPr lang="en-US" sz="2000" dirty="0">
                <a:solidFill>
                  <a:schemeClr val="bg1"/>
                </a:solidFill>
              </a:rPr>
              <a:t>The definitions given in the next slide are useful in that they articulate important characteristics in the semantic space indicated by</a:t>
            </a:r>
          </a:p>
          <a:p>
            <a:pPr marL="0" indent="0">
              <a:buNone/>
            </a:pPr>
            <a:r>
              <a:rPr lang="en-US" sz="2000" dirty="0">
                <a:solidFill>
                  <a:schemeClr val="bg1"/>
                </a:solidFill>
              </a:rPr>
              <a:t>	Measurement, test, assessment, and evaluation</a:t>
            </a:r>
          </a:p>
          <a:p>
            <a:pPr marL="0" indent="0">
              <a:buNone/>
            </a:pPr>
            <a:r>
              <a:rPr lang="en-US" sz="2000" dirty="0">
                <a:solidFill>
                  <a:schemeClr val="bg1"/>
                </a:solidFill>
              </a:rPr>
              <a:t>But you cannot assume that people (teachers, researchers, UX (user experience) designers, ...) use the words as defined here.</a:t>
            </a:r>
          </a:p>
          <a:p>
            <a:pPr marL="0" indent="0">
              <a:buNone/>
            </a:pPr>
            <a:r>
              <a:rPr lang="en-US" sz="2000" dirty="0">
                <a:solidFill>
                  <a:schemeClr val="bg1"/>
                </a:solidFill>
              </a:rPr>
              <a:t>Having your mind sharpened by reading these definitions, </a:t>
            </a:r>
            <a:br>
              <a:rPr lang="en-US" sz="2000" dirty="0">
                <a:solidFill>
                  <a:schemeClr val="bg1"/>
                </a:solidFill>
              </a:rPr>
            </a:br>
            <a:r>
              <a:rPr lang="en-US" sz="2000" dirty="0">
                <a:solidFill>
                  <a:schemeClr val="bg1"/>
                </a:solidFill>
              </a:rPr>
              <a:t>you need to determine from context what an author means.</a:t>
            </a: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5</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spTree>
    <p:extLst>
      <p:ext uri="{BB962C8B-B14F-4D97-AF65-F5344CB8AC3E}">
        <p14:creationId xmlns:p14="http://schemas.microsoft.com/office/powerpoint/2010/main" val="88657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5324" y="233973"/>
            <a:ext cx="8458200" cy="685800"/>
          </a:xfrm>
        </p:spPr>
        <p:txBody>
          <a:bodyPr/>
          <a:lstStyle/>
          <a:p>
            <a:pPr eaLnBrk="1" hangingPunct="1"/>
            <a:r>
              <a:rPr lang="en-US" dirty="0"/>
              <a:t>Definitions</a:t>
            </a:r>
            <a:endParaRPr lang="en-US" sz="3200" b="0" dirty="0">
              <a:latin typeface="Arial Unicode MS" pitchFamily="34" charset="-128"/>
            </a:endParaRPr>
          </a:p>
        </p:txBody>
      </p:sp>
      <p:sp>
        <p:nvSpPr>
          <p:cNvPr id="3076" name="Rectangle 3"/>
          <p:cNvSpPr>
            <a:spLocks noGrp="1" noChangeArrowheads="1"/>
          </p:cNvSpPr>
          <p:nvPr>
            <p:ph idx="1"/>
          </p:nvPr>
        </p:nvSpPr>
        <p:spPr>
          <a:xfrm>
            <a:off x="76200" y="1143000"/>
            <a:ext cx="9067800" cy="4876800"/>
          </a:xfrm>
        </p:spPr>
        <p:txBody>
          <a:bodyPr/>
          <a:lstStyle/>
          <a:p>
            <a:pPr marL="0" indent="0">
              <a:spcBef>
                <a:spcPts val="1200"/>
              </a:spcBef>
              <a:buNone/>
            </a:pPr>
            <a:r>
              <a:rPr lang="en-US" dirty="0">
                <a:solidFill>
                  <a:schemeClr val="bg1"/>
                </a:solidFill>
              </a:rPr>
              <a:t>Measurement</a:t>
            </a:r>
          </a:p>
          <a:p>
            <a:pPr marL="0" indent="0">
              <a:spcBef>
                <a:spcPts val="1200"/>
              </a:spcBef>
              <a:buNone/>
            </a:pPr>
            <a:r>
              <a:rPr lang="en-US" dirty="0">
                <a:solidFill>
                  <a:schemeClr val="bg1"/>
                </a:solidFill>
              </a:rPr>
              <a:t>Test </a:t>
            </a:r>
          </a:p>
          <a:p>
            <a:pPr marL="0" indent="0">
              <a:spcBef>
                <a:spcPts val="1200"/>
              </a:spcBef>
              <a:buNone/>
            </a:pPr>
            <a:r>
              <a:rPr lang="en-US" dirty="0">
                <a:solidFill>
                  <a:schemeClr val="bg1"/>
                </a:solidFill>
              </a:rPr>
              <a:t>Assessment </a:t>
            </a:r>
          </a:p>
          <a:p>
            <a:pPr marL="0" indent="0">
              <a:spcBef>
                <a:spcPts val="1200"/>
              </a:spcBef>
              <a:buNone/>
            </a:pPr>
            <a:r>
              <a:rPr lang="en-US" dirty="0">
                <a:solidFill>
                  <a:schemeClr val="bg1"/>
                </a:solidFill>
              </a:rPr>
              <a:t>Evaluation</a:t>
            </a:r>
          </a:p>
          <a:p>
            <a:pPr marL="0" indent="0">
              <a:buNone/>
            </a:pPr>
            <a:r>
              <a:rPr lang="en-US" sz="2000" dirty="0">
                <a:solidFill>
                  <a:schemeClr val="bg1"/>
                </a:solidFill>
              </a:rPr>
              <a:t>Specific definitions of types of tests, assessment, and evaluation are </a:t>
            </a:r>
            <a:r>
              <a:rPr lang="en-US" sz="2000" spc="-50" dirty="0">
                <a:solidFill>
                  <a:schemeClr val="bg1"/>
                </a:solidFill>
              </a:rPr>
              <a:t>based on purpose (see later in the lecture) and the method of data collection</a:t>
            </a:r>
          </a:p>
          <a:p>
            <a:pPr marL="0" indent="0">
              <a:buNone/>
            </a:pPr>
            <a:r>
              <a:rPr lang="en-US" sz="2000" dirty="0">
                <a:solidFill>
                  <a:schemeClr val="bg1"/>
                </a:solidFill>
              </a:rPr>
              <a:t>In the lecture title and most places in the lecture</a:t>
            </a:r>
            <a:br>
              <a:rPr lang="en-US" sz="2000" dirty="0">
                <a:solidFill>
                  <a:schemeClr val="bg1"/>
                </a:solidFill>
              </a:rPr>
            </a:br>
            <a:r>
              <a:rPr lang="en-US" sz="2000" b="1" dirty="0">
                <a:solidFill>
                  <a:schemeClr val="bg1"/>
                </a:solidFill>
              </a:rPr>
              <a:t>Assessment is used to mean Assessment and Evaluation</a:t>
            </a:r>
          </a:p>
          <a:p>
            <a:pPr marL="0" indent="0">
              <a:buNone/>
            </a:pPr>
            <a:r>
              <a:rPr lang="en-US" sz="2000" dirty="0">
                <a:solidFill>
                  <a:schemeClr val="bg1"/>
                </a:solidFill>
              </a:rPr>
              <a:t>Read the Word document side-by-side with the PowerPoint</a:t>
            </a: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6</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pic>
        <p:nvPicPr>
          <p:cNvPr id="3" name="UBLIS575DS-02.2$2-Lecture02.2ResearchForAssessmentV2Slide06">
            <a:hlinkClick r:id="" action="ppaction://media"/>
            <a:extLst>
              <a:ext uri="{FF2B5EF4-FFF2-40B4-BE49-F238E27FC236}">
                <a16:creationId xmlns:a16="http://schemas.microsoft.com/office/drawing/2014/main" id="{74DDA9AE-89A4-4ABC-B9EC-134B44C28EF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239000" y="1981200"/>
            <a:ext cx="656263" cy="656263"/>
          </a:xfrm>
          <a:prstGeom prst="rect">
            <a:avLst/>
          </a:prstGeom>
        </p:spPr>
      </p:pic>
      <p:sp>
        <p:nvSpPr>
          <p:cNvPr id="8" name="TextBox 7">
            <a:extLst>
              <a:ext uri="{FF2B5EF4-FFF2-40B4-BE49-F238E27FC236}">
                <a16:creationId xmlns:a16="http://schemas.microsoft.com/office/drawing/2014/main" id="{9C5C11AC-36D4-4DBB-8531-4A21F746390C}"/>
              </a:ext>
            </a:extLst>
          </p:cNvPr>
          <p:cNvSpPr txBox="1"/>
          <p:nvPr/>
        </p:nvSpPr>
        <p:spPr>
          <a:xfrm>
            <a:off x="6096000" y="2124665"/>
            <a:ext cx="981462" cy="369332"/>
          </a:xfrm>
          <a:prstGeom prst="rect">
            <a:avLst/>
          </a:prstGeom>
          <a:noFill/>
        </p:spPr>
        <p:txBody>
          <a:bodyPr wrap="square" rtlCol="0">
            <a:spAutoFit/>
          </a:bodyPr>
          <a:lstStyle/>
          <a:p>
            <a:pPr>
              <a:spcBef>
                <a:spcPts val="600"/>
              </a:spcBef>
            </a:pPr>
            <a:r>
              <a:rPr lang="en-US" sz="1800" dirty="0">
                <a:solidFill>
                  <a:schemeClr val="bg1"/>
                </a:solidFill>
              </a:rPr>
              <a:t> 1 min. </a:t>
            </a:r>
          </a:p>
        </p:txBody>
      </p:sp>
      <p:sp>
        <p:nvSpPr>
          <p:cNvPr id="9" name="TextBox 8">
            <a:extLst>
              <a:ext uri="{FF2B5EF4-FFF2-40B4-BE49-F238E27FC236}">
                <a16:creationId xmlns:a16="http://schemas.microsoft.com/office/drawing/2014/main" id="{08E76DA9-BD5B-403C-9995-B17E43FF49A8}"/>
              </a:ext>
            </a:extLst>
          </p:cNvPr>
          <p:cNvSpPr txBox="1"/>
          <p:nvPr/>
        </p:nvSpPr>
        <p:spPr>
          <a:xfrm>
            <a:off x="5833618" y="5510157"/>
            <a:ext cx="2061645" cy="369332"/>
          </a:xfrm>
          <a:prstGeom prst="rect">
            <a:avLst/>
          </a:prstGeom>
          <a:noFill/>
        </p:spPr>
        <p:txBody>
          <a:bodyPr wrap="square" rtlCol="0">
            <a:spAutoFit/>
          </a:bodyPr>
          <a:lstStyle/>
          <a:p>
            <a:pPr>
              <a:spcBef>
                <a:spcPts val="600"/>
              </a:spcBef>
            </a:pPr>
            <a:r>
              <a:rPr lang="en-US" sz="1800" dirty="0">
                <a:solidFill>
                  <a:schemeClr val="bg1"/>
                </a:solidFill>
              </a:rPr>
              <a:t> 6 pages, 10 min. </a:t>
            </a:r>
          </a:p>
        </p:txBody>
      </p:sp>
      <p:graphicFrame>
        <p:nvGraphicFramePr>
          <p:cNvPr id="4" name="Object 3">
            <a:hlinkClick r:id="" action="ppaction://ole?verb=1"/>
            <a:extLst>
              <a:ext uri="{FF2B5EF4-FFF2-40B4-BE49-F238E27FC236}">
                <a16:creationId xmlns:a16="http://schemas.microsoft.com/office/drawing/2014/main" id="{BABA11A3-ED00-489A-8ADF-1B7D0BB1B588}"/>
              </a:ext>
            </a:extLst>
          </p:cNvPr>
          <p:cNvGraphicFramePr>
            <a:graphicFrameLocks noChangeAspect="1"/>
          </p:cNvGraphicFramePr>
          <p:nvPr>
            <p:extLst>
              <p:ext uri="{D42A27DB-BD31-4B8C-83A1-F6EECF244321}">
                <p14:modId xmlns:p14="http://schemas.microsoft.com/office/powerpoint/2010/main" val="2004125651"/>
              </p:ext>
            </p:extLst>
          </p:nvPr>
        </p:nvGraphicFramePr>
        <p:xfrm>
          <a:off x="7362663" y="5431815"/>
          <a:ext cx="1519755" cy="1311316"/>
        </p:xfrm>
        <a:graphic>
          <a:graphicData uri="http://schemas.openxmlformats.org/presentationml/2006/ole">
            <mc:AlternateContent xmlns:mc="http://schemas.openxmlformats.org/markup-compatibility/2006">
              <mc:Choice xmlns:v="urn:schemas-microsoft-com:vml" Requires="v">
                <p:oleObj spid="_x0000_s4151" name="Document" showAsIcon="1" r:id="rId6" imgW="914400" imgH="788760" progId="Word.Document.12">
                  <p:embed/>
                </p:oleObj>
              </mc:Choice>
              <mc:Fallback>
                <p:oleObj name="Document" showAsIcon="1" r:id="rId6" imgW="914400" imgH="788760" progId="Word.Document.12">
                  <p:embed/>
                  <p:pic>
                    <p:nvPicPr>
                      <p:cNvPr id="0" name=""/>
                      <p:cNvPicPr/>
                      <p:nvPr/>
                    </p:nvPicPr>
                    <p:blipFill>
                      <a:blip r:embed="rId7"/>
                      <a:stretch>
                        <a:fillRect/>
                      </a:stretch>
                    </p:blipFill>
                    <p:spPr>
                      <a:xfrm>
                        <a:off x="7362663" y="5431815"/>
                        <a:ext cx="1519755" cy="1311316"/>
                      </a:xfrm>
                      <a:prstGeom prst="rect">
                        <a:avLst/>
                      </a:prstGeom>
                    </p:spPr>
                  </p:pic>
                </p:oleObj>
              </mc:Fallback>
            </mc:AlternateContent>
          </a:graphicData>
        </a:graphic>
      </p:graphicFrame>
    </p:spTree>
    <p:extLst>
      <p:ext uri="{BB962C8B-B14F-4D97-AF65-F5344CB8AC3E}">
        <p14:creationId xmlns:p14="http://schemas.microsoft.com/office/powerpoint/2010/main" val="222550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1676400"/>
            <a:ext cx="8458200" cy="685800"/>
          </a:xfrm>
        </p:spPr>
        <p:txBody>
          <a:bodyPr/>
          <a:lstStyle/>
          <a:p>
            <a:pPr eaLnBrk="1" hangingPunct="1"/>
            <a:r>
              <a:rPr lang="en-US" dirty="0"/>
              <a:t>Assessment of whom or what: </a:t>
            </a:r>
            <a:br>
              <a:rPr lang="en-US" dirty="0"/>
            </a:br>
            <a:r>
              <a:rPr lang="en-US" dirty="0"/>
              <a:t>Types of units to be assessed</a:t>
            </a:r>
            <a:endParaRPr lang="en-US" sz="3200" b="0" dirty="0">
              <a:latin typeface="Arial Unicode MS" pitchFamily="34" charset="-128"/>
            </a:endParaRP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7</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spTree>
    <p:extLst>
      <p:ext uri="{BB962C8B-B14F-4D97-AF65-F5344CB8AC3E}">
        <p14:creationId xmlns:p14="http://schemas.microsoft.com/office/powerpoint/2010/main" val="1734131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8</a:t>
            </a:fld>
            <a:endParaRPr lang="en-US" sz="2400" b="1" dirty="0"/>
          </a:p>
        </p:txBody>
      </p:sp>
      <p:graphicFrame>
        <p:nvGraphicFramePr>
          <p:cNvPr id="2" name="Table 1">
            <a:extLst>
              <a:ext uri="{FF2B5EF4-FFF2-40B4-BE49-F238E27FC236}">
                <a16:creationId xmlns:a16="http://schemas.microsoft.com/office/drawing/2014/main" id="{BB9FAAEF-C295-4BBC-88DA-9B0CD916D0E7}"/>
              </a:ext>
            </a:extLst>
          </p:cNvPr>
          <p:cNvGraphicFramePr>
            <a:graphicFrameLocks noGrp="1"/>
          </p:cNvGraphicFramePr>
          <p:nvPr>
            <p:extLst>
              <p:ext uri="{D42A27DB-BD31-4B8C-83A1-F6EECF244321}">
                <p14:modId xmlns:p14="http://schemas.microsoft.com/office/powerpoint/2010/main" val="3334544232"/>
              </p:ext>
            </p:extLst>
          </p:nvPr>
        </p:nvGraphicFramePr>
        <p:xfrm>
          <a:off x="854147" y="1021080"/>
          <a:ext cx="7467600" cy="5303520"/>
        </p:xfrm>
        <a:graphic>
          <a:graphicData uri="http://schemas.openxmlformats.org/drawingml/2006/table">
            <a:tbl>
              <a:tblPr firstRow="1" firstCol="1" bandRow="1">
                <a:tableStyleId>{5C22544A-7EE6-4342-B048-85BDC9FD1C3A}</a:tableStyleId>
              </a:tblPr>
              <a:tblGrid>
                <a:gridCol w="3733800">
                  <a:extLst>
                    <a:ext uri="{9D8B030D-6E8A-4147-A177-3AD203B41FA5}">
                      <a16:colId xmlns:a16="http://schemas.microsoft.com/office/drawing/2014/main" val="1750110515"/>
                    </a:ext>
                  </a:extLst>
                </a:gridCol>
                <a:gridCol w="3733800">
                  <a:extLst>
                    <a:ext uri="{9D8B030D-6E8A-4147-A177-3AD203B41FA5}">
                      <a16:colId xmlns:a16="http://schemas.microsoft.com/office/drawing/2014/main" val="1966414772"/>
                    </a:ext>
                  </a:extLst>
                </a:gridCol>
              </a:tblGrid>
              <a:tr h="5105400">
                <a:tc>
                  <a:txBody>
                    <a:bodyPr/>
                    <a:lstStyle/>
                    <a:p>
                      <a:pPr marL="0" marR="0">
                        <a:spcBef>
                          <a:spcPts val="600"/>
                        </a:spcBef>
                        <a:spcAft>
                          <a:spcPts val="0"/>
                        </a:spcAft>
                      </a:pPr>
                      <a:r>
                        <a:rPr lang="en-US" sz="1800" b="1" baseline="0" dirty="0">
                          <a:solidFill>
                            <a:srgbClr val="000000"/>
                          </a:solidFill>
                          <a:effectLst/>
                        </a:rPr>
                        <a:t>Person</a:t>
                      </a:r>
                      <a:r>
                        <a:rPr lang="en-US" sz="1800" b="0" baseline="0" dirty="0">
                          <a:solidFill>
                            <a:srgbClr val="000000"/>
                          </a:solidFill>
                          <a:effectLst/>
                        </a:rPr>
                        <a:t> (applicant, student, staff)</a:t>
                      </a:r>
                    </a:p>
                    <a:p>
                      <a:pPr marL="0" marR="0">
                        <a:spcBef>
                          <a:spcPts val="600"/>
                        </a:spcBef>
                        <a:spcAft>
                          <a:spcPts val="0"/>
                        </a:spcAft>
                      </a:pPr>
                      <a:r>
                        <a:rPr lang="en-US" sz="1800" b="1" baseline="0" dirty="0">
                          <a:solidFill>
                            <a:srgbClr val="000000"/>
                          </a:solidFill>
                          <a:effectLst/>
                        </a:rPr>
                        <a:t>Organization as system</a:t>
                      </a:r>
                    </a:p>
                    <a:p>
                      <a:pPr marL="228600" marR="0">
                        <a:spcBef>
                          <a:spcPts val="600"/>
                        </a:spcBef>
                        <a:spcAft>
                          <a:spcPts val="0"/>
                        </a:spcAft>
                      </a:pPr>
                      <a:r>
                        <a:rPr lang="en-US" sz="1800" b="0" baseline="0" dirty="0">
                          <a:solidFill>
                            <a:srgbClr val="000000"/>
                          </a:solidFill>
                          <a:effectLst/>
                        </a:rPr>
                        <a:t>School</a:t>
                      </a:r>
                    </a:p>
                    <a:p>
                      <a:pPr marL="228600" marR="0">
                        <a:spcBef>
                          <a:spcPts val="600"/>
                        </a:spcBef>
                        <a:spcAft>
                          <a:spcPts val="0"/>
                        </a:spcAft>
                      </a:pPr>
                      <a:r>
                        <a:rPr lang="en-US" sz="1800" b="0" baseline="0" dirty="0">
                          <a:solidFill>
                            <a:srgbClr val="000000"/>
                          </a:solidFill>
                          <a:effectLst/>
                        </a:rPr>
                        <a:t>Library</a:t>
                      </a:r>
                    </a:p>
                    <a:p>
                      <a:pPr marL="228600" marR="0">
                        <a:spcBef>
                          <a:spcPts val="600"/>
                        </a:spcBef>
                        <a:spcAft>
                          <a:spcPts val="0"/>
                        </a:spcAft>
                      </a:pPr>
                      <a:r>
                        <a:rPr lang="en-US" sz="1800" b="0" baseline="0" dirty="0">
                          <a:solidFill>
                            <a:srgbClr val="000000"/>
                          </a:solidFill>
                          <a:effectLst/>
                        </a:rPr>
                        <a:t>Geopolitical unit (country, state, county, city, city district)</a:t>
                      </a:r>
                    </a:p>
                    <a:p>
                      <a:pPr marL="0" marR="0">
                        <a:spcBef>
                          <a:spcPts val="600"/>
                        </a:spcBef>
                        <a:spcAft>
                          <a:spcPts val="0"/>
                        </a:spcAft>
                      </a:pPr>
                      <a:r>
                        <a:rPr lang="en-US" sz="1800" b="0" baseline="0" dirty="0">
                          <a:solidFill>
                            <a:srgbClr val="000000"/>
                          </a:solidFill>
                          <a:effectLst/>
                        </a:rPr>
                        <a:t>Group of people</a:t>
                      </a:r>
                    </a:p>
                    <a:p>
                      <a:pPr marL="0" marR="0">
                        <a:spcBef>
                          <a:spcPts val="600"/>
                        </a:spcBef>
                        <a:spcAft>
                          <a:spcPts val="0"/>
                        </a:spcAft>
                      </a:pPr>
                      <a:r>
                        <a:rPr lang="en-US" sz="1800" b="1" baseline="0" dirty="0">
                          <a:solidFill>
                            <a:srgbClr val="000000"/>
                          </a:solidFill>
                          <a:effectLst/>
                        </a:rPr>
                        <a:t>Program or project</a:t>
                      </a:r>
                    </a:p>
                    <a:p>
                      <a:pPr marL="228600" marR="0">
                        <a:spcBef>
                          <a:spcPts val="600"/>
                        </a:spcBef>
                        <a:spcAft>
                          <a:spcPts val="0"/>
                        </a:spcAft>
                      </a:pPr>
                      <a:r>
                        <a:rPr lang="en-US" sz="1800" b="0" baseline="0" dirty="0">
                          <a:solidFill>
                            <a:srgbClr val="000000"/>
                          </a:solidFill>
                          <a:effectLst/>
                        </a:rPr>
                        <a:t>Course</a:t>
                      </a:r>
                    </a:p>
                    <a:p>
                      <a:pPr marL="228600" marR="0">
                        <a:spcBef>
                          <a:spcPts val="600"/>
                        </a:spcBef>
                        <a:spcAft>
                          <a:spcPts val="0"/>
                        </a:spcAft>
                      </a:pPr>
                      <a:r>
                        <a:rPr lang="en-US" sz="1800" b="0" baseline="0" dirty="0">
                          <a:solidFill>
                            <a:srgbClr val="000000"/>
                          </a:solidFill>
                          <a:effectLst/>
                        </a:rPr>
                        <a:t>Service</a:t>
                      </a:r>
                    </a:p>
                    <a:p>
                      <a:pPr marL="0" marR="0">
                        <a:spcBef>
                          <a:spcPts val="600"/>
                        </a:spcBef>
                        <a:spcAft>
                          <a:spcPts val="0"/>
                        </a:spcAft>
                      </a:pPr>
                      <a:r>
                        <a:rPr lang="en-US" sz="1800" b="1" baseline="0" dirty="0">
                          <a:solidFill>
                            <a:srgbClr val="000000"/>
                          </a:solidFill>
                          <a:effectLst/>
                        </a:rPr>
                        <a:t>Program or project proposal</a:t>
                      </a:r>
                    </a:p>
                    <a:p>
                      <a:pPr marL="0" marR="0">
                        <a:spcBef>
                          <a:spcPts val="600"/>
                        </a:spcBef>
                        <a:spcAft>
                          <a:spcPts val="0"/>
                        </a:spcAft>
                      </a:pPr>
                      <a:r>
                        <a:rPr lang="en-US" sz="1800" b="1" baseline="0" dirty="0">
                          <a:solidFill>
                            <a:srgbClr val="000000"/>
                          </a:solidFill>
                          <a:effectLst/>
                        </a:rPr>
                        <a:t>Product</a:t>
                      </a:r>
                      <a:r>
                        <a:rPr lang="en-US" sz="1800" b="0" baseline="0" dirty="0">
                          <a:solidFill>
                            <a:srgbClr val="000000"/>
                          </a:solidFill>
                          <a:effectLst/>
                        </a:rPr>
                        <a:t> (as in Consumer Reports)</a:t>
                      </a:r>
                    </a:p>
                    <a:p>
                      <a:pPr marL="0" marR="0">
                        <a:spcBef>
                          <a:spcPts val="600"/>
                        </a:spcBef>
                        <a:spcAft>
                          <a:spcPts val="0"/>
                        </a:spcAft>
                      </a:pPr>
                      <a:r>
                        <a:rPr lang="en-US" sz="1800" b="0" baseline="0" dirty="0">
                          <a:solidFill>
                            <a:srgbClr val="000000"/>
                          </a:solidFill>
                          <a:effectLst/>
                        </a:rPr>
                        <a:t> </a:t>
                      </a:r>
                      <a:endParaRPr lang="en-US" sz="1800" b="0" baseline="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bg1"/>
                    </a:solidFill>
                  </a:tcPr>
                </a:tc>
                <a:tc>
                  <a:txBody>
                    <a:bodyPr/>
                    <a:lstStyle/>
                    <a:p>
                      <a:pPr marL="0" marR="0">
                        <a:spcBef>
                          <a:spcPts val="600"/>
                        </a:spcBef>
                        <a:spcAft>
                          <a:spcPts val="0"/>
                        </a:spcAft>
                      </a:pPr>
                      <a:r>
                        <a:rPr lang="en-US" sz="1800" b="1" baseline="0" dirty="0">
                          <a:solidFill>
                            <a:srgbClr val="000000"/>
                          </a:solidFill>
                          <a:effectLst/>
                        </a:rPr>
                        <a:t>Conceptual or software system</a:t>
                      </a:r>
                    </a:p>
                    <a:p>
                      <a:pPr marL="228600" marR="0">
                        <a:spcBef>
                          <a:spcPts val="600"/>
                        </a:spcBef>
                        <a:spcAft>
                          <a:spcPts val="0"/>
                        </a:spcAft>
                      </a:pPr>
                      <a:r>
                        <a:rPr lang="en-US" sz="1800" b="0" baseline="0" dirty="0">
                          <a:solidFill>
                            <a:srgbClr val="000000"/>
                          </a:solidFill>
                          <a:effectLst/>
                        </a:rPr>
                        <a:t>Curriculum</a:t>
                      </a:r>
                    </a:p>
                    <a:p>
                      <a:pPr marL="228600" marR="0">
                        <a:spcBef>
                          <a:spcPts val="600"/>
                        </a:spcBef>
                        <a:spcAft>
                          <a:spcPts val="0"/>
                        </a:spcAft>
                      </a:pPr>
                      <a:r>
                        <a:rPr lang="en-US" sz="1800" b="0" baseline="0" dirty="0">
                          <a:solidFill>
                            <a:srgbClr val="000000"/>
                          </a:solidFill>
                          <a:effectLst/>
                        </a:rPr>
                        <a:t>Knowledge Organization System</a:t>
                      </a:r>
                    </a:p>
                    <a:p>
                      <a:pPr marL="228600" marR="0">
                        <a:spcBef>
                          <a:spcPts val="600"/>
                        </a:spcBef>
                        <a:spcAft>
                          <a:spcPts val="0"/>
                        </a:spcAft>
                      </a:pPr>
                      <a:r>
                        <a:rPr lang="en-US" sz="1800" b="0" baseline="0" dirty="0">
                          <a:solidFill>
                            <a:srgbClr val="000000"/>
                          </a:solidFill>
                          <a:effectLst/>
                        </a:rPr>
                        <a:t>Policy</a:t>
                      </a:r>
                    </a:p>
                    <a:p>
                      <a:pPr marL="228600" marR="0">
                        <a:spcBef>
                          <a:spcPts val="600"/>
                        </a:spcBef>
                        <a:spcAft>
                          <a:spcPts val="0"/>
                        </a:spcAft>
                      </a:pPr>
                      <a:r>
                        <a:rPr lang="en-US" sz="1800" b="0" baseline="0" dirty="0">
                          <a:solidFill>
                            <a:srgbClr val="000000"/>
                          </a:solidFill>
                          <a:effectLst/>
                        </a:rPr>
                        <a:t>Information retrieval system</a:t>
                      </a:r>
                    </a:p>
                    <a:p>
                      <a:pPr marL="228600" marR="0">
                        <a:spcBef>
                          <a:spcPts val="600"/>
                        </a:spcBef>
                        <a:spcAft>
                          <a:spcPts val="0"/>
                        </a:spcAft>
                      </a:pPr>
                      <a:r>
                        <a:rPr lang="en-US" sz="1800" b="0" baseline="0" dirty="0">
                          <a:solidFill>
                            <a:srgbClr val="000000"/>
                          </a:solidFill>
                          <a:effectLst/>
                        </a:rPr>
                        <a:t>User interface</a:t>
                      </a:r>
                    </a:p>
                    <a:p>
                      <a:pPr marL="228600" marR="0">
                        <a:spcBef>
                          <a:spcPts val="600"/>
                        </a:spcBef>
                        <a:spcAft>
                          <a:spcPts val="0"/>
                        </a:spcAft>
                      </a:pPr>
                      <a:r>
                        <a:rPr lang="en-US" sz="1800" b="0" baseline="0" dirty="0">
                          <a:solidFill>
                            <a:srgbClr val="000000"/>
                          </a:solidFill>
                          <a:effectLst/>
                        </a:rPr>
                        <a:t>Web site</a:t>
                      </a:r>
                    </a:p>
                    <a:p>
                      <a:pPr marL="228600" marR="0" indent="-228600">
                        <a:spcBef>
                          <a:spcPts val="600"/>
                        </a:spcBef>
                        <a:spcAft>
                          <a:spcPts val="0"/>
                        </a:spcAft>
                      </a:pPr>
                      <a:r>
                        <a:rPr lang="en-US" sz="1800" b="1" baseline="0" dirty="0">
                          <a:solidFill>
                            <a:srgbClr val="000000"/>
                          </a:solidFill>
                          <a:effectLst/>
                        </a:rPr>
                        <a:t>Publication</a:t>
                      </a:r>
                      <a:r>
                        <a:rPr lang="en-US" sz="1800" b="0" baseline="0" dirty="0">
                          <a:solidFill>
                            <a:srgbClr val="000000"/>
                          </a:solidFill>
                          <a:effectLst/>
                        </a:rPr>
                        <a:t>, document of any kind, student papers, assignment submissions</a:t>
                      </a:r>
                    </a:p>
                    <a:p>
                      <a:pPr marL="0" marR="0">
                        <a:spcBef>
                          <a:spcPts val="600"/>
                        </a:spcBef>
                        <a:spcAft>
                          <a:spcPts val="0"/>
                        </a:spcAft>
                      </a:pPr>
                      <a:r>
                        <a:rPr lang="en-US" sz="1800" b="1" baseline="0" dirty="0">
                          <a:solidFill>
                            <a:srgbClr val="000000"/>
                          </a:solidFill>
                          <a:effectLst/>
                        </a:rPr>
                        <a:t>Research in a domain</a:t>
                      </a:r>
                    </a:p>
                    <a:p>
                      <a:pPr marL="0" marR="0">
                        <a:spcBef>
                          <a:spcPts val="600"/>
                        </a:spcBef>
                        <a:spcAft>
                          <a:spcPts val="0"/>
                        </a:spcAft>
                      </a:pPr>
                      <a:r>
                        <a:rPr lang="en-US" sz="1800" b="1" baseline="0" dirty="0">
                          <a:solidFill>
                            <a:srgbClr val="000000"/>
                          </a:solidFill>
                          <a:effectLst/>
                        </a:rPr>
                        <a:t>School subject - how well taught</a:t>
                      </a:r>
                    </a:p>
                    <a:p>
                      <a:pPr marL="0" marR="0">
                        <a:spcBef>
                          <a:spcPts val="600"/>
                        </a:spcBef>
                        <a:spcAft>
                          <a:spcPts val="0"/>
                        </a:spcAft>
                      </a:pPr>
                      <a:r>
                        <a:rPr lang="en-US" sz="1800" b="1" baseline="0" dirty="0">
                          <a:solidFill>
                            <a:srgbClr val="000000"/>
                          </a:solidFill>
                          <a:effectLst/>
                        </a:rPr>
                        <a:t>Test/assessment/evaluation</a:t>
                      </a:r>
                      <a:r>
                        <a:rPr lang="en-US" sz="1800" b="0" baseline="0" dirty="0">
                          <a:solidFill>
                            <a:srgbClr val="000000"/>
                          </a:solidFill>
                          <a:effectLst/>
                        </a:rPr>
                        <a:t> tools</a:t>
                      </a:r>
                    </a:p>
                    <a:p>
                      <a:pPr marL="228600" marR="0" indent="-228600">
                        <a:spcBef>
                          <a:spcPts val="600"/>
                        </a:spcBef>
                        <a:spcAft>
                          <a:spcPts val="0"/>
                        </a:spcAft>
                      </a:pPr>
                      <a:r>
                        <a:rPr lang="en-US" sz="1800" b="0" baseline="0" dirty="0">
                          <a:solidFill>
                            <a:srgbClr val="000000"/>
                          </a:solidFill>
                          <a:effectLst/>
                        </a:rPr>
                        <a:t>Test/assessment/evaluation implementation instance</a:t>
                      </a:r>
                    </a:p>
                    <a:p>
                      <a:pPr marL="0" marR="0">
                        <a:spcBef>
                          <a:spcPts val="600"/>
                        </a:spcBef>
                        <a:spcAft>
                          <a:spcPts val="0"/>
                        </a:spcAft>
                      </a:pPr>
                      <a:r>
                        <a:rPr lang="en-US" sz="1800" b="0" baseline="0" dirty="0">
                          <a:solidFill>
                            <a:srgbClr val="000000"/>
                          </a:solidFill>
                          <a:effectLst/>
                        </a:rPr>
                        <a:t> </a:t>
                      </a:r>
                      <a:endParaRPr lang="en-US" sz="1800" b="0" baseline="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1868246022"/>
                  </a:ext>
                </a:extLst>
              </a:tr>
            </a:tbl>
          </a:graphicData>
        </a:graphic>
      </p:graphicFrame>
      <p:sp>
        <p:nvSpPr>
          <p:cNvPr id="3" name="TextBox 2">
            <a:extLst>
              <a:ext uri="{FF2B5EF4-FFF2-40B4-BE49-F238E27FC236}">
                <a16:creationId xmlns:a16="http://schemas.microsoft.com/office/drawing/2014/main" id="{B8369534-56DE-4AA3-B2B3-C28EB3FD7FD2}"/>
              </a:ext>
            </a:extLst>
          </p:cNvPr>
          <p:cNvSpPr txBox="1"/>
          <p:nvPr/>
        </p:nvSpPr>
        <p:spPr>
          <a:xfrm>
            <a:off x="914400" y="304800"/>
            <a:ext cx="7467600" cy="461665"/>
          </a:xfrm>
          <a:prstGeom prst="rect">
            <a:avLst/>
          </a:prstGeom>
          <a:noFill/>
        </p:spPr>
        <p:txBody>
          <a:bodyPr wrap="square" rtlCol="0">
            <a:spAutoFit/>
          </a:bodyPr>
          <a:lstStyle/>
          <a:p>
            <a:pPr algn="ctr"/>
            <a:r>
              <a:rPr lang="en-US" dirty="0"/>
              <a:t>Many types of units to be assessed. Here just a few</a:t>
            </a:r>
          </a:p>
        </p:txBody>
      </p:sp>
      <p:pic>
        <p:nvPicPr>
          <p:cNvPr id="4" name="UBLIS575DS-02.2$2-Lecture02.2ResearchForAssessmentV2Slide08">
            <a:hlinkClick r:id="" action="ppaction://media"/>
            <a:extLst>
              <a:ext uri="{FF2B5EF4-FFF2-40B4-BE49-F238E27FC236}">
                <a16:creationId xmlns:a16="http://schemas.microsoft.com/office/drawing/2014/main" id="{3D293BAC-FF06-4450-A2BC-9F5B8A4975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5889236"/>
            <a:ext cx="457200" cy="457200"/>
          </a:xfrm>
          <a:prstGeom prst="rect">
            <a:avLst/>
          </a:prstGeom>
        </p:spPr>
      </p:pic>
      <p:sp>
        <p:nvSpPr>
          <p:cNvPr id="7" name="TextBox 6">
            <a:extLst>
              <a:ext uri="{FF2B5EF4-FFF2-40B4-BE49-F238E27FC236}">
                <a16:creationId xmlns:a16="http://schemas.microsoft.com/office/drawing/2014/main" id="{3F875B5C-72A9-4DF5-B083-876B4683E024}"/>
              </a:ext>
            </a:extLst>
          </p:cNvPr>
          <p:cNvSpPr txBox="1"/>
          <p:nvPr/>
        </p:nvSpPr>
        <p:spPr>
          <a:xfrm>
            <a:off x="7377219" y="5911561"/>
            <a:ext cx="1323797" cy="369332"/>
          </a:xfrm>
          <a:prstGeom prst="rect">
            <a:avLst/>
          </a:prstGeom>
          <a:noFill/>
        </p:spPr>
        <p:txBody>
          <a:bodyPr wrap="square" rtlCol="0">
            <a:spAutoFit/>
          </a:bodyPr>
          <a:lstStyle/>
          <a:p>
            <a:pPr>
              <a:spcBef>
                <a:spcPts val="600"/>
              </a:spcBef>
            </a:pPr>
            <a:r>
              <a:rPr lang="en-US" sz="1800" dirty="0">
                <a:solidFill>
                  <a:schemeClr val="bg1"/>
                </a:solidFill>
              </a:rPr>
              <a:t> </a:t>
            </a:r>
            <a:r>
              <a:rPr lang="en-US" sz="1800" dirty="0">
                <a:solidFill>
                  <a:srgbClr val="000066"/>
                </a:solidFill>
              </a:rPr>
              <a:t>1.5 min </a:t>
            </a:r>
          </a:p>
        </p:txBody>
      </p:sp>
      <p:sp>
        <p:nvSpPr>
          <p:cNvPr id="10" name="Footer Placeholder 4">
            <a:extLst>
              <a:ext uri="{FF2B5EF4-FFF2-40B4-BE49-F238E27FC236}">
                <a16:creationId xmlns:a16="http://schemas.microsoft.com/office/drawing/2014/main" id="{ADA44128-60AB-43EC-9D4F-F8094B738FAD}"/>
              </a:ext>
            </a:extLst>
          </p:cNvPr>
          <p:cNvSpPr>
            <a:spLocks noGrp="1"/>
          </p:cNvSpPr>
          <p:nvPr>
            <p:ph type="ftr" sz="quarter" idx="11"/>
          </p:nvPr>
        </p:nvSpPr>
        <p:spPr>
          <a:xfrm>
            <a:off x="-76200" y="6362700"/>
            <a:ext cx="8077200" cy="381000"/>
          </a:xfrm>
        </p:spPr>
        <p:txBody>
          <a:bodyPr/>
          <a:lstStyle/>
          <a:p>
            <a:pPr>
              <a:defRPr/>
            </a:pPr>
            <a:r>
              <a:rPr lang="en-US" dirty="0"/>
              <a:t>Soergel, UBLIS575DS-02.2$2-Lecture02.2ResearchSupportingPracticePart2Assessment.pptx      </a:t>
            </a:r>
          </a:p>
        </p:txBody>
      </p:sp>
    </p:spTree>
    <p:extLst>
      <p:ext uri="{BB962C8B-B14F-4D97-AF65-F5344CB8AC3E}">
        <p14:creationId xmlns:p14="http://schemas.microsoft.com/office/powerpoint/2010/main" val="109121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4800" y="457200"/>
            <a:ext cx="8458200" cy="685800"/>
          </a:xfrm>
        </p:spPr>
        <p:txBody>
          <a:bodyPr/>
          <a:lstStyle/>
          <a:p>
            <a:pPr eaLnBrk="1" hangingPunct="1"/>
            <a:r>
              <a:rPr lang="en-US" dirty="0"/>
              <a:t>Assessment using what criteria:</a:t>
            </a:r>
            <a:br>
              <a:rPr lang="en-US" dirty="0"/>
            </a:br>
            <a:r>
              <a:rPr lang="en-US" dirty="0"/>
              <a:t>Aspects to be assessed</a:t>
            </a:r>
            <a:endParaRPr lang="en-US" sz="3200" b="0" dirty="0">
              <a:latin typeface="Arial Unicode MS" pitchFamily="34" charset="-128"/>
            </a:endParaRPr>
          </a:p>
        </p:txBody>
      </p:sp>
      <p:sp>
        <p:nvSpPr>
          <p:cNvPr id="3076" name="Rectangle 3"/>
          <p:cNvSpPr>
            <a:spLocks noGrp="1" noChangeArrowheads="1"/>
          </p:cNvSpPr>
          <p:nvPr>
            <p:ph idx="1"/>
          </p:nvPr>
        </p:nvSpPr>
        <p:spPr>
          <a:xfrm>
            <a:off x="381000" y="1600200"/>
            <a:ext cx="8230124" cy="4572000"/>
          </a:xfrm>
        </p:spPr>
        <p:txBody>
          <a:bodyPr/>
          <a:lstStyle/>
          <a:p>
            <a:pPr marL="0" indent="0">
              <a:buNone/>
            </a:pPr>
            <a:r>
              <a:rPr lang="en-US" sz="2000" b="1" dirty="0"/>
              <a:t>Internal characteristics</a:t>
            </a:r>
          </a:p>
          <a:p>
            <a:pPr marL="457200" indent="0">
              <a:spcBef>
                <a:spcPts val="900"/>
              </a:spcBef>
              <a:buNone/>
            </a:pPr>
            <a:r>
              <a:rPr lang="en-US" sz="2000" dirty="0"/>
              <a:t>Intrinsic capabilities (e.g., IQ. How well is an organization run?)</a:t>
            </a:r>
          </a:p>
          <a:p>
            <a:pPr marL="457200" indent="0">
              <a:spcBef>
                <a:spcPts val="900"/>
              </a:spcBef>
              <a:buNone/>
            </a:pPr>
            <a:r>
              <a:rPr lang="en-US" sz="2000" dirty="0"/>
              <a:t>Realized capabilities (actually achieved vs. predicted)</a:t>
            </a:r>
            <a:br>
              <a:rPr lang="en-US" sz="2000" dirty="0"/>
            </a:br>
            <a:r>
              <a:rPr lang="en-US" sz="2000" dirty="0"/>
              <a:t>(e.g., knowledge and skills, competence, performance)</a:t>
            </a:r>
          </a:p>
          <a:p>
            <a:pPr marL="457200" indent="0">
              <a:spcBef>
                <a:spcPts val="900"/>
              </a:spcBef>
              <a:buNone/>
            </a:pPr>
            <a:r>
              <a:rPr lang="en-US" sz="2000" dirty="0"/>
              <a:t>Process </a:t>
            </a:r>
          </a:p>
          <a:p>
            <a:pPr marL="0" indent="0">
              <a:spcBef>
                <a:spcPts val="2400"/>
              </a:spcBef>
              <a:buNone/>
            </a:pPr>
            <a:r>
              <a:rPr lang="en-US" sz="2000" b="1" dirty="0"/>
              <a:t>External effectiveness  </a:t>
            </a:r>
            <a:r>
              <a:rPr lang="en-US" sz="2000" dirty="0"/>
              <a:t>(actually achieved vs. predicted)</a:t>
            </a:r>
            <a:endParaRPr lang="en-US" sz="2000" b="1" dirty="0"/>
          </a:p>
          <a:p>
            <a:pPr marL="457200" indent="0">
              <a:spcBef>
                <a:spcPts val="900"/>
              </a:spcBef>
              <a:buNone/>
            </a:pPr>
            <a:r>
              <a:rPr lang="en-US" sz="2000" dirty="0"/>
              <a:t>Outcomes</a:t>
            </a:r>
          </a:p>
          <a:p>
            <a:pPr marL="457200" indent="0">
              <a:spcBef>
                <a:spcPts val="900"/>
              </a:spcBef>
              <a:buNone/>
            </a:pPr>
            <a:r>
              <a:rPr lang="en-US" sz="2000" dirty="0"/>
              <a:t>Impact</a:t>
            </a:r>
          </a:p>
          <a:p>
            <a:pPr marL="0" indent="0">
              <a:spcBef>
                <a:spcPts val="2400"/>
              </a:spcBef>
              <a:buNone/>
            </a:pPr>
            <a:r>
              <a:rPr lang="en-US" sz="2000" b="1" dirty="0"/>
              <a:t>Related: </a:t>
            </a:r>
            <a:r>
              <a:rPr lang="en-US" sz="2000" dirty="0"/>
              <a:t>Assessing</a:t>
            </a:r>
            <a:r>
              <a:rPr lang="en-US" sz="2000" b="1" dirty="0"/>
              <a:t> </a:t>
            </a:r>
            <a:r>
              <a:rPr lang="en-US" sz="2000" dirty="0"/>
              <a:t>actuals vs. assessing predictions, assessing plans</a:t>
            </a: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9</a:t>
            </a:fld>
            <a:endParaRPr lang="en-US" sz="2400" b="1" dirty="0"/>
          </a:p>
        </p:txBody>
      </p:sp>
      <p:sp>
        <p:nvSpPr>
          <p:cNvPr id="5" name="Footer Placeholder 4"/>
          <p:cNvSpPr>
            <a:spLocks noGrp="1"/>
          </p:cNvSpPr>
          <p:nvPr>
            <p:ph type="ftr" sz="quarter" idx="11"/>
          </p:nvPr>
        </p:nvSpPr>
        <p:spPr>
          <a:xfrm>
            <a:off x="-76200" y="6324600"/>
            <a:ext cx="8077200" cy="381000"/>
          </a:xfrm>
        </p:spPr>
        <p:txBody>
          <a:bodyPr/>
          <a:lstStyle/>
          <a:p>
            <a:pPr>
              <a:defRPr/>
            </a:pPr>
            <a:r>
              <a:rPr lang="en-US" dirty="0"/>
              <a:t>Soergel, UBLIS575DS-02.2$2-Lecture02.2ResearchSupportingPracticePart2Assessment.pptx      </a:t>
            </a:r>
          </a:p>
        </p:txBody>
      </p:sp>
      <p:pic>
        <p:nvPicPr>
          <p:cNvPr id="2" name="UBLIS575DS-02.2$2-Lecture02.2ResearchForAssessmentV2Slide09">
            <a:hlinkClick r:id="" action="ppaction://media"/>
            <a:extLst>
              <a:ext uri="{FF2B5EF4-FFF2-40B4-BE49-F238E27FC236}">
                <a16:creationId xmlns:a16="http://schemas.microsoft.com/office/drawing/2014/main" id="{8AB51075-D257-42F9-ABEE-DB7812370A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48600" y="5653088"/>
            <a:ext cx="396875" cy="396875"/>
          </a:xfrm>
          <a:prstGeom prst="rect">
            <a:avLst/>
          </a:prstGeom>
        </p:spPr>
      </p:pic>
      <p:sp>
        <p:nvSpPr>
          <p:cNvPr id="7" name="TextBox 6">
            <a:extLst>
              <a:ext uri="{FF2B5EF4-FFF2-40B4-BE49-F238E27FC236}">
                <a16:creationId xmlns:a16="http://schemas.microsoft.com/office/drawing/2014/main" id="{7596BF3F-5203-4A4E-80C2-2EF99EF342B5}"/>
              </a:ext>
            </a:extLst>
          </p:cNvPr>
          <p:cNvSpPr txBox="1"/>
          <p:nvPr/>
        </p:nvSpPr>
        <p:spPr>
          <a:xfrm>
            <a:off x="6705600" y="5666859"/>
            <a:ext cx="1057662" cy="369332"/>
          </a:xfrm>
          <a:prstGeom prst="rect">
            <a:avLst/>
          </a:prstGeom>
          <a:noFill/>
        </p:spPr>
        <p:txBody>
          <a:bodyPr wrap="square" rtlCol="0">
            <a:spAutoFit/>
          </a:bodyPr>
          <a:lstStyle/>
          <a:p>
            <a:pPr>
              <a:spcBef>
                <a:spcPts val="600"/>
              </a:spcBef>
            </a:pPr>
            <a:r>
              <a:rPr lang="en-US" sz="1800" dirty="0">
                <a:solidFill>
                  <a:schemeClr val="bg1"/>
                </a:solidFill>
              </a:rPr>
              <a:t> 3.5 min </a:t>
            </a:r>
          </a:p>
        </p:txBody>
      </p:sp>
    </p:spTree>
    <p:extLst>
      <p:ext uri="{BB962C8B-B14F-4D97-AF65-F5344CB8AC3E}">
        <p14:creationId xmlns:p14="http://schemas.microsoft.com/office/powerpoint/2010/main" val="54082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49910</TotalTime>
  <Words>2291</Words>
  <Application>Microsoft Office PowerPoint</Application>
  <PresentationFormat>On-screen Show (4:3)</PresentationFormat>
  <Paragraphs>282</Paragraphs>
  <Slides>23</Slides>
  <Notes>2</Notes>
  <HiddenSlides>0</HiddenSlides>
  <MMClips>14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ＭＳ 明朝</vt:lpstr>
      <vt:lpstr>Arial</vt:lpstr>
      <vt:lpstr>Arial Unicode MS</vt:lpstr>
      <vt:lpstr>Book Antiqua</vt:lpstr>
      <vt:lpstr>Calibri</vt:lpstr>
      <vt:lpstr>Times New Roman</vt:lpstr>
      <vt:lpstr>7_Default Design</vt:lpstr>
      <vt:lpstr>Document</vt:lpstr>
      <vt:lpstr>UB LIS 575 Soergel Lecture 02.2  Research Supporting Practice  Part 2.  1a2.3 Evaluation and assessment research</vt:lpstr>
      <vt:lpstr>Outline of Lecture 02.2 </vt:lpstr>
      <vt:lpstr>Learning objectives</vt:lpstr>
      <vt:lpstr>Introduction</vt:lpstr>
      <vt:lpstr>Definitions</vt:lpstr>
      <vt:lpstr>Definitions</vt:lpstr>
      <vt:lpstr>Assessment of whom or what:  Types of units to be assessed</vt:lpstr>
      <vt:lpstr>PowerPoint Presentation</vt:lpstr>
      <vt:lpstr>Assessment using what criteria: Aspects to be assessed</vt:lpstr>
      <vt:lpstr>Process evaluation</vt:lpstr>
      <vt:lpstr>Outcome and impact evaluation</vt:lpstr>
      <vt:lpstr>Assessment for what?  Purposes of assessment</vt:lpstr>
      <vt:lpstr>Purposes of assessment</vt:lpstr>
      <vt:lpstr>More purposes of assessment</vt:lpstr>
      <vt:lpstr>Metrics</vt:lpstr>
      <vt:lpstr>Metrics for libraries: internal characteristics</vt:lpstr>
      <vt:lpstr>Metrics for libraries: Outcomes</vt:lpstr>
      <vt:lpstr>Metrics for libraries: Impact</vt:lpstr>
      <vt:lpstr>Metrics for information retrieval systems</vt:lpstr>
      <vt:lpstr>Metrics for quality of life in city districts </vt:lpstr>
      <vt:lpstr>Evaluation process</vt:lpstr>
      <vt:lpstr>PowerPoint Presentation</vt:lpstr>
      <vt:lpstr>The end</vt:lpstr>
    </vt:vector>
  </TitlesOfParts>
  <Company>GMU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DS</cp:lastModifiedBy>
  <cp:revision>1135</cp:revision>
  <dcterms:created xsi:type="dcterms:W3CDTF">2002-10-21T17:52:26Z</dcterms:created>
  <dcterms:modified xsi:type="dcterms:W3CDTF">2021-09-01T03:36:31Z</dcterms:modified>
</cp:coreProperties>
</file>