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21"/>
  </p:notesMasterIdLst>
  <p:sldIdLst>
    <p:sldId id="260" r:id="rId2"/>
    <p:sldId id="351" r:id="rId3"/>
    <p:sldId id="292" r:id="rId4"/>
    <p:sldId id="344" r:id="rId5"/>
    <p:sldId id="343" r:id="rId6"/>
    <p:sldId id="326" r:id="rId7"/>
    <p:sldId id="327" r:id="rId8"/>
    <p:sldId id="328" r:id="rId9"/>
    <p:sldId id="329" r:id="rId10"/>
    <p:sldId id="330" r:id="rId11"/>
    <p:sldId id="331" r:id="rId12"/>
    <p:sldId id="349" r:id="rId13"/>
    <p:sldId id="332" r:id="rId14"/>
    <p:sldId id="333" r:id="rId15"/>
    <p:sldId id="346" r:id="rId16"/>
    <p:sldId id="350" r:id="rId17"/>
    <p:sldId id="347" r:id="rId18"/>
    <p:sldId id="334" r:id="rId19"/>
    <p:sldId id="342" r:id="rId2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autoAdjust="0"/>
    <p:restoredTop sz="94648" autoAdjust="0"/>
  </p:normalViewPr>
  <p:slideViewPr>
    <p:cSldViewPr>
      <p:cViewPr varScale="1">
        <p:scale>
          <a:sx n="117" d="100"/>
          <a:sy n="117" d="100"/>
        </p:scale>
        <p:origin x="360"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2365629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99120-5D35-4016-9FD4-809C6A124625}" type="slidenum">
              <a:rPr lang="en-US" smtClean="0"/>
              <a:pPr>
                <a:defRPr/>
              </a:pPr>
              <a:t>1</a:t>
            </a:fld>
            <a:endParaRPr lang="en-US" dirty="0"/>
          </a:p>
        </p:txBody>
      </p:sp>
    </p:spTree>
    <p:extLst>
      <p:ext uri="{BB962C8B-B14F-4D97-AF65-F5344CB8AC3E}">
        <p14:creationId xmlns:p14="http://schemas.microsoft.com/office/powerpoint/2010/main" val="230417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99120-5D35-4016-9FD4-809C6A124625}" type="slidenum">
              <a:rPr lang="en-US" smtClean="0"/>
              <a:pPr>
                <a:defRPr/>
              </a:pPr>
              <a:t>2</a:t>
            </a:fld>
            <a:endParaRPr lang="en-US" dirty="0"/>
          </a:p>
        </p:txBody>
      </p:sp>
    </p:spTree>
    <p:extLst>
      <p:ext uri="{BB962C8B-B14F-4D97-AF65-F5344CB8AC3E}">
        <p14:creationId xmlns:p14="http://schemas.microsoft.com/office/powerpoint/2010/main" val="144520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4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r>
              <a:rPr lang="en-US" dirty="0"/>
              <a:t>Soergel, </a:t>
            </a: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Soergel, </a:t>
            </a: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Soergel, </a:t>
            </a: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914400" y="152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914400" y="16764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4301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a:t>Soergel, </a:t>
            </a:r>
          </a:p>
        </p:txBody>
      </p:sp>
      <p:sp>
        <p:nvSpPr>
          <p:cNvPr id="4301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2057400" y="533400"/>
            <a:ext cx="8153400" cy="3048000"/>
          </a:xfrm>
        </p:spPr>
        <p:txBody>
          <a:bodyPr/>
          <a:lstStyle/>
          <a:p>
            <a:pPr>
              <a:spcBef>
                <a:spcPts val="2000"/>
              </a:spcBef>
            </a:pPr>
            <a:r>
              <a:rPr lang="en-US" sz="3600" b="0" dirty="0">
                <a:latin typeface="Arial Unicode MS" pitchFamily="34" charset="-128"/>
              </a:rPr>
              <a:t>UB LIS 575 Soergel</a:t>
            </a:r>
            <a:br>
              <a:rPr lang="en-US" sz="3600" b="0" dirty="0">
                <a:latin typeface="Arial Unicode MS" pitchFamily="34" charset="-128"/>
              </a:rPr>
            </a:br>
            <a:r>
              <a:rPr lang="en-US" sz="3600" b="0" dirty="0">
                <a:latin typeface="Arial Unicode MS" pitchFamily="34" charset="-128"/>
              </a:rPr>
              <a:t>Lecture 03.2</a:t>
            </a:r>
            <a:br>
              <a:rPr lang="en-US" sz="2000" b="0" dirty="0">
                <a:latin typeface="Arial Unicode MS" pitchFamily="34" charset="-128"/>
              </a:rPr>
            </a:br>
            <a:br>
              <a:rPr lang="en-US" sz="2000" b="0" dirty="0">
                <a:latin typeface="Arial Unicode MS" pitchFamily="34" charset="-128"/>
              </a:rPr>
            </a:br>
            <a:r>
              <a:rPr lang="en-US" dirty="0"/>
              <a:t>Developing a research topic / research problem </a:t>
            </a:r>
            <a:br>
              <a:rPr lang="en-US" dirty="0"/>
            </a:br>
            <a:r>
              <a:rPr lang="en-US" dirty="0"/>
              <a:t>and research questions</a:t>
            </a:r>
            <a:endParaRPr lang="en-US" sz="3200" b="0" dirty="0">
              <a:latin typeface="Arial Unicode MS" pitchFamily="34" charset="-128"/>
            </a:endParaRPr>
          </a:p>
        </p:txBody>
      </p:sp>
      <p:sp>
        <p:nvSpPr>
          <p:cNvPr id="2052" name="Rectangle 3"/>
          <p:cNvSpPr>
            <a:spLocks noGrp="1" noChangeArrowheads="1"/>
          </p:cNvSpPr>
          <p:nvPr>
            <p:ph type="subTitle" idx="1"/>
          </p:nvPr>
        </p:nvSpPr>
        <p:spPr>
          <a:xfrm>
            <a:off x="2514600" y="3884524"/>
            <a:ext cx="7239000" cy="1752600"/>
          </a:xfrm>
        </p:spPr>
        <p:txBody>
          <a:bodyPr/>
          <a:lstStyle/>
          <a:p>
            <a:pPr eaLnBrk="1" hangingPunct="1"/>
            <a:r>
              <a:rPr lang="en-US" sz="2800" b="1" dirty="0">
                <a:solidFill>
                  <a:schemeClr val="bg1"/>
                </a:solidFill>
              </a:rPr>
              <a:t>Dagobert Soergel</a:t>
            </a:r>
          </a:p>
          <a:p>
            <a:pPr eaLnBrk="1" hangingPunct="1"/>
            <a:r>
              <a:rPr lang="en-US" sz="2000" dirty="0">
                <a:solidFill>
                  <a:schemeClr val="bg1"/>
                </a:solidFill>
              </a:rPr>
              <a:t>Department of  Information Science</a:t>
            </a:r>
            <a:br>
              <a:rPr lang="en-US" sz="2000" dirty="0">
                <a:solidFill>
                  <a:schemeClr val="bg1"/>
                </a:solidFill>
              </a:rPr>
            </a:br>
            <a:r>
              <a:rPr lang="en-US" sz="2000" dirty="0">
                <a:solidFill>
                  <a:schemeClr val="bg1"/>
                </a:solidFill>
              </a:rPr>
              <a:t>Graduate School of Education </a:t>
            </a:r>
            <a:br>
              <a:rPr lang="en-US" sz="2000" dirty="0">
                <a:solidFill>
                  <a:schemeClr val="bg1"/>
                </a:solidFill>
              </a:rPr>
            </a:br>
            <a:r>
              <a:rPr lang="en-US" sz="2000" dirty="0">
                <a:solidFill>
                  <a:schemeClr val="bg1"/>
                </a:solidFill>
              </a:rPr>
              <a:t>University at Buffalo</a:t>
            </a:r>
          </a:p>
        </p:txBody>
      </p:sp>
      <p:sp>
        <p:nvSpPr>
          <p:cNvPr id="2053" name="Text Box 4"/>
          <p:cNvSpPr txBox="1">
            <a:spLocks noChangeArrowheads="1"/>
          </p:cNvSpPr>
          <p:nvPr/>
        </p:nvSpPr>
        <p:spPr bwMode="auto">
          <a:xfrm>
            <a:off x="3352800" y="4953000"/>
            <a:ext cx="6248400" cy="457200"/>
          </a:xfrm>
          <a:prstGeom prst="rect">
            <a:avLst/>
          </a:prstGeom>
          <a:noFill/>
          <a:ln w="9525">
            <a:noFill/>
            <a:miter lim="800000"/>
            <a:headEnd/>
            <a:tailEnd/>
          </a:ln>
        </p:spPr>
        <p:txBody>
          <a:bodyPr>
            <a:spAutoFit/>
          </a:bodyPr>
          <a:lstStyle/>
          <a:p>
            <a:pPr algn="ctr">
              <a:spcBef>
                <a:spcPct val="10000"/>
              </a:spcBef>
            </a:pPr>
            <a:endParaRPr lang="en-US" dirty="0">
              <a:latin typeface="Arial" charset="0"/>
            </a:endParaRPr>
          </a:p>
        </p:txBody>
      </p:sp>
      <p:sp>
        <p:nvSpPr>
          <p:cNvPr id="6" name="TextBox 5"/>
          <p:cNvSpPr txBox="1"/>
          <p:nvPr/>
        </p:nvSpPr>
        <p:spPr>
          <a:xfrm>
            <a:off x="609600" y="5978488"/>
            <a:ext cx="4533900" cy="461665"/>
          </a:xfrm>
          <a:prstGeom prst="rect">
            <a:avLst/>
          </a:prstGeom>
          <a:noFill/>
        </p:spPr>
        <p:txBody>
          <a:bodyPr wrap="square" rtlCol="0">
            <a:spAutoFit/>
          </a:bodyPr>
          <a:lstStyle/>
          <a:p>
            <a:pPr>
              <a:spcBef>
                <a:spcPts val="600"/>
              </a:spcBef>
            </a:pPr>
            <a:r>
              <a:rPr lang="en-US" dirty="0">
                <a:solidFill>
                  <a:schemeClr val="bg1"/>
                </a:solidFill>
              </a:rPr>
              <a:t>  60 min, audio for many slides </a:t>
            </a:r>
          </a:p>
        </p:txBody>
      </p:sp>
      <p:pic>
        <p:nvPicPr>
          <p:cNvPr id="2" name="UBLIS575DS-03.1$2-Lecture03.1DevelopingAResearchTopicSlide01">
            <a:hlinkClick r:id="" action="ppaction://media"/>
            <a:extLst>
              <a:ext uri="{FF2B5EF4-FFF2-40B4-BE49-F238E27FC236}">
                <a16:creationId xmlns:a16="http://schemas.microsoft.com/office/drawing/2014/main" id="{3F3C305A-0F85-475F-81D3-776BE000D2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1300" y="5864691"/>
            <a:ext cx="762000" cy="762000"/>
          </a:xfrm>
          <a:prstGeom prst="rect">
            <a:avLst/>
          </a:prstGeom>
        </p:spPr>
      </p:pic>
      <p:sp>
        <p:nvSpPr>
          <p:cNvPr id="7" name="TextBox 6">
            <a:extLst>
              <a:ext uri="{FF2B5EF4-FFF2-40B4-BE49-F238E27FC236}">
                <a16:creationId xmlns:a16="http://schemas.microsoft.com/office/drawing/2014/main" id="{83BD90FA-E068-4793-8045-BB5C9E0A99F5}"/>
              </a:ext>
            </a:extLst>
          </p:cNvPr>
          <p:cNvSpPr txBox="1"/>
          <p:nvPr/>
        </p:nvSpPr>
        <p:spPr>
          <a:xfrm>
            <a:off x="6924675" y="6024655"/>
            <a:ext cx="3552825" cy="369332"/>
          </a:xfrm>
          <a:prstGeom prst="rect">
            <a:avLst/>
          </a:prstGeom>
          <a:noFill/>
        </p:spPr>
        <p:txBody>
          <a:bodyPr wrap="square" rtlCol="0">
            <a:spAutoFit/>
          </a:bodyPr>
          <a:lstStyle/>
          <a:p>
            <a:pPr>
              <a:spcBef>
                <a:spcPts val="600"/>
              </a:spcBef>
            </a:pPr>
            <a:r>
              <a:rPr lang="en-US" sz="1800" dirty="0">
                <a:solidFill>
                  <a:schemeClr val="bg1"/>
                </a:solidFill>
              </a:rPr>
              <a:t> 2 min  Should say Lecture 3.2</a:t>
            </a:r>
          </a:p>
        </p:txBody>
      </p:sp>
    </p:spTree>
    <p:extLst>
      <p:ext uri="{BB962C8B-B14F-4D97-AF65-F5344CB8AC3E}">
        <p14:creationId xmlns:p14="http://schemas.microsoft.com/office/powerpoint/2010/main" val="27844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838200" y="1752600"/>
            <a:ext cx="9754124" cy="685800"/>
          </a:xfrm>
        </p:spPr>
        <p:txBody>
          <a:bodyPr/>
          <a:lstStyle/>
          <a:p>
            <a:pPr eaLnBrk="1" hangingPunct="1"/>
            <a:r>
              <a:rPr lang="en-US" dirty="0"/>
              <a:t>The structure of a research question: Identifying and measuring variables</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10</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sp>
        <p:nvSpPr>
          <p:cNvPr id="2" name="TextBox 1"/>
          <p:cNvSpPr txBox="1"/>
          <p:nvPr/>
        </p:nvSpPr>
        <p:spPr>
          <a:xfrm>
            <a:off x="533400" y="3352800"/>
            <a:ext cx="11049000" cy="1762021"/>
          </a:xfrm>
          <a:prstGeom prst="rect">
            <a:avLst/>
          </a:prstGeom>
          <a:noFill/>
        </p:spPr>
        <p:txBody>
          <a:bodyPr wrap="square" rtlCol="0">
            <a:spAutoFit/>
          </a:bodyPr>
          <a:lstStyle/>
          <a:p>
            <a:r>
              <a:rPr lang="en-US" dirty="0"/>
              <a:t>Defining variables is </a:t>
            </a:r>
          </a:p>
          <a:p>
            <a:pPr marL="457200">
              <a:spcBef>
                <a:spcPts val="1500"/>
              </a:spcBef>
            </a:pPr>
            <a:r>
              <a:rPr lang="en-US" dirty="0"/>
              <a:t>(1) an elaboration of the topic definition;</a:t>
            </a:r>
          </a:p>
          <a:p>
            <a:pPr marL="457200">
              <a:spcBef>
                <a:spcPts val="0"/>
              </a:spcBef>
            </a:pPr>
            <a:br>
              <a:rPr lang="en-US" dirty="0"/>
            </a:br>
            <a:r>
              <a:rPr lang="en-US" dirty="0"/>
              <a:t>(2) the beginning of the methods section of the research proposal.</a:t>
            </a:r>
          </a:p>
        </p:txBody>
      </p:sp>
      <p:pic>
        <p:nvPicPr>
          <p:cNvPr id="3" name="UBLIS575DS-03.1$2-Lecture03.1DevelopingAResearchTopicSlide10">
            <a:hlinkClick r:id="" action="ppaction://media"/>
            <a:extLst>
              <a:ext uri="{FF2B5EF4-FFF2-40B4-BE49-F238E27FC236}">
                <a16:creationId xmlns:a16="http://schemas.microsoft.com/office/drawing/2014/main" id="{72209618-04C7-4863-A8C1-0008329C86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600" y="5678844"/>
            <a:ext cx="640993" cy="640993"/>
          </a:xfrm>
          <a:prstGeom prst="rect">
            <a:avLst/>
          </a:prstGeom>
        </p:spPr>
      </p:pic>
      <p:sp>
        <p:nvSpPr>
          <p:cNvPr id="7" name="TextBox 6">
            <a:extLst>
              <a:ext uri="{FF2B5EF4-FFF2-40B4-BE49-F238E27FC236}">
                <a16:creationId xmlns:a16="http://schemas.microsoft.com/office/drawing/2014/main" id="{4E580A7A-1B49-456C-8DEB-B5B21E501196}"/>
              </a:ext>
            </a:extLst>
          </p:cNvPr>
          <p:cNvSpPr txBox="1"/>
          <p:nvPr/>
        </p:nvSpPr>
        <p:spPr>
          <a:xfrm>
            <a:off x="9982801" y="5781723"/>
            <a:ext cx="981462" cy="369332"/>
          </a:xfrm>
          <a:prstGeom prst="rect">
            <a:avLst/>
          </a:prstGeom>
          <a:noFill/>
        </p:spPr>
        <p:txBody>
          <a:bodyPr wrap="square" rtlCol="0">
            <a:spAutoFit/>
          </a:bodyPr>
          <a:lstStyle/>
          <a:p>
            <a:pPr>
              <a:spcBef>
                <a:spcPts val="600"/>
              </a:spcBef>
            </a:pPr>
            <a:r>
              <a:rPr lang="en-US" sz="1800" dirty="0">
                <a:solidFill>
                  <a:schemeClr val="bg1"/>
                </a:solidFill>
              </a:rPr>
              <a:t> 3 min </a:t>
            </a:r>
          </a:p>
        </p:txBody>
      </p:sp>
    </p:spTree>
    <p:extLst>
      <p:ext uri="{BB962C8B-B14F-4D97-AF65-F5344CB8AC3E}">
        <p14:creationId xmlns:p14="http://schemas.microsoft.com/office/powerpoint/2010/main" val="23186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Identifying variables</a:t>
            </a:r>
            <a:endParaRPr lang="en-US" sz="3200" b="0" dirty="0">
              <a:latin typeface="Arial Unicode MS" pitchFamily="34" charset="-128"/>
            </a:endParaRPr>
          </a:p>
        </p:txBody>
      </p:sp>
      <p:sp>
        <p:nvSpPr>
          <p:cNvPr id="3076" name="Rectangle 3"/>
          <p:cNvSpPr>
            <a:spLocks noGrp="1" noChangeArrowheads="1"/>
          </p:cNvSpPr>
          <p:nvPr>
            <p:ph idx="1"/>
          </p:nvPr>
        </p:nvSpPr>
        <p:spPr>
          <a:xfrm>
            <a:off x="152924" y="1305414"/>
            <a:ext cx="11811000" cy="4714386"/>
          </a:xfrm>
        </p:spPr>
        <p:txBody>
          <a:bodyPr/>
          <a:lstStyle/>
          <a:p>
            <a:pPr marL="0" lvl="0" indent="0">
              <a:buNone/>
            </a:pPr>
            <a:r>
              <a:rPr lang="en-US" b="1" dirty="0"/>
              <a:t>For an empirical study</a:t>
            </a:r>
          </a:p>
          <a:p>
            <a:pPr marL="640080" lvl="0">
              <a:spcBef>
                <a:spcPts val="900"/>
              </a:spcBef>
            </a:pPr>
            <a:r>
              <a:rPr lang="en-US" sz="2000" dirty="0"/>
              <a:t>Agents/objects and processes and their characteristics.  </a:t>
            </a:r>
          </a:p>
          <a:p>
            <a:pPr marL="640080" lvl="0">
              <a:spcBef>
                <a:spcPts val="900"/>
              </a:spcBef>
            </a:pPr>
            <a:r>
              <a:rPr lang="en-US" sz="2000" dirty="0"/>
              <a:t>What factors influence these agents/objects and processes?</a:t>
            </a:r>
            <a:br>
              <a:rPr lang="en-US" sz="2000" dirty="0"/>
            </a:br>
            <a:r>
              <a:rPr lang="en-US" sz="2000" dirty="0"/>
              <a:t>More generally: What factors operate in the domain? </a:t>
            </a:r>
          </a:p>
          <a:p>
            <a:pPr marL="0" indent="0">
              <a:spcBef>
                <a:spcPts val="2700"/>
              </a:spcBef>
              <a:buNone/>
            </a:pPr>
            <a:r>
              <a:rPr lang="en-US" b="1" dirty="0"/>
              <a:t>For a theoretical or philosophical topic:  </a:t>
            </a:r>
          </a:p>
          <a:p>
            <a:pPr marL="640080" lvl="0">
              <a:spcBef>
                <a:spcPts val="900"/>
              </a:spcBef>
            </a:pPr>
            <a:r>
              <a:rPr lang="en-US" sz="2000" dirty="0"/>
              <a:t>What issues exist in the domain?</a:t>
            </a:r>
          </a:p>
          <a:p>
            <a:pPr marL="640080" lvl="0">
              <a:spcBef>
                <a:spcPts val="900"/>
              </a:spcBef>
            </a:pPr>
            <a:r>
              <a:rPr lang="en-US" sz="2000" dirty="0"/>
              <a:t>What actors and principles are involved? </a:t>
            </a:r>
          </a:p>
          <a:p>
            <a:pPr marL="640080" lvl="0">
              <a:spcBef>
                <a:spcPts val="900"/>
              </a:spcBef>
            </a:pPr>
            <a:r>
              <a:rPr lang="en-US" sz="2000" dirty="0"/>
              <a:t>What are bases for making judgments / decisions?</a:t>
            </a:r>
            <a:endParaRPr lang="en-US" dirty="0"/>
          </a:p>
          <a:p>
            <a:pPr marL="0" indent="0">
              <a:spcBef>
                <a:spcPts val="2700"/>
              </a:spcBef>
              <a:buNone/>
            </a:pPr>
            <a:r>
              <a:rPr lang="en-US" b="1" dirty="0"/>
              <a:t>Inputs and outputs.  What outcomes are we interested in?</a:t>
            </a:r>
            <a:endParaRPr lang="en-US" b="1"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11</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11">
            <a:hlinkClick r:id="" action="ppaction://media"/>
            <a:extLst>
              <a:ext uri="{FF2B5EF4-FFF2-40B4-BE49-F238E27FC236}">
                <a16:creationId xmlns:a16="http://schemas.microsoft.com/office/drawing/2014/main" id="{8BC5F84B-E81F-4290-A50A-5A62F55DA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9231" y="5426076"/>
            <a:ext cx="898524" cy="898524"/>
          </a:xfrm>
          <a:prstGeom prst="rect">
            <a:avLst/>
          </a:prstGeom>
        </p:spPr>
      </p:pic>
      <p:sp>
        <p:nvSpPr>
          <p:cNvPr id="7" name="TextBox 6">
            <a:extLst>
              <a:ext uri="{FF2B5EF4-FFF2-40B4-BE49-F238E27FC236}">
                <a16:creationId xmlns:a16="http://schemas.microsoft.com/office/drawing/2014/main" id="{047CA013-FEB3-484E-A97C-C6591F5229CB}"/>
              </a:ext>
            </a:extLst>
          </p:cNvPr>
          <p:cNvSpPr txBox="1"/>
          <p:nvPr/>
        </p:nvSpPr>
        <p:spPr>
          <a:xfrm>
            <a:off x="9505950" y="5650468"/>
            <a:ext cx="981462" cy="369332"/>
          </a:xfrm>
          <a:prstGeom prst="rect">
            <a:avLst/>
          </a:prstGeom>
          <a:noFill/>
        </p:spPr>
        <p:txBody>
          <a:bodyPr wrap="square" rtlCol="0">
            <a:spAutoFit/>
          </a:bodyPr>
          <a:lstStyle/>
          <a:p>
            <a:pPr>
              <a:spcBef>
                <a:spcPts val="600"/>
              </a:spcBef>
            </a:pPr>
            <a:r>
              <a:rPr lang="en-US" sz="1800" dirty="0">
                <a:solidFill>
                  <a:schemeClr val="bg1"/>
                </a:solidFill>
              </a:rPr>
              <a:t> 2 min </a:t>
            </a:r>
          </a:p>
        </p:txBody>
      </p:sp>
    </p:spTree>
    <p:extLst>
      <p:ext uri="{BB962C8B-B14F-4D97-AF65-F5344CB8AC3E}">
        <p14:creationId xmlns:p14="http://schemas.microsoft.com/office/powerpoint/2010/main" val="210285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a:stretch>
            <a:fillRect/>
          </a:stretch>
        </p:blipFill>
        <p:spPr>
          <a:xfrm>
            <a:off x="922337" y="0"/>
            <a:ext cx="7341107" cy="6619834"/>
          </a:xfrm>
          <a:prstGeom prst="rect">
            <a:avLst/>
          </a:prstGeom>
        </p:spPr>
      </p:pic>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12</a:t>
            </a:fld>
            <a:endParaRPr lang="en-US" sz="2400" b="1" dirty="0"/>
          </a:p>
        </p:txBody>
      </p:sp>
      <p:sp>
        <p:nvSpPr>
          <p:cNvPr id="5" name="Footer Placeholder 4"/>
          <p:cNvSpPr>
            <a:spLocks noGrp="1"/>
          </p:cNvSpPr>
          <p:nvPr>
            <p:ph type="ftr" sz="quarter" idx="11"/>
          </p:nvPr>
        </p:nvSpPr>
        <p:spPr>
          <a:xfrm>
            <a:off x="1447800" y="6629400"/>
            <a:ext cx="8077200" cy="381000"/>
          </a:xfrm>
        </p:spPr>
        <p:txBody>
          <a:bodyPr/>
          <a:lstStyle/>
          <a:p>
            <a:pPr>
              <a:defRPr/>
            </a:pPr>
            <a:r>
              <a:rPr lang="en-US" dirty="0"/>
              <a:t>Soergel,  UBLIS575DS-03.2$2-Lecture03.2DevelopingAResearchTopic.pptx</a:t>
            </a:r>
          </a:p>
        </p:txBody>
      </p:sp>
      <p:pic>
        <p:nvPicPr>
          <p:cNvPr id="3" name="UBLIS575DS-03.1$2-Lecture03.1DevelopingAResearchTopicSlide12">
            <a:hlinkClick r:id="" action="ppaction://media"/>
            <a:extLst>
              <a:ext uri="{FF2B5EF4-FFF2-40B4-BE49-F238E27FC236}">
                <a16:creationId xmlns:a16="http://schemas.microsoft.com/office/drawing/2014/main" id="{42CD1644-9795-47FE-B920-47F5A6FAD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6600" y="5334000"/>
            <a:ext cx="914400" cy="914400"/>
          </a:xfrm>
          <a:prstGeom prst="rect">
            <a:avLst/>
          </a:prstGeom>
        </p:spPr>
      </p:pic>
      <p:sp>
        <p:nvSpPr>
          <p:cNvPr id="6" name="TextBox 5">
            <a:extLst>
              <a:ext uri="{FF2B5EF4-FFF2-40B4-BE49-F238E27FC236}">
                <a16:creationId xmlns:a16="http://schemas.microsoft.com/office/drawing/2014/main" id="{A26742C9-13DD-4C3F-A3E7-4A71B46AFBC0}"/>
              </a:ext>
            </a:extLst>
          </p:cNvPr>
          <p:cNvSpPr txBox="1"/>
          <p:nvPr/>
        </p:nvSpPr>
        <p:spPr>
          <a:xfrm>
            <a:off x="9982801" y="5562600"/>
            <a:ext cx="981462" cy="369332"/>
          </a:xfrm>
          <a:prstGeom prst="rect">
            <a:avLst/>
          </a:prstGeom>
          <a:noFill/>
        </p:spPr>
        <p:txBody>
          <a:bodyPr wrap="square" rtlCol="0">
            <a:spAutoFit/>
          </a:bodyPr>
          <a:lstStyle/>
          <a:p>
            <a:pPr>
              <a:spcBef>
                <a:spcPts val="600"/>
              </a:spcBef>
            </a:pPr>
            <a:r>
              <a:rPr lang="en-US" sz="1800" dirty="0">
                <a:solidFill>
                  <a:schemeClr val="bg1"/>
                </a:solidFill>
              </a:rPr>
              <a:t> 5 min </a:t>
            </a:r>
          </a:p>
        </p:txBody>
      </p:sp>
    </p:spTree>
    <p:extLst>
      <p:ext uri="{BB962C8B-B14F-4D97-AF65-F5344CB8AC3E}">
        <p14:creationId xmlns:p14="http://schemas.microsoft.com/office/powerpoint/2010/main" val="11894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Role of variables in a study</a:t>
            </a:r>
            <a:endParaRPr lang="en-US" sz="3200" b="0" dirty="0">
              <a:latin typeface="Arial Unicode MS" pitchFamily="34" charset="-128"/>
            </a:endParaRPr>
          </a:p>
        </p:txBody>
      </p:sp>
      <p:sp>
        <p:nvSpPr>
          <p:cNvPr id="3076" name="Rectangle 3"/>
          <p:cNvSpPr>
            <a:spLocks noGrp="1" noChangeArrowheads="1"/>
          </p:cNvSpPr>
          <p:nvPr>
            <p:ph idx="1"/>
          </p:nvPr>
        </p:nvSpPr>
        <p:spPr>
          <a:xfrm>
            <a:off x="419100" y="1143000"/>
            <a:ext cx="11353800" cy="4461608"/>
          </a:xfrm>
        </p:spPr>
        <p:txBody>
          <a:bodyPr/>
          <a:lstStyle/>
          <a:p>
            <a:pPr marL="0" lvl="0" indent="0">
              <a:buNone/>
            </a:pPr>
            <a:r>
              <a:rPr lang="en-US" dirty="0"/>
              <a:t>I</a:t>
            </a:r>
            <a:r>
              <a:rPr lang="en-US" b="1" dirty="0"/>
              <a:t>ndependent variables</a:t>
            </a:r>
            <a:r>
              <a:rPr lang="en-US" dirty="0"/>
              <a:t>	</a:t>
            </a:r>
            <a:r>
              <a:rPr lang="en-US" sz="2000" dirty="0"/>
              <a:t>A variable that is suspected to have an effect on another variable.</a:t>
            </a:r>
          </a:p>
          <a:p>
            <a:pPr marL="3603625" lvl="0" indent="-3603625">
              <a:buNone/>
            </a:pPr>
            <a:r>
              <a:rPr lang="en-US" b="1" dirty="0"/>
              <a:t>Control variable</a:t>
            </a:r>
            <a:r>
              <a:rPr lang="en-US" dirty="0"/>
              <a:t>s		</a:t>
            </a:r>
            <a:r>
              <a:rPr lang="en-US" sz="2000" dirty="0"/>
              <a:t>A variable we hold constant or whose effect we neutralize through statistical analysis. So if we think that better teachers mean students learn more but that this effect may be obscured by income (since parents' income may also have an effect on students' learning) we use a statistical technique that analyzes </a:t>
            </a:r>
            <a:br>
              <a:rPr lang="en-US" sz="2000" dirty="0"/>
            </a:br>
            <a:r>
              <a:rPr lang="en-US" sz="2000" dirty="0"/>
              <a:t>the effect of teacher quality on learning within groups of students of equal income. </a:t>
            </a:r>
          </a:p>
          <a:p>
            <a:pPr marL="0" indent="0">
              <a:buNone/>
            </a:pPr>
            <a:r>
              <a:rPr lang="en-US" b="1" dirty="0"/>
              <a:t>Dependent variables</a:t>
            </a:r>
            <a:r>
              <a:rPr lang="en-US" dirty="0"/>
              <a:t>	</a:t>
            </a:r>
            <a:r>
              <a:rPr lang="en-US" sz="2000" dirty="0"/>
              <a:t>The variable on which the independent variable is suspected to</a:t>
            </a:r>
            <a:br>
              <a:rPr lang="en-US" sz="2000" dirty="0"/>
            </a:br>
            <a:r>
              <a:rPr lang="en-US" sz="2000" dirty="0"/>
              <a:t>				have an effect.</a:t>
            </a:r>
          </a:p>
          <a:p>
            <a:pPr marL="0" indent="0">
              <a:buNone/>
            </a:pPr>
            <a:r>
              <a:rPr lang="en-US" b="1" dirty="0">
                <a:solidFill>
                  <a:schemeClr val="bg1"/>
                </a:solidFill>
              </a:rPr>
              <a:t>For descriptive studies there are just variables</a:t>
            </a:r>
          </a:p>
          <a:p>
            <a:pPr marL="0" indent="0">
              <a:buNone/>
            </a:pPr>
            <a:r>
              <a:rPr lang="en-US" dirty="0">
                <a:solidFill>
                  <a:schemeClr val="bg1"/>
                </a:solidFill>
              </a:rPr>
              <a:t>See </a:t>
            </a:r>
            <a:r>
              <a:rPr lang="en-US" sz="2000" dirty="0">
                <a:solidFill>
                  <a:schemeClr val="bg1"/>
                </a:solidFill>
              </a:rPr>
              <a:t>the next slide for  elaboration of variables in explanatory studies</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13</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13">
            <a:hlinkClick r:id="" action="ppaction://media"/>
            <a:extLst>
              <a:ext uri="{FF2B5EF4-FFF2-40B4-BE49-F238E27FC236}">
                <a16:creationId xmlns:a16="http://schemas.microsoft.com/office/drawing/2014/main" id="{A01AE8CA-2F4C-422D-A798-381728592E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0693" y="5600240"/>
            <a:ext cx="756626" cy="756626"/>
          </a:xfrm>
          <a:prstGeom prst="rect">
            <a:avLst/>
          </a:prstGeom>
        </p:spPr>
      </p:pic>
      <p:sp>
        <p:nvSpPr>
          <p:cNvPr id="7" name="TextBox 6">
            <a:extLst>
              <a:ext uri="{FF2B5EF4-FFF2-40B4-BE49-F238E27FC236}">
                <a16:creationId xmlns:a16="http://schemas.microsoft.com/office/drawing/2014/main" id="{D36A3A06-D9AB-4923-9AD8-07B761BBB3B1}"/>
              </a:ext>
            </a:extLst>
          </p:cNvPr>
          <p:cNvSpPr txBox="1"/>
          <p:nvPr/>
        </p:nvSpPr>
        <p:spPr>
          <a:xfrm>
            <a:off x="9919231" y="5760888"/>
            <a:ext cx="981462" cy="369332"/>
          </a:xfrm>
          <a:prstGeom prst="rect">
            <a:avLst/>
          </a:prstGeom>
          <a:noFill/>
        </p:spPr>
        <p:txBody>
          <a:bodyPr wrap="square" rtlCol="0">
            <a:spAutoFit/>
          </a:bodyPr>
          <a:lstStyle/>
          <a:p>
            <a:pPr>
              <a:spcBef>
                <a:spcPts val="600"/>
              </a:spcBef>
            </a:pPr>
            <a:r>
              <a:rPr lang="en-US" sz="1800" dirty="0">
                <a:solidFill>
                  <a:schemeClr val="bg1"/>
                </a:solidFill>
              </a:rPr>
              <a:t> 2 min </a:t>
            </a:r>
          </a:p>
        </p:txBody>
      </p:sp>
    </p:spTree>
    <p:extLst>
      <p:ext uri="{BB962C8B-B14F-4D97-AF65-F5344CB8AC3E}">
        <p14:creationId xmlns:p14="http://schemas.microsoft.com/office/powerpoint/2010/main" val="394139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Measurement of variables</a:t>
            </a:r>
            <a:endParaRPr lang="en-US" sz="3200" b="0" dirty="0">
              <a:latin typeface="Arial Unicode MS" pitchFamily="34" charset="-128"/>
            </a:endParaRPr>
          </a:p>
        </p:txBody>
      </p:sp>
      <p:sp>
        <p:nvSpPr>
          <p:cNvPr id="3076" name="Rectangle 3"/>
          <p:cNvSpPr>
            <a:spLocks noGrp="1" noChangeArrowheads="1"/>
          </p:cNvSpPr>
          <p:nvPr>
            <p:ph idx="1"/>
          </p:nvPr>
        </p:nvSpPr>
        <p:spPr>
          <a:xfrm>
            <a:off x="190500" y="1219200"/>
            <a:ext cx="11811000" cy="4953000"/>
          </a:xfrm>
        </p:spPr>
        <p:txBody>
          <a:bodyPr/>
          <a:lstStyle/>
          <a:p>
            <a:pPr marL="0" indent="0">
              <a:buNone/>
            </a:pPr>
            <a:r>
              <a:rPr lang="en-US" sz="2000" dirty="0"/>
              <a:t>As formulated here, applies to quantitative studies. </a:t>
            </a:r>
            <a:br>
              <a:rPr lang="en-US" sz="2000" dirty="0"/>
            </a:br>
            <a:r>
              <a:rPr lang="en-US" sz="2000" dirty="0"/>
              <a:t>Qualitative studies also use variables but in different  ways.</a:t>
            </a:r>
          </a:p>
          <a:p>
            <a:r>
              <a:rPr lang="en-US" sz="2000" b="1" dirty="0"/>
              <a:t>Measurement</a:t>
            </a:r>
            <a:r>
              <a:rPr lang="en-US" sz="2000" dirty="0"/>
              <a:t>, operationalization (“intelligence is what the intelligence test measures”). </a:t>
            </a:r>
          </a:p>
          <a:p>
            <a:pPr>
              <a:spcBef>
                <a:spcPts val="900"/>
              </a:spcBef>
            </a:pPr>
            <a:r>
              <a:rPr lang="en-US" sz="2000" dirty="0"/>
              <a:t>Measurement scales</a:t>
            </a:r>
          </a:p>
          <a:p>
            <a:pPr>
              <a:spcBef>
                <a:spcPts val="900"/>
              </a:spcBef>
            </a:pPr>
            <a:r>
              <a:rPr lang="en-US" sz="2000" dirty="0"/>
              <a:t>Measurement instruments, standardized tests</a:t>
            </a:r>
          </a:p>
          <a:p>
            <a:pPr>
              <a:spcBef>
                <a:spcPts val="1500"/>
              </a:spcBef>
            </a:pPr>
            <a:r>
              <a:rPr lang="en-US" sz="2000" b="1" dirty="0"/>
              <a:t>Open vs. latent variables</a:t>
            </a:r>
          </a:p>
          <a:p>
            <a:pPr marL="640080">
              <a:spcBef>
                <a:spcPts val="600"/>
              </a:spcBef>
            </a:pPr>
            <a:r>
              <a:rPr lang="en-US" sz="2000" dirty="0"/>
              <a:t>Open = what we can observe directly  </a:t>
            </a:r>
          </a:p>
          <a:p>
            <a:pPr marL="640080">
              <a:spcBef>
                <a:spcPts val="600"/>
              </a:spcBef>
            </a:pPr>
            <a:r>
              <a:rPr lang="en-US" sz="2000" dirty="0"/>
              <a:t>Latent = internal disposition</a:t>
            </a:r>
          </a:p>
          <a:p>
            <a:pPr>
              <a:spcBef>
                <a:spcPts val="1500"/>
              </a:spcBef>
            </a:pPr>
            <a:r>
              <a:rPr lang="en-US" sz="2000" b="1" dirty="0"/>
              <a:t>Reliability and validity of measurement</a:t>
            </a:r>
          </a:p>
          <a:p>
            <a:pPr marL="640080">
              <a:spcBef>
                <a:spcPts val="600"/>
              </a:spcBef>
            </a:pPr>
            <a:r>
              <a:rPr lang="en-US" sz="2000" dirty="0"/>
              <a:t>Reliability = repeated measurements give the same result.</a:t>
            </a:r>
          </a:p>
          <a:p>
            <a:pPr marL="640080">
              <a:spcBef>
                <a:spcPts val="600"/>
              </a:spcBef>
            </a:pPr>
            <a:r>
              <a:rPr lang="en-US" sz="2000" dirty="0"/>
              <a:t>Validity     = the way we measure  (operationalize) the variable </a:t>
            </a:r>
          </a:p>
          <a:p>
            <a:pPr marL="2011680" indent="0">
              <a:spcBef>
                <a:spcPts val="0"/>
              </a:spcBef>
              <a:buNone/>
            </a:pPr>
            <a:r>
              <a:rPr lang="en-US" sz="2000" dirty="0"/>
              <a:t> agrees with our definition / understanding / meaning of the variable.</a:t>
            </a:r>
            <a:br>
              <a:rPr lang="en-US" dirty="0"/>
            </a:br>
            <a:br>
              <a:rPr lang="en-US" dirty="0"/>
            </a:br>
            <a:endParaRPr lang="en-US"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14</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14">
            <a:hlinkClick r:id="" action="ppaction://media"/>
            <a:extLst>
              <a:ext uri="{FF2B5EF4-FFF2-40B4-BE49-F238E27FC236}">
                <a16:creationId xmlns:a16="http://schemas.microsoft.com/office/drawing/2014/main" id="{A950E4D4-A354-4AF6-87AE-33C81D0797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25200" y="5502276"/>
            <a:ext cx="746124" cy="746124"/>
          </a:xfrm>
          <a:prstGeom prst="rect">
            <a:avLst/>
          </a:prstGeom>
        </p:spPr>
      </p:pic>
      <p:sp>
        <p:nvSpPr>
          <p:cNvPr id="7" name="TextBox 6">
            <a:extLst>
              <a:ext uri="{FF2B5EF4-FFF2-40B4-BE49-F238E27FC236}">
                <a16:creationId xmlns:a16="http://schemas.microsoft.com/office/drawing/2014/main" id="{64E56F70-82B4-44A3-9BCB-56003F6252C6}"/>
              </a:ext>
            </a:extLst>
          </p:cNvPr>
          <p:cNvSpPr txBox="1"/>
          <p:nvPr/>
        </p:nvSpPr>
        <p:spPr>
          <a:xfrm>
            <a:off x="10210800" y="5680808"/>
            <a:ext cx="981462" cy="369332"/>
          </a:xfrm>
          <a:prstGeom prst="rect">
            <a:avLst/>
          </a:prstGeom>
          <a:noFill/>
        </p:spPr>
        <p:txBody>
          <a:bodyPr wrap="square" rtlCol="0">
            <a:spAutoFit/>
          </a:bodyPr>
          <a:lstStyle/>
          <a:p>
            <a:pPr>
              <a:spcBef>
                <a:spcPts val="600"/>
              </a:spcBef>
            </a:pPr>
            <a:r>
              <a:rPr lang="en-US" sz="1800" dirty="0">
                <a:solidFill>
                  <a:schemeClr val="bg1"/>
                </a:solidFill>
              </a:rPr>
              <a:t> 7 min </a:t>
            </a:r>
          </a:p>
        </p:txBody>
      </p:sp>
      <p:sp>
        <p:nvSpPr>
          <p:cNvPr id="8" name="TextBox 7">
            <a:extLst>
              <a:ext uri="{FF2B5EF4-FFF2-40B4-BE49-F238E27FC236}">
                <a16:creationId xmlns:a16="http://schemas.microsoft.com/office/drawing/2014/main" id="{79A5376E-DDDF-4E6E-90BA-251C8B3049D7}"/>
              </a:ext>
            </a:extLst>
          </p:cNvPr>
          <p:cNvSpPr txBox="1"/>
          <p:nvPr/>
        </p:nvSpPr>
        <p:spPr>
          <a:xfrm>
            <a:off x="8529968" y="1222536"/>
            <a:ext cx="3515112" cy="369332"/>
          </a:xfrm>
          <a:prstGeom prst="rect">
            <a:avLst/>
          </a:prstGeom>
          <a:noFill/>
          <a:ln w="15875">
            <a:solidFill>
              <a:schemeClr val="bg1"/>
            </a:solidFill>
          </a:ln>
        </p:spPr>
        <p:txBody>
          <a:bodyPr wrap="square" rtlCol="0">
            <a:spAutoFit/>
          </a:bodyPr>
          <a:lstStyle/>
          <a:p>
            <a:pPr>
              <a:spcBef>
                <a:spcPts val="600"/>
              </a:spcBef>
            </a:pPr>
            <a:r>
              <a:rPr lang="en-US" sz="1800" dirty="0">
                <a:solidFill>
                  <a:schemeClr val="bg1"/>
                </a:solidFill>
              </a:rPr>
              <a:t> See Lecture 5.1 for elaboration </a:t>
            </a:r>
          </a:p>
        </p:txBody>
      </p:sp>
    </p:spTree>
    <p:extLst>
      <p:ext uri="{BB962C8B-B14F-4D97-AF65-F5344CB8AC3E}">
        <p14:creationId xmlns:p14="http://schemas.microsoft.com/office/powerpoint/2010/main" val="29772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 y="257394"/>
            <a:ext cx="11506200" cy="685800"/>
          </a:xfrm>
        </p:spPr>
        <p:txBody>
          <a:bodyPr/>
          <a:lstStyle/>
          <a:p>
            <a:pPr eaLnBrk="1" hangingPunct="1"/>
            <a:r>
              <a:rPr lang="en-US" dirty="0"/>
              <a:t>A caveat for interpreting research results</a:t>
            </a:r>
            <a:endParaRPr lang="en-US" sz="3200" b="0" dirty="0">
              <a:latin typeface="Arial Unicode MS" pitchFamily="34" charset="-128"/>
            </a:endParaRPr>
          </a:p>
        </p:txBody>
      </p:sp>
      <p:sp>
        <p:nvSpPr>
          <p:cNvPr id="3076" name="Rectangle 3"/>
          <p:cNvSpPr>
            <a:spLocks noGrp="1" noChangeArrowheads="1"/>
          </p:cNvSpPr>
          <p:nvPr>
            <p:ph idx="1"/>
          </p:nvPr>
        </p:nvSpPr>
        <p:spPr>
          <a:xfrm>
            <a:off x="914400" y="1336333"/>
            <a:ext cx="10439400" cy="802970"/>
          </a:xfrm>
        </p:spPr>
        <p:txBody>
          <a:bodyPr/>
          <a:lstStyle/>
          <a:p>
            <a:pPr marL="0" indent="0">
              <a:buNone/>
            </a:pPr>
            <a:r>
              <a:rPr lang="en-US" sz="2000" b="1" dirty="0">
                <a:solidFill>
                  <a:schemeClr val="bg1"/>
                </a:solidFill>
              </a:rPr>
              <a:t>Applying general results, especially from quantitative research, to individual cases and circumstances is dangerous, as the following examples illustrate.</a:t>
            </a: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15</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15">
            <a:hlinkClick r:id="" action="ppaction://media"/>
            <a:extLst>
              <a:ext uri="{FF2B5EF4-FFF2-40B4-BE49-F238E27FC236}">
                <a16:creationId xmlns:a16="http://schemas.microsoft.com/office/drawing/2014/main" id="{A43B7F85-EE61-436C-A536-E95A9CFA1B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6600" y="6060220"/>
            <a:ext cx="660645" cy="660645"/>
          </a:xfrm>
          <a:prstGeom prst="rect">
            <a:avLst/>
          </a:prstGeom>
        </p:spPr>
      </p:pic>
      <p:graphicFrame>
        <p:nvGraphicFramePr>
          <p:cNvPr id="3" name="Table 2">
            <a:extLst>
              <a:ext uri="{FF2B5EF4-FFF2-40B4-BE49-F238E27FC236}">
                <a16:creationId xmlns:a16="http://schemas.microsoft.com/office/drawing/2014/main" id="{662F7A98-A7E6-4264-9C80-C15C2DF7F823}"/>
              </a:ext>
            </a:extLst>
          </p:cNvPr>
          <p:cNvGraphicFramePr>
            <a:graphicFrameLocks noGrp="1"/>
          </p:cNvGraphicFramePr>
          <p:nvPr>
            <p:extLst>
              <p:ext uri="{D42A27DB-BD31-4B8C-83A1-F6EECF244321}">
                <p14:modId xmlns:p14="http://schemas.microsoft.com/office/powerpoint/2010/main" val="3098896787"/>
              </p:ext>
            </p:extLst>
          </p:nvPr>
        </p:nvGraphicFramePr>
        <p:xfrm>
          <a:off x="995169" y="2351722"/>
          <a:ext cx="10134600" cy="3383280"/>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421005940"/>
                    </a:ext>
                  </a:extLst>
                </a:gridCol>
              </a:tblGrid>
              <a:tr h="0">
                <a:tc>
                  <a:txBody>
                    <a:bodyPr/>
                    <a:lstStyle/>
                    <a:p>
                      <a:r>
                        <a:rPr lang="en-US" b="0" dirty="0"/>
                        <a:t>A drug found highly effective in treating the flu may not work for a patient who has a rare gene.</a:t>
                      </a:r>
                      <a:endParaRPr lang="en-US" dirty="0"/>
                    </a:p>
                  </a:txBody>
                  <a:tcPr marT="182880" marB="18288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26358590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40" baseline="0" dirty="0">
                          <a:solidFill>
                            <a:schemeClr val="bg1"/>
                          </a:solidFill>
                        </a:rPr>
                        <a:t>In-person reference service may beat searching Google, except for the two students who do not like</a:t>
                      </a:r>
                      <a:r>
                        <a:rPr lang="en-US" dirty="0">
                          <a:solidFill>
                            <a:schemeClr val="bg1"/>
                          </a:solidFill>
                        </a:rPr>
                        <a:t> </a:t>
                      </a:r>
                      <a:r>
                        <a:rPr lang="en-US" spc="-20" baseline="0" dirty="0">
                          <a:solidFill>
                            <a:schemeClr val="bg1"/>
                          </a:solidFill>
                        </a:rPr>
                        <a:t>the school librarian but have the vocabulary and the searching skills to get good results from Google.</a:t>
                      </a:r>
                      <a:endParaRPr lang="en-US" spc="-20" baseline="0" dirty="0"/>
                    </a:p>
                  </a:txBody>
                  <a:tcPr marT="182880" marB="18288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3904578331"/>
                  </a:ext>
                </a:extLst>
              </a:tr>
              <a:tr h="5132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pc="-60" dirty="0">
                          <a:solidFill>
                            <a:schemeClr val="bg1"/>
                          </a:solidFill>
                        </a:rPr>
                        <a:t>A new method for helping students understand division by fractions mandated in a school system</a:t>
                      </a:r>
                      <a:br>
                        <a:rPr lang="en-US" spc="-40" dirty="0">
                          <a:solidFill>
                            <a:schemeClr val="bg1"/>
                          </a:solidFill>
                        </a:rPr>
                      </a:br>
                      <a:r>
                        <a:rPr lang="en-US" spc="-40" dirty="0">
                          <a:solidFill>
                            <a:schemeClr val="bg1"/>
                          </a:solidFill>
                        </a:rPr>
                        <a:t>may not work in the classroom of a teacher who was using an even better method all along. </a:t>
                      </a:r>
                      <a:br>
                        <a:rPr lang="en-US" dirty="0">
                          <a:solidFill>
                            <a:schemeClr val="bg1"/>
                          </a:solidFill>
                        </a:rPr>
                      </a:br>
                      <a:r>
                        <a:rPr lang="en-US" dirty="0">
                          <a:solidFill>
                            <a:schemeClr val="bg1"/>
                          </a:solidFill>
                        </a:rPr>
                        <a:t>It will also not work with a teacher who cannot engage students using the new method.</a:t>
                      </a:r>
                      <a:endParaRPr lang="en-US" dirty="0"/>
                    </a:p>
                  </a:txBody>
                  <a:tcPr marT="182880" marB="18288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2826787845"/>
                  </a:ext>
                </a:extLst>
              </a:tr>
              <a:tr h="0">
                <a:tc>
                  <a:txBody>
                    <a:bodyPr/>
                    <a:lstStyle/>
                    <a:p>
                      <a:pPr marL="0" indent="0">
                        <a:buNone/>
                      </a:pPr>
                      <a:r>
                        <a:rPr lang="en-US" b="0" dirty="0">
                          <a:solidFill>
                            <a:schemeClr val="bg1"/>
                          </a:solidFill>
                        </a:rPr>
                        <a:t>The last example is on the next slide</a:t>
                      </a:r>
                      <a:endParaRPr lang="en-US" b="0" dirty="0"/>
                    </a:p>
                  </a:txBody>
                  <a:tcPr marT="182880" marB="18288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3148712947"/>
                  </a:ext>
                </a:extLst>
              </a:tr>
            </a:tbl>
          </a:graphicData>
        </a:graphic>
      </p:graphicFrame>
      <p:sp>
        <p:nvSpPr>
          <p:cNvPr id="8" name="TextBox 7">
            <a:extLst>
              <a:ext uri="{FF2B5EF4-FFF2-40B4-BE49-F238E27FC236}">
                <a16:creationId xmlns:a16="http://schemas.microsoft.com/office/drawing/2014/main" id="{85702B3A-B306-4867-8346-E94158B581BB}"/>
              </a:ext>
            </a:extLst>
          </p:cNvPr>
          <p:cNvSpPr txBox="1"/>
          <p:nvPr/>
        </p:nvSpPr>
        <p:spPr>
          <a:xfrm>
            <a:off x="10006613" y="6204020"/>
            <a:ext cx="981462" cy="369332"/>
          </a:xfrm>
          <a:prstGeom prst="rect">
            <a:avLst/>
          </a:prstGeom>
          <a:noFill/>
        </p:spPr>
        <p:txBody>
          <a:bodyPr wrap="square" rtlCol="0">
            <a:spAutoFit/>
          </a:bodyPr>
          <a:lstStyle/>
          <a:p>
            <a:pPr>
              <a:spcBef>
                <a:spcPts val="600"/>
              </a:spcBef>
            </a:pPr>
            <a:r>
              <a:rPr lang="en-US" sz="1800" dirty="0">
                <a:solidFill>
                  <a:schemeClr val="bg1"/>
                </a:solidFill>
              </a:rPr>
              <a:t> 2 min </a:t>
            </a:r>
          </a:p>
        </p:txBody>
      </p:sp>
      <p:sp>
        <p:nvSpPr>
          <p:cNvPr id="9" name="TextBox 8">
            <a:extLst>
              <a:ext uri="{FF2B5EF4-FFF2-40B4-BE49-F238E27FC236}">
                <a16:creationId xmlns:a16="http://schemas.microsoft.com/office/drawing/2014/main" id="{230BD5D8-E6A8-494C-B15F-6587E33454C8}"/>
              </a:ext>
            </a:extLst>
          </p:cNvPr>
          <p:cNvSpPr txBox="1"/>
          <p:nvPr/>
        </p:nvSpPr>
        <p:spPr>
          <a:xfrm>
            <a:off x="10143738" y="967001"/>
            <a:ext cx="1972062" cy="369332"/>
          </a:xfrm>
          <a:prstGeom prst="rect">
            <a:avLst/>
          </a:prstGeom>
          <a:noFill/>
          <a:ln w="15875">
            <a:solidFill>
              <a:schemeClr val="bg1"/>
            </a:solidFill>
          </a:ln>
        </p:spPr>
        <p:txBody>
          <a:bodyPr wrap="square" rtlCol="0">
            <a:spAutoFit/>
          </a:bodyPr>
          <a:lstStyle/>
          <a:p>
            <a:pPr>
              <a:spcBef>
                <a:spcPts val="600"/>
              </a:spcBef>
            </a:pPr>
            <a:r>
              <a:rPr lang="en-US" sz="1800" dirty="0">
                <a:solidFill>
                  <a:schemeClr val="bg1"/>
                </a:solidFill>
              </a:rPr>
              <a:t> See Lecture 4.2 </a:t>
            </a:r>
          </a:p>
        </p:txBody>
      </p:sp>
    </p:spTree>
    <p:extLst>
      <p:ext uri="{BB962C8B-B14F-4D97-AF65-F5344CB8AC3E}">
        <p14:creationId xmlns:p14="http://schemas.microsoft.com/office/powerpoint/2010/main" val="288674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 y="137135"/>
            <a:ext cx="11506200" cy="685800"/>
          </a:xfrm>
        </p:spPr>
        <p:txBody>
          <a:bodyPr/>
          <a:lstStyle/>
          <a:p>
            <a:pPr eaLnBrk="1" hangingPunct="1"/>
            <a:r>
              <a:rPr lang="en-US" dirty="0"/>
              <a:t>A caveat for interpreting research results</a:t>
            </a:r>
            <a:endParaRPr lang="en-US" sz="3200" b="0" dirty="0">
              <a:latin typeface="Arial Unicode MS" pitchFamily="34" charset="-128"/>
            </a:endParaRPr>
          </a:p>
        </p:txBody>
      </p:sp>
      <p:sp>
        <p:nvSpPr>
          <p:cNvPr id="3076" name="Rectangle 3"/>
          <p:cNvSpPr>
            <a:spLocks noGrp="1" noChangeArrowheads="1"/>
          </p:cNvSpPr>
          <p:nvPr>
            <p:ph idx="1"/>
          </p:nvPr>
        </p:nvSpPr>
        <p:spPr>
          <a:xfrm>
            <a:off x="876300" y="949630"/>
            <a:ext cx="10439400" cy="802970"/>
          </a:xfrm>
        </p:spPr>
        <p:txBody>
          <a:bodyPr/>
          <a:lstStyle/>
          <a:p>
            <a:pPr marL="0" indent="0">
              <a:buNone/>
            </a:pPr>
            <a:r>
              <a:rPr lang="en-US" sz="2000" b="1" dirty="0">
                <a:solidFill>
                  <a:schemeClr val="bg1"/>
                </a:solidFill>
              </a:rPr>
              <a:t>Applying general results, especially from quantitative research, to individual cases and circumstances is dangerous, as the following examples illustrate.</a:t>
            </a: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16</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graphicFrame>
        <p:nvGraphicFramePr>
          <p:cNvPr id="3" name="Table 2">
            <a:extLst>
              <a:ext uri="{FF2B5EF4-FFF2-40B4-BE49-F238E27FC236}">
                <a16:creationId xmlns:a16="http://schemas.microsoft.com/office/drawing/2014/main" id="{662F7A98-A7E6-4264-9C80-C15C2DF7F823}"/>
              </a:ext>
            </a:extLst>
          </p:cNvPr>
          <p:cNvGraphicFramePr>
            <a:graphicFrameLocks noGrp="1"/>
          </p:cNvGraphicFramePr>
          <p:nvPr>
            <p:extLst>
              <p:ext uri="{D42A27DB-BD31-4B8C-83A1-F6EECF244321}">
                <p14:modId xmlns:p14="http://schemas.microsoft.com/office/powerpoint/2010/main" val="1462786259"/>
              </p:ext>
            </p:extLst>
          </p:nvPr>
        </p:nvGraphicFramePr>
        <p:xfrm>
          <a:off x="853475" y="1855965"/>
          <a:ext cx="10134600" cy="4130040"/>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421005940"/>
                    </a:ext>
                  </a:extLst>
                </a:gridCol>
              </a:tblGrid>
              <a:tr h="3888270">
                <a:tc>
                  <a:txBody>
                    <a:bodyPr/>
                    <a:lstStyle/>
                    <a:p>
                      <a:pPr marL="0" indent="0">
                        <a:buNone/>
                      </a:pPr>
                      <a:r>
                        <a:rPr lang="en-US" b="0" dirty="0">
                          <a:solidFill>
                            <a:schemeClr val="bg1"/>
                          </a:solidFill>
                        </a:rPr>
                        <a:t>The results of a study on </a:t>
                      </a:r>
                    </a:p>
                    <a:p>
                      <a:pPr marL="457200" indent="0">
                        <a:spcBef>
                          <a:spcPts val="900"/>
                        </a:spcBef>
                        <a:spcAft>
                          <a:spcPts val="900"/>
                        </a:spcAft>
                        <a:buNone/>
                      </a:pPr>
                      <a:r>
                        <a:rPr lang="en-US" b="0" dirty="0">
                          <a:solidFill>
                            <a:schemeClr val="bg1"/>
                          </a:solidFill>
                        </a:rPr>
                        <a:t>Which leads to better comprehension, reading from paper or reading from a digital device?</a:t>
                      </a:r>
                    </a:p>
                    <a:p>
                      <a:pPr marL="0" indent="0">
                        <a:spcBef>
                          <a:spcPts val="0"/>
                        </a:spcBef>
                        <a:buNone/>
                      </a:pPr>
                      <a:r>
                        <a:rPr lang="en-US" b="0" dirty="0">
                          <a:solidFill>
                            <a:schemeClr val="bg1"/>
                          </a:solidFill>
                        </a:rPr>
                        <a:t>depend on</a:t>
                      </a:r>
                    </a:p>
                    <a:p>
                      <a:pPr marL="685800" indent="-400050">
                        <a:spcBef>
                          <a:spcPts val="600"/>
                        </a:spcBef>
                        <a:buFont typeface="Arial" panose="020B0604020202020204" pitchFamily="34" charset="0"/>
                        <a:buChar char="•"/>
                      </a:pPr>
                      <a:r>
                        <a:rPr lang="en-US" b="0" dirty="0">
                          <a:solidFill>
                            <a:schemeClr val="bg1"/>
                          </a:solidFill>
                        </a:rPr>
                        <a:t>the size and the quality of the display, </a:t>
                      </a:r>
                    </a:p>
                    <a:p>
                      <a:pPr marL="685800" indent="-400050">
                        <a:spcBef>
                          <a:spcPts val="600"/>
                        </a:spcBef>
                        <a:buFont typeface="Arial" panose="020B0604020202020204" pitchFamily="34" charset="0"/>
                        <a:buChar char="•"/>
                      </a:pPr>
                      <a:r>
                        <a:rPr lang="en-US" b="0" dirty="0">
                          <a:solidFill>
                            <a:schemeClr val="bg1"/>
                          </a:solidFill>
                        </a:rPr>
                        <a:t>number of images,</a:t>
                      </a:r>
                    </a:p>
                    <a:p>
                      <a:pPr marL="685800" indent="-400050">
                        <a:spcBef>
                          <a:spcPts val="600"/>
                        </a:spcBef>
                        <a:buFont typeface="Arial" panose="020B0604020202020204" pitchFamily="34" charset="0"/>
                        <a:buChar char="•"/>
                      </a:pPr>
                      <a:r>
                        <a:rPr lang="en-US" b="0" dirty="0">
                          <a:solidFill>
                            <a:schemeClr val="bg1"/>
                          </a:solidFill>
                        </a:rPr>
                        <a:t>the nature of the subject, </a:t>
                      </a:r>
                    </a:p>
                    <a:p>
                      <a:pPr marL="685800" indent="-400050">
                        <a:spcBef>
                          <a:spcPts val="600"/>
                        </a:spcBef>
                        <a:buFont typeface="Arial" panose="020B0604020202020204" pitchFamily="34" charset="0"/>
                        <a:buChar char="•"/>
                      </a:pPr>
                      <a:r>
                        <a:rPr lang="en-US" b="0" dirty="0">
                          <a:solidFill>
                            <a:schemeClr val="bg1"/>
                          </a:solidFill>
                        </a:rPr>
                        <a:t>benefits of "active text",</a:t>
                      </a:r>
                    </a:p>
                    <a:p>
                      <a:pPr marL="685800" indent="-400050">
                        <a:spcBef>
                          <a:spcPts val="600"/>
                        </a:spcBef>
                        <a:buFont typeface="Arial" panose="020B0604020202020204" pitchFamily="34" charset="0"/>
                        <a:buChar char="•"/>
                      </a:pPr>
                      <a:r>
                        <a:rPr lang="en-US" b="0" dirty="0">
                          <a:solidFill>
                            <a:schemeClr val="bg1"/>
                          </a:solidFill>
                        </a:rPr>
                        <a:t>characteristics of the reader, </a:t>
                      </a:r>
                    </a:p>
                    <a:p>
                      <a:pPr marL="685800" indent="-400050">
                        <a:spcBef>
                          <a:spcPts val="600"/>
                        </a:spcBef>
                        <a:buFont typeface="Arial" panose="020B0604020202020204" pitchFamily="34" charset="0"/>
                        <a:buChar char="•"/>
                      </a:pPr>
                      <a:r>
                        <a:rPr lang="en-US" b="0" dirty="0">
                          <a:solidFill>
                            <a:schemeClr val="bg1"/>
                          </a:solidFill>
                        </a:rPr>
                        <a:t>and more. </a:t>
                      </a:r>
                    </a:p>
                    <a:p>
                      <a:pPr marL="0" indent="0" algn="ctr">
                        <a:spcBef>
                          <a:spcPts val="1200"/>
                        </a:spcBef>
                        <a:buFont typeface="Arial" panose="020B0604020202020204" pitchFamily="34" charset="0"/>
                        <a:buNone/>
                      </a:pPr>
                      <a:r>
                        <a:rPr lang="en-US" b="1" dirty="0">
                          <a:solidFill>
                            <a:schemeClr val="bg1"/>
                          </a:solidFill>
                        </a:rPr>
                        <a:t>The question here, as so often, is not "Which is better?" but </a:t>
                      </a:r>
                      <a:br>
                        <a:rPr lang="en-US" b="1" dirty="0">
                          <a:solidFill>
                            <a:schemeClr val="bg1"/>
                          </a:solidFill>
                        </a:rPr>
                      </a:br>
                      <a:r>
                        <a:rPr lang="en-US" b="1" dirty="0">
                          <a:solidFill>
                            <a:schemeClr val="bg1"/>
                          </a:solidFill>
                        </a:rPr>
                        <a:t>"Which is  better </a:t>
                      </a:r>
                      <a:r>
                        <a:rPr lang="en-US" b="1" u="sng" dirty="0">
                          <a:solidFill>
                            <a:schemeClr val="bg1"/>
                          </a:solidFill>
                        </a:rPr>
                        <a:t>for whom for what purpose</a:t>
                      </a:r>
                      <a:r>
                        <a:rPr lang="en-US" b="1" dirty="0">
                          <a:solidFill>
                            <a:schemeClr val="bg1"/>
                          </a:solidFill>
                        </a:rPr>
                        <a:t>?"</a:t>
                      </a:r>
                      <a:endParaRPr lang="en-US" b="1" dirty="0"/>
                    </a:p>
                  </a:txBody>
                  <a:tcPr marT="137160" marB="13716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3148712947"/>
                  </a:ext>
                </a:extLst>
              </a:tr>
            </a:tbl>
          </a:graphicData>
        </a:graphic>
      </p:graphicFrame>
      <p:sp>
        <p:nvSpPr>
          <p:cNvPr id="9" name="TextBox 8">
            <a:extLst>
              <a:ext uri="{FF2B5EF4-FFF2-40B4-BE49-F238E27FC236}">
                <a16:creationId xmlns:a16="http://schemas.microsoft.com/office/drawing/2014/main" id="{230BD5D8-E6A8-494C-B15F-6587E33454C8}"/>
              </a:ext>
            </a:extLst>
          </p:cNvPr>
          <p:cNvSpPr txBox="1"/>
          <p:nvPr/>
        </p:nvSpPr>
        <p:spPr>
          <a:xfrm>
            <a:off x="10143738" y="1351115"/>
            <a:ext cx="1972062" cy="369332"/>
          </a:xfrm>
          <a:prstGeom prst="rect">
            <a:avLst/>
          </a:prstGeom>
          <a:noFill/>
          <a:ln w="15875">
            <a:solidFill>
              <a:schemeClr val="bg1"/>
            </a:solidFill>
          </a:ln>
        </p:spPr>
        <p:txBody>
          <a:bodyPr wrap="square" rtlCol="0">
            <a:spAutoFit/>
          </a:bodyPr>
          <a:lstStyle/>
          <a:p>
            <a:pPr>
              <a:spcBef>
                <a:spcPts val="600"/>
              </a:spcBef>
            </a:pPr>
            <a:r>
              <a:rPr lang="en-US" sz="1800" dirty="0">
                <a:solidFill>
                  <a:schemeClr val="bg1"/>
                </a:solidFill>
              </a:rPr>
              <a:t> See Lecture 4.2 </a:t>
            </a:r>
          </a:p>
        </p:txBody>
      </p:sp>
    </p:spTree>
    <p:extLst>
      <p:ext uri="{BB962C8B-B14F-4D97-AF65-F5344CB8AC3E}">
        <p14:creationId xmlns:p14="http://schemas.microsoft.com/office/powerpoint/2010/main" val="3758110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 y="233973"/>
            <a:ext cx="11582400" cy="685800"/>
          </a:xfrm>
        </p:spPr>
        <p:txBody>
          <a:bodyPr/>
          <a:lstStyle/>
          <a:p>
            <a:pPr eaLnBrk="1" hangingPunct="1"/>
            <a:r>
              <a:rPr lang="en-US" spc="-60" dirty="0"/>
              <a:t>Digression on “Zeitgeist” (the spirit of the times)</a:t>
            </a:r>
            <a:endParaRPr lang="en-US" sz="3200" b="0" spc="-60" dirty="0">
              <a:latin typeface="Arial Unicode MS" pitchFamily="34" charset="-128"/>
            </a:endParaRPr>
          </a:p>
        </p:txBody>
      </p:sp>
      <p:sp>
        <p:nvSpPr>
          <p:cNvPr id="3076" name="Rectangle 3"/>
          <p:cNvSpPr>
            <a:spLocks noGrp="1" noChangeArrowheads="1"/>
          </p:cNvSpPr>
          <p:nvPr>
            <p:ph idx="1"/>
          </p:nvPr>
        </p:nvSpPr>
        <p:spPr>
          <a:xfrm>
            <a:off x="190500" y="1388819"/>
            <a:ext cx="11811000" cy="4690208"/>
          </a:xfrm>
        </p:spPr>
        <p:txBody>
          <a:bodyPr/>
          <a:lstStyle/>
          <a:p>
            <a:pPr marL="0" indent="0">
              <a:buNone/>
            </a:pPr>
            <a:r>
              <a:rPr lang="en-US" sz="2000" dirty="0"/>
              <a:t>Movement from using only quantitative research methods to allowing qualitative research methods </a:t>
            </a:r>
            <a:br>
              <a:rPr lang="en-US" sz="2000" dirty="0"/>
            </a:br>
            <a:r>
              <a:rPr lang="en-US" sz="2000" dirty="0"/>
              <a:t>into the mix (not at all the rule in the seventies) </a:t>
            </a:r>
            <a:br>
              <a:rPr lang="en-US" sz="2000" dirty="0"/>
            </a:br>
            <a:r>
              <a:rPr lang="en-US" sz="2000" dirty="0"/>
              <a:t>corresponds to a move in management from tightly controlled bureaucratic structures to much more open management with employees empowered to make decisions, often in semi-autonomous teams.</a:t>
            </a:r>
          </a:p>
          <a:p>
            <a:pPr marL="0" indent="0">
              <a:spcBef>
                <a:spcPts val="2400"/>
              </a:spcBef>
              <a:buNone/>
            </a:pPr>
            <a:r>
              <a:rPr lang="en-US" sz="2000" dirty="0"/>
              <a:t>In education, this corresponds to </a:t>
            </a:r>
          </a:p>
          <a:p>
            <a:pPr marL="640080">
              <a:spcBef>
                <a:spcPts val="0"/>
              </a:spcBef>
            </a:pPr>
            <a:r>
              <a:rPr lang="en-US" sz="2000" dirty="0"/>
              <a:t>emphasizing thinking and problem solving over rote learning, </a:t>
            </a:r>
          </a:p>
          <a:p>
            <a:pPr marL="640080">
              <a:spcBef>
                <a:spcPts val="0"/>
              </a:spcBef>
            </a:pPr>
            <a:r>
              <a:rPr lang="en-US" sz="2000" dirty="0"/>
              <a:t>involving students more in the learning process, </a:t>
            </a:r>
          </a:p>
          <a:p>
            <a:pPr marL="640080">
              <a:spcBef>
                <a:spcPts val="0"/>
              </a:spcBef>
            </a:pPr>
            <a:r>
              <a:rPr lang="en-US" sz="2000" dirty="0"/>
              <a:t>using students' interests as taking-off points for introducing subject matter they need to learn, </a:t>
            </a:r>
          </a:p>
          <a:p>
            <a:pPr marL="640080">
              <a:spcBef>
                <a:spcPts val="0"/>
              </a:spcBef>
            </a:pPr>
            <a:r>
              <a:rPr lang="en-US" sz="2000" dirty="0"/>
              <a:t>giving teachers more power in their classrooms to implement this approach, </a:t>
            </a:r>
          </a:p>
          <a:p>
            <a:pPr marL="640080">
              <a:spcBef>
                <a:spcPts val="0"/>
              </a:spcBef>
            </a:pPr>
            <a:r>
              <a:rPr lang="en-US" sz="2000" dirty="0"/>
              <a:t>using narrative assessment rather than (or at least in addition to) grades.  </a:t>
            </a:r>
          </a:p>
          <a:p>
            <a:pPr marL="0" indent="0">
              <a:spcBef>
                <a:spcPts val="2400"/>
              </a:spcBef>
              <a:buNone/>
            </a:pPr>
            <a:r>
              <a:rPr lang="en-US" sz="2000" spc="-60" dirty="0"/>
              <a:t>Curiously, current practices in education, mostly imposed by people who have no idea what good education is,</a:t>
            </a:r>
            <a:r>
              <a:rPr lang="en-US" sz="2000" dirty="0"/>
              <a:t> are exactly the opposite, “accountability” implemented in a mindless, quantitative-only approach. </a:t>
            </a:r>
            <a:br>
              <a:rPr lang="en-US" sz="2000" dirty="0"/>
            </a:br>
            <a:r>
              <a:rPr lang="en-US" sz="2000" dirty="0"/>
              <a:t>This misguided approach to education has now come even to academia.</a:t>
            </a: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17</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16">
            <a:hlinkClick r:id="" action="ppaction://media"/>
            <a:extLst>
              <a:ext uri="{FF2B5EF4-FFF2-40B4-BE49-F238E27FC236}">
                <a16:creationId xmlns:a16="http://schemas.microsoft.com/office/drawing/2014/main" id="{EF703AC2-8515-4A8A-9562-1F7961C942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1400" y="5867155"/>
            <a:ext cx="756872" cy="756872"/>
          </a:xfrm>
          <a:prstGeom prst="rect">
            <a:avLst/>
          </a:prstGeom>
        </p:spPr>
      </p:pic>
      <p:sp>
        <p:nvSpPr>
          <p:cNvPr id="7" name="TextBox 6">
            <a:extLst>
              <a:ext uri="{FF2B5EF4-FFF2-40B4-BE49-F238E27FC236}">
                <a16:creationId xmlns:a16="http://schemas.microsoft.com/office/drawing/2014/main" id="{CE8262AB-44EA-4A4A-B167-5435A01B905C}"/>
              </a:ext>
            </a:extLst>
          </p:cNvPr>
          <p:cNvSpPr txBox="1"/>
          <p:nvPr/>
        </p:nvSpPr>
        <p:spPr>
          <a:xfrm>
            <a:off x="10363200" y="6060925"/>
            <a:ext cx="981462" cy="369332"/>
          </a:xfrm>
          <a:prstGeom prst="rect">
            <a:avLst/>
          </a:prstGeom>
          <a:noFill/>
        </p:spPr>
        <p:txBody>
          <a:bodyPr wrap="square" rtlCol="0">
            <a:spAutoFit/>
          </a:bodyPr>
          <a:lstStyle/>
          <a:p>
            <a:pPr>
              <a:spcBef>
                <a:spcPts val="600"/>
              </a:spcBef>
            </a:pPr>
            <a:r>
              <a:rPr lang="en-US" sz="1800" dirty="0">
                <a:solidFill>
                  <a:schemeClr val="bg1"/>
                </a:solidFill>
              </a:rPr>
              <a:t> 5 min </a:t>
            </a:r>
          </a:p>
        </p:txBody>
      </p:sp>
    </p:spTree>
    <p:extLst>
      <p:ext uri="{BB962C8B-B14F-4D97-AF65-F5344CB8AC3E}">
        <p14:creationId xmlns:p14="http://schemas.microsoft.com/office/powerpoint/2010/main" val="265987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4800" y="381000"/>
            <a:ext cx="11353800" cy="685800"/>
          </a:xfrm>
        </p:spPr>
        <p:txBody>
          <a:bodyPr/>
          <a:lstStyle/>
          <a:p>
            <a:pPr eaLnBrk="1" hangingPunct="1"/>
            <a:r>
              <a:rPr lang="en-US" sz="3600" dirty="0"/>
              <a:t>Part 2.</a:t>
            </a:r>
            <a:br>
              <a:rPr lang="en-US" sz="3600" dirty="0"/>
            </a:br>
            <a:r>
              <a:rPr lang="en-US" sz="3600" spc="-40" dirty="0"/>
              <a:t>Template and examples for defining research topics</a:t>
            </a:r>
            <a:endParaRPr lang="en-US" sz="3600" b="0" spc="-40" dirty="0">
              <a:latin typeface="Arial Unicode MS" pitchFamily="34" charset="-128"/>
            </a:endParaRPr>
          </a:p>
        </p:txBody>
      </p:sp>
      <p:sp>
        <p:nvSpPr>
          <p:cNvPr id="3076" name="Rectangle 3"/>
          <p:cNvSpPr>
            <a:spLocks noGrp="1" noChangeArrowheads="1"/>
          </p:cNvSpPr>
          <p:nvPr>
            <p:ph idx="1"/>
          </p:nvPr>
        </p:nvSpPr>
        <p:spPr>
          <a:xfrm>
            <a:off x="190500" y="1600200"/>
            <a:ext cx="11811000" cy="4572000"/>
          </a:xfrm>
        </p:spPr>
        <p:txBody>
          <a:bodyPr/>
          <a:lstStyle/>
          <a:p>
            <a:pPr marL="0" indent="0">
              <a:buNone/>
            </a:pPr>
            <a:r>
              <a:rPr lang="en-US" sz="1800" dirty="0">
                <a:solidFill>
                  <a:schemeClr val="bg1"/>
                </a:solidFill>
              </a:rPr>
              <a:t>The template to be used is </a:t>
            </a:r>
          </a:p>
          <a:p>
            <a:pPr marL="0" indent="0">
              <a:spcBef>
                <a:spcPts val="400"/>
              </a:spcBef>
              <a:buNone/>
            </a:pPr>
            <a:r>
              <a:rPr lang="en-US" sz="1800" dirty="0">
                <a:solidFill>
                  <a:schemeClr val="bg1"/>
                </a:solidFill>
              </a:rPr>
              <a:t>	Box\575DS\Week03\UBLIS575DS-03.2$3-Deliverable2TopicDefinition.docx</a:t>
            </a:r>
          </a:p>
          <a:p>
            <a:pPr marL="0" indent="0">
              <a:spcBef>
                <a:spcPts val="600"/>
              </a:spcBef>
              <a:buNone/>
            </a:pPr>
            <a:r>
              <a:rPr lang="en-US" sz="1800" dirty="0">
                <a:solidFill>
                  <a:schemeClr val="bg1"/>
                </a:solidFill>
              </a:rPr>
              <a:t>There also is a short guide</a:t>
            </a:r>
          </a:p>
          <a:p>
            <a:pPr marL="0" indent="0">
              <a:spcBef>
                <a:spcPts val="400"/>
              </a:spcBef>
              <a:buNone/>
            </a:pPr>
            <a:r>
              <a:rPr lang="en-US" sz="1800" dirty="0">
                <a:solidFill>
                  <a:schemeClr val="bg1"/>
                </a:solidFill>
              </a:rPr>
              <a:t>	Box\575DS\Week03\UBLIS575DS-03.2$3-Deliverable2TopicDefinitionGuide.docx</a:t>
            </a:r>
          </a:p>
          <a:p>
            <a:pPr marL="0" indent="0">
              <a:spcBef>
                <a:spcPts val="1200"/>
              </a:spcBef>
              <a:buNone/>
            </a:pPr>
            <a:r>
              <a:rPr lang="en-US" sz="1800" dirty="0">
                <a:solidFill>
                  <a:schemeClr val="bg1"/>
                </a:solidFill>
              </a:rPr>
              <a:t>The guide details the peer critique arrangements. </a:t>
            </a:r>
            <a:br>
              <a:rPr lang="en-US" sz="1800" dirty="0">
                <a:solidFill>
                  <a:schemeClr val="bg1"/>
                </a:solidFill>
              </a:rPr>
            </a:br>
            <a:r>
              <a:rPr lang="en-US" sz="1800" dirty="0">
                <a:solidFill>
                  <a:schemeClr val="bg1"/>
                </a:solidFill>
              </a:rPr>
              <a:t>Substantive guidance on the individual sections of the topic definition is found in the Research Proposal Guide.</a:t>
            </a:r>
            <a:br>
              <a:rPr lang="en-US" sz="1800" dirty="0">
                <a:solidFill>
                  <a:schemeClr val="bg1"/>
                </a:solidFill>
              </a:rPr>
            </a:br>
            <a:r>
              <a:rPr lang="en-US" sz="1800" spc="-20" dirty="0">
                <a:solidFill>
                  <a:schemeClr val="bg1"/>
                </a:solidFill>
              </a:rPr>
              <a:t>The sections of Deliverable 2 Topic Definition can be reused (perhaps revised) in Deliverable 3 Research Proposal.</a:t>
            </a:r>
            <a:br>
              <a:rPr lang="en-US" sz="1800" dirty="0">
                <a:solidFill>
                  <a:schemeClr val="bg1"/>
                </a:solidFill>
              </a:rPr>
            </a:br>
            <a:r>
              <a:rPr lang="en-US" sz="1800" dirty="0">
                <a:solidFill>
                  <a:schemeClr val="bg1"/>
                </a:solidFill>
              </a:rPr>
              <a:t>The section numbers are the same, and the guidance is consolidated in </a:t>
            </a:r>
          </a:p>
          <a:p>
            <a:pPr marL="0" indent="0">
              <a:spcBef>
                <a:spcPts val="400"/>
              </a:spcBef>
              <a:buNone/>
            </a:pPr>
            <a:r>
              <a:rPr lang="en-US" sz="1800" dirty="0">
                <a:solidFill>
                  <a:schemeClr val="bg1"/>
                </a:solidFill>
              </a:rPr>
              <a:t>	Box\575DS\Week06\UBLIS575DS-06.2$3-Deliverable3ResearchProposalGuide.docx</a:t>
            </a:r>
          </a:p>
          <a:p>
            <a:pPr marL="0" indent="0">
              <a:spcBef>
                <a:spcPts val="1800"/>
              </a:spcBef>
              <a:buNone/>
            </a:pPr>
            <a:r>
              <a:rPr lang="en-US" sz="1800" b="1" dirty="0">
                <a:solidFill>
                  <a:schemeClr val="bg1"/>
                </a:solidFill>
              </a:rPr>
              <a:t>The Topic Definition Guide includes two examples</a:t>
            </a:r>
          </a:p>
          <a:p>
            <a:pPr marL="457200" indent="0">
              <a:spcBef>
                <a:spcPts val="1000"/>
              </a:spcBef>
              <a:buNone/>
            </a:pPr>
            <a:r>
              <a:rPr lang="en-US" sz="1800" dirty="0">
                <a:solidFill>
                  <a:schemeClr val="bg1"/>
                </a:solidFill>
              </a:rPr>
              <a:t>Topic 1. Digital materials and services vs. paper materials and in-person services</a:t>
            </a:r>
          </a:p>
          <a:p>
            <a:pPr marL="457200" indent="0">
              <a:spcBef>
                <a:spcPts val="1000"/>
              </a:spcBef>
              <a:buNone/>
            </a:pPr>
            <a:r>
              <a:rPr lang="en-US" sz="1800" dirty="0"/>
              <a:t>Topic 2. Chaining cars into a train at age 2 ▬▬► chaining ideas into an inference at age 10</a:t>
            </a: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18</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spTree>
    <p:extLst>
      <p:ext uri="{BB962C8B-B14F-4D97-AF65-F5344CB8AC3E}">
        <p14:creationId xmlns:p14="http://schemas.microsoft.com/office/powerpoint/2010/main" val="871484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The end</a:t>
            </a:r>
            <a:endParaRPr lang="en-US" sz="3200" b="0" dirty="0">
              <a:latin typeface="Arial Unicode MS" pitchFamily="34" charset="-128"/>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19</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spTree>
    <p:extLst>
      <p:ext uri="{BB962C8B-B14F-4D97-AF65-F5344CB8AC3E}">
        <p14:creationId xmlns:p14="http://schemas.microsoft.com/office/powerpoint/2010/main" val="2156812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908"/>
            <a:ext cx="11734800" cy="681892"/>
          </a:xfrm>
        </p:spPr>
        <p:txBody>
          <a:bodyPr/>
          <a:lstStyle/>
          <a:p>
            <a:r>
              <a:rPr lang="en-US" dirty="0"/>
              <a:t>Outline of Lecture 3.2 </a:t>
            </a:r>
          </a:p>
        </p:txBody>
      </p:sp>
      <p:graphicFrame>
        <p:nvGraphicFramePr>
          <p:cNvPr id="5" name="Table 4"/>
          <p:cNvGraphicFramePr>
            <a:graphicFrameLocks noGrp="1"/>
          </p:cNvGraphicFramePr>
          <p:nvPr/>
        </p:nvGraphicFramePr>
        <p:xfrm>
          <a:off x="1905000" y="1499225"/>
          <a:ext cx="8610599" cy="3569208"/>
        </p:xfrm>
        <a:graphic>
          <a:graphicData uri="http://schemas.openxmlformats.org/drawingml/2006/table">
            <a:tbl>
              <a:tblPr firstRow="1" bandRow="1">
                <a:tableStyleId>{1FECB4D8-DB02-4DC6-A0A2-4F2EBAE1DC90}</a:tableStyleId>
              </a:tblPr>
              <a:tblGrid>
                <a:gridCol w="6605588">
                  <a:extLst>
                    <a:ext uri="{9D8B030D-6E8A-4147-A177-3AD203B41FA5}">
                      <a16:colId xmlns:a16="http://schemas.microsoft.com/office/drawing/2014/main" val="20000"/>
                    </a:ext>
                  </a:extLst>
                </a:gridCol>
                <a:gridCol w="933450">
                  <a:extLst>
                    <a:ext uri="{9D8B030D-6E8A-4147-A177-3AD203B41FA5}">
                      <a16:colId xmlns:a16="http://schemas.microsoft.com/office/drawing/2014/main" val="20001"/>
                    </a:ext>
                  </a:extLst>
                </a:gridCol>
                <a:gridCol w="1071561">
                  <a:extLst>
                    <a:ext uri="{9D8B030D-6E8A-4147-A177-3AD203B41FA5}">
                      <a16:colId xmlns:a16="http://schemas.microsoft.com/office/drawing/2014/main" val="20002"/>
                    </a:ext>
                  </a:extLst>
                </a:gridCol>
              </a:tblGrid>
              <a:tr h="564353">
                <a:tc>
                  <a:txBody>
                    <a:bodyPr/>
                    <a:lstStyle/>
                    <a:p>
                      <a:pPr marL="0" marR="0">
                        <a:spcBef>
                          <a:spcPts val="1200"/>
                        </a:spcBef>
                        <a:spcAft>
                          <a:spcPts val="0"/>
                        </a:spcAft>
                      </a:pPr>
                      <a:r>
                        <a:rPr lang="en-US" sz="2000" dirty="0">
                          <a:solidFill>
                            <a:schemeClr val="bg1"/>
                          </a:solidFill>
                          <a:effectLst/>
                          <a:latin typeface="+mn-lt"/>
                        </a:rPr>
                        <a:t>Title</a:t>
                      </a:r>
                      <a:endParaRPr lang="en-US" sz="2000" dirty="0">
                        <a:solidFill>
                          <a:schemeClr val="bg1"/>
                        </a:solidFill>
                        <a:effectLst/>
                        <a:latin typeface="+mn-lt"/>
                        <a:ea typeface="ＭＳ 明朝"/>
                        <a:cs typeface="Times New Roman"/>
                      </a:endParaRP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2000" dirty="0">
                          <a:solidFill>
                            <a:schemeClr val="bg1"/>
                          </a:solidFill>
                          <a:effectLst/>
                          <a:latin typeface="+mn-lt"/>
                        </a:rPr>
                        <a:t>Slides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spcBef>
                          <a:spcPts val="1200"/>
                        </a:spcBef>
                        <a:spcAft>
                          <a:spcPts val="0"/>
                        </a:spcAft>
                      </a:pPr>
                      <a:r>
                        <a:rPr lang="en-US" sz="2000" dirty="0">
                          <a:solidFill>
                            <a:schemeClr val="bg1"/>
                          </a:solidFill>
                          <a:effectLst/>
                          <a:latin typeface="+mn-lt"/>
                        </a:rPr>
                        <a:t>Time</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r h="377483">
                <a:tc>
                  <a:txBody>
                    <a:bodyPr/>
                    <a:lstStyle/>
                    <a:p>
                      <a:pPr marL="742950" marR="0" indent="-742950">
                        <a:spcBef>
                          <a:spcPts val="1200"/>
                        </a:spcBef>
                        <a:spcAft>
                          <a:spcPts val="0"/>
                        </a:spcAft>
                      </a:pPr>
                      <a:r>
                        <a:rPr lang="en-US" sz="1800" b="1" dirty="0">
                          <a:solidFill>
                            <a:schemeClr val="bg1"/>
                          </a:solidFill>
                          <a:effectLst/>
                          <a:latin typeface="+mn-lt"/>
                          <a:ea typeface="ＭＳ 明朝"/>
                          <a:cs typeface="Times New Roman"/>
                        </a:rPr>
                        <a:t>Part 1. Research and scholarship</a:t>
                      </a:r>
                      <a:br>
                        <a:rPr lang="en-US" sz="1800" b="1" dirty="0">
                          <a:solidFill>
                            <a:schemeClr val="bg1"/>
                          </a:solidFill>
                          <a:effectLst/>
                          <a:latin typeface="+mn-lt"/>
                          <a:ea typeface="ＭＳ 明朝"/>
                          <a:cs typeface="Times New Roman"/>
                        </a:rPr>
                      </a:br>
                      <a:r>
                        <a:rPr lang="en-US" sz="1800" b="1" dirty="0">
                          <a:solidFill>
                            <a:schemeClr val="bg1"/>
                          </a:solidFill>
                          <a:effectLst/>
                          <a:latin typeface="+mn-lt"/>
                          <a:ea typeface="ＭＳ 明朝"/>
                          <a:cs typeface="Times New Roman"/>
                        </a:rPr>
                        <a:t>Major elements of a research study</a:t>
                      </a:r>
                    </a:p>
                  </a:txBody>
                  <a:tcPr marL="73152" marR="73152" marT="822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 </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r h="534650">
                <a:tc>
                  <a:txBody>
                    <a:bodyPr/>
                    <a:lstStyle/>
                    <a:p>
                      <a:pPr marL="742950" marR="0" indent="0">
                        <a:spcBef>
                          <a:spcPts val="1200"/>
                        </a:spcBef>
                        <a:spcAft>
                          <a:spcPts val="0"/>
                        </a:spcAft>
                      </a:pPr>
                      <a:r>
                        <a:rPr lang="en-US" sz="1800" dirty="0">
                          <a:solidFill>
                            <a:schemeClr val="bg1"/>
                          </a:solidFill>
                          <a:effectLst/>
                          <a:latin typeface="+mn-lt"/>
                          <a:ea typeface="ＭＳ 明朝"/>
                          <a:cs typeface="Times New Roman"/>
                        </a:rPr>
                        <a:t>Importance of defining the research topic</a:t>
                      </a: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3 - 9</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17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88853268"/>
                  </a:ext>
                </a:extLst>
              </a:tr>
              <a:tr h="534650">
                <a:tc>
                  <a:txBody>
                    <a:bodyPr/>
                    <a:lstStyle/>
                    <a:p>
                      <a:pPr marL="742950" marR="0" indent="0">
                        <a:spcBef>
                          <a:spcPts val="1200"/>
                        </a:spcBef>
                        <a:spcAft>
                          <a:spcPts val="0"/>
                        </a:spcAft>
                      </a:pPr>
                      <a:r>
                        <a:rPr lang="en-US" sz="1800" dirty="0">
                          <a:solidFill>
                            <a:schemeClr val="bg1"/>
                          </a:solidFill>
                          <a:effectLst/>
                          <a:latin typeface="+mn-lt"/>
                          <a:ea typeface="ＭＳ 明朝"/>
                          <a:cs typeface="Times New Roman"/>
                        </a:rPr>
                        <a:t>The structure of a research question: </a:t>
                      </a:r>
                      <a:br>
                        <a:rPr lang="en-US" sz="1800" dirty="0">
                          <a:solidFill>
                            <a:schemeClr val="bg1"/>
                          </a:solidFill>
                          <a:effectLst/>
                          <a:latin typeface="+mn-lt"/>
                          <a:ea typeface="ＭＳ 明朝"/>
                          <a:cs typeface="Times New Roman"/>
                        </a:rPr>
                      </a:br>
                      <a:r>
                        <a:rPr lang="en-US" sz="1800" dirty="0">
                          <a:solidFill>
                            <a:schemeClr val="bg1"/>
                          </a:solidFill>
                          <a:effectLst/>
                          <a:latin typeface="+mn-lt"/>
                          <a:ea typeface="ＭＳ 明朝"/>
                          <a:cs typeface="Times New Roman"/>
                        </a:rPr>
                        <a:t>Identifying and measuring variables</a:t>
                      </a: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10 - 17</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40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2"/>
                  </a:ext>
                </a:extLst>
              </a:tr>
              <a:tr h="534650">
                <a:tc>
                  <a:txBody>
                    <a:bodyPr/>
                    <a:lstStyle/>
                    <a:p>
                      <a:pPr marL="0" marR="0">
                        <a:spcBef>
                          <a:spcPts val="1200"/>
                        </a:spcBef>
                        <a:spcAft>
                          <a:spcPts val="0"/>
                        </a:spcAft>
                      </a:pPr>
                      <a:r>
                        <a:rPr lang="en-US" sz="1800" b="1" dirty="0"/>
                        <a:t>Part 2. Template and examples for defining research topics</a:t>
                      </a:r>
                      <a:endParaRPr lang="en-US" sz="1800" b="1" dirty="0">
                        <a:solidFill>
                          <a:schemeClr val="bg1"/>
                        </a:solidFill>
                        <a:effectLst/>
                        <a:latin typeface="+mn-lt"/>
                        <a:ea typeface="ＭＳ 明朝"/>
                        <a:cs typeface="Times New Roman"/>
                      </a:endParaRP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rPr>
                        <a:t>18</a:t>
                      </a: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3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r h="534650">
                <a:tc>
                  <a:txBody>
                    <a:bodyPr/>
                    <a:lstStyle/>
                    <a:p>
                      <a:pPr marL="0" marR="0">
                        <a:spcBef>
                          <a:spcPts val="1200"/>
                        </a:spcBef>
                        <a:spcAft>
                          <a:spcPts val="0"/>
                        </a:spcAft>
                      </a:pPr>
                      <a:endParaRPr lang="en-US" sz="1800" dirty="0">
                        <a:solidFill>
                          <a:schemeClr val="bg1"/>
                        </a:solidFill>
                        <a:effectLst/>
                        <a:latin typeface="+mn-lt"/>
                        <a:ea typeface="ＭＳ 明朝"/>
                        <a:cs typeface="Times New Roman"/>
                      </a:endParaRP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1" dirty="0">
                          <a:solidFill>
                            <a:schemeClr val="bg1"/>
                          </a:solidFill>
                          <a:effectLst/>
                          <a:latin typeface="+mn-lt"/>
                          <a:ea typeface="ＭＳ 明朝"/>
                          <a:cs typeface="Times New Roman"/>
                        </a:rPr>
                        <a:t>Total</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60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sp>
        <p:nvSpPr>
          <p:cNvPr id="7" name="Slide Number Placeholder 5"/>
          <p:cNvSpPr>
            <a:spLocks noGrp="1"/>
          </p:cNvSpPr>
          <p:nvPr>
            <p:ph type="sldNum" sz="quarter" idx="12"/>
          </p:nvPr>
        </p:nvSpPr>
        <p:spPr>
          <a:xfrm>
            <a:off x="9067800" y="6248400"/>
            <a:ext cx="914400" cy="457200"/>
          </a:xfrm>
          <a:noFill/>
        </p:spPr>
        <p:txBody>
          <a:bodyPr/>
          <a:lstStyle/>
          <a:p>
            <a:fld id="{377A5EB6-31DF-49C5-A368-99503CA30BC6}" type="slidenum">
              <a:rPr lang="en-US" sz="2400" b="1"/>
              <a:pPr/>
              <a:t>2</a:t>
            </a:fld>
            <a:endParaRPr lang="en-US" sz="2400" b="1" dirty="0"/>
          </a:p>
        </p:txBody>
      </p:sp>
    </p:spTree>
    <p:extLst>
      <p:ext uri="{BB962C8B-B14F-4D97-AF65-F5344CB8AC3E}">
        <p14:creationId xmlns:p14="http://schemas.microsoft.com/office/powerpoint/2010/main" val="4263918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228600"/>
            <a:ext cx="11125200" cy="1371600"/>
          </a:xfrm>
        </p:spPr>
        <p:txBody>
          <a:bodyPr/>
          <a:lstStyle/>
          <a:p>
            <a:pPr eaLnBrk="1" hangingPunct="1">
              <a:lnSpc>
                <a:spcPct val="90000"/>
              </a:lnSpc>
            </a:pPr>
            <a:r>
              <a:rPr lang="en-US" dirty="0"/>
              <a:t> Part 1. </a:t>
            </a:r>
            <a:r>
              <a:rPr lang="en-US" sz="3600" dirty="0"/>
              <a:t>Research and scholarship</a:t>
            </a:r>
            <a:br>
              <a:rPr lang="en-US" sz="3600" dirty="0"/>
            </a:br>
            <a:r>
              <a:rPr lang="en-US" sz="3600" dirty="0"/>
              <a:t>Major elements of a research study, starting with</a:t>
            </a:r>
            <a:br>
              <a:rPr lang="en-US" sz="3600" dirty="0"/>
            </a:br>
            <a:r>
              <a:rPr lang="en-US" sz="3600" dirty="0"/>
              <a:t>The importance of topics / questions</a:t>
            </a:r>
            <a:endParaRPr lang="en-US" sz="3600" b="0" dirty="0">
              <a:latin typeface="Arial Unicode MS" pitchFamily="34" charset="-128"/>
            </a:endParaRPr>
          </a:p>
        </p:txBody>
      </p:sp>
      <p:sp>
        <p:nvSpPr>
          <p:cNvPr id="3076" name="Rectangle 3"/>
          <p:cNvSpPr>
            <a:spLocks noGrp="1" noChangeArrowheads="1"/>
          </p:cNvSpPr>
          <p:nvPr>
            <p:ph idx="1"/>
          </p:nvPr>
        </p:nvSpPr>
        <p:spPr>
          <a:xfrm>
            <a:off x="1143000" y="2034442"/>
            <a:ext cx="9601200" cy="4461608"/>
          </a:xfrm>
        </p:spPr>
        <p:txBody>
          <a:bodyPr/>
          <a:lstStyle/>
          <a:p>
            <a:pPr>
              <a:spcBef>
                <a:spcPts val="2400"/>
              </a:spcBef>
            </a:pPr>
            <a:r>
              <a:rPr lang="en-US" sz="2000" b="1" dirty="0"/>
              <a:t>The purpose of research and scholarship is to find answers. </a:t>
            </a:r>
            <a:br>
              <a:rPr lang="en-US" sz="2000" b="1" dirty="0"/>
            </a:br>
            <a:r>
              <a:rPr lang="en-US" sz="2000" dirty="0"/>
              <a:t>Answers about what is, what could be, and what should be.</a:t>
            </a:r>
            <a:br>
              <a:rPr lang="en-US" sz="2000" dirty="0"/>
            </a:br>
            <a:r>
              <a:rPr lang="en-US" sz="2000" dirty="0"/>
              <a:t>Good answers lead to good practice.</a:t>
            </a:r>
          </a:p>
          <a:p>
            <a:pPr>
              <a:spcBef>
                <a:spcPts val="2400"/>
              </a:spcBef>
            </a:pPr>
            <a:r>
              <a:rPr lang="en-US" sz="2000" b="1" dirty="0"/>
              <a:t>To find answers, you must first ask questions.</a:t>
            </a:r>
            <a:r>
              <a:rPr lang="en-US" sz="2000" dirty="0"/>
              <a:t>  </a:t>
            </a:r>
            <a:br>
              <a:rPr lang="en-US" sz="2000" dirty="0"/>
            </a:br>
            <a:r>
              <a:rPr lang="en-US" sz="2000" dirty="0"/>
              <a:t>How to select good questions? </a:t>
            </a:r>
          </a:p>
          <a:p>
            <a:pPr>
              <a:spcBef>
                <a:spcPts val="2400"/>
              </a:spcBef>
            </a:pPr>
            <a:r>
              <a:rPr lang="en-US" sz="2000" b="1" dirty="0"/>
              <a:t>Methods: finding the answers to questions.</a:t>
            </a:r>
            <a:r>
              <a:rPr lang="en-US" sz="2000" dirty="0"/>
              <a:t>  </a:t>
            </a:r>
            <a:br>
              <a:rPr lang="en-US" sz="2000" dirty="0"/>
            </a:br>
            <a:r>
              <a:rPr lang="en-US" sz="2000" dirty="0"/>
              <a:t>What are good methods? Ultimately consensus of a community -  Diesing. </a:t>
            </a:r>
          </a:p>
          <a:p>
            <a:pPr>
              <a:spcBef>
                <a:spcPts val="2400"/>
              </a:spcBef>
            </a:pPr>
            <a:r>
              <a:rPr lang="en-US" sz="2000" b="1" dirty="0"/>
              <a:t>Select important questions </a:t>
            </a:r>
            <a:r>
              <a:rPr lang="en-US" sz="2000" b="1" u="sng" dirty="0"/>
              <a:t>first</a:t>
            </a:r>
            <a:r>
              <a:rPr lang="en-US" sz="2000" b="1" dirty="0"/>
              <a:t>, then methods to answer them</a:t>
            </a:r>
            <a:r>
              <a:rPr lang="en-US" sz="2000" dirty="0"/>
              <a:t>  </a:t>
            </a:r>
            <a:br>
              <a:rPr lang="en-US" sz="2000" dirty="0"/>
            </a:br>
            <a:r>
              <a:rPr lang="en-US" sz="2000" dirty="0"/>
              <a:t>rather than deciding which method is “good”  (“scientific”) </a:t>
            </a:r>
            <a:br>
              <a:rPr lang="en-US" sz="2000" dirty="0"/>
            </a:br>
            <a:r>
              <a:rPr lang="en-US" sz="2000" dirty="0"/>
              <a:t>and then restrict questions to those that can be answered with that method.</a:t>
            </a: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3</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03">
            <a:hlinkClick r:id="" action="ppaction://media"/>
            <a:extLst>
              <a:ext uri="{FF2B5EF4-FFF2-40B4-BE49-F238E27FC236}">
                <a16:creationId xmlns:a16="http://schemas.microsoft.com/office/drawing/2014/main" id="{269C40AB-1C38-4CD7-A080-A095C07FE1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1400" y="5905500"/>
            <a:ext cx="685800" cy="685800"/>
          </a:xfrm>
          <a:prstGeom prst="rect">
            <a:avLst/>
          </a:prstGeom>
        </p:spPr>
      </p:pic>
      <p:sp>
        <p:nvSpPr>
          <p:cNvPr id="7" name="TextBox 6">
            <a:extLst>
              <a:ext uri="{FF2B5EF4-FFF2-40B4-BE49-F238E27FC236}">
                <a16:creationId xmlns:a16="http://schemas.microsoft.com/office/drawing/2014/main" id="{02545EB6-E280-4990-8920-BECACDC96624}"/>
              </a:ext>
            </a:extLst>
          </p:cNvPr>
          <p:cNvSpPr txBox="1"/>
          <p:nvPr/>
        </p:nvSpPr>
        <p:spPr>
          <a:xfrm>
            <a:off x="10253469" y="6023014"/>
            <a:ext cx="981462" cy="369332"/>
          </a:xfrm>
          <a:prstGeom prst="rect">
            <a:avLst/>
          </a:prstGeom>
          <a:noFill/>
        </p:spPr>
        <p:txBody>
          <a:bodyPr wrap="square" rtlCol="0">
            <a:spAutoFit/>
          </a:bodyPr>
          <a:lstStyle/>
          <a:p>
            <a:pPr>
              <a:spcBef>
                <a:spcPts val="600"/>
              </a:spcBef>
            </a:pPr>
            <a:r>
              <a:rPr lang="en-US" sz="1800" dirty="0">
                <a:solidFill>
                  <a:schemeClr val="bg1"/>
                </a:solidFill>
              </a:rPr>
              <a:t> 2 min </a:t>
            </a:r>
          </a:p>
        </p:txBody>
      </p:sp>
    </p:spTree>
    <p:extLst>
      <p:ext uri="{BB962C8B-B14F-4D97-AF65-F5344CB8AC3E}">
        <p14:creationId xmlns:p14="http://schemas.microsoft.com/office/powerpoint/2010/main" val="42164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233973"/>
            <a:ext cx="10896600" cy="685800"/>
          </a:xfrm>
        </p:spPr>
        <p:txBody>
          <a:bodyPr/>
          <a:lstStyle/>
          <a:p>
            <a:pPr eaLnBrk="1" hangingPunct="1"/>
            <a:r>
              <a:rPr lang="en-US" dirty="0"/>
              <a:t>Importance of "Topic first"</a:t>
            </a:r>
            <a:endParaRPr lang="en-US" sz="3200" b="0" dirty="0">
              <a:latin typeface="Arial Unicode MS" pitchFamily="34" charset="-128"/>
            </a:endParaRPr>
          </a:p>
        </p:txBody>
      </p:sp>
      <p:sp>
        <p:nvSpPr>
          <p:cNvPr id="3076" name="Rectangle 3"/>
          <p:cNvSpPr>
            <a:spLocks noGrp="1" noChangeArrowheads="1"/>
          </p:cNvSpPr>
          <p:nvPr>
            <p:ph idx="1"/>
          </p:nvPr>
        </p:nvSpPr>
        <p:spPr>
          <a:xfrm>
            <a:off x="152400" y="1600200"/>
            <a:ext cx="11811000" cy="4461608"/>
          </a:xfrm>
        </p:spPr>
        <p:txBody>
          <a:bodyPr/>
          <a:lstStyle/>
          <a:p>
            <a:pPr marL="0" indent="0">
              <a:buNone/>
            </a:pPr>
            <a:r>
              <a:rPr lang="en-US" sz="3200" b="1" dirty="0"/>
              <a:t>First choose a topic, </a:t>
            </a:r>
          </a:p>
          <a:p>
            <a:pPr marL="0" indent="0">
              <a:buNone/>
            </a:pPr>
            <a:r>
              <a:rPr lang="en-US" sz="3200" b="1" dirty="0"/>
              <a:t>then choose the most suitable </a:t>
            </a:r>
            <a:r>
              <a:rPr lang="en-US" sz="3200" b="1" u="sng" dirty="0"/>
              <a:t>combination</a:t>
            </a:r>
            <a:r>
              <a:rPr lang="en-US" sz="3200" b="1" dirty="0"/>
              <a:t> of methods.</a:t>
            </a:r>
          </a:p>
          <a:p>
            <a:pPr marL="0" indent="0">
              <a:buNone/>
            </a:pPr>
            <a:endParaRPr lang="en-US" sz="2800" dirty="0">
              <a:solidFill>
                <a:schemeClr val="bg1"/>
              </a:solidFill>
            </a:endParaRPr>
          </a:p>
          <a:p>
            <a:pPr marL="0" indent="0">
              <a:buNone/>
            </a:pPr>
            <a:r>
              <a:rPr lang="en-US" sz="2800" dirty="0">
                <a:solidFill>
                  <a:schemeClr val="bg1"/>
                </a:solidFill>
              </a:rPr>
              <a:t>The topic is what we are interested in</a:t>
            </a:r>
          </a:p>
          <a:p>
            <a:pPr marL="0" indent="0">
              <a:buNone/>
            </a:pPr>
            <a:r>
              <a:rPr lang="en-US" sz="2800" dirty="0">
                <a:solidFill>
                  <a:schemeClr val="bg1"/>
                </a:solidFill>
              </a:rPr>
              <a:t>We need to choose the right tools to pursue our interest</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4</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spTree>
    <p:extLst>
      <p:ext uri="{BB962C8B-B14F-4D97-AF65-F5344CB8AC3E}">
        <p14:creationId xmlns:p14="http://schemas.microsoft.com/office/powerpoint/2010/main" val="285301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233973"/>
            <a:ext cx="11582400" cy="685800"/>
          </a:xfrm>
        </p:spPr>
        <p:txBody>
          <a:bodyPr/>
          <a:lstStyle/>
          <a:p>
            <a:pPr eaLnBrk="1" hangingPunct="1"/>
            <a:r>
              <a:rPr lang="en-US" sz="3600" dirty="0"/>
              <a:t>A topic / problem / topic / issue / question should be</a:t>
            </a:r>
            <a:endParaRPr lang="en-US" sz="3600" b="0" dirty="0">
              <a:latin typeface="Arial Unicode MS" pitchFamily="34" charset="-128"/>
            </a:endParaRPr>
          </a:p>
        </p:txBody>
      </p:sp>
      <p:sp>
        <p:nvSpPr>
          <p:cNvPr id="3076" name="Rectangle 3"/>
          <p:cNvSpPr>
            <a:spLocks noGrp="1" noChangeArrowheads="1"/>
          </p:cNvSpPr>
          <p:nvPr>
            <p:ph idx="1"/>
          </p:nvPr>
        </p:nvSpPr>
        <p:spPr>
          <a:xfrm>
            <a:off x="1828800" y="1600200"/>
            <a:ext cx="8077200" cy="4461608"/>
          </a:xfrm>
        </p:spPr>
        <p:txBody>
          <a:bodyPr/>
          <a:lstStyle/>
          <a:p>
            <a:r>
              <a:rPr lang="en-US" dirty="0">
                <a:solidFill>
                  <a:schemeClr val="bg1"/>
                </a:solidFill>
              </a:rPr>
              <a:t>Interesting</a:t>
            </a:r>
          </a:p>
          <a:p>
            <a:endParaRPr lang="en-US" dirty="0">
              <a:solidFill>
                <a:schemeClr val="bg1"/>
              </a:solidFill>
            </a:endParaRPr>
          </a:p>
          <a:p>
            <a:r>
              <a:rPr lang="en-US" dirty="0">
                <a:solidFill>
                  <a:schemeClr val="bg1"/>
                </a:solidFill>
              </a:rPr>
              <a:t>Researchable / amenable to scholarly analysis</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5</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05">
            <a:hlinkClick r:id="" action="ppaction://media"/>
            <a:extLst>
              <a:ext uri="{FF2B5EF4-FFF2-40B4-BE49-F238E27FC236}">
                <a16:creationId xmlns:a16="http://schemas.microsoft.com/office/drawing/2014/main" id="{5220A197-DB49-4343-89DD-7E7B8429DA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10896600" y="5561590"/>
            <a:ext cx="720882" cy="763010"/>
          </a:xfrm>
          <a:prstGeom prst="rect">
            <a:avLst/>
          </a:prstGeom>
        </p:spPr>
      </p:pic>
      <p:sp>
        <p:nvSpPr>
          <p:cNvPr id="7" name="TextBox 6">
            <a:extLst>
              <a:ext uri="{FF2B5EF4-FFF2-40B4-BE49-F238E27FC236}">
                <a16:creationId xmlns:a16="http://schemas.microsoft.com/office/drawing/2014/main" id="{1CD2E601-3916-4DA5-9E39-4647B72320B1}"/>
              </a:ext>
            </a:extLst>
          </p:cNvPr>
          <p:cNvSpPr txBox="1"/>
          <p:nvPr/>
        </p:nvSpPr>
        <p:spPr>
          <a:xfrm>
            <a:off x="9982200" y="5758429"/>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Tree>
    <p:extLst>
      <p:ext uri="{BB962C8B-B14F-4D97-AF65-F5344CB8AC3E}">
        <p14:creationId xmlns:p14="http://schemas.microsoft.com/office/powerpoint/2010/main" val="165072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914400" y="233973"/>
            <a:ext cx="9753600" cy="685800"/>
          </a:xfrm>
        </p:spPr>
        <p:txBody>
          <a:bodyPr/>
          <a:lstStyle/>
          <a:p>
            <a:pPr eaLnBrk="1" hangingPunct="1"/>
            <a:r>
              <a:rPr lang="en-US" dirty="0"/>
              <a:t>What makes a question interesting?</a:t>
            </a:r>
            <a:endParaRPr lang="en-US" sz="3200" b="0" dirty="0">
              <a:latin typeface="Arial Unicode MS" pitchFamily="34" charset="-128"/>
            </a:endParaRPr>
          </a:p>
        </p:txBody>
      </p:sp>
      <p:sp>
        <p:nvSpPr>
          <p:cNvPr id="3076" name="Rectangle 3"/>
          <p:cNvSpPr>
            <a:spLocks noGrp="1" noChangeArrowheads="1"/>
          </p:cNvSpPr>
          <p:nvPr>
            <p:ph idx="1"/>
          </p:nvPr>
        </p:nvSpPr>
        <p:spPr>
          <a:xfrm>
            <a:off x="1600200" y="1600200"/>
            <a:ext cx="8763000" cy="4461608"/>
          </a:xfrm>
        </p:spPr>
        <p:txBody>
          <a:bodyPr/>
          <a:lstStyle/>
          <a:p>
            <a:pPr lvl="0"/>
            <a:r>
              <a:rPr lang="en-US" dirty="0"/>
              <a:t>If you (your colleagues, your committee, a funding agency,</a:t>
            </a:r>
            <a:br>
              <a:rPr lang="en-US" dirty="0"/>
            </a:br>
            <a:r>
              <a:rPr lang="en-US" dirty="0"/>
              <a:t>a journal editor) find it interesting.</a:t>
            </a:r>
          </a:p>
          <a:p>
            <a:pPr lvl="0"/>
            <a:r>
              <a:rPr lang="en-US" dirty="0"/>
              <a:t>If somebody will pay you for the  answer </a:t>
            </a:r>
            <a:br>
              <a:rPr lang="en-US" dirty="0"/>
            </a:br>
            <a:r>
              <a:rPr lang="en-US" dirty="0"/>
              <a:t>or if you can make a lot of money once you have the answer.</a:t>
            </a:r>
          </a:p>
          <a:p>
            <a:pPr lvl="0"/>
            <a:r>
              <a:rPr lang="en-US" dirty="0"/>
              <a:t>If the answer has wide scope of applicability.  </a:t>
            </a:r>
            <a:br>
              <a:rPr lang="en-US" dirty="0"/>
            </a:br>
            <a:r>
              <a:rPr lang="en-US" dirty="0"/>
              <a:t>Theoretical implications, practical applications.</a:t>
            </a:r>
          </a:p>
          <a:p>
            <a:r>
              <a:rPr lang="en-US" dirty="0"/>
              <a:t>It just is an interesting question.</a:t>
            </a:r>
            <a:endParaRPr lang="en-US"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6</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06">
            <a:hlinkClick r:id="" action="ppaction://media"/>
            <a:extLst>
              <a:ext uri="{FF2B5EF4-FFF2-40B4-BE49-F238E27FC236}">
                <a16:creationId xmlns:a16="http://schemas.microsoft.com/office/drawing/2014/main" id="{0D440EE1-0A6F-44FE-94E7-5DAA4E188C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5627687"/>
            <a:ext cx="625475" cy="625475"/>
          </a:xfrm>
          <a:prstGeom prst="rect">
            <a:avLst/>
          </a:prstGeom>
        </p:spPr>
      </p:pic>
      <p:sp>
        <p:nvSpPr>
          <p:cNvPr id="7" name="TextBox 6">
            <a:extLst>
              <a:ext uri="{FF2B5EF4-FFF2-40B4-BE49-F238E27FC236}">
                <a16:creationId xmlns:a16="http://schemas.microsoft.com/office/drawing/2014/main" id="{E71A005B-63C0-479D-AB82-0BCC65313DC7}"/>
              </a:ext>
            </a:extLst>
          </p:cNvPr>
          <p:cNvSpPr txBox="1"/>
          <p:nvPr/>
        </p:nvSpPr>
        <p:spPr>
          <a:xfrm>
            <a:off x="9753600" y="5696384"/>
            <a:ext cx="981462" cy="369332"/>
          </a:xfrm>
          <a:prstGeom prst="rect">
            <a:avLst/>
          </a:prstGeom>
          <a:noFill/>
        </p:spPr>
        <p:txBody>
          <a:bodyPr wrap="square" rtlCol="0">
            <a:spAutoFit/>
          </a:bodyPr>
          <a:lstStyle/>
          <a:p>
            <a:pPr>
              <a:spcBef>
                <a:spcPts val="600"/>
              </a:spcBef>
            </a:pPr>
            <a:r>
              <a:rPr lang="en-US" sz="1800" dirty="0">
                <a:solidFill>
                  <a:schemeClr val="bg1"/>
                </a:solidFill>
              </a:rPr>
              <a:t> 2 min </a:t>
            </a:r>
          </a:p>
        </p:txBody>
      </p:sp>
    </p:spTree>
    <p:extLst>
      <p:ext uri="{BB962C8B-B14F-4D97-AF65-F5344CB8AC3E}">
        <p14:creationId xmlns:p14="http://schemas.microsoft.com/office/powerpoint/2010/main" val="403351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533400"/>
            <a:ext cx="11201400" cy="685800"/>
          </a:xfrm>
        </p:spPr>
        <p:txBody>
          <a:bodyPr/>
          <a:lstStyle/>
          <a:p>
            <a:pPr eaLnBrk="1" hangingPunct="1"/>
            <a:r>
              <a:rPr lang="en-US" dirty="0"/>
              <a:t>What makes a question researchable / amenable to scholarly analysis?</a:t>
            </a:r>
            <a:endParaRPr lang="en-US" sz="3200" b="0" dirty="0">
              <a:latin typeface="Arial Unicode MS" pitchFamily="34" charset="-128"/>
            </a:endParaRPr>
          </a:p>
        </p:txBody>
      </p:sp>
      <p:sp>
        <p:nvSpPr>
          <p:cNvPr id="3076" name="Rectangle 3"/>
          <p:cNvSpPr>
            <a:spLocks noGrp="1" noChangeArrowheads="1"/>
          </p:cNvSpPr>
          <p:nvPr>
            <p:ph idx="1"/>
          </p:nvPr>
        </p:nvSpPr>
        <p:spPr>
          <a:xfrm>
            <a:off x="990600" y="1905000"/>
            <a:ext cx="10210800" cy="4156808"/>
          </a:xfrm>
        </p:spPr>
        <p:txBody>
          <a:bodyPr/>
          <a:lstStyle/>
          <a:p>
            <a:pPr marL="0" indent="0">
              <a:buNone/>
            </a:pPr>
            <a:r>
              <a:rPr lang="en-US" b="1" dirty="0"/>
              <a:t>Amenable to</a:t>
            </a:r>
          </a:p>
          <a:p>
            <a:pPr marL="640080" lvl="0">
              <a:spcBef>
                <a:spcPts val="900"/>
              </a:spcBef>
            </a:pPr>
            <a:r>
              <a:rPr lang="en-US" dirty="0"/>
              <a:t>Empirical analysis.  </a:t>
            </a:r>
          </a:p>
          <a:p>
            <a:pPr marL="640080" lvl="0">
              <a:spcBef>
                <a:spcPts val="900"/>
              </a:spcBef>
            </a:pPr>
            <a:r>
              <a:rPr lang="en-US" dirty="0"/>
              <a:t>Theoretical analysis.  </a:t>
            </a:r>
          </a:p>
          <a:p>
            <a:pPr marL="640080">
              <a:spcBef>
                <a:spcPts val="900"/>
              </a:spcBef>
            </a:pPr>
            <a:r>
              <a:rPr lang="en-US" dirty="0"/>
              <a:t>Philosophical analysis</a:t>
            </a:r>
          </a:p>
          <a:p>
            <a:pPr marL="640080">
              <a:spcBef>
                <a:spcPts val="900"/>
              </a:spcBef>
            </a:pPr>
            <a:r>
              <a:rPr lang="en-US" dirty="0"/>
              <a:t>Assembling and synthesizing what is already known</a:t>
            </a:r>
          </a:p>
          <a:p>
            <a:pPr marL="0" indent="0">
              <a:buNone/>
            </a:pPr>
            <a:r>
              <a:rPr lang="en-US" dirty="0">
                <a:solidFill>
                  <a:schemeClr val="bg1"/>
                </a:solidFill>
              </a:rPr>
              <a:t>There are methods for measuring the variables involved</a:t>
            </a:r>
          </a:p>
          <a:p>
            <a:pPr marL="0" indent="0">
              <a:buNone/>
            </a:pPr>
            <a:r>
              <a:rPr lang="en-US" dirty="0">
                <a:solidFill>
                  <a:schemeClr val="bg1"/>
                </a:solidFill>
              </a:rPr>
              <a:t>We know what factors are involved and we can control them or at least know their values</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7</a:t>
            </a:fld>
            <a:endParaRPr lang="en-US" sz="2400" b="1" dirty="0"/>
          </a:p>
        </p:txBody>
      </p:sp>
      <p:sp>
        <p:nvSpPr>
          <p:cNvPr id="5" name="Footer Placeholder 4"/>
          <p:cNvSpPr>
            <a:spLocks noGrp="1"/>
          </p:cNvSpPr>
          <p:nvPr>
            <p:ph type="ftr" sz="quarter" idx="11"/>
          </p:nvPr>
        </p:nvSpPr>
        <p:spPr>
          <a:xfrm>
            <a:off x="12192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07">
            <a:hlinkClick r:id="" action="ppaction://media"/>
            <a:extLst>
              <a:ext uri="{FF2B5EF4-FFF2-40B4-BE49-F238E27FC236}">
                <a16:creationId xmlns:a16="http://schemas.microsoft.com/office/drawing/2014/main" id="{5DC163F7-CF90-4985-808A-3DCF0F73A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1800" y="5715000"/>
            <a:ext cx="546467" cy="546467"/>
          </a:xfrm>
          <a:prstGeom prst="rect">
            <a:avLst/>
          </a:prstGeom>
        </p:spPr>
      </p:pic>
      <p:sp>
        <p:nvSpPr>
          <p:cNvPr id="7" name="TextBox 6">
            <a:extLst>
              <a:ext uri="{FF2B5EF4-FFF2-40B4-BE49-F238E27FC236}">
                <a16:creationId xmlns:a16="http://schemas.microsoft.com/office/drawing/2014/main" id="{C02A6027-F47A-4058-A4CA-4FA43F68B666}"/>
              </a:ext>
            </a:extLst>
          </p:cNvPr>
          <p:cNvSpPr txBox="1"/>
          <p:nvPr/>
        </p:nvSpPr>
        <p:spPr>
          <a:xfrm>
            <a:off x="9697641" y="5792306"/>
            <a:ext cx="981462" cy="369332"/>
          </a:xfrm>
          <a:prstGeom prst="rect">
            <a:avLst/>
          </a:prstGeom>
          <a:noFill/>
        </p:spPr>
        <p:txBody>
          <a:bodyPr wrap="square" rtlCol="0">
            <a:spAutoFit/>
          </a:bodyPr>
          <a:lstStyle/>
          <a:p>
            <a:pPr>
              <a:spcBef>
                <a:spcPts val="600"/>
              </a:spcBef>
            </a:pPr>
            <a:r>
              <a:rPr lang="en-US" sz="1800" dirty="0">
                <a:solidFill>
                  <a:schemeClr val="bg1"/>
                </a:solidFill>
              </a:rPr>
              <a:t> 4 min </a:t>
            </a:r>
          </a:p>
        </p:txBody>
      </p:sp>
    </p:spTree>
    <p:extLst>
      <p:ext uri="{BB962C8B-B14F-4D97-AF65-F5344CB8AC3E}">
        <p14:creationId xmlns:p14="http://schemas.microsoft.com/office/powerpoint/2010/main" val="205624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47700" y="440104"/>
            <a:ext cx="10820400" cy="685800"/>
          </a:xfrm>
        </p:spPr>
        <p:txBody>
          <a:bodyPr/>
          <a:lstStyle/>
          <a:p>
            <a:pPr eaLnBrk="1" hangingPunct="1"/>
            <a:r>
              <a:rPr lang="en-US" dirty="0"/>
              <a:t>To come up with topics and explore a topic</a:t>
            </a:r>
            <a:endParaRPr lang="en-US" sz="3200" b="0" dirty="0">
              <a:latin typeface="Arial Unicode MS" pitchFamily="34" charset="-128"/>
            </a:endParaRPr>
          </a:p>
        </p:txBody>
      </p:sp>
      <p:sp>
        <p:nvSpPr>
          <p:cNvPr id="3076" name="Rectangle 3"/>
          <p:cNvSpPr>
            <a:spLocks noGrp="1" noChangeArrowheads="1"/>
          </p:cNvSpPr>
          <p:nvPr>
            <p:ph idx="1"/>
          </p:nvPr>
        </p:nvSpPr>
        <p:spPr>
          <a:xfrm>
            <a:off x="762000" y="1752600"/>
            <a:ext cx="10972800" cy="4309208"/>
          </a:xfrm>
        </p:spPr>
        <p:txBody>
          <a:bodyPr/>
          <a:lstStyle/>
          <a:p>
            <a:pPr lvl="0"/>
            <a:r>
              <a:rPr lang="en-US" sz="2000" dirty="0"/>
              <a:t>Look around your workplace and identify systems, services, practices </a:t>
            </a:r>
            <a:br>
              <a:rPr lang="en-US" sz="2000" dirty="0"/>
            </a:br>
            <a:r>
              <a:rPr lang="en-US" sz="2000" spc="-40" dirty="0"/>
              <a:t>that could be improved if we knew more about how they work and how users interact with them, </a:t>
            </a:r>
            <a:r>
              <a:rPr lang="en-US" sz="2000" dirty="0"/>
              <a:t>how successful users are.</a:t>
            </a:r>
          </a:p>
          <a:p>
            <a:pPr lvl="0"/>
            <a:r>
              <a:rPr lang="en-US" sz="2000" dirty="0"/>
              <a:t>Extend your view to your field to identify such issues.</a:t>
            </a:r>
            <a:br>
              <a:rPr lang="en-US" sz="2000" dirty="0"/>
            </a:br>
            <a:r>
              <a:rPr lang="en-US" sz="2000" dirty="0"/>
              <a:t>Participating in professional societies, their subgroups and committees helps.</a:t>
            </a:r>
          </a:p>
          <a:p>
            <a:pPr lvl="0"/>
            <a:r>
              <a:rPr lang="en-US" sz="2000" spc="-20" dirty="0"/>
              <a:t>Read, listen (pay attention in classes), think, use brainstorming tools, such as concept maps.</a:t>
            </a:r>
            <a:r>
              <a:rPr lang="en-US" sz="2000" dirty="0"/>
              <a:t>  Make a model of the domain.</a:t>
            </a:r>
          </a:p>
          <a:p>
            <a:pPr lvl="0"/>
            <a:r>
              <a:rPr lang="en-US" sz="2000" dirty="0"/>
              <a:t>When you read or hear statements of fact, ask yourself "Where is the evidence?"</a:t>
            </a:r>
          </a:p>
          <a:p>
            <a:pPr lvl="0"/>
            <a:r>
              <a:rPr lang="en-US" sz="2000" dirty="0"/>
              <a:t>Discuss with colleagues.</a:t>
            </a:r>
          </a:p>
          <a:p>
            <a:pPr lvl="0"/>
            <a:r>
              <a:rPr lang="en-US" sz="2000" dirty="0">
                <a:solidFill>
                  <a:schemeClr val="bg1"/>
                </a:solidFill>
              </a:rPr>
              <a:t>Keep a log of ideas.</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8</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pic>
        <p:nvPicPr>
          <p:cNvPr id="2" name="UBLIS575DS-03.1$2-Lecture03.1DevelopingAResearchTopicSlide08">
            <a:hlinkClick r:id="" action="ppaction://media"/>
            <a:extLst>
              <a:ext uri="{FF2B5EF4-FFF2-40B4-BE49-F238E27FC236}">
                <a16:creationId xmlns:a16="http://schemas.microsoft.com/office/drawing/2014/main" id="{0DF4946A-BC48-4861-B72C-98B1A7F2CD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34870" y="5485180"/>
            <a:ext cx="669924" cy="669924"/>
          </a:xfrm>
          <a:prstGeom prst="rect">
            <a:avLst/>
          </a:prstGeom>
        </p:spPr>
      </p:pic>
      <p:sp>
        <p:nvSpPr>
          <p:cNvPr id="7" name="TextBox 6">
            <a:extLst>
              <a:ext uri="{FF2B5EF4-FFF2-40B4-BE49-F238E27FC236}">
                <a16:creationId xmlns:a16="http://schemas.microsoft.com/office/drawing/2014/main" id="{7F4BE635-CB69-4ED1-8E5F-78857C836875}"/>
              </a:ext>
            </a:extLst>
          </p:cNvPr>
          <p:cNvSpPr txBox="1"/>
          <p:nvPr/>
        </p:nvSpPr>
        <p:spPr>
          <a:xfrm>
            <a:off x="9753408" y="5624918"/>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Tree>
    <p:extLst>
      <p:ext uri="{BB962C8B-B14F-4D97-AF65-F5344CB8AC3E}">
        <p14:creationId xmlns:p14="http://schemas.microsoft.com/office/powerpoint/2010/main" val="297610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 y="233973"/>
            <a:ext cx="11811000" cy="685800"/>
          </a:xfrm>
        </p:spPr>
        <p:txBody>
          <a:bodyPr/>
          <a:lstStyle/>
          <a:p>
            <a:pPr eaLnBrk="1" hangingPunct="1"/>
            <a:r>
              <a:rPr lang="en-US" sz="3900" dirty="0"/>
              <a:t>How to select a topic for your research proposal </a:t>
            </a:r>
            <a:endParaRPr lang="en-US" sz="3900" b="0" dirty="0">
              <a:latin typeface="Arial Unicode MS" pitchFamily="34" charset="-128"/>
            </a:endParaRPr>
          </a:p>
        </p:txBody>
      </p:sp>
      <p:sp>
        <p:nvSpPr>
          <p:cNvPr id="3076" name="Rectangle 3"/>
          <p:cNvSpPr>
            <a:spLocks noGrp="1" noChangeArrowheads="1"/>
          </p:cNvSpPr>
          <p:nvPr>
            <p:ph idx="1"/>
          </p:nvPr>
        </p:nvSpPr>
        <p:spPr>
          <a:xfrm>
            <a:off x="152400" y="1600200"/>
            <a:ext cx="11811000" cy="4461608"/>
          </a:xfrm>
        </p:spPr>
        <p:txBody>
          <a:bodyPr/>
          <a:lstStyle/>
          <a:p>
            <a:r>
              <a:rPr lang="en-US" dirty="0">
                <a:solidFill>
                  <a:schemeClr val="bg1"/>
                </a:solidFill>
              </a:rPr>
              <a:t>Come up with two topics and prepare a brief analysis.</a:t>
            </a:r>
          </a:p>
          <a:p>
            <a:r>
              <a:rPr lang="en-US" dirty="0">
                <a:solidFill>
                  <a:schemeClr val="bg1"/>
                </a:solidFill>
              </a:rPr>
              <a:t>Consider feedback </a:t>
            </a:r>
          </a:p>
          <a:p>
            <a:pPr marL="914400" indent="0">
              <a:spcBef>
                <a:spcPts val="0"/>
              </a:spcBef>
              <a:buNone/>
            </a:pPr>
            <a:r>
              <a:rPr lang="en-US" dirty="0">
                <a:solidFill>
                  <a:schemeClr val="bg1"/>
                </a:solidFill>
              </a:rPr>
              <a:t>from the classmate who serves as your critic </a:t>
            </a:r>
            <a:br>
              <a:rPr lang="en-US" dirty="0">
                <a:solidFill>
                  <a:schemeClr val="bg1"/>
                </a:solidFill>
              </a:rPr>
            </a:br>
            <a:r>
              <a:rPr lang="en-US" dirty="0">
                <a:solidFill>
                  <a:schemeClr val="bg1"/>
                </a:solidFill>
              </a:rPr>
              <a:t>from the instructor</a:t>
            </a:r>
          </a:p>
          <a:p>
            <a:r>
              <a:rPr lang="en-US" dirty="0">
                <a:solidFill>
                  <a:schemeClr val="bg1"/>
                </a:solidFill>
              </a:rPr>
              <a:t>Then select one of the topics.</a:t>
            </a:r>
          </a:p>
          <a:p>
            <a:r>
              <a:rPr lang="en-US" dirty="0">
                <a:solidFill>
                  <a:schemeClr val="bg1"/>
                </a:solidFill>
              </a:rPr>
              <a:t>For this course, the definition of the topic is a deliverable</a:t>
            </a:r>
            <a:br>
              <a:rPr lang="en-US" dirty="0">
                <a:solidFill>
                  <a:schemeClr val="bg1"/>
                </a:solidFill>
              </a:rPr>
            </a:br>
            <a:r>
              <a:rPr lang="en-US" spc="-20" dirty="0">
                <a:solidFill>
                  <a:schemeClr val="bg1"/>
                </a:solidFill>
              </a:rPr>
              <a:t>There is a highly scripted process with precise deadlines to produce this deliverable.</a:t>
            </a:r>
          </a:p>
          <a:p>
            <a:r>
              <a:rPr lang="en-US" dirty="0">
                <a:solidFill>
                  <a:schemeClr val="bg1"/>
                </a:solidFill>
              </a:rPr>
              <a:t>Defining a topic for a master thesis or doctoral dissertation</a:t>
            </a:r>
            <a:br>
              <a:rPr lang="en-US" dirty="0">
                <a:solidFill>
                  <a:schemeClr val="bg1"/>
                </a:solidFill>
              </a:rPr>
            </a:br>
            <a:r>
              <a:rPr lang="en-US" dirty="0">
                <a:solidFill>
                  <a:schemeClr val="bg1"/>
                </a:solidFill>
              </a:rPr>
              <a:t>would be a bit more involved and the topic might be broader or more complex.</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9</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UBLIS575DS-03.2$2-Lecture03.2DevelopingAResearchTopic.pptx</a:t>
            </a:r>
          </a:p>
        </p:txBody>
      </p:sp>
    </p:spTree>
    <p:extLst>
      <p:ext uri="{BB962C8B-B14F-4D97-AF65-F5344CB8AC3E}">
        <p14:creationId xmlns:p14="http://schemas.microsoft.com/office/powerpoint/2010/main" val="115390379"/>
      </p:ext>
    </p:extLst>
  </p:cSld>
  <p:clrMapOvr>
    <a:masterClrMapping/>
  </p:clrMapOvr>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38674</TotalTime>
  <Words>1764</Words>
  <Application>Microsoft Macintosh PowerPoint</Application>
  <PresentationFormat>Widescreen</PresentationFormat>
  <Paragraphs>186</Paragraphs>
  <Slides>19</Slides>
  <Notes>2</Notes>
  <HiddenSlides>0</HiddenSlides>
  <MMClips>13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 Unicode MS</vt:lpstr>
      <vt:lpstr>Arial</vt:lpstr>
      <vt:lpstr>7_Default Design</vt:lpstr>
      <vt:lpstr>UB LIS 575 Soergel Lecture 03.2  Developing a research topic / research problem  and research questions</vt:lpstr>
      <vt:lpstr>Outline of Lecture 3.2 </vt:lpstr>
      <vt:lpstr> Part 1. Research and scholarship Major elements of a research study, starting with The importance of topics / questions</vt:lpstr>
      <vt:lpstr>Importance of "Topic first"</vt:lpstr>
      <vt:lpstr>A topic / problem / topic / issue / question should be</vt:lpstr>
      <vt:lpstr>What makes a question interesting?</vt:lpstr>
      <vt:lpstr>What makes a question researchable / amenable to scholarly analysis?</vt:lpstr>
      <vt:lpstr>To come up with topics and explore a topic</vt:lpstr>
      <vt:lpstr>How to select a topic for your research proposal </vt:lpstr>
      <vt:lpstr>The structure of a research question: Identifying and measuring variables</vt:lpstr>
      <vt:lpstr>Identifying variables</vt:lpstr>
      <vt:lpstr>PowerPoint Presentation</vt:lpstr>
      <vt:lpstr>Role of variables in a study</vt:lpstr>
      <vt:lpstr>Measurement of variables</vt:lpstr>
      <vt:lpstr>A caveat for interpreting research results</vt:lpstr>
      <vt:lpstr>A caveat for interpreting research results</vt:lpstr>
      <vt:lpstr>Digression on “Zeitgeist” (the spirit of the times)</vt:lpstr>
      <vt:lpstr>Part 2. Template and examples for defining research topics</vt:lpstr>
      <vt:lpstr>The end</vt:lpstr>
    </vt:vector>
  </TitlesOfParts>
  <Company>GMU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Amy Miller</cp:lastModifiedBy>
  <cp:revision>974</cp:revision>
  <dcterms:created xsi:type="dcterms:W3CDTF">2002-10-21T17:52:26Z</dcterms:created>
  <dcterms:modified xsi:type="dcterms:W3CDTF">2021-09-06T04:44:51Z</dcterms:modified>
</cp:coreProperties>
</file>