
<file path=[Content_Types].xml><?xml version="1.0" encoding="utf-8"?>
<Types xmlns="http://schemas.openxmlformats.org/package/2006/content-types">
  <Default Extension="mp3" ContentType="audio/mpeg"/>
  <Default Extension="png" ContentType="image/png"/>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1" r:id="rId1"/>
  </p:sldMasterIdLst>
  <p:notesMasterIdLst>
    <p:notesMasterId r:id="rId20"/>
  </p:notesMasterIdLst>
  <p:sldIdLst>
    <p:sldId id="260" r:id="rId2"/>
    <p:sldId id="291" r:id="rId3"/>
    <p:sldId id="342" r:id="rId4"/>
    <p:sldId id="354" r:id="rId5"/>
    <p:sldId id="364" r:id="rId6"/>
    <p:sldId id="365" r:id="rId7"/>
    <p:sldId id="378" r:id="rId8"/>
    <p:sldId id="367" r:id="rId9"/>
    <p:sldId id="355" r:id="rId10"/>
    <p:sldId id="368" r:id="rId11"/>
    <p:sldId id="369" r:id="rId12"/>
    <p:sldId id="370" r:id="rId13"/>
    <p:sldId id="371" r:id="rId14"/>
    <p:sldId id="375" r:id="rId15"/>
    <p:sldId id="372" r:id="rId16"/>
    <p:sldId id="373" r:id="rId17"/>
    <p:sldId id="376" r:id="rId18"/>
    <p:sldId id="377" r:id="rId1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6" autoAdjust="0"/>
    <p:restoredTop sz="94649" autoAdjust="0"/>
  </p:normalViewPr>
  <p:slideViewPr>
    <p:cSldViewPr>
      <p:cViewPr varScale="1">
        <p:scale>
          <a:sx n="84" d="100"/>
          <a:sy n="84" d="100"/>
        </p:scale>
        <p:origin x="1294" y="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cs typeface="+mn-cs"/>
              </a:defRPr>
            </a:lvl1pPr>
          </a:lstStyle>
          <a:p>
            <a:pPr>
              <a:defRPr/>
            </a:pPr>
            <a:endParaRPr lang="en-US" dirty="0"/>
          </a:p>
        </p:txBody>
      </p:sp>
      <p:sp>
        <p:nvSpPr>
          <p:cNvPr id="296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cs typeface="+mn-cs"/>
              </a:defRPr>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97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cs typeface="+mn-cs"/>
              </a:defRPr>
            </a:lvl1pPr>
          </a:lstStyle>
          <a:p>
            <a:pPr>
              <a:defRPr/>
            </a:pPr>
            <a:endParaRPr lang="en-US" dirty="0"/>
          </a:p>
        </p:txBody>
      </p:sp>
      <p:sp>
        <p:nvSpPr>
          <p:cNvPr id="297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cs typeface="+mn-cs"/>
              </a:defRPr>
            </a:lvl1pPr>
          </a:lstStyle>
          <a:p>
            <a:pPr>
              <a:defRPr/>
            </a:pPr>
            <a:fld id="{33099120-5D35-4016-9FD4-809C6A124625}" type="slidenum">
              <a:rPr lang="en-US"/>
              <a:pPr>
                <a:defRPr/>
              </a:pPr>
              <a:t>‹#›</a:t>
            </a:fld>
            <a:endParaRPr lang="en-US" dirty="0"/>
          </a:p>
        </p:txBody>
      </p:sp>
    </p:spTree>
    <p:extLst>
      <p:ext uri="{BB962C8B-B14F-4D97-AF65-F5344CB8AC3E}">
        <p14:creationId xmlns:p14="http://schemas.microsoft.com/office/powerpoint/2010/main" val="23656290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Unicode MS" pitchFamily="34" charset="-128"/>
        <a:ea typeface="+mn-ea"/>
        <a:cs typeface="+mn-cs"/>
      </a:defRPr>
    </a:lvl1pPr>
    <a:lvl2pPr marL="457200" algn="l" rtl="0" eaLnBrk="0" fontAlgn="base" hangingPunct="0">
      <a:spcBef>
        <a:spcPct val="30000"/>
      </a:spcBef>
      <a:spcAft>
        <a:spcPct val="0"/>
      </a:spcAft>
      <a:defRPr sz="1200" kern="1200">
        <a:solidFill>
          <a:schemeClr val="tx1"/>
        </a:solidFill>
        <a:latin typeface="Arial Unicode MS" pitchFamily="34" charset="-128"/>
        <a:ea typeface="+mn-ea"/>
        <a:cs typeface="+mn-cs"/>
      </a:defRPr>
    </a:lvl2pPr>
    <a:lvl3pPr marL="914400" algn="l" rtl="0" eaLnBrk="0" fontAlgn="base" hangingPunct="0">
      <a:spcBef>
        <a:spcPct val="30000"/>
      </a:spcBef>
      <a:spcAft>
        <a:spcPct val="0"/>
      </a:spcAft>
      <a:defRPr sz="1200" kern="1200">
        <a:solidFill>
          <a:schemeClr val="tx1"/>
        </a:solidFill>
        <a:latin typeface="Arial Unicode MS" pitchFamily="34" charset="-128"/>
        <a:ea typeface="+mn-ea"/>
        <a:cs typeface="+mn-cs"/>
      </a:defRPr>
    </a:lvl3pPr>
    <a:lvl4pPr marL="1371600" algn="l" rtl="0" eaLnBrk="0" fontAlgn="base" hangingPunct="0">
      <a:spcBef>
        <a:spcPct val="30000"/>
      </a:spcBef>
      <a:spcAft>
        <a:spcPct val="0"/>
      </a:spcAft>
      <a:defRPr sz="1200" kern="1200">
        <a:solidFill>
          <a:schemeClr val="tx1"/>
        </a:solidFill>
        <a:latin typeface="Arial Unicode MS" pitchFamily="34" charset="-128"/>
        <a:ea typeface="+mn-ea"/>
        <a:cs typeface="+mn-cs"/>
      </a:defRPr>
    </a:lvl4pPr>
    <a:lvl5pPr marL="1828800" algn="l" rtl="0" eaLnBrk="0" fontAlgn="base" hangingPunct="0">
      <a:spcBef>
        <a:spcPct val="30000"/>
      </a:spcBef>
      <a:spcAft>
        <a:spcPct val="0"/>
      </a:spcAft>
      <a:defRPr sz="1200" kern="1200">
        <a:solidFill>
          <a:schemeClr val="tx1"/>
        </a:solidFill>
        <a:latin typeface="Arial Unicode MS" pitchFamily="34" charset="-12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3099120-5D35-4016-9FD4-809C6A124625}" type="slidenum">
              <a:rPr lang="en-US" smtClean="0"/>
              <a:pPr>
                <a:defRPr/>
              </a:pPr>
              <a:t>1</a:t>
            </a:fld>
            <a:endParaRPr lang="en-US" dirty="0"/>
          </a:p>
        </p:txBody>
      </p:sp>
    </p:spTree>
    <p:extLst>
      <p:ext uri="{BB962C8B-B14F-4D97-AF65-F5344CB8AC3E}">
        <p14:creationId xmlns:p14="http://schemas.microsoft.com/office/powerpoint/2010/main" val="2304178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3099120-5D35-4016-9FD4-809C6A124625}" type="slidenum">
              <a:rPr lang="en-US" smtClean="0"/>
              <a:pPr>
                <a:defRPr/>
              </a:pPr>
              <a:t>2</a:t>
            </a:fld>
            <a:endParaRPr lang="en-US" dirty="0"/>
          </a:p>
        </p:txBody>
      </p:sp>
    </p:spTree>
    <p:extLst>
      <p:ext uri="{BB962C8B-B14F-4D97-AF65-F5344CB8AC3E}">
        <p14:creationId xmlns:p14="http://schemas.microsoft.com/office/powerpoint/2010/main" val="1445207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Soergel, </a:t>
            </a:r>
          </a:p>
        </p:txBody>
      </p:sp>
      <p:sp>
        <p:nvSpPr>
          <p:cNvPr id="6" name="Slide Number Placeholder 5"/>
          <p:cNvSpPr>
            <a:spLocks noGrp="1"/>
          </p:cNvSpPr>
          <p:nvPr>
            <p:ph type="sldNum" sz="quarter" idx="12"/>
          </p:nvPr>
        </p:nvSpPr>
        <p:spPr/>
        <p:txBody>
          <a:bodyPr/>
          <a:lstStyle>
            <a:lvl1pPr>
              <a:defRPr/>
            </a:lvl1pPr>
          </a:lstStyle>
          <a:p>
            <a:pPr>
              <a:defRPr/>
            </a:pPr>
            <a:fld id="{83ED20E5-6F4E-464C-8E89-564284A36F70}"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Soergel, </a:t>
            </a:r>
          </a:p>
        </p:txBody>
      </p:sp>
      <p:sp>
        <p:nvSpPr>
          <p:cNvPr id="6" name="Slide Number Placeholder 5"/>
          <p:cNvSpPr>
            <a:spLocks noGrp="1"/>
          </p:cNvSpPr>
          <p:nvPr>
            <p:ph type="sldNum" sz="quarter" idx="12"/>
          </p:nvPr>
        </p:nvSpPr>
        <p:spPr/>
        <p:txBody>
          <a:bodyPr/>
          <a:lstStyle>
            <a:lvl1pPr>
              <a:defRPr/>
            </a:lvl1pPr>
          </a:lstStyle>
          <a:p>
            <a:pPr>
              <a:defRPr/>
            </a:pPr>
            <a:fld id="{CDB36F06-0C2B-441C-8941-30DA2EF27D98}"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52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Soergel, </a:t>
            </a:r>
          </a:p>
        </p:txBody>
      </p:sp>
      <p:sp>
        <p:nvSpPr>
          <p:cNvPr id="6" name="Slide Number Placeholder 5"/>
          <p:cNvSpPr>
            <a:spLocks noGrp="1"/>
          </p:cNvSpPr>
          <p:nvPr>
            <p:ph type="sldNum" sz="quarter" idx="12"/>
          </p:nvPr>
        </p:nvSpPr>
        <p:spPr/>
        <p:txBody>
          <a:bodyPr/>
          <a:lstStyle>
            <a:lvl1pPr>
              <a:defRPr/>
            </a:lvl1pPr>
          </a:lstStyle>
          <a:p>
            <a:pPr>
              <a:defRPr/>
            </a:pPr>
            <a:fld id="{B926B714-91EE-44DF-9AE1-6EC187663BAB}"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Soergel, </a:t>
            </a:r>
          </a:p>
        </p:txBody>
      </p:sp>
      <p:sp>
        <p:nvSpPr>
          <p:cNvPr id="6" name="Slide Number Placeholder 5"/>
          <p:cNvSpPr>
            <a:spLocks noGrp="1"/>
          </p:cNvSpPr>
          <p:nvPr>
            <p:ph type="sldNum" sz="quarter" idx="12"/>
          </p:nvPr>
        </p:nvSpPr>
        <p:spPr/>
        <p:txBody>
          <a:bodyPr/>
          <a:lstStyle>
            <a:lvl1pPr>
              <a:defRPr/>
            </a:lvl1pPr>
          </a:lstStyle>
          <a:p>
            <a:pPr>
              <a:defRPr/>
            </a:pPr>
            <a:fld id="{BDBE7EF8-D788-4A0E-B8CC-75CFC5CF7804}"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Soergel, </a:t>
            </a:r>
          </a:p>
        </p:txBody>
      </p:sp>
      <p:sp>
        <p:nvSpPr>
          <p:cNvPr id="6" name="Slide Number Placeholder 5"/>
          <p:cNvSpPr>
            <a:spLocks noGrp="1"/>
          </p:cNvSpPr>
          <p:nvPr>
            <p:ph type="sldNum" sz="quarter" idx="12"/>
          </p:nvPr>
        </p:nvSpPr>
        <p:spPr/>
        <p:txBody>
          <a:bodyPr/>
          <a:lstStyle>
            <a:lvl1pPr>
              <a:defRPr/>
            </a:lvl1pPr>
          </a:lstStyle>
          <a:p>
            <a:pPr>
              <a:defRPr/>
            </a:pPr>
            <a:fld id="{1944B3AD-9855-43B4-A677-2B5D64DC55C4}"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764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r>
              <a:rPr lang="en-US" dirty="0"/>
              <a:t>Soergel, </a:t>
            </a:r>
          </a:p>
        </p:txBody>
      </p:sp>
      <p:sp>
        <p:nvSpPr>
          <p:cNvPr id="7" name="Slide Number Placeholder 6"/>
          <p:cNvSpPr>
            <a:spLocks noGrp="1"/>
          </p:cNvSpPr>
          <p:nvPr>
            <p:ph type="sldNum" sz="quarter" idx="12"/>
          </p:nvPr>
        </p:nvSpPr>
        <p:spPr/>
        <p:txBody>
          <a:bodyPr/>
          <a:lstStyle>
            <a:lvl1pPr>
              <a:defRPr/>
            </a:lvl1pPr>
          </a:lstStyle>
          <a:p>
            <a:pPr>
              <a:defRPr/>
            </a:pPr>
            <a:fld id="{C01A8624-5168-452F-8FB5-BCB158AF065B}"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dirty="0"/>
          </a:p>
        </p:txBody>
      </p:sp>
      <p:sp>
        <p:nvSpPr>
          <p:cNvPr id="8" name="Footer Placeholder 7"/>
          <p:cNvSpPr>
            <a:spLocks noGrp="1"/>
          </p:cNvSpPr>
          <p:nvPr>
            <p:ph type="ftr" sz="quarter" idx="11"/>
          </p:nvPr>
        </p:nvSpPr>
        <p:spPr/>
        <p:txBody>
          <a:bodyPr/>
          <a:lstStyle>
            <a:lvl1pPr>
              <a:defRPr/>
            </a:lvl1pPr>
          </a:lstStyle>
          <a:p>
            <a:pPr>
              <a:defRPr/>
            </a:pPr>
            <a:r>
              <a:rPr lang="en-US" dirty="0"/>
              <a:t>Soergel, </a:t>
            </a:r>
          </a:p>
        </p:txBody>
      </p:sp>
      <p:sp>
        <p:nvSpPr>
          <p:cNvPr id="9" name="Slide Number Placeholder 8"/>
          <p:cNvSpPr>
            <a:spLocks noGrp="1"/>
          </p:cNvSpPr>
          <p:nvPr>
            <p:ph type="sldNum" sz="quarter" idx="12"/>
          </p:nvPr>
        </p:nvSpPr>
        <p:spPr/>
        <p:txBody>
          <a:bodyPr/>
          <a:lstStyle>
            <a:lvl1pPr>
              <a:defRPr/>
            </a:lvl1pPr>
          </a:lstStyle>
          <a:p>
            <a:pPr>
              <a:defRPr/>
            </a:pPr>
            <a:fld id="{41909EEE-143D-4BF0-8157-580CBF4BE5C0}"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dirty="0"/>
          </a:p>
        </p:txBody>
      </p:sp>
      <p:sp>
        <p:nvSpPr>
          <p:cNvPr id="4" name="Footer Placeholder 3"/>
          <p:cNvSpPr>
            <a:spLocks noGrp="1"/>
          </p:cNvSpPr>
          <p:nvPr>
            <p:ph type="ftr" sz="quarter" idx="11"/>
          </p:nvPr>
        </p:nvSpPr>
        <p:spPr/>
        <p:txBody>
          <a:bodyPr/>
          <a:lstStyle>
            <a:lvl1pPr>
              <a:defRPr/>
            </a:lvl1pPr>
          </a:lstStyle>
          <a:p>
            <a:pPr>
              <a:defRPr/>
            </a:pPr>
            <a:r>
              <a:rPr lang="en-US" dirty="0"/>
              <a:t>Soergel, </a:t>
            </a:r>
          </a:p>
        </p:txBody>
      </p:sp>
      <p:sp>
        <p:nvSpPr>
          <p:cNvPr id="5" name="Slide Number Placeholder 4"/>
          <p:cNvSpPr>
            <a:spLocks noGrp="1"/>
          </p:cNvSpPr>
          <p:nvPr>
            <p:ph type="sldNum" sz="quarter" idx="12"/>
          </p:nvPr>
        </p:nvSpPr>
        <p:spPr/>
        <p:txBody>
          <a:bodyPr/>
          <a:lstStyle>
            <a:lvl1pPr>
              <a:defRPr/>
            </a:lvl1pPr>
          </a:lstStyle>
          <a:p>
            <a:pPr>
              <a:defRPr/>
            </a:pPr>
            <a:fld id="{9968B5FA-1634-4030-BE4D-C041FBFC09F4}"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p>
        </p:txBody>
      </p:sp>
      <p:sp>
        <p:nvSpPr>
          <p:cNvPr id="3" name="Footer Placeholder 2"/>
          <p:cNvSpPr>
            <a:spLocks noGrp="1"/>
          </p:cNvSpPr>
          <p:nvPr>
            <p:ph type="ftr" sz="quarter" idx="11"/>
          </p:nvPr>
        </p:nvSpPr>
        <p:spPr/>
        <p:txBody>
          <a:bodyPr/>
          <a:lstStyle>
            <a:lvl1pPr>
              <a:defRPr/>
            </a:lvl1pPr>
          </a:lstStyle>
          <a:p>
            <a:pPr>
              <a:defRPr/>
            </a:pPr>
            <a:r>
              <a:rPr lang="en-US" dirty="0"/>
              <a:t>Soergel, </a:t>
            </a:r>
          </a:p>
        </p:txBody>
      </p:sp>
      <p:sp>
        <p:nvSpPr>
          <p:cNvPr id="4" name="Slide Number Placeholder 3"/>
          <p:cNvSpPr>
            <a:spLocks noGrp="1"/>
          </p:cNvSpPr>
          <p:nvPr>
            <p:ph type="sldNum" sz="quarter" idx="12"/>
          </p:nvPr>
        </p:nvSpPr>
        <p:spPr/>
        <p:txBody>
          <a:bodyPr/>
          <a:lstStyle>
            <a:lvl1pPr>
              <a:defRPr/>
            </a:lvl1pPr>
          </a:lstStyle>
          <a:p>
            <a:pPr>
              <a:defRPr/>
            </a:pPr>
            <a:fld id="{B3884B5F-4628-496F-B9D1-7DFF093BE185}"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r>
              <a:rPr lang="en-US" dirty="0"/>
              <a:t>Soergel, </a:t>
            </a:r>
          </a:p>
        </p:txBody>
      </p:sp>
      <p:sp>
        <p:nvSpPr>
          <p:cNvPr id="7" name="Slide Number Placeholder 6"/>
          <p:cNvSpPr>
            <a:spLocks noGrp="1"/>
          </p:cNvSpPr>
          <p:nvPr>
            <p:ph type="sldNum" sz="quarter" idx="12"/>
          </p:nvPr>
        </p:nvSpPr>
        <p:spPr/>
        <p:txBody>
          <a:bodyPr/>
          <a:lstStyle>
            <a:lvl1pPr>
              <a:defRPr/>
            </a:lvl1pPr>
          </a:lstStyle>
          <a:p>
            <a:pPr>
              <a:defRPr/>
            </a:pPr>
            <a:fld id="{EC6EE177-5E08-4D66-96B9-012347F80AE8}"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r>
              <a:rPr lang="en-US" dirty="0"/>
              <a:t>Soergel, </a:t>
            </a:r>
          </a:p>
        </p:txBody>
      </p:sp>
      <p:sp>
        <p:nvSpPr>
          <p:cNvPr id="7" name="Slide Number Placeholder 6"/>
          <p:cNvSpPr>
            <a:spLocks noGrp="1"/>
          </p:cNvSpPr>
          <p:nvPr>
            <p:ph type="sldNum" sz="quarter" idx="12"/>
          </p:nvPr>
        </p:nvSpPr>
        <p:spPr/>
        <p:txBody>
          <a:bodyPr/>
          <a:lstStyle>
            <a:lvl1pPr>
              <a:defRPr/>
            </a:lvl1pPr>
          </a:lstStyle>
          <a:p>
            <a:pPr>
              <a:defRPr/>
            </a:pPr>
            <a:fld id="{5EB0D0F3-6F04-41AC-BEA2-CC5654185D7D}"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685800" y="1524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nvPr>
        </p:nvSpPr>
        <p:spPr bwMode="auto">
          <a:xfrm>
            <a:off x="685800" y="16764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0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vl1pPr>
          </a:lstStyle>
          <a:p>
            <a:pPr>
              <a:defRPr/>
            </a:pPr>
            <a:endParaRPr lang="en-US" dirty="0"/>
          </a:p>
        </p:txBody>
      </p:sp>
      <p:sp>
        <p:nvSpPr>
          <p:cNvPr id="430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vl1pPr>
          </a:lstStyle>
          <a:p>
            <a:pPr>
              <a:defRPr/>
            </a:pPr>
            <a:r>
              <a:rPr lang="en-US" dirty="0"/>
              <a:t>Soergel, </a:t>
            </a:r>
          </a:p>
        </p:txBody>
      </p:sp>
      <p:sp>
        <p:nvSpPr>
          <p:cNvPr id="430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vl1pPr>
          </a:lstStyle>
          <a:p>
            <a:pPr>
              <a:defRPr/>
            </a:pPr>
            <a:fld id="{F023A00D-5CB4-4BC5-96EA-DD2D4099CE3A}"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hdr="0" ftr="0" dt="0"/>
  <p:txStyles>
    <p:titleStyle>
      <a:lvl1pPr algn="ctr" rtl="0" fontAlgn="base">
        <a:spcBef>
          <a:spcPct val="0"/>
        </a:spcBef>
        <a:spcAft>
          <a:spcPct val="0"/>
        </a:spcAft>
        <a:defRPr sz="3000" b="1">
          <a:solidFill>
            <a:srgbClr val="FFCC66"/>
          </a:solidFill>
          <a:latin typeface="+mj-lt"/>
          <a:ea typeface="+mj-ea"/>
          <a:cs typeface="+mj-cs"/>
        </a:defRPr>
      </a:lvl1pPr>
      <a:lvl2pPr algn="ctr" rtl="0" fontAlgn="base">
        <a:spcBef>
          <a:spcPct val="0"/>
        </a:spcBef>
        <a:spcAft>
          <a:spcPct val="0"/>
        </a:spcAft>
        <a:defRPr sz="3000" b="1">
          <a:solidFill>
            <a:srgbClr val="FFCC66"/>
          </a:solidFill>
          <a:latin typeface="Arial" charset="0"/>
          <a:cs typeface="Arial" charset="0"/>
        </a:defRPr>
      </a:lvl2pPr>
      <a:lvl3pPr algn="ctr" rtl="0" fontAlgn="base">
        <a:spcBef>
          <a:spcPct val="0"/>
        </a:spcBef>
        <a:spcAft>
          <a:spcPct val="0"/>
        </a:spcAft>
        <a:defRPr sz="3000" b="1">
          <a:solidFill>
            <a:srgbClr val="FFCC66"/>
          </a:solidFill>
          <a:latin typeface="Arial" charset="0"/>
          <a:cs typeface="Arial" charset="0"/>
        </a:defRPr>
      </a:lvl3pPr>
      <a:lvl4pPr algn="ctr" rtl="0" fontAlgn="base">
        <a:spcBef>
          <a:spcPct val="0"/>
        </a:spcBef>
        <a:spcAft>
          <a:spcPct val="0"/>
        </a:spcAft>
        <a:defRPr sz="3000" b="1">
          <a:solidFill>
            <a:srgbClr val="FFCC66"/>
          </a:solidFill>
          <a:latin typeface="Arial" charset="0"/>
          <a:cs typeface="Arial" charset="0"/>
        </a:defRPr>
      </a:lvl4pPr>
      <a:lvl5pPr algn="ctr" rtl="0" fontAlgn="base">
        <a:spcBef>
          <a:spcPct val="0"/>
        </a:spcBef>
        <a:spcAft>
          <a:spcPct val="0"/>
        </a:spcAft>
        <a:defRPr sz="3000" b="1">
          <a:solidFill>
            <a:srgbClr val="FFCC66"/>
          </a:solidFill>
          <a:latin typeface="Arial" charset="0"/>
          <a:cs typeface="Arial" charset="0"/>
        </a:defRPr>
      </a:lvl5pPr>
      <a:lvl6pPr marL="342900" algn="ctr" rtl="0" fontAlgn="base">
        <a:spcBef>
          <a:spcPct val="0"/>
        </a:spcBef>
        <a:spcAft>
          <a:spcPct val="0"/>
        </a:spcAft>
        <a:defRPr sz="3000" b="1">
          <a:solidFill>
            <a:srgbClr val="FFCC66"/>
          </a:solidFill>
          <a:latin typeface="Arial" charset="0"/>
          <a:cs typeface="Arial" charset="0"/>
        </a:defRPr>
      </a:lvl6pPr>
      <a:lvl7pPr marL="685800" algn="ctr" rtl="0" fontAlgn="base">
        <a:spcBef>
          <a:spcPct val="0"/>
        </a:spcBef>
        <a:spcAft>
          <a:spcPct val="0"/>
        </a:spcAft>
        <a:defRPr sz="3000" b="1">
          <a:solidFill>
            <a:srgbClr val="FFCC66"/>
          </a:solidFill>
          <a:latin typeface="Arial" charset="0"/>
          <a:cs typeface="Arial" charset="0"/>
        </a:defRPr>
      </a:lvl7pPr>
      <a:lvl8pPr marL="1028700" algn="ctr" rtl="0" fontAlgn="base">
        <a:spcBef>
          <a:spcPct val="0"/>
        </a:spcBef>
        <a:spcAft>
          <a:spcPct val="0"/>
        </a:spcAft>
        <a:defRPr sz="3000" b="1">
          <a:solidFill>
            <a:srgbClr val="FFCC66"/>
          </a:solidFill>
          <a:latin typeface="Arial" charset="0"/>
          <a:cs typeface="Arial" charset="0"/>
        </a:defRPr>
      </a:lvl8pPr>
      <a:lvl9pPr marL="1371600" algn="ctr" rtl="0" fontAlgn="base">
        <a:spcBef>
          <a:spcPct val="0"/>
        </a:spcBef>
        <a:spcAft>
          <a:spcPct val="0"/>
        </a:spcAft>
        <a:defRPr sz="3000" b="1">
          <a:solidFill>
            <a:srgbClr val="FFCC66"/>
          </a:solidFill>
          <a:latin typeface="Arial" charset="0"/>
          <a:cs typeface="Arial" charset="0"/>
        </a:defRPr>
      </a:lvl9pPr>
    </p:titleStyle>
    <p:bodyStyle>
      <a:lvl1pPr marL="257175" indent="-257175" algn="l" rtl="0" fontAlgn="base">
        <a:spcBef>
          <a:spcPct val="60000"/>
        </a:spcBef>
        <a:spcAft>
          <a:spcPct val="0"/>
        </a:spcAft>
        <a:buChar char="•"/>
        <a:defRPr sz="1800">
          <a:solidFill>
            <a:schemeClr val="tx1"/>
          </a:solidFill>
          <a:latin typeface="+mn-lt"/>
          <a:ea typeface="+mn-ea"/>
          <a:cs typeface="+mn-cs"/>
        </a:defRPr>
      </a:lvl1pPr>
      <a:lvl2pPr marL="557213" indent="-214313" algn="l" rtl="0" fontAlgn="base">
        <a:spcBef>
          <a:spcPct val="20000"/>
        </a:spcBef>
        <a:spcAft>
          <a:spcPct val="0"/>
        </a:spcAft>
        <a:buChar char="•"/>
        <a:defRPr sz="1800">
          <a:solidFill>
            <a:schemeClr val="tx1"/>
          </a:solidFill>
          <a:latin typeface="+mn-lt"/>
          <a:cs typeface="+mn-cs"/>
        </a:defRPr>
      </a:lvl2pPr>
      <a:lvl3pPr marL="857250" indent="-171450" algn="l" rtl="0" fontAlgn="base">
        <a:spcBef>
          <a:spcPct val="20000"/>
        </a:spcBef>
        <a:spcAft>
          <a:spcPct val="0"/>
        </a:spcAft>
        <a:buChar char="•"/>
        <a:defRPr sz="1800">
          <a:solidFill>
            <a:schemeClr val="tx1"/>
          </a:solidFill>
          <a:latin typeface="+mn-lt"/>
          <a:cs typeface="+mn-cs"/>
        </a:defRPr>
      </a:lvl3pPr>
      <a:lvl4pPr marL="1200150" indent="-171450" algn="l" rtl="0" fontAlgn="base">
        <a:spcBef>
          <a:spcPct val="20000"/>
        </a:spcBef>
        <a:spcAft>
          <a:spcPct val="0"/>
        </a:spcAft>
        <a:buChar char="–"/>
        <a:defRPr sz="1500">
          <a:solidFill>
            <a:schemeClr val="tx1"/>
          </a:solidFill>
          <a:latin typeface="+mn-lt"/>
          <a:cs typeface="+mn-cs"/>
        </a:defRPr>
      </a:lvl4pPr>
      <a:lvl5pPr marL="1543050" indent="-171450" algn="l" rtl="0" fontAlgn="base">
        <a:spcBef>
          <a:spcPct val="20000"/>
        </a:spcBef>
        <a:spcAft>
          <a:spcPct val="0"/>
        </a:spcAft>
        <a:buChar char="»"/>
        <a:defRPr sz="1500">
          <a:solidFill>
            <a:schemeClr val="tx1"/>
          </a:solidFill>
          <a:latin typeface="+mn-lt"/>
          <a:cs typeface="+mn-cs"/>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hyperlink" Target="https://bold.expert/precision-education/" TargetMode="External"/><Relationship Id="rId2" Type="http://schemas.openxmlformats.org/officeDocument/2006/relationships/hyperlink" Target="https://codeactsineducation.wordpress.com/2018/04/16/personalized-precision-education/"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washington.edu/accesscomputing/what-difference-between-iep-and-504-plan"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5.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5.xml.rels><?xml version="1.0" encoding="UTF-8" standalone="yes"?>
<Relationships xmlns="http://schemas.openxmlformats.org/package/2006/relationships"><Relationship Id="rId3" Type="http://schemas.openxmlformats.org/officeDocument/2006/relationships/audio" Target="../media/media2.mp3"/><Relationship Id="rId7" Type="http://schemas.openxmlformats.org/officeDocument/2006/relationships/image" Target="../media/image3.wmf"/><Relationship Id="rId2" Type="http://schemas.microsoft.com/office/2007/relationships/media" Target="../media/media2.mp3"/><Relationship Id="rId1" Type="http://schemas.openxmlformats.org/officeDocument/2006/relationships/vmlDrawing" Target="../drawings/vmlDrawing2.vml"/><Relationship Id="rId6" Type="http://schemas.openxmlformats.org/officeDocument/2006/relationships/package" Target="../embeddings/Microsoft_Word_Document1.docx"/><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1.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76200" y="1257300"/>
            <a:ext cx="8991600" cy="2286000"/>
          </a:xfrm>
        </p:spPr>
        <p:txBody>
          <a:bodyPr/>
          <a:lstStyle/>
          <a:p>
            <a:pPr>
              <a:spcBef>
                <a:spcPts val="1500"/>
              </a:spcBef>
            </a:pPr>
            <a:r>
              <a:rPr lang="en-US" sz="2400" b="0" dirty="0">
                <a:latin typeface="Arial Unicode MS" pitchFamily="34" charset="-128"/>
              </a:rPr>
              <a:t>UB LIS 575 Soergel</a:t>
            </a:r>
            <a:br>
              <a:rPr lang="en-US" sz="2400" b="0" dirty="0">
                <a:latin typeface="Arial Unicode MS" pitchFamily="34" charset="-128"/>
              </a:rPr>
            </a:br>
            <a:r>
              <a:rPr lang="en-US" sz="2400" b="0">
                <a:latin typeface="Arial Unicode MS" pitchFamily="34" charset="-128"/>
              </a:rPr>
              <a:t>Lecture 04.2</a:t>
            </a:r>
            <a:br>
              <a:rPr lang="en-US" sz="1500" b="0" dirty="0">
                <a:latin typeface="Arial Unicode MS" pitchFamily="34" charset="-128"/>
              </a:rPr>
            </a:br>
            <a:br>
              <a:rPr lang="en-US" sz="1500" b="0" dirty="0">
                <a:latin typeface="Arial Unicode MS" pitchFamily="34" charset="-128"/>
              </a:rPr>
            </a:br>
            <a:r>
              <a:rPr lang="en-US" sz="3600" dirty="0"/>
              <a:t>Research and the complexities of reality</a:t>
            </a:r>
            <a:br>
              <a:rPr lang="en-US" sz="3600" dirty="0"/>
            </a:br>
            <a:r>
              <a:rPr lang="en-US" sz="3600" b="0" dirty="0"/>
              <a:t>A cautionary tale from the field of education</a:t>
            </a:r>
            <a:endParaRPr lang="en-US" sz="3600" b="0" dirty="0">
              <a:latin typeface="Arial Unicode MS" pitchFamily="34" charset="-128"/>
            </a:endParaRPr>
          </a:p>
        </p:txBody>
      </p:sp>
      <p:sp>
        <p:nvSpPr>
          <p:cNvPr id="2052" name="Rectangle 3"/>
          <p:cNvSpPr>
            <a:spLocks noGrp="1" noChangeArrowheads="1"/>
          </p:cNvSpPr>
          <p:nvPr>
            <p:ph type="subTitle" idx="1"/>
          </p:nvPr>
        </p:nvSpPr>
        <p:spPr>
          <a:xfrm>
            <a:off x="1857375" y="4432070"/>
            <a:ext cx="5429250" cy="1314450"/>
          </a:xfrm>
        </p:spPr>
        <p:txBody>
          <a:bodyPr/>
          <a:lstStyle/>
          <a:p>
            <a:pPr eaLnBrk="1" hangingPunct="1"/>
            <a:r>
              <a:rPr lang="en-US" sz="2100" b="1" dirty="0">
                <a:solidFill>
                  <a:schemeClr val="bg1"/>
                </a:solidFill>
              </a:rPr>
              <a:t>Dagobert Soergel</a:t>
            </a:r>
          </a:p>
          <a:p>
            <a:pPr eaLnBrk="1" hangingPunct="1"/>
            <a:r>
              <a:rPr lang="en-US" sz="1500" dirty="0">
                <a:solidFill>
                  <a:schemeClr val="bg1"/>
                </a:solidFill>
              </a:rPr>
              <a:t>Department of  Information Science</a:t>
            </a:r>
            <a:br>
              <a:rPr lang="en-US" sz="1500" dirty="0">
                <a:solidFill>
                  <a:schemeClr val="bg1"/>
                </a:solidFill>
              </a:rPr>
            </a:br>
            <a:r>
              <a:rPr lang="en-US" sz="1500" dirty="0">
                <a:solidFill>
                  <a:schemeClr val="bg1"/>
                </a:solidFill>
              </a:rPr>
              <a:t>Graduate School of Education </a:t>
            </a:r>
            <a:br>
              <a:rPr lang="en-US" sz="1500" dirty="0">
                <a:solidFill>
                  <a:schemeClr val="bg1"/>
                </a:solidFill>
              </a:rPr>
            </a:br>
            <a:r>
              <a:rPr lang="en-US" sz="1500" dirty="0">
                <a:solidFill>
                  <a:schemeClr val="bg1"/>
                </a:solidFill>
              </a:rPr>
              <a:t>University at Buffalo</a:t>
            </a:r>
          </a:p>
        </p:txBody>
      </p:sp>
      <p:sp>
        <p:nvSpPr>
          <p:cNvPr id="2053" name="Text Box 4"/>
          <p:cNvSpPr txBox="1">
            <a:spLocks noChangeArrowheads="1"/>
          </p:cNvSpPr>
          <p:nvPr/>
        </p:nvSpPr>
        <p:spPr bwMode="auto">
          <a:xfrm>
            <a:off x="2537479" y="4495800"/>
            <a:ext cx="4686300" cy="369332"/>
          </a:xfrm>
          <a:prstGeom prst="rect">
            <a:avLst/>
          </a:prstGeom>
          <a:noFill/>
          <a:ln w="9525">
            <a:noFill/>
            <a:miter lim="800000"/>
            <a:headEnd/>
            <a:tailEnd/>
          </a:ln>
        </p:spPr>
        <p:txBody>
          <a:bodyPr>
            <a:spAutoFit/>
          </a:bodyPr>
          <a:lstStyle/>
          <a:p>
            <a:pPr algn="ctr">
              <a:spcBef>
                <a:spcPct val="10000"/>
              </a:spcBef>
            </a:pPr>
            <a:endParaRPr lang="en-US" sz="1800" dirty="0">
              <a:latin typeface="Arial" charset="0"/>
            </a:endParaRPr>
          </a:p>
        </p:txBody>
      </p:sp>
      <p:pic>
        <p:nvPicPr>
          <p:cNvPr id="2" name="UBLIS75DS-13.0$2-Lecture13.0ResearchComplexitiesRealitySlide01">
            <a:hlinkClick r:id="" action="ppaction://media"/>
            <a:extLst>
              <a:ext uri="{FF2B5EF4-FFF2-40B4-BE49-F238E27FC236}">
                <a16:creationId xmlns:a16="http://schemas.microsoft.com/office/drawing/2014/main" id="{3C9C4CF4-D94D-4DA0-AD4D-6AF30091C9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35324" y="5600700"/>
            <a:ext cx="919386" cy="919386"/>
          </a:xfrm>
          <a:prstGeom prst="rect">
            <a:avLst/>
          </a:prstGeom>
        </p:spPr>
      </p:pic>
      <p:sp>
        <p:nvSpPr>
          <p:cNvPr id="6" name="TextBox 5">
            <a:extLst>
              <a:ext uri="{FF2B5EF4-FFF2-40B4-BE49-F238E27FC236}">
                <a16:creationId xmlns:a16="http://schemas.microsoft.com/office/drawing/2014/main" id="{9296CF48-1A25-41DC-9837-A793EE198074}"/>
              </a:ext>
            </a:extLst>
          </p:cNvPr>
          <p:cNvSpPr txBox="1"/>
          <p:nvPr/>
        </p:nvSpPr>
        <p:spPr>
          <a:xfrm>
            <a:off x="7043626" y="5817882"/>
            <a:ext cx="981462" cy="369332"/>
          </a:xfrm>
          <a:prstGeom prst="rect">
            <a:avLst/>
          </a:prstGeom>
          <a:noFill/>
        </p:spPr>
        <p:txBody>
          <a:bodyPr wrap="square" rtlCol="0">
            <a:spAutoFit/>
          </a:bodyPr>
          <a:lstStyle/>
          <a:p>
            <a:pPr>
              <a:spcBef>
                <a:spcPts val="600"/>
              </a:spcBef>
            </a:pPr>
            <a:r>
              <a:rPr lang="en-US" sz="1800">
                <a:solidFill>
                  <a:schemeClr val="bg1"/>
                </a:solidFill>
              </a:rPr>
              <a:t>5 </a:t>
            </a:r>
            <a:r>
              <a:rPr lang="en-US" sz="1800" dirty="0">
                <a:solidFill>
                  <a:schemeClr val="bg1"/>
                </a:solidFill>
              </a:rPr>
              <a:t>min </a:t>
            </a:r>
          </a:p>
        </p:txBody>
      </p:sp>
      <p:sp>
        <p:nvSpPr>
          <p:cNvPr id="3" name="Rectangle 2">
            <a:extLst>
              <a:ext uri="{FF2B5EF4-FFF2-40B4-BE49-F238E27FC236}">
                <a16:creationId xmlns:a16="http://schemas.microsoft.com/office/drawing/2014/main" id="{86E2720E-CB78-4076-A031-2AF4EEEA0171}"/>
              </a:ext>
            </a:extLst>
          </p:cNvPr>
          <p:cNvSpPr/>
          <p:nvPr/>
        </p:nvSpPr>
        <p:spPr>
          <a:xfrm>
            <a:off x="189290" y="5746520"/>
            <a:ext cx="5270995" cy="400110"/>
          </a:xfrm>
          <a:prstGeom prst="rect">
            <a:avLst/>
          </a:prstGeom>
        </p:spPr>
        <p:txBody>
          <a:bodyPr wrap="none">
            <a:spAutoFit/>
          </a:bodyPr>
          <a:lstStyle/>
          <a:p>
            <a:r>
              <a:rPr lang="en-US" sz="2000">
                <a:solidFill>
                  <a:schemeClr val="bg1"/>
                </a:solidFill>
              </a:rPr>
              <a:t>90 min, includes audio and embedded .docx </a:t>
            </a:r>
            <a:endParaRPr lang="en-US" sz="2000"/>
          </a:p>
        </p:txBody>
      </p:sp>
    </p:spTree>
    <p:extLst>
      <p:ext uri="{BB962C8B-B14F-4D97-AF65-F5344CB8AC3E}">
        <p14:creationId xmlns:p14="http://schemas.microsoft.com/office/powerpoint/2010/main" val="278445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0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533400" y="457200"/>
            <a:ext cx="7848600" cy="514350"/>
          </a:xfrm>
        </p:spPr>
        <p:txBody>
          <a:bodyPr/>
          <a:lstStyle/>
          <a:p>
            <a:pPr eaLnBrk="1" hangingPunct="1"/>
            <a:r>
              <a:rPr lang="en-US" sz="4000" dirty="0"/>
              <a:t>Outcome measures</a:t>
            </a:r>
            <a:endParaRPr lang="en-US" sz="4000" b="0" dirty="0"/>
          </a:p>
        </p:txBody>
      </p:sp>
      <p:sp>
        <p:nvSpPr>
          <p:cNvPr id="3076" name="Rectangle 3"/>
          <p:cNvSpPr>
            <a:spLocks noGrp="1" noChangeArrowheads="1"/>
          </p:cNvSpPr>
          <p:nvPr>
            <p:ph idx="1"/>
          </p:nvPr>
        </p:nvSpPr>
        <p:spPr>
          <a:xfrm>
            <a:off x="152400" y="1143000"/>
            <a:ext cx="8610600" cy="4419600"/>
          </a:xfrm>
        </p:spPr>
        <p:txBody>
          <a:bodyPr/>
          <a:lstStyle/>
          <a:p>
            <a:pPr marL="0" indent="0">
              <a:buNone/>
            </a:pPr>
            <a:r>
              <a:rPr lang="en-US" sz="2000" dirty="0">
                <a:solidFill>
                  <a:schemeClr val="bg1"/>
                </a:solidFill>
              </a:rPr>
              <a:t>By unit of analysis: </a:t>
            </a:r>
          </a:p>
          <a:p>
            <a:pPr marL="457200">
              <a:spcBef>
                <a:spcPts val="800"/>
              </a:spcBef>
            </a:pPr>
            <a:r>
              <a:rPr lang="en-US" dirty="0">
                <a:solidFill>
                  <a:schemeClr val="bg1"/>
                </a:solidFill>
              </a:rPr>
              <a:t>Individual student</a:t>
            </a:r>
          </a:p>
          <a:p>
            <a:pPr marL="457200">
              <a:spcBef>
                <a:spcPts val="800"/>
              </a:spcBef>
            </a:pPr>
            <a:r>
              <a:rPr lang="en-US" dirty="0">
                <a:solidFill>
                  <a:schemeClr val="bg1"/>
                </a:solidFill>
              </a:rPr>
              <a:t>Individual teacher </a:t>
            </a:r>
          </a:p>
          <a:p>
            <a:pPr marL="457200">
              <a:spcBef>
                <a:spcPts val="800"/>
              </a:spcBef>
            </a:pPr>
            <a:r>
              <a:rPr lang="en-US" dirty="0">
                <a:solidFill>
                  <a:schemeClr val="bg1"/>
                </a:solidFill>
              </a:rPr>
              <a:t>Classroom</a:t>
            </a:r>
          </a:p>
          <a:p>
            <a:pPr marL="457200">
              <a:spcBef>
                <a:spcPts val="800"/>
              </a:spcBef>
            </a:pPr>
            <a:r>
              <a:rPr lang="en-US" dirty="0">
                <a:solidFill>
                  <a:schemeClr val="bg1"/>
                </a:solidFill>
              </a:rPr>
              <a:t>School ꟷ building level</a:t>
            </a:r>
          </a:p>
          <a:p>
            <a:pPr marL="457200">
              <a:spcBef>
                <a:spcPts val="800"/>
              </a:spcBef>
            </a:pPr>
            <a:r>
              <a:rPr lang="en-US" dirty="0">
                <a:solidFill>
                  <a:schemeClr val="bg1"/>
                </a:solidFill>
              </a:rPr>
              <a:t>School district</a:t>
            </a:r>
          </a:p>
          <a:p>
            <a:pPr marL="457200">
              <a:spcBef>
                <a:spcPts val="800"/>
              </a:spcBef>
            </a:pPr>
            <a:r>
              <a:rPr lang="en-US" dirty="0">
                <a:solidFill>
                  <a:schemeClr val="bg1"/>
                </a:solidFill>
              </a:rPr>
              <a:t>Learning materials</a:t>
            </a:r>
          </a:p>
          <a:p>
            <a:pPr marL="0" indent="0">
              <a:spcBef>
                <a:spcPts val="1200"/>
              </a:spcBef>
              <a:buNone/>
            </a:pPr>
            <a:r>
              <a:rPr lang="en-US" dirty="0">
                <a:solidFill>
                  <a:schemeClr val="bg1"/>
                </a:solidFill>
              </a:rPr>
              <a:t>Outcome measures for levels above the student serve to assess the quality of that level, such as teacher performance. Most such measures are derived by aggregating the outcome measures of the individual students involved.</a:t>
            </a:r>
          </a:p>
          <a:p>
            <a:pPr marL="0" indent="0">
              <a:spcBef>
                <a:spcPts val="1200"/>
              </a:spcBef>
              <a:buNone/>
            </a:pPr>
            <a:r>
              <a:rPr lang="en-US" dirty="0">
                <a:solidFill>
                  <a:schemeClr val="bg1"/>
                </a:solidFill>
              </a:rPr>
              <a:t>For good results, one must use precision measurements of a student's progress.</a:t>
            </a:r>
            <a:br>
              <a:rPr lang="en-US" dirty="0">
                <a:solidFill>
                  <a:schemeClr val="bg1"/>
                </a:solidFill>
              </a:rPr>
            </a:br>
            <a:r>
              <a:rPr lang="en-US" dirty="0">
                <a:solidFill>
                  <a:schemeClr val="bg1"/>
                </a:solidFill>
              </a:rPr>
              <a:t>As the following slides show, this is a far cry from using standardized tests.</a:t>
            </a:r>
          </a:p>
        </p:txBody>
      </p:sp>
      <p:sp>
        <p:nvSpPr>
          <p:cNvPr id="3074" name="Slide Number Placeholder 5"/>
          <p:cNvSpPr>
            <a:spLocks noGrp="1"/>
          </p:cNvSpPr>
          <p:nvPr>
            <p:ph type="sldNum" sz="quarter" idx="12"/>
          </p:nvPr>
        </p:nvSpPr>
        <p:spPr>
          <a:xfrm>
            <a:off x="7162800" y="6336528"/>
            <a:ext cx="1428750" cy="342900"/>
          </a:xfrm>
          <a:noFill/>
        </p:spPr>
        <p:txBody>
          <a:bodyPr/>
          <a:lstStyle/>
          <a:p>
            <a:fld id="{377A5EB6-31DF-49C5-A368-99503CA30BC6}" type="slidenum">
              <a:rPr lang="en-US" sz="2400" b="1">
                <a:latin typeface="+mj-lt"/>
              </a:rPr>
              <a:pPr/>
              <a:t>10</a:t>
            </a:fld>
            <a:endParaRPr lang="en-US" sz="2400" b="1" dirty="0">
              <a:latin typeface="+mj-lt"/>
            </a:endParaRPr>
          </a:p>
        </p:txBody>
      </p:sp>
      <p:sp>
        <p:nvSpPr>
          <p:cNvPr id="5" name="Footer Placeholder 4"/>
          <p:cNvSpPr>
            <a:spLocks noGrp="1"/>
          </p:cNvSpPr>
          <p:nvPr>
            <p:ph type="ftr" sz="quarter" idx="11"/>
          </p:nvPr>
        </p:nvSpPr>
        <p:spPr>
          <a:xfrm>
            <a:off x="1344163" y="6477000"/>
            <a:ext cx="6057900" cy="285750"/>
          </a:xfrm>
        </p:spPr>
        <p:txBody>
          <a:bodyPr/>
          <a:lstStyle/>
          <a:p>
            <a:pPr>
              <a:defRPr/>
            </a:pPr>
            <a:r>
              <a:rPr lang="en-US" sz="1200" dirty="0">
                <a:latin typeface="+mn-lt"/>
              </a:rPr>
              <a:t>Soergel</a:t>
            </a:r>
            <a:r>
              <a:rPr lang="en-US" sz="1200">
                <a:latin typeface="+mn-lt"/>
              </a:rPr>
              <a:t>, UBLIS575DS-04.2$2-Lecture04.2ResearchComplexitiesReality</a:t>
            </a:r>
            <a:r>
              <a:rPr lang="en-US" sz="1200" dirty="0">
                <a:latin typeface="+mn-lt"/>
              </a:rPr>
              <a:t>.pptx</a:t>
            </a:r>
            <a:endParaRPr lang="en-US" dirty="0"/>
          </a:p>
        </p:txBody>
      </p:sp>
      <p:sp>
        <p:nvSpPr>
          <p:cNvPr id="2" name="TextBox 1">
            <a:extLst>
              <a:ext uri="{FF2B5EF4-FFF2-40B4-BE49-F238E27FC236}">
                <a16:creationId xmlns:a16="http://schemas.microsoft.com/office/drawing/2014/main" id="{F0E3BE02-33E8-413A-8C94-6E6093AAD6F9}"/>
              </a:ext>
            </a:extLst>
          </p:cNvPr>
          <p:cNvSpPr txBox="1"/>
          <p:nvPr/>
        </p:nvSpPr>
        <p:spPr>
          <a:xfrm>
            <a:off x="7315200" y="538749"/>
            <a:ext cx="1600200" cy="461665"/>
          </a:xfrm>
          <a:prstGeom prst="rect">
            <a:avLst/>
          </a:prstGeom>
          <a:noFill/>
        </p:spPr>
        <p:txBody>
          <a:bodyPr wrap="square" rtlCol="0">
            <a:spAutoFit/>
          </a:bodyPr>
          <a:lstStyle/>
          <a:p>
            <a:r>
              <a:rPr lang="en-US" dirty="0"/>
              <a:t>Just read</a:t>
            </a:r>
          </a:p>
        </p:txBody>
      </p:sp>
    </p:spTree>
    <p:extLst>
      <p:ext uri="{BB962C8B-B14F-4D97-AF65-F5344CB8AC3E}">
        <p14:creationId xmlns:p14="http://schemas.microsoft.com/office/powerpoint/2010/main" val="2785210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48813" y="207147"/>
            <a:ext cx="7848600" cy="514350"/>
          </a:xfrm>
        </p:spPr>
        <p:txBody>
          <a:bodyPr/>
          <a:lstStyle/>
          <a:p>
            <a:pPr eaLnBrk="1" hangingPunct="1"/>
            <a:r>
              <a:rPr lang="en-US" sz="4000" dirty="0"/>
              <a:t>Outcome measures. Issues</a:t>
            </a:r>
            <a:endParaRPr lang="en-US" sz="4000" b="0" dirty="0"/>
          </a:p>
        </p:txBody>
      </p:sp>
      <p:sp>
        <p:nvSpPr>
          <p:cNvPr id="3076" name="Rectangle 3"/>
          <p:cNvSpPr>
            <a:spLocks noGrp="1" noChangeArrowheads="1"/>
          </p:cNvSpPr>
          <p:nvPr>
            <p:ph idx="1"/>
          </p:nvPr>
        </p:nvSpPr>
        <p:spPr>
          <a:xfrm>
            <a:off x="76200" y="1012009"/>
            <a:ext cx="8915400" cy="5174478"/>
          </a:xfrm>
        </p:spPr>
        <p:txBody>
          <a:bodyPr/>
          <a:lstStyle/>
          <a:p>
            <a:pPr marL="0" indent="0" defTabSz="685800" fontAlgn="auto">
              <a:spcBef>
                <a:spcPts val="1500"/>
              </a:spcBef>
              <a:spcAft>
                <a:spcPts val="0"/>
              </a:spcAft>
              <a:buNone/>
              <a:tabLst>
                <a:tab pos="1085850" algn="l"/>
              </a:tabLst>
              <a:defRPr/>
            </a:pPr>
            <a:r>
              <a:rPr lang="en-US" sz="2000" b="1" dirty="0">
                <a:solidFill>
                  <a:schemeClr val="bg1"/>
                </a:solidFill>
                <a:ea typeface="ＭＳ 明朝"/>
                <a:cs typeface="Times New Roman"/>
              </a:rPr>
              <a:t>Desirable outcomes that are hard or impossible to measure</a:t>
            </a:r>
            <a:r>
              <a:rPr lang="en-US" sz="2000" dirty="0">
                <a:solidFill>
                  <a:schemeClr val="bg1"/>
                </a:solidFill>
                <a:ea typeface="ＭＳ 明朝"/>
                <a:cs typeface="Times New Roman"/>
              </a:rPr>
              <a:t>. For example</a:t>
            </a:r>
          </a:p>
          <a:p>
            <a:pPr marL="457200" defTabSz="685800" fontAlgn="auto">
              <a:spcBef>
                <a:spcPts val="600"/>
              </a:spcBef>
              <a:spcAft>
                <a:spcPts val="0"/>
              </a:spcAft>
              <a:tabLst>
                <a:tab pos="1085850" algn="l"/>
              </a:tabLst>
              <a:defRPr/>
            </a:pPr>
            <a:r>
              <a:rPr lang="en-US" sz="1600" dirty="0">
                <a:solidFill>
                  <a:schemeClr val="bg1"/>
                </a:solidFill>
                <a:ea typeface="ＭＳ 明朝"/>
                <a:cs typeface="Times New Roman"/>
              </a:rPr>
              <a:t>Thinking and problem-solving skills</a:t>
            </a:r>
          </a:p>
          <a:p>
            <a:pPr marL="457200" defTabSz="685800" fontAlgn="auto">
              <a:spcBef>
                <a:spcPts val="600"/>
              </a:spcBef>
              <a:spcAft>
                <a:spcPts val="0"/>
              </a:spcAft>
              <a:tabLst>
                <a:tab pos="1085850" algn="l"/>
              </a:tabLst>
              <a:defRPr/>
            </a:pPr>
            <a:r>
              <a:rPr lang="en-US" sz="1600" dirty="0">
                <a:solidFill>
                  <a:schemeClr val="bg1"/>
                </a:solidFill>
                <a:ea typeface="ＭＳ 明朝"/>
                <a:cs typeface="Times New Roman"/>
              </a:rPr>
              <a:t>Understanding other cultures and overcoming prejudice</a:t>
            </a:r>
          </a:p>
          <a:p>
            <a:pPr marL="0" indent="0" defTabSz="685800" fontAlgn="auto">
              <a:spcBef>
                <a:spcPts val="600"/>
              </a:spcBef>
              <a:spcAft>
                <a:spcPts val="0"/>
              </a:spcAft>
              <a:buNone/>
              <a:tabLst>
                <a:tab pos="1085850" algn="l"/>
              </a:tabLst>
              <a:defRPr/>
            </a:pPr>
            <a:r>
              <a:rPr lang="en-US" sz="1600" dirty="0">
                <a:solidFill>
                  <a:schemeClr val="bg1"/>
                </a:solidFill>
                <a:ea typeface="ＭＳ 明朝"/>
                <a:cs typeface="Times New Roman"/>
              </a:rPr>
              <a:t>For such outcomes we can say  (I will give the source on Slack):</a:t>
            </a:r>
            <a:br>
              <a:rPr lang="en-US" sz="1600" dirty="0">
                <a:solidFill>
                  <a:schemeClr val="bg1"/>
                </a:solidFill>
                <a:ea typeface="ＭＳ 明朝"/>
                <a:cs typeface="Times New Roman"/>
              </a:rPr>
            </a:br>
            <a:r>
              <a:rPr lang="en-US" sz="1600" dirty="0">
                <a:solidFill>
                  <a:schemeClr val="bg1"/>
                </a:solidFill>
                <a:ea typeface="ＭＳ 明朝"/>
                <a:cs typeface="Times New Roman"/>
              </a:rPr>
              <a:t>"What can be counted does not count, and what counts cannot be counted."</a:t>
            </a:r>
          </a:p>
          <a:p>
            <a:pPr marL="0" indent="0" defTabSz="685800" fontAlgn="auto">
              <a:spcBef>
                <a:spcPts val="1500"/>
              </a:spcBef>
              <a:spcAft>
                <a:spcPts val="0"/>
              </a:spcAft>
              <a:buNone/>
              <a:tabLst>
                <a:tab pos="1085850" algn="l"/>
              </a:tabLst>
              <a:defRPr/>
            </a:pPr>
            <a:r>
              <a:rPr lang="en-US" sz="2000" b="1" dirty="0">
                <a:solidFill>
                  <a:schemeClr val="bg1"/>
                </a:solidFill>
                <a:ea typeface="ＭＳ 明朝"/>
                <a:cs typeface="Times New Roman"/>
              </a:rPr>
              <a:t>Inappropriate ways to measure</a:t>
            </a:r>
          </a:p>
          <a:p>
            <a:pPr marL="457200" defTabSz="685800" fontAlgn="auto">
              <a:spcBef>
                <a:spcPts val="600"/>
              </a:spcBef>
              <a:spcAft>
                <a:spcPts val="0"/>
              </a:spcAft>
              <a:tabLst>
                <a:tab pos="1085850" algn="l"/>
              </a:tabLst>
              <a:defRPr/>
            </a:pPr>
            <a:r>
              <a:rPr lang="en-US" sz="1600" dirty="0">
                <a:solidFill>
                  <a:schemeClr val="bg1"/>
                </a:solidFill>
                <a:ea typeface="ＭＳ 明朝"/>
                <a:cs typeface="Times New Roman"/>
              </a:rPr>
              <a:t>Tests are not always the best way to measure student's understanding.</a:t>
            </a:r>
            <a:br>
              <a:rPr lang="en-US" sz="1600" dirty="0">
                <a:solidFill>
                  <a:schemeClr val="bg1"/>
                </a:solidFill>
                <a:ea typeface="ＭＳ 明朝"/>
                <a:cs typeface="Times New Roman"/>
              </a:rPr>
            </a:br>
            <a:r>
              <a:rPr lang="en-US" sz="1600" dirty="0">
                <a:solidFill>
                  <a:schemeClr val="bg1"/>
                </a:solidFill>
                <a:ea typeface="ＭＳ 明朝"/>
                <a:cs typeface="Times New Roman"/>
              </a:rPr>
              <a:t>Having a student give a presentation may be a better window into the student's mind.</a:t>
            </a:r>
          </a:p>
          <a:p>
            <a:pPr marL="0" indent="0">
              <a:spcBef>
                <a:spcPts val="1500"/>
              </a:spcBef>
              <a:spcAft>
                <a:spcPts val="0"/>
              </a:spcAft>
              <a:buNone/>
              <a:tabLst>
                <a:tab pos="1085850" algn="l"/>
              </a:tabLst>
            </a:pPr>
            <a:r>
              <a:rPr lang="en-US" sz="2000" b="1" dirty="0">
                <a:solidFill>
                  <a:schemeClr val="bg1"/>
                </a:solidFill>
                <a:ea typeface="ＭＳ 明朝"/>
                <a:cs typeface="Times New Roman"/>
              </a:rPr>
              <a:t>Long-term effects (sleeper effects)</a:t>
            </a:r>
          </a:p>
          <a:p>
            <a:pPr marL="457200" defTabSz="685800" fontAlgn="auto">
              <a:spcBef>
                <a:spcPts val="600"/>
              </a:spcBef>
              <a:spcAft>
                <a:spcPts val="0"/>
              </a:spcAft>
              <a:tabLst>
                <a:tab pos="1085850" algn="l"/>
              </a:tabLst>
              <a:defRPr/>
            </a:pPr>
            <a:r>
              <a:rPr lang="en-US" sz="1600" dirty="0">
                <a:solidFill>
                  <a:schemeClr val="bg1"/>
                </a:solidFill>
                <a:ea typeface="ＭＳ 明朝"/>
                <a:cs typeface="Times New Roman"/>
              </a:rPr>
              <a:t>I met a student three years after he completed my course in knowledge organization. </a:t>
            </a:r>
            <a:br>
              <a:rPr lang="en-US" sz="1600" dirty="0">
                <a:solidFill>
                  <a:schemeClr val="bg1"/>
                </a:solidFill>
                <a:ea typeface="ＭＳ 明朝"/>
                <a:cs typeface="Times New Roman"/>
              </a:rPr>
            </a:br>
            <a:r>
              <a:rPr lang="en-US" sz="1600" dirty="0">
                <a:solidFill>
                  <a:schemeClr val="bg1"/>
                </a:solidFill>
                <a:ea typeface="ＭＳ 明朝"/>
                <a:cs typeface="Times New Roman"/>
              </a:rPr>
              <a:t>He told me "I just took a new job where I need to organize learning materials to support personalized instruction. Now I finally understand what you have been teaching us about 'request-oriented indexing'."</a:t>
            </a:r>
          </a:p>
          <a:p>
            <a:pPr marL="0" indent="0">
              <a:spcBef>
                <a:spcPts val="1500"/>
              </a:spcBef>
              <a:spcAft>
                <a:spcPts val="0"/>
              </a:spcAft>
              <a:buNone/>
              <a:tabLst>
                <a:tab pos="1085850" algn="l"/>
              </a:tabLst>
            </a:pPr>
            <a:r>
              <a:rPr lang="en-US" sz="2000" b="1" dirty="0">
                <a:solidFill>
                  <a:schemeClr val="bg1"/>
                </a:solidFill>
                <a:ea typeface="ＭＳ 明朝"/>
                <a:cs typeface="Times New Roman"/>
              </a:rPr>
              <a:t>Unintended outcomes (good or bad). For example</a:t>
            </a:r>
          </a:p>
          <a:p>
            <a:pPr marL="457200" defTabSz="685800" fontAlgn="auto">
              <a:spcBef>
                <a:spcPts val="600"/>
              </a:spcBef>
              <a:spcAft>
                <a:spcPts val="0"/>
              </a:spcAft>
              <a:tabLst>
                <a:tab pos="1085850" algn="l"/>
              </a:tabLst>
              <a:defRPr/>
            </a:pPr>
            <a:r>
              <a:rPr lang="en-US" sz="1600" dirty="0">
                <a:solidFill>
                  <a:schemeClr val="bg1"/>
                </a:solidFill>
                <a:ea typeface="ＭＳ 明朝"/>
                <a:cs typeface="Times New Roman"/>
              </a:rPr>
              <a:t>Mental health issues of children due to isolation with online-only education </a:t>
            </a:r>
            <a:br>
              <a:rPr lang="en-US" sz="1600" dirty="0">
                <a:solidFill>
                  <a:schemeClr val="bg1"/>
                </a:solidFill>
                <a:ea typeface="ＭＳ 明朝"/>
                <a:cs typeface="Times New Roman"/>
              </a:rPr>
            </a:br>
            <a:r>
              <a:rPr lang="en-US" sz="1600" dirty="0">
                <a:solidFill>
                  <a:schemeClr val="bg1"/>
                </a:solidFill>
                <a:ea typeface="ＭＳ 明朝"/>
                <a:cs typeface="Times New Roman"/>
              </a:rPr>
              <a:t>Note: With better support for online social interaction this could be alleviated.</a:t>
            </a:r>
          </a:p>
          <a:p>
            <a:pPr marL="0" marR="0" indent="341313">
              <a:spcBef>
                <a:spcPts val="0"/>
              </a:spcBef>
              <a:spcAft>
                <a:spcPts val="0"/>
              </a:spcAft>
              <a:tabLst>
                <a:tab pos="1085850" algn="l"/>
              </a:tabLst>
            </a:pPr>
            <a:endParaRPr lang="en-US" sz="2000" dirty="0">
              <a:solidFill>
                <a:schemeClr val="bg1"/>
              </a:solidFill>
              <a:ea typeface="ＭＳ 明朝"/>
              <a:cs typeface="Times New Roman"/>
            </a:endParaRPr>
          </a:p>
        </p:txBody>
      </p:sp>
      <p:sp>
        <p:nvSpPr>
          <p:cNvPr id="3074" name="Slide Number Placeholder 5"/>
          <p:cNvSpPr>
            <a:spLocks noGrp="1"/>
          </p:cNvSpPr>
          <p:nvPr>
            <p:ph type="sldNum" sz="quarter" idx="12"/>
          </p:nvPr>
        </p:nvSpPr>
        <p:spPr>
          <a:xfrm>
            <a:off x="7162800" y="6336528"/>
            <a:ext cx="1428750" cy="342900"/>
          </a:xfrm>
          <a:noFill/>
        </p:spPr>
        <p:txBody>
          <a:bodyPr/>
          <a:lstStyle/>
          <a:p>
            <a:fld id="{377A5EB6-31DF-49C5-A368-99503CA30BC6}" type="slidenum">
              <a:rPr lang="en-US" sz="2400" b="1">
                <a:latin typeface="+mj-lt"/>
              </a:rPr>
              <a:pPr/>
              <a:t>11</a:t>
            </a:fld>
            <a:endParaRPr lang="en-US" sz="2400" b="1" dirty="0">
              <a:latin typeface="+mj-lt"/>
            </a:endParaRPr>
          </a:p>
        </p:txBody>
      </p:sp>
      <p:sp>
        <p:nvSpPr>
          <p:cNvPr id="5" name="Footer Placeholder 4"/>
          <p:cNvSpPr>
            <a:spLocks noGrp="1"/>
          </p:cNvSpPr>
          <p:nvPr>
            <p:ph type="ftr" sz="quarter" idx="11"/>
          </p:nvPr>
        </p:nvSpPr>
        <p:spPr>
          <a:xfrm>
            <a:off x="1344163" y="6477000"/>
            <a:ext cx="6057900" cy="285750"/>
          </a:xfrm>
        </p:spPr>
        <p:txBody>
          <a:bodyPr/>
          <a:lstStyle/>
          <a:p>
            <a:pPr>
              <a:defRPr/>
            </a:pPr>
            <a:r>
              <a:rPr lang="en-US" sz="1200" dirty="0">
                <a:latin typeface="+mn-lt"/>
              </a:rPr>
              <a:t>Soergel</a:t>
            </a:r>
            <a:r>
              <a:rPr lang="en-US" sz="1200">
                <a:latin typeface="+mn-lt"/>
              </a:rPr>
              <a:t>, UBLIS575DS-04.2$2-Lecture04.2ResearchComplexitiesReality</a:t>
            </a:r>
            <a:r>
              <a:rPr lang="en-US" sz="1200" dirty="0">
                <a:latin typeface="+mn-lt"/>
              </a:rPr>
              <a:t>.pptx</a:t>
            </a:r>
            <a:r>
              <a:rPr lang="en-US" dirty="0"/>
              <a:t>  </a:t>
            </a:r>
          </a:p>
        </p:txBody>
      </p:sp>
      <p:pic>
        <p:nvPicPr>
          <p:cNvPr id="2" name="UBLIS75DS-13.0$2-Lecture13.0ResearchComplexitiesRealitySlide11">
            <a:hlinkClick r:id="" action="ppaction://media"/>
            <a:extLst>
              <a:ext uri="{FF2B5EF4-FFF2-40B4-BE49-F238E27FC236}">
                <a16:creationId xmlns:a16="http://schemas.microsoft.com/office/drawing/2014/main" id="{81B7042E-2C83-490E-A975-4D9DDB5A45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5105400"/>
            <a:ext cx="685800" cy="685800"/>
          </a:xfrm>
          <a:prstGeom prst="rect">
            <a:avLst/>
          </a:prstGeom>
        </p:spPr>
      </p:pic>
      <p:sp>
        <p:nvSpPr>
          <p:cNvPr id="7" name="TextBox 6">
            <a:extLst>
              <a:ext uri="{FF2B5EF4-FFF2-40B4-BE49-F238E27FC236}">
                <a16:creationId xmlns:a16="http://schemas.microsoft.com/office/drawing/2014/main" id="{D52BE42F-E42D-4ABF-BA4C-C1CCF5AB5673}"/>
              </a:ext>
            </a:extLst>
          </p:cNvPr>
          <p:cNvSpPr txBox="1"/>
          <p:nvPr/>
        </p:nvSpPr>
        <p:spPr>
          <a:xfrm>
            <a:off x="7543800" y="5247018"/>
            <a:ext cx="981462" cy="369332"/>
          </a:xfrm>
          <a:prstGeom prst="rect">
            <a:avLst/>
          </a:prstGeom>
          <a:noFill/>
        </p:spPr>
        <p:txBody>
          <a:bodyPr wrap="square" rtlCol="0">
            <a:spAutoFit/>
          </a:bodyPr>
          <a:lstStyle/>
          <a:p>
            <a:pPr>
              <a:spcBef>
                <a:spcPts val="600"/>
              </a:spcBef>
            </a:pPr>
            <a:r>
              <a:rPr lang="en-US" sz="1800">
                <a:solidFill>
                  <a:schemeClr val="bg1"/>
                </a:solidFill>
              </a:rPr>
              <a:t> 5 </a:t>
            </a:r>
            <a:r>
              <a:rPr lang="en-US" sz="1800" dirty="0">
                <a:solidFill>
                  <a:schemeClr val="bg1"/>
                </a:solidFill>
              </a:rPr>
              <a:t>min </a:t>
            </a:r>
          </a:p>
        </p:txBody>
      </p:sp>
    </p:spTree>
    <p:extLst>
      <p:ext uri="{BB962C8B-B14F-4D97-AF65-F5344CB8AC3E}">
        <p14:creationId xmlns:p14="http://schemas.microsoft.com/office/powerpoint/2010/main" val="137898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4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533400" y="200025"/>
            <a:ext cx="7848600" cy="514350"/>
          </a:xfrm>
        </p:spPr>
        <p:txBody>
          <a:bodyPr/>
          <a:lstStyle/>
          <a:p>
            <a:pPr eaLnBrk="1" hangingPunct="1"/>
            <a:r>
              <a:rPr lang="en-US" sz="4000" dirty="0"/>
              <a:t>Outcome measures. Purpose</a:t>
            </a:r>
            <a:endParaRPr lang="en-US" sz="4000" b="0" dirty="0"/>
          </a:p>
        </p:txBody>
      </p:sp>
      <p:sp>
        <p:nvSpPr>
          <p:cNvPr id="3076" name="Rectangle 3"/>
          <p:cNvSpPr>
            <a:spLocks noGrp="1" noChangeArrowheads="1"/>
          </p:cNvSpPr>
          <p:nvPr>
            <p:ph idx="1"/>
          </p:nvPr>
        </p:nvSpPr>
        <p:spPr>
          <a:xfrm>
            <a:off x="76200" y="1045764"/>
            <a:ext cx="9067800" cy="5181600"/>
          </a:xfrm>
        </p:spPr>
        <p:txBody>
          <a:bodyPr/>
          <a:lstStyle/>
          <a:p>
            <a:pPr marL="0" indent="0">
              <a:spcBef>
                <a:spcPts val="0"/>
              </a:spcBef>
              <a:spcAft>
                <a:spcPts val="0"/>
              </a:spcAft>
              <a:buNone/>
              <a:tabLst>
                <a:tab pos="1200150" algn="l"/>
              </a:tabLst>
            </a:pPr>
            <a:r>
              <a:rPr lang="en-US" b="1" dirty="0">
                <a:solidFill>
                  <a:schemeClr val="bg1"/>
                </a:solidFill>
                <a:ea typeface="ＭＳ 明朝"/>
                <a:cs typeface="Times New Roman"/>
              </a:rPr>
              <a:t>Purpose 1</a:t>
            </a:r>
            <a:r>
              <a:rPr lang="en-US" dirty="0">
                <a:solidFill>
                  <a:schemeClr val="bg1"/>
                </a:solidFill>
                <a:ea typeface="ＭＳ 明朝"/>
                <a:cs typeface="Times New Roman"/>
              </a:rPr>
              <a:t>.</a:t>
            </a:r>
            <a:r>
              <a:rPr lang="en-US" spc="-30" dirty="0">
                <a:solidFill>
                  <a:schemeClr val="bg1"/>
                </a:solidFill>
                <a:ea typeface="ＭＳ 明朝"/>
                <a:cs typeface="Times New Roman"/>
              </a:rPr>
              <a:t>	</a:t>
            </a:r>
            <a:r>
              <a:rPr lang="en-US" b="1" spc="-50" dirty="0">
                <a:solidFill>
                  <a:schemeClr val="bg1"/>
                </a:solidFill>
                <a:ea typeface="ＭＳ 明朝"/>
                <a:cs typeface="Times New Roman"/>
              </a:rPr>
              <a:t>Assess a student's present knowledge, skills, and abilities for purposes of </a:t>
            </a:r>
            <a:r>
              <a:rPr lang="en-US" dirty="0">
                <a:solidFill>
                  <a:schemeClr val="bg1"/>
                </a:solidFill>
                <a:ea typeface="ＭＳ 明朝"/>
                <a:cs typeface="Times New Roman"/>
              </a:rPr>
              <a:t> </a:t>
            </a:r>
          </a:p>
          <a:p>
            <a:pPr marL="457200" defTabSz="685800" fontAlgn="auto">
              <a:spcBef>
                <a:spcPts val="600"/>
              </a:spcBef>
              <a:spcAft>
                <a:spcPts val="0"/>
              </a:spcAft>
              <a:tabLst>
                <a:tab pos="1085850" algn="l"/>
              </a:tabLst>
              <a:defRPr/>
            </a:pPr>
            <a:r>
              <a:rPr lang="en-US" sz="1600" dirty="0">
                <a:solidFill>
                  <a:schemeClr val="bg1"/>
                </a:solidFill>
                <a:ea typeface="ＭＳ 明朝"/>
                <a:cs typeface="Times New Roman"/>
              </a:rPr>
              <a:t>determining the student's further educational path, including promotion to next grade and college admission</a:t>
            </a:r>
          </a:p>
          <a:p>
            <a:pPr marL="457200" defTabSz="685800" fontAlgn="auto">
              <a:spcBef>
                <a:spcPts val="600"/>
              </a:spcBef>
              <a:spcAft>
                <a:spcPts val="0"/>
              </a:spcAft>
              <a:tabLst>
                <a:tab pos="1085850" algn="l"/>
              </a:tabLst>
              <a:defRPr/>
            </a:pPr>
            <a:r>
              <a:rPr lang="en-US" sz="1600" dirty="0">
                <a:solidFill>
                  <a:schemeClr val="bg1"/>
                </a:solidFill>
                <a:ea typeface="ＭＳ 明朝"/>
                <a:cs typeface="Times New Roman"/>
              </a:rPr>
              <a:t>providing a credential potential employers can use to assess job applicants</a:t>
            </a:r>
          </a:p>
          <a:p>
            <a:pPr marL="0" indent="0">
              <a:spcBef>
                <a:spcPts val="900"/>
              </a:spcBef>
              <a:spcAft>
                <a:spcPts val="0"/>
              </a:spcAft>
              <a:buNone/>
            </a:pPr>
            <a:r>
              <a:rPr lang="en-US" dirty="0">
                <a:solidFill>
                  <a:schemeClr val="bg1"/>
                </a:solidFill>
                <a:ea typeface="ＭＳ 明朝"/>
                <a:cs typeface="Times New Roman"/>
              </a:rPr>
              <a:t>To be fair, this requires appropriate assessment methods and precision measurement.</a:t>
            </a:r>
          </a:p>
          <a:p>
            <a:pPr marL="0" indent="0">
              <a:spcBef>
                <a:spcPts val="0"/>
              </a:spcBef>
              <a:spcAft>
                <a:spcPts val="0"/>
              </a:spcAft>
              <a:buNone/>
            </a:pPr>
            <a:endParaRPr lang="en-US" dirty="0">
              <a:solidFill>
                <a:schemeClr val="bg1"/>
              </a:solidFill>
              <a:ea typeface="ＭＳ 明朝"/>
              <a:cs typeface="Times New Roman"/>
            </a:endParaRPr>
          </a:p>
          <a:p>
            <a:pPr marL="1200150" indent="-1200150" defTabSz="573088">
              <a:lnSpc>
                <a:spcPct val="120000"/>
              </a:lnSpc>
              <a:spcBef>
                <a:spcPts val="0"/>
              </a:spcBef>
              <a:spcAft>
                <a:spcPts val="0"/>
              </a:spcAft>
              <a:buNone/>
            </a:pPr>
            <a:r>
              <a:rPr lang="en-US" b="1" dirty="0">
                <a:solidFill>
                  <a:schemeClr val="bg1"/>
                </a:solidFill>
                <a:ea typeface="ＭＳ 明朝"/>
                <a:cs typeface="Times New Roman"/>
              </a:rPr>
              <a:t>Purpose 2.</a:t>
            </a:r>
            <a:r>
              <a:rPr lang="en-US" dirty="0">
                <a:solidFill>
                  <a:schemeClr val="bg1"/>
                </a:solidFill>
                <a:ea typeface="ＭＳ 明朝"/>
                <a:cs typeface="Times New Roman"/>
              </a:rPr>
              <a:t>	</a:t>
            </a:r>
            <a:r>
              <a:rPr lang="en-US" b="1" spc="-90" dirty="0">
                <a:solidFill>
                  <a:schemeClr val="bg1"/>
                </a:solidFill>
                <a:ea typeface="ＭＳ 明朝"/>
                <a:cs typeface="Times New Roman"/>
              </a:rPr>
              <a:t>Assess quality of instruction and the learning environment. Evaluate teachers</a:t>
            </a:r>
            <a:br>
              <a:rPr lang="en-US" dirty="0">
                <a:solidFill>
                  <a:schemeClr val="bg1"/>
                </a:solidFill>
                <a:ea typeface="ＭＳ 明朝"/>
                <a:cs typeface="Times New Roman"/>
              </a:rPr>
            </a:br>
            <a:r>
              <a:rPr lang="en-US" dirty="0">
                <a:solidFill>
                  <a:schemeClr val="bg1"/>
                </a:solidFill>
                <a:ea typeface="ＭＳ 明朝"/>
                <a:cs typeface="Times New Roman"/>
              </a:rPr>
              <a:t>This requires</a:t>
            </a:r>
          </a:p>
          <a:p>
            <a:pPr marL="457200" defTabSz="685800" fontAlgn="auto">
              <a:spcBef>
                <a:spcPts val="600"/>
              </a:spcBef>
              <a:spcAft>
                <a:spcPts val="0"/>
              </a:spcAft>
              <a:tabLst>
                <a:tab pos="1085850" algn="l"/>
              </a:tabLst>
              <a:defRPr/>
            </a:pPr>
            <a:r>
              <a:rPr lang="en-US" sz="1600" dirty="0">
                <a:solidFill>
                  <a:schemeClr val="bg1"/>
                </a:solidFill>
                <a:ea typeface="ＭＳ 明朝"/>
                <a:cs typeface="Times New Roman"/>
              </a:rPr>
              <a:t>measuring each individual student's progress over a time period, such as a school year</a:t>
            </a:r>
          </a:p>
          <a:p>
            <a:pPr marL="457200" defTabSz="685800" fontAlgn="auto">
              <a:spcBef>
                <a:spcPts val="600"/>
              </a:spcBef>
              <a:spcAft>
                <a:spcPts val="0"/>
              </a:spcAft>
              <a:tabLst>
                <a:tab pos="1085850" algn="l"/>
              </a:tabLst>
              <a:defRPr/>
            </a:pPr>
            <a:r>
              <a:rPr lang="en-US" sz="1600" dirty="0">
                <a:solidFill>
                  <a:schemeClr val="bg1"/>
                </a:solidFill>
                <a:ea typeface="ＭＳ 明朝"/>
                <a:cs typeface="Times New Roman"/>
              </a:rPr>
              <a:t>comparing the progress predicted from student characteristics vs. progress achieved</a:t>
            </a:r>
          </a:p>
          <a:p>
            <a:pPr marL="0" indent="0">
              <a:spcBef>
                <a:spcPts val="1200"/>
              </a:spcBef>
              <a:spcAft>
                <a:spcPts val="0"/>
              </a:spcAft>
              <a:buNone/>
            </a:pPr>
            <a:r>
              <a:rPr lang="en-US" b="1" dirty="0">
                <a:solidFill>
                  <a:schemeClr val="bg1"/>
                </a:solidFill>
                <a:ea typeface="ＭＳ 明朝"/>
                <a:cs typeface="Times New Roman"/>
              </a:rPr>
              <a:t>Progress</a:t>
            </a:r>
            <a:r>
              <a:rPr lang="en-US" dirty="0">
                <a:solidFill>
                  <a:schemeClr val="bg1"/>
                </a:solidFill>
                <a:ea typeface="ＭＳ 明朝"/>
                <a:cs typeface="Times New Roman"/>
              </a:rPr>
              <a:t> of a student, particularly progress against odds, rather than present knowledge that depends on many external factors, is the true measure of the</a:t>
            </a:r>
            <a:br>
              <a:rPr lang="en-US" dirty="0">
                <a:solidFill>
                  <a:schemeClr val="bg1"/>
                </a:solidFill>
                <a:ea typeface="ＭＳ 明朝"/>
                <a:cs typeface="Times New Roman"/>
              </a:rPr>
            </a:br>
            <a:r>
              <a:rPr lang="en-US" dirty="0">
                <a:solidFill>
                  <a:schemeClr val="bg1"/>
                </a:solidFill>
                <a:ea typeface="ＭＳ 明朝"/>
                <a:cs typeface="Times New Roman"/>
              </a:rPr>
              <a:t>quality of instruction. Progress can be measured only for individual students. </a:t>
            </a:r>
            <a:br>
              <a:rPr lang="en-US" dirty="0">
                <a:solidFill>
                  <a:schemeClr val="bg1"/>
                </a:solidFill>
                <a:ea typeface="ＭＳ 明朝"/>
                <a:cs typeface="Times New Roman"/>
              </a:rPr>
            </a:br>
            <a:r>
              <a:rPr lang="en-US" dirty="0">
                <a:solidFill>
                  <a:schemeClr val="bg1"/>
                </a:solidFill>
                <a:ea typeface="ＭＳ 明朝"/>
                <a:cs typeface="Times New Roman"/>
              </a:rPr>
              <a:t>The quality of instruction can then be determined by analyzing progress scores.</a:t>
            </a:r>
          </a:p>
          <a:p>
            <a:pPr marL="0" indent="0">
              <a:spcBef>
                <a:spcPts val="1200"/>
              </a:spcBef>
              <a:spcAft>
                <a:spcPts val="0"/>
              </a:spcAft>
              <a:buNone/>
            </a:pPr>
            <a:r>
              <a:rPr lang="en-US" b="1" dirty="0">
                <a:solidFill>
                  <a:schemeClr val="bg1"/>
                </a:solidFill>
                <a:ea typeface="ＭＳ 明朝"/>
                <a:cs typeface="Times New Roman"/>
              </a:rPr>
              <a:t>Evaluating teachers by averaging standardized results is moronic</a:t>
            </a:r>
            <a:r>
              <a:rPr lang="en-US" dirty="0">
                <a:solidFill>
                  <a:schemeClr val="bg1"/>
                </a:solidFill>
                <a:ea typeface="ＭＳ 明朝"/>
                <a:cs typeface="Times New Roman"/>
              </a:rPr>
              <a:t>.</a:t>
            </a:r>
          </a:p>
        </p:txBody>
      </p:sp>
      <p:sp>
        <p:nvSpPr>
          <p:cNvPr id="3074" name="Slide Number Placeholder 5"/>
          <p:cNvSpPr>
            <a:spLocks noGrp="1"/>
          </p:cNvSpPr>
          <p:nvPr>
            <p:ph type="sldNum" sz="quarter" idx="12"/>
          </p:nvPr>
        </p:nvSpPr>
        <p:spPr>
          <a:xfrm>
            <a:off x="7162800" y="6336528"/>
            <a:ext cx="1428750" cy="342900"/>
          </a:xfrm>
          <a:noFill/>
        </p:spPr>
        <p:txBody>
          <a:bodyPr/>
          <a:lstStyle/>
          <a:p>
            <a:fld id="{377A5EB6-31DF-49C5-A368-99503CA30BC6}" type="slidenum">
              <a:rPr lang="en-US" sz="2400" b="1">
                <a:latin typeface="+mj-lt"/>
              </a:rPr>
              <a:pPr/>
              <a:t>12</a:t>
            </a:fld>
            <a:endParaRPr lang="en-US" sz="2400" b="1" dirty="0">
              <a:latin typeface="+mj-lt"/>
            </a:endParaRPr>
          </a:p>
        </p:txBody>
      </p:sp>
      <p:sp>
        <p:nvSpPr>
          <p:cNvPr id="5" name="Footer Placeholder 4"/>
          <p:cNvSpPr>
            <a:spLocks noGrp="1"/>
          </p:cNvSpPr>
          <p:nvPr>
            <p:ph type="ftr" sz="quarter" idx="11"/>
          </p:nvPr>
        </p:nvSpPr>
        <p:spPr>
          <a:xfrm>
            <a:off x="1344163" y="6477000"/>
            <a:ext cx="6057900" cy="285750"/>
          </a:xfrm>
        </p:spPr>
        <p:txBody>
          <a:bodyPr/>
          <a:lstStyle/>
          <a:p>
            <a:pPr>
              <a:defRPr/>
            </a:pPr>
            <a:r>
              <a:rPr lang="en-US" sz="1200" dirty="0">
                <a:latin typeface="+mn-lt"/>
              </a:rPr>
              <a:t>Soergel</a:t>
            </a:r>
            <a:r>
              <a:rPr lang="en-US" sz="1200">
                <a:latin typeface="+mn-lt"/>
              </a:rPr>
              <a:t>, UBLIS575DS-04.2$2-Lecture04.2ResearchComplexitiesReality</a:t>
            </a:r>
            <a:r>
              <a:rPr lang="en-US" sz="1200" dirty="0">
                <a:latin typeface="+mn-lt"/>
              </a:rPr>
              <a:t>.pptx</a:t>
            </a:r>
            <a:endParaRPr lang="en-US" dirty="0"/>
          </a:p>
        </p:txBody>
      </p:sp>
      <p:pic>
        <p:nvPicPr>
          <p:cNvPr id="3" name="UBLIS75DS-13.0$2-Lecture13.0ResearchComplexitiesRealitySlide12">
            <a:hlinkClick r:id="" action="ppaction://media"/>
            <a:extLst>
              <a:ext uri="{FF2B5EF4-FFF2-40B4-BE49-F238E27FC236}">
                <a16:creationId xmlns:a16="http://schemas.microsoft.com/office/drawing/2014/main" id="{48926230-CA58-460B-9232-B0671A2C67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28996" y="5795333"/>
            <a:ext cx="603894" cy="603894"/>
          </a:xfrm>
          <a:prstGeom prst="rect">
            <a:avLst/>
          </a:prstGeom>
        </p:spPr>
      </p:pic>
      <p:sp>
        <p:nvSpPr>
          <p:cNvPr id="7" name="TextBox 6">
            <a:extLst>
              <a:ext uri="{FF2B5EF4-FFF2-40B4-BE49-F238E27FC236}">
                <a16:creationId xmlns:a16="http://schemas.microsoft.com/office/drawing/2014/main" id="{218BD0B1-62CA-4934-912D-7CA97545CB2B}"/>
              </a:ext>
            </a:extLst>
          </p:cNvPr>
          <p:cNvSpPr txBox="1"/>
          <p:nvPr/>
        </p:nvSpPr>
        <p:spPr>
          <a:xfrm>
            <a:off x="7275963" y="5912614"/>
            <a:ext cx="981462" cy="369332"/>
          </a:xfrm>
          <a:prstGeom prst="rect">
            <a:avLst/>
          </a:prstGeom>
          <a:noFill/>
        </p:spPr>
        <p:txBody>
          <a:bodyPr wrap="square" rtlCol="0">
            <a:spAutoFit/>
          </a:bodyPr>
          <a:lstStyle/>
          <a:p>
            <a:pPr>
              <a:spcBef>
                <a:spcPts val="600"/>
              </a:spcBef>
            </a:pPr>
            <a:r>
              <a:rPr lang="en-US" sz="1800" dirty="0">
                <a:solidFill>
                  <a:schemeClr val="bg1"/>
                </a:solidFill>
              </a:rPr>
              <a:t> 6 min </a:t>
            </a:r>
          </a:p>
        </p:txBody>
      </p:sp>
    </p:spTree>
    <p:extLst>
      <p:ext uri="{BB962C8B-B14F-4D97-AF65-F5344CB8AC3E}">
        <p14:creationId xmlns:p14="http://schemas.microsoft.com/office/powerpoint/2010/main" val="160290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2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533400" y="323850"/>
            <a:ext cx="7848600" cy="514350"/>
          </a:xfrm>
        </p:spPr>
        <p:txBody>
          <a:bodyPr/>
          <a:lstStyle/>
          <a:p>
            <a:pPr eaLnBrk="1" hangingPunct="1"/>
            <a:r>
              <a:rPr lang="en-US" sz="4000" dirty="0"/>
              <a:t>Precision education</a:t>
            </a:r>
            <a:endParaRPr lang="en-US" sz="4000" b="0" dirty="0"/>
          </a:p>
        </p:txBody>
      </p:sp>
      <p:sp>
        <p:nvSpPr>
          <p:cNvPr id="3076" name="Rectangle 3"/>
          <p:cNvSpPr>
            <a:spLocks noGrp="1" noChangeArrowheads="1"/>
          </p:cNvSpPr>
          <p:nvPr>
            <p:ph idx="1"/>
          </p:nvPr>
        </p:nvSpPr>
        <p:spPr>
          <a:xfrm>
            <a:off x="152400" y="1112022"/>
            <a:ext cx="8763000" cy="4907778"/>
          </a:xfrm>
        </p:spPr>
        <p:txBody>
          <a:bodyPr/>
          <a:lstStyle/>
          <a:p>
            <a:pPr marL="0" indent="0">
              <a:buNone/>
            </a:pPr>
            <a:r>
              <a:rPr lang="en-US" sz="2000" dirty="0">
                <a:solidFill>
                  <a:schemeClr val="bg1"/>
                </a:solidFill>
              </a:rPr>
              <a:t>"Precision education assumes that the sciences of genes, neurology, behaviour and psychology can be combined in order to provide insights into learning processes, and to define how learning inputs and materials can be organized in ways best suited to each individual student", 'taking into account a host of factors about the individual, ...'</a:t>
            </a:r>
          </a:p>
          <a:p>
            <a:pPr marL="0" indent="0">
              <a:buNone/>
            </a:pPr>
            <a:r>
              <a:rPr lang="en-US" sz="2000" b="1" dirty="0">
                <a:solidFill>
                  <a:schemeClr val="bg1"/>
                </a:solidFill>
              </a:rPr>
              <a:t>'Potential benefits of precision education</a:t>
            </a:r>
          </a:p>
          <a:p>
            <a:pPr marL="457200" indent="-312738"/>
            <a:r>
              <a:rPr lang="en-US" sz="2000" dirty="0">
                <a:solidFill>
                  <a:schemeClr val="bg1"/>
                </a:solidFill>
              </a:rPr>
              <a:t>Early interventions for those at risk of learning disorders</a:t>
            </a:r>
          </a:p>
          <a:p>
            <a:pPr marL="457200" indent="-312738"/>
            <a:r>
              <a:rPr lang="en-US" sz="2000" dirty="0">
                <a:solidFill>
                  <a:schemeClr val="bg1"/>
                </a:solidFill>
              </a:rPr>
              <a:t>Learning materials tailored to individuals, including high and low ability</a:t>
            </a:r>
          </a:p>
          <a:p>
            <a:pPr marL="457200" indent="-312738"/>
            <a:r>
              <a:rPr lang="en-US" sz="2000" dirty="0">
                <a:solidFill>
                  <a:schemeClr val="bg1"/>
                </a:solidFill>
              </a:rPr>
              <a:t>Greater choice for the learner who can target areas of weakness or further develop areas of strength depending on their goals'</a:t>
            </a:r>
          </a:p>
          <a:p>
            <a:pPr marL="0" indent="0">
              <a:buNone/>
            </a:pPr>
            <a:r>
              <a:rPr lang="en-US" sz="2000" dirty="0">
                <a:solidFill>
                  <a:schemeClr val="bg1"/>
                </a:solidFill>
              </a:rPr>
              <a:t>"..." </a:t>
            </a:r>
            <a:r>
              <a:rPr lang="en-US" sz="1500" dirty="0">
                <a:solidFill>
                  <a:schemeClr val="bg1"/>
                </a:solidFill>
              </a:rPr>
              <a:t>from</a:t>
            </a:r>
            <a:r>
              <a:rPr lang="en-US" sz="2000" dirty="0">
                <a:solidFill>
                  <a:schemeClr val="bg1"/>
                </a:solidFill>
              </a:rPr>
              <a:t> </a:t>
            </a:r>
            <a:r>
              <a:rPr lang="en-US" sz="1500" dirty="0">
                <a:solidFill>
                  <a:schemeClr val="bg1"/>
                </a:solidFill>
                <a:hlinkClick r:id="rId2"/>
              </a:rPr>
              <a:t>https://codeactsineducation.wordpress.com/2018/04/16/personalized-precision-education/</a:t>
            </a:r>
            <a:endParaRPr lang="en-US" sz="1500" dirty="0">
              <a:solidFill>
                <a:schemeClr val="bg1"/>
              </a:solidFill>
            </a:endParaRPr>
          </a:p>
          <a:p>
            <a:pPr marL="0" indent="0">
              <a:buNone/>
            </a:pPr>
            <a:r>
              <a:rPr lang="en-US" sz="2000" dirty="0">
                <a:solidFill>
                  <a:schemeClr val="bg1"/>
                </a:solidFill>
              </a:rPr>
              <a:t>'...' </a:t>
            </a:r>
            <a:r>
              <a:rPr lang="en-US" sz="1500" dirty="0">
                <a:solidFill>
                  <a:schemeClr val="bg1"/>
                </a:solidFill>
              </a:rPr>
              <a:t>from </a:t>
            </a:r>
            <a:r>
              <a:rPr lang="en-US" sz="1500" dirty="0">
                <a:solidFill>
                  <a:schemeClr val="bg1"/>
                </a:solidFill>
                <a:hlinkClick r:id="rId3"/>
              </a:rPr>
              <a:t>https://bold.expert/precision-education/</a:t>
            </a:r>
            <a:endParaRPr lang="en-US" sz="1500" dirty="0">
              <a:solidFill>
                <a:schemeClr val="bg1"/>
              </a:solidFill>
            </a:endParaRPr>
          </a:p>
        </p:txBody>
      </p:sp>
      <p:sp>
        <p:nvSpPr>
          <p:cNvPr id="3074" name="Slide Number Placeholder 5"/>
          <p:cNvSpPr>
            <a:spLocks noGrp="1"/>
          </p:cNvSpPr>
          <p:nvPr>
            <p:ph type="sldNum" sz="quarter" idx="12"/>
          </p:nvPr>
        </p:nvSpPr>
        <p:spPr>
          <a:xfrm>
            <a:off x="7162800" y="6336528"/>
            <a:ext cx="1428750" cy="342900"/>
          </a:xfrm>
          <a:noFill/>
        </p:spPr>
        <p:txBody>
          <a:bodyPr/>
          <a:lstStyle/>
          <a:p>
            <a:fld id="{377A5EB6-31DF-49C5-A368-99503CA30BC6}" type="slidenum">
              <a:rPr lang="en-US" sz="2400" b="1">
                <a:latin typeface="+mj-lt"/>
              </a:rPr>
              <a:pPr/>
              <a:t>13</a:t>
            </a:fld>
            <a:endParaRPr lang="en-US" sz="2400" b="1" dirty="0">
              <a:latin typeface="+mj-lt"/>
            </a:endParaRPr>
          </a:p>
        </p:txBody>
      </p:sp>
      <p:sp>
        <p:nvSpPr>
          <p:cNvPr id="5" name="Footer Placeholder 4"/>
          <p:cNvSpPr>
            <a:spLocks noGrp="1"/>
          </p:cNvSpPr>
          <p:nvPr>
            <p:ph type="ftr" sz="quarter" idx="11"/>
          </p:nvPr>
        </p:nvSpPr>
        <p:spPr>
          <a:xfrm>
            <a:off x="1344163" y="6477000"/>
            <a:ext cx="6057900" cy="285750"/>
          </a:xfrm>
        </p:spPr>
        <p:txBody>
          <a:bodyPr/>
          <a:lstStyle/>
          <a:p>
            <a:pPr>
              <a:defRPr/>
            </a:pPr>
            <a:r>
              <a:rPr lang="en-US" sz="1200" dirty="0">
                <a:latin typeface="+mn-lt"/>
              </a:rPr>
              <a:t>Soergel</a:t>
            </a:r>
            <a:r>
              <a:rPr lang="en-US" sz="1200">
                <a:latin typeface="+mn-lt"/>
              </a:rPr>
              <a:t>, UBLIS575DS-04.2$2-Lecture04.2ResearchComplexitiesReality</a:t>
            </a:r>
            <a:r>
              <a:rPr lang="en-US" sz="1200" dirty="0">
                <a:latin typeface="+mn-lt"/>
              </a:rPr>
              <a:t>.pptx</a:t>
            </a:r>
            <a:r>
              <a:rPr lang="en-US" dirty="0"/>
              <a:t>  </a:t>
            </a:r>
          </a:p>
        </p:txBody>
      </p:sp>
      <p:sp>
        <p:nvSpPr>
          <p:cNvPr id="6" name="TextBox 5">
            <a:extLst>
              <a:ext uri="{FF2B5EF4-FFF2-40B4-BE49-F238E27FC236}">
                <a16:creationId xmlns:a16="http://schemas.microsoft.com/office/drawing/2014/main" id="{3C410DF2-BC0D-4C6F-88A1-1DD3A3583C1A}"/>
              </a:ext>
            </a:extLst>
          </p:cNvPr>
          <p:cNvSpPr txBox="1"/>
          <p:nvPr/>
        </p:nvSpPr>
        <p:spPr>
          <a:xfrm>
            <a:off x="7315200" y="370147"/>
            <a:ext cx="1600200" cy="461665"/>
          </a:xfrm>
          <a:prstGeom prst="rect">
            <a:avLst/>
          </a:prstGeom>
          <a:noFill/>
        </p:spPr>
        <p:txBody>
          <a:bodyPr wrap="square" rtlCol="0">
            <a:spAutoFit/>
          </a:bodyPr>
          <a:lstStyle/>
          <a:p>
            <a:r>
              <a:rPr lang="en-US" dirty="0"/>
              <a:t>Just read</a:t>
            </a:r>
          </a:p>
        </p:txBody>
      </p:sp>
    </p:spTree>
    <p:extLst>
      <p:ext uri="{BB962C8B-B14F-4D97-AF65-F5344CB8AC3E}">
        <p14:creationId xmlns:p14="http://schemas.microsoft.com/office/powerpoint/2010/main" val="97691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52400" y="457200"/>
            <a:ext cx="8305800" cy="514350"/>
          </a:xfrm>
        </p:spPr>
        <p:txBody>
          <a:bodyPr/>
          <a:lstStyle/>
          <a:p>
            <a:pPr eaLnBrk="1" hangingPunct="1"/>
            <a:r>
              <a:rPr lang="en-US" sz="4000" dirty="0"/>
              <a:t>Precision education. Forerunners</a:t>
            </a:r>
            <a:endParaRPr lang="en-US" sz="4000" b="0" dirty="0"/>
          </a:p>
        </p:txBody>
      </p:sp>
      <p:sp>
        <p:nvSpPr>
          <p:cNvPr id="3076" name="Rectangle 3"/>
          <p:cNvSpPr>
            <a:spLocks noGrp="1" noChangeArrowheads="1"/>
          </p:cNvSpPr>
          <p:nvPr>
            <p:ph idx="1"/>
          </p:nvPr>
        </p:nvSpPr>
        <p:spPr>
          <a:xfrm>
            <a:off x="304800" y="1600200"/>
            <a:ext cx="8534400" cy="4419600"/>
          </a:xfrm>
        </p:spPr>
        <p:txBody>
          <a:bodyPr/>
          <a:lstStyle/>
          <a:p>
            <a:pPr marL="0" indent="0">
              <a:buNone/>
            </a:pPr>
            <a:r>
              <a:rPr lang="en-US" sz="2000" b="1" dirty="0">
                <a:solidFill>
                  <a:schemeClr val="bg1"/>
                </a:solidFill>
              </a:rPr>
              <a:t>IEP and 504 </a:t>
            </a:r>
            <a:r>
              <a:rPr lang="en-US" sz="2000" dirty="0">
                <a:solidFill>
                  <a:schemeClr val="bg1"/>
                </a:solidFill>
              </a:rPr>
              <a:t>Plan</a:t>
            </a:r>
          </a:p>
          <a:p>
            <a:pPr marL="0" indent="0">
              <a:buNone/>
            </a:pPr>
            <a:r>
              <a:rPr lang="en-US" dirty="0">
                <a:solidFill>
                  <a:schemeClr val="bg1"/>
                </a:solidFill>
              </a:rPr>
              <a:t>Both serve children who have a disability identified under the law and are attending an elementary or secondary educational institution.</a:t>
            </a:r>
          </a:p>
          <a:p>
            <a:pPr marL="0" indent="0">
              <a:buNone/>
            </a:pPr>
            <a:r>
              <a:rPr lang="en-US" b="1" dirty="0">
                <a:solidFill>
                  <a:schemeClr val="bg1"/>
                </a:solidFill>
              </a:rPr>
              <a:t>An Individualized Educational Plan (IEP)</a:t>
            </a:r>
            <a:r>
              <a:rPr lang="en-US" dirty="0">
                <a:solidFill>
                  <a:schemeClr val="bg1"/>
                </a:solidFill>
              </a:rPr>
              <a:t> is developed for students  with disabilities who do require specialized instruction to ensure that they receive the required specialized instruction and related services.</a:t>
            </a:r>
          </a:p>
          <a:p>
            <a:pPr marL="0" indent="0">
              <a:buNone/>
            </a:pPr>
            <a:r>
              <a:rPr lang="en-US" b="1" dirty="0">
                <a:solidFill>
                  <a:schemeClr val="bg1"/>
                </a:solidFill>
              </a:rPr>
              <a:t>A 504 Plan</a:t>
            </a:r>
            <a:r>
              <a:rPr lang="en-US" dirty="0">
                <a:solidFill>
                  <a:schemeClr val="bg1"/>
                </a:solidFill>
              </a:rPr>
              <a:t> is a plan developed for students who do not require specialized instruction but need special accommodations to ensure equal access to public education and services. The Plan outlines their specific accessibility requirements to ensure their academic success and access to the learning environment</a:t>
            </a:r>
            <a:r>
              <a:rPr lang="en-US" b="1" dirty="0">
                <a:solidFill>
                  <a:schemeClr val="bg1"/>
                </a:solidFill>
              </a:rPr>
              <a:t>.</a:t>
            </a:r>
          </a:p>
          <a:p>
            <a:pPr marL="0" indent="0">
              <a:buNone/>
            </a:pPr>
            <a:r>
              <a:rPr lang="en-US" sz="2000" dirty="0">
                <a:solidFill>
                  <a:schemeClr val="bg1"/>
                </a:solidFill>
              </a:rPr>
              <a:t>Information from </a:t>
            </a:r>
            <a:br>
              <a:rPr lang="en-US" sz="2000" dirty="0">
                <a:solidFill>
                  <a:schemeClr val="bg1"/>
                </a:solidFill>
              </a:rPr>
            </a:br>
            <a:r>
              <a:rPr lang="en-US" sz="1500" dirty="0">
                <a:solidFill>
                  <a:schemeClr val="bg1"/>
                </a:solidFill>
                <a:hlinkClick r:id="rId2"/>
              </a:rPr>
              <a:t>https://www.washington.edu/accesscomputing/what-difference-between-iep-and-504-plan</a:t>
            </a:r>
            <a:endParaRPr lang="en-US" sz="1500" dirty="0">
              <a:solidFill>
                <a:schemeClr val="bg1"/>
              </a:solidFill>
            </a:endParaRPr>
          </a:p>
          <a:p>
            <a:pPr marL="0" indent="0">
              <a:buNone/>
            </a:pPr>
            <a:endParaRPr lang="en-US" sz="2000" b="1" dirty="0">
              <a:solidFill>
                <a:schemeClr val="bg1"/>
              </a:solidFill>
            </a:endParaRPr>
          </a:p>
        </p:txBody>
      </p:sp>
      <p:sp>
        <p:nvSpPr>
          <p:cNvPr id="3074" name="Slide Number Placeholder 5"/>
          <p:cNvSpPr>
            <a:spLocks noGrp="1"/>
          </p:cNvSpPr>
          <p:nvPr>
            <p:ph type="sldNum" sz="quarter" idx="12"/>
          </p:nvPr>
        </p:nvSpPr>
        <p:spPr>
          <a:xfrm>
            <a:off x="7162800" y="6336528"/>
            <a:ext cx="1428750" cy="342900"/>
          </a:xfrm>
          <a:noFill/>
        </p:spPr>
        <p:txBody>
          <a:bodyPr/>
          <a:lstStyle/>
          <a:p>
            <a:fld id="{377A5EB6-31DF-49C5-A368-99503CA30BC6}" type="slidenum">
              <a:rPr lang="en-US" sz="2400" b="1">
                <a:latin typeface="+mj-lt"/>
              </a:rPr>
              <a:pPr/>
              <a:t>14</a:t>
            </a:fld>
            <a:endParaRPr lang="en-US" sz="2400" b="1" dirty="0">
              <a:latin typeface="+mj-lt"/>
            </a:endParaRPr>
          </a:p>
        </p:txBody>
      </p:sp>
      <p:sp>
        <p:nvSpPr>
          <p:cNvPr id="5" name="Footer Placeholder 4"/>
          <p:cNvSpPr>
            <a:spLocks noGrp="1"/>
          </p:cNvSpPr>
          <p:nvPr>
            <p:ph type="ftr" sz="quarter" idx="11"/>
          </p:nvPr>
        </p:nvSpPr>
        <p:spPr>
          <a:xfrm>
            <a:off x="1344163" y="6477000"/>
            <a:ext cx="6057900" cy="285750"/>
          </a:xfrm>
        </p:spPr>
        <p:txBody>
          <a:bodyPr/>
          <a:lstStyle/>
          <a:p>
            <a:pPr>
              <a:defRPr/>
            </a:pPr>
            <a:r>
              <a:rPr lang="en-US" sz="1200" dirty="0">
                <a:latin typeface="+mn-lt"/>
              </a:rPr>
              <a:t>Soergel</a:t>
            </a:r>
            <a:r>
              <a:rPr lang="en-US" sz="1200">
                <a:latin typeface="+mn-lt"/>
              </a:rPr>
              <a:t>, UBLIS575DS-04.2$2-Lecture04.2ResearchComplexitiesReality</a:t>
            </a:r>
            <a:r>
              <a:rPr lang="en-US" sz="1200" dirty="0">
                <a:latin typeface="+mn-lt"/>
              </a:rPr>
              <a:t>.pptx</a:t>
            </a:r>
            <a:endParaRPr lang="en-US" dirty="0"/>
          </a:p>
        </p:txBody>
      </p:sp>
      <p:sp>
        <p:nvSpPr>
          <p:cNvPr id="6" name="TextBox 5">
            <a:extLst>
              <a:ext uri="{FF2B5EF4-FFF2-40B4-BE49-F238E27FC236}">
                <a16:creationId xmlns:a16="http://schemas.microsoft.com/office/drawing/2014/main" id="{4F70F0CC-D1F3-42E4-A011-B76BE992E6E9}"/>
              </a:ext>
            </a:extLst>
          </p:cNvPr>
          <p:cNvSpPr txBox="1"/>
          <p:nvPr/>
        </p:nvSpPr>
        <p:spPr>
          <a:xfrm>
            <a:off x="7388208" y="1138535"/>
            <a:ext cx="1600200" cy="461665"/>
          </a:xfrm>
          <a:prstGeom prst="rect">
            <a:avLst/>
          </a:prstGeom>
          <a:noFill/>
        </p:spPr>
        <p:txBody>
          <a:bodyPr wrap="square" rtlCol="0">
            <a:spAutoFit/>
          </a:bodyPr>
          <a:lstStyle/>
          <a:p>
            <a:r>
              <a:rPr lang="en-US" dirty="0"/>
              <a:t>Just read</a:t>
            </a:r>
          </a:p>
        </p:txBody>
      </p:sp>
    </p:spTree>
    <p:extLst>
      <p:ext uri="{BB962C8B-B14F-4D97-AF65-F5344CB8AC3E}">
        <p14:creationId xmlns:p14="http://schemas.microsoft.com/office/powerpoint/2010/main" val="469742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76200" y="457200"/>
            <a:ext cx="8763000" cy="514350"/>
          </a:xfrm>
        </p:spPr>
        <p:txBody>
          <a:bodyPr/>
          <a:lstStyle/>
          <a:p>
            <a:pPr eaLnBrk="1" hangingPunct="1"/>
            <a:r>
              <a:rPr lang="en-US" sz="4000" dirty="0"/>
              <a:t>Precision education. Forerunners</a:t>
            </a:r>
            <a:endParaRPr lang="en-US" sz="4000" b="0" dirty="0"/>
          </a:p>
        </p:txBody>
      </p:sp>
      <p:sp>
        <p:nvSpPr>
          <p:cNvPr id="3076" name="Rectangle 3"/>
          <p:cNvSpPr>
            <a:spLocks noGrp="1" noChangeArrowheads="1"/>
          </p:cNvSpPr>
          <p:nvPr>
            <p:ph idx="1"/>
          </p:nvPr>
        </p:nvSpPr>
        <p:spPr>
          <a:xfrm>
            <a:off x="381000" y="1600200"/>
            <a:ext cx="8153400" cy="4419600"/>
          </a:xfrm>
        </p:spPr>
        <p:txBody>
          <a:bodyPr/>
          <a:lstStyle/>
          <a:p>
            <a:pPr marL="0" indent="0">
              <a:buNone/>
            </a:pPr>
            <a:r>
              <a:rPr lang="en-US" sz="2400" b="1" dirty="0">
                <a:solidFill>
                  <a:schemeClr val="bg1"/>
                </a:solidFill>
              </a:rPr>
              <a:t>Differentiated instruction</a:t>
            </a:r>
          </a:p>
          <a:p>
            <a:pPr marL="0" indent="0">
              <a:buNone/>
            </a:pPr>
            <a:endParaRPr lang="en-US" sz="2000" b="1" dirty="0">
              <a:solidFill>
                <a:schemeClr val="bg1"/>
              </a:solidFill>
            </a:endParaRPr>
          </a:p>
          <a:p>
            <a:pPr marL="0" indent="0">
              <a:buNone/>
            </a:pPr>
            <a:r>
              <a:rPr lang="en-US" sz="2000" dirty="0">
                <a:solidFill>
                  <a:schemeClr val="bg1"/>
                </a:solidFill>
              </a:rPr>
              <a:t>See attached</a:t>
            </a:r>
          </a:p>
        </p:txBody>
      </p:sp>
      <p:sp>
        <p:nvSpPr>
          <p:cNvPr id="3074" name="Slide Number Placeholder 5"/>
          <p:cNvSpPr>
            <a:spLocks noGrp="1"/>
          </p:cNvSpPr>
          <p:nvPr>
            <p:ph type="sldNum" sz="quarter" idx="12"/>
          </p:nvPr>
        </p:nvSpPr>
        <p:spPr>
          <a:xfrm>
            <a:off x="7162800" y="6336528"/>
            <a:ext cx="1428750" cy="342900"/>
          </a:xfrm>
          <a:noFill/>
        </p:spPr>
        <p:txBody>
          <a:bodyPr/>
          <a:lstStyle/>
          <a:p>
            <a:fld id="{377A5EB6-31DF-49C5-A368-99503CA30BC6}" type="slidenum">
              <a:rPr lang="en-US" sz="2400" b="1">
                <a:latin typeface="+mj-lt"/>
              </a:rPr>
              <a:pPr/>
              <a:t>15</a:t>
            </a:fld>
            <a:endParaRPr lang="en-US" sz="2400" b="1" dirty="0">
              <a:latin typeface="+mj-lt"/>
            </a:endParaRPr>
          </a:p>
        </p:txBody>
      </p:sp>
      <p:sp>
        <p:nvSpPr>
          <p:cNvPr id="5" name="Footer Placeholder 4"/>
          <p:cNvSpPr>
            <a:spLocks noGrp="1"/>
          </p:cNvSpPr>
          <p:nvPr>
            <p:ph type="ftr" sz="quarter" idx="11"/>
          </p:nvPr>
        </p:nvSpPr>
        <p:spPr>
          <a:xfrm>
            <a:off x="1344163" y="6477000"/>
            <a:ext cx="6057900" cy="285750"/>
          </a:xfrm>
        </p:spPr>
        <p:txBody>
          <a:bodyPr/>
          <a:lstStyle/>
          <a:p>
            <a:pPr>
              <a:defRPr/>
            </a:pPr>
            <a:r>
              <a:rPr lang="en-US" sz="1200" dirty="0">
                <a:latin typeface="+mn-lt"/>
              </a:rPr>
              <a:t>Soergel</a:t>
            </a:r>
            <a:r>
              <a:rPr lang="en-US" sz="1200">
                <a:latin typeface="+mn-lt"/>
              </a:rPr>
              <a:t>, UBLIS575DS-04.2$2-Lecture04.2ResearchComplexitiesReality</a:t>
            </a:r>
            <a:r>
              <a:rPr lang="en-US" sz="1200" dirty="0">
                <a:latin typeface="+mn-lt"/>
              </a:rPr>
              <a:t>.pptx</a:t>
            </a:r>
            <a:endParaRPr lang="en-US" dirty="0"/>
          </a:p>
        </p:txBody>
      </p:sp>
      <p:graphicFrame>
        <p:nvGraphicFramePr>
          <p:cNvPr id="2" name="Object 1">
            <a:hlinkClick r:id="" action="ppaction://ole?verb=0"/>
            <a:extLst>
              <a:ext uri="{FF2B5EF4-FFF2-40B4-BE49-F238E27FC236}">
                <a16:creationId xmlns:a16="http://schemas.microsoft.com/office/drawing/2014/main" id="{1039C16B-4F7E-4AAD-9A61-A5C597FBAB41}"/>
              </a:ext>
            </a:extLst>
          </p:cNvPr>
          <p:cNvGraphicFramePr>
            <a:graphicFrameLocks noChangeAspect="1"/>
          </p:cNvGraphicFramePr>
          <p:nvPr>
            <p:extLst>
              <p:ext uri="{D42A27DB-BD31-4B8C-83A1-F6EECF244321}">
                <p14:modId xmlns:p14="http://schemas.microsoft.com/office/powerpoint/2010/main" val="2234994276"/>
              </p:ext>
            </p:extLst>
          </p:nvPr>
        </p:nvGraphicFramePr>
        <p:xfrm>
          <a:off x="6446266" y="2667000"/>
          <a:ext cx="1854559" cy="1600200"/>
        </p:xfrm>
        <a:graphic>
          <a:graphicData uri="http://schemas.openxmlformats.org/presentationml/2006/ole">
            <mc:AlternateContent xmlns:mc="http://schemas.openxmlformats.org/markup-compatibility/2006">
              <mc:Choice xmlns:v="urn:schemas-microsoft-com:vml" Requires="v">
                <p:oleObj spid="_x0000_s2073" name="Document" showAsIcon="1" r:id="rId3" imgW="914400" imgH="788760" progId="Word.Document.12">
                  <p:embed/>
                </p:oleObj>
              </mc:Choice>
              <mc:Fallback>
                <p:oleObj name="Document" showAsIcon="1" r:id="rId3" imgW="914400" imgH="788760" progId="Word.Document.12">
                  <p:embed/>
                  <p:pic>
                    <p:nvPicPr>
                      <p:cNvPr id="0" name=""/>
                      <p:cNvPicPr/>
                      <p:nvPr/>
                    </p:nvPicPr>
                    <p:blipFill>
                      <a:blip r:embed="rId4"/>
                      <a:stretch>
                        <a:fillRect/>
                      </a:stretch>
                    </p:blipFill>
                    <p:spPr>
                      <a:xfrm>
                        <a:off x="6446266" y="2667000"/>
                        <a:ext cx="1854559" cy="1600200"/>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C26372CD-8C36-4137-B483-B6F0673FD30A}"/>
              </a:ext>
            </a:extLst>
          </p:cNvPr>
          <p:cNvSpPr txBox="1"/>
          <p:nvPr/>
        </p:nvSpPr>
        <p:spPr>
          <a:xfrm>
            <a:off x="4648200" y="1600200"/>
            <a:ext cx="4292138" cy="461665"/>
          </a:xfrm>
          <a:prstGeom prst="rect">
            <a:avLst/>
          </a:prstGeom>
          <a:noFill/>
        </p:spPr>
        <p:txBody>
          <a:bodyPr wrap="square" rtlCol="0">
            <a:spAutoFit/>
          </a:bodyPr>
          <a:lstStyle/>
          <a:p>
            <a:r>
              <a:rPr lang="en-US" dirty="0"/>
              <a:t>Just read the Word document</a:t>
            </a:r>
          </a:p>
        </p:txBody>
      </p:sp>
      <p:sp>
        <p:nvSpPr>
          <p:cNvPr id="8" name="TextBox 7">
            <a:extLst>
              <a:ext uri="{FF2B5EF4-FFF2-40B4-BE49-F238E27FC236}">
                <a16:creationId xmlns:a16="http://schemas.microsoft.com/office/drawing/2014/main" id="{E2AC8B4E-9AA3-4165-A0F4-FF03DCE28DE1}"/>
              </a:ext>
            </a:extLst>
          </p:cNvPr>
          <p:cNvSpPr txBox="1"/>
          <p:nvPr/>
        </p:nvSpPr>
        <p:spPr>
          <a:xfrm>
            <a:off x="6212691" y="2819400"/>
            <a:ext cx="981462" cy="369332"/>
          </a:xfrm>
          <a:prstGeom prst="rect">
            <a:avLst/>
          </a:prstGeom>
          <a:noFill/>
        </p:spPr>
        <p:txBody>
          <a:bodyPr wrap="square" rtlCol="0">
            <a:spAutoFit/>
          </a:bodyPr>
          <a:lstStyle/>
          <a:p>
            <a:pPr>
              <a:spcBef>
                <a:spcPts val="600"/>
              </a:spcBef>
            </a:pPr>
            <a:r>
              <a:rPr lang="en-US" sz="1800">
                <a:solidFill>
                  <a:schemeClr val="bg1"/>
                </a:solidFill>
              </a:rPr>
              <a:t> 1 p. </a:t>
            </a:r>
            <a:endParaRPr lang="en-US" sz="1800" dirty="0">
              <a:solidFill>
                <a:schemeClr val="bg1"/>
              </a:solidFill>
            </a:endParaRPr>
          </a:p>
        </p:txBody>
      </p:sp>
    </p:spTree>
    <p:extLst>
      <p:ext uri="{BB962C8B-B14F-4D97-AF65-F5344CB8AC3E}">
        <p14:creationId xmlns:p14="http://schemas.microsoft.com/office/powerpoint/2010/main" val="1184174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609600" y="604260"/>
            <a:ext cx="7848600" cy="514350"/>
          </a:xfrm>
        </p:spPr>
        <p:txBody>
          <a:bodyPr/>
          <a:lstStyle/>
          <a:p>
            <a:pPr eaLnBrk="1" hangingPunct="1"/>
            <a:r>
              <a:rPr lang="en-US" sz="4000" dirty="0"/>
              <a:t>Conclusion 1</a:t>
            </a:r>
            <a:endParaRPr lang="en-US" sz="4000" b="0" dirty="0"/>
          </a:p>
        </p:txBody>
      </p:sp>
      <p:sp>
        <p:nvSpPr>
          <p:cNvPr id="3076" name="Rectangle 3"/>
          <p:cNvSpPr>
            <a:spLocks noGrp="1" noChangeArrowheads="1"/>
          </p:cNvSpPr>
          <p:nvPr>
            <p:ph idx="1"/>
          </p:nvPr>
        </p:nvSpPr>
        <p:spPr>
          <a:xfrm>
            <a:off x="114300" y="2016890"/>
            <a:ext cx="8915400" cy="4350522"/>
          </a:xfrm>
        </p:spPr>
        <p:txBody>
          <a:bodyPr/>
          <a:lstStyle/>
          <a:p>
            <a:pPr marL="0" indent="0">
              <a:buNone/>
            </a:pPr>
            <a:r>
              <a:rPr lang="en-US" sz="2000" dirty="0">
                <a:solidFill>
                  <a:schemeClr val="bg1"/>
                </a:solidFill>
              </a:rPr>
              <a:t>Advanced computer systems allow tracking details</a:t>
            </a:r>
            <a:r>
              <a:rPr lang="en-US" sz="2000">
                <a:solidFill>
                  <a:schemeClr val="bg1"/>
                </a:solidFill>
              </a:rPr>
              <a:t>, </a:t>
            </a:r>
            <a:br>
              <a:rPr lang="en-US" sz="2000">
                <a:solidFill>
                  <a:schemeClr val="bg1"/>
                </a:solidFill>
              </a:rPr>
            </a:br>
            <a:r>
              <a:rPr lang="en-US" sz="2000">
                <a:solidFill>
                  <a:schemeClr val="bg1"/>
                </a:solidFill>
              </a:rPr>
              <a:t>for </a:t>
            </a:r>
            <a:r>
              <a:rPr lang="en-US" sz="2000" dirty="0">
                <a:solidFill>
                  <a:schemeClr val="bg1"/>
                </a:solidFill>
              </a:rPr>
              <a:t>example for individual students, for teachers, for classrooms. </a:t>
            </a:r>
            <a:r>
              <a:rPr lang="en-US" sz="2000" b="1" dirty="0">
                <a:solidFill>
                  <a:schemeClr val="bg1"/>
                </a:solidFill>
              </a:rPr>
              <a:t>Precision!</a:t>
            </a:r>
          </a:p>
          <a:p>
            <a:pPr marL="0" indent="0">
              <a:buNone/>
            </a:pPr>
            <a:endParaRPr lang="en-US" sz="2000" b="1" dirty="0">
              <a:solidFill>
                <a:schemeClr val="bg1"/>
              </a:solidFill>
            </a:endParaRPr>
          </a:p>
          <a:p>
            <a:pPr marL="0" indent="0">
              <a:lnSpc>
                <a:spcPct val="110000"/>
              </a:lnSpc>
              <a:buNone/>
            </a:pPr>
            <a:r>
              <a:rPr lang="en-US" sz="2400" dirty="0">
                <a:solidFill>
                  <a:schemeClr val="bg1"/>
                </a:solidFill>
              </a:rPr>
              <a:t>I have in my ear </a:t>
            </a:r>
            <a:r>
              <a:rPr lang="en-US" sz="2400" b="1" dirty="0">
                <a:solidFill>
                  <a:schemeClr val="bg1"/>
                </a:solidFill>
              </a:rPr>
              <a:t>Precision!</a:t>
            </a:r>
            <a:br>
              <a:rPr lang="en-US" sz="2400" dirty="0">
                <a:solidFill>
                  <a:schemeClr val="bg1"/>
                </a:solidFill>
              </a:rPr>
            </a:br>
            <a:r>
              <a:rPr lang="en-US" sz="2400" dirty="0">
                <a:solidFill>
                  <a:schemeClr val="bg1"/>
                </a:solidFill>
              </a:rPr>
              <a:t>to the sound of </a:t>
            </a:r>
            <a:r>
              <a:rPr lang="en-US" sz="2400" i="1" dirty="0">
                <a:solidFill>
                  <a:schemeClr val="bg1"/>
                </a:solidFill>
              </a:rPr>
              <a:t>Tradition!</a:t>
            </a:r>
            <a:r>
              <a:rPr lang="en-US" sz="2400" dirty="0">
                <a:solidFill>
                  <a:schemeClr val="bg1"/>
                </a:solidFill>
              </a:rPr>
              <a:t> in </a:t>
            </a:r>
            <a:r>
              <a:rPr lang="en-US" sz="2400" i="1" dirty="0">
                <a:solidFill>
                  <a:schemeClr val="bg1"/>
                </a:solidFill>
              </a:rPr>
              <a:t>The Fiddler on the Roof</a:t>
            </a:r>
          </a:p>
          <a:p>
            <a:pPr marL="0" indent="0">
              <a:buNone/>
            </a:pPr>
            <a:endParaRPr lang="en-US" sz="2400" i="1" dirty="0">
              <a:solidFill>
                <a:schemeClr val="bg1"/>
              </a:solidFill>
            </a:endParaRPr>
          </a:p>
          <a:p>
            <a:pPr marL="0" indent="0">
              <a:buNone/>
            </a:pPr>
            <a:endParaRPr lang="en-US" sz="2400" dirty="0">
              <a:solidFill>
                <a:schemeClr val="bg1"/>
              </a:solidFill>
            </a:endParaRPr>
          </a:p>
          <a:p>
            <a:pPr marL="687388">
              <a:spcBef>
                <a:spcPts val="600"/>
              </a:spcBef>
            </a:pPr>
            <a:endParaRPr lang="en-US" sz="1600" dirty="0">
              <a:solidFill>
                <a:schemeClr val="bg1"/>
              </a:solidFill>
            </a:endParaRPr>
          </a:p>
        </p:txBody>
      </p:sp>
      <p:sp>
        <p:nvSpPr>
          <p:cNvPr id="3074" name="Slide Number Placeholder 5"/>
          <p:cNvSpPr>
            <a:spLocks noGrp="1"/>
          </p:cNvSpPr>
          <p:nvPr>
            <p:ph type="sldNum" sz="quarter" idx="12"/>
          </p:nvPr>
        </p:nvSpPr>
        <p:spPr>
          <a:xfrm>
            <a:off x="7162800" y="6336528"/>
            <a:ext cx="1428750" cy="342900"/>
          </a:xfrm>
          <a:noFill/>
        </p:spPr>
        <p:txBody>
          <a:bodyPr/>
          <a:lstStyle/>
          <a:p>
            <a:fld id="{377A5EB6-31DF-49C5-A368-99503CA30BC6}" type="slidenum">
              <a:rPr lang="en-US" sz="2400" b="1">
                <a:latin typeface="+mj-lt"/>
              </a:rPr>
              <a:pPr/>
              <a:t>16</a:t>
            </a:fld>
            <a:endParaRPr lang="en-US" sz="2400" b="1" dirty="0">
              <a:latin typeface="+mj-lt"/>
            </a:endParaRPr>
          </a:p>
        </p:txBody>
      </p:sp>
      <p:sp>
        <p:nvSpPr>
          <p:cNvPr id="5" name="Footer Placeholder 4"/>
          <p:cNvSpPr>
            <a:spLocks noGrp="1"/>
          </p:cNvSpPr>
          <p:nvPr>
            <p:ph type="ftr" sz="quarter" idx="11"/>
          </p:nvPr>
        </p:nvSpPr>
        <p:spPr>
          <a:xfrm>
            <a:off x="1344163" y="6477000"/>
            <a:ext cx="6057900" cy="285750"/>
          </a:xfrm>
        </p:spPr>
        <p:txBody>
          <a:bodyPr/>
          <a:lstStyle/>
          <a:p>
            <a:pPr>
              <a:defRPr/>
            </a:pPr>
            <a:r>
              <a:rPr lang="en-US" sz="1200" dirty="0">
                <a:latin typeface="+mn-lt"/>
              </a:rPr>
              <a:t>Soergel</a:t>
            </a:r>
            <a:r>
              <a:rPr lang="en-US" sz="1200">
                <a:latin typeface="+mn-lt"/>
              </a:rPr>
              <a:t>, UBLIS575DS-04.2$2-Lecture04.2ResearchComplexitiesReality</a:t>
            </a:r>
            <a:r>
              <a:rPr lang="en-US" sz="1200" dirty="0">
                <a:latin typeface="+mn-lt"/>
              </a:rPr>
              <a:t>.pptx</a:t>
            </a:r>
            <a:endParaRPr lang="en-US" dirty="0"/>
          </a:p>
        </p:txBody>
      </p:sp>
      <p:sp>
        <p:nvSpPr>
          <p:cNvPr id="6" name="TextBox 5">
            <a:extLst>
              <a:ext uri="{FF2B5EF4-FFF2-40B4-BE49-F238E27FC236}">
                <a16:creationId xmlns:a16="http://schemas.microsoft.com/office/drawing/2014/main" id="{8E8E4E2D-ED8A-4EC4-91E2-6AFA26AF5BB6}"/>
              </a:ext>
            </a:extLst>
          </p:cNvPr>
          <p:cNvSpPr txBox="1"/>
          <p:nvPr/>
        </p:nvSpPr>
        <p:spPr>
          <a:xfrm>
            <a:off x="7382667" y="630602"/>
            <a:ext cx="1600200" cy="461665"/>
          </a:xfrm>
          <a:prstGeom prst="rect">
            <a:avLst/>
          </a:prstGeom>
          <a:noFill/>
        </p:spPr>
        <p:txBody>
          <a:bodyPr wrap="square" rtlCol="0">
            <a:spAutoFit/>
          </a:bodyPr>
          <a:lstStyle/>
          <a:p>
            <a:r>
              <a:rPr lang="en-US" dirty="0"/>
              <a:t>Just read</a:t>
            </a:r>
          </a:p>
        </p:txBody>
      </p:sp>
    </p:spTree>
    <p:extLst>
      <p:ext uri="{BB962C8B-B14F-4D97-AF65-F5344CB8AC3E}">
        <p14:creationId xmlns:p14="http://schemas.microsoft.com/office/powerpoint/2010/main" val="2836010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609600" y="178572"/>
            <a:ext cx="7848600" cy="514350"/>
          </a:xfrm>
        </p:spPr>
        <p:txBody>
          <a:bodyPr/>
          <a:lstStyle/>
          <a:p>
            <a:pPr eaLnBrk="1" hangingPunct="1"/>
            <a:r>
              <a:rPr lang="en-US" sz="4000" dirty="0"/>
              <a:t>Conclusion 2</a:t>
            </a:r>
            <a:endParaRPr lang="en-US" sz="4000" b="0" dirty="0"/>
          </a:p>
        </p:txBody>
      </p:sp>
      <p:sp>
        <p:nvSpPr>
          <p:cNvPr id="3076" name="Rectangle 3"/>
          <p:cNvSpPr>
            <a:spLocks noGrp="1" noChangeArrowheads="1"/>
          </p:cNvSpPr>
          <p:nvPr>
            <p:ph idx="1"/>
          </p:nvPr>
        </p:nvSpPr>
        <p:spPr>
          <a:xfrm>
            <a:off x="114300" y="1050153"/>
            <a:ext cx="8915400" cy="5569722"/>
          </a:xfrm>
        </p:spPr>
        <p:txBody>
          <a:bodyPr/>
          <a:lstStyle/>
          <a:p>
            <a:pPr marL="0" indent="0">
              <a:buNone/>
            </a:pPr>
            <a:r>
              <a:rPr lang="en-US" b="1" dirty="0">
                <a:solidFill>
                  <a:schemeClr val="bg1"/>
                </a:solidFill>
              </a:rPr>
              <a:t>Precision</a:t>
            </a:r>
            <a:r>
              <a:rPr lang="en-US" dirty="0">
                <a:solidFill>
                  <a:schemeClr val="bg1"/>
                </a:solidFill>
              </a:rPr>
              <a:t> enables </a:t>
            </a:r>
          </a:p>
          <a:p>
            <a:pPr marL="401638">
              <a:spcBef>
                <a:spcPts val="1800"/>
              </a:spcBef>
            </a:pPr>
            <a:r>
              <a:rPr lang="en-US" dirty="0">
                <a:solidFill>
                  <a:schemeClr val="bg1"/>
                </a:solidFill>
              </a:rPr>
              <a:t>Precision measurement</a:t>
            </a:r>
          </a:p>
          <a:p>
            <a:pPr marL="401638">
              <a:spcBef>
                <a:spcPts val="1800"/>
              </a:spcBef>
            </a:pPr>
            <a:r>
              <a:rPr lang="en-US" dirty="0">
                <a:solidFill>
                  <a:schemeClr val="bg1"/>
                </a:solidFill>
              </a:rPr>
              <a:t>Precision data analysis that takes many factors into account, thus capturing much of the complexity of reality, for this lecture: of how people learn</a:t>
            </a:r>
          </a:p>
          <a:p>
            <a:pPr marL="401638">
              <a:spcBef>
                <a:spcPts val="1800"/>
              </a:spcBef>
            </a:pPr>
            <a:r>
              <a:rPr lang="en-US" b="1" dirty="0">
                <a:solidFill>
                  <a:schemeClr val="bg1"/>
                </a:solidFill>
              </a:rPr>
              <a:t>Personalized precision service</a:t>
            </a:r>
            <a:r>
              <a:rPr lang="en-US" dirty="0">
                <a:solidFill>
                  <a:schemeClr val="bg1"/>
                </a:solidFill>
              </a:rPr>
              <a:t>, for example in education, using </a:t>
            </a:r>
          </a:p>
          <a:p>
            <a:pPr marL="687388">
              <a:spcBef>
                <a:spcPts val="600"/>
              </a:spcBef>
            </a:pPr>
            <a:r>
              <a:rPr lang="en-US" sz="1600" dirty="0">
                <a:solidFill>
                  <a:schemeClr val="bg1"/>
                </a:solidFill>
              </a:rPr>
              <a:t>the complete picture of a student's characteristics and the nature of the </a:t>
            </a:r>
            <a:r>
              <a:rPr lang="en-US" sz="1600">
                <a:solidFill>
                  <a:schemeClr val="bg1"/>
                </a:solidFill>
              </a:rPr>
              <a:t>subject </a:t>
            </a:r>
            <a:br>
              <a:rPr lang="en-US" sz="1600">
                <a:solidFill>
                  <a:schemeClr val="bg1"/>
                </a:solidFill>
              </a:rPr>
            </a:br>
            <a:r>
              <a:rPr lang="en-US" sz="1600">
                <a:solidFill>
                  <a:schemeClr val="bg1"/>
                </a:solidFill>
              </a:rPr>
              <a:t>the </a:t>
            </a:r>
            <a:r>
              <a:rPr lang="en-US" sz="1600" dirty="0">
                <a:solidFill>
                  <a:schemeClr val="bg1"/>
                </a:solidFill>
              </a:rPr>
              <a:t>student wants to or must master</a:t>
            </a:r>
          </a:p>
          <a:p>
            <a:pPr marL="687388">
              <a:spcBef>
                <a:spcPts val="600"/>
              </a:spcBef>
            </a:pPr>
            <a:r>
              <a:rPr lang="en-US" sz="1600" dirty="0">
                <a:solidFill>
                  <a:schemeClr val="bg1"/>
                </a:solidFill>
              </a:rPr>
              <a:t>precise evidence on how a student with these characteristics </a:t>
            </a:r>
            <a:r>
              <a:rPr lang="en-US" sz="1600">
                <a:solidFill>
                  <a:schemeClr val="bg1"/>
                </a:solidFill>
              </a:rPr>
              <a:t>learns </a:t>
            </a:r>
            <a:br>
              <a:rPr lang="en-US" sz="1600">
                <a:solidFill>
                  <a:schemeClr val="bg1"/>
                </a:solidFill>
              </a:rPr>
            </a:br>
            <a:r>
              <a:rPr lang="en-US" sz="1600">
                <a:solidFill>
                  <a:schemeClr val="bg1"/>
                </a:solidFill>
              </a:rPr>
              <a:t>a </a:t>
            </a:r>
            <a:r>
              <a:rPr lang="en-US" sz="1600" dirty="0">
                <a:solidFill>
                  <a:schemeClr val="bg1"/>
                </a:solidFill>
              </a:rPr>
              <a:t>subject with these subject characteristics</a:t>
            </a:r>
          </a:p>
          <a:p>
            <a:pPr marL="687388">
              <a:spcBef>
                <a:spcPts val="600"/>
              </a:spcBef>
            </a:pPr>
            <a:r>
              <a:rPr lang="en-US" sz="1600" dirty="0">
                <a:solidFill>
                  <a:schemeClr val="bg1"/>
                </a:solidFill>
              </a:rPr>
              <a:t>knowledge of the prerequisite structure of the subject</a:t>
            </a:r>
          </a:p>
          <a:p>
            <a:pPr marL="687388">
              <a:spcBef>
                <a:spcPts val="600"/>
              </a:spcBef>
            </a:pPr>
            <a:r>
              <a:rPr lang="en-US" sz="1600" b="1" dirty="0">
                <a:solidFill>
                  <a:schemeClr val="bg1"/>
                </a:solidFill>
              </a:rPr>
              <a:t>to select and sequence learning experiences and </a:t>
            </a:r>
            <a:r>
              <a:rPr lang="en-US" sz="1600" b="1">
                <a:solidFill>
                  <a:schemeClr val="bg1"/>
                </a:solidFill>
              </a:rPr>
              <a:t>materials </a:t>
            </a:r>
            <a:br>
              <a:rPr lang="en-US" sz="1600" b="1">
                <a:solidFill>
                  <a:schemeClr val="bg1"/>
                </a:solidFill>
              </a:rPr>
            </a:br>
            <a:r>
              <a:rPr lang="en-US" sz="1600" b="1">
                <a:solidFill>
                  <a:schemeClr val="bg1"/>
                </a:solidFill>
              </a:rPr>
              <a:t>in </a:t>
            </a:r>
            <a:r>
              <a:rPr lang="en-US" sz="1600" b="1" dirty="0">
                <a:solidFill>
                  <a:schemeClr val="bg1"/>
                </a:solidFill>
              </a:rPr>
              <a:t>ways best suited to each individual student</a:t>
            </a:r>
          </a:p>
          <a:p>
            <a:pPr marL="401638">
              <a:spcBef>
                <a:spcPts val="1800"/>
              </a:spcBef>
            </a:pPr>
            <a:r>
              <a:rPr lang="en-US" b="1" dirty="0">
                <a:solidFill>
                  <a:schemeClr val="bg1"/>
                </a:solidFill>
              </a:rPr>
              <a:t>Precision assessment </a:t>
            </a:r>
            <a:r>
              <a:rPr lang="en-US" dirty="0">
                <a:solidFill>
                  <a:schemeClr val="bg1"/>
                </a:solidFill>
              </a:rPr>
              <a:t>of students, teachers, methods of learning and instruction, and specific learning materials and software systems</a:t>
            </a:r>
          </a:p>
          <a:p>
            <a:pPr marL="687388">
              <a:spcBef>
                <a:spcPts val="600"/>
              </a:spcBef>
            </a:pPr>
            <a:endParaRPr lang="en-US" sz="1600" dirty="0">
              <a:solidFill>
                <a:schemeClr val="bg1"/>
              </a:solidFill>
            </a:endParaRPr>
          </a:p>
        </p:txBody>
      </p:sp>
      <p:sp>
        <p:nvSpPr>
          <p:cNvPr id="3074" name="Slide Number Placeholder 5"/>
          <p:cNvSpPr>
            <a:spLocks noGrp="1"/>
          </p:cNvSpPr>
          <p:nvPr>
            <p:ph type="sldNum" sz="quarter" idx="12"/>
          </p:nvPr>
        </p:nvSpPr>
        <p:spPr>
          <a:xfrm>
            <a:off x="7162800" y="6336528"/>
            <a:ext cx="1428750" cy="342900"/>
          </a:xfrm>
          <a:noFill/>
        </p:spPr>
        <p:txBody>
          <a:bodyPr/>
          <a:lstStyle/>
          <a:p>
            <a:fld id="{377A5EB6-31DF-49C5-A368-99503CA30BC6}" type="slidenum">
              <a:rPr lang="en-US" sz="2400" b="1">
                <a:latin typeface="+mj-lt"/>
              </a:rPr>
              <a:pPr/>
              <a:t>17</a:t>
            </a:fld>
            <a:endParaRPr lang="en-US" sz="2400" b="1" dirty="0">
              <a:latin typeface="+mj-lt"/>
            </a:endParaRPr>
          </a:p>
        </p:txBody>
      </p:sp>
      <p:sp>
        <p:nvSpPr>
          <p:cNvPr id="5" name="Footer Placeholder 4"/>
          <p:cNvSpPr>
            <a:spLocks noGrp="1"/>
          </p:cNvSpPr>
          <p:nvPr>
            <p:ph type="ftr" sz="quarter" idx="11"/>
          </p:nvPr>
        </p:nvSpPr>
        <p:spPr>
          <a:xfrm>
            <a:off x="1344163" y="6477000"/>
            <a:ext cx="6057900" cy="285750"/>
          </a:xfrm>
        </p:spPr>
        <p:txBody>
          <a:bodyPr/>
          <a:lstStyle/>
          <a:p>
            <a:pPr>
              <a:defRPr/>
            </a:pPr>
            <a:r>
              <a:rPr lang="en-US" sz="1200" dirty="0">
                <a:latin typeface="+mn-lt"/>
              </a:rPr>
              <a:t>Soergel</a:t>
            </a:r>
            <a:r>
              <a:rPr lang="en-US" sz="1200">
                <a:latin typeface="+mn-lt"/>
              </a:rPr>
              <a:t>, UBLIS575DS-04.2$2-Lecture04.2ResearchComplexitiesReality</a:t>
            </a:r>
            <a:r>
              <a:rPr lang="en-US" sz="1200" dirty="0">
                <a:latin typeface="+mn-lt"/>
              </a:rPr>
              <a:t>.pptx</a:t>
            </a:r>
            <a:endParaRPr lang="en-US" dirty="0"/>
          </a:p>
        </p:txBody>
      </p:sp>
      <p:sp>
        <p:nvSpPr>
          <p:cNvPr id="6" name="TextBox 5">
            <a:extLst>
              <a:ext uri="{FF2B5EF4-FFF2-40B4-BE49-F238E27FC236}">
                <a16:creationId xmlns:a16="http://schemas.microsoft.com/office/drawing/2014/main" id="{BA3A23D2-18A8-4B54-92CF-046FA8B15D86}"/>
              </a:ext>
            </a:extLst>
          </p:cNvPr>
          <p:cNvSpPr txBox="1"/>
          <p:nvPr/>
        </p:nvSpPr>
        <p:spPr>
          <a:xfrm>
            <a:off x="7239000" y="302694"/>
            <a:ext cx="1600200" cy="461665"/>
          </a:xfrm>
          <a:prstGeom prst="rect">
            <a:avLst/>
          </a:prstGeom>
          <a:noFill/>
        </p:spPr>
        <p:txBody>
          <a:bodyPr wrap="square" rtlCol="0">
            <a:spAutoFit/>
          </a:bodyPr>
          <a:lstStyle/>
          <a:p>
            <a:r>
              <a:rPr lang="en-US" dirty="0"/>
              <a:t>Just read</a:t>
            </a:r>
          </a:p>
        </p:txBody>
      </p:sp>
    </p:spTree>
    <p:extLst>
      <p:ext uri="{BB962C8B-B14F-4D97-AF65-F5344CB8AC3E}">
        <p14:creationId xmlns:p14="http://schemas.microsoft.com/office/powerpoint/2010/main" val="3724731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48813" y="685800"/>
            <a:ext cx="7848600" cy="514350"/>
          </a:xfrm>
        </p:spPr>
        <p:txBody>
          <a:bodyPr/>
          <a:lstStyle/>
          <a:p>
            <a:pPr eaLnBrk="1" hangingPunct="1"/>
            <a:r>
              <a:rPr lang="en-US" sz="4000" dirty="0"/>
              <a:t>Conclusion 3</a:t>
            </a:r>
            <a:endParaRPr lang="en-US" sz="4000" b="0" dirty="0"/>
          </a:p>
        </p:txBody>
      </p:sp>
      <p:sp>
        <p:nvSpPr>
          <p:cNvPr id="3076" name="Rectangle 3"/>
          <p:cNvSpPr>
            <a:spLocks noGrp="1" noChangeArrowheads="1"/>
          </p:cNvSpPr>
          <p:nvPr>
            <p:ph idx="1"/>
          </p:nvPr>
        </p:nvSpPr>
        <p:spPr>
          <a:xfrm>
            <a:off x="114300" y="1905000"/>
            <a:ext cx="8915400" cy="1524000"/>
          </a:xfrm>
        </p:spPr>
        <p:txBody>
          <a:bodyPr/>
          <a:lstStyle/>
          <a:p>
            <a:pPr marL="0" indent="0">
              <a:lnSpc>
                <a:spcPct val="110000"/>
              </a:lnSpc>
              <a:spcBef>
                <a:spcPts val="600"/>
              </a:spcBef>
              <a:buNone/>
            </a:pPr>
            <a:r>
              <a:rPr lang="en-US" sz="2000" dirty="0">
                <a:solidFill>
                  <a:schemeClr val="bg1"/>
                </a:solidFill>
              </a:rPr>
              <a:t>Beware </a:t>
            </a:r>
            <a:r>
              <a:rPr lang="en-US" sz="2000">
                <a:solidFill>
                  <a:schemeClr val="bg1"/>
                </a:solidFill>
              </a:rPr>
              <a:t>the mindless over-simplifiers, </a:t>
            </a:r>
            <a:br>
              <a:rPr lang="en-US" sz="2000">
                <a:solidFill>
                  <a:schemeClr val="bg1"/>
                </a:solidFill>
              </a:rPr>
            </a:br>
            <a:r>
              <a:rPr lang="en-US" sz="2000">
                <a:solidFill>
                  <a:schemeClr val="bg1"/>
                </a:solidFill>
              </a:rPr>
              <a:t>such </a:t>
            </a:r>
            <a:r>
              <a:rPr lang="en-US" sz="2000" dirty="0">
                <a:solidFill>
                  <a:schemeClr val="bg1"/>
                </a:solidFill>
              </a:rPr>
              <a:t>as people who mandate standardized tests</a:t>
            </a:r>
            <a:br>
              <a:rPr lang="en-US" sz="2000" dirty="0">
                <a:solidFill>
                  <a:schemeClr val="bg1"/>
                </a:solidFill>
              </a:rPr>
            </a:br>
            <a:r>
              <a:rPr lang="en-US" sz="2000" dirty="0">
                <a:solidFill>
                  <a:schemeClr val="bg1"/>
                </a:solidFill>
              </a:rPr>
              <a:t>and use the results for making (often wrong-headed) decisions</a:t>
            </a:r>
            <a:br>
              <a:rPr lang="en-US" sz="2000" dirty="0">
                <a:solidFill>
                  <a:schemeClr val="bg1"/>
                </a:solidFill>
              </a:rPr>
            </a:br>
            <a:r>
              <a:rPr lang="en-US" sz="2000" dirty="0">
                <a:solidFill>
                  <a:schemeClr val="bg1"/>
                </a:solidFill>
              </a:rPr>
              <a:t>without understanding the complexities of education.</a:t>
            </a:r>
          </a:p>
        </p:txBody>
      </p:sp>
      <p:sp>
        <p:nvSpPr>
          <p:cNvPr id="3074" name="Slide Number Placeholder 5"/>
          <p:cNvSpPr>
            <a:spLocks noGrp="1"/>
          </p:cNvSpPr>
          <p:nvPr>
            <p:ph type="sldNum" sz="quarter" idx="12"/>
          </p:nvPr>
        </p:nvSpPr>
        <p:spPr>
          <a:xfrm>
            <a:off x="7162800" y="6336528"/>
            <a:ext cx="1428750" cy="342900"/>
          </a:xfrm>
          <a:noFill/>
        </p:spPr>
        <p:txBody>
          <a:bodyPr/>
          <a:lstStyle/>
          <a:p>
            <a:fld id="{377A5EB6-31DF-49C5-A368-99503CA30BC6}" type="slidenum">
              <a:rPr lang="en-US" sz="2400" b="1">
                <a:latin typeface="+mj-lt"/>
              </a:rPr>
              <a:pPr/>
              <a:t>18</a:t>
            </a:fld>
            <a:endParaRPr lang="en-US" sz="2400" b="1" dirty="0">
              <a:latin typeface="+mj-lt"/>
            </a:endParaRPr>
          </a:p>
        </p:txBody>
      </p:sp>
      <p:sp>
        <p:nvSpPr>
          <p:cNvPr id="5" name="Footer Placeholder 4"/>
          <p:cNvSpPr>
            <a:spLocks noGrp="1"/>
          </p:cNvSpPr>
          <p:nvPr>
            <p:ph type="ftr" sz="quarter" idx="11"/>
          </p:nvPr>
        </p:nvSpPr>
        <p:spPr>
          <a:xfrm>
            <a:off x="1344163" y="6477000"/>
            <a:ext cx="6057900" cy="285750"/>
          </a:xfrm>
        </p:spPr>
        <p:txBody>
          <a:bodyPr/>
          <a:lstStyle/>
          <a:p>
            <a:pPr>
              <a:defRPr/>
            </a:pPr>
            <a:r>
              <a:rPr lang="en-US" sz="1200" dirty="0">
                <a:latin typeface="+mn-lt"/>
              </a:rPr>
              <a:t>Soergel</a:t>
            </a:r>
            <a:r>
              <a:rPr lang="en-US" sz="1200">
                <a:latin typeface="+mn-lt"/>
              </a:rPr>
              <a:t>, UBLIS575DS-04.2$2-Lecture04.2ResearchComplexitiesReality</a:t>
            </a:r>
            <a:r>
              <a:rPr lang="en-US" sz="1200" dirty="0">
                <a:latin typeface="+mn-lt"/>
              </a:rPr>
              <a:t>.pptx</a:t>
            </a:r>
            <a:endParaRPr lang="en-US" dirty="0"/>
          </a:p>
        </p:txBody>
      </p:sp>
      <p:pic>
        <p:nvPicPr>
          <p:cNvPr id="2" name="UBLIS75DS-13.0$2-Lecture13.0ResearchComplexitiesRealitySlide18">
            <a:hlinkClick r:id="" action="ppaction://media"/>
            <a:extLst>
              <a:ext uri="{FF2B5EF4-FFF2-40B4-BE49-F238E27FC236}">
                <a16:creationId xmlns:a16="http://schemas.microsoft.com/office/drawing/2014/main" id="{42DCC98C-19F6-4685-A846-2FA90DEFF6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75220" y="3810000"/>
            <a:ext cx="685800" cy="685800"/>
          </a:xfrm>
          <a:prstGeom prst="rect">
            <a:avLst/>
          </a:prstGeom>
        </p:spPr>
      </p:pic>
      <p:sp>
        <p:nvSpPr>
          <p:cNvPr id="7" name="TextBox 6">
            <a:extLst>
              <a:ext uri="{FF2B5EF4-FFF2-40B4-BE49-F238E27FC236}">
                <a16:creationId xmlns:a16="http://schemas.microsoft.com/office/drawing/2014/main" id="{C2A0A302-518E-4ED9-BABA-5CB9A34DBC99}"/>
              </a:ext>
            </a:extLst>
          </p:cNvPr>
          <p:cNvSpPr txBox="1"/>
          <p:nvPr/>
        </p:nvSpPr>
        <p:spPr>
          <a:xfrm>
            <a:off x="6593758" y="3949184"/>
            <a:ext cx="981462" cy="369332"/>
          </a:xfrm>
          <a:prstGeom prst="rect">
            <a:avLst/>
          </a:prstGeom>
          <a:noFill/>
        </p:spPr>
        <p:txBody>
          <a:bodyPr wrap="square" rtlCol="0">
            <a:spAutoFit/>
          </a:bodyPr>
          <a:lstStyle/>
          <a:p>
            <a:pPr>
              <a:spcBef>
                <a:spcPts val="600"/>
              </a:spcBef>
            </a:pPr>
            <a:r>
              <a:rPr lang="en-US" sz="1800" dirty="0">
                <a:solidFill>
                  <a:schemeClr val="bg1"/>
                </a:solidFill>
              </a:rPr>
              <a:t> 6 min </a:t>
            </a:r>
          </a:p>
        </p:txBody>
      </p:sp>
      <p:sp>
        <p:nvSpPr>
          <p:cNvPr id="8" name="TextBox 7">
            <a:extLst>
              <a:ext uri="{FF2B5EF4-FFF2-40B4-BE49-F238E27FC236}">
                <a16:creationId xmlns:a16="http://schemas.microsoft.com/office/drawing/2014/main" id="{F17EAE8E-37F9-4B60-B46D-610A2EF8253A}"/>
              </a:ext>
            </a:extLst>
          </p:cNvPr>
          <p:cNvSpPr txBox="1"/>
          <p:nvPr/>
        </p:nvSpPr>
        <p:spPr>
          <a:xfrm>
            <a:off x="5257800" y="4625885"/>
            <a:ext cx="4114800" cy="861774"/>
          </a:xfrm>
          <a:prstGeom prst="rect">
            <a:avLst/>
          </a:prstGeom>
          <a:noFill/>
        </p:spPr>
        <p:txBody>
          <a:bodyPr wrap="square" rtlCol="0">
            <a:spAutoFit/>
          </a:bodyPr>
          <a:lstStyle/>
          <a:p>
            <a:pPr>
              <a:spcBef>
                <a:spcPts val="600"/>
              </a:spcBef>
            </a:pPr>
            <a:r>
              <a:rPr lang="en-US" sz="1600">
                <a:solidFill>
                  <a:schemeClr val="bg1"/>
                </a:solidFill>
              </a:rPr>
              <a:t>This audio clip was produced when this lecture was at the end of the course, so ignore the very end.</a:t>
            </a:r>
            <a:r>
              <a:rPr lang="en-US" sz="1800">
                <a:solidFill>
                  <a:schemeClr val="bg1"/>
                </a:solidFill>
              </a:rPr>
              <a:t>  </a:t>
            </a:r>
            <a:endParaRPr lang="en-US" sz="1800" dirty="0">
              <a:solidFill>
                <a:schemeClr val="bg1"/>
              </a:solidFill>
            </a:endParaRPr>
          </a:p>
        </p:txBody>
      </p:sp>
    </p:spTree>
    <p:extLst>
      <p:ext uri="{BB962C8B-B14F-4D97-AF65-F5344CB8AC3E}">
        <p14:creationId xmlns:p14="http://schemas.microsoft.com/office/powerpoint/2010/main" val="349257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7561">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136165721"/>
              </p:ext>
            </p:extLst>
          </p:nvPr>
        </p:nvGraphicFramePr>
        <p:xfrm>
          <a:off x="76200" y="304800"/>
          <a:ext cx="8991600" cy="6203670"/>
        </p:xfrm>
        <a:graphic>
          <a:graphicData uri="http://schemas.openxmlformats.org/drawingml/2006/table">
            <a:tbl>
              <a:tblPr firstRow="1" bandRow="1">
                <a:tableStyleId>{1FECB4D8-DB02-4DC6-A0A2-4F2EBAE1DC90}</a:tableStyleId>
              </a:tblPr>
              <a:tblGrid>
                <a:gridCol w="7543800">
                  <a:extLst>
                    <a:ext uri="{9D8B030D-6E8A-4147-A177-3AD203B41FA5}">
                      <a16:colId xmlns:a16="http://schemas.microsoft.com/office/drawing/2014/main" val="20000"/>
                    </a:ext>
                  </a:extLst>
                </a:gridCol>
                <a:gridCol w="737936">
                  <a:extLst>
                    <a:ext uri="{9D8B030D-6E8A-4147-A177-3AD203B41FA5}">
                      <a16:colId xmlns:a16="http://schemas.microsoft.com/office/drawing/2014/main" val="20001"/>
                    </a:ext>
                  </a:extLst>
                </a:gridCol>
                <a:gridCol w="709864">
                  <a:extLst>
                    <a:ext uri="{9D8B030D-6E8A-4147-A177-3AD203B41FA5}">
                      <a16:colId xmlns:a16="http://schemas.microsoft.com/office/drawing/2014/main" val="20002"/>
                    </a:ext>
                  </a:extLst>
                </a:gridCol>
              </a:tblGrid>
              <a:tr h="423265">
                <a:tc>
                  <a:txBody>
                    <a:bodyPr/>
                    <a:lstStyle/>
                    <a:p>
                      <a:pPr marL="0" marR="0" algn="ctr">
                        <a:spcBef>
                          <a:spcPts val="0"/>
                        </a:spcBef>
                        <a:spcAft>
                          <a:spcPts val="0"/>
                        </a:spcAft>
                      </a:pPr>
                      <a:r>
                        <a:rPr kumimoji="0" lang="en-US" sz="2400" b="1" i="0" u="none" strike="noStrike" kern="0" cap="none" spc="0" normalizeH="0" baseline="0" noProof="0" dirty="0">
                          <a:ln>
                            <a:noFill/>
                          </a:ln>
                          <a:solidFill>
                            <a:srgbClr val="FFCC66"/>
                          </a:solidFill>
                          <a:effectLst/>
                          <a:uLnTx/>
                          <a:uFillTx/>
                          <a:latin typeface="+mn-lt"/>
                          <a:ea typeface="+mj-ea"/>
                          <a:cs typeface="+mn-cs"/>
                        </a:rPr>
                        <a:t>Outline of </a:t>
                      </a:r>
                      <a:r>
                        <a:rPr kumimoji="0" lang="en-US" sz="2400" b="1" i="0" u="none" strike="noStrike" kern="0" cap="none" spc="0" normalizeH="0" baseline="0" noProof="0">
                          <a:ln>
                            <a:noFill/>
                          </a:ln>
                          <a:solidFill>
                            <a:srgbClr val="FFCC66"/>
                          </a:solidFill>
                          <a:effectLst/>
                          <a:uLnTx/>
                          <a:uFillTx/>
                          <a:latin typeface="+mn-lt"/>
                          <a:ea typeface="+mj-ea"/>
                          <a:cs typeface="+mn-cs"/>
                        </a:rPr>
                        <a:t>Lecture 04.2</a:t>
                      </a:r>
                      <a:endParaRPr lang="en-US" sz="240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0"/>
                        </a:spcBef>
                        <a:spcAft>
                          <a:spcPts val="0"/>
                        </a:spcAft>
                      </a:pPr>
                      <a:r>
                        <a:rPr lang="en-US" sz="1500" spc="-100" baseline="0" dirty="0">
                          <a:solidFill>
                            <a:schemeClr val="bg1"/>
                          </a:solidFill>
                          <a:effectLst/>
                          <a:latin typeface="+mn-lt"/>
                        </a:rPr>
                        <a:t>Slides</a:t>
                      </a:r>
                      <a:endParaRPr lang="en-US" sz="1500" spc="-100" baseline="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spcBef>
                          <a:spcPts val="1200"/>
                        </a:spcBef>
                        <a:spcAft>
                          <a:spcPts val="0"/>
                        </a:spcAft>
                      </a:pPr>
                      <a:r>
                        <a:rPr lang="en-US" sz="1500" dirty="0">
                          <a:solidFill>
                            <a:schemeClr val="bg1"/>
                          </a:solidFill>
                          <a:effectLst/>
                          <a:latin typeface="+mn-lt"/>
                        </a:rPr>
                        <a:t>Time</a:t>
                      </a:r>
                      <a:endParaRPr lang="en-US" sz="150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0"/>
                  </a:ext>
                </a:extLst>
              </a:tr>
              <a:tr h="267462">
                <a:tc>
                  <a:txBody>
                    <a:bodyPr/>
                    <a:lstStyle/>
                    <a:p>
                      <a:pPr marL="0" marR="0">
                        <a:spcBef>
                          <a:spcPts val="0"/>
                        </a:spcBef>
                        <a:spcAft>
                          <a:spcPts val="0"/>
                        </a:spcAft>
                      </a:pPr>
                      <a:r>
                        <a:rPr lang="en-US" sz="1800" dirty="0">
                          <a:solidFill>
                            <a:schemeClr val="bg1"/>
                          </a:solidFill>
                          <a:effectLst/>
                          <a:latin typeface="+mn-lt"/>
                          <a:ea typeface="ＭＳ 明朝"/>
                          <a:cs typeface="Times New Roman"/>
                        </a:rPr>
                        <a:t>Title slide. Outline. Learning objectives</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r>
                        <a:rPr lang="en-US" sz="1800" dirty="0">
                          <a:solidFill>
                            <a:schemeClr val="bg1"/>
                          </a:solidFill>
                          <a:effectLst/>
                          <a:latin typeface="+mn-lt"/>
                          <a:ea typeface="ＭＳ 明朝"/>
                          <a:cs typeface="Times New Roman"/>
                        </a:rPr>
                        <a:t>1-3</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800">
                          <a:solidFill>
                            <a:schemeClr val="bg1"/>
                          </a:solidFill>
                          <a:effectLst/>
                          <a:latin typeface="+mn-lt"/>
                          <a:ea typeface="ＭＳ 明朝"/>
                          <a:cs typeface="Times New Roman"/>
                        </a:rPr>
                        <a:t>10 m</a:t>
                      </a:r>
                      <a:endParaRPr lang="en-US" sz="180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1"/>
                  </a:ext>
                </a:extLst>
              </a:tr>
              <a:tr h="267462">
                <a:tc>
                  <a:txBody>
                    <a:bodyPr/>
                    <a:lstStyle/>
                    <a:p>
                      <a:pPr marL="0" marR="0">
                        <a:spcBef>
                          <a:spcPts val="0"/>
                        </a:spcBef>
                        <a:spcAft>
                          <a:spcPts val="0"/>
                        </a:spcAft>
                      </a:pPr>
                      <a:r>
                        <a:rPr lang="en-US" sz="1800" dirty="0"/>
                        <a:t>Introductory example</a:t>
                      </a:r>
                      <a:endParaRPr lang="en-US" sz="180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r>
                        <a:rPr lang="en-US" sz="1800" dirty="0">
                          <a:solidFill>
                            <a:schemeClr val="bg1"/>
                          </a:solidFill>
                          <a:effectLst/>
                          <a:latin typeface="+mn-lt"/>
                          <a:ea typeface="ＭＳ 明朝"/>
                          <a:cs typeface="Times New Roman"/>
                        </a:rPr>
                        <a:t>4</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800">
                          <a:solidFill>
                            <a:schemeClr val="bg1"/>
                          </a:solidFill>
                          <a:effectLst/>
                          <a:latin typeface="+mn-lt"/>
                          <a:ea typeface="ＭＳ 明朝"/>
                          <a:cs typeface="Times New Roman"/>
                        </a:rPr>
                        <a:t>10 m</a:t>
                      </a:r>
                      <a:endParaRPr lang="en-US" sz="180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2"/>
                  </a:ext>
                </a:extLst>
              </a:tr>
              <a:tr h="427482">
                <a:tc>
                  <a:txBody>
                    <a:bodyPr/>
                    <a:lstStyle/>
                    <a:p>
                      <a:pPr marL="344488" marR="0" indent="-344488">
                        <a:spcBef>
                          <a:spcPts val="0"/>
                        </a:spcBef>
                        <a:spcAft>
                          <a:spcPts val="0"/>
                        </a:spcAft>
                      </a:pPr>
                      <a:r>
                        <a:rPr lang="en-US" sz="1800" b="1" dirty="0">
                          <a:solidFill>
                            <a:schemeClr val="bg1"/>
                          </a:solidFill>
                          <a:effectLst/>
                          <a:latin typeface="+mn-lt"/>
                          <a:ea typeface="ＭＳ 明朝"/>
                          <a:cs typeface="Times New Roman"/>
                        </a:rPr>
                        <a:t>Many independent variables that interact</a:t>
                      </a:r>
                      <a:r>
                        <a:rPr lang="en-US" sz="1800" dirty="0">
                          <a:solidFill>
                            <a:schemeClr val="bg1"/>
                          </a:solidFill>
                          <a:effectLst/>
                          <a:latin typeface="+mn-lt"/>
                          <a:ea typeface="ＭＳ 明朝"/>
                          <a:cs typeface="Times New Roman"/>
                        </a:rPr>
                        <a:t> </a:t>
                      </a:r>
                      <a:br>
                        <a:rPr lang="en-US" sz="1800" dirty="0">
                          <a:solidFill>
                            <a:schemeClr val="bg1"/>
                          </a:solidFill>
                          <a:effectLst/>
                          <a:latin typeface="+mn-lt"/>
                          <a:ea typeface="ＭＳ 明朝"/>
                          <a:cs typeface="Times New Roman"/>
                        </a:rPr>
                      </a:br>
                      <a:r>
                        <a:rPr lang="en-US" sz="1600" spc="-80" baseline="0" dirty="0">
                          <a:solidFill>
                            <a:schemeClr val="bg1"/>
                          </a:solidFill>
                          <a:effectLst/>
                          <a:latin typeface="+mn-lt"/>
                          <a:ea typeface="ＭＳ 明朝"/>
                          <a:cs typeface="Times New Roman"/>
                        </a:rPr>
                        <a:t>Importance of theory and causal diagrams. individual differences. Situation dependence</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r>
                        <a:rPr lang="en-US" sz="1800" dirty="0">
                          <a:solidFill>
                            <a:schemeClr val="bg1"/>
                          </a:solidFill>
                          <a:effectLst/>
                          <a:latin typeface="+mn-lt"/>
                          <a:ea typeface="ＭＳ 明朝"/>
                          <a:cs typeface="Times New Roman"/>
                        </a:rPr>
                        <a:t>5</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800">
                          <a:solidFill>
                            <a:schemeClr val="bg1"/>
                          </a:solidFill>
                          <a:effectLst/>
                          <a:latin typeface="+mn-lt"/>
                          <a:ea typeface="ＭＳ 明朝"/>
                          <a:cs typeface="Times New Roman"/>
                        </a:rPr>
                        <a:t>7 m</a:t>
                      </a:r>
                      <a:endParaRPr lang="en-US" sz="180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3"/>
                  </a:ext>
                </a:extLst>
              </a:tr>
              <a:tr h="382169">
                <a:tc>
                  <a:txBody>
                    <a:bodyPr/>
                    <a:lstStyle/>
                    <a:p>
                      <a:pPr marL="344488" marR="0" indent="-344488">
                        <a:spcBef>
                          <a:spcPts val="0"/>
                        </a:spcBef>
                        <a:spcAft>
                          <a:spcPts val="0"/>
                        </a:spcAft>
                      </a:pPr>
                      <a:r>
                        <a:rPr lang="en-US" sz="1600" dirty="0">
                          <a:solidFill>
                            <a:schemeClr val="bg1"/>
                          </a:solidFill>
                          <a:effectLst/>
                          <a:latin typeface="+mn-lt"/>
                          <a:ea typeface="ＭＳ 明朝"/>
                          <a:cs typeface="Times New Roman"/>
                        </a:rPr>
                        <a:t>	Example 2. Studying the effects of online instruction</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r>
                        <a:rPr lang="en-US" sz="1800" dirty="0">
                          <a:solidFill>
                            <a:schemeClr val="bg1"/>
                          </a:solidFill>
                          <a:effectLst/>
                          <a:latin typeface="+mn-lt"/>
                          <a:ea typeface="ＭＳ 明朝"/>
                          <a:cs typeface="Times New Roman"/>
                        </a:rPr>
                        <a:t>6</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800">
                          <a:solidFill>
                            <a:schemeClr val="bg1"/>
                          </a:solidFill>
                          <a:effectLst/>
                          <a:latin typeface="+mn-lt"/>
                          <a:ea typeface="ＭＳ 明朝"/>
                          <a:cs typeface="Times New Roman"/>
                        </a:rPr>
                        <a:t>8 m</a:t>
                      </a:r>
                      <a:endParaRPr lang="en-US" sz="180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979609540"/>
                  </a:ext>
                </a:extLst>
              </a:tr>
              <a:tr h="382169">
                <a:tc>
                  <a:txBody>
                    <a:bodyPr/>
                    <a:lstStyle/>
                    <a:p>
                      <a:pPr marL="344488" marR="0" indent="0">
                        <a:spcBef>
                          <a:spcPts val="0"/>
                        </a:spcBef>
                        <a:spcAft>
                          <a:spcPts val="0"/>
                        </a:spcAft>
                      </a:pPr>
                      <a:r>
                        <a:rPr lang="en-US" sz="1600" kern="1200" dirty="0">
                          <a:solidFill>
                            <a:schemeClr val="bg1"/>
                          </a:solidFill>
                          <a:effectLst/>
                          <a:latin typeface="+mn-lt"/>
                          <a:ea typeface="ＭＳ 明朝"/>
                          <a:cs typeface="Times New Roman"/>
                        </a:rPr>
                        <a:t>One more caveat: General method vs. implementation</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r>
                        <a:rPr lang="en-US" sz="1800" dirty="0">
                          <a:solidFill>
                            <a:schemeClr val="bg1"/>
                          </a:solidFill>
                          <a:effectLst/>
                          <a:latin typeface="+mn-lt"/>
                          <a:ea typeface="ＭＳ 明朝"/>
                          <a:cs typeface="Times New Roman"/>
                        </a:rPr>
                        <a:t>7</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800">
                          <a:solidFill>
                            <a:schemeClr val="bg1"/>
                          </a:solidFill>
                          <a:effectLst/>
                          <a:latin typeface="+mn-lt"/>
                          <a:ea typeface="ＭＳ 明朝"/>
                          <a:cs typeface="Times New Roman"/>
                        </a:rPr>
                        <a:t>10 m</a:t>
                      </a:r>
                      <a:endParaRPr lang="en-US" sz="180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813990089"/>
                  </a:ext>
                </a:extLst>
              </a:tr>
              <a:tr h="267462">
                <a:tc>
                  <a:txBody>
                    <a:bodyPr/>
                    <a:lstStyle/>
                    <a:p>
                      <a:pPr marL="347472" marR="0">
                        <a:spcBef>
                          <a:spcPts val="0"/>
                        </a:spcBef>
                        <a:spcAft>
                          <a:spcPts val="0"/>
                        </a:spcAft>
                      </a:pPr>
                      <a:r>
                        <a:rPr lang="en-US" sz="1600" kern="1200" dirty="0">
                          <a:solidFill>
                            <a:schemeClr val="bg1"/>
                          </a:solidFill>
                          <a:effectLst/>
                          <a:latin typeface="+mn-lt"/>
                          <a:ea typeface="ＭＳ 明朝"/>
                          <a:cs typeface="Times New Roman"/>
                        </a:rPr>
                        <a:t>Precision data analysis for precision services</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r>
                        <a:rPr lang="en-US" sz="1800" dirty="0">
                          <a:solidFill>
                            <a:schemeClr val="bg1"/>
                          </a:solidFill>
                          <a:effectLst/>
                          <a:latin typeface="+mn-lt"/>
                          <a:ea typeface="ＭＳ 明朝"/>
                          <a:cs typeface="Times New Roman"/>
                        </a:rPr>
                        <a:t>8</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800">
                          <a:solidFill>
                            <a:schemeClr val="bg1"/>
                          </a:solidFill>
                          <a:effectLst/>
                          <a:latin typeface="+mn-lt"/>
                          <a:ea typeface="ＭＳ 明朝"/>
                          <a:cs typeface="Times New Roman"/>
                        </a:rPr>
                        <a:t>2 m</a:t>
                      </a:r>
                      <a:endParaRPr lang="en-US" sz="180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939142388"/>
                  </a:ext>
                </a:extLst>
              </a:tr>
              <a:tr h="267462">
                <a:tc>
                  <a:txBody>
                    <a:bodyPr/>
                    <a:lstStyle/>
                    <a:p>
                      <a:pPr marL="0" marR="0">
                        <a:spcBef>
                          <a:spcPts val="0"/>
                        </a:spcBef>
                        <a:spcAft>
                          <a:spcPts val="0"/>
                        </a:spcAft>
                      </a:pPr>
                      <a:r>
                        <a:rPr lang="en-US" sz="1800" b="1" dirty="0">
                          <a:solidFill>
                            <a:schemeClr val="bg1"/>
                          </a:solidFill>
                          <a:effectLst/>
                          <a:latin typeface="+mn-lt"/>
                          <a:ea typeface="ＭＳ 明朝"/>
                          <a:cs typeface="Times New Roman"/>
                        </a:rPr>
                        <a:t>Measuring variables</a:t>
                      </a:r>
                      <a:r>
                        <a:rPr lang="en-US" sz="1800" dirty="0">
                          <a:solidFill>
                            <a:schemeClr val="bg1"/>
                          </a:solidFill>
                          <a:effectLst/>
                          <a:latin typeface="+mn-lt"/>
                          <a:ea typeface="ＭＳ 明朝"/>
                          <a:cs typeface="Times New Roman"/>
                        </a:rPr>
                        <a:t>. Pitfalls of individual differences</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r>
                        <a:rPr lang="en-US" sz="1800" dirty="0">
                          <a:solidFill>
                            <a:schemeClr val="bg1"/>
                          </a:solidFill>
                          <a:effectLst/>
                          <a:latin typeface="+mn-lt"/>
                          <a:ea typeface="ＭＳ 明朝"/>
                          <a:cs typeface="Times New Roman"/>
                        </a:rPr>
                        <a:t>9</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800">
                          <a:solidFill>
                            <a:schemeClr val="bg1"/>
                          </a:solidFill>
                          <a:effectLst/>
                          <a:latin typeface="+mn-lt"/>
                          <a:ea typeface="ＭＳ 明朝"/>
                          <a:cs typeface="Times New Roman"/>
                        </a:rPr>
                        <a:t>4 m</a:t>
                      </a:r>
                      <a:endParaRPr lang="en-US" sz="180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653173083"/>
                  </a:ext>
                </a:extLst>
              </a:tr>
              <a:tr h="267462">
                <a:tc>
                  <a:txBody>
                    <a:bodyPr/>
                    <a:lstStyle/>
                    <a:p>
                      <a:pPr marL="0" marR="0">
                        <a:spcBef>
                          <a:spcPts val="0"/>
                        </a:spcBef>
                        <a:spcAft>
                          <a:spcPts val="0"/>
                        </a:spcAft>
                      </a:pPr>
                      <a:r>
                        <a:rPr lang="en-US" sz="1800" b="1" dirty="0">
                          <a:solidFill>
                            <a:schemeClr val="bg1"/>
                          </a:solidFill>
                          <a:effectLst/>
                          <a:latin typeface="+mn-lt"/>
                          <a:ea typeface="ＭＳ 明朝"/>
                          <a:cs typeface="Times New Roman"/>
                        </a:rPr>
                        <a:t>Outcome measures	</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endParaRPr lang="en-US" sz="180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endParaRPr lang="en-US" sz="180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937276346"/>
                  </a:ext>
                </a:extLst>
              </a:tr>
              <a:tr h="427482">
                <a:tc>
                  <a:txBody>
                    <a:bodyPr/>
                    <a:lstStyle/>
                    <a:p>
                      <a:pPr marL="344488" marR="0" indent="-344488">
                        <a:spcBef>
                          <a:spcPts val="0"/>
                        </a:spcBef>
                        <a:spcAft>
                          <a:spcPts val="0"/>
                        </a:spcAft>
                      </a:pPr>
                      <a:r>
                        <a:rPr lang="en-US" sz="1800" dirty="0">
                          <a:solidFill>
                            <a:schemeClr val="bg1"/>
                          </a:solidFill>
                          <a:effectLst/>
                          <a:latin typeface="+mn-lt"/>
                          <a:ea typeface="ＭＳ 明朝"/>
                          <a:cs typeface="Times New Roman"/>
                        </a:rPr>
                        <a:t> 	</a:t>
                      </a:r>
                      <a:r>
                        <a:rPr lang="en-US" sz="1600" dirty="0">
                          <a:solidFill>
                            <a:schemeClr val="bg1"/>
                          </a:solidFill>
                          <a:effectLst/>
                          <a:latin typeface="+mn-lt"/>
                          <a:ea typeface="ＭＳ 明朝"/>
                          <a:cs typeface="Times New Roman"/>
                        </a:rPr>
                        <a:t>by unit of analysis: Individual student, Individual teacher, </a:t>
                      </a:r>
                      <a:br>
                        <a:rPr lang="en-US" sz="1600" dirty="0">
                          <a:solidFill>
                            <a:schemeClr val="bg1"/>
                          </a:solidFill>
                          <a:effectLst/>
                          <a:latin typeface="+mn-lt"/>
                          <a:ea typeface="ＭＳ 明朝"/>
                          <a:cs typeface="Times New Roman"/>
                        </a:rPr>
                      </a:br>
                      <a:r>
                        <a:rPr lang="en-US" sz="1600" dirty="0">
                          <a:solidFill>
                            <a:schemeClr val="bg1"/>
                          </a:solidFill>
                          <a:effectLst/>
                          <a:latin typeface="+mn-lt"/>
                          <a:ea typeface="ＭＳ 明朝"/>
                          <a:cs typeface="Times New Roman"/>
                        </a:rPr>
                        <a:t>classroom, school ꟷ building level, school district, learning material</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r>
                        <a:rPr lang="en-US" sz="1800" dirty="0">
                          <a:solidFill>
                            <a:schemeClr val="bg1"/>
                          </a:solidFill>
                          <a:effectLst/>
                          <a:latin typeface="+mn-lt"/>
                          <a:ea typeface="ＭＳ 明朝"/>
                          <a:cs typeface="Times New Roman"/>
                        </a:rPr>
                        <a:t>10</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800">
                          <a:solidFill>
                            <a:schemeClr val="bg1"/>
                          </a:solidFill>
                          <a:effectLst/>
                          <a:latin typeface="+mn-lt"/>
                          <a:ea typeface="ＭＳ 明朝"/>
                          <a:cs typeface="Times New Roman"/>
                        </a:rPr>
                        <a:t>3 m</a:t>
                      </a:r>
                      <a:endParaRPr lang="en-US" sz="180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263535684"/>
                  </a:ext>
                </a:extLst>
              </a:tr>
              <a:tr h="285750">
                <a:tc>
                  <a:txBody>
                    <a:bodyPr/>
                    <a:lstStyle/>
                    <a:p>
                      <a:pPr marL="0" marR="0" lvl="0" indent="341313" algn="l" defTabSz="685800" rtl="0" eaLnBrk="1" fontAlgn="auto" latinLnBrk="0" hangingPunct="1">
                        <a:lnSpc>
                          <a:spcPct val="100000"/>
                        </a:lnSpc>
                        <a:spcBef>
                          <a:spcPts val="0"/>
                        </a:spcBef>
                        <a:spcAft>
                          <a:spcPts val="0"/>
                        </a:spcAft>
                        <a:buClrTx/>
                        <a:buSzTx/>
                        <a:buFontTx/>
                        <a:buNone/>
                        <a:tabLst>
                          <a:tab pos="1085850" algn="l"/>
                        </a:tabLst>
                        <a:defRPr/>
                      </a:pPr>
                      <a:r>
                        <a:rPr lang="en-US" sz="1600" dirty="0">
                          <a:solidFill>
                            <a:schemeClr val="bg1"/>
                          </a:solidFill>
                          <a:effectLst/>
                          <a:latin typeface="+mn-lt"/>
                          <a:ea typeface="ＭＳ 明朝"/>
                          <a:cs typeface="Times New Roman"/>
                        </a:rPr>
                        <a:t>Issues: 	Desirable outcomes that are hard or impossible to measure </a:t>
                      </a:r>
                    </a:p>
                    <a:p>
                      <a:pPr marL="0" marR="0" indent="341313">
                        <a:spcBef>
                          <a:spcPts val="0"/>
                        </a:spcBef>
                        <a:spcAft>
                          <a:spcPts val="0"/>
                        </a:spcAft>
                        <a:tabLst>
                          <a:tab pos="1085850" algn="l"/>
                        </a:tabLst>
                      </a:pPr>
                      <a:r>
                        <a:rPr lang="en-US" sz="1600" dirty="0">
                          <a:solidFill>
                            <a:schemeClr val="bg1"/>
                          </a:solidFill>
                          <a:effectLst/>
                          <a:latin typeface="+mn-lt"/>
                          <a:ea typeface="ＭＳ 明朝"/>
                          <a:cs typeface="Times New Roman"/>
                        </a:rPr>
                        <a:t>	Inappropriate ways to measure. Sleeper effects. Unintended outcomes</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r>
                        <a:rPr lang="en-US" sz="1800" dirty="0">
                          <a:solidFill>
                            <a:schemeClr val="bg1"/>
                          </a:solidFill>
                          <a:effectLst/>
                          <a:latin typeface="+mn-lt"/>
                          <a:ea typeface="ＭＳ 明朝"/>
                          <a:cs typeface="Times New Roman"/>
                        </a:rPr>
                        <a:t>11</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800">
                          <a:solidFill>
                            <a:schemeClr val="bg1"/>
                          </a:solidFill>
                          <a:effectLst/>
                          <a:latin typeface="+mn-lt"/>
                          <a:ea typeface="ＭＳ 明朝"/>
                          <a:cs typeface="Times New Roman"/>
                        </a:rPr>
                        <a:t>6 m</a:t>
                      </a:r>
                      <a:endParaRPr lang="en-US" sz="180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008948972"/>
                  </a:ext>
                </a:extLst>
              </a:tr>
              <a:tr h="427482">
                <a:tc>
                  <a:txBody>
                    <a:bodyPr/>
                    <a:lstStyle/>
                    <a:p>
                      <a:pPr marL="341313" marR="0" indent="0">
                        <a:spcBef>
                          <a:spcPts val="0"/>
                        </a:spcBef>
                        <a:spcAft>
                          <a:spcPts val="0"/>
                        </a:spcAft>
                      </a:pPr>
                      <a:r>
                        <a:rPr lang="en-US" sz="1600" dirty="0">
                          <a:solidFill>
                            <a:schemeClr val="bg1"/>
                          </a:solidFill>
                          <a:effectLst/>
                          <a:latin typeface="+mn-lt"/>
                          <a:ea typeface="ＭＳ 明朝"/>
                          <a:cs typeface="Times New Roman"/>
                        </a:rPr>
                        <a:t>Purposes: Assess student for future education path or job credential</a:t>
                      </a:r>
                    </a:p>
                    <a:p>
                      <a:pPr marL="341313" marR="0" indent="0">
                        <a:spcBef>
                          <a:spcPts val="0"/>
                        </a:spcBef>
                        <a:spcAft>
                          <a:spcPts val="0"/>
                        </a:spcAft>
                      </a:pPr>
                      <a:r>
                        <a:rPr lang="en-US" sz="1600" spc="-30" baseline="0" dirty="0">
                          <a:solidFill>
                            <a:schemeClr val="bg1"/>
                          </a:solidFill>
                          <a:effectLst/>
                          <a:latin typeface="+mn-lt"/>
                          <a:ea typeface="ＭＳ 明朝"/>
                          <a:cs typeface="Times New Roman"/>
                        </a:rPr>
                        <a:t>Assess quality of instruction. Need to measure student progress against odds</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r>
                        <a:rPr lang="en-US" sz="1800" dirty="0">
                          <a:solidFill>
                            <a:schemeClr val="bg1"/>
                          </a:solidFill>
                          <a:effectLst/>
                          <a:latin typeface="+mn-lt"/>
                          <a:ea typeface="ＭＳ 明朝"/>
                          <a:cs typeface="Times New Roman"/>
                        </a:rPr>
                        <a:t>12</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800">
                          <a:solidFill>
                            <a:schemeClr val="bg1"/>
                          </a:solidFill>
                          <a:effectLst/>
                          <a:latin typeface="+mn-lt"/>
                          <a:ea typeface="ＭＳ 明朝"/>
                          <a:cs typeface="Times New Roman"/>
                        </a:rPr>
                        <a:t>10 m</a:t>
                      </a:r>
                      <a:endParaRPr lang="en-US" sz="180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261249352"/>
                  </a:ext>
                </a:extLst>
              </a:tr>
              <a:tr h="285750">
                <a:tc>
                  <a:txBody>
                    <a:bodyPr/>
                    <a:lstStyle/>
                    <a:p>
                      <a:pPr marL="0" marR="0" indent="0">
                        <a:spcBef>
                          <a:spcPts val="0"/>
                        </a:spcBef>
                        <a:spcAft>
                          <a:spcPts val="0"/>
                        </a:spcAft>
                      </a:pPr>
                      <a:r>
                        <a:rPr lang="en-US" sz="1800" b="1" dirty="0">
                          <a:solidFill>
                            <a:schemeClr val="bg1"/>
                          </a:solidFill>
                          <a:effectLst/>
                          <a:latin typeface="+mn-lt"/>
                          <a:ea typeface="ＭＳ 明朝"/>
                          <a:cs typeface="Times New Roman"/>
                        </a:rPr>
                        <a:t>Precision education</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r>
                        <a:rPr lang="en-US" sz="1800" dirty="0">
                          <a:solidFill>
                            <a:schemeClr val="bg1"/>
                          </a:solidFill>
                          <a:effectLst/>
                          <a:latin typeface="+mn-lt"/>
                          <a:ea typeface="ＭＳ 明朝"/>
                          <a:cs typeface="Times New Roman"/>
                        </a:rPr>
                        <a:t>13-15</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800">
                          <a:solidFill>
                            <a:schemeClr val="bg1"/>
                          </a:solidFill>
                          <a:effectLst/>
                          <a:latin typeface="+mn-lt"/>
                          <a:ea typeface="ＭＳ 明朝"/>
                          <a:cs typeface="Times New Roman"/>
                        </a:rPr>
                        <a:t>10 m</a:t>
                      </a:r>
                      <a:endParaRPr lang="en-US" sz="180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790486530"/>
                  </a:ext>
                </a:extLst>
              </a:tr>
              <a:tr h="285750">
                <a:tc>
                  <a:txBody>
                    <a:bodyPr/>
                    <a:lstStyle/>
                    <a:p>
                      <a:pPr marL="0" marR="0" indent="0">
                        <a:spcBef>
                          <a:spcPts val="0"/>
                        </a:spcBef>
                        <a:spcAft>
                          <a:spcPts val="0"/>
                        </a:spcAft>
                      </a:pPr>
                      <a:r>
                        <a:rPr lang="en-US" sz="1800" b="1" dirty="0">
                          <a:solidFill>
                            <a:schemeClr val="bg1"/>
                          </a:solidFill>
                          <a:effectLst/>
                          <a:latin typeface="+mn-lt"/>
                          <a:ea typeface="ＭＳ 明朝"/>
                          <a:cs typeface="Times New Roman"/>
                        </a:rPr>
                        <a:t>Conclusions</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0"/>
                        </a:spcBef>
                        <a:spcAft>
                          <a:spcPts val="0"/>
                        </a:spcAft>
                      </a:pPr>
                      <a:r>
                        <a:rPr lang="en-US" sz="1800" dirty="0">
                          <a:solidFill>
                            <a:schemeClr val="bg1"/>
                          </a:solidFill>
                          <a:effectLst/>
                          <a:latin typeface="+mn-lt"/>
                          <a:ea typeface="ＭＳ 明朝"/>
                          <a:cs typeface="Times New Roman"/>
                        </a:rPr>
                        <a:t>16-18</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800">
                          <a:solidFill>
                            <a:schemeClr val="bg1"/>
                          </a:solidFill>
                          <a:effectLst/>
                          <a:latin typeface="+mn-lt"/>
                          <a:ea typeface="ＭＳ 明朝"/>
                          <a:cs typeface="Times New Roman"/>
                        </a:rPr>
                        <a:t>10 m</a:t>
                      </a:r>
                      <a:endParaRPr lang="en-US" sz="180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94868210"/>
                  </a:ext>
                </a:extLst>
              </a:tr>
              <a:tr h="400988">
                <a:tc>
                  <a:txBody>
                    <a:bodyPr/>
                    <a:lstStyle/>
                    <a:p>
                      <a:pPr marL="0" marR="0">
                        <a:spcBef>
                          <a:spcPts val="1200"/>
                        </a:spcBef>
                        <a:spcAft>
                          <a:spcPts val="0"/>
                        </a:spcAft>
                      </a:pPr>
                      <a:endParaRPr lang="en-US" sz="180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r>
                        <a:rPr lang="en-US" sz="1800" b="1" dirty="0">
                          <a:solidFill>
                            <a:schemeClr val="bg1"/>
                          </a:solidFill>
                          <a:effectLst/>
                          <a:latin typeface="+mn-lt"/>
                          <a:ea typeface="ＭＳ 明朝"/>
                          <a:cs typeface="Times New Roman"/>
                        </a:rPr>
                        <a:t>Total</a:t>
                      </a: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800">
                          <a:solidFill>
                            <a:schemeClr val="bg1"/>
                          </a:solidFill>
                          <a:effectLst/>
                          <a:latin typeface="+mn-lt"/>
                          <a:ea typeface="ＭＳ 明朝"/>
                          <a:cs typeface="Times New Roman"/>
                        </a:rPr>
                        <a:t>90 m</a:t>
                      </a:r>
                      <a:endParaRPr lang="en-US" sz="1800" dirty="0">
                        <a:solidFill>
                          <a:schemeClr val="bg1"/>
                        </a:solidFill>
                        <a:effectLst/>
                        <a:latin typeface="+mn-lt"/>
                        <a:ea typeface="ＭＳ 明朝"/>
                        <a:cs typeface="Times New Roman"/>
                      </a:endParaRPr>
                    </a:p>
                  </a:txBody>
                  <a:tcPr marL="54864" marR="54864" marT="41148" marB="2057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8" name="Footer Placeholder 4">
            <a:extLst>
              <a:ext uri="{FF2B5EF4-FFF2-40B4-BE49-F238E27FC236}">
                <a16:creationId xmlns:a16="http://schemas.microsoft.com/office/drawing/2014/main" id="{01D4DDBC-F1CA-4764-B008-9F0D3C4487D6}"/>
              </a:ext>
            </a:extLst>
          </p:cNvPr>
          <p:cNvSpPr txBox="1">
            <a:spLocks/>
          </p:cNvSpPr>
          <p:nvPr/>
        </p:nvSpPr>
        <p:spPr bwMode="auto">
          <a:xfrm>
            <a:off x="533400" y="6553614"/>
            <a:ext cx="6057900" cy="2857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a:lstStyle>
          <a:p>
            <a:pPr>
              <a:defRPr/>
            </a:pPr>
            <a:r>
              <a:rPr lang="en-US" sz="1200" dirty="0">
                <a:latin typeface="+mn-lt"/>
              </a:rPr>
              <a:t>Soergel</a:t>
            </a:r>
            <a:r>
              <a:rPr lang="en-US" sz="1200">
                <a:latin typeface="+mn-lt"/>
              </a:rPr>
              <a:t>, UBLIS575DS-04.2$2-Lecture04.2ResearchComplexitiesReality</a:t>
            </a:r>
            <a:r>
              <a:rPr lang="en-US" sz="1200" dirty="0">
                <a:latin typeface="+mn-lt"/>
              </a:rPr>
              <a:t>.pptx </a:t>
            </a:r>
            <a:r>
              <a:rPr lang="en-US" sz="1050" dirty="0"/>
              <a:t>     </a:t>
            </a:r>
          </a:p>
        </p:txBody>
      </p:sp>
      <p:sp>
        <p:nvSpPr>
          <p:cNvPr id="9" name="Slide Number Placeholder 5">
            <a:extLst>
              <a:ext uri="{FF2B5EF4-FFF2-40B4-BE49-F238E27FC236}">
                <a16:creationId xmlns:a16="http://schemas.microsoft.com/office/drawing/2014/main" id="{45AFE2F6-D03F-4F2B-9949-C1E213113125}"/>
              </a:ext>
            </a:extLst>
          </p:cNvPr>
          <p:cNvSpPr txBox="1">
            <a:spLocks/>
          </p:cNvSpPr>
          <p:nvPr/>
        </p:nvSpPr>
        <p:spPr bwMode="auto">
          <a:xfrm>
            <a:off x="7181850" y="6457950"/>
            <a:ext cx="14287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05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a:lstStyle>
          <a:p>
            <a:fld id="{377A5EB6-31DF-49C5-A368-99503CA30BC6}" type="slidenum">
              <a:rPr lang="en-US" sz="2400" b="1" smtClean="0">
                <a:latin typeface="+mj-lt"/>
              </a:rPr>
              <a:pPr/>
              <a:t>2</a:t>
            </a:fld>
            <a:endParaRPr lang="en-US" sz="2400" b="1" dirty="0">
              <a:latin typeface="+mj-lt"/>
            </a:endParaRPr>
          </a:p>
        </p:txBody>
      </p:sp>
    </p:spTree>
    <p:extLst>
      <p:ext uri="{BB962C8B-B14F-4D97-AF65-F5344CB8AC3E}">
        <p14:creationId xmlns:p14="http://schemas.microsoft.com/office/powerpoint/2010/main" val="3113278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337537" y="457200"/>
            <a:ext cx="6343650" cy="514350"/>
          </a:xfrm>
        </p:spPr>
        <p:txBody>
          <a:bodyPr/>
          <a:lstStyle/>
          <a:p>
            <a:pPr eaLnBrk="1" hangingPunct="1"/>
            <a:r>
              <a:rPr lang="en-US" sz="4000" dirty="0"/>
              <a:t>Learning objectives</a:t>
            </a:r>
            <a:endParaRPr lang="en-US" sz="4000" b="0" dirty="0">
              <a:latin typeface="Arial Unicode MS" pitchFamily="34" charset="-128"/>
            </a:endParaRPr>
          </a:p>
        </p:txBody>
      </p:sp>
      <p:sp>
        <p:nvSpPr>
          <p:cNvPr id="3076" name="Rectangle 3"/>
          <p:cNvSpPr>
            <a:spLocks noGrp="1" noChangeArrowheads="1"/>
          </p:cNvSpPr>
          <p:nvPr>
            <p:ph idx="1"/>
          </p:nvPr>
        </p:nvSpPr>
        <p:spPr>
          <a:xfrm>
            <a:off x="114300" y="1331851"/>
            <a:ext cx="8915400" cy="4611749"/>
          </a:xfrm>
        </p:spPr>
        <p:txBody>
          <a:bodyPr/>
          <a:lstStyle/>
          <a:p>
            <a:pPr marL="0" indent="0">
              <a:buNone/>
            </a:pPr>
            <a:r>
              <a:rPr lang="en-US" sz="2000" dirty="0">
                <a:solidFill>
                  <a:schemeClr val="bg1"/>
                </a:solidFill>
              </a:rPr>
              <a:t>Beware the simpletons</a:t>
            </a:r>
          </a:p>
          <a:p>
            <a:pPr marL="0" indent="0">
              <a:buNone/>
            </a:pPr>
            <a:r>
              <a:rPr lang="en-US" sz="2000" dirty="0">
                <a:solidFill>
                  <a:schemeClr val="bg1"/>
                </a:solidFill>
              </a:rPr>
              <a:t>Students should understand and apply in their actions the following:</a:t>
            </a:r>
          </a:p>
          <a:p>
            <a:pPr marL="427435" indent="-254794">
              <a:spcBef>
                <a:spcPts val="1350"/>
              </a:spcBef>
            </a:pPr>
            <a:r>
              <a:rPr lang="en-US" sz="2000" dirty="0">
                <a:solidFill>
                  <a:schemeClr val="bg1"/>
                </a:solidFill>
              </a:rPr>
              <a:t>Reality is complex.</a:t>
            </a:r>
          </a:p>
          <a:p>
            <a:pPr marL="427435" indent="-254794">
              <a:spcBef>
                <a:spcPts val="1350"/>
              </a:spcBef>
            </a:pPr>
            <a:r>
              <a:rPr lang="en-US" sz="2000" dirty="0">
                <a:solidFill>
                  <a:schemeClr val="bg1"/>
                </a:solidFill>
              </a:rPr>
              <a:t>Findings from research that does not consider this complexity</a:t>
            </a:r>
            <a:br>
              <a:rPr lang="en-US" sz="2000" dirty="0">
                <a:solidFill>
                  <a:schemeClr val="bg1"/>
                </a:solidFill>
              </a:rPr>
            </a:br>
            <a:r>
              <a:rPr lang="en-US" sz="2000" dirty="0">
                <a:solidFill>
                  <a:schemeClr val="bg1"/>
                </a:solidFill>
              </a:rPr>
              <a:t>are often misleading and may "support" poor decisions.</a:t>
            </a:r>
          </a:p>
          <a:p>
            <a:pPr marL="427435" indent="-254794">
              <a:spcBef>
                <a:spcPts val="1350"/>
              </a:spcBef>
            </a:pPr>
            <a:r>
              <a:rPr lang="en-US" sz="2000" spc="-40" dirty="0">
                <a:solidFill>
                  <a:schemeClr val="bg1"/>
                </a:solidFill>
              </a:rPr>
              <a:t>When applying research findings or research-based guidelines to decisions,</a:t>
            </a:r>
            <a:br>
              <a:rPr lang="en-US" sz="2000" dirty="0">
                <a:solidFill>
                  <a:schemeClr val="bg1"/>
                </a:solidFill>
              </a:rPr>
            </a:br>
            <a:r>
              <a:rPr lang="en-US" sz="2000" b="1" dirty="0">
                <a:solidFill>
                  <a:schemeClr val="bg1"/>
                </a:solidFill>
              </a:rPr>
              <a:t>always consider the special circumstances.</a:t>
            </a:r>
          </a:p>
          <a:p>
            <a:pPr marL="427435" indent="-254794">
              <a:spcBef>
                <a:spcPts val="1350"/>
              </a:spcBef>
            </a:pPr>
            <a:r>
              <a:rPr lang="en-US" sz="2000" dirty="0">
                <a:solidFill>
                  <a:schemeClr val="bg1"/>
                </a:solidFill>
              </a:rPr>
              <a:t>The question is never</a:t>
            </a:r>
            <a:br>
              <a:rPr lang="en-US" sz="2000" dirty="0">
                <a:solidFill>
                  <a:schemeClr val="bg1"/>
                </a:solidFill>
              </a:rPr>
            </a:br>
            <a:r>
              <a:rPr lang="en-US" sz="2000" dirty="0">
                <a:solidFill>
                  <a:schemeClr val="bg1"/>
                </a:solidFill>
              </a:rPr>
              <a:t>What is best? but</a:t>
            </a:r>
            <a:br>
              <a:rPr lang="en-US" sz="2000" dirty="0">
                <a:solidFill>
                  <a:schemeClr val="bg1"/>
                </a:solidFill>
              </a:rPr>
            </a:br>
            <a:r>
              <a:rPr lang="en-US" sz="2000" b="1" dirty="0">
                <a:solidFill>
                  <a:schemeClr val="bg1"/>
                </a:solidFill>
              </a:rPr>
              <a:t>What is best for whom for what purpose in what circumstances?</a:t>
            </a:r>
          </a:p>
          <a:p>
            <a:pPr marL="427435" indent="-254794">
              <a:spcBef>
                <a:spcPts val="1350"/>
              </a:spcBef>
            </a:pPr>
            <a:r>
              <a:rPr lang="en-US" sz="2000" b="1" dirty="0">
                <a:solidFill>
                  <a:schemeClr val="bg1"/>
                </a:solidFill>
              </a:rPr>
              <a:t>Computer systems enable precision education </a:t>
            </a:r>
            <a:br>
              <a:rPr lang="en-US" sz="2000" b="1" dirty="0">
                <a:solidFill>
                  <a:schemeClr val="bg1"/>
                </a:solidFill>
              </a:rPr>
            </a:br>
            <a:r>
              <a:rPr lang="en-US" sz="2000" b="1" dirty="0">
                <a:solidFill>
                  <a:schemeClr val="bg1"/>
                </a:solidFill>
              </a:rPr>
              <a:t>and precision library service.</a:t>
            </a:r>
          </a:p>
          <a:p>
            <a:pPr marL="427435" indent="-254794">
              <a:spcBef>
                <a:spcPts val="1350"/>
              </a:spcBef>
            </a:pPr>
            <a:endParaRPr lang="en-US" sz="2000" b="1" dirty="0">
              <a:solidFill>
                <a:schemeClr val="bg1"/>
              </a:solidFill>
            </a:endParaRPr>
          </a:p>
          <a:p>
            <a:pPr marL="427435" indent="-254794">
              <a:spcBef>
                <a:spcPts val="1350"/>
              </a:spcBef>
            </a:pPr>
            <a:endParaRPr lang="en-US" sz="2000" dirty="0">
              <a:solidFill>
                <a:schemeClr val="bg1"/>
              </a:solidFill>
            </a:endParaRPr>
          </a:p>
        </p:txBody>
      </p:sp>
      <p:sp>
        <p:nvSpPr>
          <p:cNvPr id="6" name="Slide Number Placeholder 5">
            <a:extLst>
              <a:ext uri="{FF2B5EF4-FFF2-40B4-BE49-F238E27FC236}">
                <a16:creationId xmlns:a16="http://schemas.microsoft.com/office/drawing/2014/main" id="{21BB5C61-7E1D-4323-A52A-1F0837CFB8F7}"/>
              </a:ext>
            </a:extLst>
          </p:cNvPr>
          <p:cNvSpPr>
            <a:spLocks noGrp="1"/>
          </p:cNvSpPr>
          <p:nvPr>
            <p:ph type="sldNum" sz="quarter" idx="12"/>
          </p:nvPr>
        </p:nvSpPr>
        <p:spPr>
          <a:xfrm>
            <a:off x="7143750" y="6248400"/>
            <a:ext cx="1428750" cy="342900"/>
          </a:xfrm>
          <a:noFill/>
        </p:spPr>
        <p:txBody>
          <a:bodyPr/>
          <a:lstStyle/>
          <a:p>
            <a:fld id="{377A5EB6-31DF-49C5-A368-99503CA30BC6}" type="slidenum">
              <a:rPr lang="en-US" sz="2400" b="1">
                <a:latin typeface="+mj-lt"/>
              </a:rPr>
              <a:pPr/>
              <a:t>3</a:t>
            </a:fld>
            <a:endParaRPr lang="en-US" sz="2400" b="1" dirty="0">
              <a:latin typeface="+mj-lt"/>
            </a:endParaRPr>
          </a:p>
        </p:txBody>
      </p:sp>
      <p:sp>
        <p:nvSpPr>
          <p:cNvPr id="7" name="Footer Placeholder 4">
            <a:extLst>
              <a:ext uri="{FF2B5EF4-FFF2-40B4-BE49-F238E27FC236}">
                <a16:creationId xmlns:a16="http://schemas.microsoft.com/office/drawing/2014/main" id="{CE93F81C-D7BB-4268-9945-6EE312B0BC93}"/>
              </a:ext>
            </a:extLst>
          </p:cNvPr>
          <p:cNvSpPr>
            <a:spLocks noGrp="1"/>
          </p:cNvSpPr>
          <p:nvPr>
            <p:ph type="ftr" sz="quarter" idx="11"/>
          </p:nvPr>
        </p:nvSpPr>
        <p:spPr>
          <a:xfrm>
            <a:off x="1344163" y="6477000"/>
            <a:ext cx="6057900" cy="285750"/>
          </a:xfrm>
        </p:spPr>
        <p:txBody>
          <a:bodyPr/>
          <a:lstStyle/>
          <a:p>
            <a:pPr>
              <a:defRPr/>
            </a:pPr>
            <a:r>
              <a:rPr lang="en-US" sz="1200" dirty="0">
                <a:latin typeface="+mn-lt"/>
              </a:rPr>
              <a:t>Soergel</a:t>
            </a:r>
            <a:r>
              <a:rPr lang="en-US" sz="1200">
                <a:latin typeface="+mn-lt"/>
              </a:rPr>
              <a:t>, UBLIS575DS-04.2$2-Lecture04.2ResearchComplexitiesReality</a:t>
            </a:r>
            <a:r>
              <a:rPr lang="en-US" sz="1200" dirty="0">
                <a:latin typeface="+mn-lt"/>
              </a:rPr>
              <a:t>.pptx</a:t>
            </a:r>
            <a:r>
              <a:rPr lang="en-US" dirty="0"/>
              <a:t>    </a:t>
            </a:r>
          </a:p>
        </p:txBody>
      </p:sp>
      <p:sp>
        <p:nvSpPr>
          <p:cNvPr id="8" name="TextBox 7">
            <a:extLst>
              <a:ext uri="{FF2B5EF4-FFF2-40B4-BE49-F238E27FC236}">
                <a16:creationId xmlns:a16="http://schemas.microsoft.com/office/drawing/2014/main" id="{1F11CC59-0D9E-410C-85ED-5D27DE8C3EBF}"/>
              </a:ext>
            </a:extLst>
          </p:cNvPr>
          <p:cNvSpPr txBox="1"/>
          <p:nvPr/>
        </p:nvSpPr>
        <p:spPr>
          <a:xfrm>
            <a:off x="7315200" y="538749"/>
            <a:ext cx="1600200" cy="461665"/>
          </a:xfrm>
          <a:prstGeom prst="rect">
            <a:avLst/>
          </a:prstGeom>
          <a:noFill/>
        </p:spPr>
        <p:txBody>
          <a:bodyPr wrap="square" rtlCol="0">
            <a:spAutoFit/>
          </a:bodyPr>
          <a:lstStyle/>
          <a:p>
            <a:r>
              <a:rPr lang="en-US" dirty="0"/>
              <a:t>Just read</a:t>
            </a:r>
          </a:p>
        </p:txBody>
      </p:sp>
    </p:spTree>
    <p:extLst>
      <p:ext uri="{BB962C8B-B14F-4D97-AF65-F5344CB8AC3E}">
        <p14:creationId xmlns:p14="http://schemas.microsoft.com/office/powerpoint/2010/main" val="2156812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314450" y="473964"/>
            <a:ext cx="6343650" cy="514350"/>
          </a:xfrm>
        </p:spPr>
        <p:txBody>
          <a:bodyPr/>
          <a:lstStyle/>
          <a:p>
            <a:pPr eaLnBrk="1" hangingPunct="1"/>
            <a:r>
              <a:rPr lang="en-US" sz="4000" dirty="0">
                <a:latin typeface="Arial Unicode MS" pitchFamily="34" charset="-128"/>
              </a:rPr>
              <a:t>Introductory example</a:t>
            </a:r>
          </a:p>
        </p:txBody>
      </p:sp>
      <p:sp>
        <p:nvSpPr>
          <p:cNvPr id="3076" name="Rectangle 3"/>
          <p:cNvSpPr>
            <a:spLocks noGrp="1" noChangeArrowheads="1"/>
          </p:cNvSpPr>
          <p:nvPr>
            <p:ph idx="1"/>
          </p:nvPr>
        </p:nvSpPr>
        <p:spPr>
          <a:xfrm>
            <a:off x="228600" y="1606428"/>
            <a:ext cx="8763000" cy="4221978"/>
          </a:xfrm>
        </p:spPr>
        <p:txBody>
          <a:bodyPr/>
          <a:lstStyle/>
          <a:p>
            <a:pPr marL="0" indent="0">
              <a:buNone/>
            </a:pPr>
            <a:r>
              <a:rPr lang="en-US" sz="2000" dirty="0">
                <a:solidFill>
                  <a:schemeClr val="bg1"/>
                </a:solidFill>
              </a:rPr>
              <a:t>From</a:t>
            </a:r>
          </a:p>
          <a:p>
            <a:pPr marL="0" indent="0">
              <a:spcBef>
                <a:spcPts val="0"/>
              </a:spcBef>
              <a:buNone/>
            </a:pPr>
            <a:r>
              <a:rPr lang="en-US" dirty="0"/>
              <a:t>Joyce, B. R., &amp; Joyce, E. A. (1970).</a:t>
            </a:r>
          </a:p>
          <a:p>
            <a:pPr marL="0" indent="0">
              <a:spcBef>
                <a:spcPts val="0"/>
              </a:spcBef>
              <a:buNone/>
            </a:pPr>
            <a:r>
              <a:rPr lang="en-US" b="1" dirty="0"/>
              <a:t>The creation of information systems for children.</a:t>
            </a:r>
            <a:endParaRPr lang="en-US" dirty="0"/>
          </a:p>
          <a:p>
            <a:pPr marL="0" indent="0">
              <a:spcBef>
                <a:spcPts val="0"/>
              </a:spcBef>
              <a:buNone/>
            </a:pPr>
            <a:r>
              <a:rPr lang="en-US" i="1" dirty="0"/>
              <a:t>Interchange</a:t>
            </a:r>
            <a:r>
              <a:rPr lang="en-US" dirty="0"/>
              <a:t>, </a:t>
            </a:r>
            <a:r>
              <a:rPr lang="en-US" i="1" dirty="0"/>
              <a:t>1</a:t>
            </a:r>
            <a:r>
              <a:rPr lang="en-US" dirty="0"/>
              <a:t>(2), 1-12.</a:t>
            </a:r>
          </a:p>
          <a:p>
            <a:pPr marL="0" indent="0">
              <a:spcBef>
                <a:spcPts val="0"/>
              </a:spcBef>
              <a:buNone/>
            </a:pPr>
            <a:endParaRPr lang="en-US" dirty="0"/>
          </a:p>
          <a:p>
            <a:pPr marL="0" indent="0">
              <a:spcBef>
                <a:spcPts val="0"/>
              </a:spcBef>
              <a:buNone/>
            </a:pPr>
            <a:r>
              <a:rPr lang="en-US" b="1" dirty="0"/>
              <a:t>Design question</a:t>
            </a:r>
            <a:r>
              <a:rPr lang="en-US" b="1"/>
              <a:t>: </a:t>
            </a:r>
            <a:r>
              <a:rPr lang="en-US"/>
              <a:t>In a system that lets children search for slides depicting activities and objects from a different culture they study, should </a:t>
            </a:r>
            <a:r>
              <a:rPr lang="en-US" dirty="0"/>
              <a:t>we use</a:t>
            </a:r>
            <a:endParaRPr lang="en-US" b="1" dirty="0"/>
          </a:p>
          <a:p>
            <a:pPr marL="457200">
              <a:spcBef>
                <a:spcPts val="600"/>
              </a:spcBef>
            </a:pPr>
            <a:r>
              <a:rPr lang="en-US" dirty="0"/>
              <a:t> a detailed classification (or category system), resulting in specific answer sets for specific questions or</a:t>
            </a:r>
          </a:p>
          <a:p>
            <a:pPr marL="457200">
              <a:spcBef>
                <a:spcPts val="600"/>
              </a:spcBef>
            </a:pPr>
            <a:r>
              <a:rPr lang="en-US" spc="-50" dirty="0"/>
              <a:t> a broad classification, resulting in a broad answer set even if the question is specific?</a:t>
            </a:r>
            <a:r>
              <a:rPr lang="en-US" dirty="0"/>
              <a:t> </a:t>
            </a:r>
          </a:p>
          <a:p>
            <a:pPr marL="0" indent="0">
              <a:spcBef>
                <a:spcPts val="1200"/>
              </a:spcBef>
              <a:buNone/>
            </a:pPr>
            <a:r>
              <a:rPr lang="en-US" dirty="0"/>
              <a:t>Which is more conducive to learning?</a:t>
            </a:r>
          </a:p>
          <a:p>
            <a:pPr marL="0" indent="0">
              <a:spcBef>
                <a:spcPts val="0"/>
              </a:spcBef>
              <a:buNone/>
            </a:pPr>
            <a:endParaRPr lang="en-US" dirty="0"/>
          </a:p>
          <a:p>
            <a:pPr marL="0" indent="0">
              <a:spcBef>
                <a:spcPts val="0"/>
              </a:spcBef>
              <a:buNone/>
            </a:pPr>
            <a:r>
              <a:rPr lang="en-US" b="1" dirty="0"/>
              <a:t>Answer: </a:t>
            </a:r>
            <a:r>
              <a:rPr lang="en-US" dirty="0"/>
              <a:t>It depends on the user</a:t>
            </a:r>
          </a:p>
          <a:p>
            <a:pPr marL="0" indent="0">
              <a:spcBef>
                <a:spcPts val="0"/>
              </a:spcBef>
              <a:buNone/>
            </a:pPr>
            <a:endParaRPr lang="en-US" b="1" dirty="0"/>
          </a:p>
          <a:p>
            <a:pPr marL="0" indent="0">
              <a:spcBef>
                <a:spcPts val="0"/>
              </a:spcBef>
              <a:buNone/>
            </a:pPr>
            <a:r>
              <a:rPr lang="en-US" b="1" dirty="0"/>
              <a:t>Read the summary in the Word document</a:t>
            </a:r>
          </a:p>
          <a:p>
            <a:pPr marL="0" indent="0">
              <a:spcBef>
                <a:spcPts val="0"/>
              </a:spcBef>
              <a:buNone/>
            </a:pPr>
            <a:endParaRPr lang="en-US" dirty="0"/>
          </a:p>
          <a:p>
            <a:pPr marL="0" indent="0">
              <a:buNone/>
            </a:pPr>
            <a:endParaRPr lang="en-US" sz="2000" dirty="0">
              <a:solidFill>
                <a:schemeClr val="bg1"/>
              </a:solidFill>
            </a:endParaRPr>
          </a:p>
        </p:txBody>
      </p:sp>
      <p:sp>
        <p:nvSpPr>
          <p:cNvPr id="6" name="Slide Number Placeholder 5">
            <a:extLst>
              <a:ext uri="{FF2B5EF4-FFF2-40B4-BE49-F238E27FC236}">
                <a16:creationId xmlns:a16="http://schemas.microsoft.com/office/drawing/2014/main" id="{E7DA8F05-3B29-49F5-8D4E-E4559463DB34}"/>
              </a:ext>
            </a:extLst>
          </p:cNvPr>
          <p:cNvSpPr txBox="1">
            <a:spLocks/>
          </p:cNvSpPr>
          <p:nvPr/>
        </p:nvSpPr>
        <p:spPr bwMode="auto">
          <a:xfrm>
            <a:off x="7162800" y="6336528"/>
            <a:ext cx="14287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05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a:lstStyle>
          <a:p>
            <a:fld id="{377A5EB6-31DF-49C5-A368-99503CA30BC6}" type="slidenum">
              <a:rPr lang="en-US" sz="2400" b="1" smtClean="0">
                <a:latin typeface="+mj-lt"/>
              </a:rPr>
              <a:pPr/>
              <a:t>4</a:t>
            </a:fld>
            <a:endParaRPr lang="en-US" sz="2400" b="1" dirty="0">
              <a:latin typeface="+mj-lt"/>
            </a:endParaRPr>
          </a:p>
        </p:txBody>
      </p:sp>
      <p:sp>
        <p:nvSpPr>
          <p:cNvPr id="7" name="Footer Placeholder 4">
            <a:extLst>
              <a:ext uri="{FF2B5EF4-FFF2-40B4-BE49-F238E27FC236}">
                <a16:creationId xmlns:a16="http://schemas.microsoft.com/office/drawing/2014/main" id="{E558793F-DB32-411F-A430-5DBB1F7D466C}"/>
              </a:ext>
            </a:extLst>
          </p:cNvPr>
          <p:cNvSpPr txBox="1">
            <a:spLocks/>
          </p:cNvSpPr>
          <p:nvPr/>
        </p:nvSpPr>
        <p:spPr bwMode="auto">
          <a:xfrm>
            <a:off x="1344163" y="6477000"/>
            <a:ext cx="6057900" cy="285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5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a:lstStyle>
          <a:p>
            <a:pPr>
              <a:defRPr/>
            </a:pPr>
            <a:r>
              <a:rPr lang="en-US" sz="1200" dirty="0">
                <a:latin typeface="+mn-lt"/>
              </a:rPr>
              <a:t>Soergel</a:t>
            </a:r>
            <a:r>
              <a:rPr lang="en-US" sz="1200">
                <a:latin typeface="+mn-lt"/>
              </a:rPr>
              <a:t>, UBLIS575DS-04.2$2-Lecture03.2ResearchComplexitiesReality</a:t>
            </a:r>
            <a:r>
              <a:rPr lang="en-US" sz="1200" dirty="0">
                <a:latin typeface="+mn-lt"/>
              </a:rPr>
              <a:t>.pptx</a:t>
            </a:r>
            <a:endParaRPr lang="en-US" dirty="0"/>
          </a:p>
        </p:txBody>
      </p:sp>
      <p:graphicFrame>
        <p:nvGraphicFramePr>
          <p:cNvPr id="3" name="Object 2">
            <a:hlinkClick r:id="" action="ppaction://ole?verb=1"/>
            <a:extLst>
              <a:ext uri="{FF2B5EF4-FFF2-40B4-BE49-F238E27FC236}">
                <a16:creationId xmlns:a16="http://schemas.microsoft.com/office/drawing/2014/main" id="{931C2B67-3D2F-49D5-B697-5069B7409444}"/>
              </a:ext>
            </a:extLst>
          </p:cNvPr>
          <p:cNvGraphicFramePr>
            <a:graphicFrameLocks noChangeAspect="1"/>
          </p:cNvGraphicFramePr>
          <p:nvPr>
            <p:extLst>
              <p:ext uri="{D42A27DB-BD31-4B8C-83A1-F6EECF244321}">
                <p14:modId xmlns:p14="http://schemas.microsoft.com/office/powerpoint/2010/main" val="1932278457"/>
              </p:ext>
            </p:extLst>
          </p:nvPr>
        </p:nvGraphicFramePr>
        <p:xfrm>
          <a:off x="6781800" y="5445008"/>
          <a:ext cx="1371600" cy="1183481"/>
        </p:xfrm>
        <a:graphic>
          <a:graphicData uri="http://schemas.openxmlformats.org/presentationml/2006/ole">
            <mc:AlternateContent xmlns:mc="http://schemas.openxmlformats.org/markup-compatibility/2006">
              <mc:Choice xmlns:v="urn:schemas-microsoft-com:vml" Requires="v">
                <p:oleObj spid="_x0000_s1053" name="Document" showAsIcon="1" r:id="rId3" imgW="914400" imgH="788760" progId="Word.Document.12">
                  <p:embed/>
                </p:oleObj>
              </mc:Choice>
              <mc:Fallback>
                <p:oleObj name="Document" showAsIcon="1" r:id="rId3" imgW="914400" imgH="788760" progId="Word.Document.12">
                  <p:embed/>
                  <p:pic>
                    <p:nvPicPr>
                      <p:cNvPr id="0" name=""/>
                      <p:cNvPicPr/>
                      <p:nvPr/>
                    </p:nvPicPr>
                    <p:blipFill>
                      <a:blip r:embed="rId4"/>
                      <a:stretch>
                        <a:fillRect/>
                      </a:stretch>
                    </p:blipFill>
                    <p:spPr>
                      <a:xfrm>
                        <a:off x="6781800" y="5445008"/>
                        <a:ext cx="1371600" cy="1183481"/>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D8989F3F-AC72-479D-A0E9-1FDB9AB317D0}"/>
              </a:ext>
            </a:extLst>
          </p:cNvPr>
          <p:cNvSpPr txBox="1"/>
          <p:nvPr/>
        </p:nvSpPr>
        <p:spPr>
          <a:xfrm>
            <a:off x="7315200" y="538749"/>
            <a:ext cx="1600200" cy="461665"/>
          </a:xfrm>
          <a:prstGeom prst="rect">
            <a:avLst/>
          </a:prstGeom>
          <a:noFill/>
        </p:spPr>
        <p:txBody>
          <a:bodyPr wrap="square" rtlCol="0">
            <a:spAutoFit/>
          </a:bodyPr>
          <a:lstStyle/>
          <a:p>
            <a:r>
              <a:rPr lang="en-US" dirty="0"/>
              <a:t>Just read</a:t>
            </a:r>
          </a:p>
        </p:txBody>
      </p:sp>
      <p:sp>
        <p:nvSpPr>
          <p:cNvPr id="9" name="TextBox 8">
            <a:extLst>
              <a:ext uri="{FF2B5EF4-FFF2-40B4-BE49-F238E27FC236}">
                <a16:creationId xmlns:a16="http://schemas.microsoft.com/office/drawing/2014/main" id="{4DC72942-E142-482A-A3CF-3DC194325D07}"/>
              </a:ext>
            </a:extLst>
          </p:cNvPr>
          <p:cNvSpPr txBox="1"/>
          <p:nvPr/>
        </p:nvSpPr>
        <p:spPr>
          <a:xfrm>
            <a:off x="6556651" y="5528469"/>
            <a:ext cx="600462" cy="369332"/>
          </a:xfrm>
          <a:prstGeom prst="rect">
            <a:avLst/>
          </a:prstGeom>
          <a:noFill/>
        </p:spPr>
        <p:txBody>
          <a:bodyPr wrap="square" rtlCol="0">
            <a:spAutoFit/>
          </a:bodyPr>
          <a:lstStyle/>
          <a:p>
            <a:pPr>
              <a:spcBef>
                <a:spcPts val="600"/>
              </a:spcBef>
            </a:pPr>
            <a:r>
              <a:rPr lang="en-US" sz="1800">
                <a:solidFill>
                  <a:schemeClr val="bg1"/>
                </a:solidFill>
              </a:rPr>
              <a:t>2 p. </a:t>
            </a:r>
            <a:endParaRPr lang="en-US" sz="1800" dirty="0">
              <a:solidFill>
                <a:schemeClr val="bg1"/>
              </a:solidFill>
            </a:endParaRPr>
          </a:p>
        </p:txBody>
      </p:sp>
    </p:spTree>
    <p:extLst>
      <p:ext uri="{BB962C8B-B14F-4D97-AF65-F5344CB8AC3E}">
        <p14:creationId xmlns:p14="http://schemas.microsoft.com/office/powerpoint/2010/main" val="886575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52400" y="228600"/>
            <a:ext cx="8763000" cy="514350"/>
          </a:xfrm>
        </p:spPr>
        <p:txBody>
          <a:bodyPr/>
          <a:lstStyle/>
          <a:p>
            <a:pPr eaLnBrk="1" hangingPunct="1"/>
            <a:r>
              <a:rPr lang="en-US" sz="3600" spc="-70" dirty="0"/>
              <a:t>Many independent variables that interact</a:t>
            </a:r>
            <a:endParaRPr lang="en-US" sz="4000" b="0" spc="-70" dirty="0"/>
          </a:p>
        </p:txBody>
      </p:sp>
      <p:sp>
        <p:nvSpPr>
          <p:cNvPr id="3076" name="Rectangle 3"/>
          <p:cNvSpPr>
            <a:spLocks noGrp="1" noChangeArrowheads="1"/>
          </p:cNvSpPr>
          <p:nvPr>
            <p:ph idx="1"/>
          </p:nvPr>
        </p:nvSpPr>
        <p:spPr>
          <a:xfrm>
            <a:off x="152400" y="984399"/>
            <a:ext cx="8686800" cy="5404097"/>
          </a:xfrm>
        </p:spPr>
        <p:txBody>
          <a:bodyPr/>
          <a:lstStyle/>
          <a:p>
            <a:r>
              <a:rPr lang="en-US" dirty="0"/>
              <a:t>Education outcomes depend on many independent variables. </a:t>
            </a:r>
            <a:br>
              <a:rPr lang="en-US" dirty="0"/>
            </a:br>
            <a:r>
              <a:rPr lang="en-US" spc="-80" dirty="0">
                <a:solidFill>
                  <a:schemeClr val="bg1"/>
                </a:solidFill>
                <a:ea typeface="ＭＳ 明朝"/>
                <a:cs typeface="Times New Roman"/>
              </a:rPr>
              <a:t>Importance of theory and causal diagrams. individual differences. Situation dependence</a:t>
            </a:r>
            <a:endParaRPr lang="en-US" dirty="0"/>
          </a:p>
          <a:p>
            <a:r>
              <a:rPr lang="en-US" dirty="0"/>
              <a:t>These variables interact. </a:t>
            </a:r>
            <a:br>
              <a:rPr lang="en-US" dirty="0"/>
            </a:br>
            <a:r>
              <a:rPr lang="en-US" dirty="0"/>
              <a:t>In many studies the researcher works to mask the influence of variables not of chief interest by randomizing so that over the whole sample the effect of such variables is canceled out. </a:t>
            </a:r>
            <a:br>
              <a:rPr lang="en-US" dirty="0"/>
            </a:br>
            <a:r>
              <a:rPr lang="en-US" spc="-70" dirty="0"/>
              <a:t>This technique cannot be used when there are significant interactions among variables.</a:t>
            </a:r>
          </a:p>
          <a:p>
            <a:r>
              <a:rPr lang="en-US" dirty="0"/>
              <a:t>Many of these variables are for the individual student. </a:t>
            </a:r>
            <a:br>
              <a:rPr lang="en-US" dirty="0"/>
            </a:br>
            <a:r>
              <a:rPr lang="en-US" spc="-40" dirty="0"/>
              <a:t>Collecting just classroom-level aggregate values hides the effects of such variables. </a:t>
            </a:r>
            <a:br>
              <a:rPr lang="en-US" dirty="0"/>
            </a:br>
            <a:r>
              <a:rPr lang="en-US" dirty="0"/>
              <a:t>Get assessment results for individual students for precise data analysis.</a:t>
            </a:r>
          </a:p>
          <a:p>
            <a:pPr marL="0" indent="0">
              <a:spcBef>
                <a:spcPts val="1800"/>
              </a:spcBef>
              <a:buNone/>
            </a:pPr>
            <a:endParaRPr lang="en-US" dirty="0"/>
          </a:p>
          <a:p>
            <a:pPr marL="0" indent="0">
              <a:spcBef>
                <a:spcPts val="1800"/>
              </a:spcBef>
              <a:buNone/>
            </a:pPr>
            <a:r>
              <a:rPr lang="en-US" dirty="0"/>
              <a:t>To get a sense of the many variables, have look at the attached Word document. You do not need to read the document word-by-word. </a:t>
            </a:r>
            <a:br>
              <a:rPr lang="en-US" dirty="0"/>
            </a:br>
            <a:r>
              <a:rPr lang="en-US" dirty="0"/>
              <a:t>Look at the diagrams (p. 1 - 3) somewhat carefully</a:t>
            </a:r>
            <a:br>
              <a:rPr lang="en-US" dirty="0"/>
            </a:br>
            <a:r>
              <a:rPr lang="en-US" dirty="0"/>
              <a:t>Skim Table 1 (p. 4 - 6)</a:t>
            </a:r>
            <a:br>
              <a:rPr lang="en-US" dirty="0"/>
            </a:br>
            <a:r>
              <a:rPr lang="en-US" dirty="0"/>
              <a:t>Optional: Skim the material on p. 7 - 11</a:t>
            </a:r>
            <a:br>
              <a:rPr lang="en-US" dirty="0"/>
            </a:br>
            <a:r>
              <a:rPr lang="en-US" dirty="0"/>
              <a:t>Included just for reference: Table C, p. 12 - 18</a:t>
            </a:r>
          </a:p>
        </p:txBody>
      </p:sp>
      <p:sp>
        <p:nvSpPr>
          <p:cNvPr id="3074" name="Slide Number Placeholder 5"/>
          <p:cNvSpPr>
            <a:spLocks noGrp="1"/>
          </p:cNvSpPr>
          <p:nvPr>
            <p:ph type="sldNum" sz="quarter" idx="12"/>
          </p:nvPr>
        </p:nvSpPr>
        <p:spPr>
          <a:xfrm>
            <a:off x="7162800" y="6336528"/>
            <a:ext cx="1428750" cy="342900"/>
          </a:xfrm>
          <a:noFill/>
        </p:spPr>
        <p:txBody>
          <a:bodyPr/>
          <a:lstStyle/>
          <a:p>
            <a:fld id="{377A5EB6-31DF-49C5-A368-99503CA30BC6}" type="slidenum">
              <a:rPr lang="en-US" sz="2400" b="1">
                <a:latin typeface="+mj-lt"/>
              </a:rPr>
              <a:pPr/>
              <a:t>5</a:t>
            </a:fld>
            <a:endParaRPr lang="en-US" sz="2400" b="1" dirty="0">
              <a:latin typeface="+mj-lt"/>
            </a:endParaRPr>
          </a:p>
        </p:txBody>
      </p:sp>
      <p:sp>
        <p:nvSpPr>
          <p:cNvPr id="5" name="Footer Placeholder 4"/>
          <p:cNvSpPr>
            <a:spLocks noGrp="1"/>
          </p:cNvSpPr>
          <p:nvPr>
            <p:ph type="ftr" sz="quarter" idx="11"/>
          </p:nvPr>
        </p:nvSpPr>
        <p:spPr>
          <a:xfrm>
            <a:off x="1344163" y="6477000"/>
            <a:ext cx="6057900" cy="285750"/>
          </a:xfrm>
        </p:spPr>
        <p:txBody>
          <a:bodyPr/>
          <a:lstStyle/>
          <a:p>
            <a:pPr>
              <a:defRPr/>
            </a:pPr>
            <a:r>
              <a:rPr lang="en-US" sz="1200" dirty="0">
                <a:latin typeface="+mn-lt"/>
              </a:rPr>
              <a:t>Soergel</a:t>
            </a:r>
            <a:r>
              <a:rPr lang="en-US" sz="1200">
                <a:latin typeface="+mn-lt"/>
              </a:rPr>
              <a:t>, UBLIS575DS-04.2$2-Lecture03.2ResearchComplexitiesReality</a:t>
            </a:r>
            <a:r>
              <a:rPr lang="en-US" sz="1200" dirty="0">
                <a:latin typeface="+mn-lt"/>
              </a:rPr>
              <a:t>.pptx</a:t>
            </a:r>
            <a:r>
              <a:rPr lang="en-US" dirty="0"/>
              <a:t> </a:t>
            </a:r>
          </a:p>
        </p:txBody>
      </p:sp>
      <p:pic>
        <p:nvPicPr>
          <p:cNvPr id="3" name="UBLIS75DS-13.0$2-Lecture13.0ResearchComplexitiesRealitySlide05">
            <a:hlinkClick r:id="" action="ppaction://media"/>
            <a:extLst>
              <a:ext uri="{FF2B5EF4-FFF2-40B4-BE49-F238E27FC236}">
                <a16:creationId xmlns:a16="http://schemas.microsoft.com/office/drawing/2014/main" id="{685F2BEA-0CEE-437B-ACF2-152B05B1E2A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94505" y="4147066"/>
            <a:ext cx="457200" cy="457200"/>
          </a:xfrm>
          <a:prstGeom prst="rect">
            <a:avLst/>
          </a:prstGeom>
        </p:spPr>
      </p:pic>
      <p:sp>
        <p:nvSpPr>
          <p:cNvPr id="8" name="TextBox 7">
            <a:extLst>
              <a:ext uri="{FF2B5EF4-FFF2-40B4-BE49-F238E27FC236}">
                <a16:creationId xmlns:a16="http://schemas.microsoft.com/office/drawing/2014/main" id="{7C8BBF05-38A6-4A62-9CC2-94C69F4BB63A}"/>
              </a:ext>
            </a:extLst>
          </p:cNvPr>
          <p:cNvSpPr txBox="1"/>
          <p:nvPr/>
        </p:nvSpPr>
        <p:spPr>
          <a:xfrm>
            <a:off x="7248300" y="4191000"/>
            <a:ext cx="981462" cy="369332"/>
          </a:xfrm>
          <a:prstGeom prst="rect">
            <a:avLst/>
          </a:prstGeom>
          <a:noFill/>
        </p:spPr>
        <p:txBody>
          <a:bodyPr wrap="square" rtlCol="0">
            <a:spAutoFit/>
          </a:bodyPr>
          <a:lstStyle/>
          <a:p>
            <a:pPr>
              <a:spcBef>
                <a:spcPts val="600"/>
              </a:spcBef>
            </a:pPr>
            <a:r>
              <a:rPr lang="en-US" sz="1800">
                <a:solidFill>
                  <a:schemeClr val="bg1"/>
                </a:solidFill>
              </a:rPr>
              <a:t> 7 </a:t>
            </a:r>
            <a:r>
              <a:rPr lang="en-US" sz="1800" dirty="0">
                <a:solidFill>
                  <a:schemeClr val="bg1"/>
                </a:solidFill>
              </a:rPr>
              <a:t>min </a:t>
            </a:r>
          </a:p>
        </p:txBody>
      </p:sp>
      <p:sp>
        <p:nvSpPr>
          <p:cNvPr id="9" name="TextBox 8">
            <a:extLst>
              <a:ext uri="{FF2B5EF4-FFF2-40B4-BE49-F238E27FC236}">
                <a16:creationId xmlns:a16="http://schemas.microsoft.com/office/drawing/2014/main" id="{39A20EE5-B237-4DA8-85C1-99690D5252D5}"/>
              </a:ext>
            </a:extLst>
          </p:cNvPr>
          <p:cNvSpPr txBox="1"/>
          <p:nvPr/>
        </p:nvSpPr>
        <p:spPr>
          <a:xfrm>
            <a:off x="6567069" y="5547420"/>
            <a:ext cx="1362462" cy="369332"/>
          </a:xfrm>
          <a:prstGeom prst="rect">
            <a:avLst/>
          </a:prstGeom>
          <a:noFill/>
        </p:spPr>
        <p:txBody>
          <a:bodyPr wrap="square" rtlCol="0">
            <a:spAutoFit/>
          </a:bodyPr>
          <a:lstStyle/>
          <a:p>
            <a:pPr>
              <a:spcBef>
                <a:spcPts val="600"/>
              </a:spcBef>
            </a:pPr>
            <a:r>
              <a:rPr lang="en-US" sz="1800">
                <a:solidFill>
                  <a:schemeClr val="bg1"/>
                </a:solidFill>
              </a:rPr>
              <a:t> 18 p. total</a:t>
            </a:r>
            <a:endParaRPr lang="en-US" sz="1800" dirty="0">
              <a:solidFill>
                <a:schemeClr val="bg1"/>
              </a:solidFill>
            </a:endParaRPr>
          </a:p>
        </p:txBody>
      </p:sp>
      <p:graphicFrame>
        <p:nvGraphicFramePr>
          <p:cNvPr id="4" name="Object 3">
            <a:hlinkClick r:id="" action="ppaction://ole?verb=1"/>
            <a:extLst>
              <a:ext uri="{FF2B5EF4-FFF2-40B4-BE49-F238E27FC236}">
                <a16:creationId xmlns:a16="http://schemas.microsoft.com/office/drawing/2014/main" id="{1EBD85DA-2327-44BF-AB03-C397FB44C72D}"/>
              </a:ext>
            </a:extLst>
          </p:cNvPr>
          <p:cNvGraphicFramePr>
            <a:graphicFrameLocks noChangeAspect="1"/>
          </p:cNvGraphicFramePr>
          <p:nvPr>
            <p:extLst>
              <p:ext uri="{D42A27DB-BD31-4B8C-83A1-F6EECF244321}">
                <p14:modId xmlns:p14="http://schemas.microsoft.com/office/powerpoint/2010/main" val="2337925011"/>
              </p:ext>
            </p:extLst>
          </p:nvPr>
        </p:nvGraphicFramePr>
        <p:xfrm>
          <a:off x="7386444" y="5496976"/>
          <a:ext cx="1428750" cy="1232792"/>
        </p:xfrm>
        <a:graphic>
          <a:graphicData uri="http://schemas.openxmlformats.org/presentationml/2006/ole">
            <mc:AlternateContent xmlns:mc="http://schemas.openxmlformats.org/markup-compatibility/2006">
              <mc:Choice xmlns:v="urn:schemas-microsoft-com:vml" Requires="v">
                <p:oleObj spid="_x0000_s3103" name="Document" showAsIcon="1" r:id="rId6" imgW="914400" imgH="788760" progId="Word.Document.12">
                  <p:embed/>
                </p:oleObj>
              </mc:Choice>
              <mc:Fallback>
                <p:oleObj name="Document" showAsIcon="1" r:id="rId6" imgW="914400" imgH="788760" progId="Word.Document.12">
                  <p:embed/>
                  <p:pic>
                    <p:nvPicPr>
                      <p:cNvPr id="0" name=""/>
                      <p:cNvPicPr/>
                      <p:nvPr/>
                    </p:nvPicPr>
                    <p:blipFill>
                      <a:blip r:embed="rId7"/>
                      <a:stretch>
                        <a:fillRect/>
                      </a:stretch>
                    </p:blipFill>
                    <p:spPr>
                      <a:xfrm>
                        <a:off x="7386444" y="5496976"/>
                        <a:ext cx="1428750" cy="1232792"/>
                      </a:xfrm>
                      <a:prstGeom prst="rect">
                        <a:avLst/>
                      </a:prstGeom>
                    </p:spPr>
                  </p:pic>
                </p:oleObj>
              </mc:Fallback>
            </mc:AlternateContent>
          </a:graphicData>
        </a:graphic>
      </p:graphicFrame>
    </p:spTree>
    <p:extLst>
      <p:ext uri="{BB962C8B-B14F-4D97-AF65-F5344CB8AC3E}">
        <p14:creationId xmlns:p14="http://schemas.microsoft.com/office/powerpoint/2010/main" val="238619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3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90500" y="144779"/>
            <a:ext cx="8763000" cy="514350"/>
          </a:xfrm>
        </p:spPr>
        <p:txBody>
          <a:bodyPr/>
          <a:lstStyle/>
          <a:p>
            <a:pPr eaLnBrk="1" hangingPunct="1"/>
            <a:r>
              <a:rPr lang="en-US" sz="3400" spc="-80" dirty="0"/>
              <a:t>Example 2. The effects of online instruction</a:t>
            </a:r>
            <a:endParaRPr lang="en-US" sz="3400" b="0" spc="-80" dirty="0"/>
          </a:p>
        </p:txBody>
      </p:sp>
      <p:sp>
        <p:nvSpPr>
          <p:cNvPr id="3076" name="Rectangle 3"/>
          <p:cNvSpPr>
            <a:spLocks noGrp="1" noChangeArrowheads="1"/>
          </p:cNvSpPr>
          <p:nvPr>
            <p:ph idx="1"/>
          </p:nvPr>
        </p:nvSpPr>
        <p:spPr>
          <a:xfrm>
            <a:off x="228600" y="799600"/>
            <a:ext cx="8763000" cy="5677399"/>
          </a:xfrm>
        </p:spPr>
        <p:txBody>
          <a:bodyPr/>
          <a:lstStyle/>
          <a:p>
            <a:pPr marL="0" indent="0">
              <a:buNone/>
            </a:pPr>
            <a:r>
              <a:rPr lang="en-US" b="1" dirty="0">
                <a:solidFill>
                  <a:schemeClr val="bg1"/>
                </a:solidFill>
              </a:rPr>
              <a:t>There are many interacting variables this depends on</a:t>
            </a:r>
          </a:p>
          <a:p>
            <a:r>
              <a:rPr lang="en-US" b="1" dirty="0">
                <a:solidFill>
                  <a:schemeClr val="bg1"/>
                </a:solidFill>
              </a:rPr>
              <a:t>Student characteristics, including</a:t>
            </a:r>
          </a:p>
          <a:p>
            <a:pPr marL="512763" indent="-196850">
              <a:spcBef>
                <a:spcPts val="600"/>
              </a:spcBef>
            </a:pPr>
            <a:r>
              <a:rPr lang="en-US" sz="1500" dirty="0">
                <a:solidFill>
                  <a:schemeClr val="bg1"/>
                </a:solidFill>
              </a:rPr>
              <a:t>Student ability in the subject area</a:t>
            </a:r>
          </a:p>
          <a:p>
            <a:pPr marL="512763" indent="-196850">
              <a:spcBef>
                <a:spcPts val="600"/>
              </a:spcBef>
            </a:pPr>
            <a:r>
              <a:rPr lang="en-US" sz="1500" dirty="0">
                <a:solidFill>
                  <a:schemeClr val="bg1"/>
                </a:solidFill>
              </a:rPr>
              <a:t>Student ability working with computers</a:t>
            </a:r>
          </a:p>
          <a:p>
            <a:pPr marL="512763" indent="-196850">
              <a:spcBef>
                <a:spcPts val="600"/>
              </a:spcBef>
            </a:pPr>
            <a:r>
              <a:rPr lang="en-US" sz="1500" dirty="0">
                <a:solidFill>
                  <a:schemeClr val="bg1"/>
                </a:solidFill>
              </a:rPr>
              <a:t>Student's dependence on social interaction</a:t>
            </a:r>
          </a:p>
          <a:p>
            <a:r>
              <a:rPr lang="en-US" b="1" dirty="0">
                <a:solidFill>
                  <a:schemeClr val="bg1"/>
                </a:solidFill>
              </a:rPr>
              <a:t>The subject  area and the specific concept or skill to be learne</a:t>
            </a:r>
            <a:r>
              <a:rPr lang="en-US" dirty="0">
                <a:solidFill>
                  <a:schemeClr val="bg1"/>
                </a:solidFill>
              </a:rPr>
              <a:t>d</a:t>
            </a:r>
          </a:p>
          <a:p>
            <a:r>
              <a:rPr lang="en-US" b="1" dirty="0">
                <a:solidFill>
                  <a:schemeClr val="bg1"/>
                </a:solidFill>
              </a:rPr>
              <a:t>The intellectual quality of instruction and support for learning</a:t>
            </a:r>
          </a:p>
          <a:p>
            <a:pPr marL="512763" indent="-196850">
              <a:spcBef>
                <a:spcPts val="600"/>
              </a:spcBef>
            </a:pPr>
            <a:r>
              <a:rPr lang="en-US" sz="1500" dirty="0">
                <a:solidFill>
                  <a:schemeClr val="bg1"/>
                </a:solidFill>
              </a:rPr>
              <a:t>The usability of the learning platform / user interface provided</a:t>
            </a:r>
          </a:p>
          <a:p>
            <a:pPr marL="512763" indent="-196850">
              <a:spcBef>
                <a:spcPts val="600"/>
              </a:spcBef>
            </a:pPr>
            <a:r>
              <a:rPr lang="en-US" sz="1500" dirty="0">
                <a:solidFill>
                  <a:schemeClr val="bg1"/>
                </a:solidFill>
              </a:rPr>
              <a:t>The ability of the teacher in preparing or selecting online lessons and other learning activities</a:t>
            </a:r>
          </a:p>
          <a:p>
            <a:pPr marL="512763" indent="-196850">
              <a:spcBef>
                <a:spcPts val="600"/>
              </a:spcBef>
            </a:pPr>
            <a:r>
              <a:rPr lang="en-US" sz="1500" dirty="0">
                <a:solidFill>
                  <a:schemeClr val="bg1"/>
                </a:solidFill>
              </a:rPr>
              <a:t>The quality of the online lessons and other learning activities</a:t>
            </a:r>
          </a:p>
          <a:p>
            <a:pPr marL="512763" indent="-196850">
              <a:spcBef>
                <a:spcPts val="600"/>
              </a:spcBef>
            </a:pPr>
            <a:r>
              <a:rPr lang="en-US" sz="1500" dirty="0">
                <a:solidFill>
                  <a:schemeClr val="bg1"/>
                </a:solidFill>
              </a:rPr>
              <a:t>The degree to which material provided to students is personalized </a:t>
            </a:r>
          </a:p>
          <a:p>
            <a:pPr marL="512763" indent="-196850">
              <a:spcBef>
                <a:spcPts val="600"/>
              </a:spcBef>
            </a:pPr>
            <a:r>
              <a:rPr lang="en-US" sz="1500" dirty="0">
                <a:solidFill>
                  <a:schemeClr val="bg1"/>
                </a:solidFill>
              </a:rPr>
              <a:t>The quality of support for online meetings and collaboration (full class or group meetings)</a:t>
            </a:r>
          </a:p>
          <a:p>
            <a:pPr marL="512763" indent="-196850">
              <a:spcBef>
                <a:spcPts val="600"/>
              </a:spcBef>
            </a:pPr>
            <a:r>
              <a:rPr lang="en-US" sz="1500" dirty="0">
                <a:solidFill>
                  <a:schemeClr val="bg1"/>
                </a:solidFill>
              </a:rPr>
              <a:t>How individual learning is monitored</a:t>
            </a:r>
          </a:p>
          <a:p>
            <a:r>
              <a:rPr lang="en-US" b="1" dirty="0">
                <a:solidFill>
                  <a:schemeClr val="bg1"/>
                </a:solidFill>
              </a:rPr>
              <a:t>Hardware support for students</a:t>
            </a:r>
          </a:p>
          <a:p>
            <a:pPr marL="512763" indent="-196850">
              <a:spcBef>
                <a:spcPts val="600"/>
              </a:spcBef>
            </a:pPr>
            <a:r>
              <a:rPr lang="en-US" sz="1500" dirty="0">
                <a:solidFill>
                  <a:schemeClr val="bg1"/>
                </a:solidFill>
              </a:rPr>
              <a:t>The quality of the student's computer (0 if the student has no computer)</a:t>
            </a:r>
          </a:p>
          <a:p>
            <a:pPr marL="512763" indent="-196850">
              <a:spcBef>
                <a:spcPts val="600"/>
              </a:spcBef>
            </a:pPr>
            <a:r>
              <a:rPr lang="en-US" sz="1500" dirty="0">
                <a:solidFill>
                  <a:schemeClr val="bg1"/>
                </a:solidFill>
              </a:rPr>
              <a:t>Bandwidth of the student's Internet access (0 if no Internet access)</a:t>
            </a:r>
          </a:p>
          <a:p>
            <a:pPr marL="0" indent="0">
              <a:buNone/>
            </a:pPr>
            <a:endParaRPr lang="en-US" dirty="0">
              <a:solidFill>
                <a:schemeClr val="bg1"/>
              </a:solidFill>
            </a:endParaRPr>
          </a:p>
          <a:p>
            <a:pPr marL="0" indent="0">
              <a:buNone/>
            </a:pPr>
            <a:endParaRPr lang="en-US" dirty="0">
              <a:solidFill>
                <a:schemeClr val="bg1"/>
              </a:solidFill>
            </a:endParaRPr>
          </a:p>
        </p:txBody>
      </p:sp>
      <p:sp>
        <p:nvSpPr>
          <p:cNvPr id="3074" name="Slide Number Placeholder 5"/>
          <p:cNvSpPr>
            <a:spLocks noGrp="1"/>
          </p:cNvSpPr>
          <p:nvPr>
            <p:ph type="sldNum" sz="quarter" idx="12"/>
          </p:nvPr>
        </p:nvSpPr>
        <p:spPr>
          <a:xfrm>
            <a:off x="7162800" y="6336528"/>
            <a:ext cx="1428750" cy="342900"/>
          </a:xfrm>
          <a:noFill/>
        </p:spPr>
        <p:txBody>
          <a:bodyPr/>
          <a:lstStyle/>
          <a:p>
            <a:fld id="{377A5EB6-31DF-49C5-A368-99503CA30BC6}" type="slidenum">
              <a:rPr lang="en-US" sz="2400" b="1">
                <a:latin typeface="+mj-lt"/>
              </a:rPr>
              <a:pPr/>
              <a:t>6</a:t>
            </a:fld>
            <a:endParaRPr lang="en-US" sz="2400" b="1" dirty="0">
              <a:latin typeface="+mj-lt"/>
            </a:endParaRPr>
          </a:p>
        </p:txBody>
      </p:sp>
      <p:sp>
        <p:nvSpPr>
          <p:cNvPr id="5" name="Footer Placeholder 4"/>
          <p:cNvSpPr>
            <a:spLocks noGrp="1"/>
          </p:cNvSpPr>
          <p:nvPr>
            <p:ph type="ftr" sz="quarter" idx="11"/>
          </p:nvPr>
        </p:nvSpPr>
        <p:spPr>
          <a:xfrm>
            <a:off x="1344163" y="6477000"/>
            <a:ext cx="6057900" cy="285750"/>
          </a:xfrm>
        </p:spPr>
        <p:txBody>
          <a:bodyPr/>
          <a:lstStyle/>
          <a:p>
            <a:pPr>
              <a:defRPr/>
            </a:pPr>
            <a:r>
              <a:rPr lang="en-US" sz="1200" dirty="0">
                <a:latin typeface="+mn-lt"/>
              </a:rPr>
              <a:t>Soergel</a:t>
            </a:r>
            <a:r>
              <a:rPr lang="en-US" sz="1200">
                <a:latin typeface="+mn-lt"/>
              </a:rPr>
              <a:t>, UBLIS575DS-04.2$2-Lecture03.2ResearchComplexitiesReality</a:t>
            </a:r>
            <a:r>
              <a:rPr lang="en-US" sz="1200" dirty="0">
                <a:latin typeface="+mn-lt"/>
              </a:rPr>
              <a:t>.pptx</a:t>
            </a:r>
            <a:endParaRPr lang="en-US" dirty="0"/>
          </a:p>
        </p:txBody>
      </p:sp>
      <p:pic>
        <p:nvPicPr>
          <p:cNvPr id="2" name="UBLIS75DS-13.0$2-Lecture13.0ResearchComplexitiesRealitySlide06">
            <a:hlinkClick r:id="" action="ppaction://media"/>
            <a:extLst>
              <a:ext uri="{FF2B5EF4-FFF2-40B4-BE49-F238E27FC236}">
                <a16:creationId xmlns:a16="http://schemas.microsoft.com/office/drawing/2014/main" id="{F9B8F22D-5CD1-4624-A14B-9DF49F76B6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16938" y="5111920"/>
            <a:ext cx="549275" cy="549275"/>
          </a:xfrm>
          <a:prstGeom prst="rect">
            <a:avLst/>
          </a:prstGeom>
        </p:spPr>
      </p:pic>
      <p:sp>
        <p:nvSpPr>
          <p:cNvPr id="7" name="TextBox 6">
            <a:extLst>
              <a:ext uri="{FF2B5EF4-FFF2-40B4-BE49-F238E27FC236}">
                <a16:creationId xmlns:a16="http://schemas.microsoft.com/office/drawing/2014/main" id="{72F6FE1C-BEB7-4A21-9248-6274ACA5B700}"/>
              </a:ext>
            </a:extLst>
          </p:cNvPr>
          <p:cNvSpPr txBox="1"/>
          <p:nvPr/>
        </p:nvSpPr>
        <p:spPr>
          <a:xfrm>
            <a:off x="7610088" y="5201892"/>
            <a:ext cx="981462" cy="369332"/>
          </a:xfrm>
          <a:prstGeom prst="rect">
            <a:avLst/>
          </a:prstGeom>
          <a:noFill/>
        </p:spPr>
        <p:txBody>
          <a:bodyPr wrap="square" rtlCol="0">
            <a:spAutoFit/>
          </a:bodyPr>
          <a:lstStyle/>
          <a:p>
            <a:pPr>
              <a:spcBef>
                <a:spcPts val="600"/>
              </a:spcBef>
            </a:pPr>
            <a:r>
              <a:rPr lang="en-US" sz="1800">
                <a:solidFill>
                  <a:schemeClr val="bg1"/>
                </a:solidFill>
              </a:rPr>
              <a:t> 7 </a:t>
            </a:r>
            <a:r>
              <a:rPr lang="en-US" sz="1800" dirty="0">
                <a:solidFill>
                  <a:schemeClr val="bg1"/>
                </a:solidFill>
              </a:rPr>
              <a:t>min </a:t>
            </a:r>
          </a:p>
        </p:txBody>
      </p:sp>
    </p:spTree>
    <p:extLst>
      <p:ext uri="{BB962C8B-B14F-4D97-AF65-F5344CB8AC3E}">
        <p14:creationId xmlns:p14="http://schemas.microsoft.com/office/powerpoint/2010/main" val="172921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4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457200"/>
            <a:ext cx="7848600" cy="514350"/>
          </a:xfrm>
        </p:spPr>
        <p:txBody>
          <a:bodyPr/>
          <a:lstStyle/>
          <a:p>
            <a:pPr eaLnBrk="1" hangingPunct="1"/>
            <a:r>
              <a:rPr lang="en-US" sz="3200" dirty="0"/>
              <a:t>One more caveat</a:t>
            </a:r>
            <a:br>
              <a:rPr lang="en-US" sz="3200" dirty="0"/>
            </a:br>
            <a:r>
              <a:rPr lang="en-US" sz="3200" dirty="0"/>
              <a:t>General method vs. implementation</a:t>
            </a:r>
            <a:endParaRPr lang="en-US" sz="3200" b="0" dirty="0"/>
          </a:p>
        </p:txBody>
      </p:sp>
      <p:sp>
        <p:nvSpPr>
          <p:cNvPr id="3076" name="Rectangle 3"/>
          <p:cNvSpPr>
            <a:spLocks noGrp="1" noChangeArrowheads="1"/>
          </p:cNvSpPr>
          <p:nvPr>
            <p:ph idx="1"/>
          </p:nvPr>
        </p:nvSpPr>
        <p:spPr>
          <a:xfrm>
            <a:off x="152400" y="1500477"/>
            <a:ext cx="8915400" cy="4348206"/>
          </a:xfrm>
        </p:spPr>
        <p:txBody>
          <a:bodyPr/>
          <a:lstStyle/>
          <a:p>
            <a:pPr marL="0" indent="0">
              <a:spcBef>
                <a:spcPts val="0"/>
              </a:spcBef>
              <a:buNone/>
            </a:pPr>
            <a:r>
              <a:rPr lang="en-US" spc="-20" dirty="0">
                <a:solidFill>
                  <a:schemeClr val="bg1"/>
                </a:solidFill>
              </a:rPr>
              <a:t>We want to study the effect of a general method, approach, or design principle</a:t>
            </a:r>
          </a:p>
          <a:p>
            <a:pPr marL="0" indent="0">
              <a:spcBef>
                <a:spcPts val="900"/>
              </a:spcBef>
              <a:buNone/>
            </a:pPr>
            <a:r>
              <a:rPr lang="en-US" spc="-20" dirty="0">
                <a:solidFill>
                  <a:schemeClr val="bg1"/>
                </a:solidFill>
              </a:rPr>
              <a:t>What we actually test is the effect of a particular implementation</a:t>
            </a:r>
          </a:p>
          <a:p>
            <a:pPr marL="0" indent="0">
              <a:spcBef>
                <a:spcPts val="900"/>
              </a:spcBef>
              <a:buNone/>
            </a:pPr>
            <a:r>
              <a:rPr lang="en-US" b="1" spc="-20" dirty="0">
                <a:solidFill>
                  <a:schemeClr val="bg1"/>
                </a:solidFill>
              </a:rPr>
              <a:t>If the implementation is poor, conclusions about the general method are faulty.</a:t>
            </a:r>
            <a:br>
              <a:rPr lang="en-US" spc="-20" dirty="0">
                <a:solidFill>
                  <a:schemeClr val="bg1"/>
                </a:solidFill>
              </a:rPr>
            </a:br>
            <a:r>
              <a:rPr lang="en-US" i="1" dirty="0"/>
              <a:t>The devil is in the detail.</a:t>
            </a:r>
          </a:p>
          <a:p>
            <a:pPr marL="0" indent="0">
              <a:spcBef>
                <a:spcPts val="1800"/>
              </a:spcBef>
              <a:buNone/>
            </a:pPr>
            <a:r>
              <a:rPr lang="en-US" b="1" dirty="0"/>
              <a:t>Examples</a:t>
            </a:r>
          </a:p>
          <a:p>
            <a:pPr marL="227013" indent="-227013">
              <a:spcBef>
                <a:spcPts val="1200"/>
              </a:spcBef>
              <a:buNone/>
            </a:pPr>
            <a:r>
              <a:rPr lang="en-US" dirty="0"/>
              <a:t>1	Principle: </a:t>
            </a:r>
            <a:r>
              <a:rPr lang="en-US" i="1" dirty="0"/>
              <a:t>Examples</a:t>
            </a:r>
            <a:r>
              <a:rPr lang="en-US" dirty="0"/>
              <a:t> first, </a:t>
            </a:r>
            <a:r>
              <a:rPr lang="en-US" i="1" dirty="0"/>
              <a:t>Rules</a:t>
            </a:r>
            <a:r>
              <a:rPr lang="en-US" dirty="0"/>
              <a:t> afterwards or the reverse</a:t>
            </a:r>
            <a:br>
              <a:rPr lang="en-US" dirty="0"/>
            </a:br>
            <a:r>
              <a:rPr lang="en-US" dirty="0"/>
              <a:t>Application: Teaching reading </a:t>
            </a:r>
            <a:r>
              <a:rPr lang="en-US" i="1" dirty="0"/>
              <a:t>Whole words </a:t>
            </a:r>
            <a:r>
              <a:rPr lang="en-US" dirty="0"/>
              <a:t>first, </a:t>
            </a:r>
            <a:r>
              <a:rPr lang="en-US" i="1" dirty="0"/>
              <a:t>Phonics </a:t>
            </a:r>
            <a:r>
              <a:rPr lang="en-US" dirty="0"/>
              <a:t>afterwards or the reverse</a:t>
            </a:r>
          </a:p>
          <a:p>
            <a:pPr marL="227013" indent="-227013">
              <a:spcBef>
                <a:spcPts val="1200"/>
              </a:spcBef>
              <a:buNone/>
            </a:pPr>
            <a:r>
              <a:rPr lang="en-US" dirty="0"/>
              <a:t>2	Broad classification vs detailed classification</a:t>
            </a:r>
          </a:p>
          <a:p>
            <a:pPr marL="227013" indent="-227013">
              <a:spcBef>
                <a:spcPts val="1200"/>
              </a:spcBef>
              <a:buNone/>
            </a:pPr>
            <a:r>
              <a:rPr lang="en-US" dirty="0"/>
              <a:t>3	Hypothesis</a:t>
            </a:r>
            <a:br>
              <a:rPr lang="en-US" dirty="0"/>
            </a:br>
            <a:r>
              <a:rPr lang="en-US" dirty="0"/>
              <a:t>With a teacher or librarian of their own race</a:t>
            </a:r>
            <a:r>
              <a:rPr lang="en-US"/>
              <a:t>/ethnicity, </a:t>
            </a:r>
            <a:r>
              <a:rPr lang="en-US" dirty="0"/>
              <a:t>students get more engaged </a:t>
            </a:r>
          </a:p>
          <a:p>
            <a:pPr marL="0" indent="0">
              <a:spcBef>
                <a:spcPts val="0"/>
              </a:spcBef>
              <a:buNone/>
            </a:pPr>
            <a:endParaRPr lang="en-US" dirty="0"/>
          </a:p>
          <a:p>
            <a:pPr marL="0" indent="0">
              <a:lnSpc>
                <a:spcPct val="110000"/>
              </a:lnSpc>
              <a:spcBef>
                <a:spcPts val="600"/>
              </a:spcBef>
              <a:buNone/>
            </a:pPr>
            <a:endParaRPr lang="en-US" sz="2000" spc="-20" dirty="0">
              <a:solidFill>
                <a:schemeClr val="bg1"/>
              </a:solidFill>
            </a:endParaRPr>
          </a:p>
        </p:txBody>
      </p:sp>
      <p:sp>
        <p:nvSpPr>
          <p:cNvPr id="3074" name="Slide Number Placeholder 5"/>
          <p:cNvSpPr>
            <a:spLocks noGrp="1"/>
          </p:cNvSpPr>
          <p:nvPr>
            <p:ph type="sldNum" sz="quarter" idx="12"/>
          </p:nvPr>
        </p:nvSpPr>
        <p:spPr>
          <a:xfrm>
            <a:off x="7162800" y="6336528"/>
            <a:ext cx="1428750" cy="342900"/>
          </a:xfrm>
          <a:noFill/>
        </p:spPr>
        <p:txBody>
          <a:bodyPr/>
          <a:lstStyle/>
          <a:p>
            <a:fld id="{377A5EB6-31DF-49C5-A368-99503CA30BC6}" type="slidenum">
              <a:rPr lang="en-US" sz="2400" b="1">
                <a:latin typeface="+mj-lt"/>
              </a:rPr>
              <a:pPr/>
              <a:t>7</a:t>
            </a:fld>
            <a:endParaRPr lang="en-US" sz="2400" b="1" dirty="0">
              <a:latin typeface="+mj-lt"/>
            </a:endParaRPr>
          </a:p>
        </p:txBody>
      </p:sp>
      <p:sp>
        <p:nvSpPr>
          <p:cNvPr id="5" name="Footer Placeholder 4"/>
          <p:cNvSpPr>
            <a:spLocks noGrp="1"/>
          </p:cNvSpPr>
          <p:nvPr>
            <p:ph type="ftr" sz="quarter" idx="11"/>
          </p:nvPr>
        </p:nvSpPr>
        <p:spPr>
          <a:xfrm>
            <a:off x="1344163" y="6477000"/>
            <a:ext cx="6057900" cy="285750"/>
          </a:xfrm>
        </p:spPr>
        <p:txBody>
          <a:bodyPr/>
          <a:lstStyle/>
          <a:p>
            <a:pPr>
              <a:defRPr/>
            </a:pPr>
            <a:r>
              <a:rPr lang="en-US" sz="1200" dirty="0">
                <a:latin typeface="+mn-lt"/>
              </a:rPr>
              <a:t>Soergel</a:t>
            </a:r>
            <a:r>
              <a:rPr lang="en-US" sz="1200">
                <a:latin typeface="+mn-lt"/>
              </a:rPr>
              <a:t>, UBLIS575DS-04.2$2-Lecture03.2ResearchComplexitiesReality</a:t>
            </a:r>
            <a:r>
              <a:rPr lang="en-US" sz="1200" dirty="0">
                <a:latin typeface="+mn-lt"/>
              </a:rPr>
              <a:t>.pptx</a:t>
            </a:r>
            <a:endParaRPr lang="en-US" dirty="0"/>
          </a:p>
        </p:txBody>
      </p:sp>
      <p:pic>
        <p:nvPicPr>
          <p:cNvPr id="2" name="UBLIS75DS-13.0$2-Lecture13.0ResearchComplexitiesRealitySlide07">
            <a:hlinkClick r:id="" action="ppaction://media"/>
            <a:extLst>
              <a:ext uri="{FF2B5EF4-FFF2-40B4-BE49-F238E27FC236}">
                <a16:creationId xmlns:a16="http://schemas.microsoft.com/office/drawing/2014/main" id="{1B90C28B-1E8C-4A99-98FE-D995B4B66D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96200" y="5486400"/>
            <a:ext cx="533400" cy="533400"/>
          </a:xfrm>
          <a:prstGeom prst="rect">
            <a:avLst/>
          </a:prstGeom>
        </p:spPr>
      </p:pic>
      <p:sp>
        <p:nvSpPr>
          <p:cNvPr id="7" name="TextBox 6">
            <a:extLst>
              <a:ext uri="{FF2B5EF4-FFF2-40B4-BE49-F238E27FC236}">
                <a16:creationId xmlns:a16="http://schemas.microsoft.com/office/drawing/2014/main" id="{871CC0BF-0C59-4003-A249-AA0EEFAE9B69}"/>
              </a:ext>
            </a:extLst>
          </p:cNvPr>
          <p:cNvSpPr txBox="1"/>
          <p:nvPr/>
        </p:nvSpPr>
        <p:spPr>
          <a:xfrm>
            <a:off x="6672069" y="5521012"/>
            <a:ext cx="981462" cy="369332"/>
          </a:xfrm>
          <a:prstGeom prst="rect">
            <a:avLst/>
          </a:prstGeom>
          <a:noFill/>
        </p:spPr>
        <p:txBody>
          <a:bodyPr wrap="square" rtlCol="0">
            <a:spAutoFit/>
          </a:bodyPr>
          <a:lstStyle/>
          <a:p>
            <a:pPr>
              <a:spcBef>
                <a:spcPts val="600"/>
              </a:spcBef>
            </a:pPr>
            <a:r>
              <a:rPr lang="en-US" sz="1800">
                <a:solidFill>
                  <a:schemeClr val="bg1"/>
                </a:solidFill>
              </a:rPr>
              <a:t> 10 </a:t>
            </a:r>
            <a:r>
              <a:rPr lang="en-US" sz="1800" dirty="0">
                <a:solidFill>
                  <a:schemeClr val="bg1"/>
                </a:solidFill>
              </a:rPr>
              <a:t>min </a:t>
            </a:r>
          </a:p>
        </p:txBody>
      </p:sp>
    </p:spTree>
    <p:extLst>
      <p:ext uri="{BB962C8B-B14F-4D97-AF65-F5344CB8AC3E}">
        <p14:creationId xmlns:p14="http://schemas.microsoft.com/office/powerpoint/2010/main" val="13499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533400" y="457200"/>
            <a:ext cx="7848600" cy="514350"/>
          </a:xfrm>
        </p:spPr>
        <p:txBody>
          <a:bodyPr/>
          <a:lstStyle/>
          <a:p>
            <a:pPr eaLnBrk="1" hangingPunct="1"/>
            <a:r>
              <a:rPr lang="en-US" sz="4000" dirty="0"/>
              <a:t>Precision data analysis </a:t>
            </a:r>
            <a:br>
              <a:rPr lang="en-US" sz="4000" dirty="0"/>
            </a:br>
            <a:r>
              <a:rPr lang="en-US" sz="4000" dirty="0"/>
              <a:t>for precision services</a:t>
            </a:r>
            <a:endParaRPr lang="en-US" sz="4000" b="0" dirty="0"/>
          </a:p>
        </p:txBody>
      </p:sp>
      <p:sp>
        <p:nvSpPr>
          <p:cNvPr id="3076" name="Rectangle 3"/>
          <p:cNvSpPr>
            <a:spLocks noGrp="1" noChangeArrowheads="1"/>
          </p:cNvSpPr>
          <p:nvPr>
            <p:ph idx="1"/>
          </p:nvPr>
        </p:nvSpPr>
        <p:spPr>
          <a:xfrm>
            <a:off x="76200" y="1600200"/>
            <a:ext cx="8991600" cy="4419600"/>
          </a:xfrm>
        </p:spPr>
        <p:txBody>
          <a:bodyPr/>
          <a:lstStyle/>
          <a:p>
            <a:pPr marL="0" indent="0">
              <a:buNone/>
            </a:pPr>
            <a:r>
              <a:rPr lang="en-US" dirty="0">
                <a:solidFill>
                  <a:schemeClr val="bg1"/>
                </a:solidFill>
              </a:rPr>
              <a:t>S</a:t>
            </a:r>
            <a:r>
              <a:rPr lang="en-US" spc="-30" dirty="0">
                <a:solidFill>
                  <a:schemeClr val="bg1"/>
                </a:solidFill>
              </a:rPr>
              <a:t>chool psychology research and practice has considerable room for growth to go beyond</a:t>
            </a:r>
          </a:p>
          <a:p>
            <a:pPr marL="457200" indent="0">
              <a:buNone/>
            </a:pPr>
            <a:r>
              <a:rPr lang="en-US" dirty="0">
                <a:solidFill>
                  <a:schemeClr val="bg1"/>
                </a:solidFill>
              </a:rPr>
              <a:t>"did an intervention work?" to </a:t>
            </a:r>
            <a:br>
              <a:rPr lang="en-US" dirty="0">
                <a:solidFill>
                  <a:schemeClr val="bg1"/>
                </a:solidFill>
              </a:rPr>
            </a:br>
            <a:r>
              <a:rPr lang="en-US" dirty="0">
                <a:solidFill>
                  <a:schemeClr val="bg1"/>
                </a:solidFill>
              </a:rPr>
              <a:t>"what intervention worked for whom and how did it work?" </a:t>
            </a:r>
          </a:p>
          <a:p>
            <a:pPr marL="0" indent="0">
              <a:buNone/>
            </a:pPr>
            <a:r>
              <a:rPr lang="en-US" dirty="0">
                <a:solidFill>
                  <a:schemeClr val="bg1"/>
                </a:solidFill>
              </a:rPr>
              <a:t>The latter question reflects a more precise understanding of intervention, </a:t>
            </a:r>
            <a:br>
              <a:rPr lang="en-US" dirty="0">
                <a:solidFill>
                  <a:schemeClr val="bg1"/>
                </a:solidFill>
              </a:rPr>
            </a:br>
            <a:r>
              <a:rPr lang="en-US" dirty="0">
                <a:solidFill>
                  <a:schemeClr val="bg1"/>
                </a:solidFill>
              </a:rPr>
              <a:t>and involves strategic efforts to enhance the precision of services to </a:t>
            </a:r>
            <a:br>
              <a:rPr lang="en-US" dirty="0">
                <a:solidFill>
                  <a:schemeClr val="bg1"/>
                </a:solidFill>
              </a:rPr>
            </a:br>
            <a:r>
              <a:rPr lang="en-US" dirty="0">
                <a:solidFill>
                  <a:schemeClr val="bg1"/>
                </a:solidFill>
              </a:rPr>
              <a:t>[all students, in particular] students with academic, behavioral, emotional, or physical health problems to </a:t>
            </a:r>
            <a:br>
              <a:rPr lang="en-US" dirty="0">
                <a:solidFill>
                  <a:schemeClr val="bg1"/>
                </a:solidFill>
              </a:rPr>
            </a:br>
            <a:r>
              <a:rPr lang="en-US" b="1" dirty="0">
                <a:solidFill>
                  <a:schemeClr val="bg1"/>
                </a:solidFill>
              </a:rPr>
              <a:t>enhance the degree to which interventions are appropriately tailored to and produce benefit for individual students</a:t>
            </a:r>
            <a:r>
              <a:rPr lang="en-US" dirty="0">
                <a:solidFill>
                  <a:schemeClr val="bg1"/>
                </a:solidFill>
              </a:rPr>
              <a:t>. </a:t>
            </a:r>
          </a:p>
          <a:p>
            <a:pPr marL="0" indent="0">
              <a:buNone/>
            </a:pPr>
            <a:r>
              <a:rPr lang="en-US" dirty="0">
                <a:solidFill>
                  <a:schemeClr val="bg1"/>
                </a:solidFill>
              </a:rPr>
              <a:t>From the abstract of</a:t>
            </a:r>
            <a:br>
              <a:rPr lang="en-US" dirty="0">
                <a:solidFill>
                  <a:schemeClr val="bg1"/>
                </a:solidFill>
              </a:rPr>
            </a:br>
            <a:r>
              <a:rPr lang="en-US" dirty="0"/>
              <a:t>Clayton R. Cooka'*, Stephen P. Kilgus, Matthew K. Burns 2018</a:t>
            </a:r>
            <a:br>
              <a:rPr lang="en-US" dirty="0">
                <a:solidFill>
                  <a:schemeClr val="bg1"/>
                </a:solidFill>
              </a:rPr>
            </a:br>
            <a:r>
              <a:rPr lang="en-US" b="1" spc="-90" dirty="0"/>
              <a:t>Advancing the science and practice of precision education to enhance student outcomes</a:t>
            </a:r>
            <a:br>
              <a:rPr lang="en-US" dirty="0"/>
            </a:br>
            <a:r>
              <a:rPr lang="en-US" dirty="0"/>
              <a:t>Journal of School Psychology 66 (2018) 4-10</a:t>
            </a:r>
            <a:endParaRPr lang="en-US" dirty="0">
              <a:solidFill>
                <a:schemeClr val="bg1"/>
              </a:solidFill>
            </a:endParaRPr>
          </a:p>
          <a:p>
            <a:pPr marL="0" indent="0">
              <a:buNone/>
            </a:pPr>
            <a:endParaRPr lang="en-US" sz="2000" dirty="0">
              <a:solidFill>
                <a:schemeClr val="bg1"/>
              </a:solidFill>
            </a:endParaRPr>
          </a:p>
        </p:txBody>
      </p:sp>
      <p:sp>
        <p:nvSpPr>
          <p:cNvPr id="3074" name="Slide Number Placeholder 5"/>
          <p:cNvSpPr>
            <a:spLocks noGrp="1"/>
          </p:cNvSpPr>
          <p:nvPr>
            <p:ph type="sldNum" sz="quarter" idx="12"/>
          </p:nvPr>
        </p:nvSpPr>
        <p:spPr>
          <a:xfrm>
            <a:off x="7162800" y="6336528"/>
            <a:ext cx="1428750" cy="342900"/>
          </a:xfrm>
          <a:noFill/>
        </p:spPr>
        <p:txBody>
          <a:bodyPr/>
          <a:lstStyle/>
          <a:p>
            <a:fld id="{377A5EB6-31DF-49C5-A368-99503CA30BC6}" type="slidenum">
              <a:rPr lang="en-US" sz="2400" b="1">
                <a:latin typeface="+mj-lt"/>
              </a:rPr>
              <a:pPr/>
              <a:t>8</a:t>
            </a:fld>
            <a:endParaRPr lang="en-US" sz="2400" b="1" dirty="0">
              <a:latin typeface="+mj-lt"/>
            </a:endParaRPr>
          </a:p>
        </p:txBody>
      </p:sp>
      <p:sp>
        <p:nvSpPr>
          <p:cNvPr id="5" name="Footer Placeholder 4"/>
          <p:cNvSpPr>
            <a:spLocks noGrp="1"/>
          </p:cNvSpPr>
          <p:nvPr>
            <p:ph type="ftr" sz="quarter" idx="11"/>
          </p:nvPr>
        </p:nvSpPr>
        <p:spPr>
          <a:xfrm>
            <a:off x="1344163" y="6477000"/>
            <a:ext cx="6057900" cy="285750"/>
          </a:xfrm>
        </p:spPr>
        <p:txBody>
          <a:bodyPr/>
          <a:lstStyle/>
          <a:p>
            <a:pPr>
              <a:defRPr/>
            </a:pPr>
            <a:r>
              <a:rPr lang="en-US" sz="1200" dirty="0">
                <a:latin typeface="+mn-lt"/>
              </a:rPr>
              <a:t>Soergel</a:t>
            </a:r>
            <a:r>
              <a:rPr lang="en-US" sz="1200">
                <a:latin typeface="+mn-lt"/>
              </a:rPr>
              <a:t>, UBLIS575DS-04.2$2-Lecture04.2ResearchComplexitiesReality</a:t>
            </a:r>
            <a:r>
              <a:rPr lang="en-US" sz="1200" dirty="0">
                <a:latin typeface="+mn-lt"/>
              </a:rPr>
              <a:t>.pptx</a:t>
            </a:r>
            <a:endParaRPr lang="en-US" dirty="0"/>
          </a:p>
        </p:txBody>
      </p:sp>
      <p:sp>
        <p:nvSpPr>
          <p:cNvPr id="6" name="TextBox 5">
            <a:extLst>
              <a:ext uri="{FF2B5EF4-FFF2-40B4-BE49-F238E27FC236}">
                <a16:creationId xmlns:a16="http://schemas.microsoft.com/office/drawing/2014/main" id="{7F8C4E81-FCB1-4058-9E0A-BFDFCDE90056}"/>
              </a:ext>
            </a:extLst>
          </p:cNvPr>
          <p:cNvSpPr txBox="1"/>
          <p:nvPr/>
        </p:nvSpPr>
        <p:spPr>
          <a:xfrm>
            <a:off x="7581207" y="226367"/>
            <a:ext cx="1600200" cy="461665"/>
          </a:xfrm>
          <a:prstGeom prst="rect">
            <a:avLst/>
          </a:prstGeom>
          <a:noFill/>
        </p:spPr>
        <p:txBody>
          <a:bodyPr wrap="square" rtlCol="0">
            <a:spAutoFit/>
          </a:bodyPr>
          <a:lstStyle/>
          <a:p>
            <a:r>
              <a:rPr lang="en-US" dirty="0"/>
              <a:t>Just read</a:t>
            </a:r>
          </a:p>
        </p:txBody>
      </p:sp>
    </p:spTree>
    <p:extLst>
      <p:ext uri="{BB962C8B-B14F-4D97-AF65-F5344CB8AC3E}">
        <p14:creationId xmlns:p14="http://schemas.microsoft.com/office/powerpoint/2010/main" val="1535360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76200" y="742950"/>
            <a:ext cx="8991600" cy="514350"/>
          </a:xfrm>
        </p:spPr>
        <p:txBody>
          <a:bodyPr/>
          <a:lstStyle/>
          <a:p>
            <a:pPr eaLnBrk="1" hangingPunct="1"/>
            <a:r>
              <a:rPr lang="en-US" sz="3600" spc="-100" dirty="0"/>
              <a:t>Measuring variables. </a:t>
            </a:r>
            <a:br>
              <a:rPr lang="en-US" sz="3600" spc="-100" dirty="0"/>
            </a:br>
            <a:r>
              <a:rPr lang="en-US" sz="3600" spc="-100" dirty="0"/>
              <a:t>Pitfalls of individual differences</a:t>
            </a:r>
            <a:br>
              <a:rPr lang="en-US" sz="4000" spc="-100" dirty="0"/>
            </a:br>
            <a:endParaRPr lang="en-US" sz="4000" b="0" spc="-100" dirty="0">
              <a:latin typeface="Arial Unicode MS" pitchFamily="34" charset="-128"/>
            </a:endParaRPr>
          </a:p>
        </p:txBody>
      </p:sp>
      <p:sp>
        <p:nvSpPr>
          <p:cNvPr id="3076" name="Rectangle 3"/>
          <p:cNvSpPr>
            <a:spLocks noGrp="1" noChangeArrowheads="1"/>
          </p:cNvSpPr>
          <p:nvPr>
            <p:ph idx="1"/>
          </p:nvPr>
        </p:nvSpPr>
        <p:spPr>
          <a:xfrm>
            <a:off x="1365647" y="1522592"/>
            <a:ext cx="6172200" cy="1085850"/>
          </a:xfrm>
        </p:spPr>
        <p:txBody>
          <a:bodyPr/>
          <a:lstStyle/>
          <a:p>
            <a:pPr marL="0" indent="0" algn="ctr">
              <a:buNone/>
            </a:pPr>
            <a:r>
              <a:rPr lang="en-US" sz="3000" b="1" dirty="0">
                <a:solidFill>
                  <a:schemeClr val="bg1"/>
                </a:solidFill>
              </a:rPr>
              <a:t>The maze game</a:t>
            </a:r>
            <a:br>
              <a:rPr lang="en-US" sz="3000" b="1" dirty="0">
                <a:solidFill>
                  <a:schemeClr val="bg1"/>
                </a:solidFill>
              </a:rPr>
            </a:br>
            <a:r>
              <a:rPr lang="en-US" sz="3000" b="1" dirty="0">
                <a:solidFill>
                  <a:schemeClr val="bg1"/>
                </a:solidFill>
              </a:rPr>
              <a:t>and</a:t>
            </a:r>
            <a:br>
              <a:rPr lang="en-US" sz="3000" b="1" dirty="0">
                <a:solidFill>
                  <a:schemeClr val="bg1"/>
                </a:solidFill>
              </a:rPr>
            </a:br>
            <a:r>
              <a:rPr lang="en-US" sz="3000" b="1" dirty="0">
                <a:solidFill>
                  <a:schemeClr val="bg1"/>
                </a:solidFill>
              </a:rPr>
              <a:t>The boy who loved sounds</a:t>
            </a:r>
          </a:p>
        </p:txBody>
      </p:sp>
      <p:pic>
        <p:nvPicPr>
          <p:cNvPr id="6" name="Picture 5">
            <a:extLst>
              <a:ext uri="{FF2B5EF4-FFF2-40B4-BE49-F238E27FC236}">
                <a16:creationId xmlns:a16="http://schemas.microsoft.com/office/drawing/2014/main" id="{5343B8A8-9720-4615-8AD1-3806D69A3B75}"/>
              </a:ext>
            </a:extLst>
          </p:cNvPr>
          <p:cNvPicPr/>
          <p:nvPr/>
        </p:nvPicPr>
        <p:blipFill>
          <a:blip r:embed="rId4"/>
          <a:stretch>
            <a:fillRect/>
          </a:stretch>
        </p:blipFill>
        <p:spPr>
          <a:xfrm>
            <a:off x="1851422" y="3200400"/>
            <a:ext cx="5200650" cy="2914650"/>
          </a:xfrm>
          <a:prstGeom prst="rect">
            <a:avLst/>
          </a:prstGeom>
        </p:spPr>
      </p:pic>
      <p:sp>
        <p:nvSpPr>
          <p:cNvPr id="7" name="Slide Number Placeholder 5">
            <a:extLst>
              <a:ext uri="{FF2B5EF4-FFF2-40B4-BE49-F238E27FC236}">
                <a16:creationId xmlns:a16="http://schemas.microsoft.com/office/drawing/2014/main" id="{05BF0E85-4E70-4705-A46D-BCC181DC0ABD}"/>
              </a:ext>
            </a:extLst>
          </p:cNvPr>
          <p:cNvSpPr txBox="1">
            <a:spLocks/>
          </p:cNvSpPr>
          <p:nvPr/>
        </p:nvSpPr>
        <p:spPr bwMode="auto">
          <a:xfrm>
            <a:off x="7162800" y="6336528"/>
            <a:ext cx="142875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05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a:lstStyle>
          <a:p>
            <a:fld id="{377A5EB6-31DF-49C5-A368-99503CA30BC6}" type="slidenum">
              <a:rPr lang="en-US" sz="2400" b="1" smtClean="0">
                <a:latin typeface="+mj-lt"/>
              </a:rPr>
              <a:pPr/>
              <a:t>9</a:t>
            </a:fld>
            <a:endParaRPr lang="en-US" sz="2400" b="1" dirty="0">
              <a:latin typeface="+mj-lt"/>
            </a:endParaRPr>
          </a:p>
        </p:txBody>
      </p:sp>
      <p:sp>
        <p:nvSpPr>
          <p:cNvPr id="8" name="Footer Placeholder 4">
            <a:extLst>
              <a:ext uri="{FF2B5EF4-FFF2-40B4-BE49-F238E27FC236}">
                <a16:creationId xmlns:a16="http://schemas.microsoft.com/office/drawing/2014/main" id="{FB683A22-C5DF-4EA2-97B9-270D337F09BE}"/>
              </a:ext>
            </a:extLst>
          </p:cNvPr>
          <p:cNvSpPr txBox="1">
            <a:spLocks/>
          </p:cNvSpPr>
          <p:nvPr/>
        </p:nvSpPr>
        <p:spPr bwMode="auto">
          <a:xfrm>
            <a:off x="1344163" y="6477000"/>
            <a:ext cx="6057900" cy="285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5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a:lstStyle>
          <a:p>
            <a:pPr>
              <a:defRPr/>
            </a:pPr>
            <a:r>
              <a:rPr lang="en-US" sz="1200" dirty="0">
                <a:latin typeface="+mn-lt"/>
              </a:rPr>
              <a:t>Soergel</a:t>
            </a:r>
            <a:r>
              <a:rPr lang="en-US" sz="1200">
                <a:latin typeface="+mn-lt"/>
              </a:rPr>
              <a:t>, UBLIS575DS-04.2$2-Lecture04.2ResearchComplexitiesReality</a:t>
            </a:r>
            <a:r>
              <a:rPr lang="en-US" sz="1200" dirty="0">
                <a:latin typeface="+mn-lt"/>
              </a:rPr>
              <a:t>.pptx</a:t>
            </a:r>
            <a:r>
              <a:rPr lang="en-US" dirty="0"/>
              <a:t>    </a:t>
            </a:r>
          </a:p>
        </p:txBody>
      </p:sp>
      <p:pic>
        <p:nvPicPr>
          <p:cNvPr id="2" name="UBLIS75DS-13.0$2-Lecture13.0ResearchComplexitiesRealitySlide09">
            <a:hlinkClick r:id="" action="ppaction://media"/>
            <a:extLst>
              <a:ext uri="{FF2B5EF4-FFF2-40B4-BE49-F238E27FC236}">
                <a16:creationId xmlns:a16="http://schemas.microsoft.com/office/drawing/2014/main" id="{2E2AB850-8434-42EF-99A6-E499B68F21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51578" y="5492360"/>
            <a:ext cx="661347" cy="661347"/>
          </a:xfrm>
          <a:prstGeom prst="rect">
            <a:avLst/>
          </a:prstGeom>
        </p:spPr>
      </p:pic>
      <p:sp>
        <p:nvSpPr>
          <p:cNvPr id="9" name="TextBox 8">
            <a:extLst>
              <a:ext uri="{FF2B5EF4-FFF2-40B4-BE49-F238E27FC236}">
                <a16:creationId xmlns:a16="http://schemas.microsoft.com/office/drawing/2014/main" id="{F9A3442C-B62E-4B9A-93CA-741D68A4BA11}"/>
              </a:ext>
            </a:extLst>
          </p:cNvPr>
          <p:cNvSpPr txBox="1"/>
          <p:nvPr/>
        </p:nvSpPr>
        <p:spPr>
          <a:xfrm>
            <a:off x="7386444" y="5601555"/>
            <a:ext cx="981462" cy="369332"/>
          </a:xfrm>
          <a:prstGeom prst="rect">
            <a:avLst/>
          </a:prstGeom>
          <a:noFill/>
        </p:spPr>
        <p:txBody>
          <a:bodyPr wrap="square" rtlCol="0">
            <a:spAutoFit/>
          </a:bodyPr>
          <a:lstStyle/>
          <a:p>
            <a:pPr>
              <a:spcBef>
                <a:spcPts val="600"/>
              </a:spcBef>
            </a:pPr>
            <a:r>
              <a:rPr lang="en-US" sz="1800">
                <a:solidFill>
                  <a:schemeClr val="bg1"/>
                </a:solidFill>
              </a:rPr>
              <a:t> 4 </a:t>
            </a:r>
            <a:r>
              <a:rPr lang="en-US" sz="1800" dirty="0">
                <a:solidFill>
                  <a:schemeClr val="bg1"/>
                </a:solidFill>
              </a:rPr>
              <a:t>min </a:t>
            </a:r>
          </a:p>
        </p:txBody>
      </p:sp>
    </p:spTree>
    <p:extLst>
      <p:ext uri="{BB962C8B-B14F-4D97-AF65-F5344CB8AC3E}">
        <p14:creationId xmlns:p14="http://schemas.microsoft.com/office/powerpoint/2010/main" val="296964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6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7_Default Design">
  <a:themeElements>
    <a:clrScheme name="">
      <a:dk1>
        <a:srgbClr val="FFFFFF"/>
      </a:dk1>
      <a:lt1>
        <a:srgbClr val="FFFFFF"/>
      </a:lt1>
      <a:dk2>
        <a:srgbClr val="FFFF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51604</TotalTime>
  <Words>2151</Words>
  <Application>Microsoft Office PowerPoint</Application>
  <PresentationFormat>On-screen Show (4:3)</PresentationFormat>
  <Paragraphs>232</Paragraphs>
  <Slides>18</Slides>
  <Notes>2</Notes>
  <HiddenSlides>0</HiddenSlides>
  <MMClips>8</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4" baseType="lpstr">
      <vt:lpstr>ＭＳ 明朝</vt:lpstr>
      <vt:lpstr>Arial</vt:lpstr>
      <vt:lpstr>Arial Unicode MS</vt:lpstr>
      <vt:lpstr>Times New Roman</vt:lpstr>
      <vt:lpstr>7_Default Design</vt:lpstr>
      <vt:lpstr>Microsoft Word Document</vt:lpstr>
      <vt:lpstr>UB LIS 575 Soergel Lecture 04.2  Research and the complexities of reality A cautionary tale from the field of education</vt:lpstr>
      <vt:lpstr>PowerPoint Presentation</vt:lpstr>
      <vt:lpstr>Learning objectives</vt:lpstr>
      <vt:lpstr>Introductory example</vt:lpstr>
      <vt:lpstr>Many independent variables that interact</vt:lpstr>
      <vt:lpstr>Example 2. The effects of online instruction</vt:lpstr>
      <vt:lpstr>One more caveat General method vs. implementation</vt:lpstr>
      <vt:lpstr>Precision data analysis  for precision services</vt:lpstr>
      <vt:lpstr>Measuring variables.  Pitfalls of individual differences </vt:lpstr>
      <vt:lpstr>Outcome measures</vt:lpstr>
      <vt:lpstr>Outcome measures. Issues</vt:lpstr>
      <vt:lpstr>Outcome measures. Purpose</vt:lpstr>
      <vt:lpstr>Precision education</vt:lpstr>
      <vt:lpstr>Precision education. Forerunners</vt:lpstr>
      <vt:lpstr>Precision education. Forerunners</vt:lpstr>
      <vt:lpstr>Conclusion 1</vt:lpstr>
      <vt:lpstr>Conclusion 2</vt:lpstr>
      <vt:lpstr>Conclusion 3</vt:lpstr>
    </vt:vector>
  </TitlesOfParts>
  <Company>GMU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Default</dc:creator>
  <cp:lastModifiedBy>DS</cp:lastModifiedBy>
  <cp:revision>1158</cp:revision>
  <dcterms:created xsi:type="dcterms:W3CDTF">2002-10-21T17:52:26Z</dcterms:created>
  <dcterms:modified xsi:type="dcterms:W3CDTF">2021-09-14T21:35:13Z</dcterms:modified>
</cp:coreProperties>
</file>