
<file path=[Content_Types].xml><?xml version="1.0" encoding="utf-8"?>
<Types xmlns="http://schemas.openxmlformats.org/package/2006/content-types">
  <Default Extension="mp3" ContentType="audio/mpeg"/>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26"/>
  </p:notesMasterIdLst>
  <p:sldIdLst>
    <p:sldId id="260" r:id="rId2"/>
    <p:sldId id="439" r:id="rId3"/>
    <p:sldId id="342" r:id="rId4"/>
    <p:sldId id="401" r:id="rId5"/>
    <p:sldId id="416" r:id="rId6"/>
    <p:sldId id="417" r:id="rId7"/>
    <p:sldId id="423" r:id="rId8"/>
    <p:sldId id="424" r:id="rId9"/>
    <p:sldId id="426" r:id="rId10"/>
    <p:sldId id="420" r:id="rId11"/>
    <p:sldId id="435" r:id="rId12"/>
    <p:sldId id="437" r:id="rId13"/>
    <p:sldId id="427" r:id="rId14"/>
    <p:sldId id="431" r:id="rId15"/>
    <p:sldId id="432" r:id="rId16"/>
    <p:sldId id="428" r:id="rId17"/>
    <p:sldId id="429" r:id="rId18"/>
    <p:sldId id="430" r:id="rId19"/>
    <p:sldId id="414" r:id="rId20"/>
    <p:sldId id="421" r:id="rId21"/>
    <p:sldId id="422" r:id="rId22"/>
    <p:sldId id="389" r:id="rId23"/>
    <p:sldId id="413" r:id="rId24"/>
    <p:sldId id="404" r:id="rId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14" autoAdjust="0"/>
    <p:restoredTop sz="94649" autoAdjust="0"/>
  </p:normalViewPr>
  <p:slideViewPr>
    <p:cSldViewPr>
      <p:cViewPr varScale="1">
        <p:scale>
          <a:sx n="84" d="100"/>
          <a:sy n="84" d="100"/>
        </p:scale>
        <p:origin x="991"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a:defRPr/>
            </a:pPr>
            <a:endParaRPr lang="en-US" dirty="0"/>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dirty="0"/>
              <a:t>Soergel, </a:t>
            </a:r>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3000" b="1">
          <a:solidFill>
            <a:srgbClr val="FFCC66"/>
          </a:solidFill>
          <a:latin typeface="+mj-lt"/>
          <a:ea typeface="+mj-ea"/>
          <a:cs typeface="+mj-cs"/>
        </a:defRPr>
      </a:lvl1pPr>
      <a:lvl2pPr algn="ctr" rtl="0" fontAlgn="base">
        <a:spcBef>
          <a:spcPct val="0"/>
        </a:spcBef>
        <a:spcAft>
          <a:spcPct val="0"/>
        </a:spcAft>
        <a:defRPr sz="3000" b="1">
          <a:solidFill>
            <a:srgbClr val="FFCC66"/>
          </a:solidFill>
          <a:latin typeface="Arial" charset="0"/>
          <a:cs typeface="Arial" charset="0"/>
        </a:defRPr>
      </a:lvl2pPr>
      <a:lvl3pPr algn="ctr" rtl="0" fontAlgn="base">
        <a:spcBef>
          <a:spcPct val="0"/>
        </a:spcBef>
        <a:spcAft>
          <a:spcPct val="0"/>
        </a:spcAft>
        <a:defRPr sz="3000" b="1">
          <a:solidFill>
            <a:srgbClr val="FFCC66"/>
          </a:solidFill>
          <a:latin typeface="Arial" charset="0"/>
          <a:cs typeface="Arial" charset="0"/>
        </a:defRPr>
      </a:lvl3pPr>
      <a:lvl4pPr algn="ctr" rtl="0" fontAlgn="base">
        <a:spcBef>
          <a:spcPct val="0"/>
        </a:spcBef>
        <a:spcAft>
          <a:spcPct val="0"/>
        </a:spcAft>
        <a:defRPr sz="3000" b="1">
          <a:solidFill>
            <a:srgbClr val="FFCC66"/>
          </a:solidFill>
          <a:latin typeface="Arial" charset="0"/>
          <a:cs typeface="Arial" charset="0"/>
        </a:defRPr>
      </a:lvl4pPr>
      <a:lvl5pPr algn="ctr" rtl="0" fontAlgn="base">
        <a:spcBef>
          <a:spcPct val="0"/>
        </a:spcBef>
        <a:spcAft>
          <a:spcPct val="0"/>
        </a:spcAft>
        <a:defRPr sz="3000" b="1">
          <a:solidFill>
            <a:srgbClr val="FFCC66"/>
          </a:solidFill>
          <a:latin typeface="Arial" charset="0"/>
          <a:cs typeface="Arial" charset="0"/>
        </a:defRPr>
      </a:lvl5pPr>
      <a:lvl6pPr marL="342900" algn="ctr" rtl="0" fontAlgn="base">
        <a:spcBef>
          <a:spcPct val="0"/>
        </a:spcBef>
        <a:spcAft>
          <a:spcPct val="0"/>
        </a:spcAft>
        <a:defRPr sz="3000" b="1">
          <a:solidFill>
            <a:srgbClr val="FFCC66"/>
          </a:solidFill>
          <a:latin typeface="Arial" charset="0"/>
          <a:cs typeface="Arial" charset="0"/>
        </a:defRPr>
      </a:lvl6pPr>
      <a:lvl7pPr marL="685800" algn="ctr" rtl="0" fontAlgn="base">
        <a:spcBef>
          <a:spcPct val="0"/>
        </a:spcBef>
        <a:spcAft>
          <a:spcPct val="0"/>
        </a:spcAft>
        <a:defRPr sz="3000" b="1">
          <a:solidFill>
            <a:srgbClr val="FFCC66"/>
          </a:solidFill>
          <a:latin typeface="Arial" charset="0"/>
          <a:cs typeface="Arial" charset="0"/>
        </a:defRPr>
      </a:lvl7pPr>
      <a:lvl8pPr marL="1028700" algn="ctr" rtl="0" fontAlgn="base">
        <a:spcBef>
          <a:spcPct val="0"/>
        </a:spcBef>
        <a:spcAft>
          <a:spcPct val="0"/>
        </a:spcAft>
        <a:defRPr sz="3000" b="1">
          <a:solidFill>
            <a:srgbClr val="FFCC66"/>
          </a:solidFill>
          <a:latin typeface="Arial" charset="0"/>
          <a:cs typeface="Arial" charset="0"/>
        </a:defRPr>
      </a:lvl8pPr>
      <a:lvl9pPr marL="1371600" algn="ctr" rtl="0" fontAlgn="base">
        <a:spcBef>
          <a:spcPct val="0"/>
        </a:spcBef>
        <a:spcAft>
          <a:spcPct val="0"/>
        </a:spcAft>
        <a:defRPr sz="3000" b="1">
          <a:solidFill>
            <a:srgbClr val="FFCC66"/>
          </a:solidFill>
          <a:latin typeface="Arial" charset="0"/>
          <a:cs typeface="Arial" charset="0"/>
        </a:defRPr>
      </a:lvl9pPr>
    </p:titleStyle>
    <p:bodyStyle>
      <a:lvl1pPr marL="257175" indent="-257175" algn="l" rtl="0" fontAlgn="base">
        <a:spcBef>
          <a:spcPct val="60000"/>
        </a:spcBef>
        <a:spcAft>
          <a:spcPct val="0"/>
        </a:spcAft>
        <a:buChar char="•"/>
        <a:defRPr sz="1800">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cs typeface="+mn-cs"/>
        </a:defRPr>
      </a:lvl2pPr>
      <a:lvl3pPr marL="857250" indent="-171450" algn="l" rtl="0" fontAlgn="base">
        <a:spcBef>
          <a:spcPct val="20000"/>
        </a:spcBef>
        <a:spcAft>
          <a:spcPct val="0"/>
        </a:spcAft>
        <a:buChar char="•"/>
        <a:defRPr sz="1800">
          <a:solidFill>
            <a:schemeClr val="tx1"/>
          </a:solidFill>
          <a:latin typeface="+mn-lt"/>
          <a:cs typeface="+mn-cs"/>
        </a:defRPr>
      </a:lvl3pPr>
      <a:lvl4pPr marL="1200150" indent="-171450" algn="l" rtl="0" fontAlgn="base">
        <a:spcBef>
          <a:spcPct val="20000"/>
        </a:spcBef>
        <a:spcAft>
          <a:spcPct val="0"/>
        </a:spcAft>
        <a:buChar char="–"/>
        <a:defRPr sz="1500">
          <a:solidFill>
            <a:schemeClr val="tx1"/>
          </a:solidFill>
          <a:latin typeface="+mn-lt"/>
          <a:cs typeface="+mn-cs"/>
        </a:defRPr>
      </a:lvl4pPr>
      <a:lvl5pPr marL="1543050" indent="-171450" algn="l" rtl="0" fontAlgn="base">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2" Type="http://schemas.openxmlformats.org/officeDocument/2006/relationships/hyperlink" Target="https://www.nih.gov/health-information/nih-clinical-research-trials-you/guiding-principles-ethical-research"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76200" y="1257300"/>
            <a:ext cx="8991600" cy="2286000"/>
          </a:xfrm>
        </p:spPr>
        <p:txBody>
          <a:bodyPr/>
          <a:lstStyle/>
          <a:p>
            <a:pPr>
              <a:spcBef>
                <a:spcPts val="1500"/>
              </a:spcBef>
            </a:pPr>
            <a:r>
              <a:rPr lang="en-US" sz="2800" b="0" dirty="0">
                <a:latin typeface="Arial Unicode MS" pitchFamily="34" charset="-128"/>
              </a:rPr>
              <a:t>UB LIS 575 Soergel</a:t>
            </a:r>
            <a:br>
              <a:rPr lang="en-US" sz="2800" b="0">
                <a:latin typeface="Arial Unicode MS" pitchFamily="34" charset="-128"/>
              </a:rPr>
            </a:br>
            <a:r>
              <a:rPr lang="en-US" sz="2800" b="0">
                <a:latin typeface="Arial Unicode MS" pitchFamily="34" charset="-128"/>
              </a:rPr>
              <a:t>Lecture 05.2a</a:t>
            </a:r>
            <a:br>
              <a:rPr lang="en-US" sz="1500" b="0" dirty="0">
                <a:latin typeface="Arial Unicode MS" pitchFamily="34" charset="-128"/>
              </a:rPr>
            </a:br>
            <a:br>
              <a:rPr lang="en-US" sz="1500" b="0" dirty="0">
                <a:latin typeface="Arial Unicode MS" pitchFamily="34" charset="-128"/>
              </a:rPr>
            </a:br>
            <a:r>
              <a:rPr lang="en-US" sz="4400" dirty="0">
                <a:latin typeface="Arial Unicode MS" pitchFamily="34" charset="-128"/>
              </a:rPr>
              <a:t>Research Ethics</a:t>
            </a:r>
          </a:p>
        </p:txBody>
      </p:sp>
      <p:sp>
        <p:nvSpPr>
          <p:cNvPr id="2052" name="Rectangle 3"/>
          <p:cNvSpPr>
            <a:spLocks noGrp="1" noChangeArrowheads="1"/>
          </p:cNvSpPr>
          <p:nvPr>
            <p:ph type="subTitle" idx="1"/>
          </p:nvPr>
        </p:nvSpPr>
        <p:spPr>
          <a:xfrm>
            <a:off x="1857375" y="4432070"/>
            <a:ext cx="5429250" cy="1314450"/>
          </a:xfrm>
        </p:spPr>
        <p:txBody>
          <a:bodyPr/>
          <a:lstStyle/>
          <a:p>
            <a:pPr eaLnBrk="1" hangingPunct="1"/>
            <a:r>
              <a:rPr lang="en-US" sz="2100" b="1" dirty="0">
                <a:solidFill>
                  <a:schemeClr val="bg1"/>
                </a:solidFill>
              </a:rPr>
              <a:t>Dagobert Soergel</a:t>
            </a:r>
          </a:p>
          <a:p>
            <a:pPr eaLnBrk="1" hangingPunct="1"/>
            <a:r>
              <a:rPr lang="en-US" sz="1500" dirty="0">
                <a:solidFill>
                  <a:schemeClr val="bg1"/>
                </a:solidFill>
              </a:rPr>
              <a:t>Department of  Information Science</a:t>
            </a:r>
            <a:br>
              <a:rPr lang="en-US" sz="1500" dirty="0">
                <a:solidFill>
                  <a:schemeClr val="bg1"/>
                </a:solidFill>
              </a:rPr>
            </a:br>
            <a:r>
              <a:rPr lang="en-US" sz="1500" dirty="0">
                <a:solidFill>
                  <a:schemeClr val="bg1"/>
                </a:solidFill>
              </a:rPr>
              <a:t>Graduate School of Education </a:t>
            </a:r>
            <a:br>
              <a:rPr lang="en-US" sz="1500" dirty="0">
                <a:solidFill>
                  <a:schemeClr val="bg1"/>
                </a:solidFill>
              </a:rPr>
            </a:br>
            <a:r>
              <a:rPr lang="en-US" sz="1500" dirty="0">
                <a:solidFill>
                  <a:schemeClr val="bg1"/>
                </a:solidFill>
              </a:rPr>
              <a:t>University at Buffalo</a:t>
            </a:r>
          </a:p>
        </p:txBody>
      </p:sp>
      <p:sp>
        <p:nvSpPr>
          <p:cNvPr id="2053" name="Text Box 4"/>
          <p:cNvSpPr txBox="1">
            <a:spLocks noChangeArrowheads="1"/>
          </p:cNvSpPr>
          <p:nvPr/>
        </p:nvSpPr>
        <p:spPr bwMode="auto">
          <a:xfrm>
            <a:off x="2537479" y="4495800"/>
            <a:ext cx="4686300" cy="369332"/>
          </a:xfrm>
          <a:prstGeom prst="rect">
            <a:avLst/>
          </a:prstGeom>
          <a:noFill/>
          <a:ln w="9525">
            <a:noFill/>
            <a:miter lim="800000"/>
            <a:headEnd/>
            <a:tailEnd/>
          </a:ln>
        </p:spPr>
        <p:txBody>
          <a:bodyPr>
            <a:spAutoFit/>
          </a:bodyPr>
          <a:lstStyle/>
          <a:p>
            <a:pPr algn="ctr">
              <a:spcBef>
                <a:spcPct val="10000"/>
              </a:spcBef>
            </a:pPr>
            <a:endParaRPr lang="en-US" sz="1800" dirty="0">
              <a:latin typeface="Arial" charset="0"/>
            </a:endParaRPr>
          </a:p>
        </p:txBody>
      </p:sp>
      <p:sp>
        <p:nvSpPr>
          <p:cNvPr id="2" name="TextBox 1">
            <a:extLst>
              <a:ext uri="{FF2B5EF4-FFF2-40B4-BE49-F238E27FC236}">
                <a16:creationId xmlns:a16="http://schemas.microsoft.com/office/drawing/2014/main" id="{AE9A339B-AE57-4F2A-B7D0-46E96F289112}"/>
              </a:ext>
            </a:extLst>
          </p:cNvPr>
          <p:cNvSpPr txBox="1"/>
          <p:nvPr/>
        </p:nvSpPr>
        <p:spPr>
          <a:xfrm>
            <a:off x="609600" y="6172200"/>
            <a:ext cx="7239000" cy="463090"/>
          </a:xfrm>
          <a:prstGeom prst="rect">
            <a:avLst/>
          </a:prstGeom>
          <a:noFill/>
        </p:spPr>
        <p:txBody>
          <a:bodyPr wrap="square" rtlCol="0">
            <a:spAutoFit/>
          </a:bodyPr>
          <a:lstStyle/>
          <a:p>
            <a:r>
              <a:rPr lang="en-US" dirty="0"/>
              <a:t>Introduction audio on next slide</a:t>
            </a:r>
          </a:p>
        </p:txBody>
      </p:sp>
    </p:spTree>
    <p:extLst>
      <p:ext uri="{BB962C8B-B14F-4D97-AF65-F5344CB8AC3E}">
        <p14:creationId xmlns:p14="http://schemas.microsoft.com/office/powerpoint/2010/main" val="2784458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752600"/>
            <a:ext cx="8686800" cy="2209800"/>
          </a:xfrm>
        </p:spPr>
        <p:txBody>
          <a:bodyPr/>
          <a:lstStyle/>
          <a:p>
            <a:pPr eaLnBrk="1" hangingPunct="1"/>
            <a:r>
              <a:rPr lang="en-US" sz="4000" dirty="0"/>
              <a:t>1.3 Ethics </a:t>
            </a:r>
            <a:br>
              <a:rPr lang="en-US" sz="4000" dirty="0"/>
            </a:br>
            <a:r>
              <a:rPr lang="en-US" sz="4000" dirty="0"/>
              <a:t>in science communication</a:t>
            </a:r>
            <a:br>
              <a:rPr lang="en-US" sz="4000" dirty="0"/>
            </a:br>
            <a:r>
              <a:rPr lang="en-US" sz="4000" dirty="0"/>
              <a:t>and the research enterprise </a:t>
            </a:r>
            <a:endParaRPr lang="en-US" sz="4000" b="0" dirty="0"/>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10</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Tree>
    <p:extLst>
      <p:ext uri="{BB962C8B-B14F-4D97-AF65-F5344CB8AC3E}">
        <p14:creationId xmlns:p14="http://schemas.microsoft.com/office/powerpoint/2010/main" val="109997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762000"/>
            <a:ext cx="7848600" cy="514350"/>
          </a:xfrm>
        </p:spPr>
        <p:txBody>
          <a:bodyPr/>
          <a:lstStyle/>
          <a:p>
            <a:pPr eaLnBrk="1" hangingPunct="1"/>
            <a:r>
              <a:rPr lang="en-US" sz="4000" dirty="0"/>
              <a:t>1.3.1 The research enterprise</a:t>
            </a:r>
            <a:br>
              <a:rPr lang="en-US" sz="4000" dirty="0"/>
            </a:br>
            <a:r>
              <a:rPr lang="en-US" sz="4000" dirty="0"/>
              <a:t>Freedom of research</a:t>
            </a:r>
            <a:endParaRPr lang="en-US" sz="4000" b="0" dirty="0"/>
          </a:p>
        </p:txBody>
      </p:sp>
      <p:sp>
        <p:nvSpPr>
          <p:cNvPr id="3076" name="Rectangle 3"/>
          <p:cNvSpPr>
            <a:spLocks noGrp="1" noChangeArrowheads="1"/>
          </p:cNvSpPr>
          <p:nvPr>
            <p:ph idx="1"/>
          </p:nvPr>
        </p:nvSpPr>
        <p:spPr>
          <a:xfrm>
            <a:off x="28433" y="2362200"/>
            <a:ext cx="8915400" cy="3352800"/>
          </a:xfrm>
        </p:spPr>
        <p:txBody>
          <a:bodyPr/>
          <a:lstStyle/>
          <a:p>
            <a:pPr>
              <a:spcBef>
                <a:spcPts val="1500"/>
              </a:spcBef>
            </a:pPr>
            <a:r>
              <a:rPr lang="en-US" sz="2000" dirty="0">
                <a:solidFill>
                  <a:schemeClr val="bg1"/>
                </a:solidFill>
              </a:rPr>
              <a:t>Freedom of research.  Good research practice associated with </a:t>
            </a:r>
            <a:br>
              <a:rPr lang="en-US" sz="2000" dirty="0">
                <a:solidFill>
                  <a:schemeClr val="bg1"/>
                </a:solidFill>
              </a:rPr>
            </a:br>
            <a:r>
              <a:rPr lang="en-US" sz="2000" dirty="0">
                <a:solidFill>
                  <a:schemeClr val="bg1"/>
                </a:solidFill>
              </a:rPr>
              <a:t>research’s quest for truth and independence.</a:t>
            </a:r>
          </a:p>
          <a:p>
            <a:pPr>
              <a:spcBef>
                <a:spcPts val="1500"/>
              </a:spcBef>
            </a:pPr>
            <a:r>
              <a:rPr lang="en-US" sz="2000" dirty="0">
                <a:solidFill>
                  <a:schemeClr val="bg1"/>
                </a:solidFill>
              </a:rPr>
              <a:t>The independence of researchers and research institutions (especially in contract research)</a:t>
            </a:r>
          </a:p>
          <a:p>
            <a:pPr>
              <a:spcBef>
                <a:spcPts val="1500"/>
              </a:spcBef>
            </a:pPr>
            <a:r>
              <a:rPr lang="en-US" sz="2000" dirty="0">
                <a:solidFill>
                  <a:schemeClr val="bg1"/>
                </a:solidFill>
              </a:rPr>
              <a:t>The balance between contract research and researcher-driven research</a:t>
            </a:r>
          </a:p>
          <a:p>
            <a:pPr>
              <a:spcBef>
                <a:spcPts val="1500"/>
              </a:spcBef>
            </a:pPr>
            <a:r>
              <a:rPr lang="en-US" sz="2000" dirty="0">
                <a:solidFill>
                  <a:schemeClr val="bg1"/>
                </a:solidFill>
              </a:rPr>
              <a:t>Relationships to individuals and groups directly affected by the research</a:t>
            </a: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11</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1">
            <a:hlinkClick r:id="" action="ppaction://media"/>
            <a:extLst>
              <a:ext uri="{FF2B5EF4-FFF2-40B4-BE49-F238E27FC236}">
                <a16:creationId xmlns:a16="http://schemas.microsoft.com/office/drawing/2014/main" id="{E7A3DE27-A1E6-4877-8A35-FAADC2ED29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1150" y="5334000"/>
            <a:ext cx="609600" cy="609600"/>
          </a:xfrm>
          <a:prstGeom prst="rect">
            <a:avLst/>
          </a:prstGeom>
        </p:spPr>
      </p:pic>
    </p:spTree>
    <p:extLst>
      <p:ext uri="{BB962C8B-B14F-4D97-AF65-F5344CB8AC3E}">
        <p14:creationId xmlns:p14="http://schemas.microsoft.com/office/powerpoint/2010/main" val="1633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381000"/>
            <a:ext cx="7848600" cy="514350"/>
          </a:xfrm>
        </p:spPr>
        <p:txBody>
          <a:bodyPr/>
          <a:lstStyle/>
          <a:p>
            <a:pPr eaLnBrk="1" hangingPunct="1"/>
            <a:r>
              <a:rPr lang="en-US" sz="4000" dirty="0"/>
              <a:t>1.3.2 The research enterprise</a:t>
            </a:r>
            <a:br>
              <a:rPr lang="en-US" sz="4000" dirty="0"/>
            </a:br>
            <a:r>
              <a:rPr lang="en-US" sz="4000" dirty="0"/>
              <a:t>Publishing results</a:t>
            </a:r>
            <a:endParaRPr lang="en-US" sz="4000" b="0" dirty="0"/>
          </a:p>
        </p:txBody>
      </p:sp>
      <p:sp>
        <p:nvSpPr>
          <p:cNvPr id="3076" name="Rectangle 3"/>
          <p:cNvSpPr>
            <a:spLocks noGrp="1" noChangeArrowheads="1"/>
          </p:cNvSpPr>
          <p:nvPr>
            <p:ph idx="1"/>
          </p:nvPr>
        </p:nvSpPr>
        <p:spPr>
          <a:xfrm>
            <a:off x="114300" y="1447800"/>
            <a:ext cx="8915400" cy="4724400"/>
          </a:xfrm>
        </p:spPr>
        <p:txBody>
          <a:bodyPr/>
          <a:lstStyle/>
          <a:p>
            <a:pPr>
              <a:spcBef>
                <a:spcPts val="1500"/>
              </a:spcBef>
            </a:pPr>
            <a:r>
              <a:rPr lang="en-US" sz="2000" b="1" dirty="0">
                <a:solidFill>
                  <a:schemeClr val="bg1"/>
                </a:solidFill>
              </a:rPr>
              <a:t>Right to publish</a:t>
            </a:r>
          </a:p>
          <a:p>
            <a:pPr>
              <a:spcBef>
                <a:spcPts val="1000"/>
              </a:spcBef>
            </a:pPr>
            <a:r>
              <a:rPr lang="en-US" sz="2000" b="1" dirty="0">
                <a:solidFill>
                  <a:schemeClr val="bg1"/>
                </a:solidFill>
              </a:rPr>
              <a:t>Obligation to publish results. Verifiability</a:t>
            </a:r>
          </a:p>
          <a:p>
            <a:pPr>
              <a:spcBef>
                <a:spcPts val="1000"/>
              </a:spcBef>
            </a:pPr>
            <a:r>
              <a:rPr lang="en-US" sz="2000" dirty="0">
                <a:solidFill>
                  <a:schemeClr val="bg1"/>
                </a:solidFill>
              </a:rPr>
              <a:t>Obligation to share methods, apparatus design, software, data.</a:t>
            </a:r>
            <a:br>
              <a:rPr lang="en-US" sz="2000" dirty="0">
                <a:solidFill>
                  <a:schemeClr val="bg1"/>
                </a:solidFill>
              </a:rPr>
            </a:br>
            <a:r>
              <a:rPr lang="en-US" sz="2000" dirty="0">
                <a:solidFill>
                  <a:schemeClr val="bg1"/>
                </a:solidFill>
              </a:rPr>
              <a:t>Veriﬁcation and subsequent use of research material</a:t>
            </a:r>
          </a:p>
          <a:p>
            <a:pPr>
              <a:spcBef>
                <a:spcPts val="1000"/>
              </a:spcBef>
            </a:pPr>
            <a:r>
              <a:rPr lang="en-US" sz="2000" dirty="0">
                <a:solidFill>
                  <a:schemeClr val="bg1"/>
                </a:solidFill>
              </a:rPr>
              <a:t>Rigor, reproducibility and replication. Scientific validity</a:t>
            </a:r>
          </a:p>
          <a:p>
            <a:pPr>
              <a:spcBef>
                <a:spcPts val="1000"/>
              </a:spcBef>
            </a:pPr>
            <a:r>
              <a:rPr lang="en-US" sz="2000" b="1" dirty="0">
                <a:solidFill>
                  <a:schemeClr val="bg1"/>
                </a:solidFill>
              </a:rPr>
              <a:t>Restrictions on publishing / right to publish</a:t>
            </a:r>
            <a:r>
              <a:rPr lang="en-US" sz="2000" dirty="0">
                <a:solidFill>
                  <a:schemeClr val="bg1"/>
                </a:solidFill>
              </a:rPr>
              <a:t>: </a:t>
            </a:r>
          </a:p>
          <a:p>
            <a:pPr marL="627063" indent="-339725">
              <a:spcBef>
                <a:spcPts val="600"/>
              </a:spcBef>
            </a:pPr>
            <a:r>
              <a:rPr lang="en-US" sz="2000" dirty="0">
                <a:solidFill>
                  <a:schemeClr val="bg1"/>
                </a:solidFill>
              </a:rPr>
              <a:t>Proprietary research (in a company, under contract)</a:t>
            </a:r>
          </a:p>
          <a:p>
            <a:pPr marL="627063" indent="-339725">
              <a:spcBef>
                <a:spcPts val="600"/>
              </a:spcBef>
            </a:pPr>
            <a:r>
              <a:rPr lang="en-US" sz="2000" dirty="0">
                <a:solidFill>
                  <a:schemeClr val="bg1"/>
                </a:solidFill>
              </a:rPr>
              <a:t>Classified (secret) research. Military, other government agencies.</a:t>
            </a:r>
          </a:p>
          <a:p>
            <a:pPr marL="627063" indent="-339725">
              <a:spcBef>
                <a:spcPts val="600"/>
              </a:spcBef>
            </a:pPr>
            <a:r>
              <a:rPr lang="en-US" sz="2000" dirty="0">
                <a:solidFill>
                  <a:schemeClr val="bg1"/>
                </a:solidFill>
              </a:rPr>
              <a:t>Research results could be misused in the wrong hands:</a:t>
            </a:r>
            <a:br>
              <a:rPr lang="en-US" sz="2000" dirty="0">
                <a:solidFill>
                  <a:schemeClr val="bg1"/>
                </a:solidFill>
              </a:rPr>
            </a:br>
            <a:r>
              <a:rPr lang="en-US" sz="2000" dirty="0">
                <a:solidFill>
                  <a:schemeClr val="bg1"/>
                </a:solidFill>
              </a:rPr>
              <a:t>Dual Use Research or DURC. Export controls</a:t>
            </a:r>
          </a:p>
          <a:p>
            <a:pPr>
              <a:spcBef>
                <a:spcPts val="1000"/>
              </a:spcBef>
            </a:pPr>
            <a:r>
              <a:rPr lang="en-US" sz="2000" dirty="0">
                <a:solidFill>
                  <a:schemeClr val="bg1"/>
                </a:solidFill>
              </a:rPr>
              <a:t>The use of research results. Intellectual property</a:t>
            </a:r>
          </a:p>
          <a:p>
            <a:pPr>
              <a:spcBef>
                <a:spcPts val="1000"/>
              </a:spcBef>
            </a:pPr>
            <a:r>
              <a:rPr lang="en-US" sz="2000" spc="-20" dirty="0">
                <a:solidFill>
                  <a:schemeClr val="bg1"/>
                </a:solidFill>
              </a:rPr>
              <a:t>Regulation and quality control of research. Independent review. Peer review</a:t>
            </a: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12</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2">
            <a:hlinkClick r:id="" action="ppaction://media"/>
            <a:extLst>
              <a:ext uri="{FF2B5EF4-FFF2-40B4-BE49-F238E27FC236}">
                <a16:creationId xmlns:a16="http://schemas.microsoft.com/office/drawing/2014/main" id="{230F69A7-189E-48EA-8984-8498D2A84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305299"/>
            <a:ext cx="431279" cy="431279"/>
          </a:xfrm>
          <a:prstGeom prst="rect">
            <a:avLst/>
          </a:prstGeom>
        </p:spPr>
      </p:pic>
    </p:spTree>
    <p:extLst>
      <p:ext uri="{BB962C8B-B14F-4D97-AF65-F5344CB8AC3E}">
        <p14:creationId xmlns:p14="http://schemas.microsoft.com/office/powerpoint/2010/main" val="292778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38150" y="1066800"/>
            <a:ext cx="8153400" cy="1219201"/>
          </a:xfrm>
        </p:spPr>
        <p:txBody>
          <a:bodyPr/>
          <a:lstStyle/>
          <a:p>
            <a:pPr eaLnBrk="1" hangingPunct="1"/>
            <a:r>
              <a:rPr lang="en-US" sz="4000" dirty="0"/>
              <a:t>1.3.3 The research enterprise</a:t>
            </a:r>
            <a:br>
              <a:rPr lang="en-US" sz="4000" dirty="0"/>
            </a:br>
            <a:r>
              <a:rPr lang="en-US" sz="4000" dirty="0"/>
              <a:t>Acknowledge previous work,  sources, and contributors</a:t>
            </a:r>
            <a:br>
              <a:rPr lang="en-US" sz="4000" dirty="0"/>
            </a:br>
            <a:endParaRPr lang="en-US" sz="4000" b="0" dirty="0"/>
          </a:p>
        </p:txBody>
      </p:sp>
      <p:sp>
        <p:nvSpPr>
          <p:cNvPr id="3076" name="Rectangle 3"/>
          <p:cNvSpPr>
            <a:spLocks noGrp="1" noChangeArrowheads="1"/>
          </p:cNvSpPr>
          <p:nvPr>
            <p:ph idx="1"/>
          </p:nvPr>
        </p:nvSpPr>
        <p:spPr>
          <a:xfrm>
            <a:off x="114300" y="2819400"/>
            <a:ext cx="8915400" cy="2895600"/>
          </a:xfrm>
        </p:spPr>
        <p:txBody>
          <a:bodyPr/>
          <a:lstStyle/>
          <a:p>
            <a:pPr>
              <a:spcBef>
                <a:spcPts val="1500"/>
              </a:spcBef>
            </a:pPr>
            <a:r>
              <a:rPr lang="en-US" sz="2000" b="1" dirty="0">
                <a:solidFill>
                  <a:schemeClr val="bg1"/>
                </a:solidFill>
              </a:rPr>
              <a:t>Obligation to acknowledge all previous work, sources,</a:t>
            </a:r>
            <a:br>
              <a:rPr lang="en-US" sz="2000" b="1" dirty="0">
                <a:solidFill>
                  <a:schemeClr val="bg1"/>
                </a:solidFill>
              </a:rPr>
            </a:br>
            <a:r>
              <a:rPr lang="en-US" sz="2000" b="1" dirty="0">
                <a:solidFill>
                  <a:schemeClr val="bg1"/>
                </a:solidFill>
              </a:rPr>
              <a:t> and contributors</a:t>
            </a:r>
          </a:p>
          <a:p>
            <a:pPr>
              <a:spcBef>
                <a:spcPts val="1500"/>
              </a:spcBef>
            </a:pPr>
            <a:r>
              <a:rPr lang="en-US" sz="2000" dirty="0">
                <a:solidFill>
                  <a:schemeClr val="bg1"/>
                </a:solidFill>
              </a:rPr>
              <a:t>Good reference / citation practices</a:t>
            </a:r>
          </a:p>
          <a:p>
            <a:pPr>
              <a:spcBef>
                <a:spcPts val="1500"/>
              </a:spcBef>
            </a:pPr>
            <a:r>
              <a:rPr lang="en-US" sz="2000" dirty="0">
                <a:solidFill>
                  <a:schemeClr val="bg1"/>
                </a:solidFill>
              </a:rPr>
              <a:t>No plagiarism</a:t>
            </a:r>
          </a:p>
          <a:p>
            <a:pPr>
              <a:spcBef>
                <a:spcPts val="1500"/>
              </a:spcBef>
            </a:pPr>
            <a:r>
              <a:rPr lang="en-US" sz="2000" dirty="0">
                <a:solidFill>
                  <a:schemeClr val="bg1"/>
                </a:solidFill>
              </a:rPr>
              <a:t>No using others' data without acknowledgement</a:t>
            </a:r>
          </a:p>
          <a:p>
            <a:pPr>
              <a:spcBef>
                <a:spcPts val="1500"/>
              </a:spcBef>
            </a:pPr>
            <a:r>
              <a:rPr lang="en-US" sz="2000" dirty="0">
                <a:solidFill>
                  <a:schemeClr val="bg1"/>
                </a:solidFill>
              </a:rPr>
              <a:t>Due credit to students and other collaborators</a:t>
            </a: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13</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3">
            <a:hlinkClick r:id="" action="ppaction://media"/>
            <a:extLst>
              <a:ext uri="{FF2B5EF4-FFF2-40B4-BE49-F238E27FC236}">
                <a16:creationId xmlns:a16="http://schemas.microsoft.com/office/drawing/2014/main" id="{DCBCD4EE-D019-46C9-AB6C-F094CEC3F2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5546725"/>
            <a:ext cx="625475" cy="625475"/>
          </a:xfrm>
          <a:prstGeom prst="rect">
            <a:avLst/>
          </a:prstGeom>
        </p:spPr>
      </p:pic>
    </p:spTree>
    <p:extLst>
      <p:ext uri="{BB962C8B-B14F-4D97-AF65-F5344CB8AC3E}">
        <p14:creationId xmlns:p14="http://schemas.microsoft.com/office/powerpoint/2010/main" val="180624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825277"/>
            <a:ext cx="7848600" cy="514350"/>
          </a:xfrm>
        </p:spPr>
        <p:txBody>
          <a:bodyPr/>
          <a:lstStyle/>
          <a:p>
            <a:pPr eaLnBrk="1" hangingPunct="1"/>
            <a:r>
              <a:rPr lang="en-US" sz="4000" dirty="0"/>
              <a:t>1.3.4 The research enterprise</a:t>
            </a:r>
            <a:br>
              <a:rPr lang="en-US" sz="4000" dirty="0"/>
            </a:br>
            <a:r>
              <a:rPr lang="en-US" sz="4000" dirty="0"/>
              <a:t>Scientific conduct</a:t>
            </a:r>
            <a:endParaRPr lang="en-US" sz="4000" b="0" dirty="0"/>
          </a:p>
        </p:txBody>
      </p:sp>
      <p:sp>
        <p:nvSpPr>
          <p:cNvPr id="3076" name="Rectangle 3"/>
          <p:cNvSpPr>
            <a:spLocks noGrp="1" noChangeArrowheads="1"/>
          </p:cNvSpPr>
          <p:nvPr>
            <p:ph idx="1"/>
          </p:nvPr>
        </p:nvSpPr>
        <p:spPr>
          <a:xfrm>
            <a:off x="114300" y="2133600"/>
            <a:ext cx="8915400" cy="4876800"/>
          </a:xfrm>
        </p:spPr>
        <p:txBody>
          <a:bodyPr/>
          <a:lstStyle/>
          <a:p>
            <a:pPr>
              <a:spcBef>
                <a:spcPts val="1500"/>
              </a:spcBef>
            </a:pPr>
            <a:r>
              <a:rPr lang="en-US" sz="2000" dirty="0"/>
              <a:t>Conflict of interest. If it is present, it needs to be managed.</a:t>
            </a:r>
          </a:p>
          <a:p>
            <a:pPr>
              <a:spcBef>
                <a:spcPts val="1500"/>
              </a:spcBef>
            </a:pPr>
            <a:r>
              <a:rPr lang="en-US" sz="2000" dirty="0">
                <a:solidFill>
                  <a:schemeClr val="bg1"/>
                </a:solidFill>
              </a:rPr>
              <a:t>Misconduct in scholarly activity. Research misconduct</a:t>
            </a:r>
          </a:p>
          <a:p>
            <a:pPr>
              <a:spcBef>
                <a:spcPts val="1500"/>
              </a:spcBef>
            </a:pPr>
            <a:r>
              <a:rPr lang="en-US" sz="2000" dirty="0">
                <a:solidFill>
                  <a:schemeClr val="bg1"/>
                </a:solidFill>
              </a:rPr>
              <a:t>Example: Falsifying data</a:t>
            </a:r>
          </a:p>
          <a:p>
            <a:r>
              <a:rPr lang="en-US" sz="2000" dirty="0"/>
              <a:t>Whistleblowing on illegal or unethical activities in industry, government, or academia.</a:t>
            </a: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14</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4">
            <a:hlinkClick r:id="" action="ppaction://media"/>
            <a:extLst>
              <a:ext uri="{FF2B5EF4-FFF2-40B4-BE49-F238E27FC236}">
                <a16:creationId xmlns:a16="http://schemas.microsoft.com/office/drawing/2014/main" id="{5D419C83-4800-4267-8FE3-564DBE61EE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31076" y="4740276"/>
            <a:ext cx="669924" cy="669924"/>
          </a:xfrm>
          <a:prstGeom prst="rect">
            <a:avLst/>
          </a:prstGeom>
        </p:spPr>
      </p:pic>
    </p:spTree>
    <p:extLst>
      <p:ext uri="{BB962C8B-B14F-4D97-AF65-F5344CB8AC3E}">
        <p14:creationId xmlns:p14="http://schemas.microsoft.com/office/powerpoint/2010/main" val="37813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609600"/>
            <a:ext cx="8763000" cy="1676400"/>
          </a:xfrm>
        </p:spPr>
        <p:txBody>
          <a:bodyPr/>
          <a:lstStyle/>
          <a:p>
            <a:pPr eaLnBrk="1" hangingPunct="1"/>
            <a:r>
              <a:rPr lang="en-US" sz="4000" dirty="0"/>
              <a:t>2 Ethics in the conduct of research</a:t>
            </a:r>
            <a:endParaRPr lang="en-US" sz="4000" b="0" dirty="0">
              <a:latin typeface="Arial Unicode MS" pitchFamily="34" charset="-128"/>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15</a:t>
            </a:fld>
            <a:endParaRPr lang="en-US" sz="2400" b="1" dirty="0"/>
          </a:p>
        </p:txBody>
      </p:sp>
      <p:sp>
        <p:nvSpPr>
          <p:cNvPr id="5" name="Footer Placeholder 4">
            <a:extLst>
              <a:ext uri="{FF2B5EF4-FFF2-40B4-BE49-F238E27FC236}">
                <a16:creationId xmlns:a16="http://schemas.microsoft.com/office/drawing/2014/main" id="{5F8CA070-2822-4E0B-BA07-1994899A24F2}"/>
              </a:ext>
            </a:extLst>
          </p:cNvPr>
          <p:cNvSpPr txBox="1">
            <a:spLocks/>
          </p:cNvSpPr>
          <p:nvPr/>
        </p:nvSpPr>
        <p:spPr bwMode="auto">
          <a:xfrm>
            <a:off x="1524000" y="6477000"/>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3" name="TextBox 2">
            <a:extLst>
              <a:ext uri="{FF2B5EF4-FFF2-40B4-BE49-F238E27FC236}">
                <a16:creationId xmlns:a16="http://schemas.microsoft.com/office/drawing/2014/main" id="{552C9776-C3B1-43B9-9ED3-4C0B5EA680B9}"/>
              </a:ext>
            </a:extLst>
          </p:cNvPr>
          <p:cNvSpPr txBox="1"/>
          <p:nvPr/>
        </p:nvSpPr>
        <p:spPr>
          <a:xfrm>
            <a:off x="457200" y="2438400"/>
            <a:ext cx="7848600" cy="2677656"/>
          </a:xfrm>
          <a:prstGeom prst="rect">
            <a:avLst/>
          </a:prstGeom>
          <a:noFill/>
        </p:spPr>
        <p:txBody>
          <a:bodyPr wrap="square" rtlCol="0">
            <a:spAutoFit/>
          </a:bodyPr>
          <a:lstStyle/>
          <a:p>
            <a:r>
              <a:rPr lang="en-US" dirty="0"/>
              <a:t>2.1 Human subjects. Research participants</a:t>
            </a:r>
          </a:p>
          <a:p>
            <a:endParaRPr lang="en-US" dirty="0"/>
          </a:p>
          <a:p>
            <a:r>
              <a:rPr lang="en-US" dirty="0"/>
              <a:t>2.2 Appropriate data collection. Tests and measurement</a:t>
            </a:r>
          </a:p>
          <a:p>
            <a:endParaRPr lang="en-US" dirty="0"/>
          </a:p>
          <a:p>
            <a:r>
              <a:rPr lang="en-US" dirty="0"/>
              <a:t>2.3 Management of research facilities</a:t>
            </a:r>
          </a:p>
          <a:p>
            <a:endParaRPr lang="en-US" dirty="0"/>
          </a:p>
          <a:p>
            <a:endParaRPr lang="en-US" dirty="0"/>
          </a:p>
        </p:txBody>
      </p:sp>
      <p:pic>
        <p:nvPicPr>
          <p:cNvPr id="4" name="UBLIS575DS-13.1a$2-Slide15">
            <a:hlinkClick r:id="" action="ppaction://media"/>
            <a:extLst>
              <a:ext uri="{FF2B5EF4-FFF2-40B4-BE49-F238E27FC236}">
                <a16:creationId xmlns:a16="http://schemas.microsoft.com/office/drawing/2014/main" id="{5441CFB5-539C-444D-88FC-EF4049340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1400" y="4953000"/>
            <a:ext cx="762000" cy="762000"/>
          </a:xfrm>
          <a:prstGeom prst="rect">
            <a:avLst/>
          </a:prstGeom>
        </p:spPr>
      </p:pic>
    </p:spTree>
    <p:extLst>
      <p:ext uri="{BB962C8B-B14F-4D97-AF65-F5344CB8AC3E}">
        <p14:creationId xmlns:p14="http://schemas.microsoft.com/office/powerpoint/2010/main" val="27183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228600"/>
            <a:ext cx="9029700" cy="514350"/>
          </a:xfrm>
        </p:spPr>
        <p:txBody>
          <a:bodyPr/>
          <a:lstStyle/>
          <a:p>
            <a:pPr eaLnBrk="1" hangingPunct="1"/>
            <a:r>
              <a:rPr lang="en-US" sz="3600" spc="-100" dirty="0"/>
              <a:t>2.1 Human subjects. Research participants</a:t>
            </a:r>
            <a:endParaRPr lang="en-US" sz="3600" b="0" spc="-100" dirty="0"/>
          </a:p>
        </p:txBody>
      </p:sp>
      <p:sp>
        <p:nvSpPr>
          <p:cNvPr id="3076" name="Rectangle 3"/>
          <p:cNvSpPr>
            <a:spLocks noGrp="1" noChangeArrowheads="1"/>
          </p:cNvSpPr>
          <p:nvPr>
            <p:ph idx="1"/>
          </p:nvPr>
        </p:nvSpPr>
        <p:spPr>
          <a:xfrm>
            <a:off x="114300" y="990600"/>
            <a:ext cx="8915400" cy="5181600"/>
          </a:xfrm>
        </p:spPr>
        <p:txBody>
          <a:bodyPr/>
          <a:lstStyle/>
          <a:p>
            <a:pPr>
              <a:spcBef>
                <a:spcPts val="1500"/>
              </a:spcBef>
            </a:pPr>
            <a:r>
              <a:rPr lang="en-US" dirty="0"/>
              <a:t>Respect for People’s Rights, Dignity, and Diversity</a:t>
            </a:r>
            <a:endParaRPr lang="en-US" sz="2000" dirty="0">
              <a:solidFill>
                <a:schemeClr val="bg1"/>
              </a:solidFill>
            </a:endParaRPr>
          </a:p>
          <a:p>
            <a:pPr>
              <a:spcBef>
                <a:spcPts val="1300"/>
              </a:spcBef>
            </a:pPr>
            <a:r>
              <a:rPr lang="en-US" dirty="0"/>
              <a:t>Regard for and representation of disadvantaged groups</a:t>
            </a:r>
            <a:endParaRPr lang="en-US" sz="2000" dirty="0">
              <a:solidFill>
                <a:schemeClr val="bg1"/>
              </a:solidFill>
            </a:endParaRPr>
          </a:p>
          <a:p>
            <a:pPr>
              <a:spcBef>
                <a:spcPts val="1300"/>
              </a:spcBef>
            </a:pPr>
            <a:r>
              <a:rPr lang="en-US" b="1" dirty="0"/>
              <a:t>Fair subject selection</a:t>
            </a:r>
            <a:r>
              <a:rPr lang="en-US" dirty="0"/>
              <a:t>. </a:t>
            </a:r>
            <a:br>
              <a:rPr lang="en-US" dirty="0"/>
            </a:br>
            <a:r>
              <a:rPr lang="en-US" dirty="0"/>
              <a:t>Clinical trials: If participants suffering from an otherwise untreatable disease have a chance of getting better, how are participants selected?</a:t>
            </a:r>
            <a:br>
              <a:rPr lang="en-US" dirty="0"/>
            </a:br>
            <a:r>
              <a:rPr lang="en-US" dirty="0"/>
              <a:t>Control group issue if treatment group may benefit more</a:t>
            </a:r>
          </a:p>
          <a:p>
            <a:pPr>
              <a:spcBef>
                <a:spcPts val="1300"/>
              </a:spcBef>
            </a:pPr>
            <a:r>
              <a:rPr lang="en-US" dirty="0"/>
              <a:t>Researchers’ responsibility for deﬁning roles clearly</a:t>
            </a:r>
          </a:p>
          <a:p>
            <a:pPr>
              <a:spcBef>
                <a:spcPts val="1300"/>
              </a:spcBef>
            </a:pPr>
            <a:r>
              <a:rPr lang="en-US" dirty="0"/>
              <a:t>Avoid injury and severe burdens</a:t>
            </a:r>
          </a:p>
          <a:p>
            <a:pPr>
              <a:spcBef>
                <a:spcPts val="1300"/>
              </a:spcBef>
            </a:pPr>
            <a:r>
              <a:rPr lang="en-US" dirty="0"/>
              <a:t>I</a:t>
            </a:r>
            <a:r>
              <a:rPr lang="en-US" b="1" dirty="0"/>
              <a:t>nformed consent</a:t>
            </a:r>
            <a:r>
              <a:rPr lang="en-US" dirty="0"/>
              <a:t>. Keep research subjects informed. The issue of deception</a:t>
            </a:r>
          </a:p>
          <a:p>
            <a:pPr>
              <a:spcBef>
                <a:spcPts val="1300"/>
              </a:spcBef>
            </a:pPr>
            <a:r>
              <a:rPr lang="en-US" dirty="0"/>
              <a:t>Right to withdraw at any time</a:t>
            </a:r>
          </a:p>
          <a:p>
            <a:pPr>
              <a:spcBef>
                <a:spcPts val="1300"/>
              </a:spcBef>
            </a:pPr>
            <a:r>
              <a:rPr lang="en-US" b="1" dirty="0"/>
              <a:t>Respect privacy and conﬁdentiality</a:t>
            </a:r>
          </a:p>
          <a:p>
            <a:pPr>
              <a:spcBef>
                <a:spcPts val="1300"/>
              </a:spcBef>
            </a:pPr>
            <a:r>
              <a:rPr lang="en-US" dirty="0"/>
              <a:t>Restrict re-use</a:t>
            </a:r>
          </a:p>
          <a:p>
            <a:pPr>
              <a:spcBef>
                <a:spcPts val="1300"/>
              </a:spcBef>
            </a:pPr>
            <a:r>
              <a:rPr lang="en-US" b="1" dirty="0"/>
              <a:t>Special human subjects</a:t>
            </a:r>
            <a:r>
              <a:rPr lang="en-US" dirty="0"/>
              <a:t>: Children. Stem cell research</a:t>
            </a:r>
          </a:p>
          <a:p>
            <a:pPr>
              <a:spcBef>
                <a:spcPts val="1500"/>
              </a:spcBef>
            </a:pPr>
            <a:endParaRPr lang="en-US" dirty="0"/>
          </a:p>
          <a:p>
            <a:pPr>
              <a:spcBef>
                <a:spcPts val="1500"/>
              </a:spcBef>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16</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6">
            <a:hlinkClick r:id="" action="ppaction://media"/>
            <a:extLst>
              <a:ext uri="{FF2B5EF4-FFF2-40B4-BE49-F238E27FC236}">
                <a16:creationId xmlns:a16="http://schemas.microsoft.com/office/drawing/2014/main" id="{954F3E79-EF10-42E9-A451-D41D6AE59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1438" y="5911962"/>
            <a:ext cx="641238" cy="641238"/>
          </a:xfrm>
          <a:prstGeom prst="rect">
            <a:avLst/>
          </a:prstGeom>
        </p:spPr>
      </p:pic>
    </p:spTree>
    <p:extLst>
      <p:ext uri="{BB962C8B-B14F-4D97-AF65-F5344CB8AC3E}">
        <p14:creationId xmlns:p14="http://schemas.microsoft.com/office/powerpoint/2010/main" val="67360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609600"/>
            <a:ext cx="7848600" cy="514350"/>
          </a:xfrm>
        </p:spPr>
        <p:txBody>
          <a:bodyPr/>
          <a:lstStyle/>
          <a:p>
            <a:pPr eaLnBrk="1" hangingPunct="1"/>
            <a:r>
              <a:rPr lang="en-US" sz="4000" dirty="0"/>
              <a:t>2.2 Appropriate data collection.</a:t>
            </a:r>
            <a:br>
              <a:rPr lang="en-US" sz="4000" dirty="0"/>
            </a:br>
            <a:r>
              <a:rPr lang="en-US" sz="4000" dirty="0"/>
              <a:t>Tests and measurement</a:t>
            </a:r>
            <a:endParaRPr lang="en-US" sz="4000" b="0" dirty="0"/>
          </a:p>
        </p:txBody>
      </p:sp>
      <p:sp>
        <p:nvSpPr>
          <p:cNvPr id="3076" name="Rectangle 3"/>
          <p:cNvSpPr>
            <a:spLocks noGrp="1" noChangeArrowheads="1"/>
          </p:cNvSpPr>
          <p:nvPr>
            <p:ph idx="1"/>
          </p:nvPr>
        </p:nvSpPr>
        <p:spPr>
          <a:xfrm>
            <a:off x="114300" y="1752600"/>
            <a:ext cx="8915400" cy="4572000"/>
          </a:xfrm>
        </p:spPr>
        <p:txBody>
          <a:bodyPr/>
          <a:lstStyle/>
          <a:p>
            <a:pPr>
              <a:spcBef>
                <a:spcPts val="1500"/>
              </a:spcBef>
            </a:pPr>
            <a:r>
              <a:rPr lang="en-US" sz="2000" dirty="0">
                <a:solidFill>
                  <a:schemeClr val="bg1"/>
                </a:solidFill>
              </a:rPr>
              <a:t>Data collection instruments must be appropriate to cultural background and other characteristics of the individual participant.</a:t>
            </a:r>
          </a:p>
          <a:p>
            <a:pPr>
              <a:spcBef>
                <a:spcPts val="1500"/>
              </a:spcBef>
            </a:pPr>
            <a:r>
              <a:rPr lang="en-US" sz="2000" dirty="0">
                <a:solidFill>
                  <a:schemeClr val="bg1"/>
                </a:solidFill>
              </a:rPr>
              <a:t>Avoid false consistency</a:t>
            </a:r>
          </a:p>
          <a:p>
            <a:pPr marL="0" indent="0">
              <a:spcBef>
                <a:spcPts val="1500"/>
              </a:spcBef>
              <a:buNone/>
            </a:pPr>
            <a:endParaRPr lang="en-US" sz="2000" dirty="0">
              <a:solidFill>
                <a:schemeClr val="bg1"/>
              </a:solidFill>
            </a:endParaRPr>
          </a:p>
          <a:p>
            <a:pPr marL="0" indent="0">
              <a:spcBef>
                <a:spcPts val="15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17</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7">
            <a:hlinkClick r:id="" action="ppaction://media"/>
            <a:extLst>
              <a:ext uri="{FF2B5EF4-FFF2-40B4-BE49-F238E27FC236}">
                <a16:creationId xmlns:a16="http://schemas.microsoft.com/office/drawing/2014/main" id="{EE38768D-FAE5-4964-8D1A-7E2705E069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1401" y="4953000"/>
            <a:ext cx="730250" cy="730250"/>
          </a:xfrm>
          <a:prstGeom prst="rect">
            <a:avLst/>
          </a:prstGeom>
        </p:spPr>
      </p:pic>
    </p:spTree>
    <p:extLst>
      <p:ext uri="{BB962C8B-B14F-4D97-AF65-F5344CB8AC3E}">
        <p14:creationId xmlns:p14="http://schemas.microsoft.com/office/powerpoint/2010/main" val="24266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381000"/>
            <a:ext cx="8915400" cy="514350"/>
          </a:xfrm>
        </p:spPr>
        <p:txBody>
          <a:bodyPr/>
          <a:lstStyle/>
          <a:p>
            <a:pPr eaLnBrk="1" hangingPunct="1"/>
            <a:r>
              <a:rPr lang="en-US" sz="4000" spc="-100" dirty="0"/>
              <a:t>2.3 Management of research facilities</a:t>
            </a:r>
            <a:endParaRPr lang="en-US" sz="4000" b="0" spc="-100" dirty="0"/>
          </a:p>
        </p:txBody>
      </p:sp>
      <p:sp>
        <p:nvSpPr>
          <p:cNvPr id="3076" name="Rectangle 3"/>
          <p:cNvSpPr>
            <a:spLocks noGrp="1" noChangeArrowheads="1"/>
          </p:cNvSpPr>
          <p:nvPr>
            <p:ph idx="1"/>
          </p:nvPr>
        </p:nvSpPr>
        <p:spPr>
          <a:xfrm>
            <a:off x="114300" y="1295400"/>
            <a:ext cx="8915400" cy="4876800"/>
          </a:xfrm>
        </p:spPr>
        <p:txBody>
          <a:bodyPr/>
          <a:lstStyle/>
          <a:p>
            <a:pPr>
              <a:spcBef>
                <a:spcPts val="1500"/>
              </a:spcBef>
            </a:pPr>
            <a:r>
              <a:rPr lang="en-US" sz="2000" spc="-40" dirty="0">
                <a:solidFill>
                  <a:schemeClr val="bg1"/>
                </a:solidFill>
              </a:rPr>
              <a:t>Data management, esp. safeguarding information that can identify individuals</a:t>
            </a:r>
          </a:p>
          <a:p>
            <a:pPr>
              <a:spcBef>
                <a:spcPts val="1500"/>
              </a:spcBef>
            </a:pPr>
            <a:r>
              <a:rPr lang="en-US" dirty="0"/>
              <a:t>Laboratory management and safety</a:t>
            </a:r>
          </a:p>
          <a:p>
            <a:pPr>
              <a:spcBef>
                <a:spcPts val="1500"/>
              </a:spcBef>
            </a:pPr>
            <a:r>
              <a:rPr lang="en-US" dirty="0"/>
              <a:t>Animal Subjects. Animal Care and Use</a:t>
            </a:r>
          </a:p>
          <a:p>
            <a:pPr>
              <a:spcBef>
                <a:spcPts val="1500"/>
              </a:spcBef>
            </a:pPr>
            <a:r>
              <a:rPr lang="en-US" sz="2000" spc="-60" dirty="0">
                <a:solidFill>
                  <a:schemeClr val="bg1"/>
                </a:solidFill>
              </a:rPr>
              <a:t>Security of dangerous organisms and substances (toxins, radioactive materials)</a:t>
            </a:r>
          </a:p>
          <a:p>
            <a:pPr>
              <a:spcBef>
                <a:spcPts val="1500"/>
              </a:spcBef>
            </a:pPr>
            <a:r>
              <a:rPr lang="en-US" sz="2000" dirty="0">
                <a:solidFill>
                  <a:schemeClr val="bg1"/>
                </a:solidFill>
              </a:rPr>
              <a:t>Other precautions to avoid dangers</a:t>
            </a:r>
            <a:br>
              <a:rPr lang="en-US" sz="2000" spc="-40" dirty="0">
                <a:solidFill>
                  <a:schemeClr val="bg1"/>
                </a:solidFill>
              </a:rPr>
            </a:br>
            <a:r>
              <a:rPr lang="en-US" sz="2000" spc="-40" dirty="0">
                <a:solidFill>
                  <a:schemeClr val="bg1"/>
                </a:solidFill>
              </a:rPr>
              <a:t>Example: Research that involves a controlled forest fire or underground blasts</a:t>
            </a:r>
          </a:p>
          <a:p>
            <a:pPr>
              <a:spcBef>
                <a:spcPts val="1500"/>
              </a:spcBef>
            </a:pPr>
            <a:endParaRPr lang="en-US" sz="2000" dirty="0">
              <a:solidFill>
                <a:schemeClr val="bg1"/>
              </a:solidFill>
            </a:endParaRPr>
          </a:p>
          <a:p>
            <a:pPr marL="0" indent="0">
              <a:spcBef>
                <a:spcPts val="15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18</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18">
            <a:hlinkClick r:id="" action="ppaction://media"/>
            <a:extLst>
              <a:ext uri="{FF2B5EF4-FFF2-40B4-BE49-F238E27FC236}">
                <a16:creationId xmlns:a16="http://schemas.microsoft.com/office/drawing/2014/main" id="{8369F95F-2C19-4EAB-8174-08E1B0573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3613" y="4724400"/>
            <a:ext cx="685800" cy="685800"/>
          </a:xfrm>
          <a:prstGeom prst="rect">
            <a:avLst/>
          </a:prstGeom>
        </p:spPr>
      </p:pic>
    </p:spTree>
    <p:extLst>
      <p:ext uri="{BB962C8B-B14F-4D97-AF65-F5344CB8AC3E}">
        <p14:creationId xmlns:p14="http://schemas.microsoft.com/office/powerpoint/2010/main" val="9297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509320"/>
            <a:ext cx="8991600" cy="1447800"/>
          </a:xfrm>
        </p:spPr>
        <p:txBody>
          <a:bodyPr/>
          <a:lstStyle/>
          <a:p>
            <a:pPr eaLnBrk="1" hangingPunct="1"/>
            <a:r>
              <a:rPr lang="en-US" sz="4000" b="0" spc="-100" dirty="0">
                <a:latin typeface="Arial Unicode MS" pitchFamily="34" charset="-128"/>
              </a:rPr>
              <a:t>3 Research / professional codes of ethics</a:t>
            </a:r>
            <a:br>
              <a:rPr lang="en-US" sz="4000" b="0" spc="-50" dirty="0">
                <a:latin typeface="Arial Unicode MS" pitchFamily="34" charset="-128"/>
              </a:rPr>
            </a:br>
            <a:r>
              <a:rPr lang="en-US" sz="4000" b="0" dirty="0">
                <a:latin typeface="Arial Unicode MS" pitchFamily="34" charset="-128"/>
              </a:rPr>
              <a:t>Some examples</a:t>
            </a: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19</a:t>
            </a:fld>
            <a:endParaRPr lang="en-US" sz="2400" b="1" dirty="0"/>
          </a:p>
        </p:txBody>
      </p:sp>
      <p:sp>
        <p:nvSpPr>
          <p:cNvPr id="5" name="Footer Placeholder 4">
            <a:extLst>
              <a:ext uri="{FF2B5EF4-FFF2-40B4-BE49-F238E27FC236}">
                <a16:creationId xmlns:a16="http://schemas.microsoft.com/office/drawing/2014/main" id="{5F8CA070-2822-4E0B-BA07-1994899A24F2}"/>
              </a:ext>
            </a:extLst>
          </p:cNvPr>
          <p:cNvSpPr txBox="1">
            <a:spLocks/>
          </p:cNvSpPr>
          <p:nvPr/>
        </p:nvSpPr>
        <p:spPr bwMode="auto">
          <a:xfrm>
            <a:off x="1524000" y="6483824"/>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6" name="TextBox 5">
            <a:extLst>
              <a:ext uri="{FF2B5EF4-FFF2-40B4-BE49-F238E27FC236}">
                <a16:creationId xmlns:a16="http://schemas.microsoft.com/office/drawing/2014/main" id="{CDCE7C1E-D8BB-45B1-8587-F6D40176B565}"/>
              </a:ext>
            </a:extLst>
          </p:cNvPr>
          <p:cNvSpPr txBox="1"/>
          <p:nvPr/>
        </p:nvSpPr>
        <p:spPr>
          <a:xfrm>
            <a:off x="381000" y="2133600"/>
            <a:ext cx="7848600" cy="1323439"/>
          </a:xfrm>
          <a:prstGeom prst="rect">
            <a:avLst/>
          </a:prstGeom>
          <a:noFill/>
          <a:ln w="19050">
            <a:solidFill>
              <a:schemeClr val="bg1"/>
            </a:solidFill>
          </a:ln>
        </p:spPr>
        <p:txBody>
          <a:bodyPr wrap="square" rtlCol="0">
            <a:spAutoFit/>
          </a:bodyPr>
          <a:lstStyle/>
          <a:p>
            <a:r>
              <a:rPr lang="en-US" sz="2000" dirty="0"/>
              <a:t>These are just to read</a:t>
            </a:r>
          </a:p>
          <a:p>
            <a:pPr>
              <a:spcBef>
                <a:spcPts val="1200"/>
              </a:spcBef>
            </a:pPr>
            <a:r>
              <a:rPr lang="en-US" sz="2000" dirty="0"/>
              <a:t>Most have a one-page Word document with a more detailed outline.</a:t>
            </a:r>
          </a:p>
          <a:p>
            <a:pPr>
              <a:spcBef>
                <a:spcPts val="1200"/>
              </a:spcBef>
            </a:pPr>
            <a:r>
              <a:rPr lang="en-US" sz="2000" dirty="0"/>
              <a:t>You can also follow the link to the Web.</a:t>
            </a:r>
          </a:p>
        </p:txBody>
      </p:sp>
      <p:graphicFrame>
        <p:nvGraphicFramePr>
          <p:cNvPr id="2" name="Table 1">
            <a:extLst>
              <a:ext uri="{FF2B5EF4-FFF2-40B4-BE49-F238E27FC236}">
                <a16:creationId xmlns:a16="http://schemas.microsoft.com/office/drawing/2014/main" id="{38F314A7-1F4A-4F62-8C60-9429155467C0}"/>
              </a:ext>
            </a:extLst>
          </p:cNvPr>
          <p:cNvGraphicFramePr>
            <a:graphicFrameLocks noGrp="1"/>
          </p:cNvGraphicFramePr>
          <p:nvPr>
            <p:extLst>
              <p:ext uri="{D42A27DB-BD31-4B8C-83A1-F6EECF244321}">
                <p14:modId xmlns:p14="http://schemas.microsoft.com/office/powerpoint/2010/main" val="3015134444"/>
              </p:ext>
            </p:extLst>
          </p:nvPr>
        </p:nvGraphicFramePr>
        <p:xfrm>
          <a:off x="914400" y="4038600"/>
          <a:ext cx="6400800" cy="1466088"/>
        </p:xfrm>
        <a:graphic>
          <a:graphicData uri="http://schemas.openxmlformats.org/drawingml/2006/table">
            <a:tbl>
              <a:tblPr firstRow="1" bandRow="1">
                <a:tableStyleId>{1FECB4D8-DB02-4DC6-A0A2-4F2EBAE1DC90}</a:tableStyleId>
              </a:tblPr>
              <a:tblGrid>
                <a:gridCol w="6400800">
                  <a:extLst>
                    <a:ext uri="{9D8B030D-6E8A-4147-A177-3AD203B41FA5}">
                      <a16:colId xmlns:a16="http://schemas.microsoft.com/office/drawing/2014/main" val="3998062723"/>
                    </a:ext>
                  </a:extLst>
                </a:gridCol>
              </a:tblGrid>
              <a:tr h="285750">
                <a:tc>
                  <a:txBody>
                    <a:bodyPr/>
                    <a:lstStyle/>
                    <a:p>
                      <a:pPr marL="0" marR="0" indent="173038">
                        <a:spcBef>
                          <a:spcPts val="900"/>
                        </a:spcBef>
                        <a:spcAft>
                          <a:spcPts val="0"/>
                        </a:spcAft>
                      </a:pPr>
                      <a:r>
                        <a:rPr lang="en-US" sz="2000" b="0" dirty="0">
                          <a:solidFill>
                            <a:schemeClr val="bg1"/>
                          </a:solidFill>
                          <a:effectLst/>
                          <a:latin typeface="+mn-lt"/>
                          <a:ea typeface="ＭＳ 明朝"/>
                          <a:cs typeface="Times New Roman"/>
                        </a:rPr>
                        <a:t>3.1 Norwegian Research Ethics Committees</a:t>
                      </a:r>
                    </a:p>
                  </a:txBody>
                  <a:tcPr marL="54864" marR="54864" marT="41148" marB="205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454394"/>
                  </a:ext>
                </a:extLst>
              </a:tr>
              <a:tr h="285750">
                <a:tc>
                  <a:txBody>
                    <a:bodyPr/>
                    <a:lstStyle/>
                    <a:p>
                      <a:pPr marL="0" marR="0" indent="173038">
                        <a:spcBef>
                          <a:spcPts val="900"/>
                        </a:spcBef>
                        <a:spcAft>
                          <a:spcPts val="0"/>
                        </a:spcAft>
                      </a:pPr>
                      <a:r>
                        <a:rPr lang="en-US" sz="2000" b="0" dirty="0">
                          <a:solidFill>
                            <a:schemeClr val="bg1"/>
                          </a:solidFill>
                          <a:effectLst/>
                          <a:latin typeface="+mn-lt"/>
                          <a:ea typeface="ＭＳ 明朝"/>
                          <a:cs typeface="Times New Roman"/>
                        </a:rPr>
                        <a:t>3.2 NIH  principles for ethical research</a:t>
                      </a:r>
                    </a:p>
                  </a:txBody>
                  <a:tcPr marL="54864" marR="54864" marT="41148" marB="205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4864983"/>
                  </a:ext>
                </a:extLst>
              </a:tr>
              <a:tr h="285750">
                <a:tc>
                  <a:txBody>
                    <a:bodyPr/>
                    <a:lstStyle/>
                    <a:p>
                      <a:pPr marL="0" marR="0" indent="173038">
                        <a:spcBef>
                          <a:spcPts val="900"/>
                        </a:spcBef>
                        <a:spcAft>
                          <a:spcPts val="0"/>
                        </a:spcAft>
                      </a:pPr>
                      <a:r>
                        <a:rPr lang="en-US" sz="2000" b="0" dirty="0">
                          <a:solidFill>
                            <a:schemeClr val="bg1"/>
                          </a:solidFill>
                          <a:effectLst/>
                          <a:latin typeface="+mn-lt"/>
                          <a:ea typeface="ＭＳ 明朝"/>
                          <a:cs typeface="Times New Roman"/>
                        </a:rPr>
                        <a:t>3.3 American Educational Research Ass.</a:t>
                      </a:r>
                    </a:p>
                  </a:txBody>
                  <a:tcPr marL="54864" marR="54864" marT="41148" marB="205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171163"/>
                  </a:ext>
                </a:extLst>
              </a:tr>
              <a:tr h="285750">
                <a:tc>
                  <a:txBody>
                    <a:bodyPr/>
                    <a:lstStyle/>
                    <a:p>
                      <a:pPr marL="0" marR="0" indent="173038">
                        <a:spcBef>
                          <a:spcPts val="900"/>
                        </a:spcBef>
                        <a:spcAft>
                          <a:spcPts val="0"/>
                        </a:spcAft>
                      </a:pPr>
                      <a:r>
                        <a:rPr lang="en-US" sz="2000" b="0" dirty="0">
                          <a:solidFill>
                            <a:schemeClr val="bg1"/>
                          </a:solidFill>
                          <a:effectLst/>
                          <a:latin typeface="+mn-lt"/>
                          <a:ea typeface="ＭＳ 明朝"/>
                          <a:cs typeface="Times New Roman"/>
                        </a:rPr>
                        <a:t>3.4 American Sociological Association</a:t>
                      </a:r>
                    </a:p>
                  </a:txBody>
                  <a:tcPr marL="54864" marR="54864" marT="41148" marB="205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350349"/>
                  </a:ext>
                </a:extLst>
              </a:tr>
            </a:tbl>
          </a:graphicData>
        </a:graphic>
      </p:graphicFrame>
    </p:spTree>
    <p:extLst>
      <p:ext uri="{BB962C8B-B14F-4D97-AF65-F5344CB8AC3E}">
        <p14:creationId xmlns:p14="http://schemas.microsoft.com/office/powerpoint/2010/main" val="161138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graphicFrame>
        <p:nvGraphicFramePr>
          <p:cNvPr id="8" name="Table 7">
            <a:extLst>
              <a:ext uri="{FF2B5EF4-FFF2-40B4-BE49-F238E27FC236}">
                <a16:creationId xmlns:a16="http://schemas.microsoft.com/office/drawing/2014/main" id="{2544BDD4-4A5E-4018-96EB-FCC6EC5BE4A0}"/>
              </a:ext>
            </a:extLst>
          </p:cNvPr>
          <p:cNvGraphicFramePr>
            <a:graphicFrameLocks noGrp="1"/>
          </p:cNvGraphicFramePr>
          <p:nvPr>
            <p:extLst>
              <p:ext uri="{D42A27DB-BD31-4B8C-83A1-F6EECF244321}">
                <p14:modId xmlns:p14="http://schemas.microsoft.com/office/powerpoint/2010/main" val="2527090893"/>
              </p:ext>
            </p:extLst>
          </p:nvPr>
        </p:nvGraphicFramePr>
        <p:xfrm>
          <a:off x="76200" y="457200"/>
          <a:ext cx="4353624" cy="4764502"/>
        </p:xfrm>
        <a:graphic>
          <a:graphicData uri="http://schemas.openxmlformats.org/drawingml/2006/table">
            <a:tbl>
              <a:tblPr firstRow="1" bandRow="1">
                <a:tableStyleId>{1FECB4D8-DB02-4DC6-A0A2-4F2EBAE1DC90}</a:tableStyleId>
              </a:tblPr>
              <a:tblGrid>
                <a:gridCol w="3939096">
                  <a:extLst>
                    <a:ext uri="{9D8B030D-6E8A-4147-A177-3AD203B41FA5}">
                      <a16:colId xmlns:a16="http://schemas.microsoft.com/office/drawing/2014/main" val="20000"/>
                    </a:ext>
                  </a:extLst>
                </a:gridCol>
                <a:gridCol w="414528">
                  <a:extLst>
                    <a:ext uri="{9D8B030D-6E8A-4147-A177-3AD203B41FA5}">
                      <a16:colId xmlns:a16="http://schemas.microsoft.com/office/drawing/2014/main" val="20001"/>
                    </a:ext>
                  </a:extLst>
                </a:gridCol>
              </a:tblGrid>
              <a:tr h="423265">
                <a:tc>
                  <a:txBody>
                    <a:bodyPr/>
                    <a:lstStyle/>
                    <a:p>
                      <a:pPr marL="0" marR="0" algn="ctr">
                        <a:spcBef>
                          <a:spcPts val="0"/>
                        </a:spcBef>
                        <a:spcAft>
                          <a:spcPts val="0"/>
                        </a:spcAft>
                      </a:pPr>
                      <a:r>
                        <a:rPr kumimoji="0" lang="en-US" sz="2000" b="1" i="0" u="none" strike="noStrike" kern="0" cap="none" spc="0" normalizeH="0" baseline="0" noProof="0" dirty="0">
                          <a:ln>
                            <a:noFill/>
                          </a:ln>
                          <a:solidFill>
                            <a:srgbClr val="FFCC66"/>
                          </a:solidFill>
                          <a:effectLst/>
                          <a:uLnTx/>
                          <a:uFillTx/>
                          <a:latin typeface="+mn-lt"/>
                          <a:ea typeface="+mj-ea"/>
                          <a:cs typeface="+mn-cs"/>
                        </a:rPr>
                        <a:t>Outline of </a:t>
                      </a:r>
                      <a:r>
                        <a:rPr kumimoji="0" lang="en-US" sz="2000" b="1" i="0" u="none" strike="noStrike" kern="0" cap="none" spc="0" normalizeH="0" baseline="0" noProof="0">
                          <a:ln>
                            <a:noFill/>
                          </a:ln>
                          <a:solidFill>
                            <a:srgbClr val="FFCC66"/>
                          </a:solidFill>
                          <a:effectLst/>
                          <a:uLnTx/>
                          <a:uFillTx/>
                          <a:latin typeface="+mn-lt"/>
                          <a:ea typeface="+mj-ea"/>
                          <a:cs typeface="+mn-cs"/>
                        </a:rPr>
                        <a:t>Lecture 05.2a</a:t>
                      </a:r>
                      <a:endParaRPr lang="en-US" sz="20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endParaRPr lang="en-US" sz="1500" spc="-100" baseline="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267462">
                <a:tc>
                  <a:txBody>
                    <a:bodyPr/>
                    <a:lstStyle/>
                    <a:p>
                      <a:pPr marL="0" marR="0">
                        <a:spcBef>
                          <a:spcPts val="0"/>
                        </a:spcBef>
                        <a:spcAft>
                          <a:spcPts val="0"/>
                        </a:spcAft>
                      </a:pPr>
                      <a:r>
                        <a:rPr lang="en-US" sz="1400" dirty="0">
                          <a:solidFill>
                            <a:schemeClr val="bg1"/>
                          </a:solidFill>
                          <a:effectLst/>
                          <a:latin typeface="+mn-lt"/>
                          <a:ea typeface="ＭＳ 明朝"/>
                          <a:cs typeface="Times New Roman"/>
                        </a:rPr>
                        <a:t>Learning objectives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3</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177953">
                <a:tc gridSpan="2">
                  <a:txBody>
                    <a:bodyPr/>
                    <a:lstStyle/>
                    <a:p>
                      <a:pPr marL="173038" marR="0" indent="-149225">
                        <a:spcBef>
                          <a:spcPts val="0"/>
                        </a:spcBef>
                        <a:spcAft>
                          <a:spcPts val="0"/>
                        </a:spcAft>
                      </a:pPr>
                      <a:r>
                        <a:rPr lang="en-US" sz="800" b="1" spc="-50" baseline="0" dirty="0">
                          <a:solidFill>
                            <a:schemeClr val="bg1"/>
                          </a:solidFill>
                          <a:effectLst/>
                          <a:latin typeface="+mn-lt"/>
                          <a:ea typeface="ＭＳ 明朝"/>
                          <a:cs typeface="Times New Roman"/>
                        </a:rPr>
                        <a:t>  </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083301324"/>
                  </a:ext>
                </a:extLst>
              </a:tr>
              <a:tr h="267462">
                <a:tc>
                  <a:txBody>
                    <a:bodyPr/>
                    <a:lstStyle/>
                    <a:p>
                      <a:pPr marL="173038" marR="0" indent="-149225">
                        <a:spcBef>
                          <a:spcPts val="0"/>
                        </a:spcBef>
                        <a:spcAft>
                          <a:spcPts val="0"/>
                        </a:spcAft>
                      </a:pPr>
                      <a:r>
                        <a:rPr lang="en-US" sz="1600" b="1" spc="-50" baseline="0" dirty="0">
                          <a:solidFill>
                            <a:schemeClr val="bg1"/>
                          </a:solidFill>
                          <a:effectLst/>
                          <a:latin typeface="+mn-lt"/>
                          <a:ea typeface="ＭＳ 明朝"/>
                          <a:cs typeface="Times New Roman"/>
                        </a:rPr>
                        <a:t>1	Ethics in the overall research enterprise</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4</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321138">
                <a:tc>
                  <a:txBody>
                    <a:bodyPr/>
                    <a:lstStyle/>
                    <a:p>
                      <a:pPr marL="344488" marR="0" indent="-171450">
                        <a:spcBef>
                          <a:spcPts val="0"/>
                        </a:spcBef>
                        <a:spcAft>
                          <a:spcPts val="0"/>
                        </a:spcAft>
                      </a:pPr>
                      <a:r>
                        <a:rPr lang="en-US" sz="1400" b="1" spc="-80" baseline="0" dirty="0">
                          <a:solidFill>
                            <a:schemeClr val="bg1"/>
                          </a:solidFill>
                          <a:effectLst/>
                          <a:latin typeface="+mn-lt"/>
                          <a:ea typeface="ＭＳ 明朝"/>
                          <a:cs typeface="Times New Roman"/>
                        </a:rPr>
                        <a:t>1.0 Research, science, and values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5</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382169">
                <a:tc>
                  <a:txBody>
                    <a:bodyPr/>
                    <a:lstStyle/>
                    <a:p>
                      <a:pPr marL="344488" marR="0" lvl="0" indent="-17145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mn-lt"/>
                          <a:ea typeface="ＭＳ 明朝"/>
                          <a:cs typeface="Times New Roman"/>
                        </a:rPr>
                        <a:t>1.1 Social responsibility 1. </a:t>
                      </a:r>
                    </a:p>
                    <a:p>
                      <a:pPr marL="344488" marR="0" lvl="0" indent="11430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mn-lt"/>
                          <a:ea typeface="ＭＳ 明朝"/>
                          <a:cs typeface="Times New Roman"/>
                        </a:rPr>
                        <a:t>Research to benefit society</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6</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79609540"/>
                  </a:ext>
                </a:extLst>
              </a:tr>
              <a:tr h="288869">
                <a:tc>
                  <a:txBody>
                    <a:bodyPr/>
                    <a:lstStyle/>
                    <a:p>
                      <a:pPr marL="0" marR="0" indent="458788">
                        <a:spcBef>
                          <a:spcPts val="0"/>
                        </a:spcBef>
                        <a:spcAft>
                          <a:spcPts val="0"/>
                        </a:spcAft>
                      </a:pPr>
                      <a:r>
                        <a:rPr lang="en-US" sz="1400" kern="1200" dirty="0">
                          <a:solidFill>
                            <a:schemeClr val="bg1"/>
                          </a:solidFill>
                          <a:effectLst/>
                          <a:latin typeface="+mn-lt"/>
                          <a:ea typeface="ＭＳ 明朝"/>
                          <a:cs typeface="Times New Roman"/>
                        </a:rPr>
                        <a:t>1.1.1 Select topics that  benefit society</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6</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532469247"/>
                  </a:ext>
                </a:extLst>
              </a:tr>
              <a:tr h="288869">
                <a:tc>
                  <a:txBody>
                    <a:bodyPr/>
                    <a:lstStyle/>
                    <a:p>
                      <a:pPr marL="0" marR="0" indent="458788">
                        <a:spcBef>
                          <a:spcPts val="0"/>
                        </a:spcBef>
                        <a:spcAft>
                          <a:spcPts val="0"/>
                        </a:spcAft>
                      </a:pPr>
                      <a:r>
                        <a:rPr lang="en-US" sz="1400" kern="1200" dirty="0">
                          <a:solidFill>
                            <a:schemeClr val="bg1"/>
                          </a:solidFill>
                          <a:effectLst/>
                          <a:latin typeface="+mn-lt"/>
                          <a:ea typeface="ＭＳ 明朝"/>
                          <a:cs typeface="Times New Roman"/>
                        </a:rPr>
                        <a:t>1.1.2 Risk-benefit analysis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7</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16967849"/>
                  </a:ext>
                </a:extLst>
              </a:tr>
              <a:tr h="288869">
                <a:tc>
                  <a:txBody>
                    <a:bodyPr/>
                    <a:lstStyle/>
                    <a:p>
                      <a:pPr marL="0" marR="0" indent="458788">
                        <a:spcBef>
                          <a:spcPts val="0"/>
                        </a:spcBef>
                        <a:spcAft>
                          <a:spcPts val="0"/>
                        </a:spcAft>
                      </a:pPr>
                      <a:r>
                        <a:rPr lang="en-US" sz="1400" kern="1200" dirty="0">
                          <a:solidFill>
                            <a:schemeClr val="bg1"/>
                          </a:solidFill>
                          <a:effectLst/>
                          <a:latin typeface="+mn-lt"/>
                          <a:ea typeface="ＭＳ 明朝"/>
                          <a:cs typeface="Times New Roman"/>
                        </a:rPr>
                        <a:t>1.1.3 Whose benefits?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8</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32596452"/>
                  </a:ext>
                </a:extLst>
              </a:tr>
              <a:tr h="382169">
                <a:tc>
                  <a:txBody>
                    <a:bodyPr/>
                    <a:lstStyle/>
                    <a:p>
                      <a:pPr marL="227013" marR="0" indent="-53975">
                        <a:spcBef>
                          <a:spcPts val="0"/>
                        </a:spcBef>
                        <a:spcAft>
                          <a:spcPts val="0"/>
                        </a:spcAft>
                      </a:pPr>
                      <a:r>
                        <a:rPr lang="en-US" sz="1400" kern="1200" dirty="0">
                          <a:solidFill>
                            <a:schemeClr val="bg1"/>
                          </a:solidFill>
                          <a:effectLst/>
                          <a:latin typeface="+mn-lt"/>
                          <a:ea typeface="ＭＳ 明朝"/>
                          <a:cs typeface="Times New Roman"/>
                        </a:rPr>
                        <a:t>1.2 Social responsibility 2. </a:t>
                      </a:r>
                    </a:p>
                    <a:p>
                      <a:pPr marL="0" marR="0" indent="458788">
                        <a:spcBef>
                          <a:spcPts val="0"/>
                        </a:spcBef>
                        <a:spcAft>
                          <a:spcPts val="0"/>
                        </a:spcAft>
                      </a:pPr>
                      <a:r>
                        <a:rPr lang="en-US" sz="1400" b="1" kern="1200" dirty="0">
                          <a:solidFill>
                            <a:schemeClr val="bg1"/>
                          </a:solidFill>
                          <a:effectLst/>
                          <a:latin typeface="+mn-lt"/>
                          <a:ea typeface="ＭＳ 明朝"/>
                          <a:cs typeface="Times New Roman"/>
                        </a:rPr>
                        <a:t>Scientists in the public sphere</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9</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813990089"/>
                  </a:ext>
                </a:extLst>
              </a:tr>
              <a:tr h="267462">
                <a:tc>
                  <a:txBody>
                    <a:bodyPr/>
                    <a:lstStyle/>
                    <a:p>
                      <a:pPr marL="0" marR="0" indent="173038">
                        <a:spcBef>
                          <a:spcPts val="0"/>
                        </a:spcBef>
                        <a:spcAft>
                          <a:spcPts val="0"/>
                        </a:spcAft>
                      </a:pPr>
                      <a:r>
                        <a:rPr lang="en-US" sz="1400" b="1" kern="1200" dirty="0">
                          <a:solidFill>
                            <a:schemeClr val="bg1"/>
                          </a:solidFill>
                          <a:effectLst/>
                          <a:latin typeface="+mn-lt"/>
                          <a:ea typeface="ＭＳ 明朝"/>
                          <a:cs typeface="Times New Roman"/>
                        </a:rPr>
                        <a:t>1.3 Ethics in the research enterprise</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10</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39142388"/>
                  </a:ext>
                </a:extLst>
              </a:tr>
              <a:tr h="267462">
                <a:tc>
                  <a:txBody>
                    <a:bodyPr/>
                    <a:lstStyle/>
                    <a:p>
                      <a:pPr marL="0" marR="0" indent="458788">
                        <a:spcBef>
                          <a:spcPts val="0"/>
                        </a:spcBef>
                        <a:spcAft>
                          <a:spcPts val="0"/>
                        </a:spcAft>
                      </a:pPr>
                      <a:r>
                        <a:rPr lang="en-US" sz="1400" dirty="0">
                          <a:solidFill>
                            <a:schemeClr val="bg1"/>
                          </a:solidFill>
                          <a:effectLst/>
                          <a:latin typeface="+mn-lt"/>
                          <a:ea typeface="ＭＳ 明朝"/>
                          <a:cs typeface="Times New Roman"/>
                        </a:rPr>
                        <a:t>1.3.1 Freedom of research</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11</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53173083"/>
                  </a:ext>
                </a:extLst>
              </a:tr>
              <a:tr h="267462">
                <a:tc>
                  <a:txBody>
                    <a:bodyPr/>
                    <a:lstStyle/>
                    <a:p>
                      <a:pPr marL="0" marR="0" indent="458788">
                        <a:spcBef>
                          <a:spcPts val="0"/>
                        </a:spcBef>
                        <a:spcAft>
                          <a:spcPts val="0"/>
                        </a:spcAft>
                      </a:pPr>
                      <a:r>
                        <a:rPr lang="en-US" sz="1400" b="0" dirty="0">
                          <a:solidFill>
                            <a:schemeClr val="bg1"/>
                          </a:solidFill>
                          <a:effectLst/>
                          <a:latin typeface="+mn-lt"/>
                          <a:ea typeface="ＭＳ 明朝"/>
                          <a:cs typeface="Times New Roman"/>
                        </a:rPr>
                        <a:t>1.3.2 Publishing results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12</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37276346"/>
                  </a:ext>
                </a:extLst>
              </a:tr>
              <a:tr h="301326">
                <a:tc>
                  <a:txBody>
                    <a:bodyPr/>
                    <a:lstStyle/>
                    <a:p>
                      <a:pPr marL="344488" marR="0" indent="114300">
                        <a:spcBef>
                          <a:spcPts val="0"/>
                        </a:spcBef>
                        <a:spcAft>
                          <a:spcPts val="0"/>
                        </a:spcAft>
                      </a:pPr>
                      <a:r>
                        <a:rPr lang="en-US" sz="1400" dirty="0">
                          <a:solidFill>
                            <a:schemeClr val="bg1"/>
                          </a:solidFill>
                          <a:effectLst/>
                          <a:latin typeface="+mn-lt"/>
                          <a:ea typeface="ＭＳ 明朝"/>
                          <a:cs typeface="Times New Roman"/>
                        </a:rPr>
                        <a:t>1.3.3 Acknowledge sources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13</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63535684"/>
                  </a:ext>
                </a:extLst>
              </a:tr>
              <a:tr h="285750">
                <a:tc>
                  <a:txBody>
                    <a:bodyPr/>
                    <a:lstStyle/>
                    <a:p>
                      <a:pPr marL="0" marR="0" lvl="0" indent="458788" algn="l" defTabSz="685800" rtl="0" eaLnBrk="1" fontAlgn="auto" latinLnBrk="0" hangingPunct="1">
                        <a:lnSpc>
                          <a:spcPct val="100000"/>
                        </a:lnSpc>
                        <a:spcBef>
                          <a:spcPts val="0"/>
                        </a:spcBef>
                        <a:spcAft>
                          <a:spcPts val="0"/>
                        </a:spcAft>
                        <a:buClrTx/>
                        <a:buSzTx/>
                        <a:buFontTx/>
                        <a:buNone/>
                        <a:tabLst>
                          <a:tab pos="1085850" algn="l"/>
                        </a:tabLst>
                        <a:defRPr/>
                      </a:pPr>
                      <a:r>
                        <a:rPr lang="en-US" sz="1400" dirty="0">
                          <a:solidFill>
                            <a:schemeClr val="bg1"/>
                          </a:solidFill>
                          <a:effectLst/>
                          <a:latin typeface="+mn-lt"/>
                          <a:ea typeface="ＭＳ 明朝"/>
                          <a:cs typeface="Times New Roman"/>
                        </a:rPr>
                        <a:t>1.3.4 Scientific conduct</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14</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08948972"/>
                  </a:ext>
                </a:extLst>
              </a:tr>
            </a:tbl>
          </a:graphicData>
        </a:graphic>
      </p:graphicFrame>
      <p:graphicFrame>
        <p:nvGraphicFramePr>
          <p:cNvPr id="9" name="Table 8">
            <a:extLst>
              <a:ext uri="{FF2B5EF4-FFF2-40B4-BE49-F238E27FC236}">
                <a16:creationId xmlns:a16="http://schemas.microsoft.com/office/drawing/2014/main" id="{3A00D188-AE82-4F42-8EC6-3C8451248ABE}"/>
              </a:ext>
            </a:extLst>
          </p:cNvPr>
          <p:cNvGraphicFramePr>
            <a:graphicFrameLocks noGrp="1"/>
          </p:cNvGraphicFramePr>
          <p:nvPr>
            <p:extLst>
              <p:ext uri="{D42A27DB-BD31-4B8C-83A1-F6EECF244321}">
                <p14:modId xmlns:p14="http://schemas.microsoft.com/office/powerpoint/2010/main" val="751220048"/>
              </p:ext>
            </p:extLst>
          </p:nvPr>
        </p:nvGraphicFramePr>
        <p:xfrm>
          <a:off x="4648200" y="457200"/>
          <a:ext cx="4267200" cy="4724400"/>
        </p:xfrm>
        <a:graphic>
          <a:graphicData uri="http://schemas.openxmlformats.org/drawingml/2006/table">
            <a:tbl>
              <a:tblPr firstRow="1" bandRow="1">
                <a:tableStyleId>{1FECB4D8-DB02-4DC6-A0A2-4F2EBAE1DC90}</a:tableStyleId>
              </a:tblPr>
              <a:tblGrid>
                <a:gridCol w="38862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tblGrid>
              <a:tr h="914400">
                <a:tc>
                  <a:txBody>
                    <a:bodyPr/>
                    <a:lstStyle/>
                    <a:p>
                      <a:pPr marL="0" marR="0" algn="ctr">
                        <a:spcBef>
                          <a:spcPts val="0"/>
                        </a:spcBef>
                        <a:spcAft>
                          <a:spcPts val="0"/>
                        </a:spcAft>
                      </a:pPr>
                      <a:r>
                        <a:rPr kumimoji="0" lang="en-US" sz="1400" b="1" i="0" u="none" strike="noStrike" kern="0" cap="none" spc="0" normalizeH="0" baseline="0" noProof="0" dirty="0">
                          <a:ln>
                            <a:noFill/>
                          </a:ln>
                          <a:solidFill>
                            <a:srgbClr val="FFCC66"/>
                          </a:solidFill>
                          <a:effectLst/>
                          <a:uLnTx/>
                          <a:uFillTx/>
                          <a:latin typeface="+mn-lt"/>
                          <a:ea typeface="+mj-ea"/>
                          <a:cs typeface="+mn-cs"/>
                        </a:rPr>
                        <a:t>Outline continued</a:t>
                      </a: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endParaRPr lang="en-US" sz="1500" spc="-100" baseline="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285750">
                <a:tc>
                  <a:txBody>
                    <a:bodyPr/>
                    <a:lstStyle/>
                    <a:p>
                      <a:pPr marL="0" marR="0" indent="0">
                        <a:spcBef>
                          <a:spcPts val="0"/>
                        </a:spcBef>
                        <a:spcAft>
                          <a:spcPts val="0"/>
                        </a:spcAft>
                      </a:pPr>
                      <a:r>
                        <a:rPr lang="en-US" sz="1600" b="1" spc="-30" baseline="0" dirty="0">
                          <a:solidFill>
                            <a:schemeClr val="bg1"/>
                          </a:solidFill>
                          <a:effectLst/>
                          <a:latin typeface="+mn-lt"/>
                          <a:ea typeface="ＭＳ 明朝"/>
                          <a:cs typeface="Times New Roman"/>
                        </a:rPr>
                        <a:t>2 Ethics in the conduct of research</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75766576"/>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2.1 Human subjects. Research participants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90905492"/>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2.2 Appropriate data collection. </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4588533"/>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2.3 Management of research facilities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794986999"/>
                  </a:ext>
                </a:extLst>
              </a:tr>
              <a:tr h="285750">
                <a:tc>
                  <a:txBody>
                    <a:bodyPr/>
                    <a:lstStyle/>
                    <a:p>
                      <a:pPr marL="0" marR="0" indent="0">
                        <a:spcBef>
                          <a:spcPts val="0"/>
                        </a:spcBef>
                        <a:spcAft>
                          <a:spcPts val="0"/>
                        </a:spcAft>
                      </a:pPr>
                      <a:endParaRPr lang="en-US" sz="1400" b="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09338317"/>
                  </a:ext>
                </a:extLst>
              </a:tr>
              <a:tr h="285750">
                <a:tc>
                  <a:txBody>
                    <a:bodyPr/>
                    <a:lstStyle/>
                    <a:p>
                      <a:pPr marL="0" marR="0" indent="0">
                        <a:spcBef>
                          <a:spcPts val="0"/>
                        </a:spcBef>
                        <a:spcAft>
                          <a:spcPts val="0"/>
                        </a:spcAft>
                      </a:pPr>
                      <a:r>
                        <a:rPr lang="en-US" sz="1600" b="1" dirty="0">
                          <a:solidFill>
                            <a:schemeClr val="bg1"/>
                          </a:solidFill>
                          <a:effectLst/>
                          <a:latin typeface="+mn-lt"/>
                          <a:ea typeface="ＭＳ 明朝"/>
                          <a:cs typeface="Times New Roman"/>
                        </a:rPr>
                        <a:t>3 Research / prof. codes of ethics</a:t>
                      </a:r>
                      <a:endParaRPr lang="en-US" sz="1400" b="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19</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32608870"/>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3.1 Norwegian Research Ethics Committees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20</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73862491"/>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3.2 NIH  principles for ethical research</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21</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53194094"/>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3.3 American Educational Research Ass.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22</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88823888"/>
                  </a:ext>
                </a:extLst>
              </a:tr>
              <a:tr h="285750">
                <a:tc>
                  <a:txBody>
                    <a:bodyPr/>
                    <a:lstStyle/>
                    <a:p>
                      <a:pPr marL="0" marR="0" indent="173038">
                        <a:spcBef>
                          <a:spcPts val="0"/>
                        </a:spcBef>
                        <a:spcAft>
                          <a:spcPts val="0"/>
                        </a:spcAft>
                      </a:pPr>
                      <a:r>
                        <a:rPr lang="en-US" sz="1400" b="0" dirty="0">
                          <a:solidFill>
                            <a:schemeClr val="bg1"/>
                          </a:solidFill>
                          <a:effectLst/>
                          <a:latin typeface="+mn-lt"/>
                          <a:ea typeface="ＭＳ 明朝"/>
                          <a:cs typeface="Times New Roman"/>
                        </a:rPr>
                        <a:t>3.4 American Sociological Association</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400" dirty="0">
                          <a:solidFill>
                            <a:schemeClr val="bg1"/>
                          </a:solidFill>
                          <a:effectLst/>
                          <a:latin typeface="+mn-lt"/>
                          <a:ea typeface="ＭＳ 明朝"/>
                          <a:cs typeface="Times New Roman"/>
                        </a:rPr>
                        <a:t>23</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17574327"/>
                  </a:ext>
                </a:extLst>
              </a:tr>
              <a:tr h="285750">
                <a:tc>
                  <a:txBody>
                    <a:bodyPr/>
                    <a:lstStyle/>
                    <a:p>
                      <a:pPr marL="0" marR="0" indent="173038">
                        <a:spcBef>
                          <a:spcPts val="0"/>
                        </a:spcBef>
                        <a:spcAft>
                          <a:spcPts val="0"/>
                        </a:spcAft>
                      </a:pPr>
                      <a:endParaRPr lang="en-US" sz="1400" b="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95043406"/>
                  </a:ext>
                </a:extLst>
              </a:tr>
              <a:tr h="285750">
                <a:tc>
                  <a:txBody>
                    <a:bodyPr/>
                    <a:lstStyle/>
                    <a:p>
                      <a:pPr marL="0" marR="0" indent="173038">
                        <a:spcBef>
                          <a:spcPts val="0"/>
                        </a:spcBef>
                        <a:spcAft>
                          <a:spcPts val="0"/>
                        </a:spcAft>
                      </a:pPr>
                      <a:endParaRPr lang="en-US" sz="1400" b="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32072074"/>
                  </a:ext>
                </a:extLst>
              </a:tr>
              <a:tr h="341376">
                <a:tc>
                  <a:txBody>
                    <a:bodyPr/>
                    <a:lstStyle/>
                    <a:p>
                      <a:pPr marL="0" marR="0" indent="173038">
                        <a:spcBef>
                          <a:spcPts val="0"/>
                        </a:spcBef>
                        <a:spcAft>
                          <a:spcPts val="0"/>
                        </a:spcAft>
                      </a:pPr>
                      <a:endParaRPr lang="en-US" sz="1400" b="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04102371"/>
                  </a:ext>
                </a:extLst>
              </a:tr>
            </a:tbl>
          </a:graphicData>
        </a:graphic>
      </p:graphicFrame>
      <p:pic>
        <p:nvPicPr>
          <p:cNvPr id="2" name="UBLIS575DS-13.1a$2-Slide02">
            <a:hlinkClick r:id="" action="ppaction://media"/>
            <a:extLst>
              <a:ext uri="{FF2B5EF4-FFF2-40B4-BE49-F238E27FC236}">
                <a16:creationId xmlns:a16="http://schemas.microsoft.com/office/drawing/2014/main" id="{0F1ED685-D496-44C6-B729-0759490287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5200" y="5349876"/>
            <a:ext cx="533400" cy="533400"/>
          </a:xfrm>
          <a:prstGeom prst="rect">
            <a:avLst/>
          </a:prstGeom>
        </p:spPr>
      </p:pic>
    </p:spTree>
    <p:extLst>
      <p:ext uri="{BB962C8B-B14F-4D97-AF65-F5344CB8AC3E}">
        <p14:creationId xmlns:p14="http://schemas.microsoft.com/office/powerpoint/2010/main" val="28008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14300" y="381000"/>
            <a:ext cx="8724900" cy="514350"/>
          </a:xfrm>
        </p:spPr>
        <p:txBody>
          <a:bodyPr/>
          <a:lstStyle/>
          <a:p>
            <a:pPr eaLnBrk="1" hangingPunct="1"/>
            <a:r>
              <a:rPr lang="en-US" dirty="0"/>
              <a:t>3.1 Guidelines for research ethics </a:t>
            </a:r>
            <a:br>
              <a:rPr lang="en-US" dirty="0"/>
            </a:br>
            <a:r>
              <a:rPr lang="en-US" dirty="0"/>
              <a:t>in the social sciences, law, and the humanities</a:t>
            </a:r>
            <a:endParaRPr lang="en-US" sz="4000" b="0" dirty="0"/>
          </a:p>
        </p:txBody>
      </p:sp>
      <p:sp>
        <p:nvSpPr>
          <p:cNvPr id="3076" name="Rectangle 3"/>
          <p:cNvSpPr>
            <a:spLocks noGrp="1" noChangeArrowheads="1"/>
          </p:cNvSpPr>
          <p:nvPr>
            <p:ph idx="1"/>
          </p:nvPr>
        </p:nvSpPr>
        <p:spPr>
          <a:xfrm>
            <a:off x="114300" y="1295400"/>
            <a:ext cx="8915400" cy="4876800"/>
          </a:xfrm>
        </p:spPr>
        <p:txBody>
          <a:bodyPr/>
          <a:lstStyle/>
          <a:p>
            <a:pPr marL="0" indent="0">
              <a:lnSpc>
                <a:spcPct val="110000"/>
              </a:lnSpc>
              <a:spcBef>
                <a:spcPts val="600"/>
              </a:spcBef>
              <a:buNone/>
            </a:pPr>
            <a:r>
              <a:rPr lang="en-US" sz="2800" b="1" spc="-70" dirty="0">
                <a:solidFill>
                  <a:schemeClr val="bg1"/>
                </a:solidFill>
              </a:rPr>
              <a:t>The Norwegian National Research Ethics Committees</a:t>
            </a:r>
          </a:p>
          <a:p>
            <a:pPr marL="0" indent="0">
              <a:lnSpc>
                <a:spcPct val="110000"/>
              </a:lnSpc>
              <a:spcBef>
                <a:spcPts val="600"/>
              </a:spcBef>
              <a:spcAft>
                <a:spcPts val="1200"/>
              </a:spcAft>
              <a:buNone/>
            </a:pPr>
            <a:r>
              <a:rPr lang="en-US" sz="2800" b="1" dirty="0">
                <a:solidFill>
                  <a:schemeClr val="bg1"/>
                </a:solidFill>
              </a:rPr>
              <a:t>Main areas of the guidelines</a:t>
            </a:r>
          </a:p>
          <a:p>
            <a:pPr marL="457200" indent="0">
              <a:lnSpc>
                <a:spcPct val="110000"/>
              </a:lnSpc>
              <a:spcBef>
                <a:spcPts val="600"/>
              </a:spcBef>
              <a:buNone/>
            </a:pPr>
            <a:r>
              <a:rPr lang="en-US" sz="2400" dirty="0"/>
              <a:t>A	Research ethics, freedom of research and society</a:t>
            </a:r>
          </a:p>
          <a:p>
            <a:pPr marL="457200" indent="0">
              <a:lnSpc>
                <a:spcPct val="110000"/>
              </a:lnSpc>
              <a:spcBef>
                <a:spcPts val="600"/>
              </a:spcBef>
              <a:buNone/>
            </a:pPr>
            <a:r>
              <a:rPr lang="en-US" sz="2400" dirty="0"/>
              <a:t>B	Respect for individuals</a:t>
            </a:r>
          </a:p>
          <a:p>
            <a:pPr marL="457200" indent="0">
              <a:lnSpc>
                <a:spcPct val="110000"/>
              </a:lnSpc>
              <a:spcBef>
                <a:spcPts val="600"/>
              </a:spcBef>
              <a:buNone/>
            </a:pPr>
            <a:r>
              <a:rPr lang="en-US" sz="2400" dirty="0"/>
              <a:t>C	Regard for groups and institutions</a:t>
            </a:r>
          </a:p>
          <a:p>
            <a:pPr marL="457200" indent="0">
              <a:lnSpc>
                <a:spcPct val="110000"/>
              </a:lnSpc>
              <a:spcBef>
                <a:spcPts val="600"/>
              </a:spcBef>
              <a:buNone/>
            </a:pPr>
            <a:r>
              <a:rPr lang="en-US" sz="2400" dirty="0"/>
              <a:t>D	The research community</a:t>
            </a:r>
          </a:p>
          <a:p>
            <a:pPr marL="457200" indent="0">
              <a:lnSpc>
                <a:spcPct val="110000"/>
              </a:lnSpc>
              <a:spcBef>
                <a:spcPts val="600"/>
              </a:spcBef>
              <a:buNone/>
            </a:pPr>
            <a:r>
              <a:rPr lang="en-US" sz="2400" dirty="0"/>
              <a:t>E	Contract research</a:t>
            </a:r>
          </a:p>
          <a:p>
            <a:pPr marL="457200" indent="0">
              <a:lnSpc>
                <a:spcPct val="110000"/>
              </a:lnSpc>
              <a:spcBef>
                <a:spcPts val="600"/>
              </a:spcBef>
              <a:buNone/>
            </a:pPr>
            <a:r>
              <a:rPr lang="en-US" sz="2400" dirty="0"/>
              <a:t>F	Science communication</a:t>
            </a:r>
            <a:endParaRPr lang="en-US" sz="24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20</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graphicFrame>
        <p:nvGraphicFramePr>
          <p:cNvPr id="2" name="Object 1">
            <a:hlinkClick r:id="" action="ppaction://ole?verb=1"/>
            <a:extLst>
              <a:ext uri="{FF2B5EF4-FFF2-40B4-BE49-F238E27FC236}">
                <a16:creationId xmlns:a16="http://schemas.microsoft.com/office/drawing/2014/main" id="{B36E7F5E-01D6-4247-87D4-2DFFF04B23F5}"/>
              </a:ext>
            </a:extLst>
          </p:cNvPr>
          <p:cNvGraphicFramePr>
            <a:graphicFrameLocks noChangeAspect="1"/>
          </p:cNvGraphicFramePr>
          <p:nvPr>
            <p:extLst>
              <p:ext uri="{D42A27DB-BD31-4B8C-83A1-F6EECF244321}">
                <p14:modId xmlns:p14="http://schemas.microsoft.com/office/powerpoint/2010/main" val="915139811"/>
              </p:ext>
            </p:extLst>
          </p:nvPr>
        </p:nvGraphicFramePr>
        <p:xfrm>
          <a:off x="7266296" y="5484290"/>
          <a:ext cx="1594513" cy="1375820"/>
        </p:xfrm>
        <a:graphic>
          <a:graphicData uri="http://schemas.openxmlformats.org/presentationml/2006/ole">
            <mc:AlternateContent xmlns:mc="http://schemas.openxmlformats.org/markup-compatibility/2006">
              <mc:Choice xmlns:v="urn:schemas-microsoft-com:vml" Requires="v">
                <p:oleObj spid="_x0000_s1033"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7266296" y="5484290"/>
                        <a:ext cx="1594513" cy="137582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63C47FA-544D-45D2-8527-4112C6A6A175}"/>
              </a:ext>
            </a:extLst>
          </p:cNvPr>
          <p:cNvSpPr txBox="1"/>
          <p:nvPr/>
        </p:nvSpPr>
        <p:spPr>
          <a:xfrm>
            <a:off x="4800600" y="5569424"/>
            <a:ext cx="2971800" cy="369332"/>
          </a:xfrm>
          <a:prstGeom prst="rect">
            <a:avLst/>
          </a:prstGeom>
          <a:noFill/>
        </p:spPr>
        <p:txBody>
          <a:bodyPr wrap="square" rtlCol="0">
            <a:spAutoFit/>
          </a:bodyPr>
          <a:lstStyle/>
          <a:p>
            <a:r>
              <a:rPr lang="en-US" sz="1800" dirty="0"/>
              <a:t>Detailed Table of Contents</a:t>
            </a:r>
          </a:p>
        </p:txBody>
      </p:sp>
    </p:spTree>
    <p:extLst>
      <p:ext uri="{BB962C8B-B14F-4D97-AF65-F5344CB8AC3E}">
        <p14:creationId xmlns:p14="http://schemas.microsoft.com/office/powerpoint/2010/main" val="2560727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457200"/>
            <a:ext cx="8991600" cy="990600"/>
          </a:xfrm>
        </p:spPr>
        <p:txBody>
          <a:bodyPr/>
          <a:lstStyle/>
          <a:p>
            <a:pPr eaLnBrk="1" hangingPunct="1"/>
            <a:r>
              <a:rPr lang="en-US" sz="4000" spc="-100" dirty="0"/>
              <a:t>3.2 NIH  principles for ethical research</a:t>
            </a:r>
            <a:endParaRPr lang="en-US" sz="4000" b="0" spc="-100" dirty="0"/>
          </a:p>
        </p:txBody>
      </p:sp>
      <p:sp>
        <p:nvSpPr>
          <p:cNvPr id="3076" name="Rectangle 3"/>
          <p:cNvSpPr>
            <a:spLocks noGrp="1" noChangeArrowheads="1"/>
          </p:cNvSpPr>
          <p:nvPr>
            <p:ph idx="1"/>
          </p:nvPr>
        </p:nvSpPr>
        <p:spPr>
          <a:xfrm>
            <a:off x="114300" y="1295400"/>
            <a:ext cx="8915400" cy="4876800"/>
          </a:xfrm>
        </p:spPr>
        <p:txBody>
          <a:bodyPr/>
          <a:lstStyle/>
          <a:p>
            <a:pPr marL="0" indent="0">
              <a:lnSpc>
                <a:spcPct val="110000"/>
              </a:lnSpc>
              <a:spcBef>
                <a:spcPts val="600"/>
              </a:spcBef>
              <a:buNone/>
            </a:pPr>
            <a:endParaRPr lang="en-US" sz="2000" b="1" dirty="0">
              <a:solidFill>
                <a:schemeClr val="bg1"/>
              </a:solidFill>
            </a:endParaRPr>
          </a:p>
          <a:p>
            <a:pPr marL="0" indent="0">
              <a:lnSpc>
                <a:spcPct val="110000"/>
              </a:lnSpc>
              <a:spcBef>
                <a:spcPts val="600"/>
              </a:spcBef>
              <a:buNone/>
            </a:pPr>
            <a:r>
              <a:rPr lang="en-US" sz="2000" b="1" dirty="0">
                <a:solidFill>
                  <a:schemeClr val="bg1"/>
                </a:solidFill>
              </a:rPr>
              <a:t>    1	</a:t>
            </a:r>
            <a:r>
              <a:rPr lang="en-US" sz="2400" b="1" dirty="0">
                <a:solidFill>
                  <a:schemeClr val="bg1"/>
                </a:solidFill>
              </a:rPr>
              <a:t>Social and clinical value</a:t>
            </a:r>
          </a:p>
          <a:p>
            <a:pPr marL="0" indent="0">
              <a:lnSpc>
                <a:spcPct val="110000"/>
              </a:lnSpc>
              <a:spcBef>
                <a:spcPts val="600"/>
              </a:spcBef>
              <a:buNone/>
            </a:pPr>
            <a:r>
              <a:rPr lang="en-US" sz="2400" b="1" dirty="0">
                <a:solidFill>
                  <a:schemeClr val="bg1"/>
                </a:solidFill>
              </a:rPr>
              <a:t>    2	Scientific validity</a:t>
            </a:r>
          </a:p>
          <a:p>
            <a:pPr marL="0" indent="0">
              <a:lnSpc>
                <a:spcPct val="110000"/>
              </a:lnSpc>
              <a:spcBef>
                <a:spcPts val="600"/>
              </a:spcBef>
              <a:buNone/>
            </a:pPr>
            <a:r>
              <a:rPr lang="en-US" sz="2400" b="1" dirty="0">
                <a:solidFill>
                  <a:schemeClr val="bg1"/>
                </a:solidFill>
              </a:rPr>
              <a:t>    3	Fair subject selection</a:t>
            </a:r>
          </a:p>
          <a:p>
            <a:pPr marL="0" indent="0">
              <a:lnSpc>
                <a:spcPct val="110000"/>
              </a:lnSpc>
              <a:spcBef>
                <a:spcPts val="600"/>
              </a:spcBef>
              <a:buNone/>
            </a:pPr>
            <a:r>
              <a:rPr lang="en-US" sz="2400" b="1" dirty="0">
                <a:solidFill>
                  <a:schemeClr val="bg1"/>
                </a:solidFill>
              </a:rPr>
              <a:t>    4	Favorable risk-benefit ratio</a:t>
            </a:r>
          </a:p>
          <a:p>
            <a:pPr marL="0" indent="0">
              <a:lnSpc>
                <a:spcPct val="110000"/>
              </a:lnSpc>
              <a:spcBef>
                <a:spcPts val="600"/>
              </a:spcBef>
              <a:buNone/>
            </a:pPr>
            <a:r>
              <a:rPr lang="en-US" sz="2400" b="1" dirty="0">
                <a:solidFill>
                  <a:schemeClr val="bg1"/>
                </a:solidFill>
              </a:rPr>
              <a:t>    5	Independent review</a:t>
            </a:r>
          </a:p>
          <a:p>
            <a:pPr marL="0" indent="0">
              <a:lnSpc>
                <a:spcPct val="110000"/>
              </a:lnSpc>
              <a:spcBef>
                <a:spcPts val="600"/>
              </a:spcBef>
              <a:buNone/>
            </a:pPr>
            <a:r>
              <a:rPr lang="en-US" sz="2400" b="1" dirty="0">
                <a:solidFill>
                  <a:schemeClr val="bg1"/>
                </a:solidFill>
              </a:rPr>
              <a:t>    6	Informed consent</a:t>
            </a:r>
          </a:p>
          <a:p>
            <a:pPr marL="0" indent="0">
              <a:lnSpc>
                <a:spcPct val="110000"/>
              </a:lnSpc>
              <a:spcBef>
                <a:spcPts val="600"/>
              </a:spcBef>
              <a:buNone/>
            </a:pPr>
            <a:r>
              <a:rPr lang="en-US" sz="2400" b="1" dirty="0">
                <a:solidFill>
                  <a:schemeClr val="bg1"/>
                </a:solidFill>
              </a:rPr>
              <a:t>    7	Respect for potential and enrolled subjects</a:t>
            </a:r>
          </a:p>
          <a:p>
            <a:pPr marL="0" indent="0">
              <a:lnSpc>
                <a:spcPct val="110000"/>
              </a:lnSpc>
              <a:spcBef>
                <a:spcPts val="0"/>
              </a:spcBef>
              <a:buNone/>
            </a:pPr>
            <a:endParaRPr lang="en-US" sz="2400" b="1" dirty="0">
              <a:solidFill>
                <a:schemeClr val="bg1"/>
              </a:solidFill>
            </a:endParaRPr>
          </a:p>
          <a:p>
            <a:pPr marL="0" indent="0">
              <a:lnSpc>
                <a:spcPct val="110000"/>
              </a:lnSpc>
              <a:spcBef>
                <a:spcPts val="0"/>
              </a:spcBef>
              <a:buNone/>
            </a:pPr>
            <a:r>
              <a:rPr lang="en-US" dirty="0">
                <a:solidFill>
                  <a:schemeClr val="bg1"/>
                </a:solidFill>
                <a:hlinkClick r:id="rId2"/>
              </a:rPr>
              <a:t>https://www.nih.gov/health-information/nih-clinical-research-trials-you/guiding-principles-ethical-research</a:t>
            </a:r>
            <a:endParaRPr lang="en-US"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21</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Tree>
    <p:extLst>
      <p:ext uri="{BB962C8B-B14F-4D97-AF65-F5344CB8AC3E}">
        <p14:creationId xmlns:p14="http://schemas.microsoft.com/office/powerpoint/2010/main" val="3007459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381000"/>
            <a:ext cx="7848600" cy="808059"/>
          </a:xfrm>
        </p:spPr>
        <p:txBody>
          <a:bodyPr/>
          <a:lstStyle/>
          <a:p>
            <a:pPr eaLnBrk="1" hangingPunct="1"/>
            <a:r>
              <a:rPr lang="en-US" sz="4000" dirty="0"/>
              <a:t>3.3 AERA Code of Ethics</a:t>
            </a:r>
            <a:endParaRPr lang="en-US" sz="4000" b="0" dirty="0"/>
          </a:p>
        </p:txBody>
      </p:sp>
      <p:sp>
        <p:nvSpPr>
          <p:cNvPr id="3076" name="Rectangle 3"/>
          <p:cNvSpPr>
            <a:spLocks noGrp="1" noChangeArrowheads="1"/>
          </p:cNvSpPr>
          <p:nvPr>
            <p:ph idx="1"/>
          </p:nvPr>
        </p:nvSpPr>
        <p:spPr>
          <a:xfrm>
            <a:off x="114300" y="1516039"/>
            <a:ext cx="8915400" cy="4869109"/>
          </a:xfrm>
        </p:spPr>
        <p:txBody>
          <a:bodyPr/>
          <a:lstStyle/>
          <a:p>
            <a:pPr marL="0" indent="0" algn="ctr">
              <a:lnSpc>
                <a:spcPct val="110000"/>
              </a:lnSpc>
              <a:spcBef>
                <a:spcPts val="600"/>
              </a:spcBef>
              <a:buNone/>
            </a:pPr>
            <a:r>
              <a:rPr lang="en-US" sz="2800" b="1" dirty="0"/>
              <a:t>American Educational Research Association</a:t>
            </a:r>
          </a:p>
          <a:p>
            <a:pPr marL="0" indent="0">
              <a:lnSpc>
                <a:spcPct val="110000"/>
              </a:lnSpc>
              <a:spcBef>
                <a:spcPts val="600"/>
              </a:spcBef>
              <a:buNone/>
            </a:pPr>
            <a:r>
              <a:rPr lang="en-US" sz="2800" b="1" dirty="0">
                <a:solidFill>
                  <a:schemeClr val="bg1"/>
                </a:solidFill>
              </a:rPr>
              <a:t>Principles</a:t>
            </a:r>
          </a:p>
          <a:p>
            <a:pPr marL="457200" indent="0">
              <a:lnSpc>
                <a:spcPct val="110000"/>
              </a:lnSpc>
              <a:spcBef>
                <a:spcPts val="600"/>
              </a:spcBef>
              <a:buNone/>
            </a:pPr>
            <a:r>
              <a:rPr lang="en-US" sz="2400" dirty="0">
                <a:solidFill>
                  <a:schemeClr val="bg1"/>
                </a:solidFill>
              </a:rPr>
              <a:t>A	Professional Competence </a:t>
            </a:r>
          </a:p>
          <a:p>
            <a:pPr marL="457200" indent="0">
              <a:lnSpc>
                <a:spcPct val="110000"/>
              </a:lnSpc>
              <a:spcBef>
                <a:spcPts val="600"/>
              </a:spcBef>
              <a:buNone/>
            </a:pPr>
            <a:r>
              <a:rPr lang="en-US" sz="2400" dirty="0">
                <a:solidFill>
                  <a:schemeClr val="bg1"/>
                </a:solidFill>
              </a:rPr>
              <a:t>B	Integrity</a:t>
            </a:r>
          </a:p>
          <a:p>
            <a:pPr marL="457200" indent="0">
              <a:lnSpc>
                <a:spcPct val="110000"/>
              </a:lnSpc>
              <a:spcBef>
                <a:spcPts val="600"/>
              </a:spcBef>
              <a:buNone/>
            </a:pPr>
            <a:r>
              <a:rPr lang="en-US" sz="2400" dirty="0">
                <a:solidFill>
                  <a:schemeClr val="bg1"/>
                </a:solidFill>
              </a:rPr>
              <a:t>C	Professional, Scientific, and Scholarly Responsibility</a:t>
            </a:r>
          </a:p>
          <a:p>
            <a:pPr marL="457200" indent="0">
              <a:lnSpc>
                <a:spcPct val="110000"/>
              </a:lnSpc>
              <a:spcBef>
                <a:spcPts val="600"/>
              </a:spcBef>
              <a:buNone/>
            </a:pPr>
            <a:r>
              <a:rPr lang="en-US" sz="2400" dirty="0">
                <a:solidFill>
                  <a:schemeClr val="bg1"/>
                </a:solidFill>
              </a:rPr>
              <a:t>D	Respect for People’s Rights, Dignity, and Diversity </a:t>
            </a:r>
          </a:p>
          <a:p>
            <a:pPr marL="457200" indent="0">
              <a:lnSpc>
                <a:spcPct val="110000"/>
              </a:lnSpc>
              <a:spcBef>
                <a:spcPts val="600"/>
              </a:spcBef>
              <a:buNone/>
            </a:pPr>
            <a:r>
              <a:rPr lang="en-US" sz="2400" dirty="0">
                <a:solidFill>
                  <a:schemeClr val="bg1"/>
                </a:solidFill>
              </a:rPr>
              <a:t>E	Social Responsibility</a:t>
            </a: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22</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7" name="TextBox 6">
            <a:extLst>
              <a:ext uri="{FF2B5EF4-FFF2-40B4-BE49-F238E27FC236}">
                <a16:creationId xmlns:a16="http://schemas.microsoft.com/office/drawing/2014/main" id="{6AA43022-610A-461A-BFB9-0AB1B0FCCACD}"/>
              </a:ext>
            </a:extLst>
          </p:cNvPr>
          <p:cNvSpPr txBox="1"/>
          <p:nvPr/>
        </p:nvSpPr>
        <p:spPr>
          <a:xfrm>
            <a:off x="4800600" y="5569424"/>
            <a:ext cx="2971800" cy="369332"/>
          </a:xfrm>
          <a:prstGeom prst="rect">
            <a:avLst/>
          </a:prstGeom>
          <a:noFill/>
        </p:spPr>
        <p:txBody>
          <a:bodyPr wrap="square" rtlCol="0">
            <a:spAutoFit/>
          </a:bodyPr>
          <a:lstStyle/>
          <a:p>
            <a:r>
              <a:rPr lang="en-US" sz="1800" dirty="0"/>
              <a:t>Detailed Table of Contents</a:t>
            </a:r>
          </a:p>
        </p:txBody>
      </p:sp>
      <p:graphicFrame>
        <p:nvGraphicFramePr>
          <p:cNvPr id="2" name="Object 1">
            <a:hlinkClick r:id="" action="ppaction://ole?verb=1"/>
            <a:extLst>
              <a:ext uri="{FF2B5EF4-FFF2-40B4-BE49-F238E27FC236}">
                <a16:creationId xmlns:a16="http://schemas.microsoft.com/office/drawing/2014/main" id="{57C38F4A-96A9-44E1-84B1-236FD9E34127}"/>
              </a:ext>
            </a:extLst>
          </p:cNvPr>
          <p:cNvGraphicFramePr>
            <a:graphicFrameLocks noChangeAspect="1"/>
          </p:cNvGraphicFramePr>
          <p:nvPr>
            <p:extLst>
              <p:ext uri="{D42A27DB-BD31-4B8C-83A1-F6EECF244321}">
                <p14:modId xmlns:p14="http://schemas.microsoft.com/office/powerpoint/2010/main" val="336177878"/>
              </p:ext>
            </p:extLst>
          </p:nvPr>
        </p:nvGraphicFramePr>
        <p:xfrm>
          <a:off x="7316053" y="5489640"/>
          <a:ext cx="1416808" cy="1222488"/>
        </p:xfrm>
        <a:graphic>
          <a:graphicData uri="http://schemas.openxmlformats.org/presentationml/2006/ole">
            <mc:AlternateContent xmlns:mc="http://schemas.openxmlformats.org/markup-compatibility/2006">
              <mc:Choice xmlns:v="urn:schemas-microsoft-com:vml" Requires="v">
                <p:oleObj spid="_x0000_s2057"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7316053" y="5489640"/>
                        <a:ext cx="1416808" cy="1222488"/>
                      </a:xfrm>
                      <a:prstGeom prst="rect">
                        <a:avLst/>
                      </a:prstGeom>
                    </p:spPr>
                  </p:pic>
                </p:oleObj>
              </mc:Fallback>
            </mc:AlternateContent>
          </a:graphicData>
        </a:graphic>
      </p:graphicFrame>
    </p:spTree>
    <p:extLst>
      <p:ext uri="{BB962C8B-B14F-4D97-AF65-F5344CB8AC3E}">
        <p14:creationId xmlns:p14="http://schemas.microsoft.com/office/powerpoint/2010/main" val="284659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381000"/>
            <a:ext cx="7848600" cy="514350"/>
          </a:xfrm>
        </p:spPr>
        <p:txBody>
          <a:bodyPr/>
          <a:lstStyle/>
          <a:p>
            <a:pPr eaLnBrk="1" hangingPunct="1"/>
            <a:r>
              <a:rPr lang="en-US" sz="4000" dirty="0"/>
              <a:t>3.4 ASA Code of Ethics</a:t>
            </a:r>
            <a:endParaRPr lang="en-US" sz="4000" b="0" dirty="0"/>
          </a:p>
        </p:txBody>
      </p:sp>
      <p:sp>
        <p:nvSpPr>
          <p:cNvPr id="3076" name="Rectangle 3"/>
          <p:cNvSpPr>
            <a:spLocks noGrp="1" noChangeArrowheads="1"/>
          </p:cNvSpPr>
          <p:nvPr>
            <p:ph idx="1"/>
          </p:nvPr>
        </p:nvSpPr>
        <p:spPr>
          <a:xfrm>
            <a:off x="114300" y="1295400"/>
            <a:ext cx="8915400" cy="4876800"/>
          </a:xfrm>
        </p:spPr>
        <p:txBody>
          <a:bodyPr/>
          <a:lstStyle/>
          <a:p>
            <a:pPr marL="0" indent="0">
              <a:lnSpc>
                <a:spcPct val="110000"/>
              </a:lnSpc>
              <a:spcBef>
                <a:spcPts val="600"/>
              </a:spcBef>
              <a:buNone/>
            </a:pPr>
            <a:r>
              <a:rPr lang="en-US" sz="2800" b="1" dirty="0">
                <a:solidFill>
                  <a:schemeClr val="bg1"/>
                </a:solidFill>
              </a:rPr>
              <a:t>American Sociological Association</a:t>
            </a:r>
            <a:r>
              <a:rPr lang="en-US" sz="2000" b="1" dirty="0">
                <a:solidFill>
                  <a:schemeClr val="bg1"/>
                </a:solidFill>
              </a:rPr>
              <a:t>    </a:t>
            </a:r>
            <a:r>
              <a:rPr lang="en-US" sz="2000" dirty="0">
                <a:solidFill>
                  <a:schemeClr val="bg1"/>
                </a:solidFill>
              </a:rPr>
              <a:t>June 2018</a:t>
            </a:r>
          </a:p>
          <a:p>
            <a:pPr marL="0" indent="0">
              <a:lnSpc>
                <a:spcPct val="110000"/>
              </a:lnSpc>
              <a:spcBef>
                <a:spcPts val="600"/>
              </a:spcBef>
              <a:buNone/>
            </a:pPr>
            <a:r>
              <a:rPr lang="en-US" sz="2400" dirty="0">
                <a:solidFill>
                  <a:schemeClr val="bg1"/>
                </a:solidFill>
              </a:rPr>
              <a:t>General professional Code of Ethics, much applies to research</a:t>
            </a:r>
          </a:p>
          <a:p>
            <a:pPr marL="0" indent="0">
              <a:lnSpc>
                <a:spcPct val="110000"/>
              </a:lnSpc>
              <a:spcBef>
                <a:spcPts val="600"/>
              </a:spcBef>
              <a:buNone/>
            </a:pPr>
            <a:r>
              <a:rPr lang="en-US" sz="2800" b="1" dirty="0">
                <a:solidFill>
                  <a:schemeClr val="bg1"/>
                </a:solidFill>
              </a:rPr>
              <a:t>Principles </a:t>
            </a:r>
            <a:r>
              <a:rPr lang="en-US" sz="2400" dirty="0">
                <a:solidFill>
                  <a:schemeClr val="bg1"/>
                </a:solidFill>
              </a:rPr>
              <a:t>(Same as AERA, except F added)</a:t>
            </a:r>
            <a:endParaRPr lang="en-US" sz="2400" b="1" dirty="0">
              <a:solidFill>
                <a:schemeClr val="bg1"/>
              </a:solidFill>
            </a:endParaRPr>
          </a:p>
          <a:p>
            <a:pPr marL="457200" indent="0">
              <a:lnSpc>
                <a:spcPct val="110000"/>
              </a:lnSpc>
              <a:spcBef>
                <a:spcPts val="600"/>
              </a:spcBef>
              <a:buNone/>
            </a:pPr>
            <a:r>
              <a:rPr lang="en-US" sz="2400" dirty="0">
                <a:solidFill>
                  <a:schemeClr val="bg1"/>
                </a:solidFill>
              </a:rPr>
              <a:t>A	Professional Competence</a:t>
            </a:r>
          </a:p>
          <a:p>
            <a:pPr marL="457200" indent="0">
              <a:lnSpc>
                <a:spcPct val="110000"/>
              </a:lnSpc>
              <a:spcBef>
                <a:spcPts val="600"/>
              </a:spcBef>
              <a:buNone/>
            </a:pPr>
            <a:r>
              <a:rPr lang="en-US" sz="2400" dirty="0">
                <a:solidFill>
                  <a:schemeClr val="bg1"/>
                </a:solidFill>
              </a:rPr>
              <a:t>B	Integrity</a:t>
            </a:r>
          </a:p>
          <a:p>
            <a:pPr marL="457200" indent="0">
              <a:lnSpc>
                <a:spcPct val="110000"/>
              </a:lnSpc>
              <a:spcBef>
                <a:spcPts val="600"/>
              </a:spcBef>
              <a:buNone/>
            </a:pPr>
            <a:r>
              <a:rPr lang="en-US" sz="2400" dirty="0">
                <a:solidFill>
                  <a:schemeClr val="bg1"/>
                </a:solidFill>
              </a:rPr>
              <a:t>C	Professional and Scientific Responsibility</a:t>
            </a:r>
          </a:p>
          <a:p>
            <a:pPr marL="457200" indent="0">
              <a:lnSpc>
                <a:spcPct val="110000"/>
              </a:lnSpc>
              <a:spcBef>
                <a:spcPts val="600"/>
              </a:spcBef>
              <a:buNone/>
            </a:pPr>
            <a:r>
              <a:rPr lang="en-US" sz="2400" dirty="0">
                <a:solidFill>
                  <a:schemeClr val="bg1"/>
                </a:solidFill>
              </a:rPr>
              <a:t>D	Respect for People's Rights, Dignity, and Diversity</a:t>
            </a:r>
          </a:p>
          <a:p>
            <a:pPr marL="457200" indent="0">
              <a:lnSpc>
                <a:spcPct val="110000"/>
              </a:lnSpc>
              <a:spcBef>
                <a:spcPts val="600"/>
              </a:spcBef>
              <a:buNone/>
            </a:pPr>
            <a:r>
              <a:rPr lang="en-US" sz="2400" dirty="0">
                <a:solidFill>
                  <a:schemeClr val="bg1"/>
                </a:solidFill>
              </a:rPr>
              <a:t>E	Social Responsibility</a:t>
            </a:r>
          </a:p>
          <a:p>
            <a:pPr marL="457200" indent="0">
              <a:lnSpc>
                <a:spcPct val="110000"/>
              </a:lnSpc>
              <a:spcBef>
                <a:spcPts val="600"/>
              </a:spcBef>
              <a:buNone/>
            </a:pPr>
            <a:r>
              <a:rPr lang="en-US" sz="2400" dirty="0">
                <a:solidFill>
                  <a:schemeClr val="bg1"/>
                </a:solidFill>
              </a:rPr>
              <a:t>F	Human Rights</a:t>
            </a: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23</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7" name="TextBox 6">
            <a:extLst>
              <a:ext uri="{FF2B5EF4-FFF2-40B4-BE49-F238E27FC236}">
                <a16:creationId xmlns:a16="http://schemas.microsoft.com/office/drawing/2014/main" id="{97F870E8-4104-4C3F-A952-3A4B9218D203}"/>
              </a:ext>
            </a:extLst>
          </p:cNvPr>
          <p:cNvSpPr txBox="1"/>
          <p:nvPr/>
        </p:nvSpPr>
        <p:spPr>
          <a:xfrm>
            <a:off x="4800600" y="5569424"/>
            <a:ext cx="2971800" cy="369332"/>
          </a:xfrm>
          <a:prstGeom prst="rect">
            <a:avLst/>
          </a:prstGeom>
          <a:noFill/>
        </p:spPr>
        <p:txBody>
          <a:bodyPr wrap="square" rtlCol="0">
            <a:spAutoFit/>
          </a:bodyPr>
          <a:lstStyle/>
          <a:p>
            <a:r>
              <a:rPr lang="en-US" sz="1800" dirty="0"/>
              <a:t>Detailed Table of Contents</a:t>
            </a:r>
          </a:p>
        </p:txBody>
      </p:sp>
      <p:graphicFrame>
        <p:nvGraphicFramePr>
          <p:cNvPr id="3" name="Object 2">
            <a:hlinkClick r:id="" action="ppaction://ole?verb=1"/>
            <a:extLst>
              <a:ext uri="{FF2B5EF4-FFF2-40B4-BE49-F238E27FC236}">
                <a16:creationId xmlns:a16="http://schemas.microsoft.com/office/drawing/2014/main" id="{A4FBDE5C-A48C-4943-8F00-47097760C5A9}"/>
              </a:ext>
            </a:extLst>
          </p:cNvPr>
          <p:cNvGraphicFramePr>
            <a:graphicFrameLocks noChangeAspect="1"/>
          </p:cNvGraphicFramePr>
          <p:nvPr>
            <p:extLst>
              <p:ext uri="{D42A27DB-BD31-4B8C-83A1-F6EECF244321}">
                <p14:modId xmlns:p14="http://schemas.microsoft.com/office/powerpoint/2010/main" val="4207393283"/>
              </p:ext>
            </p:extLst>
          </p:nvPr>
        </p:nvGraphicFramePr>
        <p:xfrm>
          <a:off x="7134367" y="5468062"/>
          <a:ext cx="1610875" cy="1389938"/>
        </p:xfrm>
        <a:graphic>
          <a:graphicData uri="http://schemas.openxmlformats.org/presentationml/2006/ole">
            <mc:AlternateContent xmlns:mc="http://schemas.openxmlformats.org/markup-compatibility/2006">
              <mc:Choice xmlns:v="urn:schemas-microsoft-com:vml" Requires="v">
                <p:oleObj spid="_x0000_s3080"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7134367" y="5468062"/>
                        <a:ext cx="1610875" cy="1389938"/>
                      </a:xfrm>
                      <a:prstGeom prst="rect">
                        <a:avLst/>
                      </a:prstGeom>
                    </p:spPr>
                  </p:pic>
                </p:oleObj>
              </mc:Fallback>
            </mc:AlternateContent>
          </a:graphicData>
        </a:graphic>
      </p:graphicFrame>
    </p:spTree>
    <p:extLst>
      <p:ext uri="{BB962C8B-B14F-4D97-AF65-F5344CB8AC3E}">
        <p14:creationId xmlns:p14="http://schemas.microsoft.com/office/powerpoint/2010/main" val="207778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133600"/>
            <a:ext cx="7848600" cy="514350"/>
          </a:xfrm>
        </p:spPr>
        <p:txBody>
          <a:bodyPr/>
          <a:lstStyle/>
          <a:p>
            <a:pPr eaLnBrk="1" hangingPunct="1"/>
            <a:r>
              <a:rPr lang="en-US" sz="4000" dirty="0"/>
              <a:t>The end</a:t>
            </a:r>
            <a:endParaRPr lang="en-US" sz="4000" b="0" dirty="0"/>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24</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Tree>
    <p:extLst>
      <p:ext uri="{BB962C8B-B14F-4D97-AF65-F5344CB8AC3E}">
        <p14:creationId xmlns:p14="http://schemas.microsoft.com/office/powerpoint/2010/main" val="173300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337537" y="457200"/>
            <a:ext cx="6343650" cy="514350"/>
          </a:xfrm>
        </p:spPr>
        <p:txBody>
          <a:bodyPr/>
          <a:lstStyle/>
          <a:p>
            <a:pPr eaLnBrk="1" hangingPunct="1"/>
            <a:r>
              <a:rPr lang="en-US" sz="4000" dirty="0"/>
              <a:t>Learning objectives</a:t>
            </a:r>
            <a:endParaRPr lang="en-US" sz="4000" b="0" dirty="0">
              <a:latin typeface="Arial Unicode MS" pitchFamily="34" charset="-128"/>
            </a:endParaRPr>
          </a:p>
        </p:txBody>
      </p:sp>
      <p:sp>
        <p:nvSpPr>
          <p:cNvPr id="3076" name="Rectangle 3"/>
          <p:cNvSpPr>
            <a:spLocks noGrp="1" noChangeArrowheads="1"/>
          </p:cNvSpPr>
          <p:nvPr>
            <p:ph idx="1"/>
          </p:nvPr>
        </p:nvSpPr>
        <p:spPr>
          <a:xfrm>
            <a:off x="114300" y="1600200"/>
            <a:ext cx="8915400" cy="4724400"/>
          </a:xfrm>
        </p:spPr>
        <p:txBody>
          <a:bodyPr/>
          <a:lstStyle/>
          <a:p>
            <a:pPr marL="514350" indent="-514350">
              <a:buNone/>
            </a:pPr>
            <a:r>
              <a:rPr lang="en-US" sz="2000" dirty="0">
                <a:solidFill>
                  <a:schemeClr val="bg1"/>
                </a:solidFill>
              </a:rPr>
              <a:t>1	Understand the moral / ethical issues of research in the broadest sense. Socially responsible research. Issues of social justice in research.</a:t>
            </a:r>
          </a:p>
          <a:p>
            <a:pPr marL="514350" indent="-514350">
              <a:buNone/>
            </a:pPr>
            <a:r>
              <a:rPr lang="en-US" sz="2000" dirty="0">
                <a:solidFill>
                  <a:schemeClr val="bg1"/>
                </a:solidFill>
              </a:rPr>
              <a:t>2	Understand the legal / ethical  issues of research narrowly defined as carried out in order to contribute to the general stock of knowledge and requiring approval by an Institutional Review Board or similar authority, with emphasis on Human Subjects Research in the Social Sciences.</a:t>
            </a:r>
          </a:p>
          <a:p>
            <a:pPr marL="514350" indent="-514350">
              <a:buNone/>
            </a:pPr>
            <a:r>
              <a:rPr lang="en-US" sz="2000" dirty="0">
                <a:solidFill>
                  <a:schemeClr val="bg1"/>
                </a:solidFill>
              </a:rPr>
              <a:t>3	Be aware of issues in dangerous research.</a:t>
            </a:r>
          </a:p>
          <a:p>
            <a:pPr marL="514350" indent="-514350">
              <a:buNone/>
            </a:pPr>
            <a:r>
              <a:rPr lang="en-US" sz="2000" dirty="0">
                <a:solidFill>
                  <a:schemeClr val="bg1"/>
                </a:solidFill>
              </a:rPr>
              <a:t>4	Know where to look for information on research ethics and direct researchers at different levels to reliable information.</a:t>
            </a:r>
          </a:p>
          <a:p>
            <a:pPr marL="514350" indent="-514350">
              <a:buNone/>
            </a:pPr>
            <a:r>
              <a:rPr lang="en-US" sz="2000" dirty="0">
                <a:solidFill>
                  <a:schemeClr val="bg1"/>
                </a:solidFill>
              </a:rPr>
              <a:t>5	Know how to assist in the recruitment of research participants through library programs, especially participants from underrepresented groups, </a:t>
            </a:r>
            <a:r>
              <a:rPr lang="en-US" sz="2000" spc="-20" dirty="0">
                <a:solidFill>
                  <a:schemeClr val="bg1"/>
                </a:solidFill>
              </a:rPr>
              <a:t>and how to explain both importance of participation and participants' rights.</a:t>
            </a:r>
          </a:p>
          <a:p>
            <a:pPr marL="514350" indent="-514350">
              <a:buNone/>
            </a:pPr>
            <a:endParaRPr lang="en-US" sz="2000" dirty="0">
              <a:solidFill>
                <a:schemeClr val="bg1"/>
              </a:solidFill>
            </a:endParaRPr>
          </a:p>
        </p:txBody>
      </p:sp>
      <p:sp>
        <p:nvSpPr>
          <p:cNvPr id="6" name="Slide Number Placeholder 5">
            <a:extLst>
              <a:ext uri="{FF2B5EF4-FFF2-40B4-BE49-F238E27FC236}">
                <a16:creationId xmlns:a16="http://schemas.microsoft.com/office/drawing/2014/main" id="{21BB5C61-7E1D-4323-A52A-1F0837CFB8F7}"/>
              </a:ext>
            </a:extLst>
          </p:cNvPr>
          <p:cNvSpPr>
            <a:spLocks noGrp="1"/>
          </p:cNvSpPr>
          <p:nvPr>
            <p:ph type="sldNum" sz="quarter" idx="12"/>
          </p:nvPr>
        </p:nvSpPr>
        <p:spPr>
          <a:xfrm>
            <a:off x="7143750" y="6248400"/>
            <a:ext cx="1428750" cy="342900"/>
          </a:xfrm>
          <a:noFill/>
        </p:spPr>
        <p:txBody>
          <a:bodyPr/>
          <a:lstStyle/>
          <a:p>
            <a:fld id="{377A5EB6-31DF-49C5-A368-99503CA30BC6}" type="slidenum">
              <a:rPr lang="en-US" sz="2400" b="1">
                <a:latin typeface="+mj-lt"/>
              </a:rPr>
              <a:pPr/>
              <a:t>3</a:t>
            </a:fld>
            <a:endParaRPr lang="en-US" sz="2400" b="1" dirty="0">
              <a:latin typeface="+mj-lt"/>
            </a:endParaRPr>
          </a:p>
        </p:txBody>
      </p:sp>
      <p:sp>
        <p:nvSpPr>
          <p:cNvPr id="7" name="Footer Placeholder 4">
            <a:extLst>
              <a:ext uri="{FF2B5EF4-FFF2-40B4-BE49-F238E27FC236}">
                <a16:creationId xmlns:a16="http://schemas.microsoft.com/office/drawing/2014/main" id="{E083A6A3-9F2E-42E3-9DB7-54F158E0A32F}"/>
              </a:ext>
            </a:extLst>
          </p:cNvPr>
          <p:cNvSpPr txBox="1">
            <a:spLocks/>
          </p:cNvSpPr>
          <p:nvPr/>
        </p:nvSpPr>
        <p:spPr bwMode="auto">
          <a:xfrm>
            <a:off x="1524000" y="6483824"/>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2" name="TextBox 1">
            <a:extLst>
              <a:ext uri="{FF2B5EF4-FFF2-40B4-BE49-F238E27FC236}">
                <a16:creationId xmlns:a16="http://schemas.microsoft.com/office/drawing/2014/main" id="{D3862A52-5D31-4FE8-9E41-DE16855E35BE}"/>
              </a:ext>
            </a:extLst>
          </p:cNvPr>
          <p:cNvSpPr txBox="1"/>
          <p:nvPr/>
        </p:nvSpPr>
        <p:spPr>
          <a:xfrm>
            <a:off x="7620000" y="381000"/>
            <a:ext cx="1295400" cy="400110"/>
          </a:xfrm>
          <a:prstGeom prst="rect">
            <a:avLst/>
          </a:prstGeom>
          <a:noFill/>
          <a:ln w="19050">
            <a:solidFill>
              <a:schemeClr val="bg1"/>
            </a:solidFill>
          </a:ln>
        </p:spPr>
        <p:txBody>
          <a:bodyPr wrap="square" rtlCol="0">
            <a:spAutoFit/>
          </a:bodyPr>
          <a:lstStyle/>
          <a:p>
            <a:r>
              <a:rPr lang="en-US" sz="2000" dirty="0"/>
              <a:t>Just read</a:t>
            </a:r>
          </a:p>
        </p:txBody>
      </p:sp>
    </p:spTree>
    <p:extLst>
      <p:ext uri="{BB962C8B-B14F-4D97-AF65-F5344CB8AC3E}">
        <p14:creationId xmlns:p14="http://schemas.microsoft.com/office/powerpoint/2010/main" val="215681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676400"/>
            <a:ext cx="8458200" cy="685800"/>
          </a:xfrm>
        </p:spPr>
        <p:txBody>
          <a:bodyPr/>
          <a:lstStyle/>
          <a:p>
            <a:pPr eaLnBrk="1" hangingPunct="1"/>
            <a:r>
              <a:rPr lang="en-US" sz="4000" dirty="0"/>
              <a:t>1 Ethics</a:t>
            </a:r>
            <a:br>
              <a:rPr lang="en-US" sz="4000" dirty="0"/>
            </a:br>
            <a:r>
              <a:rPr lang="en-US" sz="4000" dirty="0"/>
              <a:t>in the overall research enterprise</a:t>
            </a:r>
            <a:endParaRPr lang="en-US" sz="4000" b="0" dirty="0">
              <a:latin typeface="Arial Unicode MS" pitchFamily="34" charset="-128"/>
            </a:endParaRPr>
          </a:p>
        </p:txBody>
      </p:sp>
      <p:sp>
        <p:nvSpPr>
          <p:cNvPr id="3074" name="Slide Number Placeholder 5"/>
          <p:cNvSpPr>
            <a:spLocks noGrp="1"/>
          </p:cNvSpPr>
          <p:nvPr>
            <p:ph type="sldNum" sz="quarter" idx="12"/>
          </p:nvPr>
        </p:nvSpPr>
        <p:spPr>
          <a:xfrm>
            <a:off x="6621463" y="6248400"/>
            <a:ext cx="1905000" cy="457200"/>
          </a:xfrm>
          <a:noFill/>
        </p:spPr>
        <p:txBody>
          <a:bodyPr/>
          <a:lstStyle/>
          <a:p>
            <a:fld id="{377A5EB6-31DF-49C5-A368-99503CA30BC6}" type="slidenum">
              <a:rPr lang="en-US" sz="2400" b="1"/>
              <a:pPr/>
              <a:t>4</a:t>
            </a:fld>
            <a:endParaRPr lang="en-US" sz="2400" b="1" dirty="0"/>
          </a:p>
        </p:txBody>
      </p:sp>
      <p:sp>
        <p:nvSpPr>
          <p:cNvPr id="5" name="Footer Placeholder 4">
            <a:extLst>
              <a:ext uri="{FF2B5EF4-FFF2-40B4-BE49-F238E27FC236}">
                <a16:creationId xmlns:a16="http://schemas.microsoft.com/office/drawing/2014/main" id="{5F8CA070-2822-4E0B-BA07-1994899A24F2}"/>
              </a:ext>
            </a:extLst>
          </p:cNvPr>
          <p:cNvSpPr txBox="1">
            <a:spLocks/>
          </p:cNvSpPr>
          <p:nvPr/>
        </p:nvSpPr>
        <p:spPr bwMode="auto">
          <a:xfrm>
            <a:off x="1524000" y="6483824"/>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Tree>
    <p:extLst>
      <p:ext uri="{BB962C8B-B14F-4D97-AF65-F5344CB8AC3E}">
        <p14:creationId xmlns:p14="http://schemas.microsoft.com/office/powerpoint/2010/main" val="3719194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09550" y="309563"/>
            <a:ext cx="8382000" cy="514350"/>
          </a:xfrm>
        </p:spPr>
        <p:txBody>
          <a:bodyPr/>
          <a:lstStyle/>
          <a:p>
            <a:pPr eaLnBrk="1" hangingPunct="1"/>
            <a:r>
              <a:rPr lang="en-US" sz="4000" dirty="0"/>
              <a:t>1.0 Research, science, and values</a:t>
            </a:r>
            <a:endParaRPr lang="en-US" sz="4000" b="0" dirty="0"/>
          </a:p>
        </p:txBody>
      </p:sp>
      <p:sp>
        <p:nvSpPr>
          <p:cNvPr id="3076" name="Rectangle 3"/>
          <p:cNvSpPr>
            <a:spLocks noGrp="1" noChangeArrowheads="1"/>
          </p:cNvSpPr>
          <p:nvPr>
            <p:ph idx="1"/>
          </p:nvPr>
        </p:nvSpPr>
        <p:spPr>
          <a:xfrm>
            <a:off x="76200" y="1066800"/>
            <a:ext cx="8915400" cy="4876800"/>
          </a:xfrm>
        </p:spPr>
        <p:txBody>
          <a:bodyPr/>
          <a:lstStyle/>
          <a:p>
            <a:pPr marL="457200" indent="-457200">
              <a:spcBef>
                <a:spcPts val="1800"/>
              </a:spcBef>
            </a:pPr>
            <a:r>
              <a:rPr lang="en-US" sz="2000" b="1" dirty="0">
                <a:solidFill>
                  <a:schemeClr val="bg1"/>
                </a:solidFill>
              </a:rPr>
              <a:t>Much research is not value-free (or value-neutral).</a:t>
            </a:r>
            <a:br>
              <a:rPr lang="en-US" sz="2000" dirty="0">
                <a:solidFill>
                  <a:schemeClr val="bg1"/>
                </a:solidFill>
              </a:rPr>
            </a:br>
            <a:r>
              <a:rPr lang="en-US" sz="2000" dirty="0">
                <a:solidFill>
                  <a:schemeClr val="bg1"/>
                </a:solidFill>
              </a:rPr>
              <a:t>There are many value decisions in research, from choosing a topic, </a:t>
            </a:r>
            <a:br>
              <a:rPr lang="en-US" sz="2000" dirty="0">
                <a:solidFill>
                  <a:schemeClr val="bg1"/>
                </a:solidFill>
              </a:rPr>
            </a:br>
            <a:r>
              <a:rPr lang="en-US" sz="2000" dirty="0">
                <a:solidFill>
                  <a:schemeClr val="bg1"/>
                </a:solidFill>
              </a:rPr>
              <a:t>the conduct of research, to dissemination of the results.</a:t>
            </a:r>
          </a:p>
          <a:p>
            <a:pPr marL="457200" indent="-457200">
              <a:spcBef>
                <a:spcPts val="1800"/>
              </a:spcBef>
            </a:pPr>
            <a:r>
              <a:rPr lang="en-US" sz="2000" b="1" dirty="0">
                <a:solidFill>
                  <a:schemeClr val="bg1"/>
                </a:solidFill>
              </a:rPr>
              <a:t>Researchers need to follow ethical standards and values</a:t>
            </a:r>
            <a:r>
              <a:rPr lang="en-US" sz="2000" dirty="0">
                <a:solidFill>
                  <a:schemeClr val="bg1"/>
                </a:solidFill>
              </a:rPr>
              <a:t> </a:t>
            </a:r>
            <a:br>
              <a:rPr lang="en-US" sz="2000" dirty="0">
                <a:solidFill>
                  <a:schemeClr val="bg1"/>
                </a:solidFill>
              </a:rPr>
            </a:br>
            <a:r>
              <a:rPr lang="en-US" sz="2000" dirty="0">
                <a:solidFill>
                  <a:schemeClr val="bg1"/>
                </a:solidFill>
              </a:rPr>
              <a:t>(such as integrity, honesty, openness, fairness, accountability, and respect for human and animal subjects)</a:t>
            </a:r>
          </a:p>
          <a:p>
            <a:pPr marL="457200" indent="-457200">
              <a:spcBef>
                <a:spcPts val="1800"/>
              </a:spcBef>
            </a:pPr>
            <a:r>
              <a:rPr lang="en-US" sz="2000" dirty="0">
                <a:solidFill>
                  <a:schemeClr val="bg1"/>
                </a:solidFill>
              </a:rPr>
              <a:t>But: </a:t>
            </a:r>
            <a:br>
              <a:rPr lang="en-US" sz="2000" dirty="0">
                <a:solidFill>
                  <a:schemeClr val="bg1"/>
                </a:solidFill>
              </a:rPr>
            </a:br>
            <a:r>
              <a:rPr lang="en-US" sz="2000" b="1" dirty="0">
                <a:solidFill>
                  <a:schemeClr val="bg1"/>
                </a:solidFill>
              </a:rPr>
              <a:t>Research must be value-neutral with respect to research outcomes.</a:t>
            </a:r>
            <a:br>
              <a:rPr lang="en-US" sz="2000" dirty="0">
                <a:solidFill>
                  <a:schemeClr val="bg1"/>
                </a:solidFill>
              </a:rPr>
            </a:br>
            <a:r>
              <a:rPr lang="en-US" sz="2000" dirty="0">
                <a:solidFill>
                  <a:schemeClr val="bg1"/>
                </a:solidFill>
              </a:rPr>
              <a:t>Do not conduct research in a way that would </a:t>
            </a:r>
            <a:br>
              <a:rPr lang="en-US" sz="2000" dirty="0">
                <a:solidFill>
                  <a:schemeClr val="bg1"/>
                </a:solidFill>
              </a:rPr>
            </a:br>
            <a:r>
              <a:rPr lang="en-US" sz="2000" dirty="0">
                <a:solidFill>
                  <a:schemeClr val="bg1"/>
                </a:solidFill>
              </a:rPr>
              <a:t>deliberately bias outcomes toward researcher (or sponsor) expectations </a:t>
            </a:r>
            <a:br>
              <a:rPr lang="en-US" sz="2000" dirty="0">
                <a:solidFill>
                  <a:schemeClr val="bg1"/>
                </a:solidFill>
              </a:rPr>
            </a:br>
            <a:r>
              <a:rPr lang="en-US" sz="2000" dirty="0">
                <a:solidFill>
                  <a:schemeClr val="bg1"/>
                </a:solidFill>
              </a:rPr>
              <a:t>or any particular set of competing values.</a:t>
            </a:r>
          </a:p>
          <a:p>
            <a:pPr marL="457200" indent="-457200">
              <a:spcBef>
                <a:spcPts val="1800"/>
              </a:spcBef>
            </a:pPr>
            <a:r>
              <a:rPr lang="en-US" sz="2000" b="1" spc="-50" dirty="0">
                <a:solidFill>
                  <a:schemeClr val="bg1"/>
                </a:solidFill>
              </a:rPr>
              <a:t>Research is not about proving anything preconceived by the researcher </a:t>
            </a:r>
            <a:br>
              <a:rPr lang="en-US" sz="2000" b="1" dirty="0">
                <a:solidFill>
                  <a:schemeClr val="bg1"/>
                </a:solidFill>
              </a:rPr>
            </a:br>
            <a:r>
              <a:rPr lang="en-US" sz="2000" b="1" dirty="0">
                <a:solidFill>
                  <a:schemeClr val="bg1"/>
                </a:solidFill>
              </a:rPr>
              <a:t>or given to the researcher as "please prove X",</a:t>
            </a:r>
            <a:br>
              <a:rPr lang="en-US" sz="2000" b="1" dirty="0">
                <a:solidFill>
                  <a:schemeClr val="bg1"/>
                </a:solidFill>
              </a:rPr>
            </a:br>
            <a:r>
              <a:rPr lang="en-US" sz="2000" b="1" u="sng" dirty="0">
                <a:solidFill>
                  <a:schemeClr val="bg1"/>
                </a:solidFill>
              </a:rPr>
              <a:t>but about finding out how things are</a:t>
            </a:r>
            <a:r>
              <a:rPr lang="en-US" sz="2000" b="1" dirty="0">
                <a:solidFill>
                  <a:schemeClr val="bg1"/>
                </a:solidFill>
              </a:rPr>
              <a:t>.</a:t>
            </a:r>
          </a:p>
          <a:p>
            <a:pPr marL="0" indent="0">
              <a:lnSpc>
                <a:spcPct val="110000"/>
              </a:lnSpc>
              <a:spcBef>
                <a:spcPts val="600"/>
              </a:spcBef>
              <a:buNone/>
            </a:pPr>
            <a:endParaRPr lang="en-US" sz="2000" dirty="0">
              <a:solidFill>
                <a:schemeClr val="bg1"/>
              </a:solidFill>
            </a:endParaRP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5</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05">
            <a:hlinkClick r:id="" action="ppaction://media"/>
            <a:extLst>
              <a:ext uri="{FF2B5EF4-FFF2-40B4-BE49-F238E27FC236}">
                <a16:creationId xmlns:a16="http://schemas.microsoft.com/office/drawing/2014/main" id="{9A9BDB0F-C1BC-48D3-A231-AD26ABF0D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96200" y="5688556"/>
            <a:ext cx="413793" cy="413793"/>
          </a:xfrm>
          <a:prstGeom prst="rect">
            <a:avLst/>
          </a:prstGeom>
        </p:spPr>
      </p:pic>
    </p:spTree>
    <p:extLst>
      <p:ext uri="{BB962C8B-B14F-4D97-AF65-F5344CB8AC3E}">
        <p14:creationId xmlns:p14="http://schemas.microsoft.com/office/powerpoint/2010/main" val="34038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685800"/>
            <a:ext cx="8534400" cy="514350"/>
          </a:xfrm>
        </p:spPr>
        <p:txBody>
          <a:bodyPr/>
          <a:lstStyle/>
          <a:p>
            <a:pPr eaLnBrk="1" hangingPunct="1"/>
            <a:r>
              <a:rPr lang="en-US" sz="4000" dirty="0"/>
              <a:t>1.1 Social responsibility 1. Research to benefit society</a:t>
            </a:r>
            <a:endParaRPr lang="en-US" sz="4000" b="0" dirty="0"/>
          </a:p>
        </p:txBody>
      </p:sp>
      <p:sp>
        <p:nvSpPr>
          <p:cNvPr id="3076" name="Rectangle 3"/>
          <p:cNvSpPr>
            <a:spLocks noGrp="1" noChangeArrowheads="1"/>
          </p:cNvSpPr>
          <p:nvPr>
            <p:ph idx="1"/>
          </p:nvPr>
        </p:nvSpPr>
        <p:spPr>
          <a:xfrm>
            <a:off x="114300" y="2057400"/>
            <a:ext cx="8915400" cy="4876800"/>
          </a:xfrm>
        </p:spPr>
        <p:txBody>
          <a:bodyPr/>
          <a:lstStyle/>
          <a:p>
            <a:pPr marL="0" indent="0">
              <a:lnSpc>
                <a:spcPct val="110000"/>
              </a:lnSpc>
              <a:spcBef>
                <a:spcPts val="600"/>
              </a:spcBef>
              <a:buNone/>
            </a:pPr>
            <a:r>
              <a:rPr lang="en-US" sz="2400" b="1" dirty="0">
                <a:solidFill>
                  <a:schemeClr val="bg1"/>
                </a:solidFill>
              </a:rPr>
              <a:t>1.1.1Select topics so that results benefit society, such as:</a:t>
            </a:r>
          </a:p>
          <a:p>
            <a:pPr marL="573088" indent="-400050">
              <a:lnSpc>
                <a:spcPct val="110000"/>
              </a:lnSpc>
              <a:spcBef>
                <a:spcPts val="1500"/>
              </a:spcBef>
              <a:buNone/>
            </a:pPr>
            <a:r>
              <a:rPr lang="en-US" sz="2000" dirty="0">
                <a:solidFill>
                  <a:schemeClr val="bg1"/>
                </a:solidFill>
              </a:rPr>
              <a:t>•	Solve social problems, improve management</a:t>
            </a:r>
          </a:p>
          <a:p>
            <a:pPr marL="573088" indent="-400050">
              <a:lnSpc>
                <a:spcPct val="110000"/>
              </a:lnSpc>
              <a:spcBef>
                <a:spcPts val="1500"/>
              </a:spcBef>
              <a:buNone/>
            </a:pPr>
            <a:r>
              <a:rPr lang="en-US" sz="2000" dirty="0">
                <a:solidFill>
                  <a:schemeClr val="bg1"/>
                </a:solidFill>
              </a:rPr>
              <a:t>•	Improve education</a:t>
            </a:r>
          </a:p>
          <a:p>
            <a:pPr marL="573088" indent="-400050">
              <a:lnSpc>
                <a:spcPct val="110000"/>
              </a:lnSpc>
              <a:spcBef>
                <a:spcPts val="1500"/>
              </a:spcBef>
              <a:buNone/>
            </a:pPr>
            <a:r>
              <a:rPr lang="en-US" sz="2000" dirty="0">
                <a:solidFill>
                  <a:schemeClr val="bg1"/>
                </a:solidFill>
              </a:rPr>
              <a:t>•	Improve prevention and treatment of health conditions</a:t>
            </a:r>
          </a:p>
          <a:p>
            <a:pPr marL="573088" indent="-400050">
              <a:lnSpc>
                <a:spcPct val="110000"/>
              </a:lnSpc>
              <a:spcBef>
                <a:spcPts val="1500"/>
              </a:spcBef>
              <a:buNone/>
            </a:pPr>
            <a:r>
              <a:rPr lang="en-US" sz="2000" dirty="0">
                <a:solidFill>
                  <a:schemeClr val="bg1"/>
                </a:solidFill>
              </a:rPr>
              <a:t>•	Improve production and distribution of many things (R&amp;D)</a:t>
            </a:r>
          </a:p>
          <a:p>
            <a:pPr marL="573088" indent="-400050">
              <a:lnSpc>
                <a:spcPct val="110000"/>
              </a:lnSpc>
              <a:spcBef>
                <a:spcPts val="1500"/>
              </a:spcBef>
              <a:buNone/>
            </a:pPr>
            <a:r>
              <a:rPr lang="en-US" sz="2000" dirty="0">
                <a:solidFill>
                  <a:schemeClr val="bg1"/>
                </a:solidFill>
              </a:rPr>
              <a:t>•	Improve technical infrastructure</a:t>
            </a: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6</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7" name="TextBox 6">
            <a:extLst>
              <a:ext uri="{FF2B5EF4-FFF2-40B4-BE49-F238E27FC236}">
                <a16:creationId xmlns:a16="http://schemas.microsoft.com/office/drawing/2014/main" id="{50F32966-02E3-44FD-AEE5-F13C29852248}"/>
              </a:ext>
            </a:extLst>
          </p:cNvPr>
          <p:cNvSpPr txBox="1"/>
          <p:nvPr/>
        </p:nvSpPr>
        <p:spPr>
          <a:xfrm>
            <a:off x="7848600" y="381000"/>
            <a:ext cx="1295400" cy="400110"/>
          </a:xfrm>
          <a:prstGeom prst="rect">
            <a:avLst/>
          </a:prstGeom>
          <a:noFill/>
          <a:ln w="19050">
            <a:solidFill>
              <a:schemeClr val="bg1"/>
            </a:solidFill>
          </a:ln>
        </p:spPr>
        <p:txBody>
          <a:bodyPr wrap="square" rtlCol="0">
            <a:spAutoFit/>
          </a:bodyPr>
          <a:lstStyle/>
          <a:p>
            <a:r>
              <a:rPr lang="en-US" sz="2000" dirty="0"/>
              <a:t>Just read</a:t>
            </a:r>
          </a:p>
        </p:txBody>
      </p:sp>
    </p:spTree>
    <p:extLst>
      <p:ext uri="{BB962C8B-B14F-4D97-AF65-F5344CB8AC3E}">
        <p14:creationId xmlns:p14="http://schemas.microsoft.com/office/powerpoint/2010/main" val="385896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533400"/>
            <a:ext cx="7848600" cy="514350"/>
          </a:xfrm>
        </p:spPr>
        <p:txBody>
          <a:bodyPr/>
          <a:lstStyle/>
          <a:p>
            <a:pPr eaLnBrk="1" hangingPunct="1"/>
            <a:r>
              <a:rPr lang="en-US" sz="4000" dirty="0"/>
              <a:t>1.1 Social responsibility 1. Research to benefit society</a:t>
            </a:r>
            <a:endParaRPr lang="en-US" sz="4000" b="0" dirty="0"/>
          </a:p>
        </p:txBody>
      </p:sp>
      <p:sp>
        <p:nvSpPr>
          <p:cNvPr id="3076" name="Rectangle 3"/>
          <p:cNvSpPr>
            <a:spLocks noGrp="1" noChangeArrowheads="1"/>
          </p:cNvSpPr>
          <p:nvPr>
            <p:ph idx="1"/>
          </p:nvPr>
        </p:nvSpPr>
        <p:spPr>
          <a:xfrm>
            <a:off x="114300" y="1676400"/>
            <a:ext cx="8915400" cy="5105400"/>
          </a:xfrm>
        </p:spPr>
        <p:txBody>
          <a:bodyPr/>
          <a:lstStyle/>
          <a:p>
            <a:pPr marL="0" indent="0">
              <a:spcBef>
                <a:spcPts val="600"/>
              </a:spcBef>
              <a:buNone/>
            </a:pPr>
            <a:r>
              <a:rPr lang="en-US" sz="2400" b="1" dirty="0"/>
              <a:t>1.1.2 Do a risk-benefit analysis and a cost-benefit analysis</a:t>
            </a:r>
          </a:p>
          <a:p>
            <a:pPr marL="0" indent="687388">
              <a:spcBef>
                <a:spcPts val="0"/>
              </a:spcBef>
              <a:buNone/>
            </a:pPr>
            <a:r>
              <a:rPr lang="en-US" sz="2000" spc="-20" dirty="0"/>
              <a:t>and select topics with a favorable risk-benefit ratio and cost-benefit ratio</a:t>
            </a:r>
          </a:p>
          <a:p>
            <a:pPr>
              <a:spcBef>
                <a:spcPts val="1500"/>
              </a:spcBef>
            </a:pPr>
            <a:r>
              <a:rPr lang="en-US" sz="2000" dirty="0">
                <a:solidFill>
                  <a:schemeClr val="bg1"/>
                </a:solidFill>
              </a:rPr>
              <a:t>Whose risks?</a:t>
            </a:r>
          </a:p>
          <a:p>
            <a:pPr>
              <a:spcBef>
                <a:spcPts val="1500"/>
              </a:spcBef>
            </a:pPr>
            <a:r>
              <a:rPr lang="en-US" sz="2000" dirty="0">
                <a:solidFill>
                  <a:schemeClr val="bg1"/>
                </a:solidFill>
              </a:rPr>
              <a:t>Whose benefits? Whose costs?</a:t>
            </a:r>
          </a:p>
          <a:p>
            <a:pPr>
              <a:spcBef>
                <a:spcPts val="1500"/>
              </a:spcBef>
            </a:pPr>
            <a:r>
              <a:rPr lang="en-US" sz="2000" b="1" dirty="0">
                <a:solidFill>
                  <a:schemeClr val="bg1"/>
                </a:solidFill>
              </a:rPr>
              <a:t>Value decision: </a:t>
            </a:r>
            <a:br>
              <a:rPr lang="en-US" sz="2000" dirty="0">
                <a:solidFill>
                  <a:schemeClr val="bg1"/>
                </a:solidFill>
              </a:rPr>
            </a:br>
            <a:r>
              <a:rPr lang="en-US" sz="2000" dirty="0">
                <a:solidFill>
                  <a:schemeClr val="bg1"/>
                </a:solidFill>
              </a:rPr>
              <a:t>How research is conducted affects what group(s) benefit</a:t>
            </a:r>
            <a:br>
              <a:rPr lang="en-US" sz="2000" dirty="0">
                <a:solidFill>
                  <a:schemeClr val="bg1"/>
                </a:solidFill>
              </a:rPr>
            </a:br>
            <a:r>
              <a:rPr lang="en-US" sz="2000" dirty="0">
                <a:solidFill>
                  <a:schemeClr val="bg1"/>
                </a:solidFill>
              </a:rPr>
              <a:t>An issue in Diversity, Inclusion and Respect, Justice, and Equity</a:t>
            </a:r>
            <a:br>
              <a:rPr lang="en-US" sz="2000" dirty="0">
                <a:solidFill>
                  <a:schemeClr val="bg1"/>
                </a:solidFill>
              </a:rPr>
            </a:br>
            <a:r>
              <a:rPr lang="en-US" sz="2000" dirty="0">
                <a:solidFill>
                  <a:schemeClr val="bg1"/>
                </a:solidFill>
              </a:rPr>
              <a:t>Examples on next slide</a:t>
            </a:r>
          </a:p>
          <a:p>
            <a:pPr>
              <a:spcBef>
                <a:spcPts val="1500"/>
              </a:spcBef>
            </a:pPr>
            <a:r>
              <a:rPr lang="en-US" sz="2000" b="1" dirty="0">
                <a:solidFill>
                  <a:schemeClr val="bg1"/>
                </a:solidFill>
              </a:rPr>
              <a:t>Funding agencies consider all of these</a:t>
            </a:r>
          </a:p>
          <a:p>
            <a:pPr>
              <a:spcBef>
                <a:spcPts val="1500"/>
              </a:spcBef>
            </a:pPr>
            <a:r>
              <a:rPr lang="en-US" sz="2000" dirty="0">
                <a:solidFill>
                  <a:schemeClr val="bg1"/>
                </a:solidFill>
              </a:rPr>
              <a:t>Dangerous research, e.g., research using dangerous organisms</a:t>
            </a:r>
          </a:p>
          <a:p>
            <a:pPr>
              <a:spcBef>
                <a:spcPts val="1500"/>
              </a:spcBef>
            </a:pPr>
            <a:endParaRPr lang="en-US" sz="2000" b="1"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7</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07">
            <a:hlinkClick r:id="" action="ppaction://media"/>
            <a:extLst>
              <a:ext uri="{FF2B5EF4-FFF2-40B4-BE49-F238E27FC236}">
                <a16:creationId xmlns:a16="http://schemas.microsoft.com/office/drawing/2014/main" id="{5C792834-BFBA-4A77-816C-2F4B8D8E18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807076"/>
            <a:ext cx="457200" cy="457200"/>
          </a:xfrm>
          <a:prstGeom prst="rect">
            <a:avLst/>
          </a:prstGeom>
        </p:spPr>
      </p:pic>
    </p:spTree>
    <p:extLst>
      <p:ext uri="{BB962C8B-B14F-4D97-AF65-F5344CB8AC3E}">
        <p14:creationId xmlns:p14="http://schemas.microsoft.com/office/powerpoint/2010/main" val="40332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279270"/>
            <a:ext cx="7848600" cy="514350"/>
          </a:xfrm>
        </p:spPr>
        <p:txBody>
          <a:bodyPr/>
          <a:lstStyle/>
          <a:p>
            <a:pPr eaLnBrk="1" hangingPunct="1"/>
            <a:r>
              <a:rPr lang="en-US" sz="3200" dirty="0"/>
              <a:t>1.1 Social responsibility 1. </a:t>
            </a:r>
            <a:br>
              <a:rPr lang="en-US" sz="3200" dirty="0"/>
            </a:br>
            <a:r>
              <a:rPr lang="en-US" sz="3200" dirty="0"/>
              <a:t>1.1.3 Whose benefits?</a:t>
            </a:r>
            <a:endParaRPr lang="en-US" sz="3200" b="0" dirty="0"/>
          </a:p>
        </p:txBody>
      </p:sp>
      <p:sp>
        <p:nvSpPr>
          <p:cNvPr id="3076" name="Rectangle 3"/>
          <p:cNvSpPr>
            <a:spLocks noGrp="1" noChangeArrowheads="1"/>
          </p:cNvSpPr>
          <p:nvPr>
            <p:ph idx="1"/>
          </p:nvPr>
        </p:nvSpPr>
        <p:spPr>
          <a:xfrm>
            <a:off x="114300" y="1295400"/>
            <a:ext cx="8915400" cy="5410200"/>
          </a:xfrm>
        </p:spPr>
        <p:txBody>
          <a:bodyPr/>
          <a:lstStyle/>
          <a:p>
            <a:pPr marL="0" indent="0">
              <a:spcBef>
                <a:spcPts val="600"/>
              </a:spcBef>
              <a:buNone/>
            </a:pPr>
            <a:r>
              <a:rPr lang="en-US" sz="2000" b="1" dirty="0">
                <a:solidFill>
                  <a:schemeClr val="bg1"/>
                </a:solidFill>
              </a:rPr>
              <a:t>There are value judgments in selecting research focus </a:t>
            </a:r>
            <a:br>
              <a:rPr lang="en-US" sz="2000" b="1" dirty="0">
                <a:solidFill>
                  <a:schemeClr val="bg1"/>
                </a:solidFill>
              </a:rPr>
            </a:br>
            <a:r>
              <a:rPr lang="en-US" sz="2000" b="1" dirty="0">
                <a:solidFill>
                  <a:schemeClr val="bg1"/>
                </a:solidFill>
              </a:rPr>
              <a:t>and research participants</a:t>
            </a:r>
          </a:p>
          <a:p>
            <a:pPr>
              <a:spcBef>
                <a:spcPts val="600"/>
              </a:spcBef>
            </a:pPr>
            <a:r>
              <a:rPr lang="en-US" b="1" dirty="0">
                <a:solidFill>
                  <a:schemeClr val="bg1"/>
                </a:solidFill>
              </a:rPr>
              <a:t>Research in gardening.</a:t>
            </a:r>
            <a:r>
              <a:rPr lang="en-US" dirty="0">
                <a:solidFill>
                  <a:schemeClr val="bg1"/>
                </a:solidFill>
              </a:rPr>
              <a:t> Will results be useful for suburban gardens or </a:t>
            </a:r>
            <a:br>
              <a:rPr lang="en-US" dirty="0">
                <a:solidFill>
                  <a:schemeClr val="bg1"/>
                </a:solidFill>
              </a:rPr>
            </a:br>
            <a:r>
              <a:rPr lang="en-US" dirty="0">
                <a:solidFill>
                  <a:schemeClr val="bg1"/>
                </a:solidFill>
              </a:rPr>
              <a:t>for growing food inside as could be done even in low-income apartments.</a:t>
            </a:r>
          </a:p>
          <a:p>
            <a:pPr>
              <a:spcBef>
                <a:spcPts val="1500"/>
              </a:spcBef>
            </a:pPr>
            <a:r>
              <a:rPr lang="en-US" b="1" dirty="0">
                <a:solidFill>
                  <a:schemeClr val="bg1"/>
                </a:solidFill>
              </a:rPr>
              <a:t>Clinical trial. </a:t>
            </a:r>
            <a:r>
              <a:rPr lang="en-US" dirty="0">
                <a:solidFill>
                  <a:schemeClr val="bg1"/>
                </a:solidFill>
              </a:rPr>
              <a:t> If only white middle-aged men are reached in recruitment, </a:t>
            </a:r>
            <a:br>
              <a:rPr lang="en-US" dirty="0">
                <a:solidFill>
                  <a:schemeClr val="bg1"/>
                </a:solidFill>
              </a:rPr>
            </a:br>
            <a:r>
              <a:rPr lang="en-US" dirty="0">
                <a:solidFill>
                  <a:schemeClr val="bg1"/>
                </a:solidFill>
              </a:rPr>
              <a:t>the medical results will be most applicable to white middle-aged men, </a:t>
            </a:r>
            <a:br>
              <a:rPr lang="en-US" dirty="0">
                <a:solidFill>
                  <a:schemeClr val="bg1"/>
                </a:solidFill>
              </a:rPr>
            </a:br>
            <a:r>
              <a:rPr lang="en-US" dirty="0">
                <a:solidFill>
                  <a:schemeClr val="bg1"/>
                </a:solidFill>
              </a:rPr>
              <a:t>not to male children or seniors, not to female persons, </a:t>
            </a:r>
            <a:br>
              <a:rPr lang="en-US" dirty="0">
                <a:solidFill>
                  <a:schemeClr val="bg1"/>
                </a:solidFill>
              </a:rPr>
            </a:br>
            <a:r>
              <a:rPr lang="en-US" dirty="0">
                <a:solidFill>
                  <a:schemeClr val="bg1"/>
                </a:solidFill>
              </a:rPr>
              <a:t>perhaps not to members of underrepresented / minoritized groups.</a:t>
            </a:r>
          </a:p>
          <a:p>
            <a:pPr>
              <a:spcBef>
                <a:spcPts val="1500"/>
              </a:spcBef>
            </a:pPr>
            <a:r>
              <a:rPr lang="en-US" b="1" dirty="0"/>
              <a:t>Studying success of different approaches to learning / teaching mathematics:</a:t>
            </a:r>
            <a:br>
              <a:rPr lang="en-US" dirty="0"/>
            </a:br>
            <a:r>
              <a:rPr lang="en-US" dirty="0"/>
              <a:t>Assume a study was conducted in a class of mostly white middle class students.</a:t>
            </a:r>
            <a:br>
              <a:rPr lang="en-US" dirty="0"/>
            </a:br>
            <a:r>
              <a:rPr lang="en-US" dirty="0"/>
              <a:t>The approach found best for these students </a:t>
            </a:r>
            <a:br>
              <a:rPr lang="en-US" dirty="0"/>
            </a:br>
            <a:r>
              <a:rPr lang="en-US" dirty="0"/>
              <a:t>is perhaps not best for students with different ethnic / cultural background.</a:t>
            </a:r>
          </a:p>
          <a:p>
            <a:pPr>
              <a:spcBef>
                <a:spcPts val="1500"/>
              </a:spcBef>
            </a:pPr>
            <a:r>
              <a:rPr lang="en-US" b="1" dirty="0"/>
              <a:t>Rules for promoting milk in school lunches.</a:t>
            </a:r>
            <a:br>
              <a:rPr lang="en-US" dirty="0"/>
            </a:br>
            <a:r>
              <a:rPr lang="en-US" dirty="0"/>
              <a:t>USDA says based on scientific evidence on the benefits of milk.</a:t>
            </a:r>
            <a:br>
              <a:rPr lang="en-US" dirty="0"/>
            </a:br>
            <a:r>
              <a:rPr lang="en-US" dirty="0"/>
              <a:t>Most likely from studies using mostly Caucasian children.</a:t>
            </a:r>
            <a:br>
              <a:rPr lang="en-US" dirty="0"/>
            </a:br>
            <a:r>
              <a:rPr lang="en-US" dirty="0"/>
              <a:t>Other racial / ethnic groups have a high incidence (&gt;75%) of lactose intolerance.</a:t>
            </a:r>
          </a:p>
          <a:p>
            <a:pPr marL="0" indent="0">
              <a:spcBef>
                <a:spcPts val="600"/>
              </a:spcBef>
              <a:buNone/>
            </a:pPr>
            <a:endParaRPr lang="en-US" sz="2000" dirty="0">
              <a:solidFill>
                <a:schemeClr val="bg1"/>
              </a:solidFill>
            </a:endParaRPr>
          </a:p>
          <a:p>
            <a:pPr marL="0" indent="0">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8</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sp>
        <p:nvSpPr>
          <p:cNvPr id="7" name="TextBox 6">
            <a:extLst>
              <a:ext uri="{FF2B5EF4-FFF2-40B4-BE49-F238E27FC236}">
                <a16:creationId xmlns:a16="http://schemas.microsoft.com/office/drawing/2014/main" id="{3B37861A-80E9-40EC-B216-683563B34745}"/>
              </a:ext>
            </a:extLst>
          </p:cNvPr>
          <p:cNvSpPr txBox="1"/>
          <p:nvPr/>
        </p:nvSpPr>
        <p:spPr>
          <a:xfrm>
            <a:off x="7620000" y="381000"/>
            <a:ext cx="1295400" cy="400110"/>
          </a:xfrm>
          <a:prstGeom prst="rect">
            <a:avLst/>
          </a:prstGeom>
          <a:noFill/>
          <a:ln w="19050">
            <a:solidFill>
              <a:schemeClr val="bg1"/>
            </a:solidFill>
          </a:ln>
        </p:spPr>
        <p:txBody>
          <a:bodyPr wrap="square" rtlCol="0">
            <a:spAutoFit/>
          </a:bodyPr>
          <a:lstStyle/>
          <a:p>
            <a:r>
              <a:rPr lang="en-US" sz="2000" dirty="0"/>
              <a:t>Just read</a:t>
            </a:r>
          </a:p>
        </p:txBody>
      </p:sp>
    </p:spTree>
    <p:extLst>
      <p:ext uri="{BB962C8B-B14F-4D97-AF65-F5344CB8AC3E}">
        <p14:creationId xmlns:p14="http://schemas.microsoft.com/office/powerpoint/2010/main" val="1985090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685800"/>
            <a:ext cx="7848600" cy="514350"/>
          </a:xfrm>
        </p:spPr>
        <p:txBody>
          <a:bodyPr/>
          <a:lstStyle/>
          <a:p>
            <a:pPr eaLnBrk="1" hangingPunct="1"/>
            <a:r>
              <a:rPr lang="en-US" sz="4000" dirty="0"/>
              <a:t>1.2 Social responsibility 2. Scientists in the public sphere</a:t>
            </a:r>
            <a:endParaRPr lang="en-US" sz="4000" b="0" dirty="0"/>
          </a:p>
        </p:txBody>
      </p:sp>
      <p:sp>
        <p:nvSpPr>
          <p:cNvPr id="3076" name="Rectangle 3"/>
          <p:cNvSpPr>
            <a:spLocks noGrp="1" noChangeArrowheads="1"/>
          </p:cNvSpPr>
          <p:nvPr>
            <p:ph idx="1"/>
          </p:nvPr>
        </p:nvSpPr>
        <p:spPr>
          <a:xfrm>
            <a:off x="114300" y="1838325"/>
            <a:ext cx="8915400" cy="4876800"/>
          </a:xfrm>
        </p:spPr>
        <p:txBody>
          <a:bodyPr/>
          <a:lstStyle/>
          <a:p>
            <a:pPr>
              <a:spcBef>
                <a:spcPts val="600"/>
              </a:spcBef>
            </a:pPr>
            <a:r>
              <a:rPr lang="en-US" sz="2000" b="1" dirty="0">
                <a:solidFill>
                  <a:schemeClr val="bg1"/>
                </a:solidFill>
              </a:rPr>
              <a:t>Public Engagemen</a:t>
            </a:r>
            <a:r>
              <a:rPr lang="en-US" sz="2000" dirty="0">
                <a:solidFill>
                  <a:schemeClr val="bg1"/>
                </a:solidFill>
              </a:rPr>
              <a:t>t. </a:t>
            </a:r>
            <a:br>
              <a:rPr lang="en-US" sz="2000" dirty="0">
                <a:solidFill>
                  <a:schemeClr val="bg1"/>
                </a:solidFill>
              </a:rPr>
            </a:br>
            <a:r>
              <a:rPr lang="en-US" sz="2000" dirty="0">
                <a:solidFill>
                  <a:schemeClr val="bg1"/>
                </a:solidFill>
              </a:rPr>
              <a:t>Help the public address the implications of research.</a:t>
            </a:r>
            <a:br>
              <a:rPr lang="en-US" sz="2000" dirty="0">
                <a:solidFill>
                  <a:schemeClr val="bg1"/>
                </a:solidFill>
              </a:rPr>
            </a:br>
            <a:r>
              <a:rPr lang="en-US" sz="2000" dirty="0">
                <a:solidFill>
                  <a:schemeClr val="bg1"/>
                </a:solidFill>
              </a:rPr>
              <a:t>Take </a:t>
            </a:r>
            <a:r>
              <a:rPr lang="en-US" sz="2000" dirty="0"/>
              <a:t>responsibility for assisting the public with interpreting research.</a:t>
            </a:r>
            <a:br>
              <a:rPr lang="en-US" sz="2000" dirty="0">
                <a:solidFill>
                  <a:schemeClr val="bg1"/>
                </a:solidFill>
              </a:rPr>
            </a:br>
            <a:r>
              <a:rPr lang="en-US" sz="2000" dirty="0">
                <a:solidFill>
                  <a:schemeClr val="bg1"/>
                </a:solidFill>
              </a:rPr>
              <a:t>Promote </a:t>
            </a:r>
            <a:r>
              <a:rPr lang="en-US" sz="2000" dirty="0"/>
              <a:t>rationality in the public debate.</a:t>
            </a:r>
            <a:endParaRPr lang="en-US" sz="2000" dirty="0">
              <a:solidFill>
                <a:schemeClr val="bg1"/>
              </a:solidFill>
            </a:endParaRPr>
          </a:p>
          <a:p>
            <a:pPr>
              <a:spcBef>
                <a:spcPts val="1500"/>
              </a:spcBef>
            </a:pPr>
            <a:r>
              <a:rPr lang="en-US" sz="2000" b="1" dirty="0"/>
              <a:t>Discuss the policy implications of research and even advocate for specific policies </a:t>
            </a:r>
            <a:r>
              <a:rPr lang="en-US" sz="2000" dirty="0"/>
              <a:t>related to one’s research </a:t>
            </a:r>
            <a:br>
              <a:rPr lang="en-US" sz="2000" dirty="0"/>
            </a:br>
            <a:r>
              <a:rPr lang="en-US" sz="2000" dirty="0"/>
              <a:t>through editorials and commentaries, letters to the editor, public speeches, media interviews, scholarly articles, and university courses.</a:t>
            </a:r>
          </a:p>
          <a:p>
            <a:pPr>
              <a:spcBef>
                <a:spcPts val="1500"/>
              </a:spcBef>
            </a:pPr>
            <a:r>
              <a:rPr lang="en-US" sz="2000" b="1" dirty="0">
                <a:solidFill>
                  <a:schemeClr val="bg1"/>
                </a:solidFill>
              </a:rPr>
              <a:t>Participate in non-governmental organizations</a:t>
            </a:r>
            <a:r>
              <a:rPr lang="en-US" sz="2000" dirty="0">
                <a:solidFill>
                  <a:schemeClr val="bg1"/>
                </a:solidFill>
              </a:rPr>
              <a:t> </a:t>
            </a:r>
            <a:br>
              <a:rPr lang="en-US" sz="2000" dirty="0">
                <a:solidFill>
                  <a:schemeClr val="bg1"/>
                </a:solidFill>
              </a:rPr>
            </a:br>
            <a:r>
              <a:rPr lang="en-US" sz="2000" dirty="0">
                <a:solidFill>
                  <a:schemeClr val="bg1"/>
                </a:solidFill>
              </a:rPr>
              <a:t>that deal with the value and policy implications of science and technology.</a:t>
            </a:r>
          </a:p>
          <a:p>
            <a:pPr>
              <a:spcBef>
                <a:spcPts val="1500"/>
              </a:spcBef>
            </a:pPr>
            <a:r>
              <a:rPr lang="en-US" sz="2000" b="1" dirty="0">
                <a:solidFill>
                  <a:schemeClr val="bg1"/>
                </a:solidFill>
              </a:rPr>
              <a:t>Provide expert testimony</a:t>
            </a:r>
            <a:r>
              <a:rPr lang="en-US" sz="2000" dirty="0">
                <a:solidFill>
                  <a:schemeClr val="bg1"/>
                </a:solidFill>
              </a:rPr>
              <a:t> </a:t>
            </a:r>
            <a:br>
              <a:rPr lang="en-US" sz="2000" dirty="0">
                <a:solidFill>
                  <a:schemeClr val="bg1"/>
                </a:solidFill>
              </a:rPr>
            </a:br>
            <a:r>
              <a:rPr lang="en-US" sz="2000" dirty="0">
                <a:solidFill>
                  <a:schemeClr val="bg1"/>
                </a:solidFill>
              </a:rPr>
              <a:t>on the ethical, social, legal, or policy implications of research.</a:t>
            </a:r>
          </a:p>
          <a:p>
            <a:pPr marL="0" indent="0">
              <a:lnSpc>
                <a:spcPct val="110000"/>
              </a:lnSpc>
              <a:spcBef>
                <a:spcPts val="600"/>
              </a:spcBef>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85148"/>
            <a:ext cx="1428750" cy="342900"/>
          </a:xfrm>
          <a:noFill/>
        </p:spPr>
        <p:txBody>
          <a:bodyPr/>
          <a:lstStyle/>
          <a:p>
            <a:fld id="{377A5EB6-31DF-49C5-A368-99503CA30BC6}" type="slidenum">
              <a:rPr lang="en-US" sz="2400" b="1">
                <a:latin typeface="+mj-lt"/>
              </a:rPr>
              <a:pPr/>
              <a:t>9</a:t>
            </a:fld>
            <a:endParaRPr lang="en-US" sz="2400" b="1" dirty="0">
              <a:latin typeface="+mj-lt"/>
            </a:endParaRPr>
          </a:p>
        </p:txBody>
      </p:sp>
      <p:sp>
        <p:nvSpPr>
          <p:cNvPr id="6" name="Footer Placeholder 4">
            <a:extLst>
              <a:ext uri="{FF2B5EF4-FFF2-40B4-BE49-F238E27FC236}">
                <a16:creationId xmlns:a16="http://schemas.microsoft.com/office/drawing/2014/main" id="{5ADBC086-60F1-41B4-83D6-CE6C88EDCCC7}"/>
              </a:ext>
            </a:extLst>
          </p:cNvPr>
          <p:cNvSpPr txBox="1">
            <a:spLocks/>
          </p:cNvSpPr>
          <p:nvPr/>
        </p:nvSpPr>
        <p:spPr bwMode="auto">
          <a:xfrm>
            <a:off x="1524000" y="6429375"/>
            <a:ext cx="49530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a:t>
            </a:r>
            <a:r>
              <a:rPr lang="en-US" sz="1200"/>
              <a:t>UBLIS575DS-05.2a$2-Lecture05.2aResearchEthics</a:t>
            </a:r>
            <a:r>
              <a:rPr lang="en-US" sz="1200" dirty="0"/>
              <a:t>.pptx</a:t>
            </a:r>
            <a:r>
              <a:rPr lang="en-US" sz="1200" dirty="0">
                <a:latin typeface="+mn-lt"/>
              </a:rPr>
              <a:t> </a:t>
            </a:r>
            <a:r>
              <a:rPr lang="en-US" sz="1050" dirty="0"/>
              <a:t>     </a:t>
            </a:r>
          </a:p>
        </p:txBody>
      </p:sp>
      <p:pic>
        <p:nvPicPr>
          <p:cNvPr id="2" name="UBLIS575DS-13.1a$2-Slide09">
            <a:hlinkClick r:id="" action="ppaction://media"/>
            <a:extLst>
              <a:ext uri="{FF2B5EF4-FFF2-40B4-BE49-F238E27FC236}">
                <a16:creationId xmlns:a16="http://schemas.microsoft.com/office/drawing/2014/main" id="{70AD836C-617A-4969-8983-6A293479E4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3064" y="5821585"/>
            <a:ext cx="563563" cy="563563"/>
          </a:xfrm>
          <a:prstGeom prst="rect">
            <a:avLst/>
          </a:prstGeom>
        </p:spPr>
      </p:pic>
    </p:spTree>
    <p:extLst>
      <p:ext uri="{BB962C8B-B14F-4D97-AF65-F5344CB8AC3E}">
        <p14:creationId xmlns:p14="http://schemas.microsoft.com/office/powerpoint/2010/main" val="209297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63924</TotalTime>
  <Words>1916</Words>
  <Application>Microsoft Office PowerPoint</Application>
  <PresentationFormat>On-screen Show (4:3)</PresentationFormat>
  <Paragraphs>250</Paragraphs>
  <Slides>24</Slides>
  <Notes>1</Notes>
  <HiddenSlides>0</HiddenSlides>
  <MMClips>12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ＭＳ 明朝</vt:lpstr>
      <vt:lpstr>Arial</vt:lpstr>
      <vt:lpstr>Arial Unicode MS</vt:lpstr>
      <vt:lpstr>Times New Roman</vt:lpstr>
      <vt:lpstr>7_Default Design</vt:lpstr>
      <vt:lpstr>Document</vt:lpstr>
      <vt:lpstr>UB LIS 575 Soergel Lecture 05.2a  Research Ethics</vt:lpstr>
      <vt:lpstr>PowerPoint Presentation</vt:lpstr>
      <vt:lpstr>Learning objectives</vt:lpstr>
      <vt:lpstr>1 Ethics in the overall research enterprise</vt:lpstr>
      <vt:lpstr>1.0 Research, science, and values</vt:lpstr>
      <vt:lpstr>1.1 Social responsibility 1. Research to benefit society</vt:lpstr>
      <vt:lpstr>1.1 Social responsibility 1. Research to benefit society</vt:lpstr>
      <vt:lpstr>1.1 Social responsibility 1.  1.1.3 Whose benefits?</vt:lpstr>
      <vt:lpstr>1.2 Social responsibility 2. Scientists in the public sphere</vt:lpstr>
      <vt:lpstr>1.3 Ethics  in science communication and the research enterprise </vt:lpstr>
      <vt:lpstr>1.3.1 The research enterprise Freedom of research</vt:lpstr>
      <vt:lpstr>1.3.2 The research enterprise Publishing results</vt:lpstr>
      <vt:lpstr>1.3.3 The research enterprise Acknowledge previous work,  sources, and contributors </vt:lpstr>
      <vt:lpstr>1.3.4 The research enterprise Scientific conduct</vt:lpstr>
      <vt:lpstr>2 Ethics in the conduct of research</vt:lpstr>
      <vt:lpstr>2.1 Human subjects. Research participants</vt:lpstr>
      <vt:lpstr>2.2 Appropriate data collection. Tests and measurement</vt:lpstr>
      <vt:lpstr>2.3 Management of research facilities</vt:lpstr>
      <vt:lpstr>3 Research / professional codes of ethics Some examples</vt:lpstr>
      <vt:lpstr>3.1 Guidelines for research ethics  in the social sciences, law, and the humanities</vt:lpstr>
      <vt:lpstr>3.2 NIH  principles for ethical research</vt:lpstr>
      <vt:lpstr>3.3 AERA Code of Ethics</vt:lpstr>
      <vt:lpstr>3.4 ASA Code of Ethics</vt:lpstr>
      <vt:lpstr>The end</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cp:lastModifiedBy>
  <cp:revision>1457</cp:revision>
  <dcterms:created xsi:type="dcterms:W3CDTF">2002-10-21T17:52:26Z</dcterms:created>
  <dcterms:modified xsi:type="dcterms:W3CDTF">2021-09-28T17:19:55Z</dcterms:modified>
</cp:coreProperties>
</file>