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94" r:id="rId3"/>
    <p:sldId id="267" r:id="rId4"/>
    <p:sldId id="265" r:id="rId5"/>
    <p:sldId id="268" r:id="rId6"/>
    <p:sldId id="258" r:id="rId7"/>
    <p:sldId id="292" r:id="rId8"/>
    <p:sldId id="259" r:id="rId9"/>
    <p:sldId id="269" r:id="rId10"/>
    <p:sldId id="260" r:id="rId11"/>
    <p:sldId id="261" r:id="rId12"/>
    <p:sldId id="275" r:id="rId13"/>
    <p:sldId id="287" r:id="rId14"/>
    <p:sldId id="272" r:id="rId15"/>
    <p:sldId id="289" r:id="rId16"/>
    <p:sldId id="288" r:id="rId17"/>
    <p:sldId id="291" r:id="rId18"/>
    <p:sldId id="273" r:id="rId19"/>
    <p:sldId id="276" r:id="rId20"/>
    <p:sldId id="293" r:id="rId21"/>
    <p:sldId id="277" r:id="rId22"/>
    <p:sldId id="278" r:id="rId23"/>
    <p:sldId id="279" r:id="rId24"/>
    <p:sldId id="280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38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CFFED-B39A-4978-AA10-3213C5461A0A}" type="datetimeFigureOut">
              <a:rPr lang="en-US" smtClean="0"/>
              <a:t>9/2/2015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21B5E-FBD7-4217-A177-F090E4223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7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21B5E-FBD7-4217-A177-F090E42236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9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7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9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6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9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8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9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5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0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2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199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914400"/>
            <a:ext cx="8610600" cy="1447800"/>
          </a:xfrm>
        </p:spPr>
        <p:txBody>
          <a:bodyPr/>
          <a:lstStyle/>
          <a:p>
            <a:pPr eaLnBrk="1" hangingPunct="1"/>
            <a:r>
              <a:rPr lang="en-US" sz="4400" b="0" dirty="0">
                <a:latin typeface="Arial Unicode MS" pitchFamily="34" charset="-128"/>
              </a:rPr>
              <a:t>UB LIS </a:t>
            </a:r>
            <a:r>
              <a:rPr lang="en-US" sz="4400" b="0" dirty="0" smtClean="0">
                <a:latin typeface="Arial Unicode MS" pitchFamily="34" charset="-128"/>
              </a:rPr>
              <a:t>503SysAdmin </a:t>
            </a:r>
            <a:r>
              <a:rPr lang="en-US" sz="4400" b="0" dirty="0">
                <a:latin typeface="Arial Unicode MS" pitchFamily="34" charset="-128"/>
              </a:rPr>
              <a:t>Soergel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b="0" dirty="0">
                <a:latin typeface="Arial Unicode MS" pitchFamily="34" charset="-128"/>
              </a:rPr>
              <a:t>Lecture </a:t>
            </a:r>
            <a:r>
              <a:rPr lang="en-US" b="0" dirty="0" smtClean="0">
                <a:latin typeface="Arial Unicode MS" pitchFamily="34" charset="-128"/>
              </a:rPr>
              <a:t>1.1b</a:t>
            </a:r>
            <a:r>
              <a:rPr lang="en-US" sz="4800" b="0" dirty="0" smtClean="0">
                <a:latin typeface="Arial Unicode MS" pitchFamily="34" charset="-128"/>
              </a:rPr>
              <a:t>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dirty="0" smtClean="0"/>
              <a:t>Introduction to </a:t>
            </a:r>
            <a:br>
              <a:rPr lang="en-US" dirty="0" smtClean="0"/>
            </a:br>
            <a:r>
              <a:rPr lang="en-US" dirty="0" smtClean="0"/>
              <a:t>Computer System Administration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124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135" y="52578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Total 70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min.  Includes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audio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To start the audio, click on the speaker icon if present, then 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►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630359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618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3 Evaluation criteria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3300"/>
                </a:solidFill>
              </a:rPr>
              <a:t>How well does the system support the work of the enterprise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Reliability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Speed</a:t>
            </a:r>
          </a:p>
          <a:p>
            <a:pPr eaLnBrk="1" hangingPunct="1"/>
            <a:r>
              <a:rPr lang="en-US" sz="2000" b="1" dirty="0" smtClean="0">
                <a:solidFill>
                  <a:srgbClr val="FF3300"/>
                </a:solidFill>
              </a:rPr>
              <a:t>Security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Cost</a:t>
            </a: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10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5867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pPr eaLnBrk="1" hangingPunct="1"/>
            <a:r>
              <a:rPr lang="en-US" sz="3200" spc="-20" dirty="0" smtClean="0"/>
              <a:t>4 Basic Principles for System Administration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b="0" dirty="0" smtClean="0">
                <a:solidFill>
                  <a:schemeClr val="bg1"/>
                </a:solidFill>
              </a:rPr>
              <a:t>Textbook (TPOSANA) p. </a:t>
            </a:r>
            <a:r>
              <a:rPr lang="en-US" sz="2000" b="0" dirty="0" smtClean="0">
                <a:solidFill>
                  <a:schemeClr val="bg1"/>
                </a:solidFill>
              </a:rPr>
              <a:t>xxvii-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</a:rPr>
              <a:t>xxviii</a:t>
            </a:r>
            <a:endParaRPr lang="en-US" sz="20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11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694349"/>
              </p:ext>
            </p:extLst>
          </p:nvPr>
        </p:nvGraphicFramePr>
        <p:xfrm>
          <a:off x="304800" y="1752600"/>
          <a:ext cx="8610600" cy="4283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9800"/>
                <a:gridCol w="6400800"/>
              </a:tblGrid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1. Simplicity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The smallest solution that solves the entire problem </a:t>
                      </a:r>
                      <a:r>
                        <a:rPr lang="en-US" sz="18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is best.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9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2. Clarity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n-US" sz="1800" spc="3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solution</a:t>
                      </a:r>
                      <a:r>
                        <a:rPr lang="en-US" sz="1800" spc="3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is</a:t>
                      </a:r>
                      <a:r>
                        <a:rPr lang="en-US" sz="1800" spc="3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straightforward.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9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3. Generality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n-US" sz="1800" spc="3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solution</a:t>
                      </a:r>
                      <a:r>
                        <a:rPr lang="en-US" sz="1800" spc="3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spc="-1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is not</a:t>
                      </a:r>
                      <a:r>
                        <a:rPr lang="en-US" sz="1800" spc="3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inherently</a:t>
                      </a:r>
                      <a:r>
                        <a:rPr lang="en-US" sz="1800" spc="3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limited</a:t>
                      </a:r>
                      <a:r>
                        <a:rPr lang="en-US" sz="1800" spc="3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to</a:t>
                      </a:r>
                      <a:r>
                        <a:rPr lang="en-US" sz="1800" spc="3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a</a:t>
                      </a:r>
                      <a:r>
                        <a:rPr lang="en-US" sz="1800" spc="11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particular case.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9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4. Automation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Using software to replace human effort. Automation is critical.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82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5. Communication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Communication</a:t>
                      </a:r>
                      <a:r>
                        <a:rPr lang="en-US" sz="1800" spc="2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between</a:t>
                      </a:r>
                      <a:r>
                        <a:rPr lang="en-US" sz="1800" spc="2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n-US" sz="1800" spc="2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right</a:t>
                      </a:r>
                      <a:r>
                        <a:rPr lang="en-US" sz="1800" spc="2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people</a:t>
                      </a:r>
                      <a:r>
                        <a:rPr lang="en-US" sz="1800" spc="2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can</a:t>
                      </a:r>
                      <a:r>
                        <a:rPr lang="en-US" sz="1800" spc="2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solve</a:t>
                      </a:r>
                      <a:r>
                        <a:rPr lang="en-US" sz="1800" spc="2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more</a:t>
                      </a:r>
                      <a:r>
                        <a:rPr lang="en-US" sz="1800" spc="2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problems than</a:t>
                      </a:r>
                      <a:r>
                        <a:rPr lang="en-US" sz="1800" spc="4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hardware</a:t>
                      </a:r>
                      <a:r>
                        <a:rPr lang="en-US" sz="1800" spc="4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or</a:t>
                      </a:r>
                      <a:r>
                        <a:rPr lang="en-US" sz="1800" spc="4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software</a:t>
                      </a:r>
                      <a:r>
                        <a:rPr lang="en-US" sz="1800" spc="4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can.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92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6. Basics first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Build</a:t>
                      </a:r>
                      <a:r>
                        <a:rPr lang="en-US" sz="1800" spc="3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n-US" sz="1800" spc="3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site</a:t>
                      </a:r>
                      <a:r>
                        <a:rPr lang="en-US" sz="1800" spc="3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on</a:t>
                      </a:r>
                      <a:r>
                        <a:rPr lang="en-US" sz="1800" spc="3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strong</a:t>
                      </a:r>
                      <a:r>
                        <a:rPr lang="en-US" sz="1800" spc="3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foundations</a:t>
                      </a:r>
                      <a:r>
                        <a:rPr lang="en-US" sz="1800" spc="3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by identifying</a:t>
                      </a:r>
                      <a:r>
                        <a:rPr lang="en-US" sz="1800" spc="-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and solving the basic</a:t>
                      </a:r>
                      <a:r>
                        <a:rPr lang="en-US" sz="1800" spc="-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problems before trying to</a:t>
                      </a:r>
                      <a:r>
                        <a:rPr lang="en-US" sz="1800" spc="-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attack more advanced</a:t>
                      </a:r>
                      <a:r>
                        <a:rPr lang="en-US" sz="1800" spc="15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ones.</a:t>
                      </a:r>
                      <a:endParaRPr lang="en-US" sz="1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36830" marB="3683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UBLIS503SysAdminDS-01.1b-2Lecture1.1bIntroductionToComputerSystemAdministrationSlide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8400" y="6095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5 Textbook (TPOSANA) TOC</a:t>
            </a:r>
            <a:br>
              <a:rPr lang="en-US" sz="3200" dirty="0" smtClean="0"/>
            </a:br>
            <a:r>
              <a:rPr lang="en-US" sz="2000" dirty="0" smtClean="0">
                <a:solidFill>
                  <a:schemeClr val="bg1"/>
                </a:solidFill>
              </a:rPr>
              <a:t>A more detailed look at computer system administration</a:t>
            </a:r>
            <a:endParaRPr lang="en-US" sz="20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610600" cy="4114800"/>
          </a:xfrm>
        </p:spPr>
        <p:txBody>
          <a:bodyPr/>
          <a:lstStyle/>
          <a:p>
            <a:pPr marL="0" indent="0">
              <a:buNone/>
              <a:tabLst>
                <a:tab pos="4114800" algn="l"/>
              </a:tabLst>
            </a:pPr>
            <a:r>
              <a:rPr lang="en-US" sz="2000" b="1" dirty="0" smtClean="0"/>
              <a:t>Presentation order changed for better flow of the lecture	</a:t>
            </a:r>
          </a:p>
          <a:p>
            <a:pPr marL="0" indent="0">
              <a:spcBef>
                <a:spcPts val="2400"/>
              </a:spcBef>
              <a:buNone/>
              <a:tabLst>
                <a:tab pos="4114800" algn="l"/>
              </a:tabLst>
            </a:pPr>
            <a:r>
              <a:rPr lang="en-US" sz="2000" dirty="0" smtClean="0"/>
              <a:t>Part </a:t>
            </a:r>
            <a:r>
              <a:rPr lang="en-US" sz="2000" dirty="0"/>
              <a:t>IV   </a:t>
            </a:r>
            <a:r>
              <a:rPr lang="en-US" sz="2000" b="1" dirty="0"/>
              <a:t>Providing Services</a:t>
            </a:r>
            <a:r>
              <a:rPr lang="en-US" sz="2000" dirty="0"/>
              <a:t> 	The purpose of SA		Slide 13</a:t>
            </a:r>
          </a:p>
          <a:p>
            <a:pPr marL="0" indent="0" eaLnBrk="1" hangingPunct="1">
              <a:spcBef>
                <a:spcPts val="2400"/>
              </a:spcBef>
              <a:buNone/>
              <a:tabLst>
                <a:tab pos="4114800" algn="l"/>
              </a:tabLst>
            </a:pPr>
            <a:r>
              <a:rPr lang="en-US" sz="2000" dirty="0" smtClean="0"/>
              <a:t>Part II    </a:t>
            </a:r>
            <a:r>
              <a:rPr lang="en-US" sz="2000" b="1" dirty="0" smtClean="0"/>
              <a:t>Foundation  Elements	</a:t>
            </a:r>
            <a:r>
              <a:rPr lang="en-US" sz="2000" dirty="0" smtClean="0"/>
              <a:t>The means			Slide 14</a:t>
            </a:r>
          </a:p>
          <a:p>
            <a:pPr marL="0" indent="0" eaLnBrk="1" hangingPunct="1">
              <a:spcBef>
                <a:spcPts val="2400"/>
              </a:spcBef>
              <a:buNone/>
              <a:tabLst>
                <a:tab pos="4114800" algn="l"/>
              </a:tabLst>
            </a:pPr>
            <a:r>
              <a:rPr lang="en-US" sz="2000" dirty="0" smtClean="0"/>
              <a:t>Part III</a:t>
            </a:r>
            <a:r>
              <a:rPr lang="en-US" sz="2000" b="1" dirty="0" smtClean="0"/>
              <a:t>   Change Processes	</a:t>
            </a:r>
            <a:r>
              <a:rPr lang="en-US" sz="2000" dirty="0" smtClean="0"/>
              <a:t>The means			Slide 18</a:t>
            </a:r>
          </a:p>
          <a:p>
            <a:pPr marL="0" indent="0" eaLnBrk="1" hangingPunct="1">
              <a:spcBef>
                <a:spcPts val="2400"/>
              </a:spcBef>
              <a:buNone/>
              <a:tabLst>
                <a:tab pos="4114800" algn="l"/>
              </a:tabLst>
            </a:pPr>
            <a:r>
              <a:rPr lang="en-US" sz="2000" dirty="0" smtClean="0"/>
              <a:t>Part V    </a:t>
            </a:r>
            <a:r>
              <a:rPr lang="en-US" sz="2000" b="1" dirty="0" smtClean="0"/>
              <a:t>Management Practices</a:t>
            </a:r>
            <a:r>
              <a:rPr lang="en-US" sz="2000" dirty="0" smtClean="0"/>
              <a:t>	Managing it all		Slide 19</a:t>
            </a:r>
          </a:p>
          <a:p>
            <a:pPr marL="0" indent="0">
              <a:spcBef>
                <a:spcPts val="2400"/>
              </a:spcBef>
              <a:buNone/>
              <a:tabLst>
                <a:tab pos="4114800" algn="l"/>
              </a:tabLst>
            </a:pPr>
            <a:r>
              <a:rPr lang="en-US" sz="2000" dirty="0"/>
              <a:t>Part I    </a:t>
            </a:r>
            <a:r>
              <a:rPr lang="en-US" sz="2000" b="1" dirty="0"/>
              <a:t> Getting Started</a:t>
            </a:r>
            <a:r>
              <a:rPr lang="en-US" sz="2000" dirty="0"/>
              <a:t>	Advise on what to </a:t>
            </a:r>
            <a:r>
              <a:rPr lang="en-US" sz="2000" dirty="0" smtClean="0"/>
              <a:t>do when</a:t>
            </a:r>
            <a:r>
              <a:rPr lang="en-US" sz="2000" dirty="0"/>
              <a:t>	Slide 20</a:t>
            </a:r>
          </a:p>
          <a:p>
            <a:pPr marL="0" indent="0" eaLnBrk="1" hangingPunct="1">
              <a:buNone/>
              <a:tabLst>
                <a:tab pos="4114800" algn="l"/>
              </a:tabLst>
            </a:pPr>
            <a:endParaRPr lang="en-US" sz="2000" dirty="0" smtClean="0"/>
          </a:p>
          <a:p>
            <a:pPr marL="0" indent="0" eaLnBrk="1" hangingPunct="1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12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6" name="UBLIS503SysAdminDS-01.1b-2Lecture1.1bIntroductionToComputerSystemAdministrationSlide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0" y="5968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3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Part IV	Providing Services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Chapter 22 </a:t>
            </a:r>
            <a:r>
              <a:rPr lang="en-US" sz="2000" dirty="0" smtClean="0"/>
              <a:t>    Service  </a:t>
            </a:r>
            <a:r>
              <a:rPr lang="en-US" sz="2000" dirty="0"/>
              <a:t>Monitoring</a:t>
            </a:r>
          </a:p>
          <a:p>
            <a:pPr marL="0" indent="0">
              <a:buNone/>
            </a:pPr>
            <a:r>
              <a:rPr lang="en-US" sz="2000" dirty="0"/>
              <a:t>Chapter 23 </a:t>
            </a:r>
            <a:r>
              <a:rPr lang="en-US" sz="2000" dirty="0" smtClean="0"/>
              <a:t>    Email </a:t>
            </a:r>
            <a:r>
              <a:rPr lang="en-US" sz="2000" dirty="0"/>
              <a:t>Service</a:t>
            </a:r>
          </a:p>
          <a:p>
            <a:pPr marL="0" indent="0">
              <a:buNone/>
            </a:pPr>
            <a:r>
              <a:rPr lang="en-US" sz="2000" dirty="0"/>
              <a:t>Chapter 24 </a:t>
            </a:r>
            <a:r>
              <a:rPr lang="en-US" sz="2000" dirty="0" smtClean="0"/>
              <a:t>    Print </a:t>
            </a:r>
            <a:r>
              <a:rPr lang="en-US" sz="2000" dirty="0"/>
              <a:t>Service</a:t>
            </a:r>
          </a:p>
          <a:p>
            <a:pPr marL="0" indent="0">
              <a:buNone/>
            </a:pPr>
            <a:r>
              <a:rPr lang="en-US" sz="2000" dirty="0"/>
              <a:t>Chapter 25 </a:t>
            </a:r>
            <a:r>
              <a:rPr lang="en-US" sz="2000" dirty="0" smtClean="0"/>
              <a:t>    Data </a:t>
            </a:r>
            <a:r>
              <a:rPr lang="en-US" sz="2000" dirty="0"/>
              <a:t>Storage</a:t>
            </a:r>
          </a:p>
          <a:p>
            <a:pPr marL="0" indent="0">
              <a:buNone/>
            </a:pPr>
            <a:r>
              <a:rPr lang="en-US" sz="2000" dirty="0"/>
              <a:t>Chapter 26 </a:t>
            </a:r>
            <a:r>
              <a:rPr lang="en-US" sz="2000" dirty="0" smtClean="0"/>
              <a:t>    Backup </a:t>
            </a:r>
            <a:r>
              <a:rPr lang="en-US" sz="2000" dirty="0"/>
              <a:t>and Restore</a:t>
            </a:r>
          </a:p>
          <a:p>
            <a:pPr marL="0" indent="0">
              <a:buNone/>
            </a:pPr>
            <a:r>
              <a:rPr lang="en-US" sz="2000" dirty="0"/>
              <a:t>Chapter 27 </a:t>
            </a:r>
            <a:r>
              <a:rPr lang="en-US" sz="2000" dirty="0" smtClean="0"/>
              <a:t>    Remote </a:t>
            </a:r>
            <a:r>
              <a:rPr lang="en-US" sz="2000" dirty="0"/>
              <a:t>Access Service</a:t>
            </a:r>
          </a:p>
          <a:p>
            <a:pPr marL="0" indent="0">
              <a:buNone/>
            </a:pPr>
            <a:r>
              <a:rPr lang="en-US" sz="2000" dirty="0"/>
              <a:t>Chapter 28 </a:t>
            </a:r>
            <a:r>
              <a:rPr lang="en-US" sz="2000" dirty="0" smtClean="0"/>
              <a:t>   Software </a:t>
            </a:r>
            <a:r>
              <a:rPr lang="en-US" sz="2000" dirty="0"/>
              <a:t>Depot Service</a:t>
            </a:r>
          </a:p>
          <a:p>
            <a:pPr marL="0" indent="0">
              <a:buNone/>
            </a:pPr>
            <a:r>
              <a:rPr lang="en-US" sz="2000" dirty="0"/>
              <a:t>Chapter 29 </a:t>
            </a:r>
            <a:r>
              <a:rPr lang="en-US" sz="2000" dirty="0" smtClean="0"/>
              <a:t>   Web Services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13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5958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4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sz="3200" dirty="0"/>
              <a:t>Part II	Foundation  Elements	</a:t>
            </a:r>
            <a:endParaRPr lang="en-US" sz="3200" dirty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Chapter 3     Workstations		See next slide for 3.</a:t>
            </a:r>
            <a:r>
              <a:rPr lang="en-US" sz="1800" baseline="30000" dirty="0" smtClean="0">
                <a:solidFill>
                  <a:schemeClr val="bg1"/>
                </a:solidFill>
              </a:rPr>
              <a:t>.</a:t>
            </a:r>
            <a:r>
              <a:rPr lang="en-US" sz="1800" dirty="0" smtClean="0">
                <a:solidFill>
                  <a:schemeClr val="bg1"/>
                </a:solidFill>
              </a:rPr>
              <a:t> edition outline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Chapter </a:t>
            </a:r>
            <a:r>
              <a:rPr lang="en-US" sz="1800" dirty="0" smtClean="0">
                <a:solidFill>
                  <a:schemeClr val="bg1"/>
                </a:solidFill>
              </a:rPr>
              <a:t>4     Servers		See slide after next for </a:t>
            </a:r>
            <a:r>
              <a:rPr lang="en-US" sz="1800" dirty="0">
                <a:solidFill>
                  <a:schemeClr val="bg1"/>
                </a:solidFill>
              </a:rPr>
              <a:t>3.</a:t>
            </a:r>
            <a:r>
              <a:rPr lang="en-US" sz="1800" baseline="30000" dirty="0">
                <a:solidFill>
                  <a:schemeClr val="bg1"/>
                </a:solidFill>
              </a:rPr>
              <a:t>.</a:t>
            </a:r>
            <a:r>
              <a:rPr lang="en-US" sz="1800" dirty="0">
                <a:solidFill>
                  <a:schemeClr val="bg1"/>
                </a:solidFill>
              </a:rPr>
              <a:t> edition outline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5     Services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6     Data Centers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7     Networks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8     Namespaces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9     Documentation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10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  Disaster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Recovery and Data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Integrity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11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  Security Policy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12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  Ethics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13 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 Helpdesks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	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14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  Customer Care</a:t>
            </a:r>
            <a:endParaRPr lang="en-US" sz="1800" dirty="0" smtClean="0">
              <a:solidFill>
                <a:schemeClr val="bg2">
                  <a:lumMod val="75000"/>
                </a:schemeClr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14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3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sz="3200" dirty="0"/>
              <a:t>Part </a:t>
            </a:r>
            <a:r>
              <a:rPr lang="en-US" sz="3200" dirty="0" smtClean="0"/>
              <a:t>II  Foundation  Elements </a:t>
            </a:r>
            <a:r>
              <a:rPr lang="en-US" sz="2400" b="0" dirty="0" smtClean="0">
                <a:solidFill>
                  <a:schemeClr val="bg1"/>
                </a:solidFill>
              </a:rPr>
              <a:t> (2. edition)</a:t>
            </a:r>
            <a:br>
              <a:rPr lang="en-US" sz="2400" b="0" dirty="0" smtClean="0">
                <a:solidFill>
                  <a:schemeClr val="bg1"/>
                </a:solidFill>
              </a:rPr>
            </a:br>
            <a:r>
              <a:rPr lang="en-US" sz="2400" b="0" dirty="0" smtClean="0">
                <a:solidFill>
                  <a:schemeClr val="bg1"/>
                </a:solidFill>
              </a:rPr>
              <a:t>3. edition outline for material in 2. ed. Chapter 3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Part </a:t>
            </a:r>
            <a:r>
              <a:rPr lang="en-US" b="1" dirty="0"/>
              <a:t>II Workstation Fleet </a:t>
            </a:r>
            <a:r>
              <a:rPr lang="en-US" b="1" dirty="0" smtClean="0"/>
              <a:t>Management (</a:t>
            </a:r>
            <a:r>
              <a:rPr lang="en-US" b="1" dirty="0">
                <a:solidFill>
                  <a:schemeClr val="bg1"/>
                </a:solidFill>
              </a:rPr>
              <a:t>2. ed. </a:t>
            </a:r>
            <a:r>
              <a:rPr lang="en-US" b="1" dirty="0" smtClean="0">
                <a:solidFill>
                  <a:schemeClr val="bg1"/>
                </a:solidFill>
              </a:rPr>
              <a:t>Chapter 3)</a:t>
            </a:r>
            <a:endParaRPr lang="en-US" b="1" dirty="0"/>
          </a:p>
          <a:p>
            <a:pPr marL="365760" indent="0">
              <a:buNone/>
            </a:pPr>
            <a:r>
              <a:rPr lang="en-US" sz="2000" dirty="0" err="1"/>
              <a:t>Ch</a:t>
            </a:r>
            <a:r>
              <a:rPr lang="en-US" sz="2000" dirty="0"/>
              <a:t> 2: Workstation Architecture </a:t>
            </a:r>
            <a:endParaRPr lang="en-US" sz="2000" dirty="0" smtClean="0"/>
          </a:p>
          <a:p>
            <a:pPr marL="365760" indent="0">
              <a:buNone/>
            </a:pP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/>
              <a:t>3: Workstation Hardware </a:t>
            </a:r>
            <a:r>
              <a:rPr lang="en-US" sz="2000" dirty="0" smtClean="0"/>
              <a:t>Strategies</a:t>
            </a:r>
          </a:p>
          <a:p>
            <a:pPr marL="365760" indent="0">
              <a:buNone/>
            </a:pP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/>
              <a:t>4: Workstation Software Lifecycle </a:t>
            </a:r>
            <a:endParaRPr lang="en-US" sz="2000" dirty="0" smtClean="0"/>
          </a:p>
          <a:p>
            <a:pPr marL="365760" indent="0">
              <a:buNone/>
            </a:pP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/>
              <a:t>5: OS Installation Strategies </a:t>
            </a:r>
            <a:endParaRPr lang="en-US" sz="2000" dirty="0" smtClean="0"/>
          </a:p>
          <a:p>
            <a:pPr marL="365760" indent="0">
              <a:buNone/>
            </a:pP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/>
              <a:t>6: Workstation Service </a:t>
            </a:r>
            <a:r>
              <a:rPr lang="en-US" sz="2000" dirty="0" smtClean="0"/>
              <a:t>Management</a:t>
            </a:r>
          </a:p>
          <a:p>
            <a:pPr marL="365760" indent="0">
              <a:buNone/>
            </a:pP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/>
              <a:t>7: Workstation Fleet Logistics </a:t>
            </a:r>
            <a:endParaRPr lang="en-US" sz="2000" dirty="0" smtClean="0"/>
          </a:p>
          <a:p>
            <a:pPr marL="365760" indent="0">
              <a:buNone/>
            </a:pP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/>
              <a:t>8: </a:t>
            </a:r>
            <a:r>
              <a:rPr lang="en-US" sz="2000" dirty="0" smtClean="0"/>
              <a:t>Onboarding</a:t>
            </a:r>
            <a:endParaRPr lang="en-US" sz="2000" dirty="0"/>
          </a:p>
          <a:p>
            <a:pPr marL="0" indent="0" eaLnBrk="1" hangingPunct="1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15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3583" y="5867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sz="3200" dirty="0"/>
              <a:t>Part </a:t>
            </a:r>
            <a:r>
              <a:rPr lang="en-US" sz="3200" dirty="0" smtClean="0"/>
              <a:t>II  Foundation  Elements </a:t>
            </a:r>
            <a:r>
              <a:rPr lang="en-US" sz="2400" b="0" dirty="0" smtClean="0">
                <a:solidFill>
                  <a:schemeClr val="bg1"/>
                </a:solidFill>
              </a:rPr>
              <a:t> (2. edition)</a:t>
            </a:r>
            <a:br>
              <a:rPr lang="en-US" sz="2400" b="0" dirty="0" smtClean="0">
                <a:solidFill>
                  <a:schemeClr val="bg1"/>
                </a:solidFill>
              </a:rPr>
            </a:br>
            <a:r>
              <a:rPr lang="en-US" sz="2400" b="0" dirty="0" smtClean="0">
                <a:solidFill>
                  <a:schemeClr val="bg1"/>
                </a:solidFill>
              </a:rPr>
              <a:t>3. edition outline for material in 2. ed. Chapter 4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Part </a:t>
            </a:r>
            <a:r>
              <a:rPr lang="en-US" b="1" dirty="0"/>
              <a:t>III Servers and </a:t>
            </a:r>
            <a:r>
              <a:rPr lang="en-US" b="1" dirty="0" smtClean="0"/>
              <a:t>Services (</a:t>
            </a:r>
            <a:r>
              <a:rPr lang="en-US" b="1" dirty="0">
                <a:solidFill>
                  <a:schemeClr val="bg1"/>
                </a:solidFill>
              </a:rPr>
              <a:t>2. ed. </a:t>
            </a:r>
            <a:r>
              <a:rPr lang="en-US" b="1" dirty="0" smtClean="0">
                <a:solidFill>
                  <a:schemeClr val="bg1"/>
                </a:solidFill>
              </a:rPr>
              <a:t>Chapter 4)</a:t>
            </a:r>
            <a:endParaRPr lang="en-US" b="1" dirty="0"/>
          </a:p>
          <a:p>
            <a:pPr marL="365760" indent="0">
              <a:buNone/>
            </a:pPr>
            <a:r>
              <a:rPr lang="en-US" sz="2000" dirty="0" err="1"/>
              <a:t>Ch</a:t>
            </a:r>
            <a:r>
              <a:rPr lang="en-US" sz="2000" dirty="0"/>
              <a:t> 9: </a:t>
            </a:r>
            <a:r>
              <a:rPr lang="en-US" sz="2000" dirty="0" smtClean="0"/>
              <a:t>  Server </a:t>
            </a:r>
            <a:r>
              <a:rPr lang="en-US" sz="2000" dirty="0"/>
              <a:t>Hardware </a:t>
            </a:r>
            <a:r>
              <a:rPr lang="en-US" sz="2000" dirty="0" smtClean="0"/>
              <a:t>Strategies</a:t>
            </a:r>
          </a:p>
          <a:p>
            <a:pPr marL="365760" indent="0">
              <a:buNone/>
            </a:pP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/>
              <a:t>10: Server Hardware </a:t>
            </a:r>
            <a:r>
              <a:rPr lang="en-US" sz="2000" dirty="0" smtClean="0"/>
              <a:t>Features</a:t>
            </a:r>
          </a:p>
          <a:p>
            <a:pPr marL="365760" indent="0">
              <a:buNone/>
            </a:pP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/>
              <a:t>11: Server Hardware </a:t>
            </a:r>
            <a:r>
              <a:rPr lang="en-US" sz="2000" dirty="0" smtClean="0"/>
              <a:t>Specifications</a:t>
            </a:r>
          </a:p>
          <a:p>
            <a:pPr marL="365760" indent="0">
              <a:buNone/>
            </a:pP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/>
              <a:t>12: Software Configuration </a:t>
            </a:r>
            <a:r>
              <a:rPr lang="en-US" sz="2000" dirty="0" smtClean="0"/>
              <a:t>Management</a:t>
            </a:r>
          </a:p>
          <a:p>
            <a:pPr marL="365760" indent="0">
              <a:buNone/>
            </a:pP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/>
              <a:t>13: Building </a:t>
            </a:r>
            <a:r>
              <a:rPr lang="en-US" sz="2000" dirty="0" smtClean="0"/>
              <a:t>Services</a:t>
            </a:r>
            <a:endParaRPr lang="en-US" sz="2000" dirty="0"/>
          </a:p>
          <a:p>
            <a:pPr marL="0" indent="0" eaLnBrk="1" hangingPunct="1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16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7400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sz="3200" dirty="0"/>
              <a:t>Part II	Foundation  Elements	</a:t>
            </a:r>
            <a:endParaRPr lang="en-US" sz="3200" dirty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Chapter 3     Workstations		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Chapter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4     Servers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/>
              <a:t>Chapter </a:t>
            </a:r>
            <a:r>
              <a:rPr lang="en-US" sz="1800" dirty="0" smtClean="0"/>
              <a:t>5     Services</a:t>
            </a:r>
            <a:endParaRPr lang="en-US" sz="1800" dirty="0"/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/>
              <a:t>Chapter </a:t>
            </a:r>
            <a:r>
              <a:rPr lang="en-US" sz="1800" dirty="0" smtClean="0"/>
              <a:t>6     Data Centers</a:t>
            </a:r>
            <a:endParaRPr lang="en-US" sz="1800" dirty="0"/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/>
              <a:t>Chapter </a:t>
            </a:r>
            <a:r>
              <a:rPr lang="en-US" sz="1800" dirty="0" smtClean="0"/>
              <a:t>7     Networks</a:t>
            </a:r>
            <a:endParaRPr lang="en-US" sz="1800" dirty="0"/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/>
              <a:t>Chapter </a:t>
            </a:r>
            <a:r>
              <a:rPr lang="en-US" sz="1800" dirty="0" smtClean="0"/>
              <a:t>8     Namespaces</a:t>
            </a:r>
            <a:endParaRPr lang="en-US" sz="1800" dirty="0"/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/>
              <a:t>Chapter </a:t>
            </a:r>
            <a:r>
              <a:rPr lang="en-US" sz="1800" dirty="0" smtClean="0"/>
              <a:t>9     Documentation</a:t>
            </a:r>
            <a:endParaRPr lang="en-US" sz="1800" dirty="0"/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/>
              <a:t>Chapter 10 </a:t>
            </a:r>
            <a:r>
              <a:rPr lang="en-US" sz="1800" dirty="0" smtClean="0"/>
              <a:t>  Disaster </a:t>
            </a:r>
            <a:r>
              <a:rPr lang="en-US" sz="1800" dirty="0"/>
              <a:t>Recovery and Data </a:t>
            </a:r>
            <a:r>
              <a:rPr lang="en-US" sz="1800" dirty="0" smtClean="0"/>
              <a:t>Integrity</a:t>
            </a:r>
            <a:endParaRPr lang="en-US" sz="1800" dirty="0"/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/>
              <a:t>Chapter 11 </a:t>
            </a:r>
            <a:r>
              <a:rPr lang="en-US" sz="1800" dirty="0" smtClean="0"/>
              <a:t>  Security Policy</a:t>
            </a:r>
            <a:endParaRPr lang="en-US" sz="1800" dirty="0"/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/>
              <a:t>Chapter 12 </a:t>
            </a:r>
            <a:r>
              <a:rPr lang="en-US" sz="1800" dirty="0" smtClean="0"/>
              <a:t>  Ethics</a:t>
            </a:r>
            <a:endParaRPr lang="en-US" sz="1800" dirty="0"/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/>
              <a:t>Chapter 13  </a:t>
            </a:r>
            <a:r>
              <a:rPr lang="en-US" sz="1800" dirty="0" smtClean="0"/>
              <a:t> Helpdesks</a:t>
            </a:r>
            <a:r>
              <a:rPr lang="en-US" sz="1800" dirty="0"/>
              <a:t>	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sz="1800" dirty="0"/>
              <a:t>Chapter 14 </a:t>
            </a:r>
            <a:r>
              <a:rPr lang="en-US" sz="1800" dirty="0" smtClean="0"/>
              <a:t>  Customer Care</a:t>
            </a: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17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8400" y="5867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Part III	Change Processes	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Chapter 15 </a:t>
            </a:r>
            <a:r>
              <a:rPr lang="en-US" sz="2000" dirty="0" smtClean="0"/>
              <a:t>    Debugging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Chapter 16 </a:t>
            </a:r>
            <a:r>
              <a:rPr lang="en-US" sz="2000" dirty="0" smtClean="0"/>
              <a:t>    Fixing </a:t>
            </a:r>
            <a:r>
              <a:rPr lang="en-US" sz="2000" dirty="0"/>
              <a:t>Things Once</a:t>
            </a:r>
          </a:p>
          <a:p>
            <a:pPr marL="0" indent="0">
              <a:buNone/>
            </a:pPr>
            <a:r>
              <a:rPr lang="en-US" sz="2000" dirty="0"/>
              <a:t>Chapter 17 </a:t>
            </a:r>
            <a:r>
              <a:rPr lang="en-US" sz="2000" dirty="0" smtClean="0"/>
              <a:t>    Change </a:t>
            </a:r>
            <a:r>
              <a:rPr lang="en-US" sz="2000" dirty="0"/>
              <a:t>Management</a:t>
            </a:r>
          </a:p>
          <a:p>
            <a:pPr marL="0" indent="0">
              <a:buNone/>
            </a:pPr>
            <a:r>
              <a:rPr lang="en-US" sz="2000" dirty="0"/>
              <a:t>Chapter 18 </a:t>
            </a:r>
            <a:r>
              <a:rPr lang="en-US" sz="2000" dirty="0" smtClean="0"/>
              <a:t>    Server </a:t>
            </a:r>
            <a:r>
              <a:rPr lang="en-US" sz="2000" dirty="0"/>
              <a:t>Upgrades</a:t>
            </a:r>
          </a:p>
          <a:p>
            <a:pPr marL="0" indent="0">
              <a:buNone/>
            </a:pPr>
            <a:r>
              <a:rPr lang="en-US" sz="2000" dirty="0"/>
              <a:t>Chapter 19 </a:t>
            </a:r>
            <a:r>
              <a:rPr lang="en-US" sz="2000" dirty="0" smtClean="0"/>
              <a:t>    Service </a:t>
            </a:r>
            <a:r>
              <a:rPr lang="en-US" sz="2000" dirty="0"/>
              <a:t>Conversions</a:t>
            </a:r>
          </a:p>
          <a:p>
            <a:pPr marL="0" indent="0">
              <a:buNone/>
            </a:pPr>
            <a:r>
              <a:rPr lang="en-US" sz="2000" dirty="0"/>
              <a:t>Chapter 20 </a:t>
            </a:r>
            <a:r>
              <a:rPr lang="en-US" sz="2000" dirty="0" smtClean="0"/>
              <a:t>    Maintenance </a:t>
            </a:r>
            <a:r>
              <a:rPr lang="en-US" sz="2000" dirty="0"/>
              <a:t>Windows</a:t>
            </a:r>
          </a:p>
          <a:p>
            <a:pPr marL="0" indent="0">
              <a:buNone/>
            </a:pPr>
            <a:r>
              <a:rPr lang="en-US" sz="2000" dirty="0"/>
              <a:t>Chapter 21 </a:t>
            </a:r>
            <a:r>
              <a:rPr lang="en-US" sz="2000" dirty="0" smtClean="0"/>
              <a:t>    Centralization </a:t>
            </a:r>
            <a:r>
              <a:rPr lang="en-US" sz="2000" dirty="0"/>
              <a:t>and Decentralization</a:t>
            </a: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18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63055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Part V	Management Practices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Chapter </a:t>
            </a:r>
            <a:r>
              <a:rPr lang="en-US" sz="2000" dirty="0" smtClean="0"/>
              <a:t>30    Organizational  </a:t>
            </a:r>
            <a:r>
              <a:rPr lang="en-US" sz="2000" dirty="0"/>
              <a:t>Structures</a:t>
            </a:r>
          </a:p>
          <a:p>
            <a:pPr marL="0" indent="0">
              <a:buNone/>
            </a:pPr>
            <a:r>
              <a:rPr lang="en-US" sz="2000" dirty="0"/>
              <a:t>Chapter </a:t>
            </a:r>
            <a:r>
              <a:rPr lang="en-US" sz="2000" dirty="0" smtClean="0"/>
              <a:t>31    Perception </a:t>
            </a:r>
            <a:r>
              <a:rPr lang="en-US" sz="2000" dirty="0"/>
              <a:t>and Visibility</a:t>
            </a:r>
          </a:p>
          <a:p>
            <a:pPr marL="0" indent="0">
              <a:buNone/>
            </a:pPr>
            <a:r>
              <a:rPr lang="en-US" sz="2000" dirty="0"/>
              <a:t>Chapter </a:t>
            </a:r>
            <a:r>
              <a:rPr lang="en-US" sz="2000" dirty="0" smtClean="0"/>
              <a:t>32    Being </a:t>
            </a:r>
            <a:r>
              <a:rPr lang="en-US" sz="2000" dirty="0"/>
              <a:t>Happy</a:t>
            </a:r>
          </a:p>
          <a:p>
            <a:pPr marL="0" indent="0">
              <a:buNone/>
            </a:pPr>
            <a:r>
              <a:rPr lang="en-US" sz="2000" dirty="0"/>
              <a:t>Chapter </a:t>
            </a:r>
            <a:r>
              <a:rPr lang="en-US" sz="2000" dirty="0" smtClean="0"/>
              <a:t>33    A </a:t>
            </a:r>
            <a:r>
              <a:rPr lang="en-US" sz="2000" dirty="0"/>
              <a:t>Guide for Technical Managers</a:t>
            </a:r>
          </a:p>
          <a:p>
            <a:pPr marL="0" indent="0">
              <a:buNone/>
            </a:pPr>
            <a:r>
              <a:rPr lang="en-US" sz="2000" dirty="0"/>
              <a:t>Chapter </a:t>
            </a:r>
            <a:r>
              <a:rPr lang="en-US" sz="2000" dirty="0" smtClean="0"/>
              <a:t>34    A </a:t>
            </a:r>
            <a:r>
              <a:rPr lang="en-US" sz="2000" dirty="0"/>
              <a:t>Guide for Nontechnical Managers</a:t>
            </a:r>
          </a:p>
          <a:p>
            <a:pPr marL="0" indent="0">
              <a:buNone/>
            </a:pPr>
            <a:r>
              <a:rPr lang="en-US" sz="2000" dirty="0"/>
              <a:t>Chapter </a:t>
            </a:r>
            <a:r>
              <a:rPr lang="en-US" sz="2000" dirty="0" smtClean="0"/>
              <a:t>35    Hiring </a:t>
            </a:r>
            <a:r>
              <a:rPr lang="en-US" sz="2000" dirty="0"/>
              <a:t>System Administrators</a:t>
            </a:r>
          </a:p>
          <a:p>
            <a:pPr marL="0" indent="0">
              <a:buNone/>
            </a:pPr>
            <a:r>
              <a:rPr lang="en-US" sz="2000" dirty="0"/>
              <a:t>Chapter </a:t>
            </a:r>
            <a:r>
              <a:rPr lang="en-US" sz="2000" dirty="0" smtClean="0"/>
              <a:t>36    Firing </a:t>
            </a:r>
            <a:r>
              <a:rPr lang="en-US" sz="2000" dirty="0"/>
              <a:t>System Administrators</a:t>
            </a:r>
          </a:p>
          <a:p>
            <a:pPr marL="0" indent="0">
              <a:buNone/>
            </a:pPr>
            <a:r>
              <a:rPr lang="en-US" sz="2000" dirty="0"/>
              <a:t>Epilogue	</a:t>
            </a: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19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63055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628468"/>
              </p:ext>
            </p:extLst>
          </p:nvPr>
        </p:nvGraphicFramePr>
        <p:xfrm>
          <a:off x="304800" y="838200"/>
          <a:ext cx="8229600" cy="58837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1158"/>
                <a:gridCol w="1390193"/>
                <a:gridCol w="948249"/>
              </a:tblGrid>
              <a:tr h="328053">
                <a:tc>
                  <a:txBody>
                    <a:bodyPr/>
                    <a:lstStyle/>
                    <a:p>
                      <a:pPr marL="457200" marR="0" lv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Title slide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Slide 1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1 min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8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Outline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Slide 2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3 min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8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0.1 What is system administration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Slide 3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1 min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8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0.2 Course description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Slide 4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1 min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8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0.3 Learning objectives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Slide 5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7 min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8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 The elements of a system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Slides 6 – 7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13 min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8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 Processes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Slides 8 - 9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10 min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8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 Evaluation criteria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Slide 10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5 min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8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 Basic Principles for System Administration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Slide 11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2 min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 Textbook (TPOSANA) TOC</a:t>
                      </a:r>
                      <a:b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 </a:t>
                      </a:r>
                      <a:r>
                        <a:rPr lang="en-US" sz="16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A more detailed look at computer system administration</a:t>
                      </a:r>
                      <a:endParaRPr lang="en-US" sz="16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Slds</a:t>
                      </a:r>
                      <a:r>
                        <a:rPr lang="en-US" sz="18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12 - 20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15 min</a:t>
                      </a:r>
                      <a:endParaRPr lang="en-US" sz="18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spc="-30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6 Appendix A The Many Roles of a System Administrator Optional</a:t>
                      </a:r>
                      <a:endParaRPr lang="en-US" sz="1600" b="0" spc="-3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Slds</a:t>
                      </a:r>
                      <a:r>
                        <a:rPr lang="en-US" sz="18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21 - 24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6 min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8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 Professional Certification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Slide </a:t>
                      </a: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25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4 min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8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Total</a:t>
                      </a:r>
                      <a:endParaRPr lang="en-US" sz="1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70 min</a:t>
                      </a:r>
                      <a:endParaRPr lang="en-US" sz="1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152" marR="73152" marT="73152" marB="73152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UBLIS503SysAdminDS-01.1b-2Lecture1.1bIntroductionToComputerSystemAdministrationSlide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26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1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Part I	Getting Started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Chapter 1     What </a:t>
            </a:r>
            <a:r>
              <a:rPr lang="en-US" sz="2000" dirty="0"/>
              <a:t>to Do </a:t>
            </a:r>
            <a:r>
              <a:rPr lang="en-US" sz="2000" dirty="0" smtClean="0"/>
              <a:t>When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Chapter </a:t>
            </a:r>
            <a:r>
              <a:rPr lang="en-US" sz="2000" dirty="0" smtClean="0"/>
              <a:t>2     Climb </a:t>
            </a:r>
            <a:r>
              <a:rPr lang="en-US" sz="2000" dirty="0"/>
              <a:t>Out of the </a:t>
            </a:r>
            <a:r>
              <a:rPr lang="en-US" sz="2000" dirty="0" smtClean="0"/>
              <a:t>Hole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For reading later / for reference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20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63055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6 Appendix </a:t>
            </a:r>
            <a:r>
              <a:rPr lang="en-US" sz="3200" dirty="0"/>
              <a:t>A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The </a:t>
            </a:r>
            <a:r>
              <a:rPr lang="en-US" sz="3200" dirty="0"/>
              <a:t>Many Roles of a System Administrator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See the following slides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Optional for your amusement (but also serious)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Gives some sense of day-to-day work and scenes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 the life of a system administrator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Full descriptions, with some case study anecdotes, in the textbook.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21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63055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A.1 Common Positive Roles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29004"/>
            <a:ext cx="4038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400" b="1" dirty="0"/>
              <a:t>A.1.1 The </a:t>
            </a:r>
            <a:r>
              <a:rPr lang="en-US" sz="1400" b="1" dirty="0" smtClean="0"/>
              <a:t>Installer</a:t>
            </a:r>
          </a:p>
          <a:p>
            <a:pPr marL="0" indent="0" eaLnBrk="1" hangingPunct="1">
              <a:buNone/>
            </a:pPr>
            <a:r>
              <a:rPr lang="en-US" sz="1400" b="1" dirty="0"/>
              <a:t>A.1.2 The Repair </a:t>
            </a:r>
            <a:r>
              <a:rPr lang="en-US" sz="1400" b="1" dirty="0" smtClean="0"/>
              <a:t>Person</a:t>
            </a:r>
          </a:p>
          <a:p>
            <a:pPr marL="0" indent="0" eaLnBrk="1" hangingPunct="1">
              <a:buNone/>
            </a:pPr>
            <a:r>
              <a:rPr lang="en-US" sz="1400" b="1" dirty="0"/>
              <a:t>A.1.3 The </a:t>
            </a:r>
            <a:r>
              <a:rPr lang="en-US" sz="1400" b="1" dirty="0" smtClean="0"/>
              <a:t>Maintainer</a:t>
            </a:r>
          </a:p>
          <a:p>
            <a:pPr marL="0" indent="0" eaLnBrk="1" hangingPunct="1">
              <a:buNone/>
            </a:pPr>
            <a:r>
              <a:rPr lang="en-US" sz="1400" b="1" dirty="0"/>
              <a:t>A.1.4 The Problem </a:t>
            </a:r>
            <a:r>
              <a:rPr lang="en-US" sz="1400" b="1" dirty="0" smtClean="0"/>
              <a:t>Preventer</a:t>
            </a:r>
          </a:p>
          <a:p>
            <a:pPr marL="0" indent="0" eaLnBrk="1" hangingPunct="1">
              <a:buNone/>
            </a:pPr>
            <a:r>
              <a:rPr lang="en-US" sz="1400" b="1" dirty="0"/>
              <a:t>A.1.5 The </a:t>
            </a:r>
            <a:r>
              <a:rPr lang="en-US" sz="1400" b="1" dirty="0" smtClean="0"/>
              <a:t>Hero</a:t>
            </a:r>
          </a:p>
          <a:p>
            <a:pPr marL="0" indent="0" eaLnBrk="1" hangingPunct="1">
              <a:buNone/>
            </a:pPr>
            <a:r>
              <a:rPr lang="en-US" sz="1400" b="1" dirty="0"/>
              <a:t>A.1.6 The “Go To” </a:t>
            </a:r>
            <a:r>
              <a:rPr lang="en-US" sz="1400" b="1" dirty="0" smtClean="0"/>
              <a:t>Person</a:t>
            </a:r>
          </a:p>
          <a:p>
            <a:pPr marL="0" indent="0" eaLnBrk="1" hangingPunct="1">
              <a:buNone/>
            </a:pPr>
            <a:r>
              <a:rPr lang="en-US" sz="1400" b="1" dirty="0"/>
              <a:t>A.1.7 The Infrastructure </a:t>
            </a:r>
            <a:r>
              <a:rPr lang="en-US" sz="1400" b="1" dirty="0" smtClean="0"/>
              <a:t>Builder</a:t>
            </a:r>
          </a:p>
          <a:p>
            <a:pPr marL="0" indent="0" eaLnBrk="1" hangingPunct="1">
              <a:buNone/>
            </a:pPr>
            <a:r>
              <a:rPr lang="en-US" sz="1400" b="1" dirty="0"/>
              <a:t>A.1.8 The Policy </a:t>
            </a:r>
            <a:r>
              <a:rPr lang="en-US" sz="1400" b="1" dirty="0" smtClean="0"/>
              <a:t>Writer</a:t>
            </a:r>
          </a:p>
          <a:p>
            <a:pPr marL="0" indent="0" eaLnBrk="1" hangingPunct="1">
              <a:buNone/>
            </a:pPr>
            <a:r>
              <a:rPr lang="en-US" sz="1400" b="1" dirty="0"/>
              <a:t>A.1.9 The System </a:t>
            </a:r>
            <a:r>
              <a:rPr lang="en-US" sz="1400" b="1" dirty="0" smtClean="0"/>
              <a:t>Clerk</a:t>
            </a:r>
          </a:p>
          <a:p>
            <a:pPr marL="0" indent="0" eaLnBrk="1" hangingPunct="1">
              <a:buNone/>
            </a:pPr>
            <a:r>
              <a:rPr lang="en-US" sz="1400" b="1" dirty="0"/>
              <a:t>A.1.10 The Lab </a:t>
            </a:r>
            <a:r>
              <a:rPr lang="en-US" sz="1400" b="1" dirty="0" smtClean="0"/>
              <a:t>Technician</a:t>
            </a:r>
          </a:p>
          <a:p>
            <a:pPr marL="0" indent="0" eaLnBrk="1" hangingPunct="1">
              <a:buNone/>
            </a:pPr>
            <a:r>
              <a:rPr lang="en-US" sz="1400" b="1" dirty="0"/>
              <a:t>A.1.11 The Product </a:t>
            </a:r>
            <a:r>
              <a:rPr lang="en-US" sz="1400" b="1" dirty="0" smtClean="0"/>
              <a:t>Finder</a:t>
            </a:r>
          </a:p>
          <a:p>
            <a:pPr marL="0" indent="0" eaLnBrk="1" hangingPunct="1">
              <a:buNone/>
            </a:pPr>
            <a:r>
              <a:rPr lang="en-US" sz="1400" b="1" dirty="0"/>
              <a:t>A.1.12 The Solution </a:t>
            </a:r>
            <a:r>
              <a:rPr lang="en-US" sz="1400" b="1" dirty="0" smtClean="0"/>
              <a:t>Designer</a:t>
            </a:r>
          </a:p>
          <a:p>
            <a:pPr marL="0" indent="0" eaLnBrk="1" hangingPunct="1">
              <a:buNone/>
            </a:pPr>
            <a:r>
              <a:rPr lang="en-US" sz="1400" b="1" dirty="0"/>
              <a:t>A.1.13 The Ad Hoc Solution </a:t>
            </a:r>
            <a:r>
              <a:rPr lang="en-US" sz="1400" b="1" dirty="0" smtClean="0"/>
              <a:t>Finder</a:t>
            </a:r>
          </a:p>
          <a:p>
            <a:pPr marL="0" indent="0" eaLnBrk="1" hangingPunct="1">
              <a:buNone/>
            </a:pPr>
            <a:r>
              <a:rPr lang="en-US" sz="1400" b="1" dirty="0"/>
              <a:t>A.1.14 The Unrequested Solution Person</a:t>
            </a:r>
            <a:endParaRPr lang="en-US" sz="1400" b="1" dirty="0" smtClean="0"/>
          </a:p>
          <a:p>
            <a:pPr marL="0" indent="0" eaLnBrk="1" hangingPunct="1">
              <a:buNone/>
            </a:pPr>
            <a:r>
              <a:rPr lang="en-US" sz="1400" b="1" dirty="0"/>
              <a:t>A.1.15 The On-Call </a:t>
            </a:r>
            <a:r>
              <a:rPr lang="en-US" sz="1400" b="1" dirty="0" smtClean="0"/>
              <a:t>Expert</a:t>
            </a:r>
          </a:p>
          <a:p>
            <a:pPr marL="0" indent="0" eaLnBrk="1" hangingPunct="1">
              <a:buNone/>
            </a:pPr>
            <a:r>
              <a:rPr lang="en-US" sz="1400" b="1" dirty="0"/>
              <a:t>A.1.16 The Educator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22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48200" y="1124339"/>
            <a:ext cx="403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6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400" b="1" dirty="0"/>
              <a:t>A.1.17 The Policy </a:t>
            </a:r>
            <a:r>
              <a:rPr lang="en-US" sz="1400" b="1" dirty="0" smtClean="0"/>
              <a:t>Enforcer</a:t>
            </a:r>
          </a:p>
          <a:p>
            <a:pPr marL="0" indent="0">
              <a:buFontTx/>
              <a:buNone/>
            </a:pPr>
            <a:r>
              <a:rPr lang="en-US" sz="1400" b="1" dirty="0"/>
              <a:t>A.1.18 The Disaster </a:t>
            </a:r>
            <a:r>
              <a:rPr lang="en-US" sz="1400" b="1" dirty="0" smtClean="0"/>
              <a:t>Worrier</a:t>
            </a:r>
          </a:p>
          <a:p>
            <a:pPr marL="0" indent="0">
              <a:buFontTx/>
              <a:buNone/>
            </a:pPr>
            <a:r>
              <a:rPr lang="en-US" sz="1400" b="1" dirty="0"/>
              <a:t>A.1.19 The Careful </a:t>
            </a:r>
            <a:r>
              <a:rPr lang="en-US" sz="1400" b="1" dirty="0" smtClean="0"/>
              <a:t>Planner</a:t>
            </a:r>
          </a:p>
          <a:p>
            <a:pPr marL="0" indent="0">
              <a:buFontTx/>
              <a:buNone/>
            </a:pPr>
            <a:r>
              <a:rPr lang="en-US" sz="1400" b="1" dirty="0"/>
              <a:t>A.1.20 The Capacity </a:t>
            </a:r>
            <a:r>
              <a:rPr lang="en-US" sz="1400" b="1" dirty="0" smtClean="0"/>
              <a:t>Planner</a:t>
            </a:r>
          </a:p>
          <a:p>
            <a:pPr marL="0" indent="0">
              <a:buFontTx/>
              <a:buNone/>
            </a:pPr>
            <a:r>
              <a:rPr lang="en-US" sz="1400" b="1" dirty="0"/>
              <a:t>A.1.21 The Budget </a:t>
            </a:r>
            <a:r>
              <a:rPr lang="en-US" sz="1400" b="1" dirty="0" smtClean="0"/>
              <a:t>Administrator</a:t>
            </a:r>
          </a:p>
          <a:p>
            <a:pPr marL="0" indent="0">
              <a:buFontTx/>
              <a:buNone/>
            </a:pPr>
            <a:r>
              <a:rPr lang="en-US" sz="1400" b="1" dirty="0"/>
              <a:t>A.1.22 The Customer’s </a:t>
            </a:r>
            <a:r>
              <a:rPr lang="en-US" sz="1400" b="1" dirty="0" smtClean="0"/>
              <a:t>Advocate</a:t>
            </a:r>
          </a:p>
          <a:p>
            <a:pPr marL="0" indent="0">
              <a:buFontTx/>
              <a:buNone/>
            </a:pPr>
            <a:r>
              <a:rPr lang="en-US" sz="1400" b="1" dirty="0"/>
              <a:t>A.1.23 The </a:t>
            </a:r>
            <a:r>
              <a:rPr lang="en-US" sz="1400" b="1" dirty="0" smtClean="0"/>
              <a:t>Technocrat</a:t>
            </a:r>
          </a:p>
          <a:p>
            <a:pPr marL="0" indent="0">
              <a:buFontTx/>
              <a:buNone/>
            </a:pPr>
            <a:r>
              <a:rPr lang="en-US" sz="1400" b="1" dirty="0"/>
              <a:t>A.1.24 The </a:t>
            </a:r>
            <a:r>
              <a:rPr lang="en-US" sz="1400" b="1" dirty="0" smtClean="0"/>
              <a:t>Salesperson</a:t>
            </a:r>
          </a:p>
          <a:p>
            <a:pPr marL="0" indent="0">
              <a:buFontTx/>
              <a:buNone/>
            </a:pPr>
            <a:r>
              <a:rPr lang="en-US" sz="1400" b="1" dirty="0"/>
              <a:t>A.1.25 The Vendor </a:t>
            </a:r>
            <a:r>
              <a:rPr lang="en-US" sz="1400" b="1" dirty="0" smtClean="0"/>
              <a:t>Liaison</a:t>
            </a:r>
          </a:p>
          <a:p>
            <a:pPr marL="0" indent="0">
              <a:buFontTx/>
              <a:buNone/>
            </a:pPr>
            <a:r>
              <a:rPr lang="en-US" sz="1400" b="1" dirty="0"/>
              <a:t>A.1.26 The </a:t>
            </a:r>
            <a:r>
              <a:rPr lang="en-US" sz="1400" b="1" dirty="0" smtClean="0"/>
              <a:t>Visionary</a:t>
            </a:r>
          </a:p>
          <a:p>
            <a:pPr marL="0" indent="0">
              <a:buFontTx/>
              <a:buNone/>
            </a:pPr>
            <a:r>
              <a:rPr lang="en-US" sz="1400" b="1" dirty="0"/>
              <a:t>A.1.27 The </a:t>
            </a:r>
            <a:r>
              <a:rPr lang="en-US" sz="1400" b="1" dirty="0" smtClean="0"/>
              <a:t>Mother</a:t>
            </a:r>
          </a:p>
          <a:p>
            <a:pPr marL="0" indent="0">
              <a:buFontTx/>
              <a:buNone/>
            </a:pPr>
            <a:r>
              <a:rPr lang="en-US" sz="1400" b="1" dirty="0"/>
              <a:t>A.1.28 The </a:t>
            </a:r>
            <a:r>
              <a:rPr lang="en-US" sz="1400" b="1" dirty="0" smtClean="0"/>
              <a:t>Monitor</a:t>
            </a:r>
          </a:p>
          <a:p>
            <a:pPr marL="0" indent="0">
              <a:buFontTx/>
              <a:buNone/>
            </a:pPr>
            <a:r>
              <a:rPr lang="en-US" sz="1400" b="1" dirty="0"/>
              <a:t>A.1.29 The </a:t>
            </a:r>
            <a:r>
              <a:rPr lang="en-US" sz="1400" b="1" dirty="0" smtClean="0"/>
              <a:t>Facilitator</a:t>
            </a:r>
          </a:p>
          <a:p>
            <a:pPr marL="0" indent="0">
              <a:buFontTx/>
              <a:buNone/>
            </a:pPr>
            <a:r>
              <a:rPr lang="en-US" sz="1400" b="1" dirty="0"/>
              <a:t>A.1.30 The </a:t>
            </a:r>
            <a:r>
              <a:rPr lang="en-US" sz="1400" b="1" dirty="0" smtClean="0"/>
              <a:t>Customer/SA</a:t>
            </a:r>
          </a:p>
          <a:p>
            <a:pPr marL="0" indent="0">
              <a:buFontTx/>
              <a:buNone/>
            </a:pPr>
            <a:r>
              <a:rPr lang="en-US" sz="1400" b="1" dirty="0"/>
              <a:t>A.1.31 Customer </a:t>
            </a:r>
            <a:r>
              <a:rPr lang="en-US" sz="1400" b="1" dirty="0" smtClean="0"/>
              <a:t>Support</a:t>
            </a:r>
          </a:p>
          <a:p>
            <a:pPr marL="0" indent="0">
              <a:buFontTx/>
              <a:buNone/>
            </a:pPr>
            <a:r>
              <a:rPr lang="en-US" sz="1400" b="1" dirty="0"/>
              <a:t>A.1.32 The Policy Navigator</a:t>
            </a:r>
            <a:endParaRPr lang="en-US" sz="1400" b="1" kern="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7500" y="6488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A.2 Negative Roles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23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1447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6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600" b="1" dirty="0"/>
              <a:t>A.2.1 The Bleeding </a:t>
            </a:r>
            <a:r>
              <a:rPr lang="en-US" sz="1600" b="1" dirty="0" smtClean="0"/>
              <a:t>Edger</a:t>
            </a:r>
          </a:p>
          <a:p>
            <a:pPr marL="0" indent="0">
              <a:buFontTx/>
              <a:buNone/>
            </a:pPr>
            <a:r>
              <a:rPr lang="en-US" sz="1600" b="1" dirty="0"/>
              <a:t>A.2.2 Technology </a:t>
            </a:r>
            <a:r>
              <a:rPr lang="en-US" sz="1600" b="1" dirty="0" smtClean="0"/>
              <a:t>Staller</a:t>
            </a:r>
          </a:p>
          <a:p>
            <a:pPr marL="0" indent="0">
              <a:buFontTx/>
              <a:buNone/>
            </a:pPr>
            <a:r>
              <a:rPr lang="en-US" sz="1600" b="1" dirty="0"/>
              <a:t>A.2.3 The SA Who Cried </a:t>
            </a:r>
            <a:r>
              <a:rPr lang="en-US" sz="1600" b="1" dirty="0" smtClean="0"/>
              <a:t>Wolf</a:t>
            </a:r>
          </a:p>
          <a:p>
            <a:pPr marL="0" indent="0">
              <a:buFontTx/>
              <a:buNone/>
            </a:pPr>
            <a:r>
              <a:rPr lang="en-US" sz="1600" b="1" dirty="0"/>
              <a:t>A.2.4 The </a:t>
            </a:r>
            <a:r>
              <a:rPr lang="en-US" sz="1600" b="1" dirty="0" smtClean="0"/>
              <a:t>Cowboy</a:t>
            </a:r>
          </a:p>
          <a:p>
            <a:pPr marL="0" indent="0">
              <a:buFontTx/>
              <a:buNone/>
            </a:pPr>
            <a:r>
              <a:rPr lang="en-US" sz="1600" b="1" dirty="0"/>
              <a:t>A.2.5 Slaves, Scapegoats, or Janitors</a:t>
            </a:r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63055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A.3 Team Roles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b="1" dirty="0"/>
              <a:t>A.3.1 The End-to-End </a:t>
            </a:r>
            <a:r>
              <a:rPr lang="en-US" sz="2000" b="1" dirty="0" smtClean="0"/>
              <a:t>Expert</a:t>
            </a:r>
          </a:p>
          <a:p>
            <a:pPr marL="0" indent="0" eaLnBrk="1" hangingPunct="1">
              <a:buNone/>
            </a:pPr>
            <a:r>
              <a:rPr lang="en-US" sz="2000" b="1" dirty="0"/>
              <a:t>A.3.2 The </a:t>
            </a:r>
            <a:r>
              <a:rPr lang="en-US" sz="2000" b="1" dirty="0" smtClean="0"/>
              <a:t>Outsider</a:t>
            </a:r>
          </a:p>
          <a:p>
            <a:pPr marL="0" indent="0" eaLnBrk="1" hangingPunct="1">
              <a:buNone/>
            </a:pPr>
            <a:r>
              <a:rPr lang="en-US" sz="2000" b="1" dirty="0"/>
              <a:t>A.3.3 The Level-Focused </a:t>
            </a:r>
            <a:r>
              <a:rPr lang="en-US" sz="2000" b="1" dirty="0" smtClean="0"/>
              <a:t>Person</a:t>
            </a:r>
          </a:p>
          <a:p>
            <a:pPr marL="0" indent="0" eaLnBrk="1" hangingPunct="1">
              <a:buNone/>
            </a:pPr>
            <a:r>
              <a:rPr lang="en-US" sz="2000" b="1" dirty="0"/>
              <a:t>A.3.4 The </a:t>
            </a:r>
            <a:r>
              <a:rPr lang="en-US" sz="2000" b="1" dirty="0" smtClean="0"/>
              <a:t>Martyr</a:t>
            </a:r>
          </a:p>
          <a:p>
            <a:pPr marL="0" indent="0" eaLnBrk="1" hangingPunct="1">
              <a:buNone/>
            </a:pPr>
            <a:r>
              <a:rPr lang="en-US" sz="2000" b="1" dirty="0"/>
              <a:t>A.3.5 Doers of Repetitive </a:t>
            </a:r>
            <a:r>
              <a:rPr lang="en-US" sz="2000" b="1" dirty="0" smtClean="0"/>
              <a:t>Tasks</a:t>
            </a:r>
          </a:p>
          <a:p>
            <a:pPr marL="0" indent="0" eaLnBrk="1" hangingPunct="1">
              <a:buNone/>
            </a:pPr>
            <a:r>
              <a:rPr lang="en-US" sz="2000" b="1" dirty="0"/>
              <a:t>A.3.6 The Social </a:t>
            </a:r>
            <a:r>
              <a:rPr lang="en-US" sz="2000" b="1" dirty="0" smtClean="0"/>
              <a:t>Director</a:t>
            </a:r>
          </a:p>
          <a:p>
            <a:pPr marL="0" indent="0" eaLnBrk="1" hangingPunct="1">
              <a:buNone/>
            </a:pPr>
            <a:r>
              <a:rPr lang="en-US" sz="2000" b="1" dirty="0"/>
              <a:t>A.3.7 Mr. Break </a:t>
            </a:r>
            <a:r>
              <a:rPr lang="en-US" sz="2000" b="1" dirty="0" smtClean="0"/>
              <a:t>Time</a:t>
            </a:r>
          </a:p>
          <a:p>
            <a:pPr marL="0" indent="0" eaLnBrk="1" hangingPunct="1">
              <a:buNone/>
            </a:pPr>
            <a:r>
              <a:rPr lang="en-US" sz="2000" b="1" dirty="0"/>
              <a:t>A.4 Conclusion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24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63055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7 Professional </a:t>
            </a:r>
            <a:r>
              <a:rPr lang="en-US" sz="3200" dirty="0"/>
              <a:t>Certification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r>
              <a:rPr lang="en-US" sz="2000" dirty="0" smtClean="0"/>
              <a:t>Professional </a:t>
            </a:r>
            <a:r>
              <a:rPr lang="en-US" sz="2000" dirty="0"/>
              <a:t>certifications in computer technology are non-degree awards made to those who have achieved qualifications specified by a certifying authority. </a:t>
            </a:r>
            <a:endParaRPr lang="en-US" sz="2000" dirty="0" smtClean="0"/>
          </a:p>
          <a:p>
            <a:r>
              <a:rPr lang="en-US" sz="2000" dirty="0" smtClean="0"/>
              <a:t>Depending </a:t>
            </a:r>
            <a:r>
              <a:rPr lang="en-US" sz="2000" dirty="0"/>
              <a:t>on the particular certification, qualifications may include completing a course of study, proof of professional accomplishments, achieving a specified grade on an </a:t>
            </a:r>
            <a:r>
              <a:rPr lang="en-US" sz="2000" dirty="0" smtClean="0"/>
              <a:t>examination, </a:t>
            </a:r>
            <a:r>
              <a:rPr lang="en-US" sz="2000" dirty="0"/>
              <a:t>or some combination thereof.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intention is to establish that an individual holding a certification is technically qualified to hold certain types of </a:t>
            </a:r>
            <a:r>
              <a:rPr lang="en-US" sz="2000" dirty="0" smtClean="0"/>
              <a:t>positions </a:t>
            </a:r>
            <a:r>
              <a:rPr lang="en-US" sz="2000" dirty="0"/>
              <a:t>within the field. 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3300"/>
                </a:solidFill>
              </a:rPr>
              <a:t>See the syllabus for a sample list of certifications</a:t>
            </a:r>
            <a:r>
              <a:rPr lang="en-US" sz="2000" dirty="0" smtClean="0"/>
              <a:t>.</a:t>
            </a:r>
            <a:endParaRPr lang="en-US" sz="2000" dirty="0"/>
          </a:p>
          <a:p>
            <a:pPr marL="0" indent="0" eaLnBrk="1" hangingPunct="1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25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UBLIS503SysAdminDS-01.1b-2Lecture1.1bIntroductionToComputerSystemAdministrationSlide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7118" y="5867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0.1 What is system administration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Computer system administration: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Create and maintain the infrastructure that enables smooth accomplishment of individual and collaborative work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and all other functions of the enterprise that are or could (should) be supported by computers.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/>
              <a:t>C</a:t>
            </a:r>
            <a:r>
              <a:rPr lang="en-US" sz="2000" dirty="0" smtClean="0"/>
              <a:t>onfigure, plan </a:t>
            </a:r>
            <a:r>
              <a:rPr lang="en-US" sz="2000" dirty="0"/>
              <a:t>for, </a:t>
            </a:r>
            <a:r>
              <a:rPr lang="en-US" sz="2000" dirty="0" smtClean="0"/>
              <a:t>implement, assess, </a:t>
            </a:r>
            <a:r>
              <a:rPr lang="en-US" sz="2000" dirty="0"/>
              <a:t>and </a:t>
            </a:r>
            <a:r>
              <a:rPr lang="en-US" sz="2000" dirty="0" smtClean="0"/>
              <a:t>maintain </a:t>
            </a:r>
            <a:r>
              <a:rPr lang="en-US" sz="2000" dirty="0"/>
              <a:t>the </a:t>
            </a:r>
            <a:r>
              <a:rPr lang="en-US" sz="2000" dirty="0" smtClean="0"/>
              <a:t>computer-related </a:t>
            </a:r>
            <a:r>
              <a:rPr lang="en-US" sz="2000" dirty="0"/>
              <a:t>infrastructure for an enterprise</a:t>
            </a:r>
            <a:r>
              <a:rPr lang="en-US" sz="2000" dirty="0" smtClean="0">
                <a:solidFill>
                  <a:schemeClr val="bg1"/>
                </a:solidFill>
              </a:rPr>
              <a:t>(Soergel's definition)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Here and in the </a:t>
            </a:r>
            <a:r>
              <a:rPr lang="en-US" sz="2000" dirty="0">
                <a:solidFill>
                  <a:schemeClr val="bg1"/>
                </a:solidFill>
              </a:rPr>
              <a:t>following slides, I use an expansive definition because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everything </a:t>
            </a:r>
            <a:r>
              <a:rPr lang="en-US" sz="2000" b="1" dirty="0">
                <a:solidFill>
                  <a:schemeClr val="bg1"/>
                </a:solidFill>
              </a:rPr>
              <a:t>hangs together and depends on each </a:t>
            </a:r>
            <a:r>
              <a:rPr lang="en-US" sz="2000" b="1" dirty="0" smtClean="0">
                <a:solidFill>
                  <a:schemeClr val="bg1"/>
                </a:solidFill>
              </a:rPr>
              <a:t>other.</a:t>
            </a:r>
            <a:endParaRPr lang="en-US" sz="2000" b="1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3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63055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01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0.2 Course description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b="1" dirty="0" smtClean="0"/>
              <a:t>Instructor's course description. </a:t>
            </a:r>
          </a:p>
          <a:p>
            <a:pPr marL="0" indent="0" eaLnBrk="1" hangingPunct="1">
              <a:buNone/>
            </a:pPr>
            <a:r>
              <a:rPr lang="en-US" sz="2000" dirty="0" smtClean="0"/>
              <a:t>Introduces </a:t>
            </a:r>
            <a:r>
              <a:rPr lang="en-US" sz="2000" b="1" dirty="0">
                <a:solidFill>
                  <a:srgbClr val="FF3300"/>
                </a:solidFill>
              </a:rPr>
              <a:t>basic principles</a:t>
            </a:r>
            <a:r>
              <a:rPr lang="en-US" sz="2000" dirty="0"/>
              <a:t> of computer </a:t>
            </a:r>
            <a:r>
              <a:rPr lang="en-US" sz="2000" dirty="0" smtClean="0"/>
              <a:t>system administration. </a:t>
            </a:r>
          </a:p>
          <a:p>
            <a:pPr marL="0" indent="0" eaLnBrk="1" hangingPunct="1">
              <a:buNone/>
            </a:pPr>
            <a:r>
              <a:rPr lang="en-US" sz="2000" dirty="0" smtClean="0"/>
              <a:t>Gives </a:t>
            </a:r>
            <a:r>
              <a:rPr lang="en-US" sz="2000" dirty="0"/>
              <a:t>students the </a:t>
            </a:r>
            <a:r>
              <a:rPr lang="en-US" sz="2000" b="1" dirty="0">
                <a:solidFill>
                  <a:srgbClr val="FF3300"/>
                </a:solidFill>
              </a:rPr>
              <a:t>skills to learn about any particular platform and other technologies</a:t>
            </a:r>
            <a:r>
              <a:rPr lang="en-US" sz="2000" dirty="0"/>
              <a:t> </a:t>
            </a:r>
            <a:endParaRPr lang="en-US" sz="2000" dirty="0" smtClean="0"/>
          </a:p>
          <a:p>
            <a:pPr marL="0" indent="0" eaLnBrk="1" hangingPunct="1">
              <a:buNone/>
            </a:pPr>
            <a:r>
              <a:rPr lang="en-US" sz="2000" dirty="0" smtClean="0"/>
              <a:t>so </a:t>
            </a:r>
            <a:r>
              <a:rPr lang="en-US" sz="2000" dirty="0"/>
              <a:t>that they can realize these principles through implementation in any environment</a:t>
            </a:r>
            <a:r>
              <a:rPr lang="en-US" sz="2000" dirty="0" smtClean="0"/>
              <a:t>.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z="2000" b="1" dirty="0">
                <a:solidFill>
                  <a:srgbClr val="FF3300"/>
                </a:solidFill>
              </a:rPr>
              <a:t>Platforms  come and go, basic principles </a:t>
            </a:r>
            <a:r>
              <a:rPr lang="en-US" sz="2000" b="1" dirty="0" smtClean="0">
                <a:solidFill>
                  <a:srgbClr val="FF3300"/>
                </a:solidFill>
              </a:rPr>
              <a:t>endure.</a:t>
            </a:r>
            <a:endParaRPr lang="en-US" sz="2000" b="1" dirty="0" smtClean="0">
              <a:solidFill>
                <a:srgbClr val="FF3300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4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63055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0.3 Learning objectives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915400" cy="4114800"/>
          </a:xfrm>
        </p:spPr>
        <p:txBody>
          <a:bodyPr/>
          <a:lstStyle/>
          <a:p>
            <a:pPr marL="320040" lvl="0" indent="-320040">
              <a:buFont typeface="+mj-lt"/>
              <a:buAutoNum type="arabicPeriod"/>
            </a:pPr>
            <a:r>
              <a:rPr lang="en-US" sz="2000" spc="-50" dirty="0"/>
              <a:t>Be able to </a:t>
            </a:r>
            <a:r>
              <a:rPr lang="en-US" sz="2000" b="1" spc="-50" dirty="0">
                <a:solidFill>
                  <a:srgbClr val="FF3300"/>
                </a:solidFill>
              </a:rPr>
              <a:t>assess and understand the work and functions in an enterprise</a:t>
            </a:r>
            <a:r>
              <a:rPr lang="en-US" sz="2000" dirty="0"/>
              <a:t> that are or could (should) be supported by computers.</a:t>
            </a:r>
          </a:p>
          <a:p>
            <a:pPr marL="320040" lvl="0" indent="-320040">
              <a:buFont typeface="+mj-lt"/>
              <a:buAutoNum type="arabicPeriod"/>
            </a:pPr>
            <a:r>
              <a:rPr lang="en-US" sz="2000" dirty="0"/>
              <a:t>Understand the </a:t>
            </a:r>
            <a:r>
              <a:rPr lang="en-US" sz="2000" b="1" dirty="0">
                <a:solidFill>
                  <a:srgbClr val="FF3300"/>
                </a:solidFill>
              </a:rPr>
              <a:t>components of </a:t>
            </a:r>
            <a:r>
              <a:rPr lang="en-US" sz="2000" b="1" dirty="0" smtClean="0">
                <a:solidFill>
                  <a:srgbClr val="FF3300"/>
                </a:solidFill>
              </a:rPr>
              <a:t>computer-related </a:t>
            </a:r>
            <a:r>
              <a:rPr lang="en-US" sz="2000" b="1" dirty="0">
                <a:solidFill>
                  <a:srgbClr val="FF3300"/>
                </a:solidFill>
              </a:rPr>
              <a:t>infrastructure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/>
              <a:t> including </a:t>
            </a:r>
            <a:r>
              <a:rPr lang="en-US" sz="2000" dirty="0" smtClean="0"/>
              <a:t>users' computer </a:t>
            </a:r>
            <a:r>
              <a:rPr lang="en-US" sz="2000" dirty="0"/>
              <a:t>knowledge </a:t>
            </a:r>
            <a:r>
              <a:rPr lang="en-US" sz="2000" dirty="0" smtClean="0"/>
              <a:t>and skills.</a:t>
            </a:r>
            <a:endParaRPr lang="en-US" sz="2000" dirty="0"/>
          </a:p>
          <a:p>
            <a:pPr marL="320040" lvl="0" indent="-320040">
              <a:buFont typeface="+mj-lt"/>
              <a:buAutoNum type="arabicPeriod"/>
            </a:pPr>
            <a:r>
              <a:rPr lang="en-US" sz="2000" u="sng" dirty="0"/>
              <a:t>Be able to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3300"/>
                </a:solidFill>
              </a:rPr>
              <a:t>learn the specifics</a:t>
            </a:r>
            <a:r>
              <a:rPr lang="en-US" sz="2000" dirty="0"/>
              <a:t> of external services, hardware, and software and to assess these components as to how well they serve enterprise needs, sufficiently for Objective 4.</a:t>
            </a:r>
          </a:p>
          <a:p>
            <a:pPr marL="320040" lvl="0" indent="-320040">
              <a:buFont typeface="+mj-lt"/>
              <a:buAutoNum type="arabicPeriod"/>
            </a:pPr>
            <a:r>
              <a:rPr lang="en-US" sz="2000" dirty="0"/>
              <a:t>Be able to </a:t>
            </a:r>
            <a:r>
              <a:rPr lang="en-US" sz="2000" b="1" dirty="0">
                <a:solidFill>
                  <a:srgbClr val="FF3300"/>
                </a:solidFill>
              </a:rPr>
              <a:t>participate </a:t>
            </a:r>
            <a:r>
              <a:rPr lang="en-US" sz="2000" b="1" dirty="0" smtClean="0">
                <a:solidFill>
                  <a:srgbClr val="FF3300"/>
                </a:solidFill>
              </a:rPr>
              <a:t>in system administration tasks</a:t>
            </a:r>
            <a:r>
              <a:rPr lang="en-US" sz="2000" dirty="0" smtClean="0">
                <a:solidFill>
                  <a:srgbClr val="FF3300"/>
                </a:solidFill>
              </a:rPr>
              <a:t> </a:t>
            </a:r>
            <a:br>
              <a:rPr lang="en-US" sz="2000" dirty="0" smtClean="0">
                <a:solidFill>
                  <a:srgbClr val="FF3300"/>
                </a:solidFill>
              </a:rPr>
            </a:br>
            <a:r>
              <a:rPr lang="en-US" sz="2000" dirty="0" smtClean="0"/>
              <a:t>(after additional learning).</a:t>
            </a:r>
            <a:endParaRPr lang="en-US" sz="2000" dirty="0"/>
          </a:p>
          <a:p>
            <a:pPr marL="320040" lvl="0" indent="-320040">
              <a:buFont typeface="+mj-lt"/>
              <a:buAutoNum type="arabicPeriod"/>
            </a:pPr>
            <a:r>
              <a:rPr lang="en-US" sz="2000" dirty="0"/>
              <a:t>Be able to </a:t>
            </a:r>
            <a:r>
              <a:rPr lang="en-US" sz="2000" b="1" dirty="0">
                <a:solidFill>
                  <a:srgbClr val="FF3300"/>
                </a:solidFill>
              </a:rPr>
              <a:t>manage the tasks of the </a:t>
            </a:r>
            <a:r>
              <a:rPr lang="en-US" sz="2000" b="1" dirty="0" smtClean="0">
                <a:solidFill>
                  <a:srgbClr val="FF3300"/>
                </a:solidFill>
              </a:rPr>
              <a:t>system </a:t>
            </a:r>
            <a:r>
              <a:rPr lang="en-US" sz="2000" b="1" dirty="0">
                <a:solidFill>
                  <a:srgbClr val="FF3300"/>
                </a:solidFill>
              </a:rPr>
              <a:t>administration team</a:t>
            </a:r>
            <a:r>
              <a:rPr lang="en-US" sz="2000" dirty="0"/>
              <a:t>, balancing daily troubleshooting with medium- and long-term development of improvements.</a:t>
            </a:r>
          </a:p>
          <a:p>
            <a:pPr marL="320040" indent="-320040">
              <a:buFont typeface="+mj-lt"/>
              <a:buAutoNum type="arabicPeriod"/>
            </a:pPr>
            <a:r>
              <a:rPr lang="en-US" sz="2000" dirty="0" smtClean="0"/>
              <a:t>Be able to </a:t>
            </a:r>
            <a:r>
              <a:rPr lang="en-US" sz="2000" b="1" dirty="0" smtClean="0">
                <a:solidFill>
                  <a:srgbClr val="FF3300"/>
                </a:solidFill>
              </a:rPr>
              <a:t>talk knowledgeably to system administrators</a:t>
            </a:r>
            <a:r>
              <a:rPr lang="en-US" sz="2000" dirty="0" smtClean="0"/>
              <a:t> and have </a:t>
            </a:r>
            <a:r>
              <a:rPr lang="en-US" sz="2000" dirty="0"/>
              <a:t>the foundation on which to </a:t>
            </a:r>
            <a:r>
              <a:rPr lang="en-US" sz="2000" b="1" dirty="0">
                <a:solidFill>
                  <a:srgbClr val="FF3300"/>
                </a:solidFill>
              </a:rPr>
              <a:t>build a career in </a:t>
            </a:r>
            <a:r>
              <a:rPr lang="en-US" sz="2000" b="1" dirty="0" smtClean="0">
                <a:solidFill>
                  <a:srgbClr val="FF3300"/>
                </a:solidFill>
              </a:rPr>
              <a:t>system administration</a:t>
            </a:r>
            <a:r>
              <a:rPr lang="en-US" sz="2000" dirty="0" smtClean="0"/>
              <a:t>.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5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5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4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1 </a:t>
            </a:r>
            <a:r>
              <a:rPr lang="en-US" sz="3200" dirty="0" smtClean="0"/>
              <a:t>The elements of a system</a:t>
            </a:r>
            <a:br>
              <a:rPr lang="en-US" sz="3200" dirty="0" smtClean="0"/>
            </a:br>
            <a:r>
              <a:rPr lang="en-US" sz="2400" b="0" dirty="0" smtClean="0">
                <a:solidFill>
                  <a:schemeClr val="bg1"/>
                </a:solidFill>
              </a:rPr>
              <a:t>as relevant to this course</a:t>
            </a:r>
            <a:endParaRPr lang="en-US" sz="24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76400"/>
            <a:ext cx="8763000" cy="4114800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3300"/>
                </a:solidFill>
              </a:rPr>
              <a:t>Computer infrastructure</a:t>
            </a:r>
          </a:p>
          <a:p>
            <a:pPr marL="640080" lvl="1"/>
            <a:r>
              <a:rPr lang="en-US" sz="2000" dirty="0" smtClean="0">
                <a:solidFill>
                  <a:schemeClr val="bg1"/>
                </a:solidFill>
              </a:rPr>
              <a:t>External services (such as "cloud" storage)</a:t>
            </a:r>
          </a:p>
          <a:p>
            <a:pPr marL="640080" lvl="1"/>
            <a:r>
              <a:rPr lang="en-US" sz="2000" dirty="0" smtClean="0">
                <a:solidFill>
                  <a:schemeClr val="bg1"/>
                </a:solidFill>
              </a:rPr>
              <a:t>Hardware – general, specialized</a:t>
            </a:r>
          </a:p>
          <a:p>
            <a:pPr marL="640080" lvl="1"/>
            <a:r>
              <a:rPr lang="en-US" sz="2000" dirty="0" smtClean="0">
                <a:solidFill>
                  <a:schemeClr val="bg1"/>
                </a:solidFill>
              </a:rPr>
              <a:t>Software – system software, productivity software, special applications</a:t>
            </a:r>
          </a:p>
          <a:p>
            <a:pPr marL="640080" lvl="1"/>
            <a:r>
              <a:rPr lang="en-US" sz="2000" dirty="0" smtClean="0">
                <a:solidFill>
                  <a:schemeClr val="bg1"/>
                </a:solidFill>
              </a:rPr>
              <a:t>Data – data collection, interoperability, enterprise data model, Knowledge Organization Systems and Ontologies</a:t>
            </a:r>
          </a:p>
          <a:p>
            <a:pPr>
              <a:spcBef>
                <a:spcPts val="2400"/>
              </a:spcBef>
            </a:pPr>
            <a:r>
              <a:rPr lang="en-US" sz="2000" b="1" dirty="0" smtClean="0">
                <a:solidFill>
                  <a:srgbClr val="FF3300"/>
                </a:solidFill>
              </a:rPr>
              <a:t>Business processes</a:t>
            </a:r>
            <a:r>
              <a:rPr lang="en-US" sz="2000" dirty="0" smtClean="0">
                <a:solidFill>
                  <a:schemeClr val="bg1"/>
                </a:solidFill>
              </a:rPr>
              <a:t> (definition, practices)</a:t>
            </a:r>
          </a:p>
          <a:p>
            <a:pPr>
              <a:spcBef>
                <a:spcPts val="2400"/>
              </a:spcBef>
            </a:pPr>
            <a:r>
              <a:rPr lang="en-US" sz="2000" dirty="0" smtClean="0">
                <a:solidFill>
                  <a:srgbClr val="FF3300"/>
                </a:solidFill>
              </a:rPr>
              <a:t>"</a:t>
            </a:r>
            <a:r>
              <a:rPr lang="en-US" sz="2000" b="1" dirty="0" err="1" smtClean="0">
                <a:solidFill>
                  <a:srgbClr val="FF3300"/>
                </a:solidFill>
              </a:rPr>
              <a:t>Peopleware</a:t>
            </a:r>
            <a:r>
              <a:rPr lang="en-US" sz="2000" dirty="0" smtClean="0">
                <a:solidFill>
                  <a:srgbClr val="FF3300"/>
                </a:solidFill>
              </a:rPr>
              <a:t>"</a:t>
            </a:r>
            <a:r>
              <a:rPr lang="en-US" sz="2000" dirty="0" smtClean="0">
                <a:solidFill>
                  <a:schemeClr val="bg1"/>
                </a:solidFill>
              </a:rPr>
              <a:t> – what users know on using computer intelligently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in their work and collaboration with others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6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58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Linked </a:t>
            </a:r>
            <a:r>
              <a:rPr lang="en-US" sz="3200" dirty="0" smtClean="0"/>
              <a:t>to 1: </a:t>
            </a:r>
            <a:r>
              <a:rPr lang="en-US" sz="3200" dirty="0" smtClean="0"/>
              <a:t>Areas related to (or included in)</a:t>
            </a:r>
            <a:br>
              <a:rPr lang="en-US" sz="3200" dirty="0" smtClean="0"/>
            </a:br>
            <a:r>
              <a:rPr lang="en-US" sz="3200" dirty="0" smtClean="0"/>
              <a:t>Computer System Administration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Business and user requirements analysis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Business process engineering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Enterprise architecture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Database administration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Master Data Management (MDM), including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Reference Data Management   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Computer system administration is often construed to focus on "activities such as </a:t>
            </a:r>
            <a:r>
              <a:rPr lang="en-US" sz="2000" dirty="0"/>
              <a:t>setting up new hardware and software </a:t>
            </a:r>
            <a:r>
              <a:rPr lang="en-US" sz="2000" dirty="0" smtClean="0"/>
              <a:t>security </a:t>
            </a:r>
            <a:r>
              <a:rPr lang="en-US" sz="2000" dirty="0"/>
              <a:t>configuration, managing allocation of user names and passwords, monitoring disk space and other resource use, </a:t>
            </a:r>
            <a:r>
              <a:rPr lang="en-US" sz="2000" dirty="0" smtClean="0"/>
              <a:t>and performing backups". </a:t>
            </a:r>
            <a:r>
              <a:rPr lang="en-US" sz="2000" dirty="0"/>
              <a:t>(The Free </a:t>
            </a:r>
            <a:r>
              <a:rPr lang="en-US" sz="2000" dirty="0" smtClean="0"/>
              <a:t>Dictionary, modified) 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7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2 Processes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6871" y="1600200"/>
            <a:ext cx="8991600" cy="4343400"/>
          </a:xfrm>
          <a:ln>
            <a:noFill/>
          </a:ln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3300"/>
                </a:solidFill>
              </a:rPr>
              <a:t>Requirements analysis</a:t>
            </a:r>
            <a:r>
              <a:rPr lang="en-US" sz="2000" dirty="0" smtClean="0">
                <a:solidFill>
                  <a:schemeClr val="bg1"/>
                </a:solidFill>
              </a:rPr>
              <a:t> (also user background and abilities)</a:t>
            </a:r>
          </a:p>
          <a:p>
            <a:pPr eaLnBrk="1" hangingPunct="1"/>
            <a:r>
              <a:rPr lang="en-US" sz="2000" b="1" dirty="0" smtClean="0">
                <a:solidFill>
                  <a:srgbClr val="FF3300"/>
                </a:solidFill>
              </a:rPr>
              <a:t>Design</a:t>
            </a:r>
            <a:r>
              <a:rPr lang="en-US" sz="2000" dirty="0" smtClean="0">
                <a:solidFill>
                  <a:schemeClr val="bg1"/>
                </a:solidFill>
              </a:rPr>
              <a:t>: Requirements </a:t>
            </a:r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software  hardware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FF3300"/>
                </a:solidFill>
              </a:rPr>
              <a:t>Implementation</a:t>
            </a:r>
          </a:p>
          <a:p>
            <a:pPr marL="640080" lvl="1">
              <a:spcBef>
                <a:spcPts val="9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Buy and configure external services.</a:t>
            </a:r>
          </a:p>
          <a:p>
            <a:pPr marL="640080" lvl="1">
              <a:spcBef>
                <a:spcPts val="9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Buy, install, configure, and maintain hardware.</a:t>
            </a:r>
          </a:p>
          <a:p>
            <a:pPr marL="640080" lvl="1">
              <a:spcBef>
                <a:spcPts val="900"/>
              </a:spcBef>
            </a:pPr>
            <a:r>
              <a:rPr lang="en-US" sz="1800" dirty="0">
                <a:solidFill>
                  <a:schemeClr val="bg1"/>
                </a:solidFill>
              </a:rPr>
              <a:t>Buy, install, configure, and maintain </a:t>
            </a:r>
            <a:r>
              <a:rPr lang="en-US" sz="1800" dirty="0" smtClean="0">
                <a:solidFill>
                  <a:schemeClr val="bg1"/>
                </a:solidFill>
              </a:rPr>
              <a:t>software. Make sure it runs.</a:t>
            </a:r>
          </a:p>
          <a:p>
            <a:pPr marL="640080" lvl="1">
              <a:spcBef>
                <a:spcPts val="9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Develop an enterprise data model and "reference data" or work with the database administrator to do so.</a:t>
            </a:r>
          </a:p>
          <a:p>
            <a:pPr marL="640080" lvl="1">
              <a:spcBef>
                <a:spcPts val="900"/>
              </a:spcBef>
            </a:pPr>
            <a:r>
              <a:rPr lang="en-US" sz="1800" b="1" spc="-20" dirty="0" smtClean="0">
                <a:solidFill>
                  <a:schemeClr val="bg1"/>
                </a:solidFill>
              </a:rPr>
              <a:t>Train users</a:t>
            </a:r>
            <a:r>
              <a:rPr lang="en-US" sz="1800" spc="-20" dirty="0" smtClean="0">
                <a:solidFill>
                  <a:schemeClr val="bg1"/>
                </a:solidFill>
              </a:rPr>
              <a:t> – not usually included in system administration, but hugely important.</a:t>
            </a:r>
          </a:p>
          <a:p>
            <a:pPr marL="640080" lvl="1">
              <a:spcBef>
                <a:spcPts val="900"/>
              </a:spcBef>
            </a:pPr>
            <a:r>
              <a:rPr lang="en-US" sz="1800" b="1" spc="-30" dirty="0" smtClean="0">
                <a:solidFill>
                  <a:schemeClr val="bg1"/>
                </a:solidFill>
              </a:rPr>
              <a:t>Test the entire system,</a:t>
            </a:r>
            <a:r>
              <a:rPr lang="en-US" sz="1800" spc="-30" dirty="0" smtClean="0">
                <a:solidFill>
                  <a:schemeClr val="bg1"/>
                </a:solidFill>
              </a:rPr>
              <a:t> including load testing under mistakes, power outages, etc.</a:t>
            </a: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8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6023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2 Processes 2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060094" cy="4572000"/>
          </a:xfrm>
          <a:ln>
            <a:noFill/>
          </a:ln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3300"/>
                </a:solidFill>
              </a:rPr>
              <a:t>Monitoring</a:t>
            </a:r>
            <a:r>
              <a:rPr lang="en-US" sz="2000" dirty="0" smtClean="0">
                <a:solidFill>
                  <a:schemeClr val="bg1"/>
                </a:solidFill>
              </a:rPr>
              <a:t> – detect and correct problems</a:t>
            </a:r>
          </a:p>
          <a:p>
            <a:pPr eaLnBrk="1" hangingPunct="1"/>
            <a:r>
              <a:rPr lang="en-US" sz="2000" b="1" dirty="0" smtClean="0">
                <a:solidFill>
                  <a:srgbClr val="FF3300"/>
                </a:solidFill>
              </a:rPr>
              <a:t>Maintenance</a:t>
            </a:r>
            <a:r>
              <a:rPr lang="en-US" sz="2000" dirty="0" smtClean="0">
                <a:solidFill>
                  <a:schemeClr val="bg1"/>
                </a:solidFill>
              </a:rPr>
              <a:t>, upgrades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System life cycle</a:t>
            </a:r>
          </a:p>
          <a:p>
            <a:pPr eaLnBrk="1" hangingPunct="1"/>
            <a:r>
              <a:rPr lang="en-US" sz="2000" b="1" dirty="0" smtClean="0">
                <a:solidFill>
                  <a:srgbClr val="FF3300"/>
                </a:solidFill>
              </a:rPr>
              <a:t>Documentation</a:t>
            </a:r>
            <a:r>
              <a:rPr lang="en-US" sz="2000" b="1" dirty="0" smtClean="0">
                <a:solidFill>
                  <a:schemeClr val="bg1"/>
                </a:solidFill>
              </a:rPr>
              <a:t>:</a:t>
            </a:r>
            <a:r>
              <a:rPr lang="en-US" sz="2000" dirty="0" smtClean="0">
                <a:solidFill>
                  <a:schemeClr val="bg1"/>
                </a:solidFill>
              </a:rPr>
              <a:t> Document, document, document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FF3300"/>
                </a:solidFill>
              </a:rPr>
              <a:t>General management</a:t>
            </a:r>
            <a:r>
              <a:rPr lang="en-US" sz="2000" dirty="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personnel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planning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cost-benefit analysis, budgeting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negotiating purchases and leasing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presentations for management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800" b="1">
                <a:solidFill>
                  <a:srgbClr val="FFFFFF"/>
                </a:solidFill>
              </a:rPr>
              <a:pPr/>
              <a:t>9</a:t>
            </a:fld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UBLIS503SysAdminDS-01.1b-2Lecture1.1bIntroductionToComputerSystemAdministrationSlide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8400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8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18387</TotalTime>
  <Words>1266</Words>
  <Application>Microsoft Office PowerPoint</Application>
  <PresentationFormat>On-screen Show (4:3)</PresentationFormat>
  <Paragraphs>292</Paragraphs>
  <Slides>25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7_Default Design</vt:lpstr>
      <vt:lpstr>UB LIS 503SysAdmin Soergel Lecture 1.1b  Introduction to  Computer System Administration</vt:lpstr>
      <vt:lpstr>Outline</vt:lpstr>
      <vt:lpstr>0.1 What is system administration</vt:lpstr>
      <vt:lpstr>0.2 Course description</vt:lpstr>
      <vt:lpstr>0.3 Learning objectives</vt:lpstr>
      <vt:lpstr>1 The elements of a system as relevant to this course</vt:lpstr>
      <vt:lpstr>Linked to 1: Areas related to (or included in) Computer System Administration</vt:lpstr>
      <vt:lpstr>2 Processes</vt:lpstr>
      <vt:lpstr>2 Processes 2</vt:lpstr>
      <vt:lpstr>3 Evaluation criteria</vt:lpstr>
      <vt:lpstr>4 Basic Principles for System Administration  Textbook (TPOSANA) p. xxvii- xxviii</vt:lpstr>
      <vt:lpstr>5 Textbook (TPOSANA) TOC A more detailed look at computer system administration</vt:lpstr>
      <vt:lpstr>Part IV Providing Services</vt:lpstr>
      <vt:lpstr>Part II Foundation  Elements </vt:lpstr>
      <vt:lpstr>Part II  Foundation  Elements  (2. edition) 3. edition outline for material in 2. ed. Chapter 3</vt:lpstr>
      <vt:lpstr>Part II  Foundation  Elements  (2. edition) 3. edition outline for material in 2. ed. Chapter 4</vt:lpstr>
      <vt:lpstr>Part II Foundation  Elements </vt:lpstr>
      <vt:lpstr>Part III Change Processes </vt:lpstr>
      <vt:lpstr>Part V Management Practices</vt:lpstr>
      <vt:lpstr>Part I Getting Started</vt:lpstr>
      <vt:lpstr>6 Appendix A  The Many Roles of a System Administrator</vt:lpstr>
      <vt:lpstr>A.1 Common Positive Roles</vt:lpstr>
      <vt:lpstr>A.2 Negative Roles</vt:lpstr>
      <vt:lpstr>A.3 Team Roles</vt:lpstr>
      <vt:lpstr>7 Professional Certification</vt:lpstr>
    </vt:vector>
  </TitlesOfParts>
  <Company>SUNY Campus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LIS 571 Soergel Lecture 5.1   RDF, linked data, SPARQL query language</dc:title>
  <dc:creator>dsoergel</dc:creator>
  <cp:lastModifiedBy>dsoergel</cp:lastModifiedBy>
  <cp:revision>114</cp:revision>
  <dcterms:created xsi:type="dcterms:W3CDTF">2015-08-20T13:16:35Z</dcterms:created>
  <dcterms:modified xsi:type="dcterms:W3CDTF">2015-09-02T07:44:18Z</dcterms:modified>
</cp:coreProperties>
</file>