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66" r:id="rId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>
      <p:cViewPr varScale="1">
        <p:scale>
          <a:sx n="64" d="100"/>
          <a:sy n="64" d="100"/>
        </p:scale>
        <p:origin x="567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D20E5-6F4E-464C-8E89-564284A36F7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1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36F06-0C2B-441C-8941-30DA2EF27D9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47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6B714-91EE-44DF-9AE1-6EC187663BA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69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4B3AD-9855-43B4-A677-2B5D64DC55C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2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A8624-5168-452F-8FB5-BCB158AF065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29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09EEE-143D-4BF0-8157-580CBF4BE5C0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19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B5FA-1634-4030-BE4D-C041FBFC09F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03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84B5F-4628-496F-B9D1-7DFF093BE185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48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EE177-5E08-4D66-96B9-012347F80AE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71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Soergel,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0D0F3-6F04-41AC-BEA2-CC5654185D7D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8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FFFF"/>
                </a:solidFill>
                <a:latin typeface="Arial Unicode MS" pitchFamily="34" charset="-128"/>
              </a:rPr>
              <a:t>Soergel, 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3A00D-5CB4-4BC5-96EA-DD2D4099CE3A}" type="slidenum">
              <a:rPr lang="en-US" smtClean="0">
                <a:solidFill>
                  <a:srgbClr val="FFFFFF"/>
                </a:solidFill>
                <a:latin typeface="Arial Unicode MS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CC66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6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295400"/>
            <a:ext cx="9144000" cy="1447800"/>
          </a:xfrm>
        </p:spPr>
        <p:txBody>
          <a:bodyPr/>
          <a:lstStyle/>
          <a:p>
            <a:pPr eaLnBrk="1" hangingPunct="1"/>
            <a:r>
              <a:rPr lang="en-US" sz="4800" b="0" spc="-100" dirty="0">
                <a:latin typeface="Arial Unicode MS" pitchFamily="34" charset="-128"/>
              </a:rPr>
              <a:t>UB LIS 503 Programming </a:t>
            </a:r>
            <a:r>
              <a:rPr lang="en-US" sz="4800" b="0" spc="-100" dirty="0" err="1">
                <a:latin typeface="Arial Unicode MS" pitchFamily="34" charset="-128"/>
              </a:rPr>
              <a:t>Soergel</a:t>
            </a:r>
            <a:r>
              <a:rPr lang="en-US" sz="4800" b="0" spc="-100" dirty="0">
                <a:latin typeface="Arial Unicode MS" pitchFamily="34" charset="-128"/>
              </a:rPr>
              <a:t/>
            </a:r>
            <a:br>
              <a:rPr lang="en-US" sz="4800" b="0" spc="-100" dirty="0">
                <a:latin typeface="Arial Unicode MS" pitchFamily="34" charset="-128"/>
              </a:rPr>
            </a:br>
            <a:r>
              <a:rPr lang="en-US" sz="4800" b="0" spc="-100" dirty="0">
                <a:latin typeface="Arial Unicode MS" pitchFamily="34" charset="-128"/>
              </a:rPr>
              <a:t>Computer Programming </a:t>
            </a:r>
            <a:br>
              <a:rPr lang="en-US" sz="4800" b="0" spc="-100" dirty="0">
                <a:latin typeface="Arial Unicode MS" pitchFamily="34" charset="-128"/>
              </a:rPr>
            </a:br>
            <a:r>
              <a:rPr lang="en-US" sz="4800" b="0" spc="-100" dirty="0">
                <a:latin typeface="Arial Unicode MS" pitchFamily="34" charset="-128"/>
              </a:rPr>
              <a:t>as the Art of Thinking</a:t>
            </a:r>
            <a:r>
              <a:rPr lang="en-US" sz="4800" b="0" dirty="0">
                <a:latin typeface="Arial Unicode MS" pitchFamily="34" charset="-128"/>
              </a:rPr>
              <a:t/>
            </a:r>
            <a:br>
              <a:rPr lang="en-US" sz="4800" b="0" dirty="0">
                <a:latin typeface="Arial Unicode MS" pitchFamily="34" charset="-128"/>
              </a:rPr>
            </a:br>
            <a:r>
              <a:rPr lang="en-US" sz="4800" b="0" dirty="0">
                <a:latin typeface="Arial Unicode MS" pitchFamily="34" charset="-128"/>
              </a:rPr>
              <a:t>Weekly Welcome. </a:t>
            </a:r>
            <a:r>
              <a:rPr lang="en-US" sz="4800" b="0">
                <a:latin typeface="Arial Unicode MS" pitchFamily="34" charset="-128"/>
              </a:rPr>
              <a:t>Week 5</a:t>
            </a:r>
            <a:endParaRPr lang="en-US" sz="4800" b="0" dirty="0">
              <a:latin typeface="Arial Unicode MS" pitchFamily="34" charset="-128"/>
            </a:endParaRP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3886200"/>
            <a:ext cx="7239000" cy="1752600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chemeClr val="bg1"/>
                </a:solidFill>
              </a:rPr>
              <a:t>Dagobert Soergel</a:t>
            </a:r>
          </a:p>
          <a:p>
            <a:pPr eaLnBrk="1" hangingPunct="1"/>
            <a:r>
              <a:rPr lang="en-US" sz="2000" dirty="0">
                <a:solidFill>
                  <a:schemeClr val="bg1"/>
                </a:solidFill>
              </a:rPr>
              <a:t>Department of Library and Information Studies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Graduate School of Education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University at Buffalo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1828800" y="4876800"/>
            <a:ext cx="624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578673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 Unicode MS" pitchFamily="34" charset="-128"/>
              </a:rPr>
              <a:t>Includes video.				3 minutes </a:t>
            </a:r>
          </a:p>
        </p:txBody>
      </p:sp>
    </p:spTree>
    <p:extLst>
      <p:ext uri="{BB962C8B-B14F-4D97-AF65-F5344CB8AC3E}">
        <p14:creationId xmlns:p14="http://schemas.microsoft.com/office/powerpoint/2010/main" val="600535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800" dirty="0"/>
              <a:t>What you will learn</a:t>
            </a:r>
            <a:br>
              <a:rPr lang="en-US" sz="2800" dirty="0"/>
            </a:br>
            <a:r>
              <a:rPr lang="en-US" sz="2800" dirty="0"/>
              <a:t>What is exciting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4170"/>
            <a:ext cx="4191000" cy="5257800"/>
          </a:xfrm>
          <a:ln w="12700">
            <a:solidFill>
              <a:schemeClr val="bg1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US" b="1" dirty="0" smtClean="0"/>
              <a:t>Flow of contro</a:t>
            </a:r>
            <a:r>
              <a:rPr lang="en-US" dirty="0" smtClean="0"/>
              <a:t>l</a:t>
            </a:r>
          </a:p>
          <a:p>
            <a:pPr marL="4572" indent="0">
              <a:buNone/>
            </a:pPr>
            <a:r>
              <a:rPr lang="en-US" sz="2000" b="1" dirty="0" smtClean="0"/>
              <a:t>Decisions</a:t>
            </a:r>
          </a:p>
          <a:p>
            <a:pPr marL="388620" indent="0">
              <a:spcBef>
                <a:spcPts val="400"/>
              </a:spcBef>
              <a:buNone/>
            </a:pPr>
            <a:r>
              <a:rPr lang="en-US" sz="2000" b="1" dirty="0" smtClean="0">
                <a:solidFill>
                  <a:srgbClr val="FF7C80"/>
                </a:solidFill>
              </a:rPr>
              <a:t>if</a:t>
            </a:r>
            <a:r>
              <a:rPr lang="en-US" sz="2000" dirty="0" smtClean="0">
                <a:solidFill>
                  <a:srgbClr val="FF7C80"/>
                </a:solidFill>
              </a:rPr>
              <a:t> </a:t>
            </a:r>
            <a:r>
              <a:rPr lang="en-US" sz="2000" dirty="0" smtClean="0"/>
              <a:t>condition</a:t>
            </a:r>
            <a:r>
              <a:rPr lang="en-US" sz="2000" b="1" dirty="0">
                <a:solidFill>
                  <a:srgbClr val="FF5050"/>
                </a:solidFill>
              </a:rPr>
              <a:t> </a:t>
            </a:r>
            <a:r>
              <a:rPr lang="en-US" sz="2000" b="1" dirty="0">
                <a:solidFill>
                  <a:srgbClr val="FF7C80"/>
                </a:solidFill>
              </a:rPr>
              <a:t>:</a:t>
            </a:r>
          </a:p>
          <a:p>
            <a:pPr marL="388620" indent="0">
              <a:spcBef>
                <a:spcPts val="400"/>
              </a:spcBef>
              <a:buNone/>
            </a:pPr>
            <a:r>
              <a:rPr lang="en-US" sz="2000" dirty="0">
                <a:solidFill>
                  <a:srgbClr val="FF5050"/>
                </a:solidFill>
              </a:rPr>
              <a:t> </a:t>
            </a:r>
            <a:r>
              <a:rPr lang="en-US" sz="2000" dirty="0" smtClean="0">
                <a:solidFill>
                  <a:srgbClr val="FF5050"/>
                </a:solidFill>
              </a:rPr>
              <a:t>   </a:t>
            </a:r>
            <a:r>
              <a:rPr lang="en-US" sz="2000" dirty="0" smtClean="0"/>
              <a:t>suite of statements</a:t>
            </a:r>
          </a:p>
          <a:p>
            <a:pPr marL="388620" indent="0">
              <a:spcBef>
                <a:spcPts val="400"/>
              </a:spcBef>
              <a:buNone/>
            </a:pPr>
            <a:r>
              <a:rPr lang="en-US" sz="2000" b="1" dirty="0">
                <a:solidFill>
                  <a:srgbClr val="FF7C80"/>
                </a:solidFill>
              </a:rPr>
              <a:t>else :</a:t>
            </a:r>
          </a:p>
          <a:p>
            <a:pPr marL="388620" indent="0">
              <a:spcBef>
                <a:spcPts val="400"/>
              </a:spcBef>
              <a:buNone/>
            </a:pPr>
            <a:r>
              <a:rPr lang="en-US" sz="2000" dirty="0">
                <a:solidFill>
                  <a:srgbClr val="FF5050"/>
                </a:solidFill>
              </a:rPr>
              <a:t>    </a:t>
            </a:r>
            <a:r>
              <a:rPr lang="en-US" sz="2000" dirty="0"/>
              <a:t>suite of </a:t>
            </a:r>
            <a:r>
              <a:rPr lang="en-US" sz="2000" dirty="0" smtClean="0"/>
              <a:t>statements</a:t>
            </a: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Repetition through loops</a:t>
            </a:r>
          </a:p>
          <a:p>
            <a:pPr marL="393192" indent="0">
              <a:buNone/>
            </a:pPr>
            <a:r>
              <a:rPr lang="en-US" sz="2000" b="1" dirty="0">
                <a:solidFill>
                  <a:srgbClr val="FF7C80"/>
                </a:solidFill>
              </a:rPr>
              <a:t>while</a:t>
            </a:r>
            <a:r>
              <a:rPr lang="en-US" sz="2000" dirty="0" smtClean="0"/>
              <a:t> condition </a:t>
            </a:r>
            <a:r>
              <a:rPr lang="en-US" sz="2000" b="1" dirty="0">
                <a:solidFill>
                  <a:srgbClr val="FF7C80"/>
                </a:solidFill>
              </a:rPr>
              <a:t>:</a:t>
            </a:r>
            <a:r>
              <a:rPr lang="en-US" sz="2000" b="1" dirty="0">
                <a:solidFill>
                  <a:srgbClr val="FF7C80"/>
                </a:solidFill>
              </a:rPr>
              <a:t> </a:t>
            </a:r>
          </a:p>
          <a:p>
            <a:pPr marL="393192" indent="0">
              <a:buNone/>
            </a:pPr>
            <a:r>
              <a:rPr lang="en-US" sz="2000" dirty="0">
                <a:solidFill>
                  <a:srgbClr val="FF5050"/>
                </a:solidFill>
              </a:rPr>
              <a:t>    </a:t>
            </a:r>
            <a:r>
              <a:rPr lang="en-US" sz="2000" dirty="0"/>
              <a:t>suite of </a:t>
            </a:r>
            <a:r>
              <a:rPr lang="en-US" sz="2000" dirty="0" smtClean="0"/>
              <a:t>statements</a:t>
            </a:r>
          </a:p>
          <a:p>
            <a:pPr marL="393192" indent="0">
              <a:spcBef>
                <a:spcPts val="4500"/>
              </a:spcBef>
              <a:buNone/>
            </a:pPr>
            <a:r>
              <a:rPr lang="en-US" sz="2000" b="1" dirty="0">
                <a:solidFill>
                  <a:srgbClr val="FF7C80"/>
                </a:solidFill>
              </a:rPr>
              <a:t>for</a:t>
            </a:r>
            <a:r>
              <a:rPr lang="en-US" sz="2000" b="1" dirty="0">
                <a:solidFill>
                  <a:srgbClr val="FF5050"/>
                </a:solidFill>
              </a:rPr>
              <a:t> </a:t>
            </a:r>
            <a:r>
              <a:rPr lang="en-US" sz="2000" dirty="0" smtClean="0"/>
              <a:t> X </a:t>
            </a:r>
            <a:r>
              <a:rPr lang="en-US" sz="2000" b="1" dirty="0">
                <a:solidFill>
                  <a:srgbClr val="FF5050"/>
                </a:solidFill>
              </a:rPr>
              <a:t> </a:t>
            </a:r>
            <a:r>
              <a:rPr lang="en-US" sz="2000" b="1" dirty="0">
                <a:solidFill>
                  <a:srgbClr val="FF7C80"/>
                </a:solidFill>
              </a:rPr>
              <a:t>in</a:t>
            </a:r>
            <a:r>
              <a:rPr lang="en-US" sz="2000" dirty="0" smtClean="0"/>
              <a:t> Y </a:t>
            </a:r>
            <a:r>
              <a:rPr lang="en-US" sz="2000" b="1" dirty="0">
                <a:solidFill>
                  <a:srgbClr val="FF7C80"/>
                </a:solidFill>
              </a:rPr>
              <a:t>:</a:t>
            </a:r>
          </a:p>
          <a:p>
            <a:pPr marL="393192" indent="0">
              <a:buNone/>
            </a:pPr>
            <a:r>
              <a:rPr lang="en-US" sz="2000" dirty="0">
                <a:solidFill>
                  <a:srgbClr val="FF5050"/>
                </a:solidFill>
              </a:rPr>
              <a:t>    </a:t>
            </a:r>
            <a:r>
              <a:rPr lang="en-US" sz="2000" dirty="0"/>
              <a:t>suite of </a:t>
            </a:r>
            <a:r>
              <a:rPr lang="en-US" sz="2000" dirty="0" smtClean="0"/>
              <a:t>statements</a:t>
            </a:r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00600" y="126417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Defensive programming</a:t>
            </a:r>
          </a:p>
          <a:p>
            <a:endParaRPr lang="en-US" sz="2400" b="1" dirty="0"/>
          </a:p>
          <a:p>
            <a:r>
              <a:rPr lang="en-US" sz="2400" b="1" spc="-100" dirty="0" smtClean="0"/>
              <a:t>Programming through copying</a:t>
            </a:r>
            <a:endParaRPr lang="en-US" sz="2400" b="1" spc="-100" dirty="0"/>
          </a:p>
        </p:txBody>
      </p:sp>
    </p:spTree>
    <p:extLst>
      <p:ext uri="{BB962C8B-B14F-4D97-AF65-F5344CB8AC3E}">
        <p14:creationId xmlns:p14="http://schemas.microsoft.com/office/powerpoint/2010/main" val="18337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 will learn</a:t>
            </a:r>
            <a:br>
              <a:rPr lang="en-US" dirty="0"/>
            </a:br>
            <a:r>
              <a:rPr lang="en-US" dirty="0"/>
              <a:t>What is exciting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BE7EF8-D788-4A0E-B8CC-75CFC5CF780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UBLIS503P2018F04.0WelcomeWeek5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1" y="1247775"/>
            <a:ext cx="88900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72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7_Default Design">
  <a:themeElements>
    <a:clrScheme name="">
      <a:dk1>
        <a:srgbClr val="FFFFFF"/>
      </a:dk1>
      <a:lt1>
        <a:srgbClr val="FFFFFF"/>
      </a:lt1>
      <a:dk2>
        <a:srgbClr val="FFFF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FFFFFF"/>
    </a:dk1>
    <a:lt1>
      <a:srgbClr val="FFFFFF"/>
    </a:lt1>
    <a:dk2>
      <a:srgbClr val="FFFF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DADADA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67</Words>
  <Application>Microsoft Office PowerPoint</Application>
  <PresentationFormat>On-screen Show (4:3)</PresentationFormat>
  <Paragraphs>24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Arial Unicode MS</vt:lpstr>
      <vt:lpstr>7_Default Design</vt:lpstr>
      <vt:lpstr>UB LIS 503 Programming Soergel Computer Programming  as the Art of Thinking Weekly Welcome. Week 5</vt:lpstr>
      <vt:lpstr>What you will learn What is exciting</vt:lpstr>
      <vt:lpstr>What you will learn What is exciting</vt:lpstr>
    </vt:vector>
  </TitlesOfParts>
  <Company>SUNY Campus Agreement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dsoergel</dc:creator>
  <cp:lastModifiedBy>Dagobert</cp:lastModifiedBy>
  <cp:revision>43</cp:revision>
  <dcterms:created xsi:type="dcterms:W3CDTF">2015-01-24T18:02:18Z</dcterms:created>
  <dcterms:modified xsi:type="dcterms:W3CDTF">2018-09-26T00:46:23Z</dcterms:modified>
</cp:coreProperties>
</file>