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60"/>
  </p:notesMasterIdLst>
  <p:sldIdLst>
    <p:sldId id="322" r:id="rId4"/>
    <p:sldId id="323" r:id="rId5"/>
    <p:sldId id="294" r:id="rId6"/>
    <p:sldId id="290" r:id="rId7"/>
    <p:sldId id="289" r:id="rId8"/>
    <p:sldId id="295" r:id="rId9"/>
    <p:sldId id="306" r:id="rId10"/>
    <p:sldId id="315" r:id="rId11"/>
    <p:sldId id="297" r:id="rId12"/>
    <p:sldId id="307" r:id="rId13"/>
    <p:sldId id="298" r:id="rId14"/>
    <p:sldId id="309" r:id="rId15"/>
    <p:sldId id="304" r:id="rId16"/>
    <p:sldId id="310" r:id="rId17"/>
    <p:sldId id="296" r:id="rId18"/>
    <p:sldId id="316" r:id="rId19"/>
    <p:sldId id="288" r:id="rId20"/>
    <p:sldId id="287" r:id="rId21"/>
    <p:sldId id="286" r:id="rId22"/>
    <p:sldId id="285" r:id="rId23"/>
    <p:sldId id="317" r:id="rId24"/>
    <p:sldId id="284" r:id="rId25"/>
    <p:sldId id="283" r:id="rId26"/>
    <p:sldId id="282" r:id="rId27"/>
    <p:sldId id="281" r:id="rId28"/>
    <p:sldId id="280" r:id="rId29"/>
    <p:sldId id="279" r:id="rId30"/>
    <p:sldId id="278" r:id="rId31"/>
    <p:sldId id="276" r:id="rId32"/>
    <p:sldId id="324" r:id="rId33"/>
    <p:sldId id="318" r:id="rId34"/>
    <p:sldId id="275" r:id="rId35"/>
    <p:sldId id="274" r:id="rId36"/>
    <p:sldId id="273" r:id="rId37"/>
    <p:sldId id="272" r:id="rId38"/>
    <p:sldId id="271" r:id="rId39"/>
    <p:sldId id="270" r:id="rId40"/>
    <p:sldId id="269" r:id="rId41"/>
    <p:sldId id="268" r:id="rId42"/>
    <p:sldId id="319" r:id="rId43"/>
    <p:sldId id="265" r:id="rId44"/>
    <p:sldId id="266" r:id="rId45"/>
    <p:sldId id="263" r:id="rId46"/>
    <p:sldId id="267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14" r:id="rId55"/>
    <p:sldId id="312" r:id="rId56"/>
    <p:sldId id="313" r:id="rId57"/>
    <p:sldId id="258" r:id="rId58"/>
    <p:sldId id="311" r:id="rId59"/>
  </p:sldIdLst>
  <p:sldSz cx="21945600" cy="5486400"/>
  <p:notesSz cx="6858000" cy="9144000"/>
  <p:defaultTextStyle>
    <a:defPPr>
      <a:defRPr lang="en-US"/>
    </a:defPPr>
    <a:lvl1pPr algn="l" defTabSz="14097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704850" indent="-247650" algn="l" defTabSz="14097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409700" indent="-495300" algn="l" defTabSz="14097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116138" indent="-744538" algn="l" defTabSz="14097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820988" indent="-992188" algn="l" defTabSz="14097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083" autoAdjust="0"/>
  </p:normalViewPr>
  <p:slideViewPr>
    <p:cSldViewPr>
      <p:cViewPr varScale="1">
        <p:scale>
          <a:sx n="53" d="100"/>
          <a:sy n="53" d="100"/>
        </p:scale>
        <p:origin x="-62" y="-907"/>
      </p:cViewPr>
      <p:guideLst>
        <p:guide orient="horz" pos="1728"/>
        <p:guide pos="69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A575-634D-40AB-A25C-51160D6C15A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0" y="685800"/>
            <a:ext cx="1371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F4A4-A9A6-4010-9340-0C94D84F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9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F4A4-A9A6-4010-9340-0C94D84FB22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704341"/>
            <a:ext cx="1865376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1840" y="3108960"/>
            <a:ext cx="1536192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5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0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6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2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3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3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43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D32D-3A75-4CDA-9330-874FA07444D5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E088-8579-4FBE-BCB9-2CBB59355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92" y="3840481"/>
            <a:ext cx="13167360" cy="45339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492" y="490220"/>
            <a:ext cx="13167360" cy="3291840"/>
          </a:xfrm>
        </p:spPr>
        <p:txBody>
          <a:bodyPr rtlCol="0">
            <a:normAutofit/>
          </a:bodyPr>
          <a:lstStyle>
            <a:lvl1pPr marL="0" indent="0">
              <a:buNone/>
              <a:defRPr sz="5000"/>
            </a:lvl1pPr>
            <a:lvl2pPr marL="705391" indent="0">
              <a:buNone/>
              <a:defRPr sz="4300"/>
            </a:lvl2pPr>
            <a:lvl3pPr marL="1410782" indent="0">
              <a:buNone/>
              <a:defRPr sz="3700"/>
            </a:lvl3pPr>
            <a:lvl4pPr marL="2116173" indent="0">
              <a:buNone/>
              <a:defRPr sz="3100"/>
            </a:lvl4pPr>
            <a:lvl5pPr marL="2821564" indent="0">
              <a:buNone/>
              <a:defRPr sz="3100"/>
            </a:lvl5pPr>
            <a:lvl6pPr marL="3526955" indent="0">
              <a:buNone/>
              <a:defRPr sz="3100"/>
            </a:lvl6pPr>
            <a:lvl7pPr marL="4232346" indent="0">
              <a:buNone/>
              <a:defRPr sz="3100"/>
            </a:lvl7pPr>
            <a:lvl8pPr marL="4937737" indent="0">
              <a:buNone/>
              <a:defRPr sz="3100"/>
            </a:lvl8pPr>
            <a:lvl9pPr marL="5643128" indent="0">
              <a:buNone/>
              <a:defRPr sz="31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1492" y="4293871"/>
            <a:ext cx="13167360" cy="643890"/>
          </a:xfrm>
        </p:spPr>
        <p:txBody>
          <a:bodyPr/>
          <a:lstStyle>
            <a:lvl1pPr marL="0" indent="0">
              <a:buNone/>
              <a:defRPr sz="2200"/>
            </a:lvl1pPr>
            <a:lvl2pPr marL="705391" indent="0">
              <a:buNone/>
              <a:defRPr sz="1900"/>
            </a:lvl2pPr>
            <a:lvl3pPr marL="1410782" indent="0">
              <a:buNone/>
              <a:defRPr sz="1600"/>
            </a:lvl3pPr>
            <a:lvl4pPr marL="2116173" indent="0">
              <a:buNone/>
              <a:defRPr sz="1400"/>
            </a:lvl4pPr>
            <a:lvl5pPr marL="2821564" indent="0">
              <a:buNone/>
              <a:defRPr sz="1400"/>
            </a:lvl5pPr>
            <a:lvl6pPr marL="3526955" indent="0">
              <a:buNone/>
              <a:defRPr sz="1400"/>
            </a:lvl6pPr>
            <a:lvl7pPr marL="4232346" indent="0">
              <a:buNone/>
              <a:defRPr sz="1400"/>
            </a:lvl7pPr>
            <a:lvl8pPr marL="4937737" indent="0">
              <a:buNone/>
              <a:defRPr sz="1400"/>
            </a:lvl8pPr>
            <a:lvl9pPr marL="564312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8F1FA-7D6F-489F-9338-87D17917796B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F10DE-A20D-4DC5-9D4D-12EBA92C5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6713-984F-4CEE-8E3F-C90A2AFEBEF4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C2C2-78EF-4090-8F5B-25432BD912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10560" y="219711"/>
            <a:ext cx="493776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219711"/>
            <a:ext cx="1444752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ACCD-4068-432C-B61D-9CF2A7040FE2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2C61-8CD6-4606-B73D-9FB5CA9698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238" y="1704975"/>
            <a:ext cx="18653125" cy="1174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2475" y="3108325"/>
            <a:ext cx="15360650" cy="1403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3525838"/>
            <a:ext cx="18653125" cy="10890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0" y="2325688"/>
            <a:ext cx="18653125" cy="12001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6963" y="1279525"/>
            <a:ext cx="9799637" cy="362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0" y="1279525"/>
            <a:ext cx="9799638" cy="362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63" y="1228725"/>
            <a:ext cx="9696450" cy="511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6963" y="1739900"/>
            <a:ext cx="9696450" cy="3160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47425" y="1228725"/>
            <a:ext cx="9701213" cy="511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47425" y="1739900"/>
            <a:ext cx="9701213" cy="31607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1DF0-9C9F-4AD6-B008-6007EE7DFA98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64A9-39AF-4310-8A5C-45AF2B8FED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219075"/>
            <a:ext cx="7219950" cy="9286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438" y="219075"/>
            <a:ext cx="12268200" cy="46815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963" y="1147763"/>
            <a:ext cx="7219950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25" y="3840163"/>
            <a:ext cx="13166725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2125" y="490538"/>
            <a:ext cx="13166725" cy="32908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25" y="4294188"/>
            <a:ext cx="13166725" cy="642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11513" y="219075"/>
            <a:ext cx="4937125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6963" y="219075"/>
            <a:ext cx="14662150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704340"/>
            <a:ext cx="1865376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1840" y="3108960"/>
            <a:ext cx="1536192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22575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42441"/>
      </p:ext>
    </p:extLst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1" y="3525520"/>
            <a:ext cx="1865376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1" y="2325371"/>
            <a:ext cx="1865376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31211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341120"/>
            <a:ext cx="9144000" cy="3291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55680" y="1341120"/>
            <a:ext cx="9144000" cy="32918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0353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19710"/>
            <a:ext cx="1975104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28090"/>
            <a:ext cx="9696451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1739900"/>
            <a:ext cx="9696451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48061" y="1228090"/>
            <a:ext cx="9700260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48061" y="1739900"/>
            <a:ext cx="9700260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3862"/>
      </p:ext>
    </p:extLst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14023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2" y="3525521"/>
            <a:ext cx="18653760" cy="108966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2" y="2325372"/>
            <a:ext cx="18653760" cy="1200150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539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07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161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2156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5269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2323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9377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643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8B1C3-89D3-45DB-844E-50173C80FFBA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B3F80-390E-4308-A661-4CC20BB3D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67460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218440"/>
            <a:ext cx="7219951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120" y="218441"/>
            <a:ext cx="1226820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1148081"/>
            <a:ext cx="7219951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48306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91" y="3840480"/>
            <a:ext cx="1316736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01491" y="490220"/>
            <a:ext cx="1316736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1491" y="4293870"/>
            <a:ext cx="1316736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32433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12772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36240" y="121920"/>
            <a:ext cx="4663440" cy="45110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121920"/>
            <a:ext cx="13624560" cy="4511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683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280161"/>
            <a:ext cx="9692640" cy="362077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55680" y="1280161"/>
            <a:ext cx="9692640" cy="362077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931E5-062C-4130-811A-ACFBD86D09C3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5F12-7817-4B3B-97E2-964C9C1FE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228091"/>
            <a:ext cx="9696452" cy="511810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91" indent="0">
              <a:buNone/>
              <a:defRPr sz="3100" b="1"/>
            </a:lvl2pPr>
            <a:lvl3pPr marL="1410782" indent="0">
              <a:buNone/>
              <a:defRPr sz="2800" b="1"/>
            </a:lvl3pPr>
            <a:lvl4pPr marL="2116173" indent="0">
              <a:buNone/>
              <a:defRPr sz="2500" b="1"/>
            </a:lvl4pPr>
            <a:lvl5pPr marL="2821564" indent="0">
              <a:buNone/>
              <a:defRPr sz="2500" b="1"/>
            </a:lvl5pPr>
            <a:lvl6pPr marL="3526955" indent="0">
              <a:buNone/>
              <a:defRPr sz="2500" b="1"/>
            </a:lvl6pPr>
            <a:lvl7pPr marL="4232346" indent="0">
              <a:buNone/>
              <a:defRPr sz="2500" b="1"/>
            </a:lvl7pPr>
            <a:lvl8pPr marL="4937737" indent="0">
              <a:buNone/>
              <a:defRPr sz="2500" b="1"/>
            </a:lvl8pPr>
            <a:lvl9pPr marL="564312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1" y="1739900"/>
            <a:ext cx="9696452" cy="3161031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48062" y="1228091"/>
            <a:ext cx="9700261" cy="511810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5391" indent="0">
              <a:buNone/>
              <a:defRPr sz="3100" b="1"/>
            </a:lvl2pPr>
            <a:lvl3pPr marL="1410782" indent="0">
              <a:buNone/>
              <a:defRPr sz="2800" b="1"/>
            </a:lvl3pPr>
            <a:lvl4pPr marL="2116173" indent="0">
              <a:buNone/>
              <a:defRPr sz="2500" b="1"/>
            </a:lvl4pPr>
            <a:lvl5pPr marL="2821564" indent="0">
              <a:buNone/>
              <a:defRPr sz="2500" b="1"/>
            </a:lvl5pPr>
            <a:lvl6pPr marL="3526955" indent="0">
              <a:buNone/>
              <a:defRPr sz="2500" b="1"/>
            </a:lvl6pPr>
            <a:lvl7pPr marL="4232346" indent="0">
              <a:buNone/>
              <a:defRPr sz="2500" b="1"/>
            </a:lvl7pPr>
            <a:lvl8pPr marL="4937737" indent="0">
              <a:buNone/>
              <a:defRPr sz="2500" b="1"/>
            </a:lvl8pPr>
            <a:lvl9pPr marL="564312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48062" y="1739900"/>
            <a:ext cx="9700261" cy="3161031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B0305-7908-4F75-9900-04706FCBACDE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D2AB4-D7B2-48B6-A261-03EE39C2A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37CC-4FF4-497E-B21C-0E80EA49D7B2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BB3FE-09E4-4A33-AF79-3AD4DF077C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105400"/>
            <a:ext cx="5121275" cy="2921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029200"/>
            <a:ext cx="5121275" cy="2921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E16452B-90D8-4685-A313-27DB28E8B5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3" y="218440"/>
            <a:ext cx="7219952" cy="92964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0121" y="218442"/>
            <a:ext cx="12268200" cy="4682491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3" y="1148082"/>
            <a:ext cx="7219952" cy="3752851"/>
          </a:xfrm>
        </p:spPr>
        <p:txBody>
          <a:bodyPr/>
          <a:lstStyle>
            <a:lvl1pPr marL="0" indent="0">
              <a:buNone/>
              <a:defRPr sz="2200"/>
            </a:lvl1pPr>
            <a:lvl2pPr marL="705391" indent="0">
              <a:buNone/>
              <a:defRPr sz="1900"/>
            </a:lvl2pPr>
            <a:lvl3pPr marL="1410782" indent="0">
              <a:buNone/>
              <a:defRPr sz="1600"/>
            </a:lvl3pPr>
            <a:lvl4pPr marL="2116173" indent="0">
              <a:buNone/>
              <a:defRPr sz="1400"/>
            </a:lvl4pPr>
            <a:lvl5pPr marL="2821564" indent="0">
              <a:buNone/>
              <a:defRPr sz="1400"/>
            </a:lvl5pPr>
            <a:lvl6pPr marL="3526955" indent="0">
              <a:buNone/>
              <a:defRPr sz="1400"/>
            </a:lvl6pPr>
            <a:lvl7pPr marL="4232346" indent="0">
              <a:buNone/>
              <a:defRPr sz="1400"/>
            </a:lvl7pPr>
            <a:lvl8pPr marL="4937737" indent="0">
              <a:buNone/>
              <a:defRPr sz="1400"/>
            </a:lvl8pPr>
            <a:lvl9pPr marL="564312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4376E-D79A-45AB-B273-65CF8C577D3F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86474-2DE9-49FB-BA01-11A8008122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96964" y="219075"/>
            <a:ext cx="19751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1078" tIns="70539" rIns="141078" bIns="705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4" y="1279525"/>
            <a:ext cx="19751675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1078" tIns="70539" rIns="141078" bIns="705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4" y="5084763"/>
            <a:ext cx="5121275" cy="292100"/>
          </a:xfrm>
          <a:prstGeom prst="rect">
            <a:avLst/>
          </a:prstGeom>
        </p:spPr>
        <p:txBody>
          <a:bodyPr vert="horz" lIns="141078" tIns="70539" rIns="141078" bIns="70539" rtlCol="0" anchor="ctr"/>
          <a:lstStyle>
            <a:lvl1pPr algn="l" defTabSz="1410782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24475E-B7E4-4B56-8AE1-B31C68AC91B5}" type="datetime1">
              <a:rPr lang="en-US" smtClean="0"/>
              <a:t>3/23/2015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7764" y="5084763"/>
            <a:ext cx="6950075" cy="292100"/>
          </a:xfrm>
          <a:prstGeom prst="rect">
            <a:avLst/>
          </a:prstGeom>
        </p:spPr>
        <p:txBody>
          <a:bodyPr vert="horz" lIns="141078" tIns="70539" rIns="141078" bIns="70539" rtlCol="0" anchor="ctr"/>
          <a:lstStyle>
            <a:lvl1pPr algn="ctr" defTabSz="1410782" fontAlgn="auto">
              <a:spcBef>
                <a:spcPts val="0"/>
              </a:spcBef>
              <a:spcAft>
                <a:spcPts val="0"/>
              </a:spcAft>
              <a:defRPr sz="1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27364" y="5084763"/>
            <a:ext cx="5121275" cy="292100"/>
          </a:xfrm>
          <a:prstGeom prst="rect">
            <a:avLst/>
          </a:prstGeom>
        </p:spPr>
        <p:txBody>
          <a:bodyPr vert="horz" lIns="141078" tIns="70539" rIns="141078" bIns="70539" rtlCol="0" anchor="ctr"/>
          <a:lstStyle>
            <a:lvl1pPr algn="r" defTabSz="1410782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16452B-90D8-4685-A313-27DB28E8B5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ransition advClick="0"/>
  <p:hf hdr="0" ftr="0" dt="0"/>
  <p:txStyles>
    <p:titleStyle>
      <a:lvl1pPr algn="ctr" defTabSz="1409700" rtl="0" eaLnBrk="0" fontAlgn="base" hangingPunct="0">
        <a:spcBef>
          <a:spcPct val="0"/>
        </a:spcBef>
        <a:spcAft>
          <a:spcPct val="0"/>
        </a:spcAft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09700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2pPr>
      <a:lvl3pPr algn="ctr" defTabSz="1409700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3pPr>
      <a:lvl4pPr algn="ctr" defTabSz="1409700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4pPr>
      <a:lvl5pPr algn="ctr" defTabSz="1409700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5pPr>
      <a:lvl6pPr marL="457200" algn="ctr" defTabSz="1409700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6pPr>
      <a:lvl7pPr marL="914400" algn="ctr" defTabSz="1409700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7pPr>
      <a:lvl8pPr marL="1371600" algn="ctr" defTabSz="1409700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8pPr>
      <a:lvl9pPr marL="1828800" algn="ctr" defTabSz="1409700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" pitchFamily="34" charset="0"/>
        </a:defRPr>
      </a:lvl9pPr>
    </p:titleStyle>
    <p:bodyStyle>
      <a:lvl1pPr marL="528638" indent="-528638" algn="l" defTabSz="1409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46175" indent="-439738" algn="l" defTabSz="1409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25" indent="-352425" algn="l" defTabSz="14097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563" indent="-352425" algn="l" defTabSz="14097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73413" indent="-352425" algn="l" defTabSz="14097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9651" indent="-352696" algn="l" defTabSz="14107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85042" indent="-352696" algn="l" defTabSz="14107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90433" indent="-352696" algn="l" defTabSz="14107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95824" indent="-352696" algn="l" defTabSz="141078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5391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0782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6173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564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6955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32346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737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43128" algn="l" defTabSz="141078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19075"/>
            <a:ext cx="1975167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963" y="1279525"/>
            <a:ext cx="19751675" cy="36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5084763"/>
            <a:ext cx="51212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C779-3CA1-427A-A729-194AD35143D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7763" y="5084763"/>
            <a:ext cx="695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27363" y="5084763"/>
            <a:ext cx="51212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BD71-6E44-4CEE-AD01-2769EF6895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5920" y="121920"/>
            <a:ext cx="1865376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45920" y="1341120"/>
            <a:ext cx="1865376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45920" y="4998720"/>
            <a:ext cx="45720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98080" y="4998720"/>
            <a:ext cx="6949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727680" y="4998720"/>
            <a:ext cx="45720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81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advClick="0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hyperlink" Target="http://www.dsoergel.com/%20UBLIS571DS-08.1a-2Lecture8.1aExplorationsInSubjectAccessSlidesLCCExplorationOverview.docx" TargetMode="Externa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7543800" cy="2438400"/>
          </a:xfrm>
        </p:spPr>
        <p:txBody>
          <a:bodyPr/>
          <a:lstStyle/>
          <a:p>
            <a:r>
              <a:rPr lang="en-US" b="0" dirty="0">
                <a:latin typeface="Arial Unicode MS" pitchFamily="34" charset="-128"/>
              </a:rPr>
              <a:t>UB LIS 571 Soergel</a:t>
            </a:r>
            <a:br>
              <a:rPr lang="en-US" b="0" dirty="0">
                <a:latin typeface="Arial Unicode MS" pitchFamily="34" charset="-128"/>
              </a:rPr>
            </a:br>
            <a:r>
              <a:rPr lang="en-US" b="0">
                <a:latin typeface="Arial Unicode MS" pitchFamily="34" charset="-128"/>
              </a:rPr>
              <a:t>Lecture </a:t>
            </a:r>
            <a:r>
              <a:rPr lang="en-US" b="0" smtClean="0">
                <a:latin typeface="Arial Unicode MS" pitchFamily="34" charset="-128"/>
              </a:rPr>
              <a:t>8.1a</a:t>
            </a:r>
            <a:r>
              <a:rPr lang="en-US" sz="4800" b="0" smtClean="0">
                <a:latin typeface="Arial Unicode MS" pitchFamily="34" charset="-128"/>
              </a:rPr>
              <a:t>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Explorations in subject access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67000"/>
            <a:ext cx="6629400" cy="140208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267200" y="3890339"/>
            <a:ext cx="14996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1000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363107"/>
            <a:ext cx="1810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Includes audio.  </a:t>
            </a:r>
            <a:r>
              <a:rPr lang="en-US" sz="2400" b="1" dirty="0" smtClean="0">
                <a:solidFill>
                  <a:srgbClr val="FFFFFF"/>
                </a:solidFill>
                <a:latin typeface="Arial Unicode MS" pitchFamily="34" charset="-128"/>
              </a:rPr>
              <a:t>Best viewed in slide show mode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10600" y="228600"/>
            <a:ext cx="11506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 </a:t>
            </a:r>
            <a:r>
              <a:rPr lang="en-US" dirty="0"/>
              <a:t>Lecture Notes p. </a:t>
            </a:r>
            <a:r>
              <a:rPr lang="en-US" dirty="0" smtClean="0"/>
              <a:t>295 - 299 </a:t>
            </a:r>
            <a:r>
              <a:rPr lang="en-US" dirty="0"/>
              <a:t>(pink)</a:t>
            </a:r>
          </a:p>
          <a:p>
            <a:r>
              <a:rPr lang="en-US" dirty="0"/>
              <a:t>In the Lecture Notes, on p. </a:t>
            </a:r>
            <a:r>
              <a:rPr lang="en-US" dirty="0" smtClean="0"/>
              <a:t>301, </a:t>
            </a:r>
            <a:r>
              <a:rPr lang="en-US" dirty="0"/>
              <a:t>read up to but not including Task b</a:t>
            </a:r>
          </a:p>
          <a:p>
            <a:r>
              <a:rPr lang="en-US" dirty="0" smtClean="0"/>
              <a:t>Familiarize yourself with </a:t>
            </a:r>
            <a:r>
              <a:rPr lang="en-US" dirty="0"/>
              <a:t>the rough alpha index starting on  p. </a:t>
            </a:r>
            <a:r>
              <a:rPr lang="en-US" dirty="0" smtClean="0"/>
              <a:t>305 - 312</a:t>
            </a:r>
            <a:endParaRPr lang="en-US" dirty="0"/>
          </a:p>
          <a:p>
            <a:endParaRPr lang="en-US" dirty="0"/>
          </a:p>
          <a:p>
            <a:r>
              <a:rPr lang="en-US" dirty="0"/>
              <a:t>Listen to the audio elaboration on the next slide</a:t>
            </a:r>
          </a:p>
          <a:p>
            <a:endParaRPr lang="en-US" dirty="0"/>
          </a:p>
          <a:p>
            <a:r>
              <a:rPr lang="en-US" dirty="0"/>
              <a:t>Note: In this </a:t>
            </a:r>
            <a:r>
              <a:rPr lang="en-US" dirty="0" smtClean="0"/>
              <a:t>presentation, for most slides the </a:t>
            </a:r>
            <a:r>
              <a:rPr lang="en-US" dirty="0"/>
              <a:t>audio starts playing automatically when you go to the next </a:t>
            </a:r>
            <a:r>
              <a:rPr lang="en-US" dirty="0" smtClean="0"/>
              <a:t>slide, so go to the next slide when you are ready.</a:t>
            </a:r>
          </a:p>
          <a:p>
            <a:endParaRPr lang="en-US" dirty="0"/>
          </a:p>
          <a:p>
            <a:r>
              <a:rPr lang="en-US" dirty="0" smtClean="0"/>
              <a:t>You can always stop the audio. Note: Some slides have no audio.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811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400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  DS comments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2.	</a:t>
            </a:r>
            <a:r>
              <a:rPr lang="en-US" sz="2000" b="1" dirty="0"/>
              <a:t>Air cushion craft</a:t>
            </a:r>
            <a:r>
              <a:rPr lang="en-US" sz="1800" dirty="0"/>
              <a:t>. 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Air cushion craft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Air cushion vehicles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Hovercraft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Ground effect machines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20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81600" y="3879056"/>
            <a:ext cx="1004888" cy="10048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381000"/>
            <a:ext cx="110490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         Your thoughts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3.	</a:t>
            </a:r>
            <a:r>
              <a:rPr lang="en-US" sz="2000" b="1" dirty="0"/>
              <a:t>The consequences of the development of </a:t>
            </a:r>
            <a:r>
              <a:rPr lang="en-US" sz="2000" b="1" u="sng" dirty="0"/>
              <a:t>new types</a:t>
            </a:r>
            <a:r>
              <a:rPr lang="en-US" sz="2000" b="1" dirty="0"/>
              <a:t> of vehicles for terminal design</a:t>
            </a:r>
            <a:r>
              <a:rPr lang="en-US" sz="1800" dirty="0"/>
              <a:t>.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How do you express the idea of </a:t>
            </a:r>
            <a:r>
              <a:rPr lang="en-US" sz="2000" b="1" dirty="0"/>
              <a:t>new types</a:t>
            </a:r>
            <a:r>
              <a:rPr lang="en-US" sz="1800" b="1" dirty="0"/>
              <a:t> </a:t>
            </a:r>
            <a:r>
              <a:rPr lang="en-US" sz="1800" dirty="0"/>
              <a:t>in terms that are found in the rough index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32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2895600"/>
            <a:ext cx="776288" cy="7762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381001"/>
            <a:ext cx="110490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       DS comments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3.	</a:t>
            </a:r>
            <a:r>
              <a:rPr lang="en-US" sz="2000" b="1" dirty="0"/>
              <a:t>The consequences of the development of </a:t>
            </a:r>
            <a:r>
              <a:rPr lang="en-US" sz="2000" b="1" u="sng" dirty="0"/>
              <a:t>new types</a:t>
            </a:r>
            <a:r>
              <a:rPr lang="en-US" sz="2000" b="1" dirty="0"/>
              <a:t> of vehicles for terminal design</a:t>
            </a:r>
            <a:r>
              <a:rPr lang="en-US" sz="1800" dirty="0"/>
              <a:t>.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1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515600" y="2667000"/>
            <a:ext cx="852488" cy="8524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            Your thoughts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4.	</a:t>
            </a:r>
            <a:r>
              <a:rPr lang="en-US" sz="2000" b="1" dirty="0"/>
              <a:t>Simulation of passenger flow over transportation networks</a:t>
            </a:r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8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05800" y="3124200"/>
            <a:ext cx="928688" cy="928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4862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                     DS comments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4.	</a:t>
            </a:r>
            <a:r>
              <a:rPr lang="en-US" sz="2000" b="1" dirty="0"/>
              <a:t>Simulation of passenger flow over transportation networks</a:t>
            </a:r>
          </a:p>
          <a:p>
            <a:pPr marL="631825" indent="-631825">
              <a:defRPr/>
            </a:pPr>
            <a:endParaRPr lang="en-US" sz="2000" b="1" dirty="0"/>
          </a:p>
          <a:p>
            <a:pPr marL="631825" indent="-631825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(simulation OR   model)</a:t>
            </a:r>
          </a:p>
          <a:p>
            <a:pPr marL="631825" indent="-631825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631825" indent="-631825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passenger</a:t>
            </a:r>
          </a:p>
          <a:p>
            <a:pPr marL="631825" indent="-631825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631825" indent="-631825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flow</a:t>
            </a:r>
          </a:p>
          <a:p>
            <a:pPr marL="631825" indent="-631825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631825" indent="-631825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network</a:t>
            </a:r>
          </a:p>
          <a:p>
            <a:pPr marL="631825" indent="-631825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Except </a:t>
            </a:r>
            <a:r>
              <a:rPr lang="en-US" sz="1800">
                <a:latin typeface="Arial" pitchFamily="34" charset="0"/>
                <a:cs typeface="Arial" pitchFamily="34" charset="0"/>
              </a:rPr>
              <a:t>for </a:t>
            </a:r>
            <a:r>
              <a:rPr lang="en-US" sz="1800" smtClean="0">
                <a:latin typeface="Arial" pitchFamily="34" charset="0"/>
                <a:cs typeface="Arial" pitchFamily="34" charset="0"/>
              </a:rPr>
              <a:t>passenger, did these concepts come to the attention of the indexer </a:t>
            </a:r>
            <a:br>
              <a:rPr lang="en-US" sz="1800" smtClean="0">
                <a:latin typeface="Arial" pitchFamily="34" charset="0"/>
                <a:cs typeface="Arial" pitchFamily="34" charset="0"/>
              </a:rPr>
            </a:br>
            <a:r>
              <a:rPr lang="en-US" sz="1800" smtClean="0">
                <a:latin typeface="Arial" pitchFamily="34" charset="0"/>
                <a:cs typeface="Arial" pitchFamily="34" charset="0"/>
              </a:rPr>
              <a:t>for a relevant document?  May be, and may be not.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631825" indent="-631825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13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839200" y="3810000"/>
            <a:ext cx="928688" cy="928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14814"/>
              </p:ext>
            </p:extLst>
          </p:nvPr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8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In Lecture Notes p.</a:t>
                      </a:r>
                      <a:r>
                        <a:rPr lang="en-US" sz="24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b="1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301</a:t>
                      </a:r>
                      <a:r>
                        <a:rPr lang="en-US" sz="18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/>
                      </a:r>
                      <a:br>
                        <a:rPr lang="en-US" sz="24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</a:br>
                      <a:r>
                        <a:rPr lang="en-US" sz="18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read description of Task (b),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800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then move on to the next slide.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i="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i="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16658"/>
              </p:ext>
            </p:extLst>
          </p:nvPr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2000" b="1" i="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Now think about how to make a better alpha</a:t>
                      </a:r>
                      <a:r>
                        <a:rPr lang="en-US" sz="2000" b="1" i="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 index.</a:t>
                      </a:r>
                      <a:endParaRPr lang="en-US" sz="2000" b="1" i="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i="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i="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~PP6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00800" y="41148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~PP31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53200" y="4191000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~PP30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77000" y="4145758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~PP14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0" y="40386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1"/>
            <a:ext cx="154686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Lecture 8.1 Interactive  </a:t>
            </a:r>
            <a:r>
              <a:rPr lang="en-US" sz="2000" b="1" dirty="0"/>
              <a:t>		     </a:t>
            </a:r>
            <a:r>
              <a:rPr lang="en-US" sz="2000" b="1" i="1" dirty="0"/>
              <a:t> </a:t>
            </a:r>
            <a:endParaRPr lang="en-US" sz="2000" dirty="0"/>
          </a:p>
          <a:p>
            <a:pPr>
              <a:defRPr/>
            </a:pPr>
            <a:r>
              <a:rPr lang="en-US" sz="2400" b="1" dirty="0"/>
              <a:t>Explorations in subject access (based on Assignment 10) (120 min</a:t>
            </a:r>
            <a:r>
              <a:rPr lang="en-US" sz="2400" b="1" dirty="0" smtClean="0"/>
              <a:t>)</a:t>
            </a:r>
          </a:p>
          <a:p>
            <a:pPr>
              <a:defRPr/>
            </a:pPr>
            <a:endParaRPr lang="en-US" sz="2000" b="1" dirty="0"/>
          </a:p>
          <a:p>
            <a:pPr>
              <a:defRPr/>
            </a:pPr>
            <a:r>
              <a:rPr lang="en-US" sz="2000" b="1" dirty="0" smtClean="0"/>
              <a:t>For Task e you may want to download and print</a:t>
            </a:r>
          </a:p>
          <a:p>
            <a:pPr>
              <a:defRPr/>
            </a:pPr>
            <a:r>
              <a:rPr lang="en-US" sz="2000" dirty="0">
                <a:hlinkClick r:id="rId5"/>
              </a:rPr>
              <a:t>www.dsoergel.com/ </a:t>
            </a:r>
            <a:r>
              <a:rPr lang="en-US" sz="2000" dirty="0" smtClean="0">
                <a:hlinkClick r:id="rId5"/>
              </a:rPr>
              <a:t>UBLIS571DS-08.1a-2Lecture8.1aExplorationsInSubjectAccessSlidesLCCExplorationOverview.docx</a:t>
            </a:r>
            <a:endParaRPr lang="en-US" sz="2000" dirty="0"/>
          </a:p>
          <a:p>
            <a:pPr>
              <a:defRPr/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1085850" algn="l"/>
              </a:tabLst>
              <a:defRPr/>
            </a:pPr>
            <a:r>
              <a:rPr lang="en-US" sz="2000" b="1" kern="1400" dirty="0" smtClean="0">
                <a:solidFill>
                  <a:srgbClr val="000000"/>
                </a:solidFill>
                <a:ea typeface="Calibri"/>
              </a:rPr>
              <a:t>Audio elaboration. </a:t>
            </a:r>
            <a:endParaRPr lang="en-US" sz="2000" b="1" kern="1400" dirty="0">
              <a:solidFill>
                <a:srgbClr val="000000"/>
              </a:solidFill>
              <a:ea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1085850" algn="l"/>
              </a:tabLst>
              <a:defRPr/>
            </a:pPr>
            <a:endParaRPr lang="en-US" sz="2000" kern="1400" dirty="0">
              <a:solidFill>
                <a:srgbClr val="000000"/>
              </a:solidFill>
              <a:ea typeface="Calibri"/>
            </a:endParaRP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1085850" algn="l"/>
                <a:tab pos="2800350" algn="l"/>
              </a:tabLst>
              <a:defRPr/>
            </a:pPr>
            <a:r>
              <a:rPr lang="en-US" sz="2000" b="1" kern="1400" dirty="0" smtClean="0">
                <a:solidFill>
                  <a:srgbClr val="000000"/>
                </a:solidFill>
              </a:rPr>
              <a:t>For this slide: </a:t>
            </a:r>
            <a:r>
              <a:rPr lang="en-US" sz="2000" b="1" u="sng" kern="1400" dirty="0" smtClean="0">
                <a:solidFill>
                  <a:srgbClr val="000000"/>
                </a:solidFill>
              </a:rPr>
              <a:t>Start the audio </a:t>
            </a:r>
            <a:r>
              <a:rPr lang="en-US" sz="2000" b="1" kern="1400" dirty="0" smtClean="0">
                <a:solidFill>
                  <a:srgbClr val="000000"/>
                </a:solidFill>
              </a:rPr>
              <a:t> 4 min.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1085850" algn="l"/>
                <a:tab pos="2800350" algn="l"/>
              </a:tabLst>
              <a:defRPr/>
            </a:pPr>
            <a:r>
              <a:rPr lang="en-US" sz="2000" b="1" kern="1400" dirty="0" smtClean="0">
                <a:solidFill>
                  <a:srgbClr val="000000"/>
                </a:solidFill>
              </a:rPr>
              <a:t>When finished, go the next slide</a:t>
            </a:r>
            <a:endParaRPr lang="en-US" dirty="0"/>
          </a:p>
        </p:txBody>
      </p:sp>
      <p:pic>
        <p:nvPicPr>
          <p:cNvPr id="4" name="~PP21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57800" y="4057651"/>
            <a:ext cx="623888" cy="6238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746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88438"/>
              </p:ext>
            </p:extLst>
          </p:nvPr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Lecture</a:t>
                      </a:r>
                      <a:r>
                        <a:rPr lang="en-US" sz="2400" b="1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notes p. 301</a:t>
                      </a:r>
                      <a:br>
                        <a:rPr lang="en-US" sz="2400" b="1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2400" b="1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 task (c)</a:t>
                      </a:r>
                      <a:br>
                        <a:rPr lang="en-US" sz="2400" b="1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2400" b="1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Move on to the next slide.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0250"/>
              </p:ext>
            </p:extLst>
          </p:nvPr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Note: The limit is for 100 topical descriptors.  </a:t>
                      </a:r>
                      <a:br>
                        <a:rPr lang="en-US" sz="18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8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Geographic terms do not count, they are "free".</a:t>
                      </a:r>
                      <a:endParaRPr lang="en-US" sz="1800" i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~PP40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0" y="3962400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~PP1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372600" y="39624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~PP25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25000" y="3756024"/>
            <a:ext cx="854075" cy="8540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~PP10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63099" y="38100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~PP8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25000" y="37338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~PP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01200" y="3962400"/>
            <a:ext cx="623888" cy="6238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~PP23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96400" y="3733800"/>
            <a:ext cx="1004888" cy="10048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~PP25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65481" y="40386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52905"/>
              </p:ext>
            </p:extLst>
          </p:nvPr>
        </p:nvGraphicFramePr>
        <p:xfrm>
          <a:off x="457200" y="150813"/>
          <a:ext cx="20648712" cy="518864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5814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Small ship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0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Think about what you could do with</a:t>
                      </a: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these four concepts.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Then move on to the </a:t>
                      </a:r>
                      <a:br>
                        <a:rPr lang="en-US" sz="20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</a:b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next slide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75" y="371475"/>
            <a:ext cx="9906000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the terms that should be used in the rough alphabetical index to search for the following queries (no more than 30 terms for each query</a:t>
            </a:r>
            <a:r>
              <a:rPr lang="en-US" sz="1800" b="1" dirty="0" smtClean="0"/>
              <a:t>)</a:t>
            </a:r>
            <a:br>
              <a:rPr lang="en-US" sz="1800" b="1" dirty="0" smtClean="0"/>
            </a:br>
            <a:r>
              <a:rPr lang="en-US" sz="1800" dirty="0" smtClean="0"/>
              <a:t>(repeated from Lecture Notes, p. 301)</a:t>
            </a:r>
            <a:r>
              <a:rPr lang="en-US" sz="1800" b="1" dirty="0" smtClean="0"/>
              <a:t>:</a:t>
            </a:r>
            <a:endParaRPr lang="en-US" sz="1800" dirty="0"/>
          </a:p>
          <a:p>
            <a:pPr marL="631825" indent="-631825">
              <a:spcBef>
                <a:spcPts val="900"/>
              </a:spcBef>
              <a:defRPr/>
            </a:pPr>
            <a:r>
              <a:rPr lang="en-US" sz="1800" dirty="0"/>
              <a:t>1.	</a:t>
            </a:r>
            <a:r>
              <a:rPr lang="en-US" sz="2000" b="1" dirty="0"/>
              <a:t>Harbors</a:t>
            </a:r>
            <a:r>
              <a:rPr lang="en-US" sz="1800" dirty="0"/>
              <a:t> for large tankers</a:t>
            </a:r>
            <a:r>
              <a:rPr lang="en-US" sz="1800" dirty="0" smtClean="0"/>
              <a:t>.</a:t>
            </a:r>
            <a:endParaRPr lang="en-US" sz="1800" dirty="0"/>
          </a:p>
          <a:p>
            <a:pPr marL="631825" indent="-631825">
              <a:spcBef>
                <a:spcPts val="900"/>
              </a:spcBef>
              <a:defRPr/>
            </a:pPr>
            <a:r>
              <a:rPr lang="en-US" sz="1800" dirty="0"/>
              <a:t>2.	Air cushion craft</a:t>
            </a:r>
            <a:r>
              <a:rPr lang="en-US" sz="1800" dirty="0" smtClean="0"/>
              <a:t>.</a:t>
            </a:r>
            <a:endParaRPr lang="en-US" sz="1800" dirty="0"/>
          </a:p>
          <a:p>
            <a:pPr marL="631825" indent="-631825">
              <a:spcBef>
                <a:spcPts val="900"/>
              </a:spcBef>
              <a:defRPr/>
            </a:pPr>
            <a:r>
              <a:rPr lang="en-US" sz="1800" dirty="0"/>
              <a:t>3.	The consequences of the development of new types of vehicles for terminal design</a:t>
            </a:r>
            <a:r>
              <a:rPr lang="en-US" sz="1800" dirty="0" smtClean="0"/>
              <a:t>.</a:t>
            </a:r>
            <a:endParaRPr lang="en-US" sz="1800" dirty="0"/>
          </a:p>
          <a:p>
            <a:pPr marL="631825" indent="-631825">
              <a:spcBef>
                <a:spcPts val="900"/>
              </a:spcBef>
              <a:defRPr/>
            </a:pPr>
            <a:r>
              <a:rPr lang="en-US" sz="1800" dirty="0"/>
              <a:t>4.	Simulation of passenger flow over transportation </a:t>
            </a:r>
            <a:r>
              <a:rPr lang="en-US" sz="1800" dirty="0" smtClean="0"/>
              <a:t>networks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First we will deal with Question 1, and in this question </a:t>
            </a:r>
            <a:r>
              <a:rPr lang="en-US" sz="1800" u="sng" dirty="0" smtClean="0"/>
              <a:t>only</a:t>
            </a:r>
            <a:r>
              <a:rPr lang="en-US" sz="1800" dirty="0" smtClean="0"/>
              <a:t> with the first concept, </a:t>
            </a:r>
            <a:r>
              <a:rPr lang="en-US" sz="1800" dirty="0"/>
              <a:t>designated by the term </a:t>
            </a:r>
            <a:r>
              <a:rPr lang="en-US" sz="1800" b="1" dirty="0" smtClean="0"/>
              <a:t>Harbors. </a:t>
            </a:r>
            <a:r>
              <a:rPr lang="en-US" sz="1800" dirty="0"/>
              <a:t>Look in the rough alphabetical index for </a:t>
            </a:r>
            <a:r>
              <a:rPr lang="en-US" sz="1800" dirty="0" smtClean="0"/>
              <a:t>terms under which we should search to find documents dealing with this concept and just think about all terms and term variants that designate this concept.</a:t>
            </a:r>
            <a:r>
              <a:rPr lang="en-US" sz="1800" b="1" dirty="0" smtClean="0"/>
              <a:t>.</a:t>
            </a:r>
            <a:r>
              <a:rPr lang="en-US" sz="1800" dirty="0" smtClean="0"/>
              <a:t>.</a:t>
            </a:r>
            <a:endParaRPr lang="en-US" sz="1800" b="1" dirty="0" smtClean="0"/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 smtClean="0"/>
              <a:t>Note as many terms and term variants as you can think of, then go to slides 4 and 5</a:t>
            </a:r>
            <a:endParaRPr lang="en-US" sz="1800" b="1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487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5814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kern="1400" baseline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:  Liverpool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Small ship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Oil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~PP14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448800" y="4038600"/>
            <a:ext cx="700088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15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472348"/>
              </p:ext>
            </p:extLst>
          </p:nvPr>
        </p:nvGraphicFramePr>
        <p:xfrm>
          <a:off x="457200" y="150813"/>
          <a:ext cx="206487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581400"/>
                <a:gridCol w="2775240"/>
                <a:gridCol w="2209800"/>
                <a:gridCol w="1906488"/>
                <a:gridCol w="1674912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Tr.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tr.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baseline="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</a:t>
                      </a:r>
                      <a:r>
                        <a:rPr lang="sv-SE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Inland water tr</a:t>
                      </a:r>
                      <a:r>
                        <a:rPr lang="sv-SE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. = </a:t>
                      </a:r>
                      <a:r>
                        <a:rPr lang="sv-SE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Tr. station</a:t>
                      </a:r>
                      <a:r>
                        <a:rPr lang="sv-SE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sv-SE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Inland w. tr.</a:t>
                      </a: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Tr. station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tr.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Ocean transport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Oil = 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Tr. station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</a:t>
                      </a:r>
                      <a:r>
                        <a:rPr lang="en-US" sz="12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Oc.tr.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~PP10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522744" y="4195762"/>
            <a:ext cx="623888" cy="6238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2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</a:t>
                      </a:r>
                      <a:r>
                        <a:rPr lang="en-US" sz="1200" kern="1400" spc="-2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Liverp.</a:t>
                      </a:r>
                      <a:endParaRPr lang="en-US" sz="1200" kern="1400" spc="-2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2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2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spc="-2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~PP2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592800" y="4114800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2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</a:t>
                      </a:r>
                      <a:r>
                        <a:rPr lang="en-US" sz="1200" kern="1400" spc="-2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Liverp.</a:t>
                      </a:r>
                      <a:endParaRPr lang="en-US" sz="1200" kern="1400" spc="-2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2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2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2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</a:t>
                      </a:r>
                      <a:r>
                        <a:rPr lang="en-US" sz="1200" kern="1400" spc="-2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Oc.tr.</a:t>
                      </a:r>
                      <a:r>
                        <a:rPr lang="en-US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: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~PP5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728530" y="4293394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B05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~PP17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490406" y="4114800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~PP29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592800" y="4191000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~PP31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607087" y="4148137"/>
            <a:ext cx="776288" cy="7762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facility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~PP25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592800" y="4114800"/>
            <a:ext cx="852488" cy="8524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spc="-3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facility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~PP5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869020" y="4495800"/>
            <a:ext cx="625475" cy="6254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496312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61872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</a:rPr>
                        <a:t>Object of transportation</a:t>
                      </a: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 :  Liverpool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spc="-3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spc="-3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spc="-3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spc="-3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facility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</a:t>
                      </a: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        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Passengers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Freight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***********************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reality there are many more facets.  One facet might accommodate general concepts such as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Planning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Quality control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Cost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These concepts apply in other domains as well (common-sense concepts, cross-domain concepts)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~PP20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126200" y="4038600"/>
            <a:ext cx="852488" cy="8524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4964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~PP35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14800" y="4267200"/>
            <a:ext cx="623888" cy="6238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609600" y="381001"/>
            <a:ext cx="115824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Task d. Library of Congress </a:t>
            </a:r>
            <a:r>
              <a:rPr lang="en-US" sz="1800" b="1" u="sng" dirty="0"/>
              <a:t>Subject Headings</a:t>
            </a:r>
            <a:r>
              <a:rPr lang="en-US" sz="1800" b="1" dirty="0"/>
              <a:t> (LCSH</a:t>
            </a:r>
            <a:r>
              <a:rPr lang="en-US" sz="1800" b="1" dirty="0" smtClean="0"/>
              <a:t>). Introduction</a:t>
            </a:r>
            <a:endParaRPr lang="en-US" sz="1800" b="1" dirty="0"/>
          </a:p>
          <a:p>
            <a:endParaRPr lang="en-US" sz="1800" dirty="0"/>
          </a:p>
          <a:p>
            <a:r>
              <a:rPr lang="en-US" sz="1800" dirty="0"/>
              <a:t>Lecture notes, p. 302 -303</a:t>
            </a:r>
          </a:p>
          <a:p>
            <a:endParaRPr lang="en-US" sz="1800" dirty="0"/>
          </a:p>
          <a:p>
            <a:r>
              <a:rPr lang="en-US" sz="1800" b="1" dirty="0"/>
              <a:t>Read (or re-read)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explanation on p. 302 and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Task d description on p. 303</a:t>
            </a:r>
            <a:r>
              <a:rPr lang="en-US" sz="18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The LCSH has ~half a million subject headings and  synonyms in six massive volumes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Look over </a:t>
            </a:r>
            <a:r>
              <a:rPr lang="en-US" sz="1800" dirty="0"/>
              <a:t>the LCSH sample pages </a:t>
            </a:r>
            <a:r>
              <a:rPr lang="en-US" sz="1800" dirty="0" smtClean="0"/>
              <a:t>p. </a:t>
            </a:r>
            <a:r>
              <a:rPr lang="en-US" sz="1800" dirty="0"/>
              <a:t>313 – 322 (on the bottom LSH-1 – </a:t>
            </a:r>
            <a:r>
              <a:rPr lang="en-US" sz="1800" dirty="0" smtClean="0"/>
              <a:t>LCSH-10 to get a first impression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b="1" dirty="0" smtClean="0"/>
              <a:t>Start the audio 3 min.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~PP40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383000" y="3733800"/>
            <a:ext cx="928688" cy="9286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609600" y="381000"/>
            <a:ext cx="128016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Task d. Library of Congress </a:t>
            </a:r>
            <a:r>
              <a:rPr lang="en-US" sz="1800" b="1" u="sng" dirty="0"/>
              <a:t>Subject Headings</a:t>
            </a:r>
            <a:r>
              <a:rPr lang="en-US" sz="1800" b="1" dirty="0"/>
              <a:t> (LCSH).</a:t>
            </a:r>
            <a:r>
              <a:rPr lang="en-US" sz="1800" dirty="0"/>
              <a:t>  </a:t>
            </a:r>
            <a:r>
              <a:rPr lang="en-US" sz="2400" b="1" dirty="0"/>
              <a:t>Your </a:t>
            </a:r>
            <a:r>
              <a:rPr lang="en-US" sz="2400" b="1" dirty="0" smtClean="0"/>
              <a:t>thoughts and guided </a:t>
            </a:r>
            <a:r>
              <a:rPr lang="en-US" sz="2400" b="1" dirty="0"/>
              <a:t>exploration</a:t>
            </a:r>
          </a:p>
          <a:p>
            <a:endParaRPr lang="en-US" sz="1800" dirty="0"/>
          </a:p>
          <a:p>
            <a:r>
              <a:rPr lang="en-US" sz="1800" dirty="0"/>
              <a:t>Lecture notes, p. </a:t>
            </a:r>
            <a:r>
              <a:rPr lang="en-US" sz="1800" b="1" dirty="0"/>
              <a:t>313 - 322</a:t>
            </a:r>
            <a:r>
              <a:rPr lang="en-US" sz="1800" dirty="0"/>
              <a:t> </a:t>
            </a:r>
            <a:r>
              <a:rPr lang="en-US" sz="1800" dirty="0" smtClean="0"/>
              <a:t>(on </a:t>
            </a:r>
            <a:r>
              <a:rPr lang="en-US" sz="1800" dirty="0"/>
              <a:t>the bottom: p. LCSH-1 – </a:t>
            </a:r>
            <a:r>
              <a:rPr lang="en-US" sz="1800" dirty="0" smtClean="0"/>
              <a:t>LCSH-10, </a:t>
            </a:r>
            <a:r>
              <a:rPr lang="en-US" sz="1800" dirty="0"/>
              <a:t>use </a:t>
            </a:r>
            <a:r>
              <a:rPr lang="en-US" sz="1800" dirty="0" smtClean="0"/>
              <a:t>these page </a:t>
            </a:r>
            <a:r>
              <a:rPr lang="en-US" sz="1800" dirty="0"/>
              <a:t>numbers</a:t>
            </a:r>
            <a:r>
              <a:rPr lang="en-US" sz="1800" dirty="0" smtClean="0"/>
              <a:t>.)</a:t>
            </a:r>
            <a:br>
              <a:rPr lang="en-US" sz="1800" dirty="0" smtClean="0"/>
            </a:br>
            <a:r>
              <a:rPr lang="en-US" sz="1800" dirty="0"/>
              <a:t>If you cannot read the LCSH page number on your copy, look the terms up in the alphabetical arrangement</a:t>
            </a:r>
          </a:p>
          <a:p>
            <a:endParaRPr lang="en-US" sz="1800" dirty="0"/>
          </a:p>
          <a:p>
            <a:r>
              <a:rPr lang="en-US" sz="1800" dirty="0"/>
              <a:t>Term mentioned in audio: </a:t>
            </a:r>
            <a:r>
              <a:rPr lang="en-US" sz="1800" b="1" dirty="0"/>
              <a:t>syndetic </a:t>
            </a:r>
            <a:r>
              <a:rPr lang="en-US" sz="1800" b="1" dirty="0" smtClean="0"/>
              <a:t>structure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Look at the sample pages from the list and think about how you could create a list of all the subject headings that deal with transportation and </a:t>
            </a:r>
            <a:r>
              <a:rPr lang="en-US" sz="1800" dirty="0" smtClean="0"/>
              <a:t>traffic. </a:t>
            </a:r>
            <a:r>
              <a:rPr lang="en-US" sz="1800" dirty="0"/>
              <a:t>Think about several approaches and consider the effort each would take. Write down your thoughts</a:t>
            </a:r>
          </a:p>
          <a:p>
            <a:endParaRPr lang="en-US" sz="1800" b="1" u="sng" dirty="0"/>
          </a:p>
          <a:p>
            <a:r>
              <a:rPr lang="en-US" sz="1800" b="1" dirty="0"/>
              <a:t>After you have developed some thoughts, </a:t>
            </a:r>
            <a:r>
              <a:rPr lang="en-US" sz="1800" b="1" dirty="0" smtClean="0"/>
              <a:t>start the audio</a:t>
            </a:r>
            <a:r>
              <a:rPr lang="en-US" sz="1800" dirty="0" smtClean="0"/>
              <a:t> (11 min.) for the guided exploration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~PP9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92000" y="4052470"/>
            <a:ext cx="700088" cy="700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11362" y="1074628"/>
            <a:ext cx="5557838" cy="367793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/>
              <a:t>Start with </a:t>
            </a:r>
            <a:r>
              <a:rPr lang="en-US" sz="1800" b="1" dirty="0" smtClean="0"/>
              <a:t>Transportation</a:t>
            </a:r>
            <a:r>
              <a:rPr lang="en-US" sz="1800" dirty="0" smtClean="0"/>
              <a:t> (p. LCSH -7)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then </a:t>
            </a:r>
            <a:r>
              <a:rPr lang="en-US" sz="1800" b="1" dirty="0" smtClean="0"/>
              <a:t>Railroads</a:t>
            </a:r>
            <a:r>
              <a:rPr lang="en-US" sz="1800" dirty="0" smtClean="0"/>
              <a:t> (p. LCSH-6)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then </a:t>
            </a:r>
            <a:r>
              <a:rPr lang="en-US" sz="1800" b="1" dirty="0" smtClean="0"/>
              <a:t>Electric railroads</a:t>
            </a:r>
            <a:r>
              <a:rPr lang="en-US" sz="1800" dirty="0" smtClean="0"/>
              <a:t> (p. LCSH-3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then </a:t>
            </a:r>
            <a:r>
              <a:rPr lang="en-US" sz="1800" b="1" dirty="0" smtClean="0"/>
              <a:t>Trolley buses</a:t>
            </a:r>
            <a:r>
              <a:rPr lang="en-US" sz="1800" dirty="0" smtClean="0"/>
              <a:t> (p. LCSH—10)</a:t>
            </a:r>
          </a:p>
          <a:p>
            <a:endParaRPr lang="en-US" sz="1800" dirty="0"/>
          </a:p>
          <a:p>
            <a:r>
              <a:rPr lang="en-US" sz="1800" dirty="0" smtClean="0"/>
              <a:t>Now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Look under </a:t>
            </a:r>
            <a:r>
              <a:rPr lang="en-US" sz="1800" b="1" dirty="0" smtClean="0"/>
              <a:t>Coa</a:t>
            </a:r>
            <a:r>
              <a:rPr lang="en-US" sz="1800" dirty="0" smtClean="0"/>
              <a:t>l </a:t>
            </a:r>
            <a:r>
              <a:rPr lang="en-US" sz="1800" dirty="0"/>
              <a:t>(p. LCSH </a:t>
            </a:r>
            <a:r>
              <a:rPr lang="en-US" sz="1800" dirty="0" smtClean="0"/>
              <a:t>-2)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 smtClean="0"/>
              <a:t>Look under</a:t>
            </a:r>
            <a:r>
              <a:rPr lang="en-US" sz="1800" b="1" dirty="0" smtClean="0"/>
              <a:t> Eskimos</a:t>
            </a:r>
            <a:r>
              <a:rPr lang="en-US" sz="1800" dirty="0" smtClean="0"/>
              <a:t> </a:t>
            </a:r>
            <a:r>
              <a:rPr lang="en-US" sz="1800" dirty="0"/>
              <a:t>(p. LCSH </a:t>
            </a:r>
            <a:r>
              <a:rPr lang="en-US" sz="1800" dirty="0" smtClean="0"/>
              <a:t>-4)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Look under </a:t>
            </a:r>
            <a:r>
              <a:rPr lang="en-US" sz="1800" b="1" dirty="0" smtClean="0"/>
              <a:t>Hudson (Locomotive)</a:t>
            </a:r>
            <a:r>
              <a:rPr lang="en-US" sz="1800" dirty="0" smtClean="0"/>
              <a:t> </a:t>
            </a:r>
            <a:r>
              <a:rPr lang="en-US" sz="1800" dirty="0"/>
              <a:t>(p. LCSH </a:t>
            </a:r>
            <a:r>
              <a:rPr lang="en-US" sz="1800" dirty="0" smtClean="0"/>
              <a:t>-5)</a:t>
            </a:r>
          </a:p>
          <a:p>
            <a:pPr>
              <a:spcBef>
                <a:spcPts val="600"/>
              </a:spcBef>
            </a:pPr>
            <a:r>
              <a:rPr lang="en-US" sz="1800" b="1" dirty="0" smtClean="0"/>
              <a:t>Hudson automobile</a:t>
            </a:r>
            <a:r>
              <a:rPr lang="en-US" sz="1800" dirty="0" smtClean="0"/>
              <a:t> </a:t>
            </a:r>
            <a:r>
              <a:rPr lang="en-US" sz="1800" dirty="0"/>
              <a:t>(p. LCSH </a:t>
            </a:r>
            <a:r>
              <a:rPr lang="en-US" sz="1800" dirty="0" smtClean="0"/>
              <a:t>-5)</a:t>
            </a:r>
            <a:endParaRPr lang="en-US" sz="1800" dirty="0"/>
          </a:p>
          <a:p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711362" y="381000"/>
            <a:ext cx="5557838" cy="55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steps mentioned in the </a:t>
            </a:r>
            <a:r>
              <a:rPr lang="en-US" sz="2400" b="1" dirty="0" smtClean="0"/>
              <a:t>audio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609600" y="381000"/>
            <a:ext cx="1325880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Task e. Library of Congress </a:t>
            </a:r>
            <a:r>
              <a:rPr lang="en-US" sz="1800" b="1" u="sng" dirty="0"/>
              <a:t>Classification</a:t>
            </a:r>
            <a:r>
              <a:rPr lang="en-US" sz="1800" b="1" dirty="0"/>
              <a:t> (LCC</a:t>
            </a:r>
            <a:r>
              <a:rPr lang="en-US" sz="1800" b="1" dirty="0" smtClean="0"/>
              <a:t>).  </a:t>
            </a:r>
            <a:r>
              <a:rPr lang="en-US" sz="2400" b="1" dirty="0" smtClean="0"/>
              <a:t>Introduction</a:t>
            </a:r>
            <a:endParaRPr lang="en-US" sz="2400" b="1" dirty="0"/>
          </a:p>
          <a:p>
            <a:endParaRPr lang="en-US" sz="1800" dirty="0"/>
          </a:p>
          <a:p>
            <a:r>
              <a:rPr lang="en-US" sz="1800" dirty="0" smtClean="0"/>
              <a:t>Read </a:t>
            </a:r>
            <a:r>
              <a:rPr lang="en-US" sz="1800" dirty="0"/>
              <a:t>(or re-read) </a:t>
            </a:r>
            <a:r>
              <a:rPr lang="en-US" sz="1800" dirty="0" smtClean="0"/>
              <a:t>the </a:t>
            </a:r>
            <a:r>
              <a:rPr lang="en-US" sz="1800" dirty="0"/>
              <a:t>Task e </a:t>
            </a:r>
            <a:r>
              <a:rPr lang="en-US" sz="1800" dirty="0" smtClean="0"/>
              <a:t>description Lecture Notes p </a:t>
            </a:r>
            <a:r>
              <a:rPr lang="en-US" sz="1800" dirty="0"/>
              <a:t>.303. Same task as Task d, except now applied to </a:t>
            </a:r>
            <a:r>
              <a:rPr lang="en-US" sz="1800" dirty="0" smtClean="0"/>
              <a:t>LCC.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LCC </a:t>
            </a:r>
            <a:r>
              <a:rPr lang="en-US" sz="1800" dirty="0"/>
              <a:t>consists of ~half a million classes in 40 normal-book-sized volumes.</a:t>
            </a:r>
          </a:p>
          <a:p>
            <a:pPr>
              <a:spcBef>
                <a:spcPts val="1200"/>
              </a:spcBef>
            </a:pPr>
            <a:r>
              <a:rPr lang="en-US" sz="1800" b="1" dirty="0"/>
              <a:t>Sample pages</a:t>
            </a:r>
            <a:r>
              <a:rPr lang="en-US" sz="1800" dirty="0"/>
              <a:t> in the Lecture Notes, p.</a:t>
            </a:r>
            <a:r>
              <a:rPr lang="en-US" sz="2000" dirty="0"/>
              <a:t> </a:t>
            </a:r>
            <a:r>
              <a:rPr lang="en-US" sz="2000" b="1" dirty="0"/>
              <a:t>323 – 348</a:t>
            </a:r>
            <a:r>
              <a:rPr lang="en-US" sz="2400" b="1" dirty="0"/>
              <a:t>.</a:t>
            </a:r>
            <a:r>
              <a:rPr lang="en-US" sz="1800" b="1" dirty="0"/>
              <a:t> </a:t>
            </a:r>
            <a:r>
              <a:rPr lang="en-US" sz="1800" dirty="0"/>
              <a:t>Have a look</a:t>
            </a:r>
          </a:p>
          <a:p>
            <a:pPr marL="274320"/>
            <a:r>
              <a:rPr lang="en-US" sz="1800" dirty="0" smtClean="0"/>
              <a:t>Broad Outline			Lecture Notes p. 323,, </a:t>
            </a:r>
          </a:p>
          <a:p>
            <a:pPr marL="274320"/>
            <a:r>
              <a:rPr lang="en-US" sz="1800" dirty="0" smtClean="0"/>
              <a:t>Detailed Outline 			Lecture </a:t>
            </a:r>
            <a:r>
              <a:rPr lang="en-US" sz="1800" dirty="0"/>
              <a:t>Notes </a:t>
            </a:r>
            <a:r>
              <a:rPr lang="en-US" sz="1800" dirty="0" smtClean="0"/>
              <a:t>p</a:t>
            </a:r>
            <a:r>
              <a:rPr lang="en-US" sz="1800" dirty="0"/>
              <a:t>. </a:t>
            </a:r>
            <a:r>
              <a:rPr lang="en-US" sz="1800" dirty="0" smtClean="0"/>
              <a:t>324 </a:t>
            </a:r>
            <a:r>
              <a:rPr lang="en-US" sz="1800" dirty="0"/>
              <a:t>– </a:t>
            </a:r>
            <a:r>
              <a:rPr lang="en-US" sz="1800" dirty="0" smtClean="0"/>
              <a:t>325</a:t>
            </a:r>
          </a:p>
          <a:p>
            <a:pPr marL="274320"/>
            <a:r>
              <a:rPr lang="en-US" sz="1800" dirty="0" smtClean="0"/>
              <a:t>Excerpts </a:t>
            </a:r>
            <a:r>
              <a:rPr lang="en-US" sz="1800" dirty="0"/>
              <a:t>from the full classification ("the schedules</a:t>
            </a:r>
            <a:r>
              <a:rPr lang="en-US" sz="1800" dirty="0" smtClean="0"/>
              <a:t>")	Lecture </a:t>
            </a:r>
            <a:r>
              <a:rPr lang="en-US" sz="1800" dirty="0"/>
              <a:t>Notes </a:t>
            </a:r>
            <a:r>
              <a:rPr lang="en-US" sz="1800" dirty="0" smtClean="0"/>
              <a:t>p</a:t>
            </a:r>
            <a:r>
              <a:rPr lang="en-US" sz="1800" dirty="0"/>
              <a:t>. </a:t>
            </a:r>
            <a:r>
              <a:rPr lang="en-US" sz="1800" dirty="0" smtClean="0"/>
              <a:t>326 </a:t>
            </a:r>
            <a:r>
              <a:rPr lang="en-US" sz="1800" dirty="0"/>
              <a:t>– 348</a:t>
            </a:r>
          </a:p>
          <a:p>
            <a:endParaRPr lang="en-US" sz="1800" dirty="0"/>
          </a:p>
          <a:p>
            <a:r>
              <a:rPr lang="en-US" sz="1800" b="1" dirty="0" smtClean="0"/>
              <a:t>On page #s </a:t>
            </a:r>
            <a:r>
              <a:rPr lang="en-US" sz="1800" b="1" dirty="0"/>
              <a:t>in this </a:t>
            </a:r>
            <a:r>
              <a:rPr lang="en-US" sz="1800" b="1" dirty="0" smtClean="0"/>
              <a:t>section:. </a:t>
            </a:r>
            <a:r>
              <a:rPr lang="en-US" sz="1800" dirty="0"/>
              <a:t>Some pages </a:t>
            </a:r>
            <a:r>
              <a:rPr lang="en-US" sz="1800" dirty="0" smtClean="0"/>
              <a:t>have a </a:t>
            </a:r>
            <a:r>
              <a:rPr lang="en-US" sz="1800" dirty="0"/>
              <a:t>Lecture Notes </a:t>
            </a:r>
            <a:r>
              <a:rPr lang="en-US" sz="1800" dirty="0" smtClean="0"/>
              <a:t>(LN) page # (top). </a:t>
            </a:r>
            <a:r>
              <a:rPr lang="en-US" sz="1800" dirty="0"/>
              <a:t>Others have a page </a:t>
            </a:r>
            <a:r>
              <a:rPr lang="en-US" sz="1800" dirty="0" smtClean="0"/>
              <a:t># </a:t>
            </a:r>
            <a:r>
              <a:rPr lang="en-US" sz="1800" dirty="0"/>
              <a:t>from an LCC </a:t>
            </a:r>
            <a:r>
              <a:rPr lang="en-US" sz="1800" dirty="0" smtClean="0"/>
              <a:t>volume (bottom). The LCC  page #s come </a:t>
            </a:r>
            <a:r>
              <a:rPr lang="en-US" sz="1800" dirty="0"/>
              <a:t>from different </a:t>
            </a:r>
            <a:r>
              <a:rPr lang="en-US" sz="1800" dirty="0" smtClean="0"/>
              <a:t>volumes; they identify </a:t>
            </a:r>
            <a:r>
              <a:rPr lang="en-US" sz="1800" dirty="0"/>
              <a:t>the page </a:t>
            </a:r>
            <a:r>
              <a:rPr lang="en-US" sz="1800" dirty="0" smtClean="0"/>
              <a:t>but are </a:t>
            </a:r>
            <a:r>
              <a:rPr lang="en-US" sz="1800" dirty="0"/>
              <a:t>not in one sequence. </a:t>
            </a:r>
          </a:p>
          <a:p>
            <a:pPr indent="320040"/>
            <a:r>
              <a:rPr lang="en-US" sz="1800" dirty="0" smtClean="0"/>
              <a:t>Each LCC class has a </a:t>
            </a:r>
            <a:r>
              <a:rPr lang="en-US" sz="1800" b="1" dirty="0"/>
              <a:t>class </a:t>
            </a:r>
            <a:r>
              <a:rPr lang="en-US" sz="1800" b="1" dirty="0" smtClean="0"/>
              <a:t>number </a:t>
            </a:r>
            <a:r>
              <a:rPr lang="en-US" sz="1800" dirty="0"/>
              <a:t>consisting of one or two (sometimes three) capital letters and a number of 1 – 4 digits, sometimes followed by a decimal point </a:t>
            </a:r>
            <a:r>
              <a:rPr lang="en-US" sz="1800" dirty="0" smtClean="0"/>
              <a:t>plus capitals and/or digits. Starting </a:t>
            </a:r>
            <a:r>
              <a:rPr lang="en-US" sz="1800" dirty="0"/>
              <a:t>from p. 326, the</a:t>
            </a:r>
            <a:r>
              <a:rPr lang="en-US" sz="1800" b="1" dirty="0"/>
              <a:t> class numbers</a:t>
            </a:r>
            <a:r>
              <a:rPr lang="en-US" sz="1800" dirty="0"/>
              <a:t> are in sequence. The pages I typed up give for each class the full class </a:t>
            </a:r>
            <a:r>
              <a:rPr lang="en-US" sz="1800" dirty="0" smtClean="0"/>
              <a:t>number .The </a:t>
            </a:r>
            <a:r>
              <a:rPr lang="en-US" sz="1800" dirty="0"/>
              <a:t>pages copied from LCC volumes give the capital letters on the top of the page and just the </a:t>
            </a:r>
            <a:r>
              <a:rPr lang="en-US" sz="1800" dirty="0" smtClean="0"/>
              <a:t>rest of the class number in the line for each class..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609600" y="228600"/>
            <a:ext cx="12496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Task e. Library of Congress </a:t>
            </a:r>
            <a:r>
              <a:rPr lang="en-US" sz="1800" b="1" u="sng" dirty="0"/>
              <a:t>Classification</a:t>
            </a:r>
            <a:r>
              <a:rPr lang="en-US" sz="1800" b="1" dirty="0"/>
              <a:t> (LCC</a:t>
            </a:r>
            <a:r>
              <a:rPr lang="en-US" sz="1800" dirty="0"/>
              <a:t>). </a:t>
            </a:r>
            <a:r>
              <a:rPr lang="en-US" sz="1800" dirty="0" smtClean="0"/>
              <a:t>          </a:t>
            </a:r>
            <a:r>
              <a:rPr lang="en-US" sz="2400" dirty="0" smtClean="0"/>
              <a:t> </a:t>
            </a:r>
            <a:r>
              <a:rPr lang="en-US" sz="2400" b="1" dirty="0" smtClean="0"/>
              <a:t>Your thoughts</a:t>
            </a:r>
            <a:r>
              <a:rPr lang="en-US" sz="2400" dirty="0" smtClean="0"/>
              <a:t>  </a:t>
            </a:r>
            <a:endParaRPr lang="en-US" sz="2400" dirty="0"/>
          </a:p>
          <a:p>
            <a:endParaRPr lang="en-US" sz="1800" dirty="0" smtClean="0"/>
          </a:p>
          <a:p>
            <a:endParaRPr lang="en-US" sz="2200" dirty="0"/>
          </a:p>
          <a:p>
            <a:r>
              <a:rPr lang="en-US" sz="2200" b="1" dirty="0" smtClean="0"/>
              <a:t>Question </a:t>
            </a:r>
            <a:r>
              <a:rPr lang="en-US" sz="1800" b="1" dirty="0" smtClean="0"/>
              <a:t>: How to extract all classes pertaining to Transportation and Traffic?</a:t>
            </a:r>
          </a:p>
          <a:p>
            <a:endParaRPr lang="en-US" sz="1800" dirty="0"/>
          </a:p>
          <a:p>
            <a:r>
              <a:rPr lang="en-US" sz="1800" b="1" dirty="0" smtClean="0"/>
              <a:t>Think about it; </a:t>
            </a:r>
            <a:r>
              <a:rPr lang="en-US" sz="1800" dirty="0" smtClean="0"/>
              <a:t>look  at the Broad Outline, Detailed Outline, and a few detail pages..  Write down your thoughts.</a:t>
            </a:r>
            <a:endParaRPr lang="en-US" sz="1800" dirty="0"/>
          </a:p>
          <a:p>
            <a:endParaRPr lang="en-US" sz="1800" b="1" dirty="0" smtClean="0"/>
          </a:p>
          <a:p>
            <a:r>
              <a:rPr lang="en-US" sz="1800" b="1" dirty="0" smtClean="0"/>
              <a:t>Then next slide. </a:t>
            </a:r>
          </a:p>
          <a:p>
            <a:endParaRPr lang="en-US" sz="1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04814"/>
            <a:ext cx="108204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1. Overview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Purpose:	</a:t>
            </a:r>
            <a:r>
              <a:rPr lang="en-US" sz="1800" dirty="0" smtClean="0"/>
              <a:t>You should have a sense as to where concepts related to transportation and traffic are found</a:t>
            </a:r>
            <a:br>
              <a:rPr lang="en-US" sz="1800" dirty="0" smtClean="0"/>
            </a:br>
            <a:r>
              <a:rPr lang="en-US" sz="1800" dirty="0" smtClean="0"/>
              <a:t>	in LCC and gain insight into the structure of LCC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Method</a:t>
            </a:r>
            <a:r>
              <a:rPr lang="en-US" sz="1800" dirty="0" smtClean="0"/>
              <a:t>:	Examine several sections for concepts </a:t>
            </a:r>
            <a:r>
              <a:rPr lang="en-US" sz="1800" dirty="0"/>
              <a:t>related to transportation and </a:t>
            </a:r>
            <a:r>
              <a:rPr lang="en-US" sz="1800" dirty="0" smtClean="0"/>
              <a:t>traffic and understand</a:t>
            </a:r>
            <a:br>
              <a:rPr lang="en-US" sz="1800" dirty="0" smtClean="0"/>
            </a:br>
            <a:r>
              <a:rPr lang="en-US" sz="1800" dirty="0" smtClean="0"/>
              <a:t>	why the concepts are in the place they are found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dirty="0" smtClean="0"/>
              <a:t>This exploration is divided into several slides with audio</a:t>
            </a:r>
            <a:r>
              <a:rPr lang="en-US" sz="1800" b="1" dirty="0" smtClean="0"/>
              <a:t>.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u="sng" dirty="0" smtClean="0"/>
              <a:t>No audio </a:t>
            </a:r>
            <a:r>
              <a:rPr lang="en-US" sz="1800" b="1" dirty="0" smtClean="0"/>
              <a:t>for this slide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Turn to Lecture Notes p. 323 and go to next slide</a:t>
            </a:r>
            <a:endParaRPr lang="en-US" sz="1800" b="1" dirty="0"/>
          </a:p>
          <a:p>
            <a:pPr>
              <a:defRPr/>
            </a:pPr>
            <a:endParaRPr lang="en-US" sz="18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04814"/>
            <a:ext cx="108204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2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Introduction and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marL="274320"/>
            <a:r>
              <a:rPr lang="en-US" sz="1800" b="1" dirty="0"/>
              <a:t>Broad Outline			 Lecture Notes </a:t>
            </a:r>
            <a:r>
              <a:rPr lang="en-US" sz="1800" b="1" dirty="0" smtClean="0"/>
              <a:t>p</a:t>
            </a:r>
            <a:r>
              <a:rPr lang="en-US" sz="1800" b="1" dirty="0"/>
              <a:t>. </a:t>
            </a:r>
            <a:r>
              <a:rPr lang="en-US" sz="1800" b="1" dirty="0" smtClean="0"/>
              <a:t>323</a:t>
            </a:r>
          </a:p>
          <a:p>
            <a:pPr marL="274320"/>
            <a:endParaRPr lang="en-US" sz="1800" b="1" dirty="0"/>
          </a:p>
          <a:p>
            <a:pPr marL="274320"/>
            <a:r>
              <a:rPr lang="en-US" sz="1800" b="1" dirty="0"/>
              <a:t>Detailed Outline 			 Lecture Notes </a:t>
            </a:r>
            <a:r>
              <a:rPr lang="en-US" sz="1800" b="1" dirty="0" smtClean="0"/>
              <a:t>p</a:t>
            </a:r>
            <a:r>
              <a:rPr lang="en-US" sz="1800" b="1" dirty="0"/>
              <a:t>. 324 – </a:t>
            </a:r>
            <a:r>
              <a:rPr lang="en-US" sz="1800" b="1" dirty="0" smtClean="0"/>
              <a:t>325</a:t>
            </a:r>
          </a:p>
          <a:p>
            <a:pPr marL="274320"/>
            <a:endParaRPr lang="en-US" sz="1800" b="1" dirty="0" smtClean="0"/>
          </a:p>
          <a:p>
            <a:pPr marL="274320"/>
            <a:endParaRPr lang="en-US" sz="1800" b="1" dirty="0"/>
          </a:p>
          <a:p>
            <a:r>
              <a:rPr lang="en-US" sz="1800" b="1" dirty="0" smtClean="0"/>
              <a:t>Start the audio (12 min)</a:t>
            </a:r>
          </a:p>
          <a:p>
            <a:endParaRPr lang="en-US" sz="1800" b="1" dirty="0"/>
          </a:p>
          <a:p>
            <a:r>
              <a:rPr lang="en-US" sz="1800" b="1" dirty="0" smtClean="0"/>
              <a:t>When finished, turn to Lecture Notes p. 326 and go to the next slide</a:t>
            </a: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>
              <a:defRPr/>
            </a:pPr>
            <a:endParaRPr lang="en-US" sz="1800" b="1" dirty="0" smtClean="0"/>
          </a:p>
        </p:txBody>
      </p:sp>
      <p:pic>
        <p:nvPicPr>
          <p:cNvPr id="4" name="UBLIS571DS-08.1a-2Lecture8.1ExplorationsInSubjectAccessSlidesCSlide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3886201"/>
            <a:ext cx="858264" cy="8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53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46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04814"/>
            <a:ext cx="108204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3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1800" b="1" dirty="0" smtClean="0"/>
              <a:t>Main classes B and C, Lecture Notes p. 326 – 327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 smtClean="0"/>
              <a:t>Audio 10 min.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1800" b="1" dirty="0" smtClean="0"/>
              <a:t>When finished, turn the page  to LCC page # 224, go to next slide</a:t>
            </a:r>
          </a:p>
        </p:txBody>
      </p:sp>
      <p:pic>
        <p:nvPicPr>
          <p:cNvPr id="4" name="UBLIS571DS-08.1a-2Lecture8.1ExplorationsInSubjectAccessSlidesCSlide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006" y="3962400"/>
            <a:ext cx="6397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47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04814"/>
            <a:ext cx="10820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4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1800" b="1" dirty="0" smtClean="0"/>
              <a:t>Lecture Notes p. LCC page # 224 – LCC p. # 225 (and LCC p. # 226 and LN p. 331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r>
              <a:rPr lang="en-US" sz="1800" b="1" dirty="0" smtClean="0"/>
              <a:t>Audio 7 min.</a:t>
            </a:r>
          </a:p>
          <a:p>
            <a:pPr>
              <a:defRPr/>
            </a:pPr>
            <a:endParaRPr lang="en-US" sz="1800" b="1" dirty="0"/>
          </a:p>
          <a:p>
            <a:pPr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1800" b="1" dirty="0" smtClean="0"/>
              <a:t>When finished, turn to Lecture Notes p. 332 and go to the next slide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>
              <a:defRPr/>
            </a:pPr>
            <a:endParaRPr lang="en-US" sz="1800" b="1" dirty="0" smtClean="0"/>
          </a:p>
        </p:txBody>
      </p:sp>
      <p:pic>
        <p:nvPicPr>
          <p:cNvPr id="4" name="UBLIS571DS-08.1a-2Lecture8.1ExplorationsInSubjectAccessSlidesCSlide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8325" y="434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48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89732"/>
            <a:ext cx="108204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5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Starting on Lecture Notes p. 332 plus many LCC pages.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The audio refers to </a:t>
            </a:r>
            <a:r>
              <a:rPr lang="en-US" sz="1800" b="1" u="sng" dirty="0" smtClean="0"/>
              <a:t>class numbers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Audio 16 min.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When the audio is finished, the right page should be 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Lecture Notes p. 343, starting point of the next slide</a:t>
            </a:r>
          </a:p>
          <a:p>
            <a:pPr>
              <a:defRPr/>
            </a:pPr>
            <a:endParaRPr lang="en-US" sz="1800" b="1" dirty="0" smtClean="0"/>
          </a:p>
        </p:txBody>
      </p:sp>
      <p:pic>
        <p:nvPicPr>
          <p:cNvPr id="4" name="UBLIS571DS-08.1a-2Lecture8.1ExplorationsInSubjectAccessSlidesCSlide4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5318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49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04814"/>
            <a:ext cx="108204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6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Lecture Notes p. 343 – 345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u="sng" dirty="0" smtClean="0"/>
              <a:t>No audio 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Just look over these pages, classes J through S to see more examples of how 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classes relevant to transportation and traffic crop up everywhere in LCC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Pay particular attention to K Law and the geographical subdivisions 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/>
              <a:t>	</a:t>
            </a:r>
            <a:r>
              <a:rPr lang="en-US" sz="1800" b="1" dirty="0" smtClean="0"/>
              <a:t>KF 	10 pages of transportation-relevant concepts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/>
              <a:t>	</a:t>
            </a:r>
            <a:r>
              <a:rPr lang="en-US" sz="1800" b="1" dirty="0" smtClean="0"/>
              <a:t>and KFC	  3 pages of transportation concepts</a:t>
            </a:r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(KFC is just an example – there are subdivisions for many US states)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Next slide starts with Lecture Notes p. 345, class T</a:t>
            </a:r>
          </a:p>
          <a:p>
            <a:pPr>
              <a:defRPr/>
            </a:pP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150813"/>
          <a:ext cx="20682240" cy="506672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447800"/>
                <a:gridCol w="3429000"/>
                <a:gridCol w="27752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~PP36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86200" y="4117183"/>
            <a:ext cx="776288" cy="776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50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04814"/>
            <a:ext cx="113538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7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Starts </a:t>
            </a:r>
            <a:r>
              <a:rPr lang="en-US" sz="1800" b="1" dirty="0"/>
              <a:t>with Lecture Notes p. 345, class </a:t>
            </a:r>
            <a:r>
              <a:rPr lang="en-US" sz="1800" b="1" dirty="0" smtClean="0"/>
              <a:t>T Technology, Then comments on the two LCC pages following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Ends with Lecture Notes p. 348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Audio 5 min.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 indent="-640080">
              <a:tabLst>
                <a:tab pos="1200150" algn="l"/>
              </a:tabLst>
              <a:defRPr/>
            </a:pPr>
            <a:r>
              <a:rPr lang="en-US" sz="1800" b="1" dirty="0" smtClean="0"/>
              <a:t>When finished, go the next slide (no Lecture Notes page no.)</a:t>
            </a:r>
            <a:endParaRPr lang="en-US" sz="1800" b="1" dirty="0"/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>
              <a:defRPr/>
            </a:pPr>
            <a:endParaRPr lang="en-US" sz="1800" b="1" dirty="0" smtClean="0"/>
          </a:p>
        </p:txBody>
      </p:sp>
      <p:pic>
        <p:nvPicPr>
          <p:cNvPr id="4" name="UBLIS571DS-08.1a-2Lecture8.1ExplorationsInSubjectAccessSlidesCSlide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6600" y="434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1C34AABC-7A0A-4F81-8B5A-F7715F07E9BB}" type="slidenum">
              <a:rPr lang="en-US" smtClean="0"/>
              <a:pPr algn="l">
                <a:defRPr/>
              </a:pPr>
              <a:t>51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956" y="518320"/>
            <a:ext cx="1082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/>
              <a:t>Task e. Library of Congress Classification (LCC</a:t>
            </a:r>
            <a:r>
              <a:rPr lang="en-US" sz="1800" b="1" dirty="0" smtClean="0"/>
              <a:t>)</a:t>
            </a:r>
            <a:r>
              <a:rPr lang="en-US" sz="1800" dirty="0" smtClean="0"/>
              <a:t>. </a:t>
            </a:r>
            <a:r>
              <a:rPr lang="en-US" sz="2400" b="1" dirty="0" smtClean="0"/>
              <a:t>Guided exploration 8</a:t>
            </a:r>
          </a:p>
          <a:p>
            <a:pPr indent="-640080">
              <a:tabLst>
                <a:tab pos="1200150" algn="l"/>
              </a:tabLst>
              <a:defRPr/>
            </a:pPr>
            <a:endParaRPr lang="en-US" sz="1800" b="1" dirty="0" smtClean="0"/>
          </a:p>
          <a:p>
            <a:pPr>
              <a:defRPr/>
            </a:pPr>
            <a:r>
              <a:rPr lang="en-US" sz="2400" b="1" dirty="0" smtClean="0"/>
              <a:t>Concluding observations – no page number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endParaRPr lang="en-US" sz="2400" b="1" dirty="0" smtClean="0"/>
          </a:p>
          <a:p>
            <a:pPr>
              <a:defRPr/>
            </a:pPr>
            <a:r>
              <a:rPr lang="en-US" sz="1800" b="1" dirty="0" smtClean="0"/>
              <a:t>Audio 10 min.</a:t>
            </a:r>
          </a:p>
        </p:txBody>
      </p:sp>
      <p:pic>
        <p:nvPicPr>
          <p:cNvPr id="4" name="UBLIS571DS-08.1a-2Lecture8.1ExplorationsInSubjectAccessSlidesCSlide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006" y="419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5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81000"/>
            <a:ext cx="12496800" cy="31316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/>
              <a:t>T</a:t>
            </a:r>
            <a:r>
              <a:rPr lang="en-US" sz="1800" b="1" dirty="0"/>
              <a:t>ask e. Library of Congress </a:t>
            </a:r>
            <a:r>
              <a:rPr lang="en-US" sz="1800" b="1" u="sng" dirty="0"/>
              <a:t>Classification</a:t>
            </a:r>
            <a:r>
              <a:rPr lang="en-US" sz="1800" b="1" dirty="0"/>
              <a:t> (LCC)</a:t>
            </a:r>
            <a:r>
              <a:rPr lang="en-US" sz="1800" dirty="0"/>
              <a:t>. </a:t>
            </a:r>
            <a:r>
              <a:rPr lang="en-US" sz="1800" dirty="0" smtClean="0"/>
              <a:t>          </a:t>
            </a:r>
            <a:r>
              <a:rPr lang="en-US" sz="1800" b="1" dirty="0" smtClean="0"/>
              <a:t> Concluding question</a:t>
            </a:r>
            <a:endParaRPr lang="en-US" sz="1800" b="1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No page numbers. The audio says Slide 47 – ignore that</a:t>
            </a: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LCC consists of ~half a million classes in 40 normal-book-sized volumes.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/>
              <a:t>Question</a:t>
            </a:r>
            <a:r>
              <a:rPr lang="en-US" sz="1800" b="1" dirty="0" smtClean="0"/>
              <a:t>:</a:t>
            </a:r>
            <a:endParaRPr lang="en-US" sz="1800" dirty="0"/>
          </a:p>
          <a:p>
            <a:pPr>
              <a:spcBef>
                <a:spcPts val="900"/>
              </a:spcBef>
              <a:defRPr/>
            </a:pPr>
            <a:r>
              <a:rPr lang="en-US" sz="1800" b="1" dirty="0"/>
              <a:t>How can we assist a user who wants to find, for example, all LCC classes on the topic (query)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1800" kern="1400" dirty="0">
                <a:latin typeface="Times New Roman"/>
                <a:ea typeface="Calibri"/>
              </a:rPr>
              <a:t>History : </a:t>
            </a:r>
            <a:r>
              <a:rPr lang="en-US" sz="1800" kern="1400" dirty="0">
                <a:solidFill>
                  <a:srgbClr val="FF0000"/>
                </a:solidFill>
                <a:latin typeface="Times New Roman"/>
                <a:ea typeface="Calibri"/>
              </a:rPr>
              <a:t>Ground transport, inclusive</a:t>
            </a:r>
            <a:r>
              <a:rPr lang="en-US" sz="1800" kern="1400" dirty="0">
                <a:latin typeface="Times New Roman"/>
                <a:ea typeface="Calibri"/>
              </a:rPr>
              <a:t> : </a:t>
            </a:r>
            <a:r>
              <a:rPr lang="en-US" sz="1800" kern="1400" dirty="0">
                <a:solidFill>
                  <a:srgbClr val="00B050"/>
                </a:solidFill>
                <a:latin typeface="Times New Roman"/>
                <a:ea typeface="Calibri"/>
              </a:rPr>
              <a:t>Traffic </a:t>
            </a:r>
            <a:r>
              <a:rPr lang="en-US" sz="1800" kern="1400" dirty="0" smtClean="0">
                <a:solidFill>
                  <a:srgbClr val="00B050"/>
                </a:solidFill>
                <a:latin typeface="Times New Roman"/>
                <a:ea typeface="Calibri"/>
              </a:rPr>
              <a:t>routes</a:t>
            </a:r>
            <a:endParaRPr lang="en-US" sz="1800" kern="1400" dirty="0">
              <a:solidFill>
                <a:srgbClr val="00B050"/>
              </a:solidFill>
              <a:latin typeface="Times New Roman"/>
              <a:ea typeface="Calibri"/>
            </a:endParaRPr>
          </a:p>
          <a:p>
            <a:pPr>
              <a:defRPr/>
            </a:pP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6" name="~PP39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067800" y="3962400"/>
            <a:ext cx="547688" cy="5476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1" y="150813"/>
          <a:ext cx="20193000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95400"/>
                <a:gridCol w="3657600"/>
                <a:gridCol w="2699040"/>
                <a:gridCol w="2209800"/>
                <a:gridCol w="1676400"/>
                <a:gridCol w="1905000"/>
                <a:gridCol w="362556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</a:p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  <a:r>
                        <a:rPr lang="en-US" sz="12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Congress Classification (LCC)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</a:rPr>
                        <a:t>Object of transportation</a:t>
                      </a: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facility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station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route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Passengers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Freight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***********************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reality there are many more facets.  One facet might accommodate general concepts such as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Planning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Quality control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Cost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These concepts apply in other domains as well (common-sense concepts, cross-domain concepts)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Query 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transport, inclusive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LCC classes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F 73.67 History &gt; Boston &gt; Streets. Bridges. Railroads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6" name="~PP26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669000" y="4450571"/>
            <a:ext cx="700088" cy="7000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1" y="150813"/>
          <a:ext cx="20193000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95400"/>
                <a:gridCol w="3657600"/>
                <a:gridCol w="2699040"/>
                <a:gridCol w="2209800"/>
                <a:gridCol w="1676400"/>
                <a:gridCol w="1905000"/>
                <a:gridCol w="362556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</a:p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  <a:r>
                        <a:rPr lang="en-US" sz="12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Congress Classification (LCC)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</a:rPr>
                        <a:t>Object of transportation</a:t>
                      </a: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facility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station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route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Passengers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Freight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***********************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reality there are many more facets.  One facet might accommodate general concepts such as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Planning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Quality control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Cost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These concepts apply in other domains as well (common-sense concepts, cross-domain concepts)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Query 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transport, inclusive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LCC classes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F 73.67 History &gt; Boston &gt; Streets. Bridges. Railroads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Boston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TE</a:t>
                      </a: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63 Highway engineering &gt; History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6" name="~PP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669000" y="4495800"/>
            <a:ext cx="623888" cy="6238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1" y="150813"/>
          <a:ext cx="20193000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95400"/>
                <a:gridCol w="3657600"/>
                <a:gridCol w="2699040"/>
                <a:gridCol w="2209800"/>
                <a:gridCol w="1676400"/>
                <a:gridCol w="1905000"/>
                <a:gridCol w="362556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</a:p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40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  <a:r>
                        <a:rPr lang="en-US" sz="1200" b="1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Congress Classification (LCC)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</a:rPr>
                        <a:t>Object of transportation</a:t>
                      </a: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facility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station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route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Passengers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Freight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***********************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reality there are many more facets.  One facet might accommodate general concepts such as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Planning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Quality control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Cost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These concepts apply in other domains as well (common-sense concepts, cross-domain concepts)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Query 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transport, inclusive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LCC classes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F 73.67 History &gt; Boston &gt; Streets. Bridges. Railroads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Boston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TE</a:t>
                      </a: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63 Highway engineering &gt; History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Engineering</a:t>
                      </a: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6" name="~PP22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669000" y="4800600"/>
            <a:ext cx="547688" cy="5476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879080"/>
              </p:ext>
            </p:extLst>
          </p:nvPr>
        </p:nvGraphicFramePr>
        <p:xfrm>
          <a:off x="457200" y="150813"/>
          <a:ext cx="20682240" cy="5161680"/>
        </p:xfrm>
        <a:graphic>
          <a:graphicData uri="http://schemas.openxmlformats.org/drawingml/2006/table">
            <a:tbl>
              <a:tblPr/>
              <a:tblGrid>
                <a:gridCol w="1600200"/>
                <a:gridCol w="1524000"/>
                <a:gridCol w="1295400"/>
                <a:gridCol w="3657600"/>
                <a:gridCol w="2699040"/>
                <a:gridCol w="2209800"/>
                <a:gridCol w="1676400"/>
                <a:gridCol w="1905000"/>
                <a:gridCol w="4114800"/>
              </a:tblGrid>
              <a:tr h="2138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Search terms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for concept Harbor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 the raw alpha index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Variants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Synonyms </a:t>
                      </a: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consolidated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 factors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c1 continued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Semantic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factors 2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</a:p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Congress Classification (LCC)</a:t>
                      </a:r>
                    </a:p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Descriptor-find index</a:t>
                      </a: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66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b="1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Mode of transportation</a:t>
                      </a:r>
                      <a:endParaRPr lang="en-US" sz="1200" b="1" kern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transportation system component</a:t>
                      </a:r>
                      <a:endParaRPr lang="en-US" sz="1200" b="1" kern="1400" dirty="0">
                        <a:solidFill>
                          <a:srgbClr val="00B05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</a:rPr>
                        <a:t>Object of transportation</a:t>
                      </a:r>
                      <a:endParaRPr lang="en-US" sz="1200" b="1" kern="1400" dirty="0">
                        <a:solidFill>
                          <a:srgbClr val="0070C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8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Harbours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facilities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facilities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__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 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&gt;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Port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	    |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8700" algn="l"/>
                        </a:tabLst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Dock	__|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dock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port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facility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terminal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Railroad station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Traffic station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Airport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Harbor</a:t>
                      </a:r>
                      <a:endParaRPr lang="en-US" sz="110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</a:t>
                      </a: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Parking garage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   NT  RR station</a:t>
                      </a:r>
                    </a:p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Liverpool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Inland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Boat harbor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Coastal oil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harbor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5850" algn="l"/>
                        </a:tabLs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Traffic station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= Harbor :  Liverpool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=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Tr. station :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Water tr. : Liverpool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v-SE" sz="120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Inland water tr. = Tr. station : Inland w. tr.</a:t>
                      </a: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Small ship = Tr. station : Water tr. : Sm. ship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= Harbor :  Ocean transport : Oil = Tr. station : Oc.tr. : O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Airplane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Ship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Water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Car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Locomotive 	= 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</a:rPr>
                        <a:t>Vehicle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Rail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Road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Rail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Water transport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Air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(In order of historical appearance)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(Ordering by importance would put Air transport in second position)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facility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station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         Traffic route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Vehicle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Passengers</a:t>
                      </a: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 algn="l" defTabSz="1410782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+mn-cs"/>
                        </a:rPr>
                        <a:t>Freight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***********************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In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reality there are many more facets.  One facet might accommodate general concepts such as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Management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Planning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Quality control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Cost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These concepts apply in other domains as well (common-sense concepts, cross-domain concepts)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Query 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transport, inclusive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endParaRPr lang="en-US" sz="12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LCC classes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F 73.67 History &gt; Boston &gt; Streets. Bridges. Railroads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 Boston : 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Ground transport</a:t>
                      </a:r>
                      <a:r>
                        <a:rPr lang="en-US" sz="1200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TE</a:t>
                      </a:r>
                      <a:r>
                        <a:rPr lang="en-US" sz="12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63 Highway engineering &gt; History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Semantic factors (index terms) for this class: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History :</a:t>
                      </a:r>
                      <a:r>
                        <a:rPr lang="en-US" sz="12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Road transport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</a:t>
                      </a:r>
                      <a:r>
                        <a:rPr lang="en-US" sz="1200" kern="1400" dirty="0" smtClean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+mn-cs"/>
                        </a:rPr>
                        <a:t>Traffic route</a:t>
                      </a: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: Engineering</a:t>
                      </a:r>
                      <a:endParaRPr lang="en-US" sz="1200" kern="140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So this is an index or system to find compound descriptors based on their elemental conceptual components.  I call this 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baseline="0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                  </a:t>
                      </a:r>
                      <a:r>
                        <a:rPr lang="en-US" sz="1800" b="1" kern="14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</a:rPr>
                        <a:t> Descriptor-find index</a:t>
                      </a: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~PP16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702331" y="4779169"/>
            <a:ext cx="471488" cy="4714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Your thoughts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 smtClean="0"/>
              <a:t>Question 1</a:t>
            </a:r>
            <a:r>
              <a:rPr lang="en-US" sz="1800" dirty="0"/>
              <a:t>.	Harbors for </a:t>
            </a:r>
            <a:r>
              <a:rPr lang="en-US" sz="2000" b="1" dirty="0"/>
              <a:t>large tankers</a:t>
            </a:r>
            <a:r>
              <a:rPr lang="en-US" sz="1800" dirty="0"/>
              <a:t>.</a:t>
            </a:r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 smtClean="0"/>
              <a:t>Now we focus on </a:t>
            </a:r>
            <a:r>
              <a:rPr lang="en-US" sz="1800" b="1" u="sng" dirty="0"/>
              <a:t>large</a:t>
            </a:r>
            <a:r>
              <a:rPr lang="en-US" sz="1800" b="1" dirty="0"/>
              <a:t> </a:t>
            </a:r>
            <a:r>
              <a:rPr lang="en-US" sz="1800" b="1" dirty="0" err="1" smtClean="0"/>
              <a:t>tankers</a:t>
            </a:r>
            <a:r>
              <a:rPr lang="en-US" sz="1600" dirty="0" err="1" smtClean="0"/>
              <a:t>.with</a:t>
            </a:r>
            <a:r>
              <a:rPr lang="en-US" sz="1600" dirty="0" smtClean="0"/>
              <a:t> emphasis on </a:t>
            </a:r>
            <a:r>
              <a:rPr lang="en-US" sz="1800" b="1" u="sng" dirty="0" smtClean="0"/>
              <a:t>large</a:t>
            </a:r>
          </a:p>
          <a:p>
            <a:pPr marL="631825" indent="-631825">
              <a:defRPr/>
            </a:pPr>
            <a:endParaRPr lang="en-US" sz="1800" dirty="0" smtClean="0"/>
          </a:p>
          <a:p>
            <a:pPr marL="631825" indent="-631825">
              <a:defRPr/>
            </a:pPr>
            <a:r>
              <a:rPr lang="en-US" sz="1800" dirty="0" smtClean="0"/>
              <a:t>Check </a:t>
            </a:r>
            <a:r>
              <a:rPr lang="en-US" sz="1800" dirty="0"/>
              <a:t>the index for terms that could be used for </a:t>
            </a:r>
            <a:r>
              <a:rPr lang="en-US" sz="2000" b="1" dirty="0"/>
              <a:t>large</a:t>
            </a:r>
            <a:r>
              <a:rPr lang="en-US" sz="1800" b="1" dirty="0"/>
              <a:t> </a:t>
            </a:r>
            <a:r>
              <a:rPr lang="en-US" sz="1800" dirty="0"/>
              <a:t>tankers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17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38800" y="4114800"/>
            <a:ext cx="852488" cy="8524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DS </a:t>
            </a:r>
            <a:r>
              <a:rPr lang="en-US" sz="1800" b="1" dirty="0" smtClean="0"/>
              <a:t>comments, then Your thoughts</a:t>
            </a:r>
            <a:endParaRPr lang="en-US" sz="1800" b="1" dirty="0"/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 smtClean="0"/>
              <a:t>Question 1</a:t>
            </a:r>
            <a:r>
              <a:rPr lang="en-US" sz="1800" dirty="0"/>
              <a:t>.	Harbors for </a:t>
            </a:r>
            <a:r>
              <a:rPr lang="en-US" sz="2000" b="1" u="sng" dirty="0"/>
              <a:t>large</a:t>
            </a:r>
            <a:r>
              <a:rPr lang="en-US" sz="2000" b="1" dirty="0"/>
              <a:t> tankers</a:t>
            </a:r>
            <a:r>
              <a:rPr lang="en-US" sz="1800" dirty="0" smtClean="0"/>
              <a:t>.</a:t>
            </a:r>
          </a:p>
          <a:p>
            <a:pPr marL="631825" indent="-631825">
              <a:defRPr/>
            </a:pPr>
            <a:endParaRPr lang="en-US" sz="1800" dirty="0" smtClean="0"/>
          </a:p>
          <a:p>
            <a:pPr marL="631825" indent="-631825">
              <a:defRPr/>
            </a:pPr>
            <a:endParaRPr lang="en-US" sz="1800" dirty="0" smtClean="0"/>
          </a:p>
          <a:p>
            <a:pPr marL="631825" indent="-631825">
              <a:defRPr/>
            </a:pPr>
            <a:r>
              <a:rPr lang="en-US" sz="1800" b="1" dirty="0" smtClean="0"/>
              <a:t>To think about:</a:t>
            </a:r>
            <a:endParaRPr lang="en-US" sz="1800" dirty="0" smtClean="0"/>
          </a:p>
          <a:p>
            <a:pPr marL="631825" indent="-631825">
              <a:defRPr/>
            </a:pPr>
            <a:endParaRPr lang="en-US" sz="1800" b="1" dirty="0" smtClean="0"/>
          </a:p>
          <a:p>
            <a:pPr marL="631825">
              <a:defRPr/>
            </a:pPr>
            <a:r>
              <a:rPr lang="en-US" sz="1800" dirty="0" smtClean="0"/>
              <a:t>How can you build an index that will allow answering this question provided that </a:t>
            </a:r>
            <a:br>
              <a:rPr lang="en-US" sz="1800" dirty="0" smtClean="0"/>
            </a:br>
            <a:r>
              <a:rPr lang="en-US" sz="1800" b="1" dirty="0" smtClean="0"/>
              <a:t>you are in charge</a:t>
            </a:r>
            <a:r>
              <a:rPr lang="en-US" sz="1800" dirty="0" smtClean="0"/>
              <a:t> and can tell the indexers exactly what to do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25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10600" y="3601106"/>
            <a:ext cx="700088" cy="7000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</a:t>
            </a:r>
            <a:r>
              <a:rPr lang="en-US" sz="1800" b="1"/>
              <a:t>DS </a:t>
            </a:r>
            <a:r>
              <a:rPr lang="en-US" sz="1800" b="1" smtClean="0"/>
              <a:t>comments on the question</a:t>
            </a:r>
            <a:endParaRPr lang="en-US" sz="1800" b="1" dirty="0"/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1.	Harbors for </a:t>
            </a:r>
            <a:r>
              <a:rPr lang="en-US" sz="2000" b="1" dirty="0"/>
              <a:t>large </a:t>
            </a:r>
            <a:r>
              <a:rPr lang="en-US" sz="2000" b="1"/>
              <a:t>tankers</a:t>
            </a:r>
            <a:r>
              <a:rPr lang="en-US" sz="1800" smtClean="0"/>
              <a:t>.</a:t>
            </a:r>
          </a:p>
          <a:p>
            <a:pPr marL="631825" indent="-631825">
              <a:defRPr/>
            </a:pPr>
            <a:endParaRPr lang="en-US" sz="1800" smtClean="0"/>
          </a:p>
          <a:p>
            <a:pPr marL="631825" indent="-631825">
              <a:defRPr/>
            </a:pPr>
            <a:endParaRPr lang="en-US" sz="1800" smtClean="0"/>
          </a:p>
          <a:p>
            <a:pPr marL="631825" indent="-631825">
              <a:defRPr/>
            </a:pPr>
            <a:r>
              <a:rPr lang="en-US" sz="1800" b="1" smtClean="0"/>
              <a:t>To think about:</a:t>
            </a:r>
            <a:endParaRPr lang="en-US" sz="1800" smtClean="0"/>
          </a:p>
          <a:p>
            <a:pPr marL="631825" indent="-631825">
              <a:defRPr/>
            </a:pPr>
            <a:endParaRPr lang="en-US" sz="1800" b="1" smtClean="0"/>
          </a:p>
          <a:p>
            <a:pPr marL="631825">
              <a:defRPr/>
            </a:pPr>
            <a:r>
              <a:rPr lang="en-US" sz="1800" smtClean="0"/>
              <a:t>How can you build an index that will allow answering this question provided that </a:t>
            </a:r>
            <a:br>
              <a:rPr lang="en-US" sz="1800" smtClean="0"/>
            </a:br>
            <a:r>
              <a:rPr lang="en-US" sz="1800" b="1" smtClean="0"/>
              <a:t>you are in charge</a:t>
            </a:r>
            <a:r>
              <a:rPr lang="en-US" sz="1800" smtClean="0"/>
              <a:t> and can tell the indexers exactly what to do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5" name="~PP24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3598070"/>
            <a:ext cx="852488" cy="8524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9906000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1800" b="1" dirty="0"/>
              <a:t>Task a:	Identify search terms                       Your thoughts</a:t>
            </a:r>
          </a:p>
          <a:p>
            <a:pPr>
              <a:defRPr/>
            </a:pPr>
            <a:endParaRPr lang="en-US" sz="1800" dirty="0"/>
          </a:p>
          <a:p>
            <a:pPr marL="631825" indent="-631825">
              <a:defRPr/>
            </a:pPr>
            <a:endParaRPr lang="en-US" sz="1800" dirty="0"/>
          </a:p>
          <a:p>
            <a:pPr marL="631825" indent="-631825">
              <a:defRPr/>
            </a:pPr>
            <a:r>
              <a:rPr lang="en-US" sz="1800" dirty="0"/>
              <a:t>2.	</a:t>
            </a:r>
            <a:r>
              <a:rPr lang="en-US" sz="2000" b="1" dirty="0"/>
              <a:t>Air cushion craft</a:t>
            </a:r>
            <a:r>
              <a:rPr lang="en-US" sz="1800" dirty="0"/>
              <a:t>.</a:t>
            </a:r>
          </a:p>
          <a:p>
            <a:pPr marL="631825" indent="-631825"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pic>
        <p:nvPicPr>
          <p:cNvPr id="4" name="~PP25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48200" y="2253457"/>
            <a:ext cx="623888" cy="6238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AABC-7A0A-4F81-8B5A-F7715F07E9B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11140</TotalTime>
  <Words>5353</Words>
  <Application>Microsoft Office PowerPoint</Application>
  <PresentationFormat>Custom</PresentationFormat>
  <Paragraphs>3719</Paragraphs>
  <Slides>56</Slides>
  <Notes>1</Notes>
  <HiddenSlides>0</HiddenSlides>
  <MMClips>47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Custom Design</vt:lpstr>
      <vt:lpstr>7_Default Design</vt:lpstr>
      <vt:lpstr>UB LIS 571 Soergel Lecture 8.1a   Explorations in subject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621</cp:revision>
  <dcterms:created xsi:type="dcterms:W3CDTF">2012-02-22T17:18:44Z</dcterms:created>
  <dcterms:modified xsi:type="dcterms:W3CDTF">2015-03-23T13:43:58Z</dcterms:modified>
</cp:coreProperties>
</file>