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3" r:id="rId2"/>
    <p:sldId id="257" r:id="rId3"/>
    <p:sldId id="292" r:id="rId4"/>
    <p:sldId id="291" r:id="rId5"/>
    <p:sldId id="290" r:id="rId6"/>
    <p:sldId id="289" r:id="rId7"/>
    <p:sldId id="288" r:id="rId8"/>
    <p:sldId id="287" r:id="rId9"/>
    <p:sldId id="286" r:id="rId10"/>
    <p:sldId id="285" r:id="rId11"/>
    <p:sldId id="284" r:id="rId12"/>
    <p:sldId id="283" r:id="rId13"/>
    <p:sldId id="282" r:id="rId14"/>
    <p:sldId id="281" r:id="rId15"/>
    <p:sldId id="280" r:id="rId16"/>
    <p:sldId id="279" r:id="rId17"/>
    <p:sldId id="278" r:id="rId18"/>
    <p:sldId id="277" r:id="rId19"/>
    <p:sldId id="276" r:id="rId20"/>
    <p:sldId id="275" r:id="rId21"/>
    <p:sldId id="274" r:id="rId22"/>
    <p:sldId id="273" r:id="rId23"/>
    <p:sldId id="272" r:id="rId24"/>
    <p:sldId id="271" r:id="rId25"/>
    <p:sldId id="270" r:id="rId26"/>
    <p:sldId id="269" r:id="rId27"/>
    <p:sldId id="268" r:id="rId28"/>
    <p:sldId id="267" r:id="rId29"/>
    <p:sldId id="266" r:id="rId30"/>
    <p:sldId id="265" r:id="rId31"/>
    <p:sldId id="264" r:id="rId32"/>
    <p:sldId id="263" r:id="rId33"/>
    <p:sldId id="262" r:id="rId34"/>
    <p:sldId id="261" r:id="rId35"/>
    <p:sldId id="260" r:id="rId36"/>
    <p:sldId id="259" r:id="rId37"/>
    <p:sldId id="258" r:id="rId38"/>
  </p:sldIdLst>
  <p:sldSz cx="10972800" cy="10698163"/>
  <p:notesSz cx="6858000" cy="9144000"/>
  <p:defaultTextStyle>
    <a:defPPr>
      <a:defRPr lang="en-US"/>
    </a:defPPr>
    <a:lvl1pPr marL="0" algn="l" defTabSz="125397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986" algn="l" defTabSz="125397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3971" algn="l" defTabSz="125397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80958" algn="l" defTabSz="125397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7943" algn="l" defTabSz="125397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4929" algn="l" defTabSz="125397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61914" algn="l" defTabSz="125397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8901" algn="l" defTabSz="125397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5886" algn="l" defTabSz="1253971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6" autoAdjust="0"/>
  </p:normalViewPr>
  <p:slideViewPr>
    <p:cSldViewPr>
      <p:cViewPr varScale="1">
        <p:scale>
          <a:sx n="52" d="100"/>
          <a:sy n="52" d="100"/>
        </p:scale>
        <p:origin x="-1963" y="-106"/>
      </p:cViewPr>
      <p:guideLst>
        <p:guide orient="horz" pos="3371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3ACEF-62C8-4C4C-BB7E-6BE4BD34D37B}" type="datetimeFigureOut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70050" y="685800"/>
            <a:ext cx="3517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B17E1-02DA-4009-8519-43877A01EBB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3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3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26986" algn="l" defTabSz="1253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53971" algn="l" defTabSz="1253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880958" algn="l" defTabSz="1253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07943" algn="l" defTabSz="1253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34929" algn="l" defTabSz="1253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761914" algn="l" defTabSz="1253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388901" algn="l" defTabSz="1253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015886" algn="l" defTabSz="125397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323373"/>
            <a:ext cx="9326880" cy="22931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6062292"/>
            <a:ext cx="7680960" cy="27339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2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53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80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34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61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8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25E35-148C-4699-8DA9-9C3D6F5F8482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A30E-0F7C-47F0-955E-B2E217A012EB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32920" y="856848"/>
            <a:ext cx="3703320" cy="182562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856848"/>
            <a:ext cx="10927080" cy="182562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3B517-1FF3-4323-8FD4-25D7247AF04B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BAFF-F2B4-44BB-A199-4706F86C7B71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6874565"/>
            <a:ext cx="9326880" cy="2124774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4534344"/>
            <a:ext cx="9326880" cy="2340223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2698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5397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809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5079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1349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7619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88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50158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BC0D-D52B-4887-B197-E8D122CD3E27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4992481"/>
            <a:ext cx="7315200" cy="1412058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21040" y="4992481"/>
            <a:ext cx="7315200" cy="1412058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49DE-B8F9-4016-A279-691AE1A4D6F3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428425"/>
            <a:ext cx="9875520" cy="17830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394708"/>
            <a:ext cx="4848226" cy="998000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6986" indent="0">
              <a:buNone/>
              <a:defRPr sz="2700" b="1"/>
            </a:lvl2pPr>
            <a:lvl3pPr marL="1253971" indent="0">
              <a:buNone/>
              <a:defRPr sz="2500" b="1"/>
            </a:lvl3pPr>
            <a:lvl4pPr marL="1880958" indent="0">
              <a:buNone/>
              <a:defRPr sz="2200" b="1"/>
            </a:lvl4pPr>
            <a:lvl5pPr marL="2507943" indent="0">
              <a:buNone/>
              <a:defRPr sz="2200" b="1"/>
            </a:lvl5pPr>
            <a:lvl6pPr marL="3134929" indent="0">
              <a:buNone/>
              <a:defRPr sz="2200" b="1"/>
            </a:lvl6pPr>
            <a:lvl7pPr marL="3761914" indent="0">
              <a:buNone/>
              <a:defRPr sz="2200" b="1"/>
            </a:lvl7pPr>
            <a:lvl8pPr marL="4388901" indent="0">
              <a:buNone/>
              <a:defRPr sz="2200" b="1"/>
            </a:lvl8pPr>
            <a:lvl9pPr marL="5015886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3392708"/>
            <a:ext cx="4848226" cy="6163826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2" y="2394708"/>
            <a:ext cx="4850130" cy="998000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6986" indent="0">
              <a:buNone/>
              <a:defRPr sz="2700" b="1"/>
            </a:lvl2pPr>
            <a:lvl3pPr marL="1253971" indent="0">
              <a:buNone/>
              <a:defRPr sz="2500" b="1"/>
            </a:lvl3pPr>
            <a:lvl4pPr marL="1880958" indent="0">
              <a:buNone/>
              <a:defRPr sz="2200" b="1"/>
            </a:lvl4pPr>
            <a:lvl5pPr marL="2507943" indent="0">
              <a:buNone/>
              <a:defRPr sz="2200" b="1"/>
            </a:lvl5pPr>
            <a:lvl6pPr marL="3134929" indent="0">
              <a:buNone/>
              <a:defRPr sz="2200" b="1"/>
            </a:lvl6pPr>
            <a:lvl7pPr marL="3761914" indent="0">
              <a:buNone/>
              <a:defRPr sz="2200" b="1"/>
            </a:lvl7pPr>
            <a:lvl8pPr marL="4388901" indent="0">
              <a:buNone/>
              <a:defRPr sz="2200" b="1"/>
            </a:lvl8pPr>
            <a:lvl9pPr marL="5015886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2" y="3392708"/>
            <a:ext cx="4850130" cy="6163826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7489-297E-4312-99D5-EB24D5461C3B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EE5A3-1532-4F3C-AE87-0A6067D3EFE8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5D46-7D3C-47F6-A89F-82E056CDF0BC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425948"/>
            <a:ext cx="3609976" cy="181274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425953"/>
            <a:ext cx="6134100" cy="9130585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2238697"/>
            <a:ext cx="3609976" cy="7317841"/>
          </a:xfrm>
        </p:spPr>
        <p:txBody>
          <a:bodyPr/>
          <a:lstStyle>
            <a:lvl1pPr marL="0" indent="0">
              <a:buNone/>
              <a:defRPr sz="1900"/>
            </a:lvl1pPr>
            <a:lvl2pPr marL="626986" indent="0">
              <a:buNone/>
              <a:defRPr sz="1700"/>
            </a:lvl2pPr>
            <a:lvl3pPr marL="1253971" indent="0">
              <a:buNone/>
              <a:defRPr sz="1400"/>
            </a:lvl3pPr>
            <a:lvl4pPr marL="1880958" indent="0">
              <a:buNone/>
              <a:defRPr sz="1200"/>
            </a:lvl4pPr>
            <a:lvl5pPr marL="2507943" indent="0">
              <a:buNone/>
              <a:defRPr sz="1200"/>
            </a:lvl5pPr>
            <a:lvl6pPr marL="3134929" indent="0">
              <a:buNone/>
              <a:defRPr sz="1200"/>
            </a:lvl6pPr>
            <a:lvl7pPr marL="3761914" indent="0">
              <a:buNone/>
              <a:defRPr sz="1200"/>
            </a:lvl7pPr>
            <a:lvl8pPr marL="4388901" indent="0">
              <a:buNone/>
              <a:defRPr sz="1200"/>
            </a:lvl8pPr>
            <a:lvl9pPr marL="501588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B6E9D-2709-4D92-A951-7C7F0BCAE711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7488721"/>
            <a:ext cx="6583680" cy="88408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955899"/>
            <a:ext cx="6583680" cy="6418898"/>
          </a:xfrm>
        </p:spPr>
        <p:txBody>
          <a:bodyPr/>
          <a:lstStyle>
            <a:lvl1pPr marL="0" indent="0">
              <a:buNone/>
              <a:defRPr sz="4400"/>
            </a:lvl1pPr>
            <a:lvl2pPr marL="626986" indent="0">
              <a:buNone/>
              <a:defRPr sz="3800"/>
            </a:lvl2pPr>
            <a:lvl3pPr marL="1253971" indent="0">
              <a:buNone/>
              <a:defRPr sz="3300"/>
            </a:lvl3pPr>
            <a:lvl4pPr marL="1880958" indent="0">
              <a:buNone/>
              <a:defRPr sz="2700"/>
            </a:lvl4pPr>
            <a:lvl5pPr marL="2507943" indent="0">
              <a:buNone/>
              <a:defRPr sz="2700"/>
            </a:lvl5pPr>
            <a:lvl6pPr marL="3134929" indent="0">
              <a:buNone/>
              <a:defRPr sz="2700"/>
            </a:lvl6pPr>
            <a:lvl7pPr marL="3761914" indent="0">
              <a:buNone/>
              <a:defRPr sz="2700"/>
            </a:lvl7pPr>
            <a:lvl8pPr marL="4388901" indent="0">
              <a:buNone/>
              <a:defRPr sz="2700"/>
            </a:lvl8pPr>
            <a:lvl9pPr marL="5015886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8372805"/>
            <a:ext cx="6583680" cy="1255548"/>
          </a:xfrm>
        </p:spPr>
        <p:txBody>
          <a:bodyPr/>
          <a:lstStyle>
            <a:lvl1pPr marL="0" indent="0">
              <a:buNone/>
              <a:defRPr sz="1900"/>
            </a:lvl1pPr>
            <a:lvl2pPr marL="626986" indent="0">
              <a:buNone/>
              <a:defRPr sz="1700"/>
            </a:lvl2pPr>
            <a:lvl3pPr marL="1253971" indent="0">
              <a:buNone/>
              <a:defRPr sz="1400"/>
            </a:lvl3pPr>
            <a:lvl4pPr marL="1880958" indent="0">
              <a:buNone/>
              <a:defRPr sz="1200"/>
            </a:lvl4pPr>
            <a:lvl5pPr marL="2507943" indent="0">
              <a:buNone/>
              <a:defRPr sz="1200"/>
            </a:lvl5pPr>
            <a:lvl6pPr marL="3134929" indent="0">
              <a:buNone/>
              <a:defRPr sz="1200"/>
            </a:lvl6pPr>
            <a:lvl7pPr marL="3761914" indent="0">
              <a:buNone/>
              <a:defRPr sz="1200"/>
            </a:lvl7pPr>
            <a:lvl8pPr marL="4388901" indent="0">
              <a:buNone/>
              <a:defRPr sz="1200"/>
            </a:lvl8pPr>
            <a:lvl9pPr marL="501588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64CE4-B6B5-48F5-94B0-7844F64EBF6F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428425"/>
            <a:ext cx="9875520" cy="1783027"/>
          </a:xfrm>
          <a:prstGeom prst="rect">
            <a:avLst/>
          </a:prstGeom>
        </p:spPr>
        <p:txBody>
          <a:bodyPr vert="horz" lIns="125397" tIns="62698" rIns="125397" bIns="626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496241"/>
            <a:ext cx="9875520" cy="7060294"/>
          </a:xfrm>
          <a:prstGeom prst="rect">
            <a:avLst/>
          </a:prstGeom>
        </p:spPr>
        <p:txBody>
          <a:bodyPr vert="horz" lIns="125397" tIns="62698" rIns="125397" bIns="626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9915616"/>
            <a:ext cx="2560320" cy="569578"/>
          </a:xfrm>
          <a:prstGeom prst="rect">
            <a:avLst/>
          </a:prstGeom>
        </p:spPr>
        <p:txBody>
          <a:bodyPr vert="horz" lIns="125397" tIns="62698" rIns="125397" bIns="6269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81ED8-B504-4AE1-ABC9-2A0A9B022ED0}" type="datetime1">
              <a:rPr lang="en-US" smtClean="0"/>
              <a:pPr/>
              <a:t>3/26/2015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9915616"/>
            <a:ext cx="3474720" cy="569578"/>
          </a:xfrm>
          <a:prstGeom prst="rect">
            <a:avLst/>
          </a:prstGeom>
        </p:spPr>
        <p:txBody>
          <a:bodyPr vert="horz" lIns="125397" tIns="62698" rIns="125397" bIns="6269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9915616"/>
            <a:ext cx="2560320" cy="569578"/>
          </a:xfrm>
          <a:prstGeom prst="rect">
            <a:avLst/>
          </a:prstGeom>
        </p:spPr>
        <p:txBody>
          <a:bodyPr vert="horz" lIns="125397" tIns="62698" rIns="125397" bIns="6269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94F5A-AAB5-4B1D-A479-02C8B157D5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253971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0239" indent="-470239" algn="l" defTabSz="1253971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8852" indent="-391866" algn="l" defTabSz="1253971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7465" indent="-313493" algn="l" defTabSz="125397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450" indent="-313493" algn="l" defTabSz="1253971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436" indent="-313493" algn="l" defTabSz="1253971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8422" indent="-313493" algn="l" defTabSz="12539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5408" indent="-313493" algn="l" defTabSz="12539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02394" indent="-313493" algn="l" defTabSz="12539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9379" indent="-313493" algn="l" defTabSz="12539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397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986" algn="l" defTabSz="125397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3971" algn="l" defTabSz="125397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80958" algn="l" defTabSz="125397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7943" algn="l" defTabSz="125397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4929" algn="l" defTabSz="125397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1914" algn="l" defTabSz="125397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8901" algn="l" defTabSz="125397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5886" algn="l" defTabSz="125397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UB LIS 571 Lecture </a:t>
            </a:r>
            <a:r>
              <a:rPr lang="en-US" dirty="0"/>
              <a:t>9.1</a:t>
            </a:r>
            <a:br>
              <a:rPr lang="en-US" dirty="0"/>
            </a:br>
            <a:r>
              <a:rPr lang="en-US" sz="4000" b="1" dirty="0" smtClean="0"/>
              <a:t>Index Language Structure 1. Conceptual </a:t>
            </a:r>
            <a:r>
              <a:rPr lang="en-US" sz="4000" b="1" smtClean="0"/>
              <a:t/>
            </a:r>
            <a:br>
              <a:rPr lang="en-US" sz="4000" b="1" smtClean="0"/>
            </a:br>
            <a:r>
              <a:rPr lang="en-US" sz="4000" b="1" smtClean="0"/>
              <a:t>Step1</a:t>
            </a:r>
            <a:r>
              <a:rPr lang="en-US" sz="4000" b="1" dirty="0" smtClean="0"/>
              <a:t>. </a:t>
            </a:r>
            <a:r>
              <a:rPr lang="en-US" sz="4000" b="1" dirty="0" smtClean="0"/>
              <a:t>Semantic Factoring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139281"/>
            <a:ext cx="9875520" cy="70602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First read Lecture Notes p. 365 and 367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 smtClean="0"/>
              <a:t>This PowerPoint presentation leads you through</a:t>
            </a:r>
            <a:endParaRPr lang="en-US" sz="2800" dirty="0"/>
          </a:p>
          <a:p>
            <a:pPr>
              <a:buNone/>
            </a:pPr>
            <a:r>
              <a:rPr lang="en-US" sz="2800" dirty="0" smtClean="0"/>
              <a:t>Introduction and Step 1.  Semantic factoring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 smtClean="0"/>
              <a:t>Lecture Notes p. 368 - 369, start the audio.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 smtClean="0"/>
              <a:t>In many of the following slides, the audio starts automatically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~PP8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892918" y="8854281"/>
            <a:ext cx="954088" cy="954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~PP35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753475"/>
            <a:ext cx="877888" cy="87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~PP27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77200" y="8778081"/>
            <a:ext cx="740569" cy="740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~PP23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778081"/>
            <a:ext cx="740569" cy="740569"/>
          </a:xfrm>
          <a:prstGeom prst="rect">
            <a:avLst/>
          </a:prstGeom>
        </p:spPr>
      </p:pic>
    </p:spTree>
  </p:cSld>
  <p:clrMapOvr>
    <a:masterClrMapping/>
  </p:clrMapOvr>
  <p:transition advTm="72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~PP19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625681"/>
            <a:ext cx="816769" cy="816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957648"/>
              </p:ext>
            </p:extLst>
          </p:nvPr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~PP31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51839" y="8549481"/>
            <a:ext cx="877888" cy="87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~PP1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549481"/>
            <a:ext cx="816769" cy="816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~PP7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570912"/>
            <a:ext cx="969169" cy="969169"/>
          </a:xfrm>
          <a:prstGeom prst="rect">
            <a:avLst/>
          </a:prstGeom>
        </p:spPr>
      </p:pic>
    </p:spTree>
  </p:cSld>
  <p:clrMapOvr>
    <a:masterClrMapping/>
  </p:clrMapOvr>
  <p:transition advTm="34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~PP35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753475"/>
            <a:ext cx="877888" cy="87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~PP379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473281"/>
            <a:ext cx="892969" cy="892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~PP28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549481"/>
            <a:ext cx="816769" cy="816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  <a:cs typeface="+mn-cs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~PP7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77200" y="8515401"/>
            <a:ext cx="877888" cy="87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~PP31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549481"/>
            <a:ext cx="801688" cy="801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~PP38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768890"/>
            <a:ext cx="877888" cy="87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~PP33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778081"/>
            <a:ext cx="816769" cy="816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~PP37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168481"/>
            <a:ext cx="877888" cy="87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~PP22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320881"/>
            <a:ext cx="892969" cy="892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~PP14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549481"/>
            <a:ext cx="877888" cy="87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~PP7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53400" y="8625681"/>
            <a:ext cx="664369" cy="664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~PP22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768890"/>
            <a:ext cx="877888" cy="87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~PP1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8549481"/>
            <a:ext cx="1045369" cy="1045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~PP19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8613032"/>
            <a:ext cx="969169" cy="969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~PP21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795620"/>
            <a:ext cx="954088" cy="954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~PP25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701881"/>
            <a:ext cx="801688" cy="801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~PP30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8490641"/>
            <a:ext cx="954088" cy="954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~PP8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738393"/>
            <a:ext cx="892969" cy="892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~PP5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77200" y="9058275"/>
            <a:ext cx="725488" cy="725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743552"/>
              </p:ext>
            </p:extLst>
          </p:nvPr>
        </p:nvGraphicFramePr>
        <p:xfrm>
          <a:off x="228600" y="120345"/>
          <a:ext cx="10530840" cy="1054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S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tudent : Handicapped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~PP56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549481"/>
            <a:ext cx="816769" cy="816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035746"/>
              </p:ext>
            </p:extLst>
          </p:nvPr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S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tudent : Handicapped : 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Student :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~PP20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738393"/>
            <a:ext cx="892969" cy="892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328901"/>
              </p:ext>
            </p:extLst>
          </p:nvPr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S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tudent : Handicapped : 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Student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~PP279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583535"/>
            <a:ext cx="969169" cy="969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767262"/>
              </p:ext>
            </p:extLst>
          </p:nvPr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 : School : Elementary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 : 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Female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Post-secondary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Gift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ealth and safety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 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 :  Student : Female</a:t>
                      </a:r>
                      <a:endParaRPr lang="en-US" sz="17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: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S</a:t>
                      </a:r>
                      <a:r>
                        <a:rPr kumimoji="0" lang="en-US" sz="17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tudent : Handicapped :  </a:t>
                      </a:r>
                      <a:r>
                        <a:rPr kumimoji="0" lang="en-US" sz="17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 Student :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Above average</a:t>
                      </a:r>
                      <a:r>
                        <a:rPr lang="en-US" sz="17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 : </a:t>
                      </a:r>
                      <a:r>
                        <a:rPr lang="en-US" sz="1700" b="1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Money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Assistance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Gift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Loan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Student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Health and safety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Health</a:t>
                      </a:r>
                      <a:b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</a:b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     Safety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Social group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r>
                        <a:rPr kumimoji="0" lang="en-US" sz="1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r>
                        <a:rPr lang="en-US" sz="1800" b="0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~PP403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924800" y="8723312"/>
            <a:ext cx="892969" cy="892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~PP16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953244"/>
            <a:ext cx="801688" cy="801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~PP259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549481"/>
            <a:ext cx="954088" cy="954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~PP33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77200" y="8778081"/>
            <a:ext cx="725488" cy="725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~PP11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77200" y="8854281"/>
            <a:ext cx="725488" cy="725488"/>
          </a:xfrm>
          <a:prstGeom prst="rect">
            <a:avLst/>
          </a:prstGeom>
        </p:spPr>
      </p:pic>
    </p:spTree>
  </p:cSld>
  <p:clrMapOvr>
    <a:masterClrMapping/>
  </p:clrMapOvr>
  <p:transition advTm="50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~PP338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625681"/>
            <a:ext cx="816769" cy="816769"/>
          </a:xfrm>
          <a:prstGeom prst="rect">
            <a:avLst/>
          </a:prstGeom>
        </p:spPr>
      </p:pic>
    </p:spTree>
  </p:cSld>
  <p:clrMapOvr>
    <a:masterClrMapping/>
  </p:clrMapOvr>
  <p:transition advTm="146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120345"/>
          <a:ext cx="10530840" cy="10577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209800"/>
                <a:gridCol w="2148840"/>
              </a:tblGrid>
              <a:tr h="495888">
                <a:tc>
                  <a:txBody>
                    <a:bodyPr/>
                    <a:lstStyle/>
                    <a:p>
                      <a:pPr indent="-822960" algn="ctr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2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Dewey Classes</a:t>
                      </a:r>
                      <a:endParaRPr lang="en-US" sz="2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Elemental Concepts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4137" marB="341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49296">
                <a:tc>
                  <a:txBody>
                    <a:bodyPr/>
                    <a:lstStyle/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372.19	Curriculums of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Elementary level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372.35043	Science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Curriculum : School 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Science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372.414	Methods of instruction for reading in elementary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en-US" sz="17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School : Elementary level : </a:t>
                      </a:r>
                      <a:r>
                        <a:rPr lang="en-US" sz="1700" b="1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Reading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372.72043	Arithmetic in the elementary school curriculum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373.19	Curriculums in secondary schools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373.243	Military schools (Secondary Education)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376.63	Secondary education of women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378.19	Curriculum of colleges and universities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378.33	Fellowships (Higher Education)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371.7	School health and safety</a:t>
                      </a: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371.855	Men's social societies and fraternities (Generalities of Education)</a:t>
                      </a:r>
                      <a:b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371.856	Women's social societies and sororities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marL="0" marR="0" lvl="0" indent="-822960" algn="l" defTabSz="1253971" rtl="0" eaLnBrk="1" fontAlgn="auto" latinLnBrk="0" hangingPunct="1">
                        <a:lnSpc>
                          <a:spcPct val="12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03275" algn="l"/>
                          <a:tab pos="914400" algn="l"/>
                        </a:tabLst>
                        <a:defRPr/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371.911	Blind and partially sighted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371.912	Deaf and hard-of-hearing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</a:p>
                    <a:p>
                      <a:pPr indent="-822960">
                        <a:lnSpc>
                          <a:spcPct val="120000"/>
                        </a:lnSpc>
                        <a:spcBef>
                          <a:spcPts val="900"/>
                        </a:spcBef>
                        <a:tabLst>
                          <a:tab pos="803275" algn="l"/>
                          <a:tab pos="914400" algn="l"/>
                        </a:tabLst>
                      </a:pPr>
                      <a:r>
                        <a:rPr lang="en-US" sz="13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371.95	Curriculums for gifted students</a:t>
                      </a: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7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400" baseline="0" dirty="0" smtClean="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  <a:p>
                      <a:endParaRPr kumimoji="0" lang="en-US" sz="18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 marL="73152" marR="73152" marT="35661" marB="356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94F5A-AAB5-4B1D-A479-02C8B157D58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~PP38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1000" y="8775905"/>
            <a:ext cx="877888" cy="877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2470</TotalTime>
  <Words>875</Words>
  <Application>Microsoft Office PowerPoint</Application>
  <PresentationFormat>Custom</PresentationFormat>
  <Paragraphs>1705</Paragraphs>
  <Slides>37</Slides>
  <Notes>0</Notes>
  <HiddenSlides>0</HiddenSlides>
  <MMClips>37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UB LIS 571 Lecture 9.1 Index Language Structure 1. Conceptual  Step1. Semantic Factoring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dsoergel</dc:creator>
  <cp:lastModifiedBy>dsoergel</cp:lastModifiedBy>
  <cp:revision>85</cp:revision>
  <dcterms:created xsi:type="dcterms:W3CDTF">2012-03-18T15:07:17Z</dcterms:created>
  <dcterms:modified xsi:type="dcterms:W3CDTF">2015-03-27T02:07:30Z</dcterms:modified>
</cp:coreProperties>
</file>