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4630400" cy="7315200"/>
  <p:notesSz cx="6858000" cy="9144000"/>
  <p:defaultTextStyle>
    <a:defPPr>
      <a:defRPr lang="en-US"/>
    </a:defPPr>
    <a:lvl1pPr marL="0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7004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4008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81012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8016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5020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62024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9029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6033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60"/>
  </p:normalViewPr>
  <p:slideViewPr>
    <p:cSldViewPr>
      <p:cViewPr varScale="1">
        <p:scale>
          <a:sx n="77" d="100"/>
          <a:sy n="77" d="100"/>
        </p:scale>
        <p:origin x="-298" y="-77"/>
      </p:cViewPr>
      <p:guideLst>
        <p:guide orient="horz" pos="2304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272455"/>
            <a:ext cx="1243584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145280"/>
            <a:ext cx="1024128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54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08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3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89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1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9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8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4" y="313268"/>
            <a:ext cx="5265421" cy="66564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6" y="313268"/>
            <a:ext cx="15557499" cy="66564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7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6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4700694"/>
            <a:ext cx="12435840" cy="1452880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100496"/>
            <a:ext cx="12435840" cy="1600199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2700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5400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810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08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35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620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89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160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5" y="1820334"/>
            <a:ext cx="10411459" cy="5149426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5" y="1820334"/>
            <a:ext cx="10411461" cy="5149426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7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92948"/>
            <a:ext cx="1316736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4" y="1637456"/>
            <a:ext cx="6464301" cy="68241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7004" indent="0">
              <a:buNone/>
              <a:defRPr sz="2700" b="1"/>
            </a:lvl2pPr>
            <a:lvl3pPr marL="1254008" indent="0">
              <a:buNone/>
              <a:defRPr sz="2500" b="1"/>
            </a:lvl3pPr>
            <a:lvl4pPr marL="1881012" indent="0">
              <a:buNone/>
              <a:defRPr sz="2200" b="1"/>
            </a:lvl4pPr>
            <a:lvl5pPr marL="2508016" indent="0">
              <a:buNone/>
              <a:defRPr sz="2200" b="1"/>
            </a:lvl5pPr>
            <a:lvl6pPr marL="3135020" indent="0">
              <a:buNone/>
              <a:defRPr sz="2200" b="1"/>
            </a:lvl6pPr>
            <a:lvl7pPr marL="3762024" indent="0">
              <a:buNone/>
              <a:defRPr sz="2200" b="1"/>
            </a:lvl7pPr>
            <a:lvl8pPr marL="4389029" indent="0">
              <a:buNone/>
              <a:defRPr sz="2200" b="1"/>
            </a:lvl8pPr>
            <a:lvl9pPr marL="5016033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4" y="2319868"/>
            <a:ext cx="6464301" cy="421470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637456"/>
            <a:ext cx="6466840" cy="68241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7004" indent="0">
              <a:buNone/>
              <a:defRPr sz="2700" b="1"/>
            </a:lvl2pPr>
            <a:lvl3pPr marL="1254008" indent="0">
              <a:buNone/>
              <a:defRPr sz="2500" b="1"/>
            </a:lvl3pPr>
            <a:lvl4pPr marL="1881012" indent="0">
              <a:buNone/>
              <a:defRPr sz="2200" b="1"/>
            </a:lvl4pPr>
            <a:lvl5pPr marL="2508016" indent="0">
              <a:buNone/>
              <a:defRPr sz="2200" b="1"/>
            </a:lvl5pPr>
            <a:lvl6pPr marL="3135020" indent="0">
              <a:buNone/>
              <a:defRPr sz="2200" b="1"/>
            </a:lvl6pPr>
            <a:lvl7pPr marL="3762024" indent="0">
              <a:buNone/>
              <a:defRPr sz="2200" b="1"/>
            </a:lvl7pPr>
            <a:lvl8pPr marL="4389029" indent="0">
              <a:buNone/>
              <a:defRPr sz="2200" b="1"/>
            </a:lvl8pPr>
            <a:lvl9pPr marL="5016033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319868"/>
            <a:ext cx="6466840" cy="421470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4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8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5" y="291253"/>
            <a:ext cx="4813301" cy="1239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291255"/>
            <a:ext cx="8178800" cy="624332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5" y="1530775"/>
            <a:ext cx="4813301" cy="5003801"/>
          </a:xfrm>
        </p:spPr>
        <p:txBody>
          <a:bodyPr/>
          <a:lstStyle>
            <a:lvl1pPr marL="0" indent="0">
              <a:buNone/>
              <a:defRPr sz="1900"/>
            </a:lvl1pPr>
            <a:lvl2pPr marL="627004" indent="0">
              <a:buNone/>
              <a:defRPr sz="1600"/>
            </a:lvl2pPr>
            <a:lvl3pPr marL="1254008" indent="0">
              <a:buNone/>
              <a:defRPr sz="1400"/>
            </a:lvl3pPr>
            <a:lvl4pPr marL="1881012" indent="0">
              <a:buNone/>
              <a:defRPr sz="1200"/>
            </a:lvl4pPr>
            <a:lvl5pPr marL="2508016" indent="0">
              <a:buNone/>
              <a:defRPr sz="1200"/>
            </a:lvl5pPr>
            <a:lvl6pPr marL="3135020" indent="0">
              <a:buNone/>
              <a:defRPr sz="1200"/>
            </a:lvl6pPr>
            <a:lvl7pPr marL="3762024" indent="0">
              <a:buNone/>
              <a:defRPr sz="1200"/>
            </a:lvl7pPr>
            <a:lvl8pPr marL="4389029" indent="0">
              <a:buNone/>
              <a:defRPr sz="1200"/>
            </a:lvl8pPr>
            <a:lvl9pPr marL="501603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120641"/>
            <a:ext cx="8778240" cy="60452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653627"/>
            <a:ext cx="8778240" cy="4389120"/>
          </a:xfrm>
        </p:spPr>
        <p:txBody>
          <a:bodyPr/>
          <a:lstStyle>
            <a:lvl1pPr marL="0" indent="0">
              <a:buNone/>
              <a:defRPr sz="4400"/>
            </a:lvl1pPr>
            <a:lvl2pPr marL="627004" indent="0">
              <a:buNone/>
              <a:defRPr sz="3800"/>
            </a:lvl2pPr>
            <a:lvl3pPr marL="1254008" indent="0">
              <a:buNone/>
              <a:defRPr sz="3300"/>
            </a:lvl3pPr>
            <a:lvl4pPr marL="1881012" indent="0">
              <a:buNone/>
              <a:defRPr sz="2700"/>
            </a:lvl4pPr>
            <a:lvl5pPr marL="2508016" indent="0">
              <a:buNone/>
              <a:defRPr sz="2700"/>
            </a:lvl5pPr>
            <a:lvl6pPr marL="3135020" indent="0">
              <a:buNone/>
              <a:defRPr sz="2700"/>
            </a:lvl6pPr>
            <a:lvl7pPr marL="3762024" indent="0">
              <a:buNone/>
              <a:defRPr sz="2700"/>
            </a:lvl7pPr>
            <a:lvl8pPr marL="4389029" indent="0">
              <a:buNone/>
              <a:defRPr sz="2700"/>
            </a:lvl8pPr>
            <a:lvl9pPr marL="501603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5725161"/>
            <a:ext cx="8778240" cy="858519"/>
          </a:xfrm>
        </p:spPr>
        <p:txBody>
          <a:bodyPr/>
          <a:lstStyle>
            <a:lvl1pPr marL="0" indent="0">
              <a:buNone/>
              <a:defRPr sz="1900"/>
            </a:lvl1pPr>
            <a:lvl2pPr marL="627004" indent="0">
              <a:buNone/>
              <a:defRPr sz="1600"/>
            </a:lvl2pPr>
            <a:lvl3pPr marL="1254008" indent="0">
              <a:buNone/>
              <a:defRPr sz="1400"/>
            </a:lvl3pPr>
            <a:lvl4pPr marL="1881012" indent="0">
              <a:buNone/>
              <a:defRPr sz="1200"/>
            </a:lvl4pPr>
            <a:lvl5pPr marL="2508016" indent="0">
              <a:buNone/>
              <a:defRPr sz="1200"/>
            </a:lvl5pPr>
            <a:lvl6pPr marL="3135020" indent="0">
              <a:buNone/>
              <a:defRPr sz="1200"/>
            </a:lvl6pPr>
            <a:lvl7pPr marL="3762024" indent="0">
              <a:buNone/>
              <a:defRPr sz="1200"/>
            </a:lvl7pPr>
            <a:lvl8pPr marL="4389029" indent="0">
              <a:buNone/>
              <a:defRPr sz="1200"/>
            </a:lvl8pPr>
            <a:lvl9pPr marL="501603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292948"/>
            <a:ext cx="13167360" cy="1219200"/>
          </a:xfrm>
          <a:prstGeom prst="rect">
            <a:avLst/>
          </a:prstGeom>
        </p:spPr>
        <p:txBody>
          <a:bodyPr vert="horz" lIns="125401" tIns="62700" rIns="125401" bIns="627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706880"/>
            <a:ext cx="13167360" cy="4827694"/>
          </a:xfrm>
          <a:prstGeom prst="rect">
            <a:avLst/>
          </a:prstGeom>
        </p:spPr>
        <p:txBody>
          <a:bodyPr vert="horz" lIns="125401" tIns="62700" rIns="125401" bIns="627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6780107"/>
            <a:ext cx="3413760" cy="389467"/>
          </a:xfrm>
          <a:prstGeom prst="rect">
            <a:avLst/>
          </a:prstGeom>
        </p:spPr>
        <p:txBody>
          <a:bodyPr vert="horz" lIns="125401" tIns="62700" rIns="125401" bIns="6270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84763-857A-41C2-8970-C2D2EEFB58E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6780107"/>
            <a:ext cx="4632960" cy="389467"/>
          </a:xfrm>
          <a:prstGeom prst="rect">
            <a:avLst/>
          </a:prstGeom>
        </p:spPr>
        <p:txBody>
          <a:bodyPr vert="horz" lIns="125401" tIns="62700" rIns="125401" bIns="6270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6780107"/>
            <a:ext cx="3413760" cy="389467"/>
          </a:xfrm>
          <a:prstGeom prst="rect">
            <a:avLst/>
          </a:prstGeom>
        </p:spPr>
        <p:txBody>
          <a:bodyPr vert="horz" lIns="125401" tIns="62700" rIns="125401" bIns="6270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2D92E-CF16-4ECA-B46A-7F60F07D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54008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0253" indent="-470253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8882" indent="-391878" algn="l" defTabSz="1254008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7510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14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518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8522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5527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02531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9535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04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4008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1012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8016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5020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2024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9029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6033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24920" y="914400"/>
            <a:ext cx="1126037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Dagobert Soergel </a:t>
            </a:r>
            <a:r>
              <a:rPr lang="en-US" b="1" dirty="0" smtClean="0"/>
              <a:t>UB LIS 571 </a:t>
            </a:r>
          </a:p>
          <a:p>
            <a:r>
              <a:rPr lang="en-US" b="1" dirty="0" smtClean="0"/>
              <a:t>Lecture 9.1. Index Language Structure1 Conceptual </a:t>
            </a:r>
            <a:br>
              <a:rPr lang="en-US" b="1" dirty="0" smtClean="0"/>
            </a:br>
            <a:r>
              <a:rPr lang="en-US" b="1" dirty="0" smtClean="0"/>
              <a:t>Step2.</a:t>
            </a:r>
            <a:r>
              <a:rPr lang="en-US" b="1" dirty="0" smtClean="0"/>
              <a:t> </a:t>
            </a:r>
            <a:r>
              <a:rPr lang="en-US" b="1" dirty="0" smtClean="0"/>
              <a:t>Building a Hierarchy of Elemental Concepts</a:t>
            </a:r>
          </a:p>
          <a:p>
            <a:endParaRPr lang="en-US" dirty="0" smtClean="0"/>
          </a:p>
          <a:p>
            <a:r>
              <a:rPr lang="en-US" dirty="0" smtClean="0"/>
              <a:t>Arranging elemental concepts into a meaningful "conceptual map" of a domain,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smtClean="0"/>
              <a:t>the example education</a:t>
            </a:r>
          </a:p>
          <a:p>
            <a:endParaRPr lang="en-US" dirty="0" smtClean="0"/>
          </a:p>
          <a:p>
            <a:r>
              <a:rPr lang="en-US" dirty="0" smtClean="0"/>
              <a:t>As in previous presentations, give some thought to the problem posed on one slide before turning to the next.</a:t>
            </a:r>
          </a:p>
          <a:p>
            <a:endParaRPr lang="en-US" dirty="0" smtClean="0"/>
          </a:p>
          <a:p>
            <a:r>
              <a:rPr lang="en-US" dirty="0"/>
              <a:t>Lecture Notes p. 369</a:t>
            </a:r>
          </a:p>
          <a:p>
            <a:endParaRPr lang="en-US" dirty="0"/>
          </a:p>
          <a:p>
            <a:r>
              <a:rPr lang="en-US" dirty="0"/>
              <a:t>Start the audio.</a:t>
            </a:r>
          </a:p>
          <a:p>
            <a:r>
              <a:rPr lang="en-US"/>
              <a:t>In many of the following slides, the audio starts automatically.</a:t>
            </a:r>
          </a:p>
          <a:p>
            <a:endParaRPr lang="en-US" dirty="0" smtClean="0"/>
          </a:p>
        </p:txBody>
      </p:sp>
      <p:pic>
        <p:nvPicPr>
          <p:cNvPr id="5" name="~PP11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896600" y="5867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845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216497" cy="6737296"/>
        </p:xfrm>
        <a:graphic>
          <a:graphicData uri="http://schemas.openxmlformats.org/drawingml/2006/table">
            <a:tbl>
              <a:tblPr/>
              <a:tblGrid>
                <a:gridCol w="1783080"/>
                <a:gridCol w="246497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7875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9769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023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490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~PP12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06200" y="5867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558368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43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54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~PP30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15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0484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29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65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~PP33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062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0336"/>
      </p:ext>
    </p:extLst>
  </p:cSld>
  <p:clrMapOvr>
    <a:masterClrMapping/>
  </p:clrMapOvr>
  <p:transition advTm="12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23091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032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961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1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94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~PP25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11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558368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43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54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400" cap="none" spc="0" normalizeH="0" baseline="0" noProof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~PP20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92201" y="647700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0484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29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65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~PP27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14800" y="5867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0484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29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65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~PP48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34201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123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4937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722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6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85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~PP31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85349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302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777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0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41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14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~PP33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152400"/>
          <a:ext cx="14178280" cy="6862958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850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544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4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8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19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~PP19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1" y="228600"/>
          <a:ext cx="1426739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9777"/>
                <a:gridCol w="2486629"/>
                <a:gridCol w="2118240"/>
                <a:gridCol w="2486629"/>
                <a:gridCol w="209777"/>
                <a:gridCol w="2486629"/>
                <a:gridCol w="2486629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~PP35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246429" y="6106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216497" cy="6682860"/>
        </p:xfrm>
        <a:graphic>
          <a:graphicData uri="http://schemas.openxmlformats.org/drawingml/2006/table">
            <a:tbl>
              <a:tblPr/>
              <a:tblGrid>
                <a:gridCol w="1783080"/>
                <a:gridCol w="246497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43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54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152400"/>
          <a:ext cx="14178280" cy="6856538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771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432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~PP7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3420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308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7049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82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8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65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~PP30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3420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308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7049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82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8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65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~PP35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52401"/>
          <a:ext cx="14178280" cy="6819193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7598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89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81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2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3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~PP12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20864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55047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6613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0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8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~PP21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5172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5903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193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6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5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9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From management styles</a:t>
                      </a:r>
                      <a:endParaRPr lang="en-US" sz="1600" i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Authoritarian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Participatory style</a:t>
                      </a:r>
                      <a:endParaRPr lang="en-US" sz="1600" i="1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~PP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2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239148"/>
          <a:ext cx="14178280" cy="6845887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5848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1420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70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 /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 of social  interaction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From management styles</a:t>
                      </a:r>
                      <a:endParaRPr lang="en-US" sz="1600" i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Authoritarian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Participatory style</a:t>
                      </a:r>
                      <a:endParaRPr lang="en-US" sz="1600" i="1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7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~PP2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52209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37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6857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sngStrike" kern="14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C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urriculum el school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4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 /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 of social  interaction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9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From management styles</a:t>
                      </a:r>
                      <a:endParaRPr lang="en-US" sz="1600" i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Authoritarian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Participatory style</a:t>
                      </a:r>
                      <a:endParaRPr lang="en-US" sz="1600" i="1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~PP16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4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52400"/>
          <a:ext cx="14186856" cy="6888064"/>
        </p:xfrm>
        <a:graphic>
          <a:graphicData uri="http://schemas.openxmlformats.org/drawingml/2006/table">
            <a:tbl>
              <a:tblPr/>
              <a:tblGrid>
                <a:gridCol w="1783080"/>
                <a:gridCol w="212568"/>
                <a:gridCol w="2468880"/>
                <a:gridCol w="2103120"/>
                <a:gridCol w="2468880"/>
                <a:gridCol w="212568"/>
                <a:gridCol w="2468880"/>
                <a:gridCol w="2468880"/>
              </a:tblGrid>
              <a:tr h="36247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Demographic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7000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NT Curriculum el 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 C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urriculum el school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 /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 of social  interaction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NT Curriculum el school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From management styles</a:t>
                      </a:r>
                      <a:endParaRPr lang="en-US" sz="1600" i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Authoritarian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Participatory style</a:t>
                      </a:r>
                      <a:endParaRPr lang="en-US" sz="1600" i="1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~PP35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~PP23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20600" y="6259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~PP32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110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~PP29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15800" y="614498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1735"/>
      </p:ext>
    </p:extLst>
  </p:cSld>
  <p:clrMapOvr>
    <a:masterClrMapping/>
  </p:clrMapOvr>
  <p:transition advTm="28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~PP8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44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0777" cy="6847575"/>
        </p:xfrm>
        <a:graphic>
          <a:graphicData uri="http://schemas.openxmlformats.org/drawingml/2006/table">
            <a:tbl>
              <a:tblPr/>
              <a:tblGrid>
                <a:gridCol w="1737360"/>
                <a:gridCol w="246497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992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40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698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1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3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3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97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~PP14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110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4757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992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40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698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1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3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3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97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~PP6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492716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43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</a:t>
                      </a:r>
                      <a:r>
                        <a:rPr lang="en-US" sz="16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54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16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~PP1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87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2459</Words>
  <Application>Microsoft Office PowerPoint</Application>
  <PresentationFormat>Custom</PresentationFormat>
  <Paragraphs>1410</Paragraphs>
  <Slides>29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dsoergel</cp:lastModifiedBy>
  <cp:revision>5</cp:revision>
  <dcterms:created xsi:type="dcterms:W3CDTF">2014-10-17T18:25:33Z</dcterms:created>
  <dcterms:modified xsi:type="dcterms:W3CDTF">2015-03-27T02:05:46Z</dcterms:modified>
</cp:coreProperties>
</file>