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5" r:id="rId2"/>
    <p:sldId id="258" r:id="rId3"/>
    <p:sldId id="264" r:id="rId4"/>
    <p:sldId id="263" r:id="rId5"/>
    <p:sldId id="262" r:id="rId6"/>
    <p:sldId id="261" r:id="rId7"/>
    <p:sldId id="260" r:id="rId8"/>
    <p:sldId id="259" r:id="rId9"/>
    <p:sldId id="267" r:id="rId10"/>
  </p:sldIdLst>
  <p:sldSz cx="16459200" cy="8229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206" y="-72"/>
      </p:cViewPr>
      <p:guideLst>
        <p:guide orient="horz" pos="2592"/>
        <p:guide pos="518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2D042-D159-48AA-A0F6-2426DC75B7B5}" type="datetimeFigureOut">
              <a:rPr lang="en-US" smtClean="0"/>
              <a:pPr/>
              <a:t>3/26/2015</a:t>
            </a:fld>
            <a:endParaRPr lang="en-US"/>
          </a:p>
        </p:txBody>
      </p:sp>
      <p:sp>
        <p:nvSpPr>
          <p:cNvPr id="4" name="Slide Image Placeholder 3"/>
          <p:cNvSpPr>
            <a:spLocks noGrp="1" noRot="1" noChangeAspect="1"/>
          </p:cNvSpPr>
          <p:nvPr>
            <p:ph type="sldImg" idx="2"/>
          </p:nvPr>
        </p:nvSpPr>
        <p:spPr>
          <a:xfrm>
            <a:off x="0" y="685800"/>
            <a:ext cx="6858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5636DD-F847-48D2-A4BD-0F729E27164D}" type="slidenum">
              <a:rPr lang="en-US" smtClean="0"/>
              <a:pPr/>
              <a:t>‹#›</a:t>
            </a:fld>
            <a:endParaRPr lang="en-US"/>
          </a:p>
        </p:txBody>
      </p:sp>
    </p:spTree>
    <p:extLst>
      <p:ext uri="{BB962C8B-B14F-4D97-AF65-F5344CB8AC3E}">
        <p14:creationId xmlns:p14="http://schemas.microsoft.com/office/powerpoint/2010/main" val="542734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5636DD-F847-48D2-A4BD-0F729E27164D}"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5636DD-F847-48D2-A4BD-0F729E27164D}"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4440" y="2556519"/>
            <a:ext cx="1399032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468880" y="4663440"/>
            <a:ext cx="11521440" cy="210312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AF5F5B-E168-4FDB-B6B3-5D136CA6A2E9}" type="datetime1">
              <a:rPr lang="en-US" smtClean="0"/>
              <a:pPr/>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38F315-83CE-46EE-B39C-D1110A3F722E}" type="datetime1">
              <a:rPr lang="en-US" smtClean="0"/>
              <a:pPr/>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707811" y="329573"/>
            <a:ext cx="5183505"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1573" y="329573"/>
            <a:ext cx="1528191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D045C-4F5B-41F2-AD64-7B33130BDD64}" type="datetime1">
              <a:rPr lang="en-US" smtClean="0"/>
              <a:pPr/>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A6696-F2B4-4F4C-BE02-7ADB8B9AA4E8}" type="datetime1">
              <a:rPr lang="en-US" smtClean="0"/>
              <a:pPr/>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00163" y="5288289"/>
            <a:ext cx="13990320" cy="163449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300163" y="3488056"/>
            <a:ext cx="13990320" cy="180022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97709-9192-40C5-82BB-FF66C1317309}" type="datetime1">
              <a:rPr lang="en-US" smtClean="0"/>
              <a:pPr/>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1577" y="1920249"/>
            <a:ext cx="10232707" cy="54311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658603" y="1920249"/>
            <a:ext cx="10232708" cy="54311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5A0EBC-FA99-4715-A2FD-B12338A1FC6E}" type="datetime1">
              <a:rPr lang="en-US" smtClean="0"/>
              <a:pPr/>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2960" y="329566"/>
            <a:ext cx="1481328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3" y="1842136"/>
            <a:ext cx="7272338" cy="767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3" y="2609850"/>
            <a:ext cx="7272338" cy="47415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361053" y="1842136"/>
            <a:ext cx="7275195" cy="76771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361053" y="2609850"/>
            <a:ext cx="7275195" cy="47415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548522-F2EC-4B3D-921A-B6DBF13F6278}" type="datetime1">
              <a:rPr lang="en-US" smtClean="0"/>
              <a:pPr/>
              <a:t>3/26/2015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092028-785C-46FB-8BE3-34E6F79C322C}" type="datetime1">
              <a:rPr lang="en-US" smtClean="0"/>
              <a:pPr/>
              <a:t>3/26/2015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E08BB7-E1EE-4B56-9E66-70858709D099}" type="datetime1">
              <a:rPr lang="en-US" smtClean="0"/>
              <a:pPr/>
              <a:t>3/26/2015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4" y="327660"/>
            <a:ext cx="5414963" cy="139446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435090" y="327669"/>
            <a:ext cx="9201150" cy="70237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22964" y="1722124"/>
            <a:ext cx="5414963" cy="56292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702133-EC66-491F-9B87-53E1A53ACB47}" type="datetime1">
              <a:rPr lang="en-US" smtClean="0"/>
              <a:pPr/>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26118" y="5760720"/>
            <a:ext cx="9875520" cy="68008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226118" y="735330"/>
            <a:ext cx="9875520" cy="49377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226118" y="6440806"/>
            <a:ext cx="9875520" cy="9658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D082CD-0B4B-430F-83DE-0A9D285DB85B}" type="datetime1">
              <a:rPr lang="en-US" smtClean="0"/>
              <a:pPr/>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43379-1E84-47D9-98FA-A8D89ACE4B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329566"/>
            <a:ext cx="14813280" cy="1371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22960" y="1920249"/>
            <a:ext cx="14813280" cy="54311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22960" y="7627629"/>
            <a:ext cx="3840480"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5BCE710A-E653-475D-9CCB-3EA3EC74B80E}" type="datetime1">
              <a:rPr lang="en-US" smtClean="0"/>
              <a:pPr/>
              <a:t>3/26/2015</a:t>
            </a:fld>
            <a:endParaRPr lang="en-US"/>
          </a:p>
        </p:txBody>
      </p:sp>
      <p:sp>
        <p:nvSpPr>
          <p:cNvPr id="5" name="Footer Placeholder 4"/>
          <p:cNvSpPr>
            <a:spLocks noGrp="1"/>
          </p:cNvSpPr>
          <p:nvPr>
            <p:ph type="ftr" sz="quarter" idx="3"/>
          </p:nvPr>
        </p:nvSpPr>
        <p:spPr>
          <a:xfrm>
            <a:off x="5623560" y="7627629"/>
            <a:ext cx="521208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795760" y="7627629"/>
            <a:ext cx="3840480"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DB343379-1E84-47D9-98FA-A8D89ACE4B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0" dirty="0" smtClean="0">
                <a:solidFill>
                  <a:schemeClr val="tx1"/>
                </a:solidFill>
              </a:rPr>
              <a:t>UB LIS 571 Soergel</a:t>
            </a:r>
            <a:r>
              <a:rPr lang="en-US" sz="2800" b="0" baseline="0" dirty="0" smtClean="0">
                <a:solidFill>
                  <a:schemeClr val="tx1"/>
                </a:solidFill>
              </a:rPr>
              <a:t>.  </a:t>
            </a:r>
            <a:br>
              <a:rPr lang="en-US" sz="2800" b="0" baseline="0" dirty="0" smtClean="0">
                <a:solidFill>
                  <a:schemeClr val="tx1"/>
                </a:solidFill>
              </a:rPr>
            </a:br>
            <a:r>
              <a:rPr lang="en-US" sz="2800" b="1" dirty="0"/>
              <a:t>Lecture </a:t>
            </a:r>
            <a:r>
              <a:rPr lang="en-US" sz="2800" b="1" dirty="0" smtClean="0"/>
              <a:t>9.2a.</a:t>
            </a:r>
            <a:r>
              <a:rPr lang="en-US" sz="2800" dirty="0" smtClean="0"/>
              <a:t> </a:t>
            </a:r>
            <a:r>
              <a:rPr lang="en-US" sz="2800" b="1" dirty="0" smtClean="0"/>
              <a:t>Application of index language structure to searching</a:t>
            </a:r>
            <a:br>
              <a:rPr lang="en-US" sz="2800" b="1" dirty="0" smtClean="0"/>
            </a:br>
            <a:r>
              <a:rPr lang="en-US" sz="2800" b="1" dirty="0" smtClean="0"/>
              <a:t>Extensive </a:t>
            </a:r>
            <a:r>
              <a:rPr lang="en-US" sz="2800" b="1" dirty="0" smtClean="0"/>
              <a:t>Example</a:t>
            </a:r>
            <a:endParaRPr lang="en-US" sz="2800" b="1" dirty="0"/>
          </a:p>
        </p:txBody>
      </p:sp>
      <p:sp>
        <p:nvSpPr>
          <p:cNvPr id="3" name="Content Placeholder 2"/>
          <p:cNvSpPr>
            <a:spLocks noGrp="1"/>
          </p:cNvSpPr>
          <p:nvPr>
            <p:ph idx="1"/>
          </p:nvPr>
        </p:nvSpPr>
        <p:spPr/>
        <p:txBody>
          <a:bodyPr>
            <a:normAutofit lnSpcReduction="10000"/>
          </a:bodyPr>
          <a:lstStyle/>
          <a:p>
            <a:pPr>
              <a:buNone/>
            </a:pPr>
            <a:r>
              <a:rPr lang="en-US" b="0" dirty="0" smtClean="0">
                <a:solidFill>
                  <a:schemeClr val="tx1"/>
                </a:solidFill>
              </a:rPr>
              <a:t> </a:t>
            </a:r>
            <a:r>
              <a:rPr lang="en-US" sz="2800" b="1" dirty="0" smtClean="0"/>
              <a:t>Objectives:</a:t>
            </a:r>
            <a:r>
              <a:rPr lang="en-US" sz="2800" dirty="0" smtClean="0"/>
              <a:t> Solidify understanding of inclusive search, learn other search techniques</a:t>
            </a:r>
          </a:p>
          <a:p>
            <a:pPr>
              <a:buNone/>
            </a:pPr>
            <a:r>
              <a:rPr lang="en-US" sz="2800" dirty="0" smtClean="0"/>
              <a:t>On </a:t>
            </a:r>
            <a:r>
              <a:rPr lang="en-US" sz="2800" dirty="0" smtClean="0"/>
              <a:t>pink pages 371-372, </a:t>
            </a:r>
            <a:r>
              <a:rPr lang="en-US" sz="2800" dirty="0" smtClean="0"/>
              <a:t>read </a:t>
            </a:r>
            <a:r>
              <a:rPr lang="en-US" sz="2800" i="1" dirty="0" smtClean="0"/>
              <a:t>Objectives</a:t>
            </a:r>
            <a:r>
              <a:rPr lang="en-US" sz="2800" dirty="0" smtClean="0"/>
              <a:t> and </a:t>
            </a:r>
            <a:r>
              <a:rPr lang="en-US" sz="2800" i="1" dirty="0" smtClean="0"/>
              <a:t>Practical significance. </a:t>
            </a:r>
            <a:r>
              <a:rPr lang="en-US" sz="2800" dirty="0" smtClean="0"/>
              <a:t>Ignore the </a:t>
            </a:r>
            <a:r>
              <a:rPr lang="en-US" sz="2800" dirty="0" smtClean="0"/>
              <a:t>rest (covered in slides)</a:t>
            </a:r>
            <a:endParaRPr lang="en-US" sz="2800" i="1" dirty="0" smtClean="0"/>
          </a:p>
          <a:p>
            <a:pPr>
              <a:buNone/>
            </a:pPr>
            <a:endParaRPr lang="en-US" sz="2800" dirty="0"/>
          </a:p>
          <a:p>
            <a:pPr>
              <a:buNone/>
            </a:pPr>
            <a:r>
              <a:rPr lang="en-US" sz="2800" b="1" dirty="0" smtClean="0"/>
              <a:t>Materials</a:t>
            </a:r>
          </a:p>
          <a:p>
            <a:pPr>
              <a:buNone/>
            </a:pPr>
            <a:r>
              <a:rPr lang="en-US" sz="2800" dirty="0" smtClean="0"/>
              <a:t>Faceted classification of </a:t>
            </a:r>
            <a:r>
              <a:rPr lang="en-US" sz="2800" dirty="0" smtClean="0"/>
              <a:t>transportation and traffic, </a:t>
            </a:r>
          </a:p>
          <a:p>
            <a:pPr>
              <a:buNone/>
            </a:pPr>
            <a:r>
              <a:rPr lang="en-US" sz="2800" dirty="0" smtClean="0"/>
              <a:t>Lecture </a:t>
            </a:r>
            <a:r>
              <a:rPr lang="en-US" sz="2800" dirty="0" smtClean="0"/>
              <a:t>Notes </a:t>
            </a:r>
            <a:r>
              <a:rPr lang="en-US" sz="2800" dirty="0" smtClean="0"/>
              <a:t>p. 373 overview, p</a:t>
            </a:r>
            <a:r>
              <a:rPr lang="en-US" sz="2800" dirty="0" smtClean="0"/>
              <a:t>. </a:t>
            </a:r>
            <a:r>
              <a:rPr lang="en-US" sz="2800" dirty="0" smtClean="0"/>
              <a:t>374 – 375 detail.  </a:t>
            </a:r>
          </a:p>
          <a:p>
            <a:pPr>
              <a:buNone/>
            </a:pPr>
            <a:r>
              <a:rPr lang="en-US" sz="2800" dirty="0" smtClean="0"/>
              <a:t>Look </a:t>
            </a:r>
            <a:r>
              <a:rPr lang="en-US" sz="2800" dirty="0" smtClean="0"/>
              <a:t>at this now and have it handy during this presentation</a:t>
            </a:r>
            <a:br>
              <a:rPr lang="en-US" sz="2800" dirty="0" smtClean="0"/>
            </a:br>
            <a:endParaRPr lang="en-US" sz="2800" dirty="0" smtClean="0"/>
          </a:p>
          <a:p>
            <a:pPr>
              <a:buNone/>
            </a:pPr>
            <a:r>
              <a:rPr lang="en-US" sz="2800" dirty="0" smtClean="0"/>
              <a:t>Section 14.4 of the textbook (textbook p. 272 – 277) is a presentation of the same material.  The slides are easier to understand.  If you do read Section 14.4, note that the notations (numbers) of the concepts are different.  The Venn diagram on textbook p. 273, Figure 14.11 may be a useful visualization.</a:t>
            </a:r>
          </a:p>
          <a:p>
            <a:pPr>
              <a:buNone/>
            </a:pPr>
            <a:r>
              <a:rPr lang="en-US" sz="2800" dirty="0" smtClean="0"/>
              <a:t>Start </a:t>
            </a:r>
            <a:r>
              <a:rPr lang="en-US" sz="2800" dirty="0" smtClean="0"/>
              <a:t>the </a:t>
            </a:r>
            <a:r>
              <a:rPr lang="en-US" sz="2800" dirty="0" smtClean="0"/>
              <a:t>audio</a:t>
            </a:r>
            <a:endParaRPr lang="en-US" sz="2800" dirty="0"/>
          </a:p>
        </p:txBody>
      </p:sp>
      <p:sp>
        <p:nvSpPr>
          <p:cNvPr id="4" name="Slide Number Placeholder 3"/>
          <p:cNvSpPr>
            <a:spLocks noGrp="1"/>
          </p:cNvSpPr>
          <p:nvPr>
            <p:ph type="sldNum" sz="quarter" idx="12"/>
          </p:nvPr>
        </p:nvSpPr>
        <p:spPr>
          <a:xfrm>
            <a:off x="11734800" y="7791450"/>
            <a:ext cx="3840480" cy="438150"/>
          </a:xfrm>
        </p:spPr>
        <p:txBody>
          <a:bodyPr/>
          <a:lstStyle/>
          <a:p>
            <a:fld id="{DB343379-1E84-47D9-98FA-A8D89ACE4B80}" type="slidenum">
              <a:rPr lang="en-US" smtClean="0"/>
              <a:pPr/>
              <a:t>1</a:t>
            </a:fld>
            <a:endParaRPr lang="en-US"/>
          </a:p>
        </p:txBody>
      </p:sp>
      <p:pic>
        <p:nvPicPr>
          <p:cNvPr id="8" name="~PP36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3299688" y="6716651"/>
            <a:ext cx="669925" cy="6699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21"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61631"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431828"/>
                <a:gridCol w="248018"/>
                <a:gridCol w="285382"/>
                <a:gridCol w="125819"/>
                <a:gridCol w="528574"/>
                <a:gridCol w="116810"/>
                <a:gridCol w="437950"/>
                <a:gridCol w="507836"/>
                <a:gridCol w="116789"/>
                <a:gridCol w="208178"/>
                <a:gridCol w="278953"/>
                <a:gridCol w="411200"/>
              </a:tblGrid>
              <a:tr h="412848">
                <a:tc>
                  <a:txBody>
                    <a:bodyPr/>
                    <a:lstStyle/>
                    <a:p>
                      <a:endParaRPr lang="en-US" sz="1100" dirty="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B05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a:solidFill>
                          <a:srgbClr val="7030A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smtClean="0">
                        <a:ln>
                          <a:noFill/>
                        </a:ln>
                        <a:solidFill>
                          <a:schemeClr val="tx1"/>
                        </a:solidFill>
                        <a:effectLst/>
                        <a:uLnTx/>
                        <a:uFillTx/>
                        <a:latin typeface="+mn-lt"/>
                        <a:ea typeface="+mn-ea"/>
                        <a:cs typeface="+mn-cs"/>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33253370"/>
              </p:ext>
            </p:extLst>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endParaRPr lang="en-US" sz="1200" dirty="0" smtClean="0">
                        <a:solidFill>
                          <a:schemeClr val="tx1"/>
                        </a:solidFill>
                        <a:latin typeface="Times New Roman" pitchFamily="18" charset="0"/>
                        <a:cs typeface="Times New Roman" pitchFamily="18" charset="0"/>
                      </a:endParaRPr>
                    </a:p>
                    <a:p>
                      <a:r>
                        <a:rPr lang="en-US" sz="1200" dirty="0" smtClean="0">
                          <a:solidFill>
                            <a:schemeClr val="tx1"/>
                          </a:solidFill>
                          <a:latin typeface="Times New Roman" pitchFamily="18" charset="0"/>
                          <a:cs typeface="Times New Roman" pitchFamily="18" charset="0"/>
                        </a:rPr>
                        <a:t>Here</a:t>
                      </a:r>
                      <a:r>
                        <a:rPr lang="en-US" sz="1200" baseline="0" dirty="0" smtClean="0">
                          <a:solidFill>
                            <a:schemeClr val="tx1"/>
                          </a:solidFill>
                          <a:latin typeface="Times New Roman" pitchFamily="18" charset="0"/>
                          <a:cs typeface="Times New Roman" pitchFamily="18" charset="0"/>
                        </a:rPr>
                        <a:t> will be shown retrieval results</a:t>
                      </a:r>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CC0099"/>
                        </a:solidFill>
                        <a:latin typeface="Times New Roman" pitchFamily="18" charset="0"/>
                        <a:cs typeface="Times New Roman" pitchFamily="18" charset="0"/>
                      </a:endParaRPr>
                    </a:p>
                    <a:p>
                      <a:endParaRPr lang="en-US" sz="1200" dirty="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nvGraphicFramePr>
        <p:xfrm>
          <a:off x="304800" y="228600"/>
          <a:ext cx="8714232" cy="1600200"/>
        </p:xfrm>
        <a:graphic>
          <a:graphicData uri="http://schemas.openxmlformats.org/drawingml/2006/table">
            <a:tbl>
              <a:tblPr firstRow="1" bandRow="1">
                <a:tableStyleId>{5C22544A-7EE6-4342-B048-85BDC9FD1C3A}</a:tableStyleId>
              </a:tblPr>
              <a:tblGrid>
                <a:gridCol w="1818622"/>
                <a:gridCol w="689561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Main question:</a:t>
                      </a: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   </a:t>
                      </a:r>
                    </a:p>
                    <a:p>
                      <a:pPr marL="0" marR="0" indent="0" algn="ctr" defTabSz="914400" rtl="0" eaLnBrk="1" fontAlgn="auto" latinLnBrk="0" hangingPunct="1">
                        <a:lnSpc>
                          <a:spcPct val="100000"/>
                        </a:lnSpc>
                        <a:spcBef>
                          <a:spcPts val="1000"/>
                        </a:spcBef>
                        <a:spcAft>
                          <a:spcPts val="0"/>
                        </a:spcAft>
                        <a:buClrTx/>
                        <a:buSzTx/>
                        <a:buFontTx/>
                        <a:buNone/>
                        <a:tabLst/>
                        <a:defRPr/>
                      </a:pPr>
                      <a:r>
                        <a:rPr lang="en-US" dirty="0" smtClean="0">
                          <a:solidFill>
                            <a:schemeClr val="tx1"/>
                          </a:solidFill>
                        </a:rPr>
                        <a:t>For</a:t>
                      </a:r>
                      <a:r>
                        <a:rPr lang="en-US" baseline="0" dirty="0" smtClean="0">
                          <a:solidFill>
                            <a:schemeClr val="tx1"/>
                          </a:solidFill>
                        </a:rPr>
                        <a:t> exploration</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Rail transport</a:t>
                      </a:r>
                    </a:p>
                    <a:p>
                      <a:pPr marL="0" marR="0" indent="0" algn="ctr" defTabSz="914400" rtl="0" eaLnBrk="1" fontAlgn="auto" latinLnBrk="0" hangingPunct="1">
                        <a:lnSpc>
                          <a:spcPct val="100000"/>
                        </a:lnSpc>
                        <a:spcBef>
                          <a:spcPts val="100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local rail transit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B1.2.1 Local rail transit</a:t>
                      </a: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2</a:t>
            </a:fld>
            <a:endParaRPr lang="en-US"/>
          </a:p>
        </p:txBody>
      </p:sp>
      <p:pic>
        <p:nvPicPr>
          <p:cNvPr id="9" name="~PP10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4401800" y="6855809"/>
            <a:ext cx="822325" cy="822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61631"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431828"/>
                <a:gridCol w="248018"/>
                <a:gridCol w="285382"/>
                <a:gridCol w="125819"/>
                <a:gridCol w="528574"/>
                <a:gridCol w="116810"/>
                <a:gridCol w="437950"/>
                <a:gridCol w="507836"/>
                <a:gridCol w="116789"/>
                <a:gridCol w="208178"/>
                <a:gridCol w="278953"/>
                <a:gridCol w="411200"/>
              </a:tblGrid>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B05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a:solidFill>
                          <a:srgbClr val="7030A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chemeClr val="tx1"/>
                          </a:solidFill>
                          <a:effectLst/>
                          <a:uLnTx/>
                          <a:uFillTx/>
                          <a:latin typeface="+mn-lt"/>
                          <a:ea typeface="+mn-ea"/>
                          <a:cs typeface="+mn-cs"/>
                        </a:rPr>
                        <a:t>B1.2 Rail transport</a:t>
                      </a:r>
                      <a:endParaRPr kumimoji="0" lang="en-US" sz="1400" b="0" i="0" u="none" strike="noStrike" kern="1200" cap="none" spc="0" normalizeH="0" baseline="0" noProof="0" smtClean="0">
                        <a:ln>
                          <a:noFill/>
                        </a:ln>
                        <a:solidFill>
                          <a:schemeClr val="tx1"/>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mtClean="0">
                        <a:solidFill>
                          <a:srgbClr val="CC0099"/>
                        </a:solidFill>
                        <a:latin typeface="Times New Roman"/>
                        <a:ea typeface="Calibri"/>
                      </a:endParaRPr>
                    </a:p>
                    <a:p>
                      <a:pPr marL="0" marR="0">
                        <a:spcBef>
                          <a:spcPts val="0"/>
                        </a:spcBef>
                        <a:spcAft>
                          <a:spcPts val="0"/>
                        </a:spcAft>
                      </a:pPr>
                      <a:r>
                        <a:rPr lang="en-US" sz="1200" kern="1400" smtClean="0">
                          <a:solidFill>
                            <a:schemeClr val="tx1"/>
                          </a:solidFill>
                          <a:latin typeface="Times New Roman"/>
                          <a:ea typeface="Calibri"/>
                        </a:rPr>
                        <a:t>*</a:t>
                      </a:r>
                      <a:r>
                        <a:rPr lang="en-US" sz="1200" u="sng" kern="1400" smtClean="0">
                          <a:solidFill>
                            <a:schemeClr val="tx1"/>
                          </a:solidFill>
                          <a:latin typeface="Times New Roman"/>
                          <a:ea typeface="Calibri"/>
                        </a:rPr>
                        <a:t>24</a:t>
                      </a:r>
                      <a:r>
                        <a:rPr lang="en-US" sz="1200" b="1" u="sng" kern="1400" smtClean="0">
                          <a:solidFill>
                            <a:schemeClr val="tx1"/>
                          </a:solidFill>
                          <a:latin typeface="Times New Roman"/>
                          <a:ea typeface="Calibri"/>
                        </a:rPr>
                        <a:t> </a:t>
                      </a:r>
                      <a:r>
                        <a:rPr lang="en-US" sz="1200" kern="1400" smtClean="0">
                          <a:solidFill>
                            <a:schemeClr val="tx1"/>
                          </a:solidFill>
                          <a:latin typeface="Times New Roman"/>
                          <a:ea typeface="Calibri"/>
                        </a:rPr>
                        <a:t>The concise encyclopedia of world railway locomotives  (includes local rail transit </a:t>
                      </a:r>
                      <a:r>
                        <a:rPr lang="en-US" sz="1200" smtClean="0">
                          <a:solidFill>
                            <a:schemeClr val="tx1"/>
                          </a:solidFill>
                          <a:latin typeface="Times New Roman"/>
                          <a:ea typeface="Calibri"/>
                        </a:rPr>
                        <a:t> locs)</a:t>
                      </a:r>
                    </a:p>
                    <a:p>
                      <a:pPr marL="0" marR="0">
                        <a:spcBef>
                          <a:spcPts val="0"/>
                        </a:spcBef>
                        <a:spcAft>
                          <a:spcPts val="0"/>
                        </a:spcAft>
                      </a:pPr>
                      <a:r>
                        <a:rPr lang="en-US" sz="1200" smtClean="0">
                          <a:solidFill>
                            <a:schemeClr val="tx1"/>
                          </a:solidFill>
                          <a:latin typeface="Times New Roman"/>
                          <a:ea typeface="Calibri"/>
                        </a:rPr>
                        <a:t>  30 Transcontainer 1.  French</a:t>
                      </a:r>
                      <a:r>
                        <a:rPr lang="en-US" sz="1200" baseline="0" smtClean="0">
                          <a:solidFill>
                            <a:schemeClr val="tx1"/>
                          </a:solidFill>
                          <a:latin typeface="Times New Roman"/>
                          <a:ea typeface="Calibri"/>
                        </a:rPr>
                        <a:t> railways introduce new type of container ship</a:t>
                      </a:r>
                      <a:endParaRPr lang="en-US" sz="1200" smtClean="0">
                        <a:solidFill>
                          <a:schemeClr val="tx1"/>
                        </a:solidFill>
                        <a:latin typeface="Times New Roman"/>
                        <a:ea typeface="Calibri"/>
                      </a:endParaRPr>
                    </a:p>
                    <a:p>
                      <a:pPr marL="0" marR="0">
                        <a:spcBef>
                          <a:spcPts val="0"/>
                        </a:spcBef>
                        <a:spcAft>
                          <a:spcPts val="0"/>
                        </a:spcAft>
                      </a:pPr>
                      <a:r>
                        <a:rPr lang="en-US" sz="1200" kern="1400" smtClean="0">
                          <a:solidFill>
                            <a:schemeClr val="tx1"/>
                          </a:solidFill>
                          <a:latin typeface="Times New Roman"/>
                          <a:ea typeface="Calibri"/>
                        </a:rPr>
                        <a:t>*</a:t>
                      </a:r>
                      <a:r>
                        <a:rPr lang="en-US" sz="1200" u="sng" kern="1400" smtClean="0">
                          <a:solidFill>
                            <a:schemeClr val="tx1"/>
                          </a:solidFill>
                          <a:latin typeface="Times New Roman"/>
                          <a:ea typeface="Calibri"/>
                        </a:rPr>
                        <a:t>5</a:t>
                      </a:r>
                      <a:r>
                        <a:rPr lang="en-US" sz="1200" kern="1400" smtClean="0">
                          <a:solidFill>
                            <a:schemeClr val="tx1"/>
                          </a:solidFill>
                          <a:latin typeface="Times New Roman"/>
                          <a:ea typeface="Calibri"/>
                        </a:rPr>
                        <a:t>0</a:t>
                      </a:r>
                      <a:r>
                        <a:rPr lang="en-US" sz="1200" b="1" kern="1400" smtClean="0">
                          <a:solidFill>
                            <a:schemeClr val="tx1"/>
                          </a:solidFill>
                          <a:latin typeface="Times New Roman"/>
                          <a:ea typeface="Calibri"/>
                        </a:rPr>
                        <a:t> </a:t>
                      </a:r>
                      <a:r>
                        <a:rPr lang="en-US" sz="1200" kern="1400" smtClean="0">
                          <a:solidFill>
                            <a:schemeClr val="tx1"/>
                          </a:solidFill>
                          <a:latin typeface="Times New Roman"/>
                          <a:ea typeface="Calibri"/>
                        </a:rPr>
                        <a:t>Technical description of the Stockholm underground railway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chemeClr val="tx1"/>
                          </a:solidFill>
                          <a:latin typeface="Times New Roman"/>
                          <a:ea typeface="Calibri"/>
                        </a:rPr>
                        <a:t>*</a:t>
                      </a:r>
                      <a:r>
                        <a:rPr lang="en-US" sz="1200" u="sng" smtClean="0">
                          <a:solidFill>
                            <a:schemeClr val="tx1"/>
                          </a:solidFill>
                          <a:latin typeface="Times New Roman"/>
                          <a:ea typeface="Calibri"/>
                        </a:rPr>
                        <a:t>126</a:t>
                      </a:r>
                      <a:r>
                        <a:rPr lang="en-US" sz="1200" b="1" smtClean="0">
                          <a:solidFill>
                            <a:schemeClr val="tx1"/>
                          </a:solidFill>
                          <a:latin typeface="Times New Roman"/>
                          <a:ea typeface="Calibri"/>
                        </a:rPr>
                        <a:t> </a:t>
                      </a:r>
                      <a:r>
                        <a:rPr lang="en-US" sz="1200" smtClean="0">
                          <a:solidFill>
                            <a:schemeClr val="tx1"/>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a:cs typeface="Times New Roman" pitchFamily="18" charset="0"/>
                        </a:rPr>
                        <a:t>  </a:t>
                      </a:r>
                      <a:r>
                        <a:rPr lang="en-US" sz="1200" b="1" kern="0" baseline="0" smtClean="0">
                          <a:solidFill>
                            <a:schemeClr val="tx1"/>
                          </a:solidFill>
                          <a:latin typeface="Times New Roman"/>
                          <a:cs typeface="Times New Roman" pitchFamily="18" charset="0"/>
                        </a:rPr>
                        <a:t> </a:t>
                      </a:r>
                      <a:r>
                        <a:rPr lang="en-US" sz="1200" u="sng" smtClean="0">
                          <a:solidFill>
                            <a:schemeClr val="tx1"/>
                          </a:solidFill>
                          <a:latin typeface="Times New Roman"/>
                          <a:ea typeface="Calibri"/>
                        </a:rPr>
                        <a:t>191</a:t>
                      </a:r>
                      <a:r>
                        <a:rPr lang="en-US" sz="1200" b="1" smtClean="0">
                          <a:solidFill>
                            <a:schemeClr val="tx1"/>
                          </a:solidFill>
                          <a:latin typeface="Times New Roman"/>
                          <a:ea typeface="Calibri"/>
                        </a:rPr>
                        <a:t> </a:t>
                      </a:r>
                      <a:r>
                        <a:rPr lang="en-US" sz="1200" smtClean="0">
                          <a:solidFill>
                            <a:schemeClr val="tx1"/>
                          </a:solidFill>
                          <a:latin typeface="Times New Roman"/>
                          <a:ea typeface="Calibri"/>
                        </a:rPr>
                        <a:t>Turbotrain</a:t>
                      </a:r>
                      <a:r>
                        <a:rPr lang="en-US" sz="1200" smtClean="0">
                          <a:solidFill>
                            <a:srgbClr val="00B0F0"/>
                          </a:solidFill>
                          <a:latin typeface="Times New Roman"/>
                          <a:ea typeface="Calibri"/>
                        </a:rPr>
                        <a:t> </a:t>
                      </a:r>
                      <a:r>
                        <a:rPr lang="en-US" sz="1200" smtClean="0">
                          <a:latin typeface="Times New Roman"/>
                          <a:ea typeface="Calibri"/>
                        </a:rPr>
                        <a:t>(should be indexed B1.2.2)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nvGraphicFramePr>
        <p:xfrm>
          <a:off x="304800" y="228600"/>
          <a:ext cx="8714232" cy="1600200"/>
        </p:xfrm>
        <a:graphic>
          <a:graphicData uri="http://schemas.openxmlformats.org/drawingml/2006/table">
            <a:tbl>
              <a:tblPr firstRow="1" bandRow="1">
                <a:tableStyleId>{5C22544A-7EE6-4342-B048-85BDC9FD1C3A}</a:tableStyleId>
              </a:tblPr>
              <a:tblGrid>
                <a:gridCol w="1818622"/>
                <a:gridCol w="689561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question:</a:t>
                      </a: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   </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rPr>
                        <a:t>For</a:t>
                      </a:r>
                      <a:r>
                        <a:rPr lang="en-US" baseline="0" smtClean="0">
                          <a:solidFill>
                            <a:schemeClr val="tx1"/>
                          </a:solidFill>
                        </a:rPr>
                        <a:t> exploration</a:t>
                      </a:r>
                      <a:endParaRPr lang="en-US"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rail transport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 Rail transport</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local rail transit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B1.2.1 Local rail transit</a:t>
                      </a: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3</a:t>
            </a:fld>
            <a:endParaRPr lang="en-US"/>
          </a:p>
        </p:txBody>
      </p:sp>
      <p:pic>
        <p:nvPicPr>
          <p:cNvPr id="8" name="~PP12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3182600" y="6705600"/>
            <a:ext cx="974725" cy="974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4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61631"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431828"/>
                <a:gridCol w="248018"/>
                <a:gridCol w="285382"/>
                <a:gridCol w="125819"/>
                <a:gridCol w="528574"/>
                <a:gridCol w="116810"/>
                <a:gridCol w="437950"/>
                <a:gridCol w="507836"/>
                <a:gridCol w="116789"/>
                <a:gridCol w="208178"/>
                <a:gridCol w="278953"/>
                <a:gridCol w="411200"/>
              </a:tblGrid>
              <a:tr h="412848">
                <a:tc>
                  <a:txBody>
                    <a:bodyPr/>
                    <a:lstStyle/>
                    <a:p>
                      <a:endParaRPr lang="en-US" sz="1100" dirty="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4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B050"/>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dirty="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smtClean="0">
                        <a:solidFill>
                          <a:schemeClr val="tx1"/>
                        </a:solidFill>
                        <a:latin typeface="Times New Roman" pitchFamily="18" charset="0"/>
                        <a:cs typeface="Times New Roman" pitchFamily="18" charset="0"/>
                      </a:endParaRPr>
                    </a:p>
                    <a:p>
                      <a:endParaRPr lang="en-US" sz="1200" dirty="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496063440"/>
              </p:ext>
            </p:extLst>
          </p:nvPr>
        </p:nvGraphicFramePr>
        <p:xfrm>
          <a:off x="304800" y="228600"/>
          <a:ext cx="8714232" cy="1600200"/>
        </p:xfrm>
        <a:graphic>
          <a:graphicData uri="http://schemas.openxmlformats.org/drawingml/2006/table">
            <a:tbl>
              <a:tblPr firstRow="1" bandRow="1">
                <a:tableStyleId>{5C22544A-7EE6-4342-B048-85BDC9FD1C3A}</a:tableStyleId>
              </a:tblPr>
              <a:tblGrid>
                <a:gridCol w="1818622"/>
                <a:gridCol w="689561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Main question:</a:t>
                      </a: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   </a:t>
                      </a:r>
                    </a:p>
                    <a:p>
                      <a:pPr marL="0" marR="0" indent="0" algn="ctr" defTabSz="914400" rtl="0" eaLnBrk="1" fontAlgn="auto" latinLnBrk="0" hangingPunct="1">
                        <a:lnSpc>
                          <a:spcPct val="100000"/>
                        </a:lnSpc>
                        <a:spcBef>
                          <a:spcPts val="1000"/>
                        </a:spcBef>
                        <a:spcAft>
                          <a:spcPts val="0"/>
                        </a:spcAft>
                        <a:buClrTx/>
                        <a:buSzTx/>
                        <a:buFontTx/>
                        <a:buNone/>
                        <a:tabLst/>
                        <a:defRPr/>
                      </a:pPr>
                      <a:r>
                        <a:rPr lang="en-US" dirty="0" smtClean="0">
                          <a:solidFill>
                            <a:schemeClr val="tx1"/>
                          </a:solidFill>
                        </a:rPr>
                        <a:t>For</a:t>
                      </a:r>
                      <a:r>
                        <a:rPr lang="en-US" baseline="0" dirty="0" smtClean="0">
                          <a:solidFill>
                            <a:schemeClr val="tx1"/>
                          </a:solidFill>
                        </a:rPr>
                        <a:t> exploration</a:t>
                      </a:r>
                      <a:endParaRPr lang="en-US"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rail transport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E2.1 Vehicles  AND  B1.2 Rail transport</a:t>
                      </a:r>
                    </a:p>
                    <a:p>
                      <a:pPr marL="0" marR="0" indent="0" algn="ctr" defTabSz="914400" rtl="0" eaLnBrk="1" fontAlgn="auto" latinLnBrk="0" hangingPunct="1">
                        <a:lnSpc>
                          <a:spcPct val="100000"/>
                        </a:lnSpc>
                        <a:spcBef>
                          <a:spcPts val="100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Vehicles fo</a:t>
                      </a:r>
                      <a:r>
                        <a:rPr lang="en-US" baseline="0" dirty="0" smtClean="0">
                          <a:solidFill>
                            <a:schemeClr val="tx1"/>
                          </a:solidFill>
                          <a:latin typeface="Times New Roman" pitchFamily="18" charset="0"/>
                          <a:cs typeface="Times New Roman" pitchFamily="18" charset="0"/>
                        </a:rPr>
                        <a:t>r  local rail transit</a:t>
                      </a:r>
                      <a:endParaRPr lang="en-US" dirty="0"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dirty="0" smtClean="0">
                          <a:solidFill>
                            <a:schemeClr val="tx1"/>
                          </a:solidFill>
                        </a:rPr>
                        <a:t>       E2.1 Vehicles  AND  B1.2.1 Local rail transit</a:t>
                      </a:r>
                      <a:endParaRPr lang="en-US" dirty="0">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4</a:t>
            </a:fld>
            <a:endParaRPr lang="en-US"/>
          </a:p>
        </p:txBody>
      </p:sp>
      <p:pic>
        <p:nvPicPr>
          <p:cNvPr id="8" name="~PP7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676400" y="6621462"/>
            <a:ext cx="593725" cy="593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5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61631"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431828"/>
                <a:gridCol w="248018"/>
                <a:gridCol w="285382"/>
                <a:gridCol w="125819"/>
                <a:gridCol w="528574"/>
                <a:gridCol w="116810"/>
                <a:gridCol w="437950"/>
                <a:gridCol w="507836"/>
                <a:gridCol w="116789"/>
                <a:gridCol w="208178"/>
                <a:gridCol w="278953"/>
                <a:gridCol w="411200"/>
              </a:tblGrid>
              <a:tr h="412848">
                <a:tc>
                  <a:txBody>
                    <a:bodyPr/>
                    <a:lstStyle/>
                    <a:p>
                      <a:endParaRPr lang="en-US" sz="1100" dirty="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solidFill>
                            <a:schemeClr val="tx1"/>
                          </a:solidFill>
                        </a:rPr>
                        <a:t>E2.1 Vehicles  AND  B1 Ground transport, inclusive</a:t>
                      </a:r>
                    </a:p>
                    <a:p>
                      <a:r>
                        <a:rPr lang="en-US" sz="1400" b="1" baseline="0" smtClean="0">
                          <a:solidFill>
                            <a:schemeClr val="tx1"/>
                          </a:solidFill>
                        </a:rPr>
                        <a:t>                                   (</a:t>
                      </a:r>
                      <a:r>
                        <a:rPr lang="en-US" sz="1400" b="1" baseline="0" smtClean="0">
                          <a:solidFill>
                            <a:srgbClr val="00B050"/>
                          </a:solidFill>
                        </a:rPr>
                        <a:t>B1, gen. ref. </a:t>
                      </a:r>
                      <a:r>
                        <a:rPr lang="en-US" sz="1400" b="1" baseline="0" smtClean="0">
                          <a:solidFill>
                            <a:schemeClr val="tx1"/>
                          </a:solidFill>
                        </a:rPr>
                        <a:t>OR </a:t>
                      </a:r>
                      <a:r>
                        <a:rPr lang="en-US" sz="1400" b="1" baseline="0" smtClean="0">
                          <a:solidFill>
                            <a:srgbClr val="FF0000"/>
                          </a:solidFill>
                        </a:rPr>
                        <a:t>B1.1 Road tr.</a:t>
                      </a:r>
                      <a:r>
                        <a:rPr lang="en-US" sz="1400" b="1" baseline="0" smtClean="0">
                          <a:solidFill>
                            <a:schemeClr val="tx1"/>
                          </a:solidFill>
                        </a:rPr>
                        <a:t> OR B1.2 incl)</a:t>
                      </a:r>
                      <a:endParaRPr lang="en-US" sz="1400" b="1">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B050"/>
                        </a:solidFill>
                      </a:endParaRPr>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dirty="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r>
                        <a:rPr lang="en-US" sz="1200" b="1" baseline="0" smtClean="0">
                          <a:solidFill>
                            <a:schemeClr val="tx1"/>
                          </a:solidFill>
                          <a:latin typeface="Times New Roman" pitchFamily="18" charset="0"/>
                          <a:cs typeface="Times New Roman" pitchFamily="18" charset="0"/>
                        </a:rPr>
                        <a:t>B1 Ground transport, inclusive, documents beyond B1.2 Rail transport, inclusive</a:t>
                      </a:r>
                    </a:p>
                    <a:p>
                      <a:endParaRPr lang="en-US" sz="1200" b="1" baseline="0" smtClean="0">
                        <a:solidFill>
                          <a:schemeClr val="tx1"/>
                        </a:solidFill>
                        <a:latin typeface="Times New Roman" pitchFamily="18" charset="0"/>
                        <a:cs typeface="Times New Roman" pitchFamily="18" charset="0"/>
                      </a:endParaRPr>
                    </a:p>
                    <a:p>
                      <a:pPr marL="50800" marR="0">
                        <a:spcBef>
                          <a:spcPts val="0"/>
                        </a:spcBef>
                        <a:spcAft>
                          <a:spcPts val="0"/>
                        </a:spcAft>
                      </a:pPr>
                      <a:r>
                        <a:rPr lang="en-US" sz="1200" b="0" kern="0" smtClean="0">
                          <a:solidFill>
                            <a:schemeClr val="tx1"/>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53 National tank truck carriers directory</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59 Russel’s official national motor coach guide</a:t>
                      </a:r>
                    </a:p>
                    <a:p>
                      <a:pPr marL="50800" marR="0">
                        <a:spcBef>
                          <a:spcPts val="0"/>
                        </a:spcBef>
                        <a:spcAft>
                          <a:spcPts val="0"/>
                        </a:spcAft>
                      </a:pPr>
                      <a:r>
                        <a:rPr lang="en-US" sz="1200" kern="1400" smtClean="0">
                          <a:solidFill>
                            <a:srgbClr val="00B050"/>
                          </a:solidFill>
                          <a:latin typeface="Times New Roman" pitchFamily="18" charset="0"/>
                          <a:ea typeface="Calibri"/>
                          <a:cs typeface="Times New Roman" pitchFamily="18" charset="0"/>
                        </a:rPr>
                        <a:t>*</a:t>
                      </a:r>
                      <a:r>
                        <a:rPr lang="en-US" sz="1200" u="sng" kern="1400" smtClean="0">
                          <a:solidFill>
                            <a:srgbClr val="00B050"/>
                          </a:solidFill>
                          <a:latin typeface="Times New Roman" pitchFamily="18" charset="0"/>
                          <a:ea typeface="Calibri"/>
                          <a:cs typeface="Times New Roman" pitchFamily="18" charset="0"/>
                        </a:rPr>
                        <a:t>70</a:t>
                      </a:r>
                      <a:r>
                        <a:rPr lang="en-US" sz="1200" b="1" kern="1400" smtClean="0">
                          <a:solidFill>
                            <a:srgbClr val="00B050"/>
                          </a:solidFill>
                          <a:latin typeface="Times New Roman" pitchFamily="18" charset="0"/>
                          <a:ea typeface="Calibri"/>
                          <a:cs typeface="Times New Roman" pitchFamily="18" charset="0"/>
                        </a:rPr>
                        <a:t> </a:t>
                      </a:r>
                      <a:r>
                        <a:rPr lang="en-US" sz="1200" kern="1400" smtClean="0">
                          <a:solidFill>
                            <a:srgbClr val="00B050"/>
                          </a:solidFill>
                          <a:latin typeface="Times New Roman" pitchFamily="18" charset="0"/>
                          <a:ea typeface="Calibri"/>
                          <a:cs typeface="Times New Roman" pitchFamily="18" charset="0"/>
                        </a:rPr>
                        <a:t>Electric vehicles, a bibliography</a:t>
                      </a: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105 An origin-destination study of truck traffic in Michigan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110 Where buses face air competition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a:t>
                      </a:r>
                      <a:r>
                        <a:rPr lang="en-US" sz="1200" b="0" kern="0" baseline="0" smtClean="0">
                          <a:solidFill>
                            <a:srgbClr val="FF0000"/>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151 Operation team valley </a:t>
                      </a:r>
                      <a:r>
                        <a:rPr lang="en-US" sz="1200" b="0" kern="0" smtClean="0">
                          <a:solidFill>
                            <a:srgbClr val="FF0000"/>
                          </a:solidFill>
                          <a:latin typeface="Times New Roman" pitchFamily="18" charset="0"/>
                          <a:ea typeface="Courier New"/>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Abstract: Bus service to job sites)</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153 Truck equivalency</a:t>
                      </a:r>
                      <a:endParaRPr lang="en-US" sz="1200" b="0" kern="1400" smtClean="0">
                        <a:solidFill>
                          <a:srgbClr val="FF0000"/>
                        </a:solidFill>
                        <a:latin typeface="Times New Roman" pitchFamily="18" charset="0"/>
                        <a:ea typeface="Calibri"/>
                        <a:cs typeface="Times New Roman" pitchFamily="18" charset="0"/>
                      </a:endParaRPr>
                    </a:p>
                    <a:p>
                      <a:pPr marL="50800" marR="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rgbClr val="92D050"/>
                          </a:solidFill>
                          <a:latin typeface="Times New Roman"/>
                          <a:ea typeface="Calibri"/>
                        </a:rPr>
                        <a:t>*</a:t>
                      </a:r>
                      <a:r>
                        <a:rPr lang="en-US" sz="1200" b="1" u="sng" smtClean="0">
                          <a:solidFill>
                            <a:srgbClr val="00B050"/>
                          </a:solidFill>
                          <a:latin typeface="Times New Roman"/>
                          <a:ea typeface="Calibri"/>
                        </a:rPr>
                        <a:t>161</a:t>
                      </a:r>
                      <a:r>
                        <a:rPr lang="en-US" sz="1200" b="1" smtClean="0">
                          <a:solidFill>
                            <a:srgbClr val="00B050"/>
                          </a:solidFill>
                          <a:latin typeface="Times New Roman"/>
                          <a:ea typeface="Calibri"/>
                        </a:rPr>
                        <a:t> High-speed ground transportation tube vehicle concept</a:t>
                      </a:r>
                      <a:endParaRPr lang="en-US" sz="1200" b="1" kern="1400" smtClean="0">
                        <a:solidFill>
                          <a:srgbClr val="00B05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a:ea typeface="Times New Roman"/>
                        </a:rPr>
                        <a:t>  168 National electric automobile symposium </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171 A system for rapid transit on urban freeways</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188 Satellite airport systems and community</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202 Specialized motor carriage</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207 The downtown parking system</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218 Official motor carrier directory</a:t>
                      </a:r>
                      <a:endParaRPr lang="en-US" sz="1200" b="1" baseline="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nvGraphicFramePr>
        <p:xfrm>
          <a:off x="304800" y="228600"/>
          <a:ext cx="8714232" cy="1600200"/>
        </p:xfrm>
        <a:graphic>
          <a:graphicData uri="http://schemas.openxmlformats.org/drawingml/2006/table">
            <a:tbl>
              <a:tblPr firstRow="1" bandRow="1">
                <a:tableStyleId>{5C22544A-7EE6-4342-B048-85BDC9FD1C3A}</a:tableStyleId>
              </a:tblPr>
              <a:tblGrid>
                <a:gridCol w="1818622"/>
                <a:gridCol w="689561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question:</a:t>
                      </a: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   </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rPr>
                        <a:t>For</a:t>
                      </a:r>
                      <a:r>
                        <a:rPr lang="en-US" baseline="0" smtClean="0">
                          <a:solidFill>
                            <a:schemeClr val="tx1"/>
                          </a:solidFill>
                        </a:rPr>
                        <a:t> exploration</a:t>
                      </a:r>
                      <a:endParaRPr lang="en-US"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rail transport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 Rail transport</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local rail transit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B1.2.1 Local rail transit</a:t>
                      </a: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5</a:t>
            </a:fld>
            <a:endParaRPr lang="en-US"/>
          </a:p>
        </p:txBody>
      </p:sp>
      <p:pic>
        <p:nvPicPr>
          <p:cNvPr id="8" name="~PP168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772036" y="6705600"/>
            <a:ext cx="669925" cy="669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3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16298"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386495"/>
                <a:gridCol w="248018"/>
                <a:gridCol w="285382"/>
                <a:gridCol w="125819"/>
                <a:gridCol w="528574"/>
                <a:gridCol w="116810"/>
                <a:gridCol w="437950"/>
                <a:gridCol w="507836"/>
                <a:gridCol w="116789"/>
                <a:gridCol w="208178"/>
                <a:gridCol w="278953"/>
                <a:gridCol w="411200"/>
              </a:tblGrid>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solidFill>
                            <a:schemeClr val="tx1"/>
                          </a:solidFill>
                        </a:rPr>
                        <a:t>E2.1 Vehicles  AND  B1 Ground transport, inclusive</a:t>
                      </a:r>
                    </a:p>
                    <a:p>
                      <a:r>
                        <a:rPr lang="en-US" sz="1400" b="1" baseline="0" smtClean="0">
                          <a:solidFill>
                            <a:schemeClr val="tx1"/>
                          </a:solidFill>
                        </a:rPr>
                        <a:t>                                   (</a:t>
                      </a:r>
                      <a:r>
                        <a:rPr lang="en-US" sz="1400" b="1" baseline="0" smtClean="0">
                          <a:solidFill>
                            <a:srgbClr val="00B050"/>
                          </a:solidFill>
                        </a:rPr>
                        <a:t>B1, gen. ref. </a:t>
                      </a:r>
                      <a:r>
                        <a:rPr lang="en-US" sz="1400" b="1" baseline="0" smtClean="0">
                          <a:solidFill>
                            <a:schemeClr val="tx1"/>
                          </a:solidFill>
                        </a:rPr>
                        <a:t>OR </a:t>
                      </a:r>
                      <a:r>
                        <a:rPr lang="en-US" sz="1400" b="1" baseline="0" smtClean="0">
                          <a:solidFill>
                            <a:srgbClr val="FF0000"/>
                          </a:solidFill>
                        </a:rPr>
                        <a:t>B1.1 Road tr.</a:t>
                      </a:r>
                      <a:r>
                        <a:rPr lang="en-US" sz="1400" b="1" baseline="0" smtClean="0">
                          <a:solidFill>
                            <a:schemeClr val="tx1"/>
                          </a:solidFill>
                        </a:rPr>
                        <a:t> OR B1.2 incl)</a:t>
                      </a:r>
                      <a:endParaRPr lang="en-US" sz="1400" b="1">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lang="en-US" sz="1400" b="1" baseline="0" smtClean="0"/>
                        <a:t>B1.2 Rail transport, incl.  OR  </a:t>
                      </a:r>
                      <a:r>
                        <a:rPr lang="en-US" sz="1400" b="1" baseline="0" smtClean="0">
                          <a:solidFill>
                            <a:srgbClr val="00B050"/>
                          </a:solidFill>
                        </a:rPr>
                        <a:t>B1, gen. ref.)</a:t>
                      </a:r>
                      <a:endParaRPr lang="en-US" sz="1400">
                        <a:solidFill>
                          <a:srgbClr val="00B05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33CC"/>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r>
                        <a:rPr lang="en-US" sz="1200" b="1" baseline="0" smtClean="0">
                          <a:solidFill>
                            <a:schemeClr val="tx1"/>
                          </a:solidFill>
                          <a:latin typeface="Times New Roman" pitchFamily="18" charset="0"/>
                          <a:cs typeface="Times New Roman" pitchFamily="18" charset="0"/>
                        </a:rPr>
                        <a:t>B1 Ground transport, inclusive, documents beyond B1.2 Rail transport, inclusive</a:t>
                      </a:r>
                    </a:p>
                    <a:p>
                      <a:endParaRPr lang="en-US" sz="1200" b="1" baseline="0" smtClean="0">
                        <a:solidFill>
                          <a:schemeClr val="tx1"/>
                        </a:solidFill>
                        <a:latin typeface="Times New Roman" pitchFamily="18" charset="0"/>
                        <a:cs typeface="Times New Roman" pitchFamily="18" charset="0"/>
                      </a:endParaRPr>
                    </a:p>
                    <a:p>
                      <a:pPr marL="50800" marR="0">
                        <a:spcBef>
                          <a:spcPts val="0"/>
                        </a:spcBef>
                        <a:spcAft>
                          <a:spcPts val="0"/>
                        </a:spcAft>
                      </a:pPr>
                      <a:r>
                        <a:rPr lang="en-US" sz="1200" b="0" kern="0" smtClean="0">
                          <a:solidFill>
                            <a:schemeClr val="tx1"/>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53 National tank truck carriers directory</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59 Russel’s official national motor coach guide</a:t>
                      </a:r>
                    </a:p>
                    <a:p>
                      <a:pPr marL="50800" marR="0">
                        <a:spcBef>
                          <a:spcPts val="0"/>
                        </a:spcBef>
                        <a:spcAft>
                          <a:spcPts val="0"/>
                        </a:spcAft>
                      </a:pPr>
                      <a:r>
                        <a:rPr lang="en-US" sz="1200" kern="1400" smtClean="0">
                          <a:solidFill>
                            <a:srgbClr val="00B050"/>
                          </a:solidFill>
                          <a:latin typeface="Times New Roman" pitchFamily="18" charset="0"/>
                          <a:ea typeface="Calibri"/>
                          <a:cs typeface="Times New Roman" pitchFamily="18" charset="0"/>
                        </a:rPr>
                        <a:t>*</a:t>
                      </a:r>
                      <a:r>
                        <a:rPr lang="en-US" sz="1200" u="sng" kern="1400" smtClean="0">
                          <a:solidFill>
                            <a:srgbClr val="00B050"/>
                          </a:solidFill>
                          <a:latin typeface="Times New Roman" pitchFamily="18" charset="0"/>
                          <a:ea typeface="Calibri"/>
                          <a:cs typeface="Times New Roman" pitchFamily="18" charset="0"/>
                        </a:rPr>
                        <a:t>70</a:t>
                      </a:r>
                      <a:r>
                        <a:rPr lang="en-US" sz="1200" b="1" kern="1400" smtClean="0">
                          <a:solidFill>
                            <a:srgbClr val="00B050"/>
                          </a:solidFill>
                          <a:latin typeface="Times New Roman" pitchFamily="18" charset="0"/>
                          <a:ea typeface="Calibri"/>
                          <a:cs typeface="Times New Roman" pitchFamily="18" charset="0"/>
                        </a:rPr>
                        <a:t> </a:t>
                      </a:r>
                      <a:r>
                        <a:rPr lang="en-US" sz="1200" kern="1400" smtClean="0">
                          <a:solidFill>
                            <a:srgbClr val="00B050"/>
                          </a:solidFill>
                          <a:latin typeface="Times New Roman" pitchFamily="18" charset="0"/>
                          <a:ea typeface="Calibri"/>
                          <a:cs typeface="Times New Roman" pitchFamily="18" charset="0"/>
                        </a:rPr>
                        <a:t>Electric vehicles, a bibliography</a:t>
                      </a: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105 An origin-destination study of truck traffic in Michigan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110 Where buses face air competition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a:t>
                      </a:r>
                      <a:r>
                        <a:rPr lang="en-US" sz="1200" b="0" kern="0" baseline="0" smtClean="0">
                          <a:solidFill>
                            <a:srgbClr val="FF0000"/>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151 Operation team valley </a:t>
                      </a:r>
                      <a:r>
                        <a:rPr lang="en-US" sz="1200" b="0" kern="0" smtClean="0">
                          <a:solidFill>
                            <a:srgbClr val="FF0000"/>
                          </a:solidFill>
                          <a:latin typeface="Times New Roman" pitchFamily="18" charset="0"/>
                          <a:ea typeface="Courier New"/>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Abstract: Bus service to job sites)</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153 Truck equivalency</a:t>
                      </a:r>
                      <a:endParaRPr lang="en-US" sz="1200" b="0" kern="1400" smtClean="0">
                        <a:solidFill>
                          <a:srgbClr val="FF0000"/>
                        </a:solidFill>
                        <a:latin typeface="Times New Roman" pitchFamily="18" charset="0"/>
                        <a:ea typeface="Calibri"/>
                        <a:cs typeface="Times New Roman" pitchFamily="18" charset="0"/>
                      </a:endParaRPr>
                    </a:p>
                    <a:p>
                      <a:pPr marL="50800" marR="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rgbClr val="92D050"/>
                          </a:solidFill>
                          <a:latin typeface="Times New Roman"/>
                          <a:ea typeface="Calibri"/>
                        </a:rPr>
                        <a:t>*</a:t>
                      </a:r>
                      <a:r>
                        <a:rPr lang="en-US" sz="1200" b="1" u="sng" smtClean="0">
                          <a:solidFill>
                            <a:srgbClr val="00B050"/>
                          </a:solidFill>
                          <a:latin typeface="Times New Roman"/>
                          <a:ea typeface="Calibri"/>
                        </a:rPr>
                        <a:t>161</a:t>
                      </a:r>
                      <a:r>
                        <a:rPr lang="en-US" sz="1200" b="1" smtClean="0">
                          <a:solidFill>
                            <a:srgbClr val="00B050"/>
                          </a:solidFill>
                          <a:latin typeface="Times New Roman"/>
                          <a:ea typeface="Calibri"/>
                        </a:rPr>
                        <a:t> High-speed ground transportation tube vehicle concept</a:t>
                      </a:r>
                      <a:endParaRPr lang="en-US" sz="1200" b="1" kern="1400" smtClean="0">
                        <a:solidFill>
                          <a:srgbClr val="00B05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a:ea typeface="Times New Roman"/>
                        </a:rPr>
                        <a:t>  168 National electric automobile symposium </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171 A system for rapid transit on urban freeways</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188 Satellite airport systems and community</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202 Specialized motor carriage</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207 The downtown parking system</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218 Official motor carrier directory</a:t>
                      </a:r>
                      <a:endParaRPr lang="en-US" sz="1200" b="1" baseline="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nvGraphicFramePr>
        <p:xfrm>
          <a:off x="304800" y="228600"/>
          <a:ext cx="8714232" cy="1600200"/>
        </p:xfrm>
        <a:graphic>
          <a:graphicData uri="http://schemas.openxmlformats.org/drawingml/2006/table">
            <a:tbl>
              <a:tblPr firstRow="1" bandRow="1">
                <a:tableStyleId>{5C22544A-7EE6-4342-B048-85BDC9FD1C3A}</a:tableStyleId>
              </a:tblPr>
              <a:tblGrid>
                <a:gridCol w="1818622"/>
                <a:gridCol w="689561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question:</a:t>
                      </a: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   </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rPr>
                        <a:t>For</a:t>
                      </a:r>
                      <a:r>
                        <a:rPr lang="en-US" baseline="0" smtClean="0">
                          <a:solidFill>
                            <a:schemeClr val="tx1"/>
                          </a:solidFill>
                        </a:rPr>
                        <a:t> exploration</a:t>
                      </a:r>
                      <a:endParaRPr lang="en-US"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rail transport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 Rail transport</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local rail transit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B1.2.1 Local rail transit</a:t>
                      </a: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6</a:t>
            </a:fld>
            <a:endParaRPr lang="en-US"/>
          </a:p>
        </p:txBody>
      </p:sp>
      <p:pic>
        <p:nvPicPr>
          <p:cNvPr id="8" name="~PP255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752600" y="6873875"/>
            <a:ext cx="593725" cy="593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6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16298"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386495"/>
                <a:gridCol w="248018"/>
                <a:gridCol w="285382"/>
                <a:gridCol w="125819"/>
                <a:gridCol w="528574"/>
                <a:gridCol w="116810"/>
                <a:gridCol w="437950"/>
                <a:gridCol w="507836"/>
                <a:gridCol w="116789"/>
                <a:gridCol w="208178"/>
                <a:gridCol w="278953"/>
                <a:gridCol w="411200"/>
              </a:tblGrid>
              <a:tr h="412848">
                <a:tc>
                  <a:txBody>
                    <a:bodyPr/>
                    <a:lstStyle/>
                    <a:p>
                      <a:endParaRPr lang="en-US" sz="1100" dirty="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solidFill>
                            <a:schemeClr val="tx1"/>
                          </a:solidFill>
                        </a:rPr>
                        <a:t>E2.1 Vehicles  AND  B1 Ground transport, inclusive</a:t>
                      </a:r>
                    </a:p>
                    <a:p>
                      <a:r>
                        <a:rPr lang="en-US" sz="1400" b="1" baseline="0" smtClean="0">
                          <a:solidFill>
                            <a:schemeClr val="tx1"/>
                          </a:solidFill>
                        </a:rPr>
                        <a:t>                                   (</a:t>
                      </a:r>
                      <a:r>
                        <a:rPr lang="en-US" sz="1400" b="1" baseline="0" smtClean="0">
                          <a:solidFill>
                            <a:srgbClr val="00B050"/>
                          </a:solidFill>
                        </a:rPr>
                        <a:t>B1, gen. ref. </a:t>
                      </a:r>
                      <a:r>
                        <a:rPr lang="en-US" sz="1400" b="1" baseline="0" smtClean="0">
                          <a:solidFill>
                            <a:schemeClr val="tx1"/>
                          </a:solidFill>
                        </a:rPr>
                        <a:t>OR </a:t>
                      </a:r>
                      <a:r>
                        <a:rPr lang="en-US" sz="1400" b="1" baseline="0" smtClean="0">
                          <a:solidFill>
                            <a:srgbClr val="FF0000"/>
                          </a:solidFill>
                        </a:rPr>
                        <a:t>B1.1 Road tr.</a:t>
                      </a:r>
                      <a:r>
                        <a:rPr lang="en-US" sz="1400" b="1" baseline="0" smtClean="0">
                          <a:solidFill>
                            <a:schemeClr val="tx1"/>
                          </a:solidFill>
                        </a:rPr>
                        <a:t> OR B1.2 incl)</a:t>
                      </a:r>
                      <a:endParaRPr lang="en-US" sz="1400" b="1">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lang="en-US" sz="1400" b="1" baseline="0" smtClean="0"/>
                        <a:t>B1.2 Rail transport, incl.  OR  </a:t>
                      </a:r>
                      <a:r>
                        <a:rPr lang="en-US" sz="1400" b="1" baseline="0" smtClean="0">
                          <a:solidFill>
                            <a:srgbClr val="00B050"/>
                          </a:solidFill>
                        </a:rPr>
                        <a:t>B1, gen. ref.)</a:t>
                      </a:r>
                      <a:endParaRPr lang="en-US" sz="1400">
                        <a:solidFill>
                          <a:srgbClr val="00B05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400" b="1" dirty="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6">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400">
                        <a:solidFill>
                          <a:srgbClr val="0033CC"/>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r>
                        <a:rPr lang="en-US" sz="1200" b="1" baseline="0" smtClean="0">
                          <a:solidFill>
                            <a:schemeClr val="tx1"/>
                          </a:solidFill>
                          <a:latin typeface="Times New Roman" pitchFamily="18" charset="0"/>
                          <a:cs typeface="Times New Roman" pitchFamily="18" charset="0"/>
                        </a:rPr>
                        <a:t>B1 Ground transport, inclusive, documents beyond B1.2 Rail transport, inclusive</a:t>
                      </a:r>
                    </a:p>
                    <a:p>
                      <a:endParaRPr lang="en-US" sz="1200" b="1" baseline="0" smtClean="0">
                        <a:solidFill>
                          <a:schemeClr val="tx1"/>
                        </a:solidFill>
                        <a:latin typeface="Times New Roman" pitchFamily="18" charset="0"/>
                        <a:cs typeface="Times New Roman" pitchFamily="18" charset="0"/>
                      </a:endParaRPr>
                    </a:p>
                    <a:p>
                      <a:pPr marL="50800" marR="0">
                        <a:spcBef>
                          <a:spcPts val="0"/>
                        </a:spcBef>
                        <a:spcAft>
                          <a:spcPts val="0"/>
                        </a:spcAft>
                      </a:pPr>
                      <a:r>
                        <a:rPr lang="en-US" sz="1200" b="0" kern="0" smtClean="0">
                          <a:solidFill>
                            <a:schemeClr val="tx1"/>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53 National tank truck carriers directory</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59 Russel’s official national motor coach guide</a:t>
                      </a:r>
                    </a:p>
                    <a:p>
                      <a:pPr marL="50800" marR="0">
                        <a:spcBef>
                          <a:spcPts val="0"/>
                        </a:spcBef>
                        <a:spcAft>
                          <a:spcPts val="0"/>
                        </a:spcAft>
                      </a:pPr>
                      <a:r>
                        <a:rPr lang="en-US" sz="1200" kern="1400" smtClean="0">
                          <a:solidFill>
                            <a:srgbClr val="00B050"/>
                          </a:solidFill>
                          <a:latin typeface="Times New Roman" pitchFamily="18" charset="0"/>
                          <a:ea typeface="Calibri"/>
                          <a:cs typeface="Times New Roman" pitchFamily="18" charset="0"/>
                        </a:rPr>
                        <a:t>*</a:t>
                      </a:r>
                      <a:r>
                        <a:rPr lang="en-US" sz="1200" u="sng" kern="1400" smtClean="0">
                          <a:solidFill>
                            <a:srgbClr val="00B050"/>
                          </a:solidFill>
                          <a:latin typeface="Times New Roman" pitchFamily="18" charset="0"/>
                          <a:ea typeface="Calibri"/>
                          <a:cs typeface="Times New Roman" pitchFamily="18" charset="0"/>
                        </a:rPr>
                        <a:t>70</a:t>
                      </a:r>
                      <a:r>
                        <a:rPr lang="en-US" sz="1200" b="1" kern="1400" smtClean="0">
                          <a:solidFill>
                            <a:srgbClr val="00B050"/>
                          </a:solidFill>
                          <a:latin typeface="Times New Roman" pitchFamily="18" charset="0"/>
                          <a:ea typeface="Calibri"/>
                          <a:cs typeface="Times New Roman" pitchFamily="18" charset="0"/>
                        </a:rPr>
                        <a:t> </a:t>
                      </a:r>
                      <a:r>
                        <a:rPr lang="en-US" sz="1200" kern="1400" smtClean="0">
                          <a:solidFill>
                            <a:srgbClr val="00B050"/>
                          </a:solidFill>
                          <a:latin typeface="Times New Roman" pitchFamily="18" charset="0"/>
                          <a:ea typeface="Calibri"/>
                          <a:cs typeface="Times New Roman" pitchFamily="18" charset="0"/>
                        </a:rPr>
                        <a:t>Electric vehicles, a bibliography</a:t>
                      </a: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105 An origin-destination study of truck traffic in Michigan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110 Where buses face air competition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a:t>
                      </a:r>
                      <a:r>
                        <a:rPr lang="en-US" sz="1200" b="0" kern="0" baseline="0" smtClean="0">
                          <a:solidFill>
                            <a:srgbClr val="FF0000"/>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151 Operation team valley </a:t>
                      </a:r>
                      <a:r>
                        <a:rPr lang="en-US" sz="1200" b="0" kern="0" smtClean="0">
                          <a:solidFill>
                            <a:srgbClr val="FF0000"/>
                          </a:solidFill>
                          <a:latin typeface="Times New Roman" pitchFamily="18" charset="0"/>
                          <a:ea typeface="Courier New"/>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Abstract: Bus service to job sites)</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153 Truck equivalency</a:t>
                      </a:r>
                      <a:endParaRPr lang="en-US" sz="1200" b="0" kern="1400" smtClean="0">
                        <a:solidFill>
                          <a:srgbClr val="FF0000"/>
                        </a:solidFill>
                        <a:latin typeface="Times New Roman" pitchFamily="18" charset="0"/>
                        <a:ea typeface="Calibri"/>
                        <a:cs typeface="Times New Roman" pitchFamily="18" charset="0"/>
                      </a:endParaRPr>
                    </a:p>
                    <a:p>
                      <a:pPr marL="50800" marR="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rgbClr val="92D050"/>
                          </a:solidFill>
                          <a:latin typeface="Times New Roman"/>
                          <a:ea typeface="Calibri"/>
                        </a:rPr>
                        <a:t>*</a:t>
                      </a:r>
                      <a:r>
                        <a:rPr lang="en-US" sz="1200" b="1" u="sng" smtClean="0">
                          <a:solidFill>
                            <a:srgbClr val="00B050"/>
                          </a:solidFill>
                          <a:latin typeface="Times New Roman"/>
                          <a:ea typeface="Calibri"/>
                        </a:rPr>
                        <a:t>161</a:t>
                      </a:r>
                      <a:r>
                        <a:rPr lang="en-US" sz="1200" b="1" smtClean="0">
                          <a:solidFill>
                            <a:srgbClr val="00B050"/>
                          </a:solidFill>
                          <a:latin typeface="Times New Roman"/>
                          <a:ea typeface="Calibri"/>
                        </a:rPr>
                        <a:t> High-speed ground transportation tube vehicle concept</a:t>
                      </a:r>
                      <a:endParaRPr lang="en-US" sz="1200" b="1" kern="1400" smtClean="0">
                        <a:solidFill>
                          <a:srgbClr val="00B05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a:ea typeface="Times New Roman"/>
                        </a:rPr>
                        <a:t>  168 National electric automobile symposium </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171 A system for rapid transit on urban freeways</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188 Satellite airport systems and community</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202 Specialized motor carriage</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207 The downtown parking system</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218 Official motor carrier directory</a:t>
                      </a:r>
                      <a:endParaRPr lang="en-US" sz="1200" b="1" baseline="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nvGraphicFramePr>
        <p:xfrm>
          <a:off x="304800" y="228600"/>
          <a:ext cx="8714232" cy="1600200"/>
        </p:xfrm>
        <a:graphic>
          <a:graphicData uri="http://schemas.openxmlformats.org/drawingml/2006/table">
            <a:tbl>
              <a:tblPr firstRow="1" bandRow="1">
                <a:tableStyleId>{5C22544A-7EE6-4342-B048-85BDC9FD1C3A}</a:tableStyleId>
              </a:tblPr>
              <a:tblGrid>
                <a:gridCol w="1818622"/>
                <a:gridCol w="689561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question:</a:t>
                      </a: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   </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rPr>
                        <a:t>For</a:t>
                      </a:r>
                      <a:r>
                        <a:rPr lang="en-US" baseline="0" smtClean="0">
                          <a:solidFill>
                            <a:schemeClr val="tx1"/>
                          </a:solidFill>
                        </a:rPr>
                        <a:t> exploration</a:t>
                      </a:r>
                      <a:endParaRPr lang="en-US"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rail transport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 Rail transport</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local rail transit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B1.2.1 Local rail transit</a:t>
                      </a: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7</a:t>
            </a:fld>
            <a:endParaRPr lang="en-US"/>
          </a:p>
        </p:txBody>
      </p:sp>
      <p:pic>
        <p:nvPicPr>
          <p:cNvPr id="8" name="~PP9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920694" y="5111104"/>
            <a:ext cx="669925" cy="669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2209800"/>
          <a:ext cx="8716298" cy="5669281"/>
        </p:xfrm>
        <a:graphic>
          <a:graphicData uri="http://schemas.openxmlformats.org/drawingml/2006/table">
            <a:tbl>
              <a:tblPr firstRow="1" bandRow="1">
                <a:tableStyleId>{5C22544A-7EE6-4342-B048-85BDC9FD1C3A}</a:tableStyleId>
              </a:tblPr>
              <a:tblGrid>
                <a:gridCol w="315685"/>
                <a:gridCol w="493049"/>
                <a:gridCol w="411200"/>
                <a:gridCol w="411200"/>
                <a:gridCol w="411200"/>
                <a:gridCol w="411200"/>
                <a:gridCol w="411200"/>
                <a:gridCol w="411200"/>
                <a:gridCol w="411200"/>
                <a:gridCol w="411200"/>
                <a:gridCol w="411200"/>
                <a:gridCol w="437950"/>
                <a:gridCol w="116810"/>
                <a:gridCol w="386495"/>
                <a:gridCol w="131208"/>
                <a:gridCol w="116810"/>
                <a:gridCol w="285382"/>
                <a:gridCol w="125819"/>
                <a:gridCol w="528574"/>
                <a:gridCol w="116810"/>
                <a:gridCol w="437950"/>
                <a:gridCol w="507836"/>
                <a:gridCol w="116789"/>
                <a:gridCol w="208178"/>
                <a:gridCol w="278953"/>
                <a:gridCol w="411200"/>
              </a:tblGrid>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17">
                  <a:txBody>
                    <a:bodyPr/>
                    <a:lstStyle/>
                    <a:p>
                      <a:endParaRPr lang="en-US" sz="1100" b="1">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7">
                  <a:txBody>
                    <a:bodyPr/>
                    <a:lstStyle/>
                    <a:p>
                      <a:r>
                        <a:rPr lang="en-US" sz="1400" b="1" baseline="0" smtClean="0">
                          <a:solidFill>
                            <a:schemeClr val="tx1"/>
                          </a:solidFill>
                        </a:rPr>
                        <a:t>E2.1 Vehicles  AND  B1 Ground transport, inclusive</a:t>
                      </a:r>
                    </a:p>
                    <a:p>
                      <a:r>
                        <a:rPr lang="en-US" sz="1400" b="1" baseline="0" smtClean="0">
                          <a:solidFill>
                            <a:schemeClr val="tx1"/>
                          </a:solidFill>
                        </a:rPr>
                        <a:t>                                   (</a:t>
                      </a:r>
                      <a:r>
                        <a:rPr lang="en-US" sz="1400" b="1" baseline="0" smtClean="0">
                          <a:solidFill>
                            <a:srgbClr val="00B050"/>
                          </a:solidFill>
                        </a:rPr>
                        <a:t>B1, gen. ref. </a:t>
                      </a:r>
                      <a:r>
                        <a:rPr lang="en-US" sz="1400" b="1" baseline="0" smtClean="0">
                          <a:solidFill>
                            <a:schemeClr val="tx1"/>
                          </a:solidFill>
                        </a:rPr>
                        <a:t>OR </a:t>
                      </a:r>
                      <a:r>
                        <a:rPr lang="en-US" sz="1400" b="1" baseline="0" smtClean="0">
                          <a:solidFill>
                            <a:srgbClr val="FF0000"/>
                          </a:solidFill>
                        </a:rPr>
                        <a:t>B1.1 Road tr.</a:t>
                      </a:r>
                      <a:r>
                        <a:rPr lang="en-US" sz="1400" b="1" baseline="0" smtClean="0">
                          <a:solidFill>
                            <a:schemeClr val="tx1"/>
                          </a:solidFill>
                        </a:rPr>
                        <a:t> OR B1.2 incl)</a:t>
                      </a:r>
                      <a:endParaRPr lang="en-US" sz="1400" b="1">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solidFill>
                          <a:schemeClr val="tx1"/>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3936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lang="en-US" sz="1400" b="1" baseline="0" smtClean="0"/>
                        <a:t>B1.2 Rail transport, incl.  OR  </a:t>
                      </a:r>
                      <a:r>
                        <a:rPr lang="en-US" sz="1400" b="1" baseline="0" smtClean="0">
                          <a:solidFill>
                            <a:srgbClr val="00B050"/>
                          </a:solidFill>
                        </a:rPr>
                        <a:t>B1, gen. ref.)</a:t>
                      </a:r>
                      <a:endParaRPr lang="en-US" sz="1400">
                        <a:solidFill>
                          <a:srgbClr val="00B05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 smtClean="0"/>
                        <a:t>   </a:t>
                      </a:r>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05812">
                <a:tc>
                  <a:txBody>
                    <a:bodyPr/>
                    <a:lstStyle/>
                    <a:p>
                      <a:endParaRPr lang="en-US" sz="1100" b="1"/>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r>
                        <a:rPr lang="en-US" sz="1400" b="1" smtClean="0"/>
                        <a:t>E2.1 AND (</a:t>
                      </a:r>
                      <a:r>
                        <a:rPr lang="en-US" sz="1400" b="1" smtClean="0">
                          <a:solidFill>
                            <a:srgbClr val="0033CC"/>
                          </a:solidFill>
                        </a:rPr>
                        <a:t>B1.2.1</a:t>
                      </a:r>
                      <a:r>
                        <a:rPr lang="en-US" sz="1400" b="1" smtClean="0"/>
                        <a:t> OR </a:t>
                      </a:r>
                      <a:r>
                        <a:rPr lang="en-US" sz="1400" b="1" smtClean="0">
                          <a:solidFill>
                            <a:srgbClr val="00B0F0"/>
                          </a:solidFill>
                        </a:rPr>
                        <a:t>B1.2</a:t>
                      </a:r>
                      <a:r>
                        <a:rPr lang="en-US" sz="1400" b="1" baseline="0" smtClean="0">
                          <a:solidFill>
                            <a:srgbClr val="00B0F0"/>
                          </a:solidFill>
                        </a:rPr>
                        <a:t> g.r.</a:t>
                      </a:r>
                      <a:r>
                        <a:rPr lang="en-US" sz="1400" b="1" baseline="0" smtClean="0"/>
                        <a:t> OR</a:t>
                      </a:r>
                      <a:r>
                        <a:rPr lang="en-US" sz="1400" b="1" baseline="0" smtClean="0">
                          <a:solidFill>
                            <a:srgbClr val="00B050"/>
                          </a:solidFill>
                        </a:rPr>
                        <a:t> B1 g. r.</a:t>
                      </a:r>
                      <a:r>
                        <a:rPr lang="en-US" sz="1400" b="1" baseline="0" smtClean="0"/>
                        <a:t>)</a:t>
                      </a:r>
                      <a:endParaRPr lang="en-US" sz="1400" b="1"/>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7">
                  <a:txBody>
                    <a:bodyPr/>
                    <a:lstStyle/>
                    <a:p>
                      <a:r>
                        <a:rPr lang="en-US" sz="1400" b="1" baseline="0" smtClean="0"/>
                        <a:t>E2.1 Vehicles AND B1.2 Rail transport, incl.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smtClean="0"/>
                        <a:t>                                 (</a:t>
                      </a:r>
                      <a:r>
                        <a:rPr lang="en-US" sz="1400" b="1" baseline="0" smtClean="0">
                          <a:solidFill>
                            <a:srgbClr val="00B0F0"/>
                          </a:solidFill>
                        </a:rPr>
                        <a:t>B1.2 gen. ref. </a:t>
                      </a:r>
                      <a:r>
                        <a:rPr lang="en-US" sz="1400" b="1" baseline="0" smtClean="0"/>
                        <a:t>OR </a:t>
                      </a:r>
                      <a:r>
                        <a:rPr lang="en-US" sz="1400" b="1" baseline="0" smtClean="0">
                          <a:solidFill>
                            <a:srgbClr val="0033CC"/>
                          </a:solidFill>
                        </a:rPr>
                        <a:t>B1.2.1</a:t>
                      </a:r>
                      <a:r>
                        <a:rPr lang="en-US" sz="1400" b="1" baseline="0" smtClean="0"/>
                        <a:t> OR</a:t>
                      </a:r>
                      <a:r>
                        <a:rPr lang="en-US" sz="1400" b="1" baseline="0" smtClean="0">
                          <a:solidFill>
                            <a:srgbClr val="CC0099"/>
                          </a:solidFill>
                        </a:rPr>
                        <a:t> B1.2.2</a:t>
                      </a:r>
                      <a:r>
                        <a:rPr lang="en-US" sz="1400" b="1" baseline="0" smtClean="0">
                          <a:solidFill>
                            <a:schemeClr val="tx1"/>
                          </a:solidFill>
                        </a:rPr>
                        <a:t> Intercity RR</a:t>
                      </a:r>
                      <a:r>
                        <a:rPr lang="en-US" sz="1400" b="1" baseline="0" smtClean="0">
                          <a:solidFill>
                            <a:srgbClr val="7030A0"/>
                          </a:solidFill>
                        </a:rPr>
                        <a:t>)</a:t>
                      </a:r>
                      <a:endParaRPr lang="en-US" sz="1400">
                        <a:solidFill>
                          <a:srgbClr val="7030A0"/>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275691">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400"/>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66010">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smtClean="0"/>
                        <a:t>E2.1 AND </a:t>
                      </a:r>
                      <a:r>
                        <a:rPr lang="en-US" sz="1400" b="1" smtClean="0">
                          <a:solidFill>
                            <a:srgbClr val="0033CC"/>
                          </a:solidFill>
                        </a:rPr>
                        <a:t>(B1.2.1</a:t>
                      </a:r>
                      <a:r>
                        <a:rPr lang="en-US" sz="1400" b="1" smtClean="0"/>
                        <a:t> OR </a:t>
                      </a:r>
                      <a:r>
                        <a:rPr lang="en-US" sz="1400" b="1" smtClean="0">
                          <a:solidFill>
                            <a:srgbClr val="00B0F0"/>
                          </a:solidFill>
                        </a:rPr>
                        <a:t>B1.2</a:t>
                      </a:r>
                      <a:r>
                        <a:rPr lang="en-US" sz="1400" b="1" baseline="0" smtClean="0">
                          <a:solidFill>
                            <a:srgbClr val="00B0F0"/>
                          </a:solidFill>
                        </a:rPr>
                        <a:t> gen. ref</a:t>
                      </a:r>
                      <a:r>
                        <a:rPr lang="en-US" sz="1400" b="1" baseline="0" smtClean="0"/>
                        <a:t>.)</a:t>
                      </a:r>
                      <a:endParaRPr lang="en-US" sz="14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412848">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ln>
                          <a:solidFill>
                            <a:srgbClr val="FF0000"/>
                          </a:solidFill>
                        </a:ln>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51583">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400">
                        <a:solidFill>
                          <a:srgbClr val="0033CC"/>
                        </a:solidFill>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1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smtClean="0">
                          <a:ln>
                            <a:noFill/>
                          </a:ln>
                          <a:solidFill>
                            <a:prstClr val="black"/>
                          </a:solidFill>
                          <a:effectLst/>
                          <a:uLnTx/>
                          <a:uFillTx/>
                          <a:latin typeface="+mn-lt"/>
                          <a:ea typeface="+mn-ea"/>
                          <a:cs typeface="+mn-cs"/>
                        </a:rPr>
                        <a:t>E2.1 Vehicles AND </a:t>
                      </a:r>
                      <a:r>
                        <a:rPr kumimoji="0" lang="en-US" sz="1400" b="1" i="0" u="none" strike="noStrike" kern="1200" cap="none" spc="0" normalizeH="0" baseline="0" noProof="0" smtClean="0">
                          <a:ln>
                            <a:noFill/>
                          </a:ln>
                          <a:solidFill>
                            <a:srgbClr val="00B0F0"/>
                          </a:solidFill>
                          <a:effectLst/>
                          <a:uLnTx/>
                          <a:uFillTx/>
                          <a:latin typeface="+mn-lt"/>
                          <a:ea typeface="+mn-ea"/>
                          <a:cs typeface="+mn-cs"/>
                        </a:rPr>
                        <a:t>B1.2 Rail transport, gen. ref.</a:t>
                      </a:r>
                      <a:endParaRPr kumimoji="0" lang="en-US" sz="1400" b="0" i="0" u="none" strike="noStrike" kern="1200" cap="none" spc="0" normalizeH="0" baseline="0" noProof="0" smtClean="0">
                        <a:ln>
                          <a:noFill/>
                        </a:ln>
                        <a:solidFill>
                          <a:srgbClr val="00B0F0"/>
                        </a:solidFill>
                        <a:effectLst/>
                        <a:uLnTx/>
                        <a:uFillTx/>
                        <a:latin typeface="+mn-lt"/>
                        <a:ea typeface="+mn-ea"/>
                        <a:cs typeface="+mn-cs"/>
                      </a:endParaRPr>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200"/>
                    </a:p>
                  </a:txBody>
                  <a:tcPr marT="73152" marB="73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46544">
                <a:tc>
                  <a:txBody>
                    <a:bodyPr/>
                    <a:lstStyle/>
                    <a:p>
                      <a:endParaRPr lang="en-US" sz="1100"/>
                    </a:p>
                  </a:txBody>
                  <a:tcPr marL="91389" marR="91389" marT="68237" marB="6823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sz="1100"/>
                    </a:p>
                  </a:txBody>
                  <a:tcPr marL="91389" marR="91389" marT="68237" marB="68237"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nvGraphicFramePr>
        <p:xfrm>
          <a:off x="9296399" y="228600"/>
          <a:ext cx="6781800" cy="7644384"/>
        </p:xfrm>
        <a:graphic>
          <a:graphicData uri="http://schemas.openxmlformats.org/drawingml/2006/table">
            <a:tbl>
              <a:tblPr firstRow="1" bandRow="1">
                <a:tableStyleId>{5C22544A-7EE6-4342-B048-85BDC9FD1C3A}</a:tableStyleId>
              </a:tblPr>
              <a:tblGrid>
                <a:gridCol w="745253"/>
                <a:gridCol w="702548"/>
                <a:gridCol w="5333999"/>
              </a:tblGrid>
              <a:tr h="2609088">
                <a:tc gridSpan="3">
                  <a:txBody>
                    <a:bodyPr/>
                    <a:lstStyle/>
                    <a:p>
                      <a:r>
                        <a:rPr lang="en-US" sz="1200" b="1" baseline="0" smtClean="0">
                          <a:solidFill>
                            <a:schemeClr val="tx1"/>
                          </a:solidFill>
                          <a:latin typeface="Times New Roman" pitchFamily="18" charset="0"/>
                          <a:cs typeface="Times New Roman" pitchFamily="18" charset="0"/>
                        </a:rPr>
                        <a:t>B1 Ground transport, inclusive, documents beyond B1.2 Rail transport, inclusive</a:t>
                      </a:r>
                    </a:p>
                    <a:p>
                      <a:endParaRPr lang="en-US" sz="1200" b="1" baseline="0" smtClean="0">
                        <a:solidFill>
                          <a:schemeClr val="tx1"/>
                        </a:solidFill>
                        <a:latin typeface="Times New Roman" pitchFamily="18" charset="0"/>
                        <a:cs typeface="Times New Roman" pitchFamily="18" charset="0"/>
                      </a:endParaRPr>
                    </a:p>
                    <a:p>
                      <a:pPr marL="50800" marR="0">
                        <a:spcBef>
                          <a:spcPts val="0"/>
                        </a:spcBef>
                        <a:spcAft>
                          <a:spcPts val="0"/>
                        </a:spcAft>
                      </a:pPr>
                      <a:r>
                        <a:rPr lang="en-US" sz="1200" b="0" kern="0" smtClean="0">
                          <a:solidFill>
                            <a:schemeClr val="tx1"/>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53 National tank truck carriers directory</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59 Russel’s official national motor coach guide</a:t>
                      </a:r>
                    </a:p>
                    <a:p>
                      <a:pPr marL="50800" marR="0">
                        <a:spcBef>
                          <a:spcPts val="0"/>
                        </a:spcBef>
                        <a:spcAft>
                          <a:spcPts val="0"/>
                        </a:spcAft>
                      </a:pPr>
                      <a:r>
                        <a:rPr lang="en-US" sz="1200" kern="1400" smtClean="0">
                          <a:solidFill>
                            <a:srgbClr val="00B050"/>
                          </a:solidFill>
                          <a:latin typeface="Times New Roman" pitchFamily="18" charset="0"/>
                          <a:ea typeface="Calibri"/>
                          <a:cs typeface="Times New Roman" pitchFamily="18" charset="0"/>
                        </a:rPr>
                        <a:t>*</a:t>
                      </a:r>
                      <a:r>
                        <a:rPr lang="en-US" sz="1200" u="sng" kern="1400" smtClean="0">
                          <a:solidFill>
                            <a:srgbClr val="00B050"/>
                          </a:solidFill>
                          <a:latin typeface="Times New Roman" pitchFamily="18" charset="0"/>
                          <a:ea typeface="Calibri"/>
                          <a:cs typeface="Times New Roman" pitchFamily="18" charset="0"/>
                        </a:rPr>
                        <a:t>70</a:t>
                      </a:r>
                      <a:r>
                        <a:rPr lang="en-US" sz="1200" b="1" kern="1400" smtClean="0">
                          <a:solidFill>
                            <a:srgbClr val="00B050"/>
                          </a:solidFill>
                          <a:latin typeface="Times New Roman" pitchFamily="18" charset="0"/>
                          <a:ea typeface="Calibri"/>
                          <a:cs typeface="Times New Roman" pitchFamily="18" charset="0"/>
                        </a:rPr>
                        <a:t> </a:t>
                      </a:r>
                      <a:r>
                        <a:rPr lang="en-US" sz="1200" kern="1400" smtClean="0">
                          <a:solidFill>
                            <a:srgbClr val="00B050"/>
                          </a:solidFill>
                          <a:latin typeface="Times New Roman" pitchFamily="18" charset="0"/>
                          <a:ea typeface="Calibri"/>
                          <a:cs typeface="Times New Roman" pitchFamily="18" charset="0"/>
                        </a:rPr>
                        <a:t>Electric vehicles, a bibliography</a:t>
                      </a: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105 An origin-destination study of truck traffic in Michigan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110 Where buses face air competition</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a:t>
                      </a:r>
                      <a:r>
                        <a:rPr lang="en-US" sz="1200" b="0" kern="0" baseline="0" smtClean="0">
                          <a:solidFill>
                            <a:srgbClr val="FF0000"/>
                          </a:solidFill>
                          <a:latin typeface="Times New Roman" pitchFamily="18" charset="0"/>
                          <a:ea typeface="Times New Roman"/>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151 Operation team valley </a:t>
                      </a:r>
                      <a:r>
                        <a:rPr lang="en-US" sz="1200" b="0" kern="0" smtClean="0">
                          <a:solidFill>
                            <a:srgbClr val="FF0000"/>
                          </a:solidFill>
                          <a:latin typeface="Times New Roman" pitchFamily="18" charset="0"/>
                          <a:ea typeface="Courier New"/>
                          <a:cs typeface="Times New Roman" pitchFamily="18" charset="0"/>
                        </a:rPr>
                        <a:t>	(</a:t>
                      </a:r>
                      <a:r>
                        <a:rPr lang="en-US" sz="1200" b="0" kern="0" smtClean="0">
                          <a:solidFill>
                            <a:srgbClr val="FF0000"/>
                          </a:solidFill>
                          <a:latin typeface="Times New Roman" pitchFamily="18" charset="0"/>
                          <a:ea typeface="Times New Roman"/>
                          <a:cs typeface="Times New Roman" pitchFamily="18" charset="0"/>
                        </a:rPr>
                        <a:t>Abstract: Bus service to job sites)</a:t>
                      </a:r>
                      <a:endParaRPr lang="en-US" sz="1200" b="0" kern="1400" smtClean="0">
                        <a:solidFill>
                          <a:srgbClr val="FF000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pitchFamily="18" charset="0"/>
                          <a:ea typeface="Times New Roman"/>
                          <a:cs typeface="Times New Roman" pitchFamily="18" charset="0"/>
                        </a:rPr>
                        <a:t>  153 Truck equivalency</a:t>
                      </a:r>
                      <a:endParaRPr lang="en-US" sz="1200" b="0" kern="1400" smtClean="0">
                        <a:solidFill>
                          <a:srgbClr val="FF0000"/>
                        </a:solidFill>
                        <a:latin typeface="Times New Roman" pitchFamily="18" charset="0"/>
                        <a:ea typeface="Calibri"/>
                        <a:cs typeface="Times New Roman" pitchFamily="18" charset="0"/>
                      </a:endParaRPr>
                    </a:p>
                    <a:p>
                      <a:pPr marL="50800" marR="0" indent="0" algn="l" defTabSz="914400" rtl="0" eaLnBrk="1" fontAlgn="auto" latinLnBrk="0" hangingPunct="1">
                        <a:lnSpc>
                          <a:spcPct val="100000"/>
                        </a:lnSpc>
                        <a:spcBef>
                          <a:spcPts val="0"/>
                        </a:spcBef>
                        <a:spcAft>
                          <a:spcPts val="0"/>
                        </a:spcAft>
                        <a:buClrTx/>
                        <a:buSzTx/>
                        <a:buFontTx/>
                        <a:buNone/>
                        <a:tabLst/>
                        <a:defRPr/>
                      </a:pPr>
                      <a:r>
                        <a:rPr lang="en-US" sz="1200" b="1" smtClean="0">
                          <a:solidFill>
                            <a:srgbClr val="92D050"/>
                          </a:solidFill>
                          <a:latin typeface="Times New Roman"/>
                          <a:ea typeface="Calibri"/>
                        </a:rPr>
                        <a:t>*</a:t>
                      </a:r>
                      <a:r>
                        <a:rPr lang="en-US" sz="1200" b="1" u="sng" smtClean="0">
                          <a:solidFill>
                            <a:srgbClr val="00B050"/>
                          </a:solidFill>
                          <a:latin typeface="Times New Roman"/>
                          <a:ea typeface="Calibri"/>
                        </a:rPr>
                        <a:t>161</a:t>
                      </a:r>
                      <a:r>
                        <a:rPr lang="en-US" sz="1200" b="1" smtClean="0">
                          <a:solidFill>
                            <a:srgbClr val="00B050"/>
                          </a:solidFill>
                          <a:latin typeface="Times New Roman"/>
                          <a:ea typeface="Calibri"/>
                        </a:rPr>
                        <a:t> High-speed ground transportation tube vehicle concept</a:t>
                      </a:r>
                      <a:endParaRPr lang="en-US" sz="1200" b="1" kern="1400" smtClean="0">
                        <a:solidFill>
                          <a:srgbClr val="00B050"/>
                        </a:solidFill>
                        <a:latin typeface="Times New Roman" pitchFamily="18" charset="0"/>
                        <a:ea typeface="Calibri"/>
                        <a:cs typeface="Times New Roman" pitchFamily="18" charset="0"/>
                      </a:endParaRPr>
                    </a:p>
                    <a:p>
                      <a:pPr marL="50800" marR="0">
                        <a:spcBef>
                          <a:spcPts val="0"/>
                        </a:spcBef>
                        <a:spcAft>
                          <a:spcPts val="0"/>
                        </a:spcAft>
                      </a:pPr>
                      <a:r>
                        <a:rPr lang="en-US" sz="1200" b="0" kern="0" smtClean="0">
                          <a:solidFill>
                            <a:srgbClr val="FF0000"/>
                          </a:solidFill>
                          <a:latin typeface="Times New Roman"/>
                          <a:ea typeface="Times New Roman"/>
                        </a:rPr>
                        <a:t>  168 National electric automobile symposium </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171 A system for rapid transit on urban freeways</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188 Satellite airport systems and community</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202 Specialized motor carriage</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207 The downtown parking system</a:t>
                      </a:r>
                      <a:endParaRPr lang="en-US" sz="1200" b="0" kern="1400" smtClean="0">
                        <a:solidFill>
                          <a:srgbClr val="FF0000"/>
                        </a:solidFill>
                        <a:latin typeface="Times New Roman"/>
                        <a:ea typeface="Calibri"/>
                      </a:endParaRPr>
                    </a:p>
                    <a:p>
                      <a:pPr marL="50800" marR="0">
                        <a:spcBef>
                          <a:spcPts val="0"/>
                        </a:spcBef>
                        <a:spcAft>
                          <a:spcPts val="0"/>
                        </a:spcAft>
                      </a:pPr>
                      <a:r>
                        <a:rPr lang="en-US" sz="1200" b="0" kern="0" smtClean="0">
                          <a:solidFill>
                            <a:srgbClr val="FF0000"/>
                          </a:solidFill>
                          <a:latin typeface="Times New Roman"/>
                          <a:ea typeface="Times New Roman"/>
                        </a:rPr>
                        <a:t>  218 Official motor carrier directory</a:t>
                      </a:r>
                      <a:endParaRPr lang="en-US" sz="1200" b="1" baseline="0" smtClean="0">
                        <a:solidFill>
                          <a:schemeClr val="tx1"/>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B1.2 Rail transport, inclusive, documents beyond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mtClean="0">
                          <a:solidFill>
                            <a:srgbClr val="CC0099"/>
                          </a:solidFill>
                          <a:latin typeface="Times New Roman"/>
                          <a:ea typeface="Calibri"/>
                        </a:rPr>
                        <a:t>  </a:t>
                      </a:r>
                      <a:r>
                        <a:rPr lang="en-US" sz="1200" u="sng" smtClean="0">
                          <a:solidFill>
                            <a:srgbClr val="CC0099"/>
                          </a:solidFill>
                          <a:latin typeface="Times New Roman"/>
                          <a:ea typeface="Calibri"/>
                        </a:rPr>
                        <a:t>10</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Turbo train appraisal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24</a:t>
                      </a:r>
                      <a:r>
                        <a:rPr lang="en-US" sz="1200" b="1" u="sng" kern="1400" smtClean="0">
                          <a:solidFill>
                            <a:srgbClr val="00B0F0"/>
                          </a:solidFill>
                          <a:latin typeface="Times New Roman"/>
                          <a:ea typeface="Calibri"/>
                        </a:rPr>
                        <a:t> </a:t>
                      </a:r>
                      <a:r>
                        <a:rPr lang="en-US" sz="1200" kern="1400" smtClean="0">
                          <a:solidFill>
                            <a:srgbClr val="00B0F0"/>
                          </a:solidFill>
                          <a:latin typeface="Times New Roman"/>
                          <a:ea typeface="Calibri"/>
                        </a:rPr>
                        <a:t>The concise encyclopedia of world railway locomotives  (includes local rail transit </a:t>
                      </a:r>
                      <a:r>
                        <a:rPr lang="en-US" sz="1200" smtClean="0">
                          <a:solidFill>
                            <a:srgbClr val="00B0F0"/>
                          </a:solidFill>
                          <a:latin typeface="Times New Roman"/>
                          <a:ea typeface="Calibri"/>
                        </a:rPr>
                        <a:t> locs)</a:t>
                      </a:r>
                    </a:p>
                    <a:p>
                      <a:pPr marL="0" marR="0">
                        <a:spcBef>
                          <a:spcPts val="0"/>
                        </a:spcBef>
                        <a:spcAft>
                          <a:spcPts val="0"/>
                        </a:spcAft>
                      </a:pPr>
                      <a:r>
                        <a:rPr lang="en-US" sz="1200" smtClean="0">
                          <a:solidFill>
                            <a:srgbClr val="00B0F0"/>
                          </a:solidFill>
                          <a:latin typeface="Times New Roman"/>
                          <a:ea typeface="Calibri"/>
                        </a:rPr>
                        <a:t>  30 Transcontainer 1.  French</a:t>
                      </a:r>
                      <a:r>
                        <a:rPr lang="en-US" sz="1200" baseline="0" smtClean="0">
                          <a:solidFill>
                            <a:srgbClr val="00B0F0"/>
                          </a:solidFill>
                          <a:latin typeface="Times New Roman"/>
                          <a:ea typeface="Calibri"/>
                        </a:rPr>
                        <a:t> railways introduce new type of container ship</a:t>
                      </a:r>
                      <a:endParaRPr lang="en-US" sz="1200" smtClean="0">
                        <a:solidFill>
                          <a:srgbClr val="00B0F0"/>
                        </a:solidFill>
                        <a:latin typeface="Times New Roman"/>
                        <a:ea typeface="Calibri"/>
                      </a:endParaRPr>
                    </a:p>
                    <a:p>
                      <a:pPr marL="0" marR="0">
                        <a:spcBef>
                          <a:spcPts val="0"/>
                        </a:spcBef>
                        <a:spcAft>
                          <a:spcPts val="0"/>
                        </a:spcAft>
                      </a:pPr>
                      <a:r>
                        <a:rPr lang="en-US" sz="1200" kern="1400" smtClean="0">
                          <a:solidFill>
                            <a:srgbClr val="000000"/>
                          </a:solidFill>
                          <a:latin typeface="Times New Roman"/>
                          <a:ea typeface="Calibri"/>
                        </a:rPr>
                        <a:t>  </a:t>
                      </a:r>
                      <a:r>
                        <a:rPr lang="en-US" sz="1200" u="sng" kern="1400" smtClean="0">
                          <a:solidFill>
                            <a:srgbClr val="CC0099"/>
                          </a:solidFill>
                          <a:latin typeface="Times New Roman"/>
                          <a:ea typeface="Calibri"/>
                        </a:rPr>
                        <a:t>46</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Prediction of domestic air traffic passengers</a:t>
                      </a:r>
                    </a:p>
                    <a:p>
                      <a:pPr marL="0" marR="0">
                        <a:spcBef>
                          <a:spcPts val="0"/>
                        </a:spcBef>
                        <a:spcAft>
                          <a:spcPts val="0"/>
                        </a:spcAft>
                      </a:pPr>
                      <a:r>
                        <a:rPr lang="en-US" sz="1200" kern="1400" smtClean="0">
                          <a:solidFill>
                            <a:srgbClr val="000000"/>
                          </a:solidFill>
                          <a:latin typeface="Times New Roman"/>
                          <a:ea typeface="Calibri"/>
                        </a:rPr>
                        <a:t>                Abstract: Examines passenger preference between super express train and air travel</a:t>
                      </a:r>
                    </a:p>
                    <a:p>
                      <a:pPr marL="0" marR="0">
                        <a:spcBef>
                          <a:spcPts val="0"/>
                        </a:spcBef>
                        <a:spcAft>
                          <a:spcPts val="0"/>
                        </a:spcAft>
                      </a:pPr>
                      <a:r>
                        <a:rPr lang="en-US" sz="1200" kern="1400" smtClean="0">
                          <a:solidFill>
                            <a:srgbClr val="00B0F0"/>
                          </a:solidFill>
                          <a:latin typeface="Times New Roman"/>
                          <a:ea typeface="Calibri"/>
                        </a:rPr>
                        <a:t>*</a:t>
                      </a:r>
                      <a:r>
                        <a:rPr lang="en-US" sz="1200" u="sng" kern="1400" smtClean="0">
                          <a:solidFill>
                            <a:srgbClr val="00B0F0"/>
                          </a:solidFill>
                          <a:latin typeface="Times New Roman"/>
                          <a:ea typeface="Calibri"/>
                        </a:rPr>
                        <a:t>5</a:t>
                      </a:r>
                      <a:r>
                        <a:rPr lang="en-US" sz="1200" kern="1400" smtClean="0">
                          <a:solidFill>
                            <a:srgbClr val="00B0F0"/>
                          </a:solidFill>
                          <a:latin typeface="Times New Roman"/>
                          <a:ea typeface="Calibri"/>
                        </a:rPr>
                        <a:t>0</a:t>
                      </a:r>
                      <a:r>
                        <a:rPr lang="en-US" sz="1200" b="1" kern="1400" smtClean="0">
                          <a:solidFill>
                            <a:srgbClr val="00B0F0"/>
                          </a:solidFill>
                          <a:latin typeface="Times New Roman"/>
                          <a:ea typeface="Calibri"/>
                        </a:rPr>
                        <a:t> </a:t>
                      </a:r>
                      <a:r>
                        <a:rPr lang="en-US" sz="1200" kern="1400" smtClean="0">
                          <a:solidFill>
                            <a:srgbClr val="00B0F0"/>
                          </a:solidFill>
                          <a:latin typeface="Times New Roman"/>
                          <a:ea typeface="Calibri"/>
                        </a:rPr>
                        <a:t>Technical description of the Stockholm underground railway (should be indexed  B1.2.1)</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Progress in railway mechanical engineering</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64</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Le turbo train des Chemins de Fer Nationaux du Canada</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79</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Aerodynamics of high speed train</a:t>
                      </a:r>
                    </a:p>
                    <a:p>
                      <a:pPr marL="0" marR="0">
                        <a:spcBef>
                          <a:spcPts val="0"/>
                        </a:spcBef>
                        <a:spcAft>
                          <a:spcPts val="0"/>
                        </a:spcAft>
                      </a:pPr>
                      <a:r>
                        <a:rPr lang="en-US" sz="1200" kern="1400" smtClean="0">
                          <a:solidFill>
                            <a:srgbClr val="CC0099"/>
                          </a:solidFill>
                          <a:latin typeface="Times New Roman"/>
                          <a:ea typeface="Calibri"/>
                        </a:rPr>
                        <a:t>  </a:t>
                      </a:r>
                      <a:r>
                        <a:rPr lang="en-US" sz="1200" u="sng" kern="1400" smtClean="0">
                          <a:solidFill>
                            <a:srgbClr val="CC0099"/>
                          </a:solidFill>
                          <a:latin typeface="Times New Roman"/>
                          <a:ea typeface="Calibri"/>
                        </a:rPr>
                        <a:t>102</a:t>
                      </a:r>
                      <a:r>
                        <a:rPr lang="en-US" sz="1200" b="1" kern="1400" smtClean="0">
                          <a:solidFill>
                            <a:srgbClr val="CC0099"/>
                          </a:solidFill>
                          <a:latin typeface="Times New Roman"/>
                          <a:ea typeface="Calibri"/>
                        </a:rPr>
                        <a:t> </a:t>
                      </a:r>
                      <a:r>
                        <a:rPr lang="en-US" sz="1200" kern="1400" smtClean="0">
                          <a:solidFill>
                            <a:srgbClr val="CC0099"/>
                          </a:solidFill>
                          <a:latin typeface="Times New Roman"/>
                          <a:ea typeface="Calibri"/>
                        </a:rPr>
                        <a:t>Diesel-electric locomotive handbook</a:t>
                      </a:r>
                    </a:p>
                    <a:p>
                      <a:r>
                        <a:rPr lang="en-US" sz="1200" smtClean="0">
                          <a:solidFill>
                            <a:srgbClr val="CC0099"/>
                          </a:solidFill>
                          <a:latin typeface="Times New Roman"/>
                          <a:ea typeface="Calibri"/>
                        </a:rPr>
                        <a:t>  </a:t>
                      </a:r>
                      <a:r>
                        <a:rPr lang="en-US" sz="1200" u="sng" smtClean="0">
                          <a:solidFill>
                            <a:srgbClr val="CC0099"/>
                          </a:solidFill>
                          <a:latin typeface="Times New Roman"/>
                          <a:ea typeface="Calibri"/>
                        </a:rPr>
                        <a:t>1</a:t>
                      </a:r>
                      <a:r>
                        <a:rPr lang="en-US" sz="1200" smtClean="0">
                          <a:solidFill>
                            <a:srgbClr val="CC0099"/>
                          </a:solidFill>
                          <a:latin typeface="Times New Roman"/>
                          <a:ea typeface="Calibri"/>
                        </a:rPr>
                        <a:t>08</a:t>
                      </a:r>
                      <a:r>
                        <a:rPr lang="en-US" sz="1200" b="1" smtClean="0">
                          <a:solidFill>
                            <a:srgbClr val="CC0099"/>
                          </a:solidFill>
                          <a:latin typeface="Times New Roman"/>
                          <a:ea typeface="Calibri"/>
                        </a:rPr>
                        <a:t> </a:t>
                      </a:r>
                      <a:r>
                        <a:rPr lang="en-US" sz="1200" smtClean="0">
                          <a:solidFill>
                            <a:srgbClr val="CC0099"/>
                          </a:solidFill>
                          <a:latin typeface="Times New Roman"/>
                          <a:ea typeface="Calibri"/>
                        </a:rPr>
                        <a:t>The Alaska Railroad</a:t>
                      </a:r>
                      <a:endParaRPr lang="en-US" sz="1200" b="1" baseline="0" smtClean="0">
                        <a:solidFill>
                          <a:srgbClr val="CC0099"/>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chemeClr val="tx1"/>
                          </a:solidFill>
                          <a:latin typeface="Times New Roman" pitchFamily="18" charset="0"/>
                          <a:cs typeface="Times New Roman" pitchFamily="18" charset="0"/>
                        </a:rPr>
                        <a:t>  </a:t>
                      </a:r>
                      <a:r>
                        <a:rPr lang="en-US" sz="1200" b="0" u="sng" baseline="0" smtClean="0">
                          <a:solidFill>
                            <a:srgbClr val="CC0099"/>
                          </a:solidFill>
                          <a:latin typeface="Times New Roman" pitchFamily="18" charset="0"/>
                          <a:cs typeface="Times New Roman" pitchFamily="18" charset="0"/>
                        </a:rPr>
                        <a:t>122</a:t>
                      </a:r>
                      <a:r>
                        <a:rPr lang="en-US" sz="1200" b="0" baseline="0" smtClean="0">
                          <a:solidFill>
                            <a:srgbClr val="CC0099"/>
                          </a:solidFill>
                          <a:latin typeface="Times New Roman" pitchFamily="18" charset="0"/>
                          <a:cs typeface="Times New Roman" pitchFamily="18" charset="0"/>
                        </a:rPr>
                        <a:t> </a:t>
                      </a:r>
                      <a:r>
                        <a:rPr lang="en-US" sz="1200" kern="0" smtClean="0">
                          <a:solidFill>
                            <a:srgbClr val="CC0099"/>
                          </a:solidFill>
                          <a:latin typeface="Times New Roman"/>
                          <a:ea typeface="Times New Roman"/>
                        </a:rPr>
                        <a:t>The official railway equipment register (only intercity railroads)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srgbClr val="00B0F0"/>
                          </a:solidFill>
                          <a:latin typeface="Times New Roman"/>
                          <a:ea typeface="Calibri"/>
                        </a:rPr>
                        <a:t>*</a:t>
                      </a:r>
                      <a:r>
                        <a:rPr lang="en-US" sz="1200" u="sng" smtClean="0">
                          <a:solidFill>
                            <a:srgbClr val="00B0F0"/>
                          </a:solidFill>
                          <a:latin typeface="Times New Roman"/>
                          <a:ea typeface="Calibri"/>
                        </a:rPr>
                        <a:t>126</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Rolling stock for London Transports Victoria line (should be indexed B1.2.1)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smtClean="0">
                          <a:solidFill>
                            <a:srgbClr val="CC0099"/>
                          </a:solidFill>
                          <a:latin typeface="Times New Roman"/>
                          <a:cs typeface="Times New Roman" pitchFamily="18" charset="0"/>
                        </a:rPr>
                        <a:t>  </a:t>
                      </a:r>
                      <a:r>
                        <a:rPr lang="en-US" sz="1200" u="sng" kern="0" smtClean="0">
                          <a:solidFill>
                            <a:srgbClr val="CC0099"/>
                          </a:solidFill>
                          <a:latin typeface="Times New Roman"/>
                          <a:ea typeface="Times New Roman"/>
                        </a:rPr>
                        <a:t>132</a:t>
                      </a:r>
                      <a:r>
                        <a:rPr lang="en-US" sz="1200" b="1" kern="0" smtClean="0">
                          <a:solidFill>
                            <a:srgbClr val="CC0099"/>
                          </a:solidFill>
                          <a:latin typeface="Times New Roman"/>
                          <a:ea typeface="Times New Roman"/>
                        </a:rPr>
                        <a:t> </a:t>
                      </a:r>
                      <a:r>
                        <a:rPr lang="en-US" sz="1200" kern="0" smtClean="0">
                          <a:solidFill>
                            <a:srgbClr val="CC0099"/>
                          </a:solidFill>
                          <a:latin typeface="Times New Roman"/>
                          <a:ea typeface="Times New Roman"/>
                        </a:rPr>
                        <a:t>Advanced passenger train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0" baseline="0" smtClean="0">
                          <a:solidFill>
                            <a:srgbClr val="CC0099"/>
                          </a:solidFill>
                          <a:latin typeface="Times New Roman"/>
                          <a:cs typeface="Times New Roman" pitchFamily="18" charset="0"/>
                        </a:rPr>
                        <a:t>  </a:t>
                      </a:r>
                      <a:r>
                        <a:rPr lang="en-US" sz="1200" u="sng" smtClean="0">
                          <a:solidFill>
                            <a:srgbClr val="00B0F0"/>
                          </a:solidFill>
                          <a:latin typeface="Times New Roman"/>
                          <a:ea typeface="Calibri"/>
                        </a:rPr>
                        <a:t>191</a:t>
                      </a:r>
                      <a:r>
                        <a:rPr lang="en-US" sz="1200" b="1" smtClean="0">
                          <a:solidFill>
                            <a:srgbClr val="00B0F0"/>
                          </a:solidFill>
                          <a:latin typeface="Times New Roman"/>
                          <a:ea typeface="Calibri"/>
                        </a:rPr>
                        <a:t> </a:t>
                      </a:r>
                      <a:r>
                        <a:rPr lang="en-US" sz="1200" smtClean="0">
                          <a:solidFill>
                            <a:srgbClr val="00B0F0"/>
                          </a:solidFill>
                          <a:latin typeface="Times New Roman"/>
                          <a:ea typeface="Calibri"/>
                        </a:rPr>
                        <a:t>Turbotrain </a:t>
                      </a:r>
                      <a:r>
                        <a:rPr lang="en-US" sz="1200" smtClean="0">
                          <a:latin typeface="Times New Roman"/>
                          <a:ea typeface="Calibri"/>
                        </a:rPr>
                        <a:t>(should be indexed B1.2.2)</a:t>
                      </a:r>
                      <a:endParaRPr lang="en-US" sz="1200" b="1" baseline="0" smtClean="0">
                        <a:solidFill>
                          <a:srgbClr val="CC0099"/>
                        </a:solidFill>
                        <a:latin typeface="Times New Roman" pitchFamily="18" charset="0"/>
                        <a:cs typeface="Times New Roman" pitchFamily="18" charset="0"/>
                      </a:endParaRPr>
                    </a:p>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45008">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smtClean="0">
                          <a:ln>
                            <a:noFill/>
                          </a:ln>
                          <a:solidFill>
                            <a:prstClr val="black"/>
                          </a:solidFill>
                          <a:effectLst/>
                          <a:uLnTx/>
                          <a:uFillTx/>
                          <a:latin typeface="+mn-lt"/>
                          <a:ea typeface="+mn-ea"/>
                          <a:cs typeface="+mn-cs"/>
                        </a:rPr>
                        <a:t> </a:t>
                      </a:r>
                      <a:r>
                        <a:rPr kumimoji="0" lang="en-US" sz="1200" b="1" i="0" u="none" strike="noStrike" kern="1200" cap="none" spc="0" normalizeH="0" baseline="0" noProof="0" smtClean="0">
                          <a:ln>
                            <a:noFill/>
                          </a:ln>
                          <a:solidFill>
                            <a:srgbClr val="0033CC"/>
                          </a:solidFill>
                          <a:effectLst/>
                          <a:uLnTx/>
                          <a:uFillTx/>
                          <a:latin typeface="+mn-lt"/>
                          <a:ea typeface="+mn-ea"/>
                          <a:cs typeface="+mn-cs"/>
                        </a:rPr>
                        <a:t>B1.2.1 Local rail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smtClean="0">
                        <a:ln>
                          <a:noFill/>
                        </a:ln>
                        <a:solidFill>
                          <a:srgbClr val="0033CC"/>
                        </a:solidFill>
                        <a:effectLst/>
                        <a:uLnTx/>
                        <a:uFillTx/>
                        <a:latin typeface="+mn-lt"/>
                        <a:ea typeface="+mn-ea"/>
                        <a:cs typeface="+mn-cs"/>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56</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Teito Rapid Transit Authority’s automatic train operation</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  </a:t>
                      </a:r>
                      <a:r>
                        <a:rPr lang="en-US" sz="1200" u="sng" kern="0" smtClean="0">
                          <a:solidFill>
                            <a:srgbClr val="0033CC"/>
                          </a:solidFill>
                          <a:latin typeface="Times New Roman"/>
                          <a:ea typeface="Times New Roman"/>
                        </a:rPr>
                        <a:t>1</a:t>
                      </a:r>
                      <a:r>
                        <a:rPr lang="en-US" sz="1200" kern="0" smtClean="0">
                          <a:solidFill>
                            <a:srgbClr val="0033CC"/>
                          </a:solidFill>
                          <a:latin typeface="Times New Roman"/>
                          <a:ea typeface="Times New Roman"/>
                        </a:rPr>
                        <a:t>08</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Alaska Railroad  </a:t>
                      </a:r>
                      <a:r>
                        <a:rPr lang="en-US" sz="1200" kern="0" smtClean="0">
                          <a:solidFill>
                            <a:srgbClr val="0033CC"/>
                          </a:solidFill>
                          <a:latin typeface="Courier New"/>
                          <a:ea typeface="Courier New"/>
                        </a:rPr>
                        <a:t> </a:t>
                      </a:r>
                      <a:r>
                        <a:rPr lang="en-US" sz="1200" kern="0" smtClean="0">
                          <a:solidFill>
                            <a:srgbClr val="0033CC"/>
                          </a:solidFill>
                          <a:latin typeface="Times New Roman"/>
                          <a:ea typeface="Times New Roman"/>
                        </a:rPr>
                        <a:t>(B1.2.1 erroneous descriptor)</a:t>
                      </a:r>
                      <a:endParaRPr lang="en-US" sz="1200" kern="1400" smtClean="0">
                        <a:solidFill>
                          <a:srgbClr val="0033CC"/>
                        </a:solidFill>
                        <a:latin typeface="Times New Roman"/>
                        <a:ea typeface="Calibri"/>
                      </a:endParaRPr>
                    </a:p>
                    <a:p>
                      <a:pPr marL="50800" marR="0">
                        <a:spcBef>
                          <a:spcPts val="0"/>
                        </a:spcBef>
                        <a:spcAft>
                          <a:spcPts val="0"/>
                        </a:spcAft>
                      </a:pPr>
                      <a:r>
                        <a:rPr lang="en-US" sz="1200" kern="0" smtClean="0">
                          <a:solidFill>
                            <a:srgbClr val="0033CC"/>
                          </a:solidFill>
                          <a:latin typeface="Times New Roman"/>
                          <a:ea typeface="Times New Roman"/>
                        </a:rPr>
                        <a:t>*</a:t>
                      </a:r>
                      <a:r>
                        <a:rPr lang="en-US" sz="1200" u="sng" kern="0" smtClean="0">
                          <a:solidFill>
                            <a:srgbClr val="0033CC"/>
                          </a:solidFill>
                          <a:latin typeface="Times New Roman"/>
                          <a:ea typeface="Times New Roman"/>
                        </a:rPr>
                        <a:t>2</a:t>
                      </a:r>
                      <a:r>
                        <a:rPr lang="en-US" sz="1200" u="none" kern="0" smtClean="0">
                          <a:solidFill>
                            <a:srgbClr val="0033CC"/>
                          </a:solidFill>
                          <a:latin typeface="Times New Roman"/>
                          <a:ea typeface="Times New Roman"/>
                        </a:rPr>
                        <a:t>13</a:t>
                      </a:r>
                      <a:r>
                        <a:rPr lang="en-US" sz="1200" b="1" kern="0" smtClean="0">
                          <a:solidFill>
                            <a:srgbClr val="0033CC"/>
                          </a:solidFill>
                          <a:latin typeface="Times New Roman"/>
                          <a:ea typeface="Times New Roman"/>
                        </a:rPr>
                        <a:t> </a:t>
                      </a:r>
                      <a:r>
                        <a:rPr lang="en-US" sz="1200" kern="0" smtClean="0">
                          <a:solidFill>
                            <a:srgbClr val="0033CC"/>
                          </a:solidFill>
                          <a:latin typeface="Times New Roman"/>
                          <a:ea typeface="Times New Roman"/>
                        </a:rPr>
                        <a:t>The rapid tramway</a:t>
                      </a:r>
                      <a:endParaRPr lang="en-US" sz="1200">
                        <a:solidFill>
                          <a:schemeClr val="tx1"/>
                        </a:solidFill>
                        <a:latin typeface="Times New Roman" pitchFamily="18" charset="0"/>
                        <a:cs typeface="Times New Roman" pitchFamily="18" charset="0"/>
                      </a:endParaRPr>
                    </a:p>
                  </a:txBody>
                  <a:tcPr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nvGraphicFramePr>
        <p:xfrm>
          <a:off x="304800" y="228600"/>
          <a:ext cx="8714232" cy="1600200"/>
        </p:xfrm>
        <a:graphic>
          <a:graphicData uri="http://schemas.openxmlformats.org/drawingml/2006/table">
            <a:tbl>
              <a:tblPr firstRow="1" bandRow="1">
                <a:tableStyleId>{5C22544A-7EE6-4342-B048-85BDC9FD1C3A}</a:tableStyleId>
              </a:tblPr>
              <a:tblGrid>
                <a:gridCol w="1818622"/>
                <a:gridCol w="689561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rPr>
                        <a:t>Main question:</a:t>
                      </a: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   </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rPr>
                        <a:t>For</a:t>
                      </a:r>
                      <a:r>
                        <a:rPr lang="en-US" baseline="0" smtClean="0">
                          <a:solidFill>
                            <a:schemeClr val="tx1"/>
                          </a:solidFill>
                        </a:rPr>
                        <a:t> exploration</a:t>
                      </a:r>
                      <a:endParaRPr lang="en-US"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rail transport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 Rail transport</a:t>
                      </a:r>
                    </a:p>
                    <a:p>
                      <a:pPr marL="0" marR="0" indent="0" algn="ctr" defTabSz="914400" rtl="0" eaLnBrk="1" fontAlgn="auto" latinLnBrk="0" hangingPunct="1">
                        <a:lnSpc>
                          <a:spcPct val="100000"/>
                        </a:lnSpc>
                        <a:spcBef>
                          <a:spcPts val="1000"/>
                        </a:spcBef>
                        <a:spcAft>
                          <a:spcPts val="0"/>
                        </a:spcAft>
                        <a:buClrTx/>
                        <a:buSzTx/>
                        <a:buFontTx/>
                        <a:buNone/>
                        <a:tabLst/>
                        <a:defRPr/>
                      </a:pPr>
                      <a:r>
                        <a:rPr lang="en-US" smtClean="0">
                          <a:solidFill>
                            <a:schemeClr val="tx1"/>
                          </a:solidFill>
                          <a:latin typeface="Times New Roman" pitchFamily="18" charset="0"/>
                          <a:cs typeface="Times New Roman" pitchFamily="18" charset="0"/>
                        </a:rPr>
                        <a:t>Vehicles fo</a:t>
                      </a:r>
                      <a:r>
                        <a:rPr lang="en-US" baseline="0" smtClean="0">
                          <a:solidFill>
                            <a:schemeClr val="tx1"/>
                          </a:solidFill>
                          <a:latin typeface="Times New Roman" pitchFamily="18" charset="0"/>
                          <a:cs typeface="Times New Roman" pitchFamily="18" charset="0"/>
                        </a:rPr>
                        <a:t>r  local rail transit</a:t>
                      </a:r>
                      <a:endParaRPr lang="en-US" smtClean="0">
                        <a:solidFill>
                          <a:schemeClr val="tx1"/>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400"/>
                        </a:spcBef>
                        <a:spcAft>
                          <a:spcPts val="0"/>
                        </a:spcAft>
                        <a:buClrTx/>
                        <a:buSzTx/>
                        <a:buFontTx/>
                        <a:buNone/>
                        <a:tabLst/>
                        <a:defRPr/>
                      </a:pPr>
                      <a:r>
                        <a:rPr lang="en-US" smtClean="0">
                          <a:solidFill>
                            <a:schemeClr val="tx1"/>
                          </a:solidFill>
                        </a:rPr>
                        <a:t>E2.1 Vehicles  AND  B1.2.1 Local rail transit</a:t>
                      </a:r>
                      <a:endParaRPr lang="en-US">
                        <a:solidFill>
                          <a:schemeClr val="tx1"/>
                        </a:solidFill>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Slide Number Placeholder 6"/>
          <p:cNvSpPr>
            <a:spLocks noGrp="1"/>
          </p:cNvSpPr>
          <p:nvPr>
            <p:ph type="sldNum" sz="quarter" idx="12"/>
          </p:nvPr>
        </p:nvSpPr>
        <p:spPr/>
        <p:txBody>
          <a:bodyPr/>
          <a:lstStyle/>
          <a:p>
            <a:fld id="{DB343379-1E84-47D9-98FA-A8D89ACE4B80}" type="slidenum">
              <a:rPr lang="en-US" smtClean="0"/>
              <a:pPr/>
              <a:t>8</a:t>
            </a:fld>
            <a:endParaRPr lang="en-US"/>
          </a:p>
        </p:txBody>
      </p:sp>
      <p:pic>
        <p:nvPicPr>
          <p:cNvPr id="8" name="~PP16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859703" y="5486400"/>
            <a:ext cx="593725" cy="593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3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Conclusion</a:t>
            </a:r>
            <a:endParaRPr lang="en-US" sz="3600" b="1" dirty="0"/>
          </a:p>
        </p:txBody>
      </p:sp>
      <p:sp>
        <p:nvSpPr>
          <p:cNvPr id="3" name="Content Placeholder 2"/>
          <p:cNvSpPr>
            <a:spLocks noGrp="1"/>
          </p:cNvSpPr>
          <p:nvPr>
            <p:ph idx="1"/>
          </p:nvPr>
        </p:nvSpPr>
        <p:spPr/>
        <p:txBody>
          <a:bodyPr>
            <a:normAutofit lnSpcReduction="10000"/>
          </a:bodyPr>
          <a:lstStyle/>
          <a:p>
            <a:pPr>
              <a:buNone/>
            </a:pPr>
            <a:r>
              <a:rPr lang="en-US" b="0" dirty="0" smtClean="0">
                <a:solidFill>
                  <a:schemeClr val="tx1"/>
                </a:solidFill>
              </a:rPr>
              <a:t> </a:t>
            </a:r>
            <a:r>
              <a:rPr lang="en-US" b="0" dirty="0" smtClean="0">
                <a:solidFill>
                  <a:schemeClr val="tx1"/>
                </a:solidFill>
              </a:rPr>
              <a:t>Now read </a:t>
            </a:r>
            <a:r>
              <a:rPr lang="en-US" b="1" dirty="0" smtClean="0">
                <a:solidFill>
                  <a:schemeClr val="tx1"/>
                </a:solidFill>
              </a:rPr>
              <a:t>Lessons learned </a:t>
            </a:r>
            <a:r>
              <a:rPr lang="en-US" dirty="0"/>
              <a:t>on Lecture Notes p. 372</a:t>
            </a:r>
            <a:r>
              <a:rPr lang="en-US" b="1" dirty="0" smtClean="0">
                <a:solidFill>
                  <a:schemeClr val="tx1"/>
                </a:solidFill>
              </a:rPr>
              <a:t>.</a:t>
            </a:r>
            <a:endParaRPr lang="en-US" sz="2800" b="1" dirty="0"/>
          </a:p>
        </p:txBody>
      </p:sp>
      <p:sp>
        <p:nvSpPr>
          <p:cNvPr id="4" name="Slide Number Placeholder 3"/>
          <p:cNvSpPr>
            <a:spLocks noGrp="1"/>
          </p:cNvSpPr>
          <p:nvPr>
            <p:ph type="sldNum" sz="quarter" idx="12"/>
          </p:nvPr>
        </p:nvSpPr>
        <p:spPr>
          <a:xfrm>
            <a:off x="11734800" y="7791450"/>
            <a:ext cx="3840480" cy="438150"/>
          </a:xfrm>
        </p:spPr>
        <p:txBody>
          <a:bodyPr/>
          <a:lstStyle/>
          <a:p>
            <a:fld id="{DB343379-1E84-47D9-98FA-A8D89ACE4B80}" type="slidenum">
              <a:rPr lang="en-US" smtClean="0"/>
              <a:pPr/>
              <a:t>9</a:t>
            </a:fld>
            <a:endParaRPr lang="en-US"/>
          </a:p>
        </p:txBody>
      </p:sp>
    </p:spTree>
    <p:extLst>
      <p:ext uri="{BB962C8B-B14F-4D97-AF65-F5344CB8AC3E}">
        <p14:creationId xmlns:p14="http://schemas.microsoft.com/office/powerpoint/2010/main" val="3914409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4804</TotalTime>
  <Words>1922</Words>
  <Application>Microsoft Office PowerPoint</Application>
  <PresentationFormat>Custom</PresentationFormat>
  <Paragraphs>379</Paragraphs>
  <Slides>9</Slides>
  <Notes>7</Notes>
  <HiddenSlides>0</HiddenSlides>
  <MMClips>8</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UB LIS 571 Soergel.   Lecture 9.2a. Application of index language structure to searching Extensive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dsoergel</dc:creator>
  <cp:lastModifiedBy>dsoergel</cp:lastModifiedBy>
  <cp:revision>215</cp:revision>
  <dcterms:created xsi:type="dcterms:W3CDTF">2012-03-22T03:20:36Z</dcterms:created>
  <dcterms:modified xsi:type="dcterms:W3CDTF">2015-03-27T12:08:59Z</dcterms:modified>
</cp:coreProperties>
</file>