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6" r:id="rId2"/>
    <p:sldId id="259" r:id="rId3"/>
    <p:sldId id="267" r:id="rId4"/>
    <p:sldId id="273" r:id="rId5"/>
    <p:sldId id="263" r:id="rId6"/>
    <p:sldId id="269" r:id="rId7"/>
    <p:sldId id="264" r:id="rId8"/>
    <p:sldId id="270" r:id="rId9"/>
    <p:sldId id="275" r:id="rId10"/>
    <p:sldId id="274" r:id="rId11"/>
    <p:sldId id="265" r:id="rId12"/>
    <p:sldId id="266" r:id="rId13"/>
    <p:sldId id="272" r:id="rId14"/>
    <p:sldId id="261" r:id="rId15"/>
    <p:sldId id="277" r:id="rId16"/>
    <p:sldId id="278" r:id="rId17"/>
    <p:sldId id="279" r:id="rId18"/>
    <p:sldId id="280" r:id="rId19"/>
    <p:sldId id="28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143" autoAdjust="0"/>
  </p:normalViewPr>
  <p:slideViewPr>
    <p:cSldViewPr>
      <p:cViewPr varScale="1">
        <p:scale>
          <a:sx n="78" d="100"/>
          <a:sy n="78" d="100"/>
        </p:scale>
        <p:origin x="-1493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BEC37-F0F2-4FA4-9318-90AE720883D7}" type="datetimeFigureOut">
              <a:rPr lang="en-US" smtClean="0"/>
              <a:t>3/27/2015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7E3381-6521-4880-A744-B56BBFC362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414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 for DS: Should have another document in the examples that should be found under one of these</a:t>
            </a:r>
            <a:r>
              <a:rPr lang="en-US" baseline="0" dirty="0" smtClean="0"/>
              <a:t> queries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3381-6521-4880-A744-B56BBFC362D1}" type="slidenum">
              <a:rPr lang="en-US" smtClean="0"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 for DS.  This document should have been indexed also with Q3.5 Demand, use.  Furthermore,</a:t>
            </a:r>
            <a:r>
              <a:rPr lang="en-US" baseline="0" dirty="0" smtClean="0"/>
              <a:t> Q3.5 should be moved to 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3381-6521-4880-A744-B56BBFC362D1}" type="slidenum">
              <a:rPr lang="en-US" smtClean="0"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3381-6521-4880-A744-B56BBFC362D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024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3381-6521-4880-A744-B56BBFC362D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024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3381-6521-4880-A744-B56BBFC362D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024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3381-6521-4880-A744-B56BBFC362D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024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3E342-3317-4CEE-8C1D-B3C68134F42E}" type="datetime1">
              <a:rPr lang="en-US" smtClean="0"/>
              <a:t>3/27/2015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C0F4-187B-45BE-BB7F-0125C05D0484}" type="datetime1">
              <a:rPr lang="en-US" smtClean="0"/>
              <a:t>3/27/2015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52298-1E34-49A2-97E1-EE55A52476BA}" type="datetime1">
              <a:rPr lang="en-US" smtClean="0"/>
              <a:t>3/27/2015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CBE9E-F36D-4BBA-B095-C3836D2F3AC1}" type="datetime1">
              <a:rPr lang="en-US" smtClean="0"/>
              <a:t>3/27/2015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B7C2-9E5A-48AA-82FC-F98A60E8B381}" type="datetime1">
              <a:rPr lang="en-US" smtClean="0"/>
              <a:t>3/27/2015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9AE9-E2E5-48D7-B9A0-23599BA99585}" type="datetime1">
              <a:rPr lang="en-US" smtClean="0"/>
              <a:t>3/27/2015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5FA7-E243-4B4D-903F-AD7061BDF31B}" type="datetime1">
              <a:rPr lang="en-US" smtClean="0"/>
              <a:t>3/27/2015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EF8DD-8505-410D-8B20-22FBAE501F3C}" type="datetime1">
              <a:rPr lang="en-US" smtClean="0"/>
              <a:t>3/27/2015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A3730-2FD4-46C8-8455-5B3905CEE7EB}" type="datetime1">
              <a:rPr lang="en-US" smtClean="0"/>
              <a:t>3/27/2015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975F-0AA9-444D-AE49-FEF87CD203FF}" type="datetime1">
              <a:rPr lang="en-US" smtClean="0"/>
              <a:t>3/27/2015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8E682-B610-4ECA-B7DA-F53FB62F1877}" type="datetime1">
              <a:rPr lang="en-US" smtClean="0"/>
              <a:t>3/27/2015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FF908-D8FA-4C28-B66B-9875CF52E3E4}" type="datetime1">
              <a:rPr lang="en-US" smtClean="0"/>
              <a:t>3/27/2015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1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133887"/>
              </p:ext>
            </p:extLst>
          </p:nvPr>
        </p:nvGraphicFramePr>
        <p:xfrm>
          <a:off x="228600" y="685800"/>
          <a:ext cx="8763000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3000"/>
              </a:tblGrid>
              <a:tr h="5232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UB LIS 571 Soergel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  <a:p>
                      <a:pPr algn="ctr"/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j-ea"/>
                          <a:cs typeface="+mj-cs"/>
                        </a:rPr>
                        <a:t>Lecture 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j-ea"/>
                          <a:cs typeface="+mj-cs"/>
                        </a:rPr>
                        <a:t>9.2b.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j-ea"/>
                          <a:cs typeface="+mj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j-ea"/>
                          <a:cs typeface="+mj-cs"/>
                        </a:rPr>
                        <a:t>Application of index language structure to searching</a:t>
                      </a:r>
                    </a:p>
                    <a:p>
                      <a:pPr algn="ctr"/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j-ea"/>
                          <a:cs typeface="+mj-cs"/>
                        </a:rPr>
                        <a:t>Slides B More examples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126271"/>
              </p:ext>
            </p:extLst>
          </p:nvPr>
        </p:nvGraphicFramePr>
        <p:xfrm>
          <a:off x="381000" y="2362200"/>
          <a:ext cx="8305800" cy="399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5800"/>
              </a:tblGrid>
              <a:tr h="523240">
                <a:tc>
                  <a:txBody>
                    <a:bodyPr/>
                    <a:lstStyle/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Objectives: </a:t>
                      </a: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Further solidify understanding of inclusive search, </a:t>
                      </a: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	Learn other indexing and search techniques</a:t>
                      </a: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Materials</a:t>
                      </a: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Faceted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classification of transportation, Lecture Notes p. 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374 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– 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375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b="0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                       Take these two pages out of your ring binder</a:t>
                      </a: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	Examples on Lecture Notes p. 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377-380 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to use as a workbook</a:t>
                      </a:r>
                    </a:p>
                    <a:p>
                      <a:pPr marL="0" marR="0" indent="-9144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	For slide 14 onward: Lecture Notes p. 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371 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(just for the general  principle, the</a:t>
                      </a:r>
                      <a:br>
                        <a:rPr lang="en-US" b="0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	document numbers do not agree with the document numbers in Slides 9.2A)</a:t>
                      </a:r>
                    </a:p>
                    <a:p>
                      <a:pPr marL="0" marR="0" indent="-9144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b="0" i="0" baseline="0" dirty="0" smtClean="0">
                          <a:solidFill>
                            <a:schemeClr val="tx1"/>
                          </a:solidFill>
                        </a:rPr>
                        <a:t>On most of the following  slides, the audio will start automatically</a:t>
                      </a:r>
                      <a:endParaRPr lang="en-US" b="0" i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3400" y="380998"/>
          <a:ext cx="8001000" cy="6305024"/>
        </p:xfrm>
        <a:graphic>
          <a:graphicData uri="http://schemas.openxmlformats.org/drawingml/2006/table">
            <a:tbl>
              <a:tblPr/>
              <a:tblGrid>
                <a:gridCol w="3657600"/>
                <a:gridCol w="4343400"/>
              </a:tblGrid>
              <a:tr h="729599">
                <a:tc gridSpan="2"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Document 5.  </a:t>
                      </a:r>
                      <a:r>
                        <a:rPr lang="en-US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Technical and Economic Prospects of Air Cargo Traffic</a:t>
                      </a:r>
                      <a:endParaRPr lang="en-US" sz="14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endParaRPr lang="en-US" sz="10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59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assigned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under which the document should be found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5185">
                <a:tc rowSpan="3"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B3	Air transport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E2.1	Vehicles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F.3	Hydrocarbons from renewable sources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G2	Turbines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J2	Transport of freight, material, cargo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K3	Handling, loading, unloading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M1	Research, design, and evaluation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Q1	Traffic flow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Q3.5	Demand, use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Q3.9	Other characteristics (automation)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R2.4	International system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	Geographic location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9000"/>
                        </a:lnSpc>
                        <a:spcBef>
                          <a:spcPts val="67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8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39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Query formulations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21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~PP252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385712" y="6441743"/>
            <a:ext cx="416257" cy="416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3400" y="380998"/>
          <a:ext cx="8001000" cy="6424494"/>
        </p:xfrm>
        <a:graphic>
          <a:graphicData uri="http://schemas.openxmlformats.org/drawingml/2006/table">
            <a:tbl>
              <a:tblPr/>
              <a:tblGrid>
                <a:gridCol w="3657600"/>
                <a:gridCol w="4343400"/>
              </a:tblGrid>
              <a:tr h="729599">
                <a:tc gridSpan="2"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Document 5.  </a:t>
                      </a:r>
                      <a:r>
                        <a:rPr lang="en-US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Technical and Economic Prospects of Air Cargo Traffic</a:t>
                      </a:r>
                      <a:endParaRPr lang="en-US" sz="14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endParaRPr lang="en-US" sz="10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59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assigned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under which the document should be found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5185">
                <a:tc rowSpan="3"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B3	Air transport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E2.1	Vehicles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F1.3	Hydrocarbons from renewable sources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G2	Turbines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J2	Transport of freight, material, cargo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K3	Handling, loading, unloading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M1	Research, design, and evaluation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Q1	Traffic flow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Q3.5	Demand, use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Q3.9	Other system characteristics (automation)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R2.4	International system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	Geographic location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B3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E2.1;  E2 Methods to move persons or freight,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F1.3;  F1Hydrocarbons,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J2 </a:t>
                      </a: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gen. ref.</a:t>
                      </a: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;  J2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K3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gen. ref.</a:t>
                      </a: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; </a:t>
                      </a: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K3 inclusive</a:t>
                      </a:r>
                      <a:endParaRPr lang="en-US" sz="1200" b="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M1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gen. ref.</a:t>
                      </a: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; </a:t>
                      </a: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M1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Q1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Q3.5;  Q3 System characteristic,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Q3.9;  Q3 System characteristic,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R2.4;  R2 Beyond local systems,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 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gen. ref.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8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39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Query formulations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21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B3 Air transport  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AND 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Q1 Traffic flow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J2 Transport of freight etc., incl. 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AND 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R2.4 International system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~PP20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397880" y="6290555"/>
            <a:ext cx="477838" cy="477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3400" y="533399"/>
          <a:ext cx="8001000" cy="6019802"/>
        </p:xfrm>
        <a:graphic>
          <a:graphicData uri="http://schemas.openxmlformats.org/drawingml/2006/table">
            <a:tbl>
              <a:tblPr/>
              <a:tblGrid>
                <a:gridCol w="3657600"/>
                <a:gridCol w="4343400"/>
              </a:tblGrid>
              <a:tr h="708865">
                <a:tc gridSpan="2"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Document 6.  </a:t>
                      </a:r>
                      <a:r>
                        <a:rPr lang="en-US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United States Subway Requirements 1968-1990</a:t>
                      </a:r>
                      <a:endParaRPr lang="en-US" sz="14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endParaRPr lang="en-US" sz="10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8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assigned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under which the document should be found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5031">
                <a:tc rowSpan="3"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B1.2.1	Local rail transit [Changed from Lect. Notes]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E1	Traffic facilities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M2	Manufacturing, construction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N2	Costs, financing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N3	Marketing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Q2	Simulation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Q3	System characteristic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R1.1	Urban systems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S1.2	U.S.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9000"/>
                        </a:lnSpc>
                        <a:spcBef>
                          <a:spcPts val="67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04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39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Query formulations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65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~PP11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28800" y="5486400"/>
            <a:ext cx="554038" cy="554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3400" y="533399"/>
          <a:ext cx="8001000" cy="5857819"/>
        </p:xfrm>
        <a:graphic>
          <a:graphicData uri="http://schemas.openxmlformats.org/drawingml/2006/table">
            <a:tbl>
              <a:tblPr/>
              <a:tblGrid>
                <a:gridCol w="3657600"/>
                <a:gridCol w="4343400"/>
              </a:tblGrid>
              <a:tr h="708865">
                <a:tc gridSpan="2"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Document 6.  </a:t>
                      </a:r>
                      <a:r>
                        <a:rPr lang="en-US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United States Subway Requirements 1968-1990</a:t>
                      </a:r>
                      <a:endParaRPr lang="en-US" sz="14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endParaRPr lang="en-US" sz="10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8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assigned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under which the document should be found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5031">
                <a:tc rowSpan="3"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B1.2.1	Local rail transit [Changed from Lect. Notes]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E1	Traffic facilities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M2	Manufacturing, construction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N2	Costs, financing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N3	Marketing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Q2	Simulation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Q3	System characteristic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R1.1	Urban systems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S1.2	U.S.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B1.2.1;  </a:t>
                      </a: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B1.2 Rail transport incl.;  B1Ground transport,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E1 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gen. ref.</a:t>
                      </a: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;  E1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N2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N3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Q2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Q3 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gen. ref.</a:t>
                      </a: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;  Q3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R1.1;  R1Local systems,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S1.2;  North and Central America, inclusive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2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39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Query formulations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65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N2 Costs, financing   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AND 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E1 Traffic facilities, incl.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AND 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B1.2.1 Local rail transit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81000" y="228600"/>
          <a:ext cx="8305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5800"/>
              </a:tblGrid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Further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observations 1.  Indexing with top facet headings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125929"/>
              </p:ext>
            </p:extLst>
          </p:nvPr>
        </p:nvGraphicFramePr>
        <p:xfrm>
          <a:off x="381000" y="914400"/>
          <a:ext cx="8305800" cy="568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5800"/>
              </a:tblGrid>
              <a:tr h="396240">
                <a:tc>
                  <a:txBody>
                    <a:bodyPr/>
                    <a:lstStyle/>
                    <a:p>
                      <a:pPr>
                        <a:tabLst>
                          <a:tab pos="1431925" algn="l"/>
                        </a:tabLs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Example 1. 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431925" algn="l"/>
                        </a:tabLst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Myriad Pro Light" pitchFamily="34" charset="0"/>
                        </a:rPr>
                        <a:t>Document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Myriad Pro Light" pitchFamily="34" charset="0"/>
                        </a:rPr>
                        <a:t>: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	Technical description of the Stockholm underground railway</a:t>
                      </a:r>
                      <a:endParaRPr lang="en-US" b="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Bef>
                          <a:spcPts val="400"/>
                        </a:spcBef>
                        <a:tabLst>
                          <a:tab pos="1431925" algn="l"/>
                        </a:tabLs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Myriad Pro Light" pitchFamily="34" charset="0"/>
                          <a:ea typeface="+mn-ea"/>
                          <a:cs typeface="+mn-cs"/>
                        </a:rPr>
                        <a:t>Index with: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n-US" b="0" i="1" dirty="0" smtClean="0">
                          <a:solidFill>
                            <a:schemeClr val="tx1"/>
                          </a:solidFill>
                        </a:rPr>
                        <a:t>E Transportation system components</a:t>
                      </a:r>
                      <a:endParaRPr lang="en-US" b="0" i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Bef>
                          <a:spcPts val="400"/>
                        </a:spcBef>
                        <a:tabLst>
                          <a:tab pos="1431925" algn="l"/>
                        </a:tabLs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Myriad Pro Light" pitchFamily="34" charset="0"/>
                          <a:ea typeface="+mn-ea"/>
                          <a:cs typeface="+mn-cs"/>
                        </a:rPr>
                        <a:t>Find with: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n-US" b="0" i="1" dirty="0" smtClean="0">
                          <a:solidFill>
                            <a:schemeClr val="tx1"/>
                          </a:solidFill>
                        </a:rPr>
                        <a:t>E Transportation system components,</a:t>
                      </a:r>
                      <a: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  <a:t> general reference</a:t>
                      </a:r>
                    </a:p>
                    <a:p>
                      <a:pPr>
                        <a:spcBef>
                          <a:spcPts val="400"/>
                        </a:spcBef>
                        <a:tabLst>
                          <a:tab pos="1431925" algn="l"/>
                        </a:tabLs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Myriad Pro Light" pitchFamily="34" charset="0"/>
                          <a:ea typeface="+mn-ea"/>
                          <a:cs typeface="+mn-cs"/>
                        </a:rPr>
                        <a:t>Replaces: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	Indexing with all descriptors in facet E.  In Query: Spec. descr. OR E gen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>
                        <a:tabLst>
                          <a:tab pos="1431925" algn="l"/>
                        </a:tabLs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Example 2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</a:rPr>
                        <a:t>.	</a:t>
                      </a:r>
                    </a:p>
                    <a:p>
                      <a:pPr>
                        <a:spcBef>
                          <a:spcPts val="600"/>
                        </a:spcBef>
                        <a:tabLst>
                          <a:tab pos="1431925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Encyclopedia.  Introduce descriptor </a:t>
                      </a:r>
                      <a: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  <a:t>All subjects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search for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  <a:t>All subjects, gen. reference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>
                        <a:tabLst>
                          <a:tab pos="1431925" algn="l"/>
                        </a:tabLs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Example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 3.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431925" algn="l"/>
                          <a:tab pos="1828800" algn="l"/>
                          <a:tab pos="2743200" algn="l"/>
                          <a:tab pos="5605463" algn="l"/>
                          <a:tab pos="6689725" algn="l"/>
                        </a:tabLst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Myriad Pro Light" pitchFamily="34" charset="0"/>
                          <a:ea typeface="+mn-ea"/>
                          <a:cs typeface="+mn-cs"/>
                        </a:rPr>
                        <a:t>Classification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:	</a:t>
                      </a:r>
                      <a:r>
                        <a:rPr lang="en-US" b="0" i="1" dirty="0" smtClean="0">
                          <a:solidFill>
                            <a:schemeClr val="tx1"/>
                          </a:solidFill>
                        </a:rPr>
                        <a:t>Gender</a:t>
                      </a:r>
                      <a: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  <a:t> [facet heading]</a:t>
                      </a:r>
                      <a:b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  <a:t>		Female</a:t>
                      </a:r>
                      <a:b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  <a:t>		Male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431925" algn="l"/>
                          <a:tab pos="2743200" algn="l"/>
                          <a:tab pos="5605463" algn="l"/>
                          <a:tab pos="6797675" algn="l"/>
                        </a:tabLst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Myriad Pro Light" pitchFamily="34" charset="0"/>
                          <a:ea typeface="+mn-ea"/>
                          <a:cs typeface="+mn-cs"/>
                        </a:rPr>
                        <a:t>Document 1: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Gender Issues in the Art of the Middle Ages	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Myriad Pro Light" pitchFamily="34" charset="0"/>
                          <a:ea typeface="+mn-ea"/>
                          <a:cs typeface="+mn-cs"/>
                        </a:rPr>
                        <a:t>Index with: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n-US" b="0" i="1" dirty="0" smtClean="0">
                          <a:solidFill>
                            <a:schemeClr val="tx1"/>
                          </a:solidFill>
                        </a:rPr>
                        <a:t>Gender</a:t>
                      </a:r>
                      <a:endParaRPr lang="en-US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431925" algn="l"/>
                          <a:tab pos="2743200" algn="l"/>
                          <a:tab pos="5605463" algn="l"/>
                          <a:tab pos="6797675" algn="l"/>
                        </a:tabLst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Myriad Pro Light" pitchFamily="34" charset="0"/>
                          <a:ea typeface="+mn-ea"/>
                          <a:cs typeface="+mn-cs"/>
                        </a:rPr>
                        <a:t>Document 2: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	Women in medieval  art	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Myriad Pro Light" pitchFamily="34" charset="0"/>
                          <a:ea typeface="+mn-ea"/>
                          <a:cs typeface="+mn-cs"/>
                        </a:rPr>
                        <a:t>Index with: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  <a:t>Female</a:t>
                      </a:r>
                      <a:endParaRPr lang="en-US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431925" algn="l"/>
                          <a:tab pos="2743200" algn="l"/>
                          <a:tab pos="5605463" algn="l"/>
                          <a:tab pos="6689725" algn="l"/>
                        </a:tabLst>
                        <a:defRPr/>
                      </a:pP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Both found with the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Myriad Pro Light" pitchFamily="34" charset="0"/>
                          <a:ea typeface="+mn-ea"/>
                          <a:cs typeface="+mn-cs"/>
                        </a:rPr>
                        <a:t>query: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  <a:t>Art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Myriad Pro Light" pitchFamily="34" charset="0"/>
                          <a:ea typeface="+mn-ea"/>
                          <a:cs typeface="+mn-cs"/>
                        </a:rPr>
                        <a:t>AND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  <a:t>Middle Ages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Myriad Pro Light" pitchFamily="34" charset="0"/>
                          <a:ea typeface="+mn-ea"/>
                          <a:cs typeface="+mn-cs"/>
                        </a:rPr>
                        <a:t>AND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  <a:t>Gender,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431925" algn="l"/>
                          <a:tab pos="2743200" algn="l"/>
                          <a:tab pos="5605463" algn="l"/>
                          <a:tab pos="6689725" algn="l"/>
                        </a:tabLst>
                        <a:defRPr/>
                      </a:pP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But  may want to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Myriad Pro Light" pitchFamily="34" charset="0"/>
                          <a:ea typeface="+mn-ea"/>
                          <a:cs typeface="+mn-cs"/>
                        </a:rPr>
                        <a:t>search for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:	</a:t>
                      </a:r>
                      <a: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  <a:t>Art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Myriad Pro Light" pitchFamily="34" charset="0"/>
                          <a:ea typeface="+mn-ea"/>
                          <a:cs typeface="+mn-cs"/>
                        </a:rPr>
                        <a:t>AND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  <a:t>Middle Ages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Myriad Pro Light" pitchFamily="34" charset="0"/>
                          <a:ea typeface="+mn-ea"/>
                          <a:cs typeface="+mn-cs"/>
                        </a:rPr>
                        <a:t>AND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  <a:t>Gender, general reference</a:t>
                      </a:r>
                      <a:endParaRPr lang="en-US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~PP27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620000" y="4495800"/>
            <a:ext cx="401638" cy="401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9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15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570953"/>
              </p:ext>
            </p:extLst>
          </p:nvPr>
        </p:nvGraphicFramePr>
        <p:xfrm>
          <a:off x="533400" y="2133600"/>
          <a:ext cx="8001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1000"/>
              </a:tblGrid>
              <a:tr h="74676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Further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observations 2.  </a:t>
                      </a:r>
                    </a:p>
                    <a:p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Top facet heading inclusive to check indexing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00516"/>
              </p:ext>
            </p:extLst>
          </p:nvPr>
        </p:nvGraphicFramePr>
        <p:xfrm>
          <a:off x="533400" y="3352800"/>
          <a:ext cx="8001000" cy="240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1000"/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Example.</a:t>
                      </a:r>
                    </a:p>
                    <a:p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000" b="0" i="1" dirty="0" smtClean="0">
                          <a:solidFill>
                            <a:schemeClr val="tx1"/>
                          </a:solidFill>
                        </a:rPr>
                        <a:t>E Transportation system components,</a:t>
                      </a:r>
                      <a:r>
                        <a:rPr lang="en-US" sz="2000" b="0" i="1" baseline="0" dirty="0" smtClean="0">
                          <a:solidFill>
                            <a:schemeClr val="tx1"/>
                          </a:solidFill>
                        </a:rPr>
                        <a:t> inclusive</a:t>
                      </a:r>
                      <a:endParaRPr lang="en-US" sz="2000" b="0" i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0" i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000" b="0" i="0" baseline="0" dirty="0" smtClean="0">
                          <a:solidFill>
                            <a:schemeClr val="tx1"/>
                          </a:solidFill>
                        </a:rPr>
                        <a:t>Every document </a:t>
                      </a:r>
                      <a:r>
                        <a:rPr lang="en-US" sz="2000" b="0" i="0" baseline="0" dirty="0" smtClean="0">
                          <a:solidFill>
                            <a:schemeClr val="tx1"/>
                          </a:solidFill>
                        </a:rPr>
                        <a:t>in the collection must be indexed by one of the descriptors in </a:t>
                      </a:r>
                      <a:r>
                        <a:rPr lang="en-US" sz="2000" b="0" i="0" baseline="0" dirty="0" smtClean="0">
                          <a:solidFill>
                            <a:schemeClr val="tx1"/>
                          </a:solidFill>
                        </a:rPr>
                        <a:t>Facet E. If none apply, the document must be indexed with </a:t>
                      </a:r>
                      <a:br>
                        <a:rPr lang="en-US" sz="2000" b="0" i="0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000" b="0" i="1" dirty="0" smtClean="0">
                          <a:solidFill>
                            <a:schemeClr val="tx1"/>
                          </a:solidFill>
                        </a:rPr>
                        <a:t>E </a:t>
                      </a:r>
                      <a:r>
                        <a:rPr lang="en-US" sz="2000" b="0" i="1" dirty="0" smtClean="0">
                          <a:solidFill>
                            <a:schemeClr val="tx1"/>
                          </a:solidFill>
                        </a:rPr>
                        <a:t>Transportation system components</a:t>
                      </a:r>
                      <a:r>
                        <a:rPr lang="en-US" sz="2000" b="0" i="1" baseline="0" dirty="0" smtClean="0">
                          <a:solidFill>
                            <a:schemeClr val="tx1"/>
                          </a:solidFill>
                        </a:rPr>
                        <a:t> not applicable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6" name="~PP181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380048" y="5941690"/>
            <a:ext cx="477838" cy="4778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794426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Slides 15 (this slide) – 18 are optional</a:t>
            </a:r>
          </a:p>
          <a:p>
            <a:r>
              <a:rPr lang="en-US" sz="2800" b="1" dirty="0" smtClean="0"/>
              <a:t>You can proceed directly to Slide 19 if you wish</a:t>
            </a:r>
            <a:endParaRPr lang="en-US" sz="2800" b="1" dirty="0"/>
          </a:p>
        </p:txBody>
      </p:sp>
    </p:spTree>
  </p:cSld>
  <p:clrMapOvr>
    <a:masterClrMapping/>
  </p:clrMapOvr>
  <p:transition advTm="2641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1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81000" y="228600"/>
          <a:ext cx="81534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0"/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Further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observations 3.  </a:t>
                      </a:r>
                    </a:p>
                    <a:p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Implementation of inclusive searching by a computer system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686104"/>
              </p:ext>
            </p:extLst>
          </p:nvPr>
        </p:nvGraphicFramePr>
        <p:xfrm>
          <a:off x="457200" y="1295400"/>
          <a:ext cx="8001000" cy="5671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1000"/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2000" b="0" i="0" baseline="0" dirty="0" smtClean="0">
                          <a:solidFill>
                            <a:schemeClr val="tx1"/>
                          </a:solidFill>
                        </a:rPr>
                        <a:t>Slides 17 and 18 reproduced from Lecture Notes, p. </a:t>
                      </a:r>
                      <a:r>
                        <a:rPr lang="en-US" sz="2000" b="0" i="0" baseline="0" dirty="0" smtClean="0">
                          <a:solidFill>
                            <a:schemeClr val="tx1"/>
                          </a:solidFill>
                        </a:rPr>
                        <a:t>371 </a:t>
                      </a:r>
                      <a:r>
                        <a:rPr lang="en-US" sz="2000" b="0" i="0" baseline="0" dirty="0" smtClean="0">
                          <a:solidFill>
                            <a:schemeClr val="tx1"/>
                          </a:solidFill>
                        </a:rPr>
                        <a:t>.  </a:t>
                      </a:r>
                    </a:p>
                    <a:p>
                      <a:r>
                        <a:rPr lang="en-US" sz="2000" b="0" i="0" baseline="0" dirty="0" smtClean="0">
                          <a:solidFill>
                            <a:schemeClr val="tx1"/>
                          </a:solidFill>
                        </a:rPr>
                        <a:t>Relates to Textbook, Chapter 11</a:t>
                      </a:r>
                    </a:p>
                    <a:p>
                      <a:pPr>
                        <a:spcBef>
                          <a:spcPts val="1000"/>
                        </a:spcBef>
                      </a:pPr>
                      <a:r>
                        <a:rPr lang="en-US" sz="2000" b="0" i="0" baseline="0" dirty="0" smtClean="0">
                          <a:solidFill>
                            <a:schemeClr val="tx1"/>
                          </a:solidFill>
                        </a:rPr>
                        <a:t>An index is normally implemented like a back-of-the book index: </a:t>
                      </a:r>
                      <a:br>
                        <a:rPr lang="en-US" sz="2000" b="0" i="0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000" b="0" i="0" baseline="0" dirty="0" smtClean="0">
                          <a:solidFill>
                            <a:schemeClr val="tx1"/>
                          </a:solidFill>
                        </a:rPr>
                        <a:t>Each descriptor followed by a list of identifiers (such as document numbers)</a:t>
                      </a:r>
                    </a:p>
                    <a:p>
                      <a:pPr>
                        <a:spcBef>
                          <a:spcPts val="1000"/>
                        </a:spcBef>
                      </a:pPr>
                      <a:r>
                        <a:rPr lang="en-US" sz="2000" b="0" i="0" baseline="0" dirty="0" smtClean="0">
                          <a:solidFill>
                            <a:schemeClr val="tx1"/>
                          </a:solidFill>
                        </a:rPr>
                        <a:t>AND search: Compare two lists, find elements in common</a:t>
                      </a:r>
                    </a:p>
                    <a:p>
                      <a:pPr>
                        <a:spcBef>
                          <a:spcPts val="1500"/>
                        </a:spcBef>
                      </a:pPr>
                      <a:r>
                        <a:rPr lang="en-US" sz="2000" b="1" i="0" baseline="0" dirty="0" smtClean="0">
                          <a:solidFill>
                            <a:schemeClr val="tx1"/>
                          </a:solidFill>
                        </a:rPr>
                        <a:t>Inclusive search implementation 1 </a:t>
                      </a:r>
                      <a:r>
                        <a:rPr lang="en-US" sz="2000" b="0" i="0" baseline="0" dirty="0" smtClean="0">
                          <a:solidFill>
                            <a:schemeClr val="tx1"/>
                          </a:solidFill>
                        </a:rPr>
                        <a:t>(Slide 17) </a:t>
                      </a:r>
                    </a:p>
                    <a:p>
                      <a:pPr marL="457200"/>
                      <a:r>
                        <a:rPr lang="en-US" sz="2000" b="0" i="0" baseline="0" dirty="0" smtClean="0">
                          <a:solidFill>
                            <a:schemeClr val="tx1"/>
                          </a:solidFill>
                        </a:rPr>
                        <a:t>OR search for all narrower terms "on the fly"</a:t>
                      </a:r>
                    </a:p>
                    <a:p>
                      <a:pPr marL="457200"/>
                      <a:r>
                        <a:rPr lang="en-US" sz="2000" b="0" i="0" baseline="0" dirty="0" smtClean="0">
                          <a:solidFill>
                            <a:schemeClr val="tx1"/>
                          </a:solidFill>
                        </a:rPr>
                        <a:t>Time-consuming even for computers if there are many NTs</a:t>
                      </a:r>
                    </a:p>
                    <a:p>
                      <a:pPr>
                        <a:spcBef>
                          <a:spcPts val="1500"/>
                        </a:spcBef>
                      </a:pPr>
                      <a:r>
                        <a:rPr lang="en-US" sz="2000" b="1" i="0" baseline="0" dirty="0" smtClean="0">
                          <a:solidFill>
                            <a:schemeClr val="tx1"/>
                          </a:solidFill>
                        </a:rPr>
                        <a:t>Inclusive search implementation 2</a:t>
                      </a:r>
                      <a:r>
                        <a:rPr lang="en-US" sz="2000" b="0" i="0" baseline="0" dirty="0" smtClean="0">
                          <a:solidFill>
                            <a:schemeClr val="tx1"/>
                          </a:solidFill>
                        </a:rPr>
                        <a:t> (Slide 18)</a:t>
                      </a:r>
                    </a:p>
                    <a:p>
                      <a:pPr marL="457200"/>
                      <a:r>
                        <a:rPr lang="en-US" sz="2000" b="0" i="0" baseline="0" dirty="0" smtClean="0">
                          <a:solidFill>
                            <a:schemeClr val="tx1"/>
                          </a:solidFill>
                        </a:rPr>
                        <a:t>Prepare an index entry for the hierarchically expanded descriptor beforehand, use it for inclusive search.</a:t>
                      </a:r>
                    </a:p>
                    <a:p>
                      <a:pPr marL="0">
                        <a:spcBef>
                          <a:spcPts val="1500"/>
                        </a:spcBef>
                      </a:pPr>
                      <a:r>
                        <a:rPr lang="en-US" sz="2000" b="1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Note:</a:t>
                      </a:r>
                      <a:r>
                        <a:rPr lang="en-US" sz="2000" b="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If the system does not support inclusive search, the user must enter an OR–combination of all narrower terms in the query, which is what the system does in implementation 1.</a:t>
                      </a:r>
                      <a:endParaRPr lang="en-US" sz="2000" b="1" i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~PP321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67763" y="6481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2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81000" y="228600"/>
          <a:ext cx="81534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0"/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Further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observations 3.  </a:t>
                      </a:r>
                    </a:p>
                    <a:p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Implementation of inclusive searching by a computer system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551158"/>
              </p:ext>
            </p:extLst>
          </p:nvPr>
        </p:nvGraphicFramePr>
        <p:xfrm>
          <a:off x="457200" y="1295400"/>
          <a:ext cx="8001000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1000"/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</a:rPr>
                        <a:t>Search in a printed index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</a:rPr>
                        <a:t>: Look for document numbers listed for both E2.1 Vehicles and B1.2 Rail transport (they are marked with = in the entry for B1.2).</a:t>
                      </a: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lvl="1"/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lvl="1"/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</a:rPr>
                        <a:t>Question: Did this search find all relevant documents? Would need to also find the documents in common to </a:t>
                      </a:r>
                      <a:r>
                        <a:rPr lang="en-US" sz="1400" b="0" i="1" u="none" strike="noStrike" baseline="0" dirty="0" smtClean="0">
                          <a:solidFill>
                            <a:schemeClr val="tx1"/>
                          </a:solidFill>
                        </a:rPr>
                        <a:t>E2.1 AND B1.2.1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</a:rPr>
                        <a:t> and to </a:t>
                      </a:r>
                      <a:r>
                        <a:rPr lang="en-US" sz="1400" b="0" i="1" u="none" strike="noStrike" baseline="0" dirty="0" smtClean="0">
                          <a:solidFill>
                            <a:schemeClr val="tx1"/>
                          </a:solidFill>
                        </a:rPr>
                        <a:t>E2.1 AND B1.2.2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</a:rPr>
                        <a:t>, in other words, search for </a:t>
                      </a:r>
                      <a:b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</a:rPr>
                        <a:t>	E2.1 AND (B1.2 gen. ref OR B1.2.1 OR B1.2.2)</a:t>
                      </a:r>
                    </a:p>
                    <a:p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</a:rPr>
                        <a:t>Additional index entry to make this easier (B1.2 hierarchically expanded = B1.2 inclusive) includes all documents listed under B1.2.1 and B1.2.2 as well, index entry has Boolean OR "built in".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09600" y="1981200"/>
            <a:ext cx="7772400" cy="28931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-457200"/>
            <a:r>
              <a:rPr lang="pt-BR" sz="1400" b="1" dirty="0"/>
              <a:t>E2.1 Vehicles</a:t>
            </a:r>
            <a:r>
              <a:rPr lang="pt-BR" sz="1400" dirty="0"/>
              <a:t>  10, 12, 13, 24, 25, 26, 30, 36, 40, 46, 47, 50, 53, 54, 58, 59, 62, 64, 70, 76, 77, 79, 80, 81, 85, 91, 92, 94, 95, 100, 101, 102, 103, 104, 105, 106, 108, 109, 110, 116, 118, 121, 122, 126, 127, 132, 133, 134, 138, 148, 150, 151, 153, 155, 168, 169, 170, 171, 173, 174, 176, 178, 180, 181, 186, 187, 188, 191, 192, 193, 194, 199, 202, 204, 205, 207, 210, 211, 212, 213, 214, 216, 218, 219, 322, 330, 332, 333, 336, 337, 340, 346, 347, 353, 354, 355, 356, 357, 358, 362</a:t>
            </a:r>
          </a:p>
          <a:p>
            <a:endParaRPr lang="en-US" sz="1400" dirty="0"/>
          </a:p>
          <a:p>
            <a:r>
              <a:rPr lang="en-US" sz="1400" b="1" dirty="0"/>
              <a:t>B1.2 Rail transport, general references </a:t>
            </a:r>
            <a:r>
              <a:rPr lang="en-US" sz="1400" dirty="0"/>
              <a:t>  =10, =24, 34, 41, 42, 44, =50, 89, 114, =126, 140, 149, 166, 184, =191, 195, =213, 310, 334</a:t>
            </a:r>
          </a:p>
          <a:p>
            <a:endParaRPr lang="en-US" sz="1400" dirty="0"/>
          </a:p>
          <a:p>
            <a:pPr marL="457200"/>
            <a:r>
              <a:rPr lang="en-US" sz="1400" b="1" dirty="0"/>
              <a:t>B1.2.1 Local rail transit</a:t>
            </a:r>
            <a:r>
              <a:rPr lang="en-US" sz="1400" dirty="0"/>
              <a:t>  27, 56, 87, 99, =108, 111, 120, 123, 129, 130, =213, 327, 345, 350, =356</a:t>
            </a:r>
          </a:p>
          <a:p>
            <a:pPr marL="457200"/>
            <a:endParaRPr lang="en-US" sz="1400" dirty="0"/>
          </a:p>
          <a:p>
            <a:pPr marL="457200"/>
            <a:r>
              <a:rPr lang="en-US" sz="1400" b="1" dirty="0"/>
              <a:t>B1.2.2 Intercity railroads</a:t>
            </a:r>
            <a:r>
              <a:rPr lang="en-US" sz="1400" dirty="0"/>
              <a:t> =10, 30, =46, =62, =64, =79, 82, 84, 97, =102, =108, 114, =122, =132, 156, 177, =213, 341, 362	</a:t>
            </a:r>
          </a:p>
        </p:txBody>
      </p:sp>
    </p:spTree>
    <p:extLst>
      <p:ext uri="{BB962C8B-B14F-4D97-AF65-F5344CB8AC3E}">
        <p14:creationId xmlns:p14="http://schemas.microsoft.com/office/powerpoint/2010/main" val="33745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396916" y="6284913"/>
            <a:ext cx="2133600" cy="365125"/>
          </a:xfrm>
        </p:spPr>
        <p:txBody>
          <a:bodyPr/>
          <a:lstStyle/>
          <a:p>
            <a:fld id="{49EC3FF5-56AA-40AA-9CEC-351B078E6897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971800"/>
              </p:ext>
            </p:extLst>
          </p:nvPr>
        </p:nvGraphicFramePr>
        <p:xfrm>
          <a:off x="304799" y="157163"/>
          <a:ext cx="8001001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1001"/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Further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observations 3.  </a:t>
                      </a:r>
                    </a:p>
                    <a:p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Implementation of inclusive searching by a computer system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107527"/>
              </p:ext>
            </p:extLst>
          </p:nvPr>
        </p:nvGraphicFramePr>
        <p:xfrm>
          <a:off x="304800" y="1219201"/>
          <a:ext cx="8001000" cy="302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1000"/>
              </a:tblGrid>
              <a:tr h="2971800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</a:rPr>
                        <a:t>Question: Did this search find all relevant documents? Would need to also find the documents in common to </a:t>
                      </a:r>
                      <a:r>
                        <a:rPr lang="en-US" sz="1400" b="0" i="1" u="none" strike="noStrike" baseline="0" dirty="0" smtClean="0">
                          <a:solidFill>
                            <a:schemeClr val="tx1"/>
                          </a:solidFill>
                        </a:rPr>
                        <a:t>E2.1 AND B1.2.1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</a:rPr>
                        <a:t> and to </a:t>
                      </a:r>
                      <a:r>
                        <a:rPr lang="en-US" sz="1400" b="0" i="1" u="none" strike="noStrike" baseline="0" dirty="0" smtClean="0">
                          <a:solidFill>
                            <a:schemeClr val="tx1"/>
                          </a:solidFill>
                        </a:rPr>
                        <a:t>E2.1 AND B1.2.2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</a:rPr>
                        <a:t>, in other words, search for\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</a:rPr>
                        <a:t>	E2.1 AND (B1.2 gen. ref OR B1.2.1 OR B1.2.2)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</a:rPr>
                        <a:t>Additional index entry to make this easier (B1.2 hierarchically expanded = B1.2 inclusive) includes all documents listed under B1.2.1 and B1.2.2 as well, index entry has Boolean OR "built in".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3400" y="3051243"/>
            <a:ext cx="7543800" cy="80021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B1.2 Rail transport, inclusive</a:t>
            </a:r>
            <a:r>
              <a:rPr lang="en-US" sz="1400" dirty="0"/>
              <a:t>  =10, =24, 27, =30, 34, 41, 42, 44, =46, =50, 56, =62, =64, =79, 82, 84, 87, 89, 97, 99, =102, =108, 111, 114, 120, =122, 123, =126, 129, 130, =132,  140, 149, 156, 166, 177, 184, =191, 195, =213, 310, 327, 334, 341, 345, 350, =356,</a:t>
            </a:r>
            <a:r>
              <a:rPr lang="en-US" dirty="0"/>
              <a:t> =</a:t>
            </a:r>
            <a:r>
              <a:rPr lang="en-US" sz="1400" dirty="0"/>
              <a:t>362</a:t>
            </a:r>
            <a:r>
              <a:rPr lang="en-US" sz="1400" dirty="0" smtClean="0"/>
              <a:t>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745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396916" y="6284913"/>
            <a:ext cx="2133600" cy="365125"/>
          </a:xfrm>
        </p:spPr>
        <p:txBody>
          <a:bodyPr/>
          <a:lstStyle/>
          <a:p>
            <a:fld id="{49EC3FF5-56AA-40AA-9CEC-351B078E6897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269060"/>
              </p:ext>
            </p:extLst>
          </p:nvPr>
        </p:nvGraphicFramePr>
        <p:xfrm>
          <a:off x="685800" y="1066800"/>
          <a:ext cx="769620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96200"/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Conclusion</a:t>
                      </a:r>
                      <a:endParaRPr lang="en-US" sz="24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24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Turn to Lecture notes p. 372 and read</a:t>
                      </a:r>
                    </a:p>
                    <a:p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	Lessons learned</a:t>
                      </a:r>
                      <a:endParaRPr lang="en-US" sz="24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234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3400" y="304800"/>
          <a:ext cx="8001000" cy="6040548"/>
        </p:xfrm>
        <a:graphic>
          <a:graphicData uri="http://schemas.openxmlformats.org/drawingml/2006/table">
            <a:tbl>
              <a:tblPr/>
              <a:tblGrid>
                <a:gridCol w="3657600"/>
                <a:gridCol w="4343400"/>
              </a:tblGrid>
              <a:tr h="715374">
                <a:tc gridSpan="2"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Document 1.  </a:t>
                      </a:r>
                      <a:r>
                        <a:rPr lang="en-US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Automatic control of freeway ramp traffic</a:t>
                      </a:r>
                      <a:endParaRPr lang="en-US" sz="14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endParaRPr lang="en-US" sz="10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53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assigned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under which the document should be found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7715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39000"/>
                        </a:lnSpc>
                        <a:spcBef>
                          <a:spcPts val="670"/>
                        </a:spcBef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B1.1	Road transport</a:t>
                      </a:r>
                    </a:p>
                    <a:p>
                      <a:pPr marL="0" marR="0">
                        <a:lnSpc>
                          <a:spcPct val="13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E1.1	Traffic routes</a:t>
                      </a:r>
                    </a:p>
                    <a:p>
                      <a:pPr marL="0" marR="0">
                        <a:lnSpc>
                          <a:spcPct val="13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K1	Traffic communication, control, safety</a:t>
                      </a:r>
                    </a:p>
                    <a:p>
                      <a:pPr marL="0" marR="0">
                        <a:lnSpc>
                          <a:spcPct val="13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M1.2	Planning</a:t>
                      </a:r>
                    </a:p>
                    <a:p>
                      <a:pPr marL="0" marR="0">
                        <a:lnSpc>
                          <a:spcPct val="13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M1.3	Design</a:t>
                      </a:r>
                    </a:p>
                    <a:p>
                      <a:pPr marL="0" marR="0">
                        <a:lnSpc>
                          <a:spcPct val="13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M1.4	Testing, demonstration, evaluation</a:t>
                      </a:r>
                    </a:p>
                    <a:p>
                      <a:pPr marL="0" marR="0">
                        <a:lnSpc>
                          <a:spcPct val="13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Q1	Traffic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flow</a:t>
                      </a:r>
                    </a:p>
                    <a:p>
                      <a:pPr marL="0" marR="0">
                        <a:lnSpc>
                          <a:spcPct val="13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lnSpc>
                          <a:spcPct val="13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39000"/>
                        </a:lnSpc>
                        <a:spcBef>
                          <a:spcPts val="67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B1.1;  B1Ground transport, inclusive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3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E1.1;  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E1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Traffic facilities, inclusive 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3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K1 </a:t>
                      </a: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gen. ref.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;  K1Traffic communication, control, safety, inclusive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3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M1.2;  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M1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Research, design, and evaluation, inclusive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lnSpc>
                          <a:spcPct val="13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M1.3;  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M1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Research, design, and evaluation, inclusive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lnSpc>
                          <a:spcPct val="13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M1.4;  M1 Research, design, and evaluation, inclusive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lnSpc>
                          <a:spcPct val="13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Q1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5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39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Query formulations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5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39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B1 Ground transport, incl. 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AND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 E1 Traffic facilities., inclusive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39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B1.1 Road transport 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AND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K1 Traffic comm., control, safety incl.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~PP401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391400" y="5954952"/>
            <a:ext cx="401638" cy="401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3400" y="304800"/>
          <a:ext cx="8001000" cy="6019799"/>
        </p:xfrm>
        <a:graphic>
          <a:graphicData uri="http://schemas.openxmlformats.org/drawingml/2006/table">
            <a:tbl>
              <a:tblPr/>
              <a:tblGrid>
                <a:gridCol w="3657600"/>
                <a:gridCol w="4343400"/>
              </a:tblGrid>
              <a:tr h="792805">
                <a:tc gridSpan="2"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Document 2.  </a:t>
                      </a:r>
                      <a:r>
                        <a:rPr lang="en-US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Antwerp’s new container dock</a:t>
                      </a:r>
                      <a:endParaRPr lang="en-US" sz="14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endParaRPr lang="en-US" sz="10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9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assigned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under which the document should be found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1208">
                <a:tc rowSpan="3"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B2.2	Ocean transport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E1.2	Traffic stations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J2	Transport of freight, material, cargo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K3	Handling, loading, unloading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R2.1	International system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S3	Europe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9000"/>
                        </a:lnSpc>
                        <a:spcBef>
                          <a:spcPts val="67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41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39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Query formulations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06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~PP264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386528" y="5877128"/>
            <a:ext cx="477838" cy="477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461453"/>
              </p:ext>
            </p:extLst>
          </p:nvPr>
        </p:nvGraphicFramePr>
        <p:xfrm>
          <a:off x="533400" y="304801"/>
          <a:ext cx="8001000" cy="5963431"/>
        </p:xfrm>
        <a:graphic>
          <a:graphicData uri="http://schemas.openxmlformats.org/drawingml/2006/table">
            <a:tbl>
              <a:tblPr/>
              <a:tblGrid>
                <a:gridCol w="3657600"/>
                <a:gridCol w="4343400"/>
              </a:tblGrid>
              <a:tr h="781342">
                <a:tc gridSpan="2"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Document 2.  </a:t>
                      </a:r>
                      <a:r>
                        <a:rPr lang="en-US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Antwerp’s new container dock</a:t>
                      </a:r>
                      <a:endParaRPr lang="en-US" sz="14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endParaRPr lang="en-US" sz="10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5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assigned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under which the document should be found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1864">
                <a:tc rowSpan="3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B2.2	Ocean transport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E1.2	Traffic stations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J2	Transport of freight, material, cargo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K3	Handling, loading, unloading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R2.4	International system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S3	Europe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B2.2; 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 Water transport, inclusive [O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mit B incl., see slide 15]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E1.2;   E1 Traffic facilities, inclusive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J2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gen. ref.</a:t>
                      </a: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;   J2 inclusive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K3 Handling, loading, unloading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R2.4;   R2 Beyond local systems,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S3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6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39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Query formulations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17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 Water transport, incl.  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AND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E1 Traffic facilities, inclusive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B2.2 Ocean transport   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AND 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R2 Beyond local systems,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 pitchFamily="18" charset="0"/>
                        </a:rPr>
                        <a:t>B2 Water transport   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AND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 pitchFamily="18" charset="0"/>
                        </a:rPr>
                        <a:t>   J2 Transport of freight etc. gen. ref.</a:t>
                      </a:r>
                      <a:endParaRPr lang="en-US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~PP43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372526" y="6339200"/>
            <a:ext cx="477838" cy="477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09623"/>
              </p:ext>
            </p:extLst>
          </p:nvPr>
        </p:nvGraphicFramePr>
        <p:xfrm>
          <a:off x="533400" y="304800"/>
          <a:ext cx="8001000" cy="5646905"/>
        </p:xfrm>
        <a:graphic>
          <a:graphicData uri="http://schemas.openxmlformats.org/drawingml/2006/table">
            <a:tbl>
              <a:tblPr/>
              <a:tblGrid>
                <a:gridCol w="3657600"/>
                <a:gridCol w="4343400"/>
              </a:tblGrid>
              <a:tr h="745616">
                <a:tc gridSpan="2"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Document 3.  </a:t>
                      </a:r>
                      <a:r>
                        <a:rPr lang="en-US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Rolling Stock for London Transport's Victoria Line</a:t>
                      </a:r>
                      <a:endParaRPr lang="en-US" sz="14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endParaRPr lang="en-US" sz="10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952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assigned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under which the document should be found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9239">
                <a:tc rowSpan="3"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B1.2.1	Local rail transit  [changed from Lect. Notes]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E2.1	Vehicles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F5	Electric power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G1	Engine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M1.3	Design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M3	Acquisition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Q3.9	Other system characteristics (automation)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R1.1	Urban systems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S3	Europe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9000"/>
                        </a:lnSpc>
                        <a:spcBef>
                          <a:spcPts val="67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9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39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Query formulations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96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~PP218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388152" y="6174999"/>
            <a:ext cx="477838" cy="47783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3400" y="304800"/>
          <a:ext cx="8001000" cy="6177148"/>
        </p:xfrm>
        <a:graphic>
          <a:graphicData uri="http://schemas.openxmlformats.org/drawingml/2006/table">
            <a:tbl>
              <a:tblPr/>
              <a:tblGrid>
                <a:gridCol w="3657600"/>
                <a:gridCol w="4343400"/>
              </a:tblGrid>
              <a:tr h="783582">
                <a:tc gridSpan="2"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Document 3.  </a:t>
                      </a:r>
                      <a:r>
                        <a:rPr lang="en-US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Rolling Stock for London Transport's Victoria Line</a:t>
                      </a:r>
                      <a:endParaRPr lang="en-US" sz="14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endParaRPr lang="en-US" sz="10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35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assigned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under which the document should be found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553">
                <a:tc rowSpan="3"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B1.2.1	Local rail transit [changed from Lect. Notes]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E2.1	Vehicles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F5	Electric power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G1	Engine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M1.3	Design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M3	Acquisition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Q3.9	Other system characteristics (automation)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R1.1	Urban systems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S3	Europe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B1.2.1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; </a:t>
                      </a: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B1.2 Rail transport, incl.;  B1Ground transport,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E2.1;  E2 Methods to move persons or freight,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F5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G1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gen.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ref.</a:t>
                      </a: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;  G1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M1.3;  M1 Research, design, and evaluation,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Q3.9;  Q3 System characteristic,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R1.1;  R1 Local systems,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S3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39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Query formulations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47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E2.1 Vehicles  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AND  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B1.2.1 Local rail transit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E2.1 Vehicles  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AND  </a:t>
                      </a: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B1.2 Rail transport, inclusive</a:t>
                      </a:r>
                      <a:endParaRPr lang="en-US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E2.1 Vehicles  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AND </a:t>
                      </a: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B1Ground transport,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E2 Methods to move persons or freight, inclusive 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AND </a:t>
                      </a: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R1.1</a:t>
                      </a:r>
                      <a:endParaRPr lang="en-US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R1.1 Urban systems  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AND 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M1 Research, design, and eval., incl.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~PP85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386528" y="6380162"/>
            <a:ext cx="477838" cy="477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361325"/>
              </p:ext>
            </p:extLst>
          </p:nvPr>
        </p:nvGraphicFramePr>
        <p:xfrm>
          <a:off x="533400" y="304802"/>
          <a:ext cx="8001000" cy="6178874"/>
        </p:xfrm>
        <a:graphic>
          <a:graphicData uri="http://schemas.openxmlformats.org/drawingml/2006/table">
            <a:tbl>
              <a:tblPr/>
              <a:tblGrid>
                <a:gridCol w="3657600"/>
                <a:gridCol w="4343400"/>
              </a:tblGrid>
              <a:tr h="750493">
                <a:tc gridSpan="2"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Document 4.  </a:t>
                      </a:r>
                      <a:r>
                        <a:rPr lang="en-US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Air Transp. 1975 and Beyond - Systems </a:t>
                      </a:r>
                      <a:r>
                        <a:rPr lang="en-US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Approach                                   </a:t>
                      </a:r>
                      <a:r>
                        <a:rPr lang="en-US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On your own</a:t>
                      </a:r>
                    </a:p>
                    <a:p>
                      <a:pPr algn="r"/>
                      <a:r>
                        <a:rPr lang="en-US" sz="1800" b="1" kern="14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Answer on next slide</a:t>
                      </a:r>
                      <a:endParaRPr lang="en-US" sz="18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endParaRPr lang="en-US" sz="10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04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assigned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under which the document should be found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5979">
                <a:tc rowSpan="3"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B3	Air transport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	Transportation system components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J	Passenger transp. vs. freight transp.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K	Traffic operations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M1.1	Research and development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N	Organization, administration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Q5	Civilian vs. military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R2.3	National systems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S1.2	U.S.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6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39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Query formulations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79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087660"/>
              </p:ext>
            </p:extLst>
          </p:nvPr>
        </p:nvGraphicFramePr>
        <p:xfrm>
          <a:off x="533400" y="304802"/>
          <a:ext cx="8001000" cy="6190017"/>
        </p:xfrm>
        <a:graphic>
          <a:graphicData uri="http://schemas.openxmlformats.org/drawingml/2006/table">
            <a:tbl>
              <a:tblPr/>
              <a:tblGrid>
                <a:gridCol w="3657600"/>
                <a:gridCol w="4343400"/>
              </a:tblGrid>
              <a:tr h="750493">
                <a:tc gridSpan="2"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Document 4.  </a:t>
                      </a:r>
                      <a:r>
                        <a:rPr lang="en-US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Air Transp. 1975 and Beyond - Systems </a:t>
                      </a:r>
                      <a:r>
                        <a:rPr lang="en-US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Approach                              </a:t>
                      </a:r>
                      <a:r>
                        <a:rPr lang="en-US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Answer</a:t>
                      </a:r>
                      <a:endParaRPr lang="en-US" sz="18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endParaRPr lang="en-US" sz="10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04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assigned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under which the document should be found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5979">
                <a:tc rowSpan="3"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B3	Air transport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	Transportation system components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J	Passenger transp. vs. freight transp.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K	Traffic operations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M1.1	Research and development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N	Organization, administration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Q5	Civilian vs. military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R2.3	National systems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S1.2	U.S.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B3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 </a:t>
                      </a: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gen. ref. </a:t>
                      </a: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[Note:</a:t>
                      </a: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We omit E inclusive, see slide 15]</a:t>
                      </a: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J </a:t>
                      </a: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gen. ref.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K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gen. ref.</a:t>
                      </a:r>
                      <a:endParaRPr lang="en-US" sz="1200" b="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M1.1;  M1 Research, design, and evaluation,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N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gen. ref</a:t>
                      </a:r>
                      <a:endParaRPr lang="en-US" sz="1200" b="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Q5 </a:t>
                      </a: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gen. ref.</a:t>
                      </a: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;  Q5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R2.3;  R2 Beyond local systems,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S1.2;  S1 North and Central America,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4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39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Query formulations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79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B3 Air transport  </a:t>
                      </a:r>
                      <a:r>
                        <a:rPr lang="en-US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AND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E Transp. system components, gen. ref.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B3 Air transport   </a:t>
                      </a:r>
                      <a:r>
                        <a:rPr lang="en-US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AND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(E1 Traffic facilities,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		         </a:t>
                      </a:r>
                      <a:r>
                        <a:rPr lang="en-US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OR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	               E Transp. system components, gen. ref.)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703666"/>
              </p:ext>
            </p:extLst>
          </p:nvPr>
        </p:nvGraphicFramePr>
        <p:xfrm>
          <a:off x="1066800" y="1397000"/>
          <a:ext cx="6934200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If you got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the idea, </a:t>
                      </a:r>
                      <a:b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proceed to 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Slide 14.</a:t>
                      </a:r>
                    </a:p>
                    <a:p>
                      <a:pPr algn="ctr"/>
                      <a:endParaRPr lang="en-US" sz="32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If you still need more practice,</a:t>
                      </a:r>
                    </a:p>
                    <a:p>
                      <a:pPr algn="ct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go through the examples Slides 10 - 13</a:t>
                      </a:r>
                    </a:p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2713</TotalTime>
  <Words>1582</Words>
  <Application>Microsoft Office PowerPoint</Application>
  <PresentationFormat>On-screen Show (4:3)</PresentationFormat>
  <Paragraphs>344</Paragraphs>
  <Slides>19</Slides>
  <Notes>6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dsoergel</dc:creator>
  <cp:lastModifiedBy>dsoergel</cp:lastModifiedBy>
  <cp:revision>143</cp:revision>
  <dcterms:created xsi:type="dcterms:W3CDTF">2012-03-24T02:36:53Z</dcterms:created>
  <dcterms:modified xsi:type="dcterms:W3CDTF">2015-03-27T23:35:38Z</dcterms:modified>
</cp:coreProperties>
</file>