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  <p:sldMasterId id="2147483733" r:id="rId2"/>
  </p:sldMasterIdLst>
  <p:notesMasterIdLst>
    <p:notesMasterId r:id="rId28"/>
  </p:notesMasterIdLst>
  <p:sldIdLst>
    <p:sldId id="256" r:id="rId3"/>
    <p:sldId id="302" r:id="rId4"/>
    <p:sldId id="301" r:id="rId5"/>
    <p:sldId id="259" r:id="rId6"/>
    <p:sldId id="261" r:id="rId7"/>
    <p:sldId id="274" r:id="rId8"/>
    <p:sldId id="303" r:id="rId9"/>
    <p:sldId id="275" r:id="rId10"/>
    <p:sldId id="297" r:id="rId11"/>
    <p:sldId id="294" r:id="rId12"/>
    <p:sldId id="264" r:id="rId13"/>
    <p:sldId id="298" r:id="rId14"/>
    <p:sldId id="276" r:id="rId15"/>
    <p:sldId id="283" r:id="rId16"/>
    <p:sldId id="284" r:id="rId17"/>
    <p:sldId id="295" r:id="rId18"/>
    <p:sldId id="296" r:id="rId19"/>
    <p:sldId id="304" r:id="rId20"/>
    <p:sldId id="305" r:id="rId21"/>
    <p:sldId id="299" r:id="rId22"/>
    <p:sldId id="280" r:id="rId23"/>
    <p:sldId id="281" r:id="rId24"/>
    <p:sldId id="285" r:id="rId25"/>
    <p:sldId id="306" r:id="rId26"/>
    <p:sldId id="288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9800"/>
    <a:srgbClr val="685400"/>
    <a:srgbClr val="00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94649" autoAdjust="0"/>
  </p:normalViewPr>
  <p:slideViewPr>
    <p:cSldViewPr>
      <p:cViewPr varScale="1">
        <p:scale>
          <a:sx n="82" d="100"/>
          <a:sy n="82" d="100"/>
        </p:scale>
        <p:origin x="-139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33099120-5D35-4016-9FD4-809C6A1246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29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>
              <a:defRPr/>
            </a:pPr>
            <a:fld id="{F023A00D-5CB4-4BC5-96EA-DD2D4099CE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>
              <a:defRPr/>
            </a:pPr>
            <a:fld id="{F023A00D-5CB4-4BC5-96EA-DD2D4099CE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oergel.com/UBLIS571DS-00.0-2LectureNotesSupplement.pdf" TargetMode="External"/><Relationship Id="rId2" Type="http://schemas.openxmlformats.org/officeDocument/2006/relationships/hyperlink" Target="http://www.dsoergel.com/ublis571/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14400"/>
            <a:ext cx="7772400" cy="1447800"/>
          </a:xfrm>
        </p:spPr>
        <p:txBody>
          <a:bodyPr/>
          <a:lstStyle/>
          <a:p>
            <a:pPr eaLnBrk="1" hangingPunct="1"/>
            <a:r>
              <a:rPr lang="en-US" sz="4400" b="0" dirty="0">
                <a:latin typeface="Arial Unicode MS" pitchFamily="34" charset="-128"/>
              </a:rPr>
              <a:t>UB LIS 571 Soergel</a:t>
            </a:r>
            <a:br>
              <a:rPr lang="en-US" sz="4400" b="0" dirty="0">
                <a:latin typeface="Arial Unicode MS" pitchFamily="34" charset="-128"/>
              </a:rPr>
            </a:br>
            <a:r>
              <a:rPr lang="en-US" sz="4400" b="0" dirty="0">
                <a:latin typeface="Arial Unicode MS" pitchFamily="34" charset="-128"/>
              </a:rPr>
              <a:t>Lecture 1.1b  </a:t>
            </a:r>
            <a:br>
              <a:rPr lang="en-US" sz="4400" b="0" dirty="0">
                <a:latin typeface="Arial Unicode MS" pitchFamily="34" charset="-128"/>
              </a:rPr>
            </a:br>
            <a:r>
              <a:rPr lang="en-US" sz="4400" b="0" dirty="0">
                <a:latin typeface="Arial Unicode MS" pitchFamily="34" charset="-128"/>
              </a:rPr>
              <a:t>O</a:t>
            </a:r>
            <a:r>
              <a:rPr lang="en-US" sz="4400" dirty="0" smtClean="0"/>
              <a:t>verview </a:t>
            </a:r>
            <a:r>
              <a:rPr lang="en-US" sz="4400" dirty="0"/>
              <a:t>of the course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and </a:t>
            </a:r>
            <a:r>
              <a:rPr lang="en-US" sz="4400" dirty="0"/>
              <a:t>course materials</a:t>
            </a:r>
            <a:endParaRPr lang="en-US" sz="44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158412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029" y="5145384"/>
            <a:ext cx="8686800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Most important</a:t>
            </a:r>
            <a:r>
              <a:rPr lang="en-US" sz="2000" dirty="0" smtClean="0">
                <a:solidFill>
                  <a:schemeClr val="bg1"/>
                </a:solidFill>
              </a:rPr>
              <a:t>: </a:t>
            </a:r>
            <a:r>
              <a:rPr lang="en-US" sz="2000" b="1" dirty="0" smtClean="0">
                <a:solidFill>
                  <a:schemeClr val="bg1"/>
                </a:solidFill>
              </a:rPr>
              <a:t>The audio with slide </a:t>
            </a:r>
            <a:r>
              <a:rPr lang="en-US" sz="2000" b="1" dirty="0" smtClean="0">
                <a:solidFill>
                  <a:schemeClr val="bg1"/>
                </a:solidFill>
              </a:rPr>
              <a:t>13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spc="-20" dirty="0" smtClean="0">
                <a:solidFill>
                  <a:schemeClr val="bg1"/>
                </a:solidFill>
              </a:rPr>
              <a:t>also the brief audio with slide </a:t>
            </a:r>
            <a:r>
              <a:rPr lang="en-US" sz="2000" spc="-20" dirty="0" smtClean="0">
                <a:solidFill>
                  <a:schemeClr val="bg1"/>
                </a:solidFill>
              </a:rPr>
              <a:t>25</a:t>
            </a:r>
          </a:p>
          <a:p>
            <a:pPr>
              <a:spcBef>
                <a:spcPts val="1000"/>
              </a:spcBef>
            </a:pPr>
            <a:r>
              <a:rPr lang="en-US" sz="2000" b="1" spc="-20" dirty="0" smtClean="0">
                <a:solidFill>
                  <a:schemeClr val="bg1"/>
                </a:solidFill>
              </a:rPr>
              <a:t>Rest optional</a:t>
            </a:r>
            <a:endParaRPr lang="en-US" sz="2000" b="1" spc="-20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5600" y="6172200"/>
            <a:ext cx="6018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 minutes for audio, plus reading syllabus 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081963" cy="1143000"/>
          </a:xfrm>
        </p:spPr>
        <p:txBody>
          <a:bodyPr/>
          <a:lstStyle/>
          <a:p>
            <a:pPr eaLnBrk="1" hangingPunct="1"/>
            <a:r>
              <a:rPr lang="en-US" b="0" dirty="0" smtClean="0">
                <a:latin typeface="Arial Unicode MS" pitchFamily="34" charset="-128"/>
              </a:rPr>
              <a:t>Syllabus p. </a:t>
            </a:r>
            <a:r>
              <a:rPr lang="en-US" b="0" dirty="0" smtClean="0">
                <a:latin typeface="Arial Unicode MS" pitchFamily="34" charset="-128"/>
              </a:rPr>
              <a:t>9</a:t>
            </a:r>
            <a:r>
              <a:rPr lang="en-US" b="0" dirty="0" smtClean="0">
                <a:latin typeface="Arial Unicode MS" pitchFamily="34" charset="-128"/>
              </a:rPr>
              <a:t/>
            </a:r>
            <a:br>
              <a:rPr lang="en-US" b="0" dirty="0" smtClean="0">
                <a:latin typeface="Arial Unicode MS" pitchFamily="34" charset="-128"/>
              </a:rPr>
            </a:br>
            <a:r>
              <a:rPr lang="en-US" dirty="0"/>
              <a:t>Information about the instructor</a:t>
            </a:r>
            <a:endParaRPr lang="en-US" b="0" dirty="0" smtClean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772400" cy="3505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Optional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Just read if you are interested.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More detail available from course website www.dsoergel.com/ublis571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54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b="0" dirty="0" smtClean="0">
                <a:latin typeface="Arial Unicode MS" pitchFamily="34" charset="-128"/>
              </a:rPr>
              <a:t>Syllabus p. </a:t>
            </a:r>
            <a:r>
              <a:rPr lang="en-US" sz="3600" b="0" dirty="0" smtClean="0">
                <a:latin typeface="Arial Unicode MS" pitchFamily="34" charset="-128"/>
              </a:rPr>
              <a:t>10. </a:t>
            </a:r>
            <a:r>
              <a:rPr lang="en-US" sz="3600" b="0" dirty="0" smtClean="0">
                <a:latin typeface="Arial Unicode MS" pitchFamily="34" charset="-128"/>
              </a:rPr>
              <a:t>Teaching statement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772400" cy="3505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Optional. Read if you are interested.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Note comments or questions you may want to post to the discussion forum.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11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Syllabus p. 11</a:t>
            </a:r>
            <a:br>
              <a:rPr lang="en-US" sz="3200" dirty="0" smtClean="0"/>
            </a:br>
            <a:r>
              <a:rPr lang="en-US" sz="3200" dirty="0" smtClean="0"/>
              <a:t>On </a:t>
            </a:r>
            <a:r>
              <a:rPr lang="en-US" sz="3200" dirty="0"/>
              <a:t>learning communities,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power </a:t>
            </a:r>
            <a:r>
              <a:rPr lang="en-US" sz="3200" dirty="0"/>
              <a:t>structures, and name customs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768082"/>
            <a:ext cx="7924800" cy="4114800"/>
          </a:xfrm>
        </p:spPr>
        <p:txBody>
          <a:bodyPr/>
          <a:lstStyle/>
          <a:p>
            <a:r>
              <a:rPr lang="en-US" b="1" dirty="0"/>
              <a:t>Short version: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If </a:t>
            </a:r>
            <a:r>
              <a:rPr lang="en-US" dirty="0"/>
              <a:t>you are comfortable with it, please call me Dagobert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b="1" dirty="0"/>
              <a:t>Long version, </a:t>
            </a:r>
            <a:r>
              <a:rPr lang="en-US" b="1" dirty="0" smtClean="0"/>
              <a:t>optional, </a:t>
            </a:r>
            <a:r>
              <a:rPr lang="en-US" dirty="0" smtClean="0"/>
              <a:t>read if you are interested.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94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b="0" dirty="0">
                <a:latin typeface="Arial Unicode MS" pitchFamily="34" charset="-128"/>
              </a:rPr>
              <a:t>Syllabus p. </a:t>
            </a:r>
            <a:r>
              <a:rPr lang="en-US" sz="3400" b="0" dirty="0" smtClean="0">
                <a:latin typeface="Arial Unicode MS" pitchFamily="34" charset="-128"/>
              </a:rPr>
              <a:t>12 - 13. </a:t>
            </a:r>
            <a:r>
              <a:rPr lang="en-US" sz="3400" b="0" dirty="0">
                <a:latin typeface="Arial Unicode MS" pitchFamily="34" charset="-128"/>
              </a:rPr>
              <a:t/>
            </a:r>
            <a:br>
              <a:rPr lang="en-US" sz="3400" b="0" dirty="0">
                <a:latin typeface="Arial Unicode MS" pitchFamily="34" charset="-128"/>
              </a:rPr>
            </a:br>
            <a:r>
              <a:rPr lang="en-US" sz="3400" b="0" dirty="0">
                <a:latin typeface="Arial Unicode MS" pitchFamily="34" charset="-128"/>
              </a:rPr>
              <a:t>Nature and </a:t>
            </a:r>
            <a:r>
              <a:rPr lang="en-US" sz="3400" b="0" dirty="0" smtClean="0">
                <a:latin typeface="Arial Unicode MS" pitchFamily="34" charset="-128"/>
              </a:rPr>
              <a:t>structure </a:t>
            </a:r>
            <a:r>
              <a:rPr lang="en-US" sz="3400" b="0" dirty="0">
                <a:latin typeface="Arial Unicode MS" pitchFamily="34" charset="-128"/>
              </a:rPr>
              <a:t>of the course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772400" cy="3505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Just read </a:t>
            </a:r>
            <a:r>
              <a:rPr lang="en-US" dirty="0">
                <a:solidFill>
                  <a:schemeClr val="bg1"/>
                </a:solidFill>
              </a:rPr>
              <a:t>p. </a:t>
            </a:r>
            <a:r>
              <a:rPr lang="en-US" dirty="0" smtClean="0">
                <a:solidFill>
                  <a:schemeClr val="bg1"/>
                </a:solidFill>
              </a:rPr>
              <a:t>12. </a:t>
            </a:r>
            <a:r>
              <a:rPr lang="en-US" dirty="0" smtClean="0">
                <a:solidFill>
                  <a:schemeClr val="bg1"/>
                </a:solidFill>
              </a:rPr>
              <a:t>Note </a:t>
            </a:r>
            <a:r>
              <a:rPr lang="en-US" dirty="0">
                <a:solidFill>
                  <a:schemeClr val="bg1"/>
                </a:solidFill>
              </a:rPr>
              <a:t>questions and </a:t>
            </a:r>
            <a:r>
              <a:rPr lang="en-US" dirty="0" smtClean="0">
                <a:solidFill>
                  <a:schemeClr val="bg1"/>
                </a:solidFill>
              </a:rPr>
              <a:t>comments.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Listen to the audio for page </a:t>
            </a:r>
            <a:r>
              <a:rPr lang="en-US" dirty="0" smtClean="0">
                <a:solidFill>
                  <a:schemeClr val="bg1"/>
                </a:solidFill>
              </a:rPr>
              <a:t>13.</a:t>
            </a:r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Note questions and comments.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13</a:t>
            </a:fld>
            <a:endParaRPr lang="en-US" dirty="0"/>
          </a:p>
        </p:txBody>
      </p:sp>
      <p:pic>
        <p:nvPicPr>
          <p:cNvPr id="2" name="UBLIS571DS-01.1b-5Lecture01.1bOverviewCourseMaterialsAudioSlidesSlide1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599" y="5334000"/>
            <a:ext cx="487363" cy="48736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b="0" dirty="0">
                <a:latin typeface="Arial Unicode MS" pitchFamily="34" charset="-128"/>
              </a:rPr>
              <a:t>Syllabus p. </a:t>
            </a:r>
            <a:r>
              <a:rPr lang="en-US" sz="3400" b="0" dirty="0" smtClean="0">
                <a:latin typeface="Arial Unicode MS" pitchFamily="34" charset="-128"/>
              </a:rPr>
              <a:t>14. </a:t>
            </a:r>
            <a:r>
              <a:rPr lang="en-US" sz="3400" b="0" dirty="0" smtClean="0">
                <a:latin typeface="Arial Unicode MS" pitchFamily="34" charset="-128"/>
              </a:rPr>
              <a:t>Materials for the course</a:t>
            </a:r>
            <a:endParaRPr lang="en-US" sz="34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371600"/>
            <a:ext cx="8305800" cy="4576763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Just read.</a:t>
            </a:r>
          </a:p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Note: some lecture notes (for example for Lectures 2.1 and 2.2 are self-standing (like a book chapter), but most have a recorded lecture (lecture audio slides) and/or exercises  (lecture exercise slides)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(easily found on www.dsoergel .com/ublis571</a:t>
            </a:r>
          </a:p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Most of the </a:t>
            </a:r>
            <a:r>
              <a:rPr lang="en-US" sz="1800" i="1" dirty="0" smtClean="0">
                <a:solidFill>
                  <a:schemeClr val="bg1"/>
                </a:solidFill>
              </a:rPr>
              <a:t>in-lecture exercise slides </a:t>
            </a:r>
            <a:r>
              <a:rPr lang="en-US" sz="1800" dirty="0" smtClean="0">
                <a:solidFill>
                  <a:schemeClr val="bg1"/>
                </a:solidFill>
              </a:rPr>
              <a:t>are interactive in that they ask you to pause and think about a problem before you go on to the next slide with the solution. You will learn more if you do indeed pause and think.</a:t>
            </a:r>
          </a:p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Materials on </a:t>
            </a:r>
            <a:r>
              <a:rPr lang="en-US" sz="1800" dirty="0" smtClean="0">
                <a:solidFill>
                  <a:schemeClr val="bg1"/>
                </a:solidFill>
                <a:hlinkClick r:id="rId2"/>
              </a:rPr>
              <a:t>www.dsoergel.com/ublis571</a:t>
            </a:r>
            <a:r>
              <a:rPr lang="en-US" sz="1800" dirty="0">
                <a:solidFill>
                  <a:schemeClr val="bg1"/>
                </a:solidFill>
                <a:hlinkClick r:id="rId2"/>
              </a:rPr>
              <a:t>/ </a:t>
            </a:r>
            <a:r>
              <a:rPr lang="en-US" sz="1800" dirty="0" smtClean="0">
                <a:solidFill>
                  <a:schemeClr val="bg1"/>
                </a:solidFill>
              </a:rPr>
              <a:t>also (will) include</a:t>
            </a:r>
          </a:p>
          <a:p>
            <a:pPr lvl="1">
              <a:spcBef>
                <a:spcPts val="12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one pdf each for the syllabus, lecture notes, and assignments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and one pdf with all of these and the supplement.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Some pages missing. Not at as easy to read, but searchable, </a:t>
            </a:r>
          </a:p>
          <a:p>
            <a:pPr lvl="1">
              <a:spcBef>
                <a:spcPts val="12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Supplemental materials in a pdf, not well organized yet, but </a:t>
            </a:r>
            <a:r>
              <a:rPr lang="en-US" sz="1600" dirty="0">
                <a:solidFill>
                  <a:schemeClr val="bg1"/>
                </a:solidFill>
              </a:rPr>
              <a:t>usable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  <a:hlinkClick r:id="rId3"/>
              </a:rPr>
              <a:t>www.dsoergel.com/UBLIS571DS-00.0-2LectureNotesSupplement.pdf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endParaRPr lang="en-US" sz="1600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924800" cy="1143000"/>
          </a:xfrm>
        </p:spPr>
        <p:txBody>
          <a:bodyPr/>
          <a:lstStyle/>
          <a:p>
            <a:pPr eaLnBrk="1" hangingPunct="1"/>
            <a:r>
              <a:rPr lang="en-US" sz="3400" b="0" dirty="0">
                <a:latin typeface="Arial Unicode MS" pitchFamily="34" charset="-128"/>
              </a:rPr>
              <a:t>Syllabus p. </a:t>
            </a:r>
            <a:r>
              <a:rPr lang="en-US" sz="3400" b="0" dirty="0" smtClean="0">
                <a:latin typeface="Arial Unicode MS" pitchFamily="34" charset="-128"/>
              </a:rPr>
              <a:t>15-17. </a:t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400" b="0" dirty="0" smtClean="0">
                <a:latin typeface="Arial Unicode MS" pitchFamily="34" charset="-128"/>
              </a:rPr>
              <a:t>Conduct </a:t>
            </a:r>
            <a:r>
              <a:rPr lang="en-US" sz="3400" b="0" dirty="0" smtClean="0">
                <a:latin typeface="Arial Unicode MS" pitchFamily="34" charset="-128"/>
              </a:rPr>
              <a:t>of the course</a:t>
            </a:r>
            <a:endParaRPr lang="en-US" sz="34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772400" cy="3505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Just read, ask if you have questions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b="0" dirty="0">
                <a:latin typeface="Arial Unicode MS" pitchFamily="34" charset="-128"/>
              </a:rPr>
              <a:t>Syllabus p. </a:t>
            </a:r>
            <a:r>
              <a:rPr lang="en-US" sz="3400" b="0" dirty="0" smtClean="0">
                <a:latin typeface="Arial Unicode MS" pitchFamily="34" charset="-128"/>
              </a:rPr>
              <a:t>18. </a:t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400" b="0" dirty="0" smtClean="0">
                <a:latin typeface="Arial Unicode MS" pitchFamily="34" charset="-128"/>
              </a:rPr>
              <a:t>1 </a:t>
            </a:r>
            <a:r>
              <a:rPr lang="en-US" sz="3400" b="0" dirty="0" smtClean="0">
                <a:latin typeface="Arial Unicode MS" pitchFamily="34" charset="-128"/>
              </a:rPr>
              <a:t>Learning blog </a:t>
            </a:r>
            <a:endParaRPr lang="en-US" sz="34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772400" cy="3505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Just read.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blogs are optional</a:t>
            </a:r>
            <a:r>
              <a:rPr lang="en-US" dirty="0" smtClean="0">
                <a:solidFill>
                  <a:schemeClr val="bg1"/>
                </a:solidFill>
              </a:rPr>
              <a:t>, but highly recommended as a reflection on and reinforcement of your learning.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79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8915400" cy="1524000"/>
          </a:xfrm>
        </p:spPr>
        <p:txBody>
          <a:bodyPr/>
          <a:lstStyle/>
          <a:p>
            <a:pPr eaLnBrk="1" hangingPunct="1"/>
            <a:r>
              <a:rPr lang="en-US" sz="3400" b="0" dirty="0">
                <a:latin typeface="Arial Unicode MS" pitchFamily="34" charset="-128"/>
              </a:rPr>
              <a:t>Syllabus p. </a:t>
            </a:r>
            <a:r>
              <a:rPr lang="en-US" sz="3400" b="0" dirty="0" smtClean="0">
                <a:latin typeface="Arial Unicode MS" pitchFamily="34" charset="-128"/>
              </a:rPr>
              <a:t>18.  </a:t>
            </a:r>
            <a:r>
              <a:rPr lang="en-US" sz="3400" b="0" dirty="0" smtClean="0">
                <a:latin typeface="Arial Unicode MS" pitchFamily="34" charset="-128"/>
              </a:rPr>
              <a:t/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400" b="0" dirty="0" smtClean="0">
                <a:latin typeface="Arial Unicode MS" pitchFamily="34" charset="-128"/>
              </a:rPr>
              <a:t>2 </a:t>
            </a:r>
            <a:r>
              <a:rPr lang="en-US" sz="3200" dirty="0" smtClean="0"/>
              <a:t>Academic </a:t>
            </a:r>
            <a:r>
              <a:rPr lang="en-US" sz="3200" dirty="0"/>
              <a:t>Integrity. Religious Holidays.</a:t>
            </a:r>
            <a:br>
              <a:rPr lang="en-US" sz="3200" dirty="0"/>
            </a:br>
            <a:r>
              <a:rPr lang="en-US" sz="3200" spc="-50" dirty="0" smtClean="0"/>
              <a:t>3 Accommodations </a:t>
            </a:r>
            <a:r>
              <a:rPr lang="en-US" sz="3200" spc="-50" dirty="0"/>
              <a:t>for students with disability</a:t>
            </a:r>
            <a:r>
              <a:rPr lang="en-US" sz="3200" b="0" spc="-20" dirty="0" smtClean="0">
                <a:latin typeface="Arial Unicode MS" pitchFamily="34" charset="-128"/>
              </a:rPr>
              <a:t> </a:t>
            </a:r>
            <a:endParaRPr lang="en-US" sz="3200" b="0" spc="-2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772400" cy="3505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Important standard notices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Please do not hesitate in the slightest to get in touch with me if there is anything I could do to help with your own individual learning, even if it does not rise to the level of a formal accommodation through the </a:t>
            </a:r>
            <a:r>
              <a:rPr lang="en-US" dirty="0" smtClean="0"/>
              <a:t>UB</a:t>
            </a:r>
            <a:r>
              <a:rPr lang="en-US" dirty="0"/>
              <a:t> </a:t>
            </a:r>
            <a:r>
              <a:rPr lang="en-US" dirty="0" smtClean="0">
                <a:latin typeface="Times New Roman"/>
                <a:cs typeface="Times New Roman"/>
              </a:rPr>
              <a:t>A</a:t>
            </a:r>
            <a:r>
              <a:rPr lang="en-US" dirty="0" smtClean="0"/>
              <a:t>ccessibility Resources office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99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Arial Unicode MS" pitchFamily="34" charset="-128"/>
              </a:rPr>
              <a:t>Syllabus p. </a:t>
            </a:r>
            <a:r>
              <a:rPr lang="en-US" b="0" dirty="0" smtClean="0">
                <a:latin typeface="Arial Unicode MS" pitchFamily="34" charset="-128"/>
              </a:rPr>
              <a:t>19. Mechanics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46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b="0" dirty="0">
                <a:latin typeface="Arial Unicode MS" pitchFamily="34" charset="-128"/>
              </a:rPr>
              <a:t>Syllabus p. </a:t>
            </a:r>
            <a:r>
              <a:rPr lang="en-US" b="0" dirty="0" smtClean="0">
                <a:latin typeface="Arial Unicode MS" pitchFamily="34" charset="-128"/>
              </a:rPr>
              <a:t>20 - 21. </a:t>
            </a:r>
            <a:br>
              <a:rPr lang="en-US" b="0" dirty="0" smtClean="0">
                <a:latin typeface="Arial Unicode MS" pitchFamily="34" charset="-128"/>
              </a:rPr>
            </a:br>
            <a:r>
              <a:rPr lang="en-US" b="0" dirty="0" smtClean="0">
                <a:latin typeface="Arial Unicode MS" pitchFamily="34" charset="-128"/>
              </a:rPr>
              <a:t>Small things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667000"/>
            <a:ext cx="7772400" cy="4114800"/>
          </a:xfrm>
        </p:spPr>
        <p:txBody>
          <a:bodyPr/>
          <a:lstStyle/>
          <a:p>
            <a:r>
              <a:rPr lang="en-US" b="1" dirty="0" smtClean="0"/>
              <a:t>Read and heed</a:t>
            </a:r>
            <a:r>
              <a:rPr lang="en-US" dirty="0" smtClean="0"/>
              <a:t> (in life, not just in this course)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6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924800" cy="4114800"/>
          </a:xfrm>
        </p:spPr>
        <p:txBody>
          <a:bodyPr/>
          <a:lstStyle/>
          <a:p>
            <a:r>
              <a:rPr lang="en-US" sz="2000" dirty="0"/>
              <a:t>The lecture or exercise is divided into segments listed on </a:t>
            </a:r>
            <a:r>
              <a:rPr lang="en-US" sz="2000" dirty="0" smtClean="0"/>
              <a:t>Slide </a:t>
            </a:r>
            <a:r>
              <a:rPr lang="en-US" sz="2000" dirty="0" smtClean="0"/>
              <a:t>3. </a:t>
            </a:r>
            <a:endParaRPr lang="en-US" sz="2000" dirty="0"/>
          </a:p>
          <a:p>
            <a:r>
              <a:rPr lang="en-US" sz="2000" dirty="0"/>
              <a:t>Many slides have audio. To start the </a:t>
            </a:r>
            <a:r>
              <a:rPr lang="en-US" sz="2000" dirty="0" smtClean="0"/>
              <a:t>audio:</a:t>
            </a:r>
            <a:endParaRPr lang="en-US" sz="2000" dirty="0"/>
          </a:p>
          <a:p>
            <a:pPr marL="685800"/>
            <a:r>
              <a:rPr lang="en-US" sz="2000" dirty="0"/>
              <a:t>Mouse over the speaker </a:t>
            </a:r>
            <a:r>
              <a:rPr lang="en-US" sz="2000" dirty="0" smtClean="0"/>
              <a:t>icon.</a:t>
            </a:r>
            <a:endParaRPr lang="en-US" sz="2000" dirty="0"/>
          </a:p>
          <a:p>
            <a:pPr marL="685800" lvl="1" indent="-347472">
              <a:spcBef>
                <a:spcPts val="144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familiar play-back control bar </a:t>
            </a:r>
            <a:r>
              <a:rPr lang="en-US" sz="2000" dirty="0" smtClean="0">
                <a:solidFill>
                  <a:schemeClr val="bg1"/>
                </a:solidFill>
              </a:rPr>
              <a:t>appears.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Click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 smtClean="0">
                <a:solidFill>
                  <a:schemeClr val="bg1"/>
                </a:solidFill>
              </a:rPr>
              <a:t>to start, </a:t>
            </a:r>
            <a:r>
              <a:rPr lang="en-US" sz="2000" dirty="0">
                <a:solidFill>
                  <a:schemeClr val="bg1"/>
                </a:solidFill>
              </a:rPr>
              <a:t>click </a:t>
            </a:r>
            <a:r>
              <a:rPr lang="en-US" sz="2000" dirty="0" smtClean="0">
                <a:solidFill>
                  <a:schemeClr val="bg1"/>
                </a:solidFill>
              </a:rPr>
              <a:t>on || to </a:t>
            </a:r>
            <a:r>
              <a:rPr lang="en-US" sz="2000" dirty="0">
                <a:solidFill>
                  <a:schemeClr val="bg1"/>
                </a:solidFill>
              </a:rPr>
              <a:t>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lvl="2" indent="-342900">
              <a:spcBef>
                <a:spcPct val="60000"/>
              </a:spcBef>
            </a:pPr>
            <a:r>
              <a:rPr lang="en-US" sz="2000" dirty="0" smtClean="0"/>
              <a:t>Other </a:t>
            </a:r>
            <a:r>
              <a:rPr lang="en-US" sz="2000" dirty="0"/>
              <a:t>slides </a:t>
            </a:r>
            <a:r>
              <a:rPr lang="en-US" sz="2000" dirty="0">
                <a:ea typeface="+mn-ea"/>
              </a:rPr>
              <a:t>have</a:t>
            </a:r>
            <a:r>
              <a:rPr lang="en-US" sz="2000" dirty="0"/>
              <a:t> just instructions or are just to </a:t>
            </a:r>
            <a:r>
              <a:rPr lang="en-US" sz="2000" dirty="0" smtClean="0"/>
              <a:t>read </a:t>
            </a:r>
            <a:br>
              <a:rPr lang="en-US" sz="2000" dirty="0" smtClean="0"/>
            </a:br>
            <a:r>
              <a:rPr lang="en-US" sz="2000" dirty="0" smtClean="0"/>
              <a:t>or direct you to read something.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(</a:t>
            </a:r>
            <a:r>
              <a:rPr lang="en-US" sz="2000" b="1" dirty="0">
                <a:solidFill>
                  <a:schemeClr val="bg1"/>
                </a:solidFill>
              </a:rPr>
              <a:t>also </a:t>
            </a:r>
            <a:r>
              <a:rPr lang="en-US" sz="2000" b="1" dirty="0" smtClean="0">
                <a:solidFill>
                  <a:schemeClr val="bg1"/>
                </a:solidFill>
              </a:rPr>
              <a:t>available for </a:t>
            </a:r>
            <a:r>
              <a:rPr lang="en-US" sz="2000" b="1" dirty="0">
                <a:solidFill>
                  <a:schemeClr val="bg1"/>
                </a:solidFill>
              </a:rPr>
              <a:t>Mac), get it free from UB </a:t>
            </a:r>
            <a:r>
              <a:rPr lang="en-US" sz="2000" b="1" dirty="0" smtClean="0">
                <a:solidFill>
                  <a:schemeClr val="bg1"/>
                </a:solidFill>
              </a:rPr>
              <a:t>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b="0" dirty="0" smtClean="0">
                <a:latin typeface="Arial Unicode MS" pitchFamily="34" charset="-128"/>
              </a:rPr>
              <a:t>Syllabus p. </a:t>
            </a:r>
            <a:r>
              <a:rPr lang="en-US" sz="3400" b="0" dirty="0" smtClean="0">
                <a:latin typeface="Arial Unicode MS" pitchFamily="34" charset="-128"/>
              </a:rPr>
              <a:t>22 - 23. </a:t>
            </a:r>
            <a:r>
              <a:rPr lang="en-US" sz="3400" b="0" dirty="0" smtClean="0">
                <a:latin typeface="Arial Unicode MS" pitchFamily="34" charset="-128"/>
              </a:rPr>
              <a:t/>
            </a:r>
            <a:br>
              <a:rPr lang="en-US" sz="3400" b="0" dirty="0" smtClean="0">
                <a:latin typeface="Arial Unicode MS" pitchFamily="34" charset="-128"/>
              </a:rPr>
            </a:br>
            <a:r>
              <a:rPr lang="en-US" sz="3400" b="0" dirty="0" smtClean="0">
                <a:latin typeface="Arial Unicode MS" pitchFamily="34" charset="-128"/>
              </a:rPr>
              <a:t>Reference </a:t>
            </a:r>
            <a:r>
              <a:rPr lang="en-US" sz="3400" b="0" dirty="0">
                <a:latin typeface="Arial Unicode MS" pitchFamily="34" charset="-128"/>
              </a:rPr>
              <a:t>list of objectives and practical applications</a:t>
            </a:r>
            <a:br>
              <a:rPr lang="en-US" sz="3400" b="0" dirty="0">
                <a:latin typeface="Arial Unicode MS" pitchFamily="34" charset="-128"/>
              </a:rPr>
            </a:br>
            <a:r>
              <a:rPr lang="en-US" sz="3400" b="0" dirty="0" smtClean="0">
                <a:latin typeface="Arial Unicode MS" pitchFamily="34" charset="-128"/>
              </a:rPr>
              <a:t/>
            </a:r>
            <a:br>
              <a:rPr lang="en-US" sz="3400" b="0" dirty="0" smtClean="0">
                <a:latin typeface="Arial Unicode MS" pitchFamily="34" charset="-128"/>
              </a:rPr>
            </a:br>
            <a:endParaRPr lang="en-US" sz="34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3004555"/>
            <a:ext cx="7772400" cy="3505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Not for reading now, but for reference throughout the course.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Brief audio comment.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20</a:t>
            </a:fld>
            <a:endParaRPr lang="en-US" dirty="0"/>
          </a:p>
        </p:txBody>
      </p:sp>
      <p:pic>
        <p:nvPicPr>
          <p:cNvPr id="6" name="~PP247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467600" y="5324250"/>
            <a:ext cx="706438" cy="70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9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dirty="0">
                <a:latin typeface="Arial Unicode MS" pitchFamily="34" charset="-128"/>
              </a:rPr>
              <a:t>Syllabus p. </a:t>
            </a:r>
            <a:r>
              <a:rPr lang="en-US" sz="3400" dirty="0" smtClean="0">
                <a:latin typeface="Arial Unicode MS" pitchFamily="34" charset="-128"/>
              </a:rPr>
              <a:t>25 - 26. Red</a:t>
            </a:r>
            <a:r>
              <a:rPr lang="en-US" sz="3400" dirty="0">
                <a:latin typeface="Arial Unicode MS" pitchFamily="34" charset="-128"/>
              </a:rPr>
              <a:t/>
            </a:r>
            <a:br>
              <a:rPr lang="en-US" sz="3400" dirty="0">
                <a:latin typeface="Arial Unicode MS" pitchFamily="34" charset="-128"/>
              </a:rPr>
            </a:br>
            <a:r>
              <a:rPr lang="en-US" sz="3400" dirty="0">
                <a:latin typeface="Arial Unicode MS" pitchFamily="34" charset="-128"/>
              </a:rPr>
              <a:t>schedule of lectures and </a:t>
            </a:r>
            <a:r>
              <a:rPr lang="en-US" sz="3400" dirty="0" smtClean="0">
                <a:latin typeface="Arial Unicode MS" pitchFamily="34" charset="-128"/>
              </a:rPr>
              <a:t>assignments</a:t>
            </a:r>
            <a:endParaRPr lang="en-US" sz="340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514600"/>
            <a:ext cx="7924800" cy="3505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Read through to get an overview.</a:t>
            </a: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tabLst>
                <a:tab pos="1203325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Note on cardboard bookmarks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Three cardboard bookmarks are included to help you keep your place in the ring binders.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1900" dirty="0" smtClean="0">
                <a:solidFill>
                  <a:schemeClr val="bg1"/>
                </a:solidFill>
              </a:rPr>
              <a:t>Red:	Lecture Notes. On back: </a:t>
            </a:r>
            <a:r>
              <a:rPr lang="en-US" sz="1900" b="1" dirty="0" smtClean="0">
                <a:solidFill>
                  <a:schemeClr val="bg1"/>
                </a:solidFill>
              </a:rPr>
              <a:t>Schedule of lectures</a:t>
            </a:r>
            <a:r>
              <a:rPr lang="en-US" sz="1900" dirty="0" smtClean="0">
                <a:solidFill>
                  <a:schemeClr val="bg1"/>
                </a:solidFill>
              </a:rPr>
              <a:t> reprinted</a:t>
            </a:r>
            <a:br>
              <a:rPr lang="en-US" sz="1900" dirty="0" smtClean="0">
                <a:solidFill>
                  <a:schemeClr val="bg1"/>
                </a:solidFill>
              </a:rPr>
            </a:br>
            <a:r>
              <a:rPr lang="en-US" sz="1900" dirty="0" smtClean="0">
                <a:solidFill>
                  <a:schemeClr val="bg1"/>
                </a:solidFill>
              </a:rPr>
              <a:t>Gold:	Assignments. </a:t>
            </a:r>
            <a:r>
              <a:rPr lang="en-US" sz="1900" dirty="0">
                <a:solidFill>
                  <a:schemeClr val="bg1"/>
                </a:solidFill>
              </a:rPr>
              <a:t>On back: </a:t>
            </a:r>
            <a:r>
              <a:rPr lang="en-US" sz="1900" b="1" dirty="0">
                <a:solidFill>
                  <a:schemeClr val="bg1"/>
                </a:solidFill>
              </a:rPr>
              <a:t>Schedule of </a:t>
            </a:r>
            <a:r>
              <a:rPr lang="en-US" sz="1900" b="1" dirty="0" smtClean="0">
                <a:solidFill>
                  <a:schemeClr val="bg1"/>
                </a:solidFill>
              </a:rPr>
              <a:t>assignments</a:t>
            </a:r>
            <a:r>
              <a:rPr lang="en-US" sz="1900" dirty="0" smtClean="0">
                <a:solidFill>
                  <a:schemeClr val="bg1"/>
                </a:solidFill>
              </a:rPr>
              <a:t> reprinted</a:t>
            </a:r>
            <a:r>
              <a:rPr lang="en-US" sz="1900" dirty="0">
                <a:solidFill>
                  <a:schemeClr val="bg1"/>
                </a:solidFill>
              </a:rPr>
              <a:t/>
            </a:r>
            <a:br>
              <a:rPr lang="en-US" sz="1900" dirty="0">
                <a:solidFill>
                  <a:schemeClr val="bg1"/>
                </a:solidFill>
              </a:rPr>
            </a:br>
            <a:r>
              <a:rPr lang="en-US" sz="1900" dirty="0" smtClean="0">
                <a:solidFill>
                  <a:schemeClr val="bg1"/>
                </a:solidFill>
              </a:rPr>
              <a:t>Green:	Readings. Both sides: </a:t>
            </a:r>
            <a:r>
              <a:rPr lang="en-US" sz="1900" dirty="0">
                <a:latin typeface="Arial Unicode MS" pitchFamily="34" charset="-128"/>
              </a:rPr>
              <a:t>Reference</a:t>
            </a:r>
            <a:r>
              <a:rPr lang="en-US" sz="1900" b="1" dirty="0">
                <a:latin typeface="Arial Unicode MS" pitchFamily="34" charset="-128"/>
              </a:rPr>
              <a:t> list of objectives and </a:t>
            </a:r>
            <a:r>
              <a:rPr lang="en-US" sz="1900" b="1" dirty="0" smtClean="0">
                <a:latin typeface="Arial Unicode MS" pitchFamily="34" charset="-128"/>
              </a:rPr>
              <a:t/>
            </a:r>
            <a:br>
              <a:rPr lang="en-US" sz="1900" b="1" dirty="0" smtClean="0">
                <a:latin typeface="Arial Unicode MS" pitchFamily="34" charset="-128"/>
              </a:rPr>
            </a:br>
            <a:r>
              <a:rPr lang="en-US" sz="1900" b="1" dirty="0" smtClean="0">
                <a:latin typeface="Arial Unicode MS" pitchFamily="34" charset="-128"/>
              </a:rPr>
              <a:t>	practical applications</a:t>
            </a:r>
            <a:r>
              <a:rPr lang="en-US" sz="1900" dirty="0" smtClean="0">
                <a:latin typeface="Arial Unicode MS" pitchFamily="34" charset="-128"/>
              </a:rPr>
              <a:t> reprinted</a:t>
            </a:r>
            <a:endParaRPr lang="en-US" sz="19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10600" cy="1143000"/>
          </a:xfrm>
        </p:spPr>
        <p:txBody>
          <a:bodyPr/>
          <a:lstStyle/>
          <a:p>
            <a:pPr eaLnBrk="1" hangingPunct="1"/>
            <a:r>
              <a:rPr lang="en-US" sz="3400" b="0" dirty="0">
                <a:latin typeface="Arial Unicode MS" pitchFamily="34" charset="-128"/>
              </a:rPr>
              <a:t>Syllabus p. </a:t>
            </a:r>
            <a:r>
              <a:rPr lang="en-US" sz="3400" b="0" dirty="0" smtClean="0">
                <a:latin typeface="Arial Unicode MS" pitchFamily="34" charset="-128"/>
              </a:rPr>
              <a:t>27 </a:t>
            </a:r>
            <a:r>
              <a:rPr lang="en-US" sz="3400" b="0" dirty="0" smtClean="0">
                <a:latin typeface="Arial Unicode MS" pitchFamily="34" charset="-128"/>
              </a:rPr>
              <a:t>- </a:t>
            </a:r>
            <a:r>
              <a:rPr lang="en-US" sz="3400" b="0" dirty="0" smtClean="0">
                <a:latin typeface="Arial Unicode MS" pitchFamily="34" charset="-128"/>
              </a:rPr>
              <a:t>68. </a:t>
            </a:r>
            <a:r>
              <a:rPr lang="en-US" sz="3400" b="0" dirty="0" smtClean="0">
                <a:latin typeface="Arial Unicode MS" pitchFamily="34" charset="-128"/>
              </a:rPr>
              <a:t>Red. Detailed </a:t>
            </a:r>
            <a:r>
              <a:rPr lang="en-US" sz="3400" b="0" dirty="0" smtClean="0">
                <a:latin typeface="Arial Unicode MS" pitchFamily="34" charset="-128"/>
              </a:rPr>
              <a:t>calendar</a:t>
            </a:r>
            <a:endParaRPr lang="en-US" sz="34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8081963" cy="5257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For </a:t>
            </a:r>
            <a:r>
              <a:rPr lang="en-US" dirty="0"/>
              <a:t>each week </a:t>
            </a:r>
            <a:r>
              <a:rPr lang="en-US" dirty="0" smtClean="0"/>
              <a:t>one sheet:</a:t>
            </a:r>
            <a:endParaRPr lang="en-US" dirty="0"/>
          </a:p>
          <a:p>
            <a:r>
              <a:rPr lang="en-US" dirty="0" smtClean="0"/>
              <a:t>Assignments due</a:t>
            </a:r>
          </a:p>
          <a:p>
            <a:r>
              <a:rPr lang="en-US" dirty="0" smtClean="0"/>
              <a:t>A block for each lecture, including</a:t>
            </a:r>
          </a:p>
          <a:p>
            <a:pPr lvl="1"/>
            <a:r>
              <a:rPr lang="en-US" sz="2000" dirty="0" smtClean="0"/>
              <a:t>Topic</a:t>
            </a:r>
          </a:p>
          <a:p>
            <a:pPr lvl="1"/>
            <a:r>
              <a:rPr lang="en-US" sz="2000" dirty="0" smtClean="0"/>
              <a:t>Readings</a:t>
            </a:r>
          </a:p>
          <a:p>
            <a:pPr lvl="1"/>
            <a:r>
              <a:rPr lang="en-US" sz="2000" dirty="0" smtClean="0"/>
              <a:t>Link to lecture slides or other presentation</a:t>
            </a:r>
            <a:endParaRPr lang="en-US" sz="2000" dirty="0"/>
          </a:p>
          <a:p>
            <a:r>
              <a:rPr lang="en-US" dirty="0" smtClean="0"/>
              <a:t>Assignments assigned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Use as checklist.</a:t>
            </a:r>
            <a:r>
              <a:rPr lang="en-US" sz="3600" dirty="0" smtClean="0"/>
              <a:t> □</a:t>
            </a:r>
            <a:r>
              <a:rPr lang="en-US" dirty="0" smtClean="0"/>
              <a:t> required, ◯ Optional</a:t>
            </a:r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p. </a:t>
            </a:r>
            <a:r>
              <a:rPr lang="en-US" dirty="0" smtClean="0">
                <a:solidFill>
                  <a:schemeClr val="bg1"/>
                </a:solidFill>
              </a:rPr>
              <a:t>27 </a:t>
            </a:r>
            <a:r>
              <a:rPr lang="en-US" dirty="0" smtClean="0">
                <a:solidFill>
                  <a:schemeClr val="bg1"/>
                </a:solidFill>
              </a:rPr>
              <a:t>highlights the Model Catalog (very first in the reading packet), which is helpful throughout the course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dirty="0" smtClean="0">
                <a:latin typeface="Arial Unicode MS" pitchFamily="34" charset="-128"/>
              </a:rPr>
              <a:t>Lecture </a:t>
            </a:r>
            <a:r>
              <a:rPr lang="en-US" sz="3400" dirty="0" smtClean="0">
                <a:latin typeface="Arial Unicode MS" pitchFamily="34" charset="-128"/>
              </a:rPr>
              <a:t>Notes </a:t>
            </a:r>
            <a:endParaRPr lang="en-US" sz="3400" dirty="0" smtClean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8458200" cy="3505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Turn to the lecture notes, right after the red </a:t>
            </a:r>
            <a:r>
              <a:rPr lang="en-US" dirty="0" smtClean="0">
                <a:solidFill>
                  <a:schemeClr val="bg1"/>
                </a:solidFill>
              </a:rPr>
              <a:t>bookmark.</a:t>
            </a:r>
          </a:p>
          <a:p>
            <a:pPr marL="91440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Red sheet in front of each week (calendar pages repeated)</a:t>
            </a:r>
          </a:p>
          <a:p>
            <a:pPr marL="91440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Within a week, pink sheet in fron</a:t>
            </a:r>
            <a:r>
              <a:rPr lang="en-US" dirty="0" smtClean="0">
                <a:solidFill>
                  <a:schemeClr val="bg1"/>
                </a:solidFill>
              </a:rPr>
              <a:t>t of each </a:t>
            </a:r>
            <a:r>
              <a:rPr lang="en-US" dirty="0" smtClean="0">
                <a:solidFill>
                  <a:schemeClr val="bg1"/>
                </a:solidFill>
              </a:rPr>
              <a:t>lecture</a:t>
            </a:r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Listen to the audio.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23</a:t>
            </a:fld>
            <a:endParaRPr lang="en-US" dirty="0"/>
          </a:p>
        </p:txBody>
      </p:sp>
      <p:pic>
        <p:nvPicPr>
          <p:cNvPr id="2" name="UBLIS571DS-01.1b-5Lecture01.1bOverviewCourseMaterialsAudioSlidesSlide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3860" y="51054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dirty="0" smtClean="0">
                <a:latin typeface="Arial Unicode MS" pitchFamily="34" charset="-128"/>
              </a:rPr>
              <a:t>Assignments </a:t>
            </a:r>
            <a:endParaRPr lang="en-US" sz="3400" dirty="0" smtClean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8458200" cy="3505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Turn to the </a:t>
            </a:r>
            <a:r>
              <a:rPr lang="en-US" dirty="0" smtClean="0">
                <a:solidFill>
                  <a:schemeClr val="bg1"/>
                </a:solidFill>
              </a:rPr>
              <a:t>assignments, </a:t>
            </a:r>
            <a:r>
              <a:rPr lang="en-US" dirty="0" smtClean="0">
                <a:solidFill>
                  <a:schemeClr val="bg1"/>
                </a:solidFill>
              </a:rPr>
              <a:t>right after the </a:t>
            </a:r>
            <a:r>
              <a:rPr lang="en-US" dirty="0" smtClean="0">
                <a:solidFill>
                  <a:schemeClr val="bg1"/>
                </a:solidFill>
              </a:rPr>
              <a:t>yellow bookmark.</a:t>
            </a:r>
          </a:p>
          <a:p>
            <a:pPr marL="91440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Goldenrod in front of each assignment</a:t>
            </a:r>
          </a:p>
          <a:p>
            <a:pPr marL="91440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1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400" b="0" dirty="0" smtClean="0">
                <a:latin typeface="Arial Unicode MS" pitchFamily="34" charset="-128"/>
              </a:rPr>
              <a:t>Readings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828799"/>
            <a:ext cx="7772400" cy="4652963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Turn to the </a:t>
            </a:r>
            <a:r>
              <a:rPr lang="en-US" dirty="0" smtClean="0">
                <a:solidFill>
                  <a:schemeClr val="bg1"/>
                </a:solidFill>
              </a:rPr>
              <a:t>readings</a:t>
            </a:r>
            <a:r>
              <a:rPr lang="en-US" dirty="0">
                <a:solidFill>
                  <a:schemeClr val="bg1"/>
                </a:solidFill>
              </a:rPr>
              <a:t>, right after the </a:t>
            </a:r>
            <a:r>
              <a:rPr lang="en-US" dirty="0" smtClean="0">
                <a:solidFill>
                  <a:schemeClr val="bg1"/>
                </a:solidFill>
              </a:rPr>
              <a:t>green bookmark</a:t>
            </a:r>
          </a:p>
          <a:p>
            <a:pPr marL="91440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Dark green </a:t>
            </a:r>
            <a:r>
              <a:rPr lang="en-US" sz="2000" dirty="0">
                <a:solidFill>
                  <a:schemeClr val="bg1"/>
                </a:solidFill>
              </a:rPr>
              <a:t>sheet in front of each week (calendar pages repeated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</a:p>
          <a:p>
            <a:pPr marL="91440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Light green sheet in front of every reading (not yet completely implemented)</a:t>
            </a:r>
            <a:endParaRPr lang="en-US" sz="2000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Look </a:t>
            </a:r>
            <a:r>
              <a:rPr lang="en-US" sz="2000" dirty="0">
                <a:solidFill>
                  <a:schemeClr val="bg1"/>
                </a:solidFill>
              </a:rPr>
              <a:t>at the model catalog (the very first reading)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Shows the MARC format, which divides data about a book (bibliographic data) into fields. Just looking at the sample catalog records should give you an idea of how this </a:t>
            </a:r>
            <a:r>
              <a:rPr lang="en-US" sz="2000" dirty="0" smtClean="0">
                <a:solidFill>
                  <a:schemeClr val="bg1"/>
                </a:solidFill>
              </a:rPr>
              <a:t>works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A word to the wise on how to do the readings (audio)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End of Lecture 1.1b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25</a:t>
            </a:fld>
            <a:endParaRPr lang="en-US" dirty="0"/>
          </a:p>
        </p:txBody>
      </p:sp>
      <p:pic>
        <p:nvPicPr>
          <p:cNvPr id="5" name="~PP96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391400" y="5715000"/>
            <a:ext cx="554038" cy="554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819428"/>
              </p:ext>
            </p:extLst>
          </p:nvPr>
        </p:nvGraphicFramePr>
        <p:xfrm>
          <a:off x="304801" y="1828800"/>
          <a:ext cx="8610599" cy="347472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131569"/>
                <a:gridCol w="1826491"/>
                <a:gridCol w="1652539"/>
              </a:tblGrid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Purpose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of this presentation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4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1 minute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Syllabus/Calendar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5-22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 minutes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</a:rPr>
                        <a:t>Lecture notes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minutes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Assignments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24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4 minutes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Readings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25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3 minutes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92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0" dirty="0" smtClean="0">
                <a:latin typeface="Arial Unicode MS" pitchFamily="34" charset="-128"/>
              </a:rPr>
              <a:t>Purpose of </a:t>
            </a:r>
            <a:r>
              <a:rPr lang="en-US" b="0" dirty="0">
                <a:latin typeface="Arial Unicode MS" pitchFamily="34" charset="-128"/>
              </a:rPr>
              <a:t>this presentation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Explains the structure of the course –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know the objectives and how concepts </a:t>
            </a:r>
            <a:r>
              <a:rPr lang="en-US" dirty="0" smtClean="0">
                <a:solidFill>
                  <a:schemeClr val="bg1"/>
                </a:solidFill>
              </a:rPr>
              <a:t>relate.</a:t>
            </a:r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Takes you through the course materials –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have them </a:t>
            </a:r>
            <a:r>
              <a:rPr lang="en-US" dirty="0" smtClean="0">
                <a:solidFill>
                  <a:schemeClr val="bg1"/>
                </a:solidFill>
              </a:rPr>
              <a:t>handy.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You should be able to find everything </a:t>
            </a:r>
            <a:r>
              <a:rPr lang="en-US" dirty="0" smtClean="0">
                <a:solidFill>
                  <a:schemeClr val="bg1"/>
                </a:solidFill>
              </a:rPr>
              <a:t>easily.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If you understand the course learning objective and the course structure and the organization of the materials from reading the printed introductory material, you can skip this presentation, except for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the </a:t>
            </a:r>
            <a:r>
              <a:rPr lang="en-US" b="1" dirty="0">
                <a:solidFill>
                  <a:schemeClr val="bg1"/>
                </a:solidFill>
              </a:rPr>
              <a:t>audio with slide </a:t>
            </a:r>
            <a:r>
              <a:rPr lang="en-US" b="1" dirty="0" smtClean="0">
                <a:solidFill>
                  <a:schemeClr val="bg1"/>
                </a:solidFill>
              </a:rPr>
              <a:t>13, Structure of the course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pc="-20" dirty="0" smtClean="0">
                <a:solidFill>
                  <a:schemeClr val="bg1"/>
                </a:solidFill>
              </a:rPr>
              <a:t>also </a:t>
            </a:r>
            <a:r>
              <a:rPr lang="en-US" spc="-20" dirty="0">
                <a:solidFill>
                  <a:schemeClr val="bg1"/>
                </a:solidFill>
              </a:rPr>
              <a:t>the brief audio with slide </a:t>
            </a:r>
            <a:r>
              <a:rPr lang="en-US" spc="-20" dirty="0" smtClean="0">
                <a:solidFill>
                  <a:schemeClr val="bg1"/>
                </a:solidFill>
              </a:rPr>
              <a:t>25, Readings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4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b="0" dirty="0">
                <a:latin typeface="Arial Unicode MS" pitchFamily="34" charset="-128"/>
              </a:rPr>
              <a:t>Syllabus / Calendar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772400" cy="3505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The first section of the course materials is the syllabus / calendar.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We will go through it almost page by page.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5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b="0" dirty="0" smtClean="0">
                <a:latin typeface="Arial Unicode MS" pitchFamily="34" charset="-128"/>
              </a:rPr>
              <a:t>Syllabus p. 1: Title page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7772400" cy="3505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Read the course purpose and learning objectives.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Listen </a:t>
            </a:r>
            <a:r>
              <a:rPr lang="en-US" dirty="0" smtClean="0">
                <a:solidFill>
                  <a:schemeClr val="bg1"/>
                </a:solidFill>
              </a:rPr>
              <a:t>to the audio.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Note </a:t>
            </a:r>
            <a:r>
              <a:rPr lang="en-US" dirty="0">
                <a:solidFill>
                  <a:schemeClr val="bg1"/>
                </a:solidFill>
              </a:rPr>
              <a:t>questions you may want to submit to the discussion forum.</a:t>
            </a: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6</a:t>
            </a:fld>
            <a:endParaRPr lang="en-US" dirty="0"/>
          </a:p>
        </p:txBody>
      </p:sp>
      <p:pic>
        <p:nvPicPr>
          <p:cNvPr id="5" name="~PP314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20000" y="5846762"/>
            <a:ext cx="477838" cy="47783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181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b="0" dirty="0" smtClean="0">
                <a:latin typeface="Arial Unicode MS" pitchFamily="34" charset="-128"/>
              </a:rPr>
              <a:t>Syllabus p. </a:t>
            </a:r>
            <a:r>
              <a:rPr lang="en-US" sz="4800" b="0" dirty="0" smtClean="0">
                <a:latin typeface="Arial Unicode MS" pitchFamily="34" charset="-128"/>
              </a:rPr>
              <a:t>2 - 7</a:t>
            </a:r>
            <a:endParaRPr lang="en-US" sz="4800" b="0" dirty="0" smtClean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7772400" cy="3505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If you have not already done so, read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P. 2 Syllabus table of contents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P. 3 Quick start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P. 4 Where to find things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P. 5 – 7 </a:t>
            </a:r>
            <a:r>
              <a:rPr lang="en-US" dirty="0" smtClean="0"/>
              <a:t>Lecture </a:t>
            </a:r>
            <a:r>
              <a:rPr lang="en-US" dirty="0"/>
              <a:t>1.1a. General </a:t>
            </a:r>
            <a:r>
              <a:rPr lang="en-US" dirty="0" smtClean="0"/>
              <a:t>intro </a:t>
            </a:r>
            <a:r>
              <a:rPr lang="en-US" dirty="0"/>
              <a:t>to the course.</a:t>
            </a:r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11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b="0" dirty="0" smtClean="0">
                <a:latin typeface="Arial Unicode MS" pitchFamily="34" charset="-128"/>
              </a:rPr>
              <a:t>Syllabus p. </a:t>
            </a:r>
            <a:r>
              <a:rPr lang="en-US" b="0" dirty="0" smtClean="0">
                <a:latin typeface="Arial Unicode MS" pitchFamily="34" charset="-128"/>
              </a:rPr>
              <a:t>8.  </a:t>
            </a:r>
            <a:r>
              <a:rPr lang="en-US" b="0" dirty="0" smtClean="0">
                <a:latin typeface="Arial Unicode MS" pitchFamily="34" charset="-128"/>
              </a:rPr>
              <a:t/>
            </a:r>
            <a:br>
              <a:rPr lang="en-US" b="0" dirty="0" smtClean="0">
                <a:latin typeface="Arial Unicode MS" pitchFamily="34" charset="-128"/>
              </a:rPr>
            </a:br>
            <a:r>
              <a:rPr lang="en-US" b="0" dirty="0" smtClean="0">
                <a:latin typeface="Arial Unicode MS" pitchFamily="34" charset="-128"/>
              </a:rPr>
              <a:t>Course learning objectives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8001000" cy="35052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Course learning objectives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Read the whole </a:t>
            </a:r>
            <a:r>
              <a:rPr lang="en-US" dirty="0" smtClean="0">
                <a:solidFill>
                  <a:schemeClr val="bg1"/>
                </a:solidFill>
              </a:rPr>
              <a:t>page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Bold</a:t>
            </a:r>
            <a:r>
              <a:rPr lang="en-US" dirty="0">
                <a:solidFill>
                  <a:schemeClr val="bg1"/>
                </a:solidFill>
              </a:rPr>
              <a:t> = most important, </a:t>
            </a:r>
            <a:r>
              <a:rPr lang="en-US" dirty="0" smtClean="0">
                <a:solidFill>
                  <a:schemeClr val="bg1"/>
                </a:solidFill>
              </a:rPr>
              <a:t>central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More </a:t>
            </a:r>
            <a:r>
              <a:rPr lang="en-US" dirty="0">
                <a:solidFill>
                  <a:schemeClr val="bg1"/>
                </a:solidFill>
              </a:rPr>
              <a:t>detail in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http://www.dsoergel.com/UBLIS571DS-00.0-8GoalsandObjectiveswDetailedFinalForLIS571.docx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The next slides shows the </a:t>
            </a:r>
            <a:r>
              <a:rPr lang="en-US" dirty="0"/>
              <a:t>UB MS-ILS </a:t>
            </a:r>
            <a:r>
              <a:rPr lang="en-US" dirty="0" smtClean="0"/>
              <a:t>Goals. They correspond to the top level of the </a:t>
            </a:r>
            <a:r>
              <a:rPr lang="en-US" i="1" dirty="0"/>
              <a:t>Learning objectives for programs leading to the MLS and related </a:t>
            </a:r>
            <a:r>
              <a:rPr lang="en-US" i="1" dirty="0" smtClean="0"/>
              <a:t>degrees </a:t>
            </a:r>
            <a:br>
              <a:rPr lang="en-US" i="1" dirty="0" smtClean="0"/>
            </a:br>
            <a:r>
              <a:rPr lang="en-US" dirty="0" smtClean="0"/>
              <a:t>as indicated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8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UB MS-ILS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/>
              <a:t>Goals of the MS in Information and Library Science/MS in School Librarianship Program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Graduates demonstrate an understanding of library and information studies, including its historical roots, as well as the creation, representation, organization, dissemination, and use of information. </a:t>
            </a:r>
            <a:r>
              <a:rPr lang="en-US" sz="1600" dirty="0" smtClean="0"/>
              <a:t>(P1)</a:t>
            </a: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/>
              <a:t>Graduates demonstrate an understanding of the domain knowledge and a mastery of skills required in diverse information environments. </a:t>
            </a:r>
            <a:r>
              <a:rPr lang="en-US" sz="1600" dirty="0" smtClean="0"/>
              <a:t>(P2)</a:t>
            </a: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/>
              <a:t>Graduates demonstrate professional competences, including leadership, critical thinking, communication, collaboration, reflective practice, and ethical adherence. </a:t>
            </a:r>
            <a:r>
              <a:rPr lang="en-US" sz="1600" dirty="0" smtClean="0"/>
              <a:t>(P3)</a:t>
            </a: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/>
              <a:t>Graduates are able to apply an understanding of the library information professions and the roles, responsibilities, and professional dispositions (i.e., values, attitudes, behaviors). </a:t>
            </a:r>
            <a:r>
              <a:rPr lang="en-US" sz="1600" dirty="0" smtClean="0"/>
              <a:t> (P4 and P5)</a:t>
            </a:r>
          </a:p>
          <a:p>
            <a:pPr marL="0" indent="0">
              <a:buNone/>
            </a:pPr>
            <a:r>
              <a:rPr lang="en-US" sz="1600" dirty="0"/>
              <a:t>http://gse.buffalo.edu/lis/mgo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44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12919</TotalTime>
  <Words>846</Words>
  <Application>Microsoft Office PowerPoint</Application>
  <PresentationFormat>On-screen Show (4:3)</PresentationFormat>
  <Paragraphs>147</Paragraphs>
  <Slides>25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7_Default Design</vt:lpstr>
      <vt:lpstr>8_Default Design</vt:lpstr>
      <vt:lpstr>UB LIS 571 Soergel Lecture 1.1b   Overview of the course  and course materials</vt:lpstr>
      <vt:lpstr>How to use these slides repeated</vt:lpstr>
      <vt:lpstr>Outline</vt:lpstr>
      <vt:lpstr>Purpose of this presentation</vt:lpstr>
      <vt:lpstr>Syllabus / Calendar</vt:lpstr>
      <vt:lpstr>Syllabus p. 1: Title page</vt:lpstr>
      <vt:lpstr>Syllabus p. 2 - 7</vt:lpstr>
      <vt:lpstr>Syllabus p. 8.   Course learning objectives</vt:lpstr>
      <vt:lpstr>UB MS-ILS Goals</vt:lpstr>
      <vt:lpstr>Syllabus p. 9 Information about the instructor</vt:lpstr>
      <vt:lpstr>Syllabus p. 10. Teaching statement</vt:lpstr>
      <vt:lpstr>Syllabus p. 11 On learning communities,  power structures, and name customs</vt:lpstr>
      <vt:lpstr>Syllabus p. 12 - 13.  Nature and structure of the course</vt:lpstr>
      <vt:lpstr>Syllabus p. 14. Materials for the course</vt:lpstr>
      <vt:lpstr>Syllabus p. 15-17.  Conduct of the course</vt:lpstr>
      <vt:lpstr>Syllabus p. 18.  1 Learning blog </vt:lpstr>
      <vt:lpstr>Syllabus p. 18.   2 Academic Integrity. Religious Holidays. 3 Accommodations for students with disability </vt:lpstr>
      <vt:lpstr>Syllabus p. 19. Mechanics</vt:lpstr>
      <vt:lpstr>Syllabus p. 20 - 21.  Small things matter</vt:lpstr>
      <vt:lpstr>Syllabus p. 22 - 23.  Reference list of objectives and practical applications  </vt:lpstr>
      <vt:lpstr>Syllabus p. 25 - 26. Red schedule of lectures and assignments</vt:lpstr>
      <vt:lpstr>Syllabus p. 27 - 68. Red. Detailed calendar</vt:lpstr>
      <vt:lpstr>Lecture Notes </vt:lpstr>
      <vt:lpstr>Assignments </vt:lpstr>
      <vt:lpstr>Readings</vt:lpstr>
    </vt:vector>
  </TitlesOfParts>
  <Company>GMU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dsoergel</cp:lastModifiedBy>
  <cp:revision>634</cp:revision>
  <dcterms:created xsi:type="dcterms:W3CDTF">2002-10-21T17:52:26Z</dcterms:created>
  <dcterms:modified xsi:type="dcterms:W3CDTF">2016-01-23T19:45:28Z</dcterms:modified>
</cp:coreProperties>
</file>