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0"/>
  </p:notesMasterIdLst>
  <p:sldIdLst>
    <p:sldId id="257" r:id="rId3"/>
    <p:sldId id="294" r:id="rId4"/>
    <p:sldId id="295" r:id="rId5"/>
    <p:sldId id="258" r:id="rId6"/>
    <p:sldId id="262" r:id="rId7"/>
    <p:sldId id="330" r:id="rId8"/>
    <p:sldId id="299" r:id="rId9"/>
    <p:sldId id="302" r:id="rId10"/>
    <p:sldId id="303" r:id="rId11"/>
    <p:sldId id="304" r:id="rId12"/>
    <p:sldId id="305" r:id="rId13"/>
    <p:sldId id="306" r:id="rId14"/>
    <p:sldId id="307" r:id="rId15"/>
    <p:sldId id="308" r:id="rId16"/>
    <p:sldId id="309" r:id="rId17"/>
    <p:sldId id="310" r:id="rId18"/>
    <p:sldId id="311" r:id="rId19"/>
    <p:sldId id="312" r:id="rId20"/>
    <p:sldId id="313" r:id="rId21"/>
    <p:sldId id="314" r:id="rId22"/>
    <p:sldId id="315" r:id="rId23"/>
    <p:sldId id="316" r:id="rId24"/>
    <p:sldId id="317" r:id="rId25"/>
    <p:sldId id="318" r:id="rId26"/>
    <p:sldId id="319" r:id="rId27"/>
    <p:sldId id="320" r:id="rId28"/>
    <p:sldId id="321" r:id="rId29"/>
    <p:sldId id="322" r:id="rId30"/>
    <p:sldId id="323" r:id="rId31"/>
    <p:sldId id="324" r:id="rId32"/>
    <p:sldId id="325" r:id="rId33"/>
    <p:sldId id="326" r:id="rId34"/>
    <p:sldId id="327" r:id="rId35"/>
    <p:sldId id="328" r:id="rId36"/>
    <p:sldId id="329" r:id="rId37"/>
    <p:sldId id="263" r:id="rId38"/>
    <p:sldId id="264"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083" autoAdjust="0"/>
  </p:normalViewPr>
  <p:slideViewPr>
    <p:cSldViewPr>
      <p:cViewPr varScale="1">
        <p:scale>
          <a:sx n="62" d="100"/>
          <a:sy n="62" d="100"/>
        </p:scale>
        <p:origin x="-1973"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0915B9-8D66-4900-9670-604E52797381}" type="datetimeFigureOut">
              <a:rPr lang="en-US" smtClean="0"/>
              <a:t>1/24/2016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565A36-BA3E-4D3C-AFBC-1B17692796C3}" type="slidenum">
              <a:rPr lang="en-US" smtClean="0"/>
              <a:t>‹#›</a:t>
            </a:fld>
            <a:endParaRPr lang="en-US" dirty="0"/>
          </a:p>
        </p:txBody>
      </p:sp>
    </p:spTree>
    <p:extLst>
      <p:ext uri="{BB962C8B-B14F-4D97-AF65-F5344CB8AC3E}">
        <p14:creationId xmlns:p14="http://schemas.microsoft.com/office/powerpoint/2010/main" val="3593639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A699C5-4802-44A4-AE31-C8BEE8693509}" type="slidenum">
              <a:rPr lang="en-US" smtClean="0">
                <a:solidFill>
                  <a:prstClr val="black"/>
                </a:solidFill>
              </a:rPr>
              <a:pPr/>
              <a:t>7</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Back to the</a:t>
            </a:r>
            <a:r>
              <a:rPr lang="en-US" baseline="0" dirty="0" smtClean="0"/>
              <a:t> main rule, Level 0 (slide 4), with the answer for the first condition inserted.</a:t>
            </a:r>
            <a:endParaRPr lang="en-US" dirty="0"/>
          </a:p>
        </p:txBody>
      </p:sp>
      <p:sp>
        <p:nvSpPr>
          <p:cNvPr id="4" name="Slide Number Placeholder 3"/>
          <p:cNvSpPr>
            <a:spLocks noGrp="1"/>
          </p:cNvSpPr>
          <p:nvPr>
            <p:ph type="sldNum" sz="quarter" idx="10"/>
          </p:nvPr>
        </p:nvSpPr>
        <p:spPr/>
        <p:txBody>
          <a:bodyPr/>
          <a:lstStyle/>
          <a:p>
            <a:fld id="{DFA699C5-4802-44A4-AE31-C8BEE8693509}" type="slidenum">
              <a:rPr lang="en-US" smtClean="0">
                <a:solidFill>
                  <a:prstClr val="black"/>
                </a:solidFill>
              </a:rPr>
              <a:pPr/>
              <a:t>16</a:t>
            </a:fld>
            <a:endParaRPr 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the system must check the</a:t>
            </a:r>
            <a:r>
              <a:rPr lang="en-US" baseline="0" dirty="0" smtClean="0"/>
              <a:t> second condition with </a:t>
            </a:r>
            <a:r>
              <a:rPr lang="en-US" b="1" baseline="0" dirty="0" smtClean="0"/>
              <a:t>Prednisone</a:t>
            </a:r>
            <a:r>
              <a:rPr lang="en-US" b="0" baseline="0" dirty="0" smtClean="0"/>
              <a:t> as the value for the variable ?DrugZ.</a:t>
            </a:r>
          </a:p>
          <a:p>
            <a:endParaRPr lang="en-US" b="0" baseline="0" dirty="0" smtClean="0"/>
          </a:p>
          <a:p>
            <a:r>
              <a:rPr lang="en-US" b="0" baseline="0" dirty="0" smtClean="0"/>
              <a:t>The system does not know yet whether </a:t>
            </a:r>
            <a:r>
              <a:rPr lang="en-US" b="1" baseline="0" dirty="0" smtClean="0"/>
              <a:t>Prednisone</a:t>
            </a:r>
            <a:r>
              <a:rPr lang="en-US" b="0" baseline="0" dirty="0" smtClean="0"/>
              <a:t> should be used as the value in the head of the rule.</a:t>
            </a:r>
          </a:p>
          <a:p>
            <a:pPr defTabSz="914350">
              <a:defRPr/>
            </a:pPr>
            <a:r>
              <a:rPr lang="en-US" b="0" baseline="0" dirty="0" smtClean="0"/>
              <a:t>Prednisone is a good answer to </a:t>
            </a:r>
            <a:r>
              <a:rPr lang="en-US" dirty="0" smtClean="0">
                <a:solidFill>
                  <a:srgbClr val="FF0000"/>
                </a:solidFill>
              </a:rPr>
              <a:t>Fred</a:t>
            </a:r>
            <a:r>
              <a:rPr lang="en-US" dirty="0" smtClean="0"/>
              <a:t>&lt;</a:t>
            </a:r>
            <a:r>
              <a:rPr lang="en-US" i="1" dirty="0" smtClean="0"/>
              <a:t>shouldTake</a:t>
            </a:r>
            <a:r>
              <a:rPr lang="en-US" dirty="0" smtClean="0"/>
              <a:t>&gt; </a:t>
            </a:r>
            <a:r>
              <a:rPr lang="en-US" dirty="0" smtClean="0">
                <a:solidFill>
                  <a:srgbClr val="0070C0"/>
                </a:solidFill>
              </a:rPr>
              <a:t>?DrugZ if and only if the second condition is TRUE.</a:t>
            </a:r>
          </a:p>
          <a:p>
            <a:pPr defTabSz="914350">
              <a:defRPr/>
            </a:pPr>
            <a:r>
              <a:rPr lang="en-US" dirty="0" smtClean="0">
                <a:solidFill>
                  <a:srgbClr val="0070C0"/>
                </a:solidFill>
              </a:rPr>
              <a:t>To determine that, the system must use the rule for </a:t>
            </a:r>
            <a:r>
              <a:rPr lang="en-US" dirty="0" smtClean="0"/>
              <a:t>&lt;</a:t>
            </a:r>
            <a:r>
              <a:rPr lang="en-US" i="1" dirty="0" smtClean="0"/>
              <a:t>tolerates</a:t>
            </a:r>
            <a:r>
              <a:rPr lang="en-US" dirty="0" smtClean="0"/>
              <a:t>&gt;.</a:t>
            </a:r>
            <a:endParaRPr lang="en-US" dirty="0" smtClean="0">
              <a:solidFill>
                <a:srgbClr val="0070C0"/>
              </a:solidFill>
            </a:endParaRPr>
          </a:p>
          <a:p>
            <a:endParaRPr lang="en-US" b="1" dirty="0"/>
          </a:p>
        </p:txBody>
      </p:sp>
      <p:sp>
        <p:nvSpPr>
          <p:cNvPr id="4" name="Slide Number Placeholder 3"/>
          <p:cNvSpPr>
            <a:spLocks noGrp="1"/>
          </p:cNvSpPr>
          <p:nvPr>
            <p:ph type="sldNum" sz="quarter" idx="10"/>
          </p:nvPr>
        </p:nvSpPr>
        <p:spPr/>
        <p:txBody>
          <a:bodyPr/>
          <a:lstStyle/>
          <a:p>
            <a:fld id="{DFA699C5-4802-44A4-AE31-C8BEE8693509}" type="slidenum">
              <a:rPr lang="en-US" smtClean="0">
                <a:solidFill>
                  <a:prstClr val="black"/>
                </a:solidFill>
              </a:rPr>
              <a:pPr/>
              <a:t>17</a:t>
            </a:fld>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checking whether Fred &lt;</a:t>
            </a:r>
            <a:r>
              <a:rPr lang="en-US" i="1" dirty="0" smtClean="0"/>
              <a:t>tolerates</a:t>
            </a:r>
            <a:r>
              <a:rPr lang="en-US" dirty="0" smtClean="0"/>
              <a:t>&gt; </a:t>
            </a:r>
            <a:r>
              <a:rPr lang="en-US" dirty="0" smtClean="0">
                <a:solidFill>
                  <a:srgbClr val="0070C0"/>
                </a:solidFill>
              </a:rPr>
              <a:t>Prednisone, the system is not checking to replace variables whos</a:t>
            </a:r>
            <a:r>
              <a:rPr lang="en-US" baseline="0" dirty="0" smtClean="0">
                <a:solidFill>
                  <a:srgbClr val="0070C0"/>
                </a:solidFill>
              </a:rPr>
              <a:t>e value is so far</a:t>
            </a:r>
            <a:r>
              <a:rPr lang="en-US" dirty="0" smtClean="0">
                <a:solidFill>
                  <a:srgbClr val="0070C0"/>
                </a:solidFill>
              </a:rPr>
              <a:t> unknown with values that would make a statement TRUE. </a:t>
            </a:r>
            <a:br>
              <a:rPr lang="en-US" dirty="0" smtClean="0">
                <a:solidFill>
                  <a:srgbClr val="0070C0"/>
                </a:solidFill>
              </a:rPr>
            </a:br>
            <a:r>
              <a:rPr lang="en-US" dirty="0" smtClean="0">
                <a:solidFill>
                  <a:srgbClr val="0070C0"/>
                </a:solidFill>
              </a:rPr>
              <a:t>Both values are already given, so the system must find a TRUE or FALSE answer given those values.</a:t>
            </a:r>
            <a:endParaRPr lang="en-US" dirty="0" smtClean="0"/>
          </a:p>
          <a:p>
            <a:r>
              <a:rPr lang="en-US" dirty="0" smtClean="0"/>
              <a:t>&lt;</a:t>
            </a:r>
            <a:r>
              <a:rPr lang="en-US" i="1" dirty="0" smtClean="0"/>
              <a:t>tolerates</a:t>
            </a:r>
            <a:r>
              <a:rPr lang="en-US" dirty="0" smtClean="0"/>
              <a:t>&gt;</a:t>
            </a:r>
            <a:r>
              <a:rPr lang="en-US" i="1" dirty="0" smtClean="0"/>
              <a:t> </a:t>
            </a:r>
            <a:r>
              <a:rPr lang="en-US" dirty="0" smtClean="0"/>
              <a:t>has a whole rule system, and even that is drastically simplified for purposes of illustration.</a:t>
            </a:r>
          </a:p>
          <a:p>
            <a:r>
              <a:rPr lang="en-US" dirty="0" smtClean="0"/>
              <a:t>We look at just one aspect of &lt;</a:t>
            </a:r>
            <a:r>
              <a:rPr lang="en-US" i="1" dirty="0" smtClean="0"/>
              <a:t>tolerates</a:t>
            </a:r>
            <a:r>
              <a:rPr lang="en-US" dirty="0" smtClean="0"/>
              <a:t>&gt;, namely that a person with a given disease should not take a given drug.  For example, a person should not take prednisone if he or she has liver disease:</a:t>
            </a:r>
          </a:p>
          <a:p>
            <a:r>
              <a:rPr lang="en-US" dirty="0" smtClean="0"/>
              <a:t>Prednisone &lt;</a:t>
            </a:r>
            <a:r>
              <a:rPr lang="en-US" i="1" dirty="0" smtClean="0"/>
              <a:t>contraIndicatedWith&gt; </a:t>
            </a:r>
            <a:r>
              <a:rPr lang="en-US" dirty="0" smtClean="0"/>
              <a:t>Liver disease.</a:t>
            </a:r>
          </a:p>
          <a:p>
            <a:r>
              <a:rPr lang="en-US" dirty="0" smtClean="0"/>
              <a:t>We ignore other conditions for &lt;</a:t>
            </a:r>
            <a:r>
              <a:rPr lang="en-US" i="1" dirty="0" smtClean="0"/>
              <a:t>tolerates</a:t>
            </a:r>
            <a:r>
              <a:rPr lang="en-US" dirty="0" smtClean="0"/>
              <a:t>&gt;, for example, allergies, drug side effects, or drug interactions.</a:t>
            </a:r>
          </a:p>
          <a:p>
            <a:r>
              <a:rPr lang="en-US" dirty="0" smtClean="0"/>
              <a:t>The first rule for &lt;</a:t>
            </a:r>
            <a:r>
              <a:rPr lang="en-US" i="1" dirty="0" smtClean="0"/>
              <a:t>tolerates</a:t>
            </a:r>
            <a:r>
              <a:rPr lang="en-US" dirty="0" smtClean="0"/>
              <a:t>&gt;</a:t>
            </a:r>
            <a:r>
              <a:rPr lang="en-US" i="1" dirty="0" smtClean="0"/>
              <a:t> </a:t>
            </a:r>
            <a:r>
              <a:rPr lang="en-US" dirty="0" smtClean="0"/>
              <a:t>simply says: If some ?DrugZ is contraindicated  with some ?DiseaseW, then a person must be free of ?DiseaseW in order to tolerate the drug.</a:t>
            </a:r>
          </a:p>
        </p:txBody>
      </p:sp>
      <p:sp>
        <p:nvSpPr>
          <p:cNvPr id="4" name="Slide Number Placeholder 3"/>
          <p:cNvSpPr>
            <a:spLocks noGrp="1"/>
          </p:cNvSpPr>
          <p:nvPr>
            <p:ph type="sldNum" sz="quarter" idx="10"/>
          </p:nvPr>
        </p:nvSpPr>
        <p:spPr/>
        <p:txBody>
          <a:bodyPr/>
          <a:lstStyle/>
          <a:p>
            <a:fld id="{DFA699C5-4802-44A4-AE31-C8BEE8693509}" type="slidenum">
              <a:rPr lang="en-US" smtClean="0">
                <a:solidFill>
                  <a:prstClr val="black"/>
                </a:solidFill>
              </a:rPr>
              <a:pPr/>
              <a:t>18</a:t>
            </a:fld>
            <a:endParaRPr 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now it should be clear how this slide came about.</a:t>
            </a:r>
          </a:p>
          <a:p>
            <a:endParaRPr lang="en-US" dirty="0" smtClean="0"/>
          </a:p>
          <a:p>
            <a:r>
              <a:rPr lang="en-US" dirty="0" smtClean="0"/>
              <a:t>The system needs to find a disease that makes the first condition TRUE.</a:t>
            </a:r>
          </a:p>
        </p:txBody>
      </p:sp>
      <p:sp>
        <p:nvSpPr>
          <p:cNvPr id="4" name="Slide Number Placeholder 3"/>
          <p:cNvSpPr>
            <a:spLocks noGrp="1"/>
          </p:cNvSpPr>
          <p:nvPr>
            <p:ph type="sldNum" sz="quarter" idx="10"/>
          </p:nvPr>
        </p:nvSpPr>
        <p:spPr/>
        <p:txBody>
          <a:bodyPr/>
          <a:lstStyle/>
          <a:p>
            <a:fld id="{DFA699C5-4802-44A4-AE31-C8BEE8693509}" type="slidenum">
              <a:rPr lang="en-US" smtClean="0">
                <a:solidFill>
                  <a:prstClr val="black"/>
                </a:solidFill>
              </a:rPr>
              <a:pPr/>
              <a:t>19</a:t>
            </a:fld>
            <a:endParaRPr lang="en-US"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the contra-indication facts (facts C)  </a:t>
            </a:r>
            <a:r>
              <a:rPr lang="en-US" b="1" dirty="0" smtClean="0"/>
              <a:t>Liver disease</a:t>
            </a:r>
            <a:r>
              <a:rPr lang="en-US" dirty="0" smtClean="0"/>
              <a:t> makes the first condition TRUE.</a:t>
            </a:r>
          </a:p>
        </p:txBody>
      </p:sp>
      <p:sp>
        <p:nvSpPr>
          <p:cNvPr id="4" name="Slide Number Placeholder 3"/>
          <p:cNvSpPr>
            <a:spLocks noGrp="1"/>
          </p:cNvSpPr>
          <p:nvPr>
            <p:ph type="sldNum" sz="quarter" idx="10"/>
          </p:nvPr>
        </p:nvSpPr>
        <p:spPr/>
        <p:txBody>
          <a:bodyPr/>
          <a:lstStyle/>
          <a:p>
            <a:fld id="{DFA699C5-4802-44A4-AE31-C8BEE8693509}" type="slidenum">
              <a:rPr lang="en-US" smtClean="0">
                <a:solidFill>
                  <a:prstClr val="black"/>
                </a:solidFill>
              </a:rPr>
              <a:pPr/>
              <a:t>20</a:t>
            </a:fld>
            <a:endParaRPr lang="en-US"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before, the variable ?DiseaseW assumes the Value </a:t>
            </a:r>
            <a:r>
              <a:rPr lang="en-US" b="1" dirty="0" smtClean="0"/>
              <a:t>Liver ?DiseaseW </a:t>
            </a:r>
            <a:r>
              <a:rPr lang="en-US" b="0" dirty="0" smtClean="0"/>
              <a:t>w</a:t>
            </a:r>
            <a:r>
              <a:rPr lang="en-US" dirty="0" smtClean="0"/>
              <a:t>herever it occurs in the rule.</a:t>
            </a:r>
          </a:p>
          <a:p>
            <a:endParaRPr lang="en-US" dirty="0" smtClean="0"/>
          </a:p>
          <a:p>
            <a:r>
              <a:rPr lang="en-US" dirty="0" smtClean="0"/>
              <a:t>Now, checking </a:t>
            </a:r>
            <a:r>
              <a:rPr lang="en-US" b="1" dirty="0" smtClean="0"/>
              <a:t>Fred </a:t>
            </a:r>
            <a:r>
              <a:rPr lang="en-US" dirty="0" smtClean="0"/>
              <a:t>&lt;</a:t>
            </a:r>
            <a:r>
              <a:rPr lang="en-US" i="1" dirty="0" smtClean="0"/>
              <a:t>freeOf</a:t>
            </a:r>
            <a:r>
              <a:rPr lang="en-US" dirty="0" smtClean="0"/>
              <a:t>&gt;  </a:t>
            </a:r>
            <a:r>
              <a:rPr lang="en-US" b="1" dirty="0" smtClean="0">
                <a:solidFill>
                  <a:srgbClr val="7030A0"/>
                </a:solidFill>
              </a:rPr>
              <a:t>Liver disease</a:t>
            </a:r>
            <a:r>
              <a:rPr lang="en-US" dirty="0" smtClean="0">
                <a:solidFill>
                  <a:srgbClr val="7030A0"/>
                </a:solidFill>
              </a:rPr>
              <a:t> against the patient facts (Facts A) shows the statement to be FALSE. </a:t>
            </a:r>
            <a:r>
              <a:rPr lang="en-US" dirty="0" smtClean="0"/>
              <a:t>Fred  &lt;</a:t>
            </a:r>
            <a:r>
              <a:rPr lang="en-US" i="1" dirty="0" smtClean="0"/>
              <a:t>hasDisease&gt; </a:t>
            </a:r>
            <a:r>
              <a:rPr lang="en-US" dirty="0" smtClean="0"/>
              <a:t> Liver disease.</a:t>
            </a:r>
          </a:p>
          <a:p>
            <a:r>
              <a:rPr lang="en-US" dirty="0" smtClean="0"/>
              <a:t>(The system, being very literal, needs the rule for &lt;</a:t>
            </a:r>
            <a:r>
              <a:rPr lang="en-US" i="1" dirty="0" smtClean="0"/>
              <a:t>freeOf</a:t>
            </a:r>
            <a:r>
              <a:rPr lang="en-US" dirty="0" smtClean="0"/>
              <a:t>&gt;</a:t>
            </a:r>
            <a:r>
              <a:rPr lang="en-US" i="1" dirty="0" smtClean="0"/>
              <a:t> </a:t>
            </a:r>
            <a:r>
              <a:rPr lang="en-US" dirty="0" smtClean="0"/>
              <a:t>to come to this conclusion.)</a:t>
            </a:r>
          </a:p>
          <a:p>
            <a:endParaRPr lang="en-US" dirty="0" smtClean="0"/>
          </a:p>
          <a:p>
            <a:r>
              <a:rPr lang="en-US" dirty="0" smtClean="0"/>
              <a:t>So the second condition is FALSE, making the rule fail, resulting in the values given in the next slide.</a:t>
            </a:r>
          </a:p>
        </p:txBody>
      </p:sp>
      <p:sp>
        <p:nvSpPr>
          <p:cNvPr id="4" name="Slide Number Placeholder 3"/>
          <p:cNvSpPr>
            <a:spLocks noGrp="1"/>
          </p:cNvSpPr>
          <p:nvPr>
            <p:ph type="sldNum" sz="quarter" idx="10"/>
          </p:nvPr>
        </p:nvSpPr>
        <p:spPr/>
        <p:txBody>
          <a:bodyPr/>
          <a:lstStyle/>
          <a:p>
            <a:fld id="{DFA699C5-4802-44A4-AE31-C8BEE8693509}" type="slidenum">
              <a:rPr lang="en-US" smtClean="0">
                <a:solidFill>
                  <a:prstClr val="black"/>
                </a:solidFill>
              </a:rPr>
              <a:pPr/>
              <a:t>21</a:t>
            </a:fld>
            <a:endParaRPr lang="en-US" dirty="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result is that </a:t>
            </a:r>
            <a:r>
              <a:rPr lang="en-US" b="1" dirty="0" smtClean="0">
                <a:solidFill>
                  <a:srgbClr val="FF0000"/>
                </a:solidFill>
              </a:rPr>
              <a:t>Fred </a:t>
            </a:r>
            <a:r>
              <a:rPr lang="en-US" dirty="0" smtClean="0"/>
              <a:t>&lt;</a:t>
            </a:r>
            <a:r>
              <a:rPr lang="en-US" i="1" dirty="0" smtClean="0"/>
              <a:t>tolerates</a:t>
            </a:r>
            <a:r>
              <a:rPr lang="en-US" dirty="0" smtClean="0"/>
              <a:t>&gt;  </a:t>
            </a:r>
            <a:r>
              <a:rPr lang="en-US" b="1" dirty="0" smtClean="0">
                <a:solidFill>
                  <a:srgbClr val="0070C0"/>
                </a:solidFill>
              </a:rPr>
              <a:t>Prednisone </a:t>
            </a:r>
            <a:r>
              <a:rPr lang="en-US" b="1" dirty="0" smtClean="0"/>
              <a:t>?</a:t>
            </a:r>
            <a:r>
              <a:rPr lang="en-US" b="1" dirty="0" smtClean="0">
                <a:solidFill>
                  <a:srgbClr val="0070C0"/>
                </a:solidFill>
              </a:rPr>
              <a:t>  </a:t>
            </a:r>
            <a:r>
              <a:rPr lang="en-US" dirty="0" smtClean="0">
                <a:solidFill>
                  <a:srgbClr val="0070C0"/>
                </a:solidFill>
              </a:rPr>
              <a:t> is</a:t>
            </a:r>
            <a:r>
              <a:rPr lang="en-US" b="1" dirty="0" smtClean="0">
                <a:solidFill>
                  <a:srgbClr val="0070C0"/>
                </a:solidFill>
              </a:rPr>
              <a:t> </a:t>
            </a:r>
            <a:r>
              <a:rPr lang="en-US" b="1" dirty="0" smtClean="0"/>
              <a:t>FALSE</a:t>
            </a:r>
          </a:p>
          <a:p>
            <a:endParaRPr lang="en-US" b="1" dirty="0" smtClean="0"/>
          </a:p>
          <a:p>
            <a:r>
              <a:rPr lang="en-US" dirty="0" smtClean="0"/>
              <a:t>Now we put this into the main rule, level 0 (slide 10)</a:t>
            </a:r>
          </a:p>
        </p:txBody>
      </p:sp>
      <p:sp>
        <p:nvSpPr>
          <p:cNvPr id="4" name="Slide Number Placeholder 3"/>
          <p:cNvSpPr>
            <a:spLocks noGrp="1"/>
          </p:cNvSpPr>
          <p:nvPr>
            <p:ph type="sldNum" sz="quarter" idx="10"/>
          </p:nvPr>
        </p:nvSpPr>
        <p:spPr/>
        <p:txBody>
          <a:bodyPr/>
          <a:lstStyle/>
          <a:p>
            <a:fld id="{DFA699C5-4802-44A4-AE31-C8BEE8693509}" type="slidenum">
              <a:rPr lang="en-US" smtClean="0">
                <a:solidFill>
                  <a:prstClr val="black"/>
                </a:solidFill>
              </a:rPr>
              <a:pPr/>
              <a:t>22</a:t>
            </a:fld>
            <a:endParaRPr lang="en-US"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The rule fails, no drug is found.</a:t>
            </a:r>
          </a:p>
          <a:p>
            <a:endParaRPr lang="en-US" b="0" dirty="0" smtClean="0"/>
          </a:p>
          <a:p>
            <a:r>
              <a:rPr lang="en-US" b="0" dirty="0" smtClean="0"/>
              <a:t>But all is not lost.</a:t>
            </a:r>
            <a:r>
              <a:rPr lang="en-US" b="0" baseline="0" dirty="0" smtClean="0"/>
              <a:t>  The system can return to a point where there are other alternatives.</a:t>
            </a:r>
          </a:p>
          <a:p>
            <a:r>
              <a:rPr lang="en-US" b="0" baseline="0" dirty="0" smtClean="0"/>
              <a:t>Slide 8 is such a point.</a:t>
            </a:r>
          </a:p>
          <a:p>
            <a:endParaRPr lang="en-US" b="0" baseline="0" dirty="0" smtClean="0"/>
          </a:p>
          <a:p>
            <a:r>
              <a:rPr lang="en-US" b="0" baseline="0" dirty="0" smtClean="0"/>
              <a:t>This is called “backtracking”</a:t>
            </a:r>
            <a:endParaRPr lang="en-US" b="0" dirty="0"/>
          </a:p>
        </p:txBody>
      </p:sp>
      <p:sp>
        <p:nvSpPr>
          <p:cNvPr id="4" name="Slide Number Placeholder 3"/>
          <p:cNvSpPr>
            <a:spLocks noGrp="1"/>
          </p:cNvSpPr>
          <p:nvPr>
            <p:ph type="sldNum" sz="quarter" idx="10"/>
          </p:nvPr>
        </p:nvSpPr>
        <p:spPr/>
        <p:txBody>
          <a:bodyPr/>
          <a:lstStyle/>
          <a:p>
            <a:fld id="{DFA699C5-4802-44A4-AE31-C8BEE8693509}" type="slidenum">
              <a:rPr lang="en-US" smtClean="0">
                <a:solidFill>
                  <a:prstClr val="black"/>
                </a:solidFill>
              </a:rPr>
              <a:pPr/>
              <a:t>23</a:t>
            </a:fld>
            <a:endParaRPr lang="en-US" dirty="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slide 8 repeated.</a:t>
            </a:r>
          </a:p>
          <a:p>
            <a:endParaRPr lang="en-US" dirty="0" smtClean="0"/>
          </a:p>
          <a:p>
            <a:r>
              <a:rPr lang="en-US" dirty="0" smtClean="0"/>
              <a:t>The</a:t>
            </a:r>
            <a:r>
              <a:rPr lang="en-US" baseline="0" dirty="0" smtClean="0"/>
              <a:t> system filled in </a:t>
            </a:r>
            <a:r>
              <a:rPr lang="en-US" b="1" baseline="0" dirty="0" smtClean="0"/>
              <a:t>Prednisone</a:t>
            </a:r>
            <a:r>
              <a:rPr lang="en-US" b="0" baseline="0" dirty="0" smtClean="0"/>
              <a:t> from the treatment facts, but that failed.</a:t>
            </a:r>
          </a:p>
          <a:p>
            <a:endParaRPr lang="en-US" b="0" baseline="0" dirty="0" smtClean="0"/>
          </a:p>
          <a:p>
            <a:r>
              <a:rPr lang="en-US" b="0" baseline="0" dirty="0" smtClean="0"/>
              <a:t>So now the system tries the other drug used to treat asthma, Theophylline.</a:t>
            </a:r>
            <a:endParaRPr lang="en-US" dirty="0"/>
          </a:p>
        </p:txBody>
      </p:sp>
      <p:sp>
        <p:nvSpPr>
          <p:cNvPr id="4" name="Slide Number Placeholder 3"/>
          <p:cNvSpPr>
            <a:spLocks noGrp="1"/>
          </p:cNvSpPr>
          <p:nvPr>
            <p:ph type="sldNum" sz="quarter" idx="10"/>
          </p:nvPr>
        </p:nvSpPr>
        <p:spPr/>
        <p:txBody>
          <a:bodyPr/>
          <a:lstStyle/>
          <a:p>
            <a:fld id="{DFA699C5-4802-44A4-AE31-C8BEE8693509}" type="slidenum">
              <a:rPr lang="en-US" smtClean="0">
                <a:solidFill>
                  <a:prstClr val="black"/>
                </a:solidFill>
              </a:rPr>
              <a:pPr/>
              <a:t>24</a:t>
            </a:fld>
            <a:endParaRPr lang="en-US"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Using the &lt;</a:t>
            </a:r>
            <a:r>
              <a:rPr lang="en-US" i="1" dirty="0" smtClean="0"/>
              <a:t>treatedWith</a:t>
            </a:r>
            <a:r>
              <a:rPr lang="en-US" dirty="0" smtClean="0"/>
              <a:t>&gt; facts, the system finds that another way to make the second condition TRUE is to use Theophylline as the value of the variable ?DrugZ.</a:t>
            </a:r>
          </a:p>
        </p:txBody>
      </p:sp>
      <p:sp>
        <p:nvSpPr>
          <p:cNvPr id="4" name="Slide Number Placeholder 3"/>
          <p:cNvSpPr>
            <a:spLocks noGrp="1"/>
          </p:cNvSpPr>
          <p:nvPr>
            <p:ph type="sldNum" sz="quarter" idx="10"/>
          </p:nvPr>
        </p:nvSpPr>
        <p:spPr/>
        <p:txBody>
          <a:bodyPr/>
          <a:lstStyle/>
          <a:p>
            <a:fld id="{DFA699C5-4802-44A4-AE31-C8BEE8693509}" type="slidenum">
              <a:rPr lang="en-US" smtClean="0">
                <a:solidFill>
                  <a:prstClr val="black"/>
                </a:solidFill>
              </a:rPr>
              <a:pPr/>
              <a:t>25</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a:t>
            </a:r>
            <a:r>
              <a:rPr lang="en-US" baseline="0" dirty="0" smtClean="0"/>
              <a:t> main rule at level 0.  It specifies in general how the system should combine different types of data in a reasoning process that results in a decision what drug should be prescribed. </a:t>
            </a:r>
            <a:br>
              <a:rPr lang="en-US" baseline="0" dirty="0" smtClean="0"/>
            </a:br>
            <a:r>
              <a:rPr lang="en-US" baseline="0" dirty="0" smtClean="0"/>
              <a:t>? indicates a variable. A variable is either </a:t>
            </a:r>
            <a:br>
              <a:rPr lang="en-US" baseline="0" dirty="0" smtClean="0"/>
            </a:br>
            <a:r>
              <a:rPr lang="en-US" baseline="0" dirty="0" smtClean="0"/>
              <a:t>	a placeholder to be replaced by a value we want to know something about (?PersonX will be replaced by Fred) or</a:t>
            </a:r>
            <a:br>
              <a:rPr lang="en-US" baseline="0" dirty="0" smtClean="0"/>
            </a:br>
            <a:r>
              <a:rPr lang="en-US" baseline="0" dirty="0" smtClean="0"/>
              <a:t>	something we want to know, a blank spot that the system is asked to replace with a value, the answer.</a:t>
            </a:r>
            <a:endParaRPr lang="en-US" sz="600" dirty="0"/>
          </a:p>
          <a:p>
            <a:endParaRPr lang="en-US" sz="600" dirty="0"/>
          </a:p>
          <a:p>
            <a:pPr>
              <a:spcBef>
                <a:spcPts val="589"/>
              </a:spcBef>
            </a:pPr>
            <a:r>
              <a:rPr lang="en-US" baseline="0" dirty="0" smtClean="0"/>
              <a:t>The first part of the rule is a statement of the form the answer must take (the “head” of the rule)</a:t>
            </a:r>
          </a:p>
          <a:p>
            <a:pPr>
              <a:spcBef>
                <a:spcPts val="589"/>
              </a:spcBef>
            </a:pPr>
            <a:r>
              <a:rPr lang="en-US" baseline="0" dirty="0" smtClean="0"/>
              <a:t>and conditions (following the IF) that must both be TRUE (AND) for the answer to be TRUE.  (The conditions form the “body” of the rule.)                     </a:t>
            </a:r>
            <a:r>
              <a:rPr lang="en-US" baseline="0" dirty="0" smtClean="0"/>
              <a:t> </a:t>
            </a:r>
            <a:r>
              <a:rPr lang="en-US" baseline="0" dirty="0" smtClean="0"/>
              <a:t>(scroll down for more)</a:t>
            </a:r>
          </a:p>
          <a:p>
            <a:pPr>
              <a:spcBef>
                <a:spcPts val="589"/>
              </a:spcBef>
            </a:pPr>
            <a:endParaRPr lang="en-US" baseline="0" dirty="0" smtClean="0"/>
          </a:p>
          <a:p>
            <a:pPr>
              <a:spcBef>
                <a:spcPts val="589"/>
              </a:spcBef>
            </a:pPr>
            <a:r>
              <a:rPr lang="en-US" baseline="0" dirty="0" smtClean="0"/>
              <a:t>The next slide shows how this rule is applied to a specific case.</a:t>
            </a:r>
          </a:p>
          <a:p>
            <a:pPr>
              <a:spcBef>
                <a:spcPts val="589"/>
              </a:spcBef>
            </a:pPr>
            <a:endParaRPr lang="en-US" baseline="0" dirty="0" smtClean="0"/>
          </a:p>
          <a:p>
            <a:pPr>
              <a:spcBef>
                <a:spcPts val="589"/>
              </a:spcBef>
            </a:pPr>
            <a:r>
              <a:rPr lang="en-US" baseline="0" dirty="0" smtClean="0"/>
              <a:t># indicates a comment that explains what a rule or an element of a rule does. For the human reader, not the computer system</a:t>
            </a:r>
            <a:endParaRPr lang="en-US" dirty="0"/>
          </a:p>
        </p:txBody>
      </p:sp>
      <p:sp>
        <p:nvSpPr>
          <p:cNvPr id="4" name="Slide Number Placeholder 3"/>
          <p:cNvSpPr>
            <a:spLocks noGrp="1"/>
          </p:cNvSpPr>
          <p:nvPr>
            <p:ph type="sldNum" sz="quarter" idx="10"/>
          </p:nvPr>
        </p:nvSpPr>
        <p:spPr/>
        <p:txBody>
          <a:bodyPr/>
          <a:lstStyle/>
          <a:p>
            <a:fld id="{DFA699C5-4802-44A4-AE31-C8BEE8693509}" type="slidenum">
              <a:rPr lang="en-US" smtClean="0">
                <a:solidFill>
                  <a:prstClr val="black"/>
                </a:solidFill>
              </a:rPr>
              <a:pPr/>
              <a:t>8</a:t>
            </a:fld>
            <a:endParaRPr 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0">
              <a:defRPr/>
            </a:pPr>
            <a:r>
              <a:rPr lang="en-US" dirty="0" smtClean="0"/>
              <a:t>Since both conditions are TRUE</a:t>
            </a:r>
            <a:r>
              <a:rPr lang="en-US" baseline="0" dirty="0" smtClean="0"/>
              <a:t> using the values of Asthma and Theophylline, the value of ?DrugZ in the head of the rule is Theophylline.</a:t>
            </a:r>
          </a:p>
          <a:p>
            <a:pPr defTabSz="914350">
              <a:defRPr/>
            </a:pPr>
            <a:endParaRPr lang="en-US" baseline="0" dirty="0" smtClean="0"/>
          </a:p>
          <a:p>
            <a:pPr defTabSz="914350">
              <a:defRPr/>
            </a:pPr>
            <a:r>
              <a:rPr lang="en-US" baseline="0" dirty="0" smtClean="0"/>
              <a:t>With this, the system found an answer to the question posed in the first condition:  </a:t>
            </a:r>
            <a:r>
              <a:rPr lang="en-US" b="1" dirty="0" smtClean="0">
                <a:solidFill>
                  <a:srgbClr val="FF0000"/>
                </a:solidFill>
              </a:rPr>
              <a:t>Fred </a:t>
            </a:r>
            <a:r>
              <a:rPr lang="en-US" b="1" dirty="0" smtClean="0"/>
              <a:t>&lt;</a:t>
            </a:r>
            <a:r>
              <a:rPr lang="en-US" b="1" i="1" dirty="0" smtClean="0"/>
              <a:t>hasCandidateDrug</a:t>
            </a:r>
            <a:r>
              <a:rPr lang="en-US" b="1" dirty="0" smtClean="0"/>
              <a:t>&gt; Theophylline</a:t>
            </a:r>
          </a:p>
          <a:p>
            <a:endParaRPr lang="en-US" b="1" dirty="0" smtClean="0"/>
          </a:p>
          <a:p>
            <a:r>
              <a:rPr lang="en-US" dirty="0" smtClean="0"/>
              <a:t>The system now goes back to the main rule, Level 0 (slide 4), and fills in the value </a:t>
            </a:r>
            <a:r>
              <a:rPr lang="en-US" b="1" dirty="0" smtClean="0"/>
              <a:t>Theophylline </a:t>
            </a:r>
            <a:r>
              <a:rPr lang="en-US" dirty="0" smtClean="0"/>
              <a:t>wherever the variable ?DrugZ appears</a:t>
            </a:r>
            <a:endParaRPr lang="en-US" b="1" dirty="0"/>
          </a:p>
        </p:txBody>
      </p:sp>
      <p:sp>
        <p:nvSpPr>
          <p:cNvPr id="4" name="Slide Number Placeholder 3"/>
          <p:cNvSpPr>
            <a:spLocks noGrp="1"/>
          </p:cNvSpPr>
          <p:nvPr>
            <p:ph type="sldNum" sz="quarter" idx="10"/>
          </p:nvPr>
        </p:nvSpPr>
        <p:spPr/>
        <p:txBody>
          <a:bodyPr/>
          <a:lstStyle/>
          <a:p>
            <a:fld id="{DFA699C5-4802-44A4-AE31-C8BEE8693509}" type="slidenum">
              <a:rPr lang="en-US" smtClean="0">
                <a:solidFill>
                  <a:prstClr val="black"/>
                </a:solidFill>
              </a:rPr>
              <a:pPr/>
              <a:t>26</a:t>
            </a:fld>
            <a:endParaRPr lang="en-US" dirty="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Back to the</a:t>
            </a:r>
            <a:r>
              <a:rPr lang="en-US" baseline="0" dirty="0" smtClean="0"/>
              <a:t> main rule, Level 0 (slide 4), with the answer for the first condition inserted.</a:t>
            </a:r>
            <a:endParaRPr lang="en-US" dirty="0"/>
          </a:p>
        </p:txBody>
      </p:sp>
      <p:sp>
        <p:nvSpPr>
          <p:cNvPr id="4" name="Slide Number Placeholder 3"/>
          <p:cNvSpPr>
            <a:spLocks noGrp="1"/>
          </p:cNvSpPr>
          <p:nvPr>
            <p:ph type="sldNum" sz="quarter" idx="10"/>
          </p:nvPr>
        </p:nvSpPr>
        <p:spPr/>
        <p:txBody>
          <a:bodyPr/>
          <a:lstStyle/>
          <a:p>
            <a:fld id="{DFA699C5-4802-44A4-AE31-C8BEE8693509}" type="slidenum">
              <a:rPr lang="en-US" smtClean="0">
                <a:solidFill>
                  <a:prstClr val="black"/>
                </a:solidFill>
              </a:rPr>
              <a:pPr/>
              <a:t>27</a:t>
            </a:fld>
            <a:endParaRPr lang="en-US" dirty="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the system must check the</a:t>
            </a:r>
            <a:r>
              <a:rPr lang="en-US" baseline="0" dirty="0" smtClean="0"/>
              <a:t> second condition with </a:t>
            </a:r>
            <a:r>
              <a:rPr lang="en-US" b="1" baseline="0" dirty="0" smtClean="0"/>
              <a:t>Theophylline</a:t>
            </a:r>
            <a:r>
              <a:rPr lang="en-US" b="0" baseline="0" dirty="0" smtClean="0"/>
              <a:t> as the value for the variable ?DrugZ.</a:t>
            </a:r>
          </a:p>
          <a:p>
            <a:endParaRPr lang="en-US" b="0" baseline="0" dirty="0" smtClean="0"/>
          </a:p>
          <a:p>
            <a:r>
              <a:rPr lang="en-US" b="0" baseline="0" dirty="0" smtClean="0"/>
              <a:t>The system does not know yet whether </a:t>
            </a:r>
            <a:r>
              <a:rPr lang="en-US" b="1" baseline="0" dirty="0" smtClean="0"/>
              <a:t>Theophylline</a:t>
            </a:r>
            <a:r>
              <a:rPr lang="en-US" b="0" baseline="0" dirty="0" smtClean="0"/>
              <a:t> should be used as the value in the head of the rule.</a:t>
            </a:r>
          </a:p>
          <a:p>
            <a:pPr defTabSz="914350">
              <a:defRPr/>
            </a:pPr>
            <a:r>
              <a:rPr lang="en-US" b="0" baseline="0" dirty="0" smtClean="0"/>
              <a:t>Theophylline is a good answer to </a:t>
            </a:r>
            <a:r>
              <a:rPr lang="en-US" dirty="0" smtClean="0">
                <a:solidFill>
                  <a:srgbClr val="FF0000"/>
                </a:solidFill>
              </a:rPr>
              <a:t>Fred</a:t>
            </a:r>
            <a:r>
              <a:rPr lang="en-US" dirty="0" smtClean="0"/>
              <a:t>&lt;</a:t>
            </a:r>
            <a:r>
              <a:rPr lang="en-US" i="1" dirty="0" smtClean="0"/>
              <a:t>shouldTake</a:t>
            </a:r>
            <a:r>
              <a:rPr lang="en-US" dirty="0" smtClean="0"/>
              <a:t>&gt; </a:t>
            </a:r>
            <a:r>
              <a:rPr lang="en-US" dirty="0" smtClean="0">
                <a:solidFill>
                  <a:srgbClr val="0070C0"/>
                </a:solidFill>
              </a:rPr>
              <a:t>?DrugZ if and only if the second condition is TRUE.</a:t>
            </a:r>
          </a:p>
          <a:p>
            <a:pPr defTabSz="914350">
              <a:defRPr/>
            </a:pPr>
            <a:r>
              <a:rPr lang="en-US" dirty="0" smtClean="0">
                <a:solidFill>
                  <a:srgbClr val="0070C0"/>
                </a:solidFill>
              </a:rPr>
              <a:t>To determine that, the system must use the rule for </a:t>
            </a:r>
            <a:r>
              <a:rPr lang="en-US" dirty="0" smtClean="0"/>
              <a:t>&lt;</a:t>
            </a:r>
            <a:r>
              <a:rPr lang="en-US" i="1" dirty="0" smtClean="0"/>
              <a:t>tolerates</a:t>
            </a:r>
            <a:r>
              <a:rPr lang="en-US" dirty="0" smtClean="0"/>
              <a:t>&gt;.</a:t>
            </a:r>
            <a:endParaRPr lang="en-US" dirty="0" smtClean="0">
              <a:solidFill>
                <a:srgbClr val="0070C0"/>
              </a:solidFill>
            </a:endParaRPr>
          </a:p>
          <a:p>
            <a:endParaRPr lang="en-US" b="1" dirty="0"/>
          </a:p>
        </p:txBody>
      </p:sp>
      <p:sp>
        <p:nvSpPr>
          <p:cNvPr id="4" name="Slide Number Placeholder 3"/>
          <p:cNvSpPr>
            <a:spLocks noGrp="1"/>
          </p:cNvSpPr>
          <p:nvPr>
            <p:ph type="sldNum" sz="quarter" idx="10"/>
          </p:nvPr>
        </p:nvSpPr>
        <p:spPr/>
        <p:txBody>
          <a:bodyPr/>
          <a:lstStyle/>
          <a:p>
            <a:fld id="{DFA699C5-4802-44A4-AE31-C8BEE8693509}" type="slidenum">
              <a:rPr lang="en-US" smtClean="0">
                <a:solidFill>
                  <a:prstClr val="black"/>
                </a:solidFill>
              </a:rPr>
              <a:pPr/>
              <a:t>28</a:t>
            </a:fld>
            <a:endParaRPr lang="en-US" dirty="0">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Slide 12 repeated</a:t>
            </a:r>
          </a:p>
          <a:p>
            <a:r>
              <a:rPr lang="en-US" dirty="0" smtClean="0"/>
              <a:t>When checking whether Fred &lt;</a:t>
            </a:r>
            <a:r>
              <a:rPr lang="en-US" i="1" dirty="0" smtClean="0"/>
              <a:t>tolerates</a:t>
            </a:r>
            <a:r>
              <a:rPr lang="en-US" dirty="0" smtClean="0"/>
              <a:t>&gt; </a:t>
            </a:r>
            <a:r>
              <a:rPr lang="en-US" dirty="0" smtClean="0">
                <a:solidFill>
                  <a:srgbClr val="0070C0"/>
                </a:solidFill>
              </a:rPr>
              <a:t>Prednisone, the system is not checking to replace variables whose</a:t>
            </a:r>
            <a:r>
              <a:rPr lang="en-US" baseline="0" dirty="0" smtClean="0">
                <a:solidFill>
                  <a:srgbClr val="0070C0"/>
                </a:solidFill>
              </a:rPr>
              <a:t> values are so far </a:t>
            </a:r>
            <a:r>
              <a:rPr lang="en-US" dirty="0" smtClean="0">
                <a:solidFill>
                  <a:srgbClr val="0070C0"/>
                </a:solidFill>
              </a:rPr>
              <a:t>unknown with values that would make a statement TRUE.  </a:t>
            </a:r>
            <a:br>
              <a:rPr lang="en-US" dirty="0" smtClean="0">
                <a:solidFill>
                  <a:srgbClr val="0070C0"/>
                </a:solidFill>
              </a:rPr>
            </a:br>
            <a:r>
              <a:rPr lang="en-US" dirty="0" smtClean="0">
                <a:solidFill>
                  <a:srgbClr val="0070C0"/>
                </a:solidFill>
              </a:rPr>
              <a:t>Both values are already given, so the system must find a Yes or No answer given those values.</a:t>
            </a:r>
            <a:endParaRPr lang="en-US" dirty="0" smtClean="0"/>
          </a:p>
          <a:p>
            <a:r>
              <a:rPr lang="en-US" dirty="0" smtClean="0"/>
              <a:t>&lt;</a:t>
            </a:r>
            <a:r>
              <a:rPr lang="en-US" i="1" dirty="0" smtClean="0"/>
              <a:t>tolerates</a:t>
            </a:r>
            <a:r>
              <a:rPr lang="en-US" dirty="0" smtClean="0"/>
              <a:t>&gt;</a:t>
            </a:r>
            <a:r>
              <a:rPr lang="en-US" i="1" dirty="0" smtClean="0"/>
              <a:t> </a:t>
            </a:r>
            <a:r>
              <a:rPr lang="en-US" dirty="0" smtClean="0"/>
              <a:t>has a whole rule system, and even that is drastically simplified for purposes of illustration.</a:t>
            </a:r>
          </a:p>
          <a:p>
            <a:r>
              <a:rPr lang="en-US" dirty="0" smtClean="0"/>
              <a:t>We look just at one aspect of &lt;</a:t>
            </a:r>
            <a:r>
              <a:rPr lang="en-US" i="1" dirty="0" smtClean="0"/>
              <a:t>tolerates</a:t>
            </a:r>
            <a:r>
              <a:rPr lang="en-US" dirty="0" smtClean="0"/>
              <a:t>&gt;, namely that a person with a given disease should not take a given drug.  For example, a person should not take prednisone if he or she has liver disease:</a:t>
            </a:r>
          </a:p>
          <a:p>
            <a:r>
              <a:rPr lang="en-US" dirty="0" smtClean="0"/>
              <a:t>Prednisone &lt;</a:t>
            </a:r>
            <a:r>
              <a:rPr lang="en-US" i="1" dirty="0" smtClean="0"/>
              <a:t>contraIndicatedWith&gt; </a:t>
            </a:r>
            <a:r>
              <a:rPr lang="en-US" dirty="0" smtClean="0"/>
              <a:t>Liver disease</a:t>
            </a:r>
          </a:p>
          <a:p>
            <a:r>
              <a:rPr lang="en-US" dirty="0" smtClean="0"/>
              <a:t>We ignore other conditions for &lt;</a:t>
            </a:r>
            <a:r>
              <a:rPr lang="en-US" i="1" dirty="0" smtClean="0"/>
              <a:t>tolerates</a:t>
            </a:r>
            <a:r>
              <a:rPr lang="en-US" dirty="0" smtClean="0"/>
              <a:t>&gt;, for example, allergies or drug interactions.</a:t>
            </a:r>
          </a:p>
          <a:p>
            <a:r>
              <a:rPr lang="en-US" dirty="0" smtClean="0"/>
              <a:t>The first rule for &lt;</a:t>
            </a:r>
            <a:r>
              <a:rPr lang="en-US" i="1" dirty="0" smtClean="0"/>
              <a:t>tolerates</a:t>
            </a:r>
            <a:r>
              <a:rPr lang="en-US" dirty="0" smtClean="0"/>
              <a:t>&gt;</a:t>
            </a:r>
            <a:r>
              <a:rPr lang="en-US" i="1" dirty="0" smtClean="0"/>
              <a:t> </a:t>
            </a:r>
            <a:r>
              <a:rPr lang="en-US" dirty="0" smtClean="0"/>
              <a:t>simply says: If some ?DrugZ is contraindicated  with some ?DiseaseW, then a person must be free of ?DiseaseW in order to tolerate the drug.</a:t>
            </a:r>
          </a:p>
        </p:txBody>
      </p:sp>
      <p:sp>
        <p:nvSpPr>
          <p:cNvPr id="4" name="Slide Number Placeholder 3"/>
          <p:cNvSpPr>
            <a:spLocks noGrp="1"/>
          </p:cNvSpPr>
          <p:nvPr>
            <p:ph type="sldNum" sz="quarter" idx="10"/>
          </p:nvPr>
        </p:nvSpPr>
        <p:spPr/>
        <p:txBody>
          <a:bodyPr/>
          <a:lstStyle/>
          <a:p>
            <a:fld id="{DFA699C5-4802-44A4-AE31-C8BEE8693509}" type="slidenum">
              <a:rPr lang="en-US" smtClean="0">
                <a:solidFill>
                  <a:prstClr val="black"/>
                </a:solidFill>
              </a:rPr>
              <a:pPr/>
              <a:t>29</a:t>
            </a:fld>
            <a:endParaRPr lang="en-US" dirty="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now it should be clear how this slide came about.</a:t>
            </a:r>
          </a:p>
          <a:p>
            <a:endParaRPr lang="en-US" dirty="0" smtClean="0"/>
          </a:p>
          <a:p>
            <a:r>
              <a:rPr lang="en-US" dirty="0" smtClean="0"/>
              <a:t>The system needs to find a disease the make the first condition TRUE.</a:t>
            </a:r>
          </a:p>
        </p:txBody>
      </p:sp>
      <p:sp>
        <p:nvSpPr>
          <p:cNvPr id="4" name="Slide Number Placeholder 3"/>
          <p:cNvSpPr>
            <a:spLocks noGrp="1"/>
          </p:cNvSpPr>
          <p:nvPr>
            <p:ph type="sldNum" sz="quarter" idx="10"/>
          </p:nvPr>
        </p:nvSpPr>
        <p:spPr/>
        <p:txBody>
          <a:bodyPr/>
          <a:lstStyle/>
          <a:p>
            <a:fld id="{DFA699C5-4802-44A4-AE31-C8BEE8693509}" type="slidenum">
              <a:rPr lang="en-US" smtClean="0">
                <a:solidFill>
                  <a:prstClr val="black"/>
                </a:solidFill>
              </a:rPr>
              <a:pPr/>
              <a:t>30</a:t>
            </a:fld>
            <a:endParaRPr lang="en-US"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the contra-indication facts (facts C)  </a:t>
            </a:r>
            <a:r>
              <a:rPr lang="en-US" b="1" dirty="0" smtClean="0"/>
              <a:t>Peptic ulcers</a:t>
            </a:r>
            <a:r>
              <a:rPr lang="en-US" dirty="0" smtClean="0"/>
              <a:t> makes the first condition TRUE.</a:t>
            </a:r>
          </a:p>
        </p:txBody>
      </p:sp>
      <p:sp>
        <p:nvSpPr>
          <p:cNvPr id="4" name="Slide Number Placeholder 3"/>
          <p:cNvSpPr>
            <a:spLocks noGrp="1"/>
          </p:cNvSpPr>
          <p:nvPr>
            <p:ph type="sldNum" sz="quarter" idx="10"/>
          </p:nvPr>
        </p:nvSpPr>
        <p:spPr/>
        <p:txBody>
          <a:bodyPr/>
          <a:lstStyle/>
          <a:p>
            <a:fld id="{DFA699C5-4802-44A4-AE31-C8BEE8693509}" type="slidenum">
              <a:rPr lang="en-US" smtClean="0">
                <a:solidFill>
                  <a:prstClr val="black"/>
                </a:solidFill>
              </a:rPr>
              <a:pPr/>
              <a:t>31</a:t>
            </a:fld>
            <a:endParaRPr lang="en-US" dirty="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before, the variable ?DiseaseW assumes the Value </a:t>
            </a:r>
            <a:r>
              <a:rPr lang="en-US" b="1" dirty="0" smtClean="0">
                <a:solidFill>
                  <a:srgbClr val="7030A0"/>
                </a:solidFill>
              </a:rPr>
              <a:t>Peptic ulcers</a:t>
            </a:r>
            <a:r>
              <a:rPr lang="en-US" dirty="0" smtClean="0"/>
              <a:t> wherever it occurs in the rule.</a:t>
            </a:r>
          </a:p>
          <a:p>
            <a:endParaRPr lang="en-US" dirty="0" smtClean="0"/>
          </a:p>
          <a:p>
            <a:r>
              <a:rPr lang="en-US" dirty="0" smtClean="0"/>
              <a:t>Now, checking </a:t>
            </a:r>
            <a:r>
              <a:rPr lang="en-US" b="1" dirty="0" smtClean="0"/>
              <a:t>Fred </a:t>
            </a:r>
            <a:r>
              <a:rPr lang="en-US" dirty="0" smtClean="0"/>
              <a:t>&lt;</a:t>
            </a:r>
            <a:r>
              <a:rPr lang="en-US" i="1" dirty="0" smtClean="0"/>
              <a:t>freeOf</a:t>
            </a:r>
            <a:r>
              <a:rPr lang="en-US" dirty="0" smtClean="0"/>
              <a:t>&gt;  </a:t>
            </a:r>
            <a:r>
              <a:rPr lang="en-US" b="1" dirty="0" smtClean="0">
                <a:solidFill>
                  <a:srgbClr val="7030A0"/>
                </a:solidFill>
              </a:rPr>
              <a:t>Peptic ulcers</a:t>
            </a:r>
            <a:r>
              <a:rPr lang="en-US" dirty="0" smtClean="0">
                <a:solidFill>
                  <a:srgbClr val="7030A0"/>
                </a:solidFill>
              </a:rPr>
              <a:t> against the patient facts (Facts A) shows the statement to be TRUE. There is no statement </a:t>
            </a:r>
            <a:r>
              <a:rPr lang="en-US" dirty="0" smtClean="0"/>
              <a:t>Fred  &lt;</a:t>
            </a:r>
            <a:r>
              <a:rPr lang="en-US" i="1" dirty="0" smtClean="0"/>
              <a:t>hasDisease&gt; </a:t>
            </a:r>
            <a:r>
              <a:rPr lang="en-US" dirty="0" smtClean="0"/>
              <a:t> </a:t>
            </a:r>
            <a:r>
              <a:rPr lang="en-US" dirty="0" smtClean="0">
                <a:solidFill>
                  <a:srgbClr val="7030A0"/>
                </a:solidFill>
              </a:rPr>
              <a:t>Peptic ulcers</a:t>
            </a:r>
            <a:r>
              <a:rPr lang="en-US" dirty="0" smtClean="0"/>
              <a:t>.</a:t>
            </a:r>
          </a:p>
          <a:p>
            <a:r>
              <a:rPr lang="en-US" dirty="0" smtClean="0"/>
              <a:t>(The system, being very literal, needs the rule for &lt;</a:t>
            </a:r>
            <a:r>
              <a:rPr lang="en-US" i="1" dirty="0" smtClean="0"/>
              <a:t>freeOf</a:t>
            </a:r>
            <a:r>
              <a:rPr lang="en-US" dirty="0" smtClean="0"/>
              <a:t>&gt;</a:t>
            </a:r>
            <a:r>
              <a:rPr lang="en-US" i="1" dirty="0" smtClean="0"/>
              <a:t> </a:t>
            </a:r>
            <a:r>
              <a:rPr lang="en-US" dirty="0" smtClean="0"/>
              <a:t>to come to this conclusion.)</a:t>
            </a:r>
          </a:p>
          <a:p>
            <a:endParaRPr lang="en-US" dirty="0" smtClean="0"/>
          </a:p>
          <a:p>
            <a:r>
              <a:rPr lang="en-US" dirty="0" smtClean="0"/>
              <a:t>So the second condition is TRUE, making the rule succeed, resulting in the values given in the next slide.                                                                                         Continued, scroll down</a:t>
            </a:r>
          </a:p>
          <a:p>
            <a:endParaRPr lang="en-US" dirty="0" smtClean="0"/>
          </a:p>
          <a:p>
            <a:r>
              <a:rPr lang="en-US" dirty="0" smtClean="0"/>
              <a:t>Note: Here we assume that the patient record gives all the diseases for a given patient.  If a statement is not in the patient record (or cannot be derived from statements in the patient record, we assume that the statement is FALSE.  This is called the “closed world assumption”; what is not in the record does not exist in the world.</a:t>
            </a:r>
          </a:p>
          <a:p>
            <a:r>
              <a:rPr lang="en-US" dirty="0" smtClean="0"/>
              <a:t>In the real practice of medicine that is not a good assumption.  The physician should have Fred tested for peptic ulcers before prescribing Theophylline.  In other words, the system should let the user know when there is not information to make a decision so that the user can find that additional information, through new measurements and observations, if necessary.</a:t>
            </a:r>
          </a:p>
        </p:txBody>
      </p:sp>
      <p:sp>
        <p:nvSpPr>
          <p:cNvPr id="4" name="Slide Number Placeholder 3"/>
          <p:cNvSpPr>
            <a:spLocks noGrp="1"/>
          </p:cNvSpPr>
          <p:nvPr>
            <p:ph type="sldNum" sz="quarter" idx="10"/>
          </p:nvPr>
        </p:nvSpPr>
        <p:spPr/>
        <p:txBody>
          <a:bodyPr/>
          <a:lstStyle/>
          <a:p>
            <a:fld id="{DFA699C5-4802-44A4-AE31-C8BEE8693509}" type="slidenum">
              <a:rPr lang="en-US" smtClean="0">
                <a:solidFill>
                  <a:prstClr val="black"/>
                </a:solidFill>
              </a:rPr>
              <a:pPr/>
              <a:t>32</a:t>
            </a:fld>
            <a:endParaRPr lang="en-US" dirty="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result is that </a:t>
            </a:r>
            <a:r>
              <a:rPr lang="en-US" b="1" dirty="0" smtClean="0">
                <a:solidFill>
                  <a:srgbClr val="FF0000"/>
                </a:solidFill>
              </a:rPr>
              <a:t>Fred </a:t>
            </a:r>
            <a:r>
              <a:rPr lang="en-US" dirty="0" smtClean="0"/>
              <a:t>&lt;</a:t>
            </a:r>
            <a:r>
              <a:rPr lang="en-US" i="1" dirty="0" smtClean="0"/>
              <a:t>tolerates</a:t>
            </a:r>
            <a:r>
              <a:rPr lang="en-US" dirty="0" smtClean="0"/>
              <a:t>&gt;  </a:t>
            </a:r>
            <a:r>
              <a:rPr lang="en-US" b="1" dirty="0" smtClean="0">
                <a:solidFill>
                  <a:srgbClr val="0070C0"/>
                </a:solidFill>
              </a:rPr>
              <a:t>Theophylline </a:t>
            </a:r>
            <a:r>
              <a:rPr lang="en-US" b="1" dirty="0" smtClean="0"/>
              <a:t>?</a:t>
            </a:r>
            <a:r>
              <a:rPr lang="en-US" b="1" dirty="0" smtClean="0">
                <a:solidFill>
                  <a:srgbClr val="0070C0"/>
                </a:solidFill>
              </a:rPr>
              <a:t>  </a:t>
            </a:r>
            <a:r>
              <a:rPr lang="en-US" dirty="0" smtClean="0">
                <a:solidFill>
                  <a:srgbClr val="0070C0"/>
                </a:solidFill>
              </a:rPr>
              <a:t> is</a:t>
            </a:r>
            <a:r>
              <a:rPr lang="en-US" b="1" dirty="0" smtClean="0">
                <a:solidFill>
                  <a:srgbClr val="0070C0"/>
                </a:solidFill>
              </a:rPr>
              <a:t> </a:t>
            </a:r>
            <a:r>
              <a:rPr lang="en-US" b="1" dirty="0" smtClean="0"/>
              <a:t>TRUE</a:t>
            </a:r>
          </a:p>
          <a:p>
            <a:endParaRPr lang="en-US" b="1" dirty="0" smtClean="0"/>
          </a:p>
          <a:p>
            <a:r>
              <a:rPr lang="en-US" dirty="0" smtClean="0"/>
              <a:t>Now we put this into the main rule, level 0 (slide 22)</a:t>
            </a:r>
          </a:p>
        </p:txBody>
      </p:sp>
      <p:sp>
        <p:nvSpPr>
          <p:cNvPr id="4" name="Slide Number Placeholder 3"/>
          <p:cNvSpPr>
            <a:spLocks noGrp="1"/>
          </p:cNvSpPr>
          <p:nvPr>
            <p:ph type="sldNum" sz="quarter" idx="10"/>
          </p:nvPr>
        </p:nvSpPr>
        <p:spPr/>
        <p:txBody>
          <a:bodyPr/>
          <a:lstStyle/>
          <a:p>
            <a:fld id="{DFA699C5-4802-44A4-AE31-C8BEE8693509}" type="slidenum">
              <a:rPr lang="en-US" smtClean="0">
                <a:solidFill>
                  <a:prstClr val="black"/>
                </a:solidFill>
              </a:rPr>
              <a:pPr/>
              <a:t>33</a:t>
            </a:fld>
            <a:endParaRPr lang="en-US" dirty="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Going back</a:t>
            </a:r>
            <a:r>
              <a:rPr lang="en-US" b="0" baseline="0" dirty="0" smtClean="0"/>
              <a:t> to the main rule (Level 0, slide 22).</a:t>
            </a:r>
            <a:endParaRPr lang="en-US" b="0" dirty="0" smtClean="0"/>
          </a:p>
          <a:p>
            <a:endParaRPr lang="en-US" b="0" dirty="0" smtClean="0"/>
          </a:p>
          <a:p>
            <a:r>
              <a:rPr lang="en-US" b="0" dirty="0" smtClean="0"/>
              <a:t>The rule succeeds, a drug is found.</a:t>
            </a:r>
          </a:p>
          <a:p>
            <a:endParaRPr lang="en-US" b="0" dirty="0" smtClean="0"/>
          </a:p>
        </p:txBody>
      </p:sp>
      <p:sp>
        <p:nvSpPr>
          <p:cNvPr id="4" name="Slide Number Placeholder 3"/>
          <p:cNvSpPr>
            <a:spLocks noGrp="1"/>
          </p:cNvSpPr>
          <p:nvPr>
            <p:ph type="sldNum" sz="quarter" idx="10"/>
          </p:nvPr>
        </p:nvSpPr>
        <p:spPr/>
        <p:txBody>
          <a:bodyPr/>
          <a:lstStyle/>
          <a:p>
            <a:fld id="{DFA699C5-4802-44A4-AE31-C8BEE8693509}" type="slidenum">
              <a:rPr lang="en-US" smtClean="0">
                <a:solidFill>
                  <a:prstClr val="black"/>
                </a:solidFill>
              </a:rPr>
              <a:pPr/>
              <a:t>34</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top line is the question, expressed as a statement with the variable ?DrugZ whose</a:t>
            </a:r>
            <a:r>
              <a:rPr lang="en-US" baseline="0" dirty="0" smtClean="0"/>
              <a:t> value, so far unknown to us, we want the system to find</a:t>
            </a:r>
            <a:r>
              <a:rPr lang="en-US" dirty="0" smtClean="0"/>
              <a:t>.</a:t>
            </a:r>
          </a:p>
          <a:p>
            <a:endParaRPr lang="en-US" dirty="0" smtClean="0"/>
          </a:p>
          <a:p>
            <a:r>
              <a:rPr lang="en-US" dirty="0" smtClean="0"/>
              <a:t>To answer</a:t>
            </a:r>
            <a:r>
              <a:rPr lang="en-US" baseline="0" dirty="0" smtClean="0"/>
              <a:t> the question, the system must find a value for the variable ?DrugZ.</a:t>
            </a:r>
          </a:p>
          <a:p>
            <a:endParaRPr lang="en-US" baseline="0" dirty="0" smtClean="0"/>
          </a:p>
          <a:p>
            <a:r>
              <a:rPr lang="en-US" baseline="0" dirty="0" smtClean="0"/>
              <a:t>To do this, the system must apply the general rule to the specific person Fred and find a value for ?DrugZ so that both conditions following IF are TRUE.</a:t>
            </a:r>
            <a:endParaRPr lang="en-US" dirty="0"/>
          </a:p>
        </p:txBody>
      </p:sp>
      <p:sp>
        <p:nvSpPr>
          <p:cNvPr id="4" name="Slide Number Placeholder 3"/>
          <p:cNvSpPr>
            <a:spLocks noGrp="1"/>
          </p:cNvSpPr>
          <p:nvPr>
            <p:ph type="sldNum" sz="quarter" idx="10"/>
          </p:nvPr>
        </p:nvSpPr>
        <p:spPr/>
        <p:txBody>
          <a:bodyPr/>
          <a:lstStyle/>
          <a:p>
            <a:fld id="{DFA699C5-4802-44A4-AE31-C8BEE8693509}" type="slidenum">
              <a:rPr lang="en-US" smtClean="0">
                <a:solidFill>
                  <a:prstClr val="black"/>
                </a:solidFill>
              </a:rPr>
              <a:pPr/>
              <a:t>9</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Everywhere in the rule, the variable </a:t>
            </a:r>
            <a:r>
              <a:rPr lang="en-US" dirty="0" smtClean="0">
                <a:solidFill>
                  <a:srgbClr val="FF0000"/>
                </a:solidFill>
              </a:rPr>
              <a:t>?PersonX</a:t>
            </a:r>
            <a:r>
              <a:rPr lang="en-US" baseline="0" dirty="0" smtClean="0"/>
              <a:t> is now replaced with Fred. Put differently, ?PersonX is no longer a variable; it is now known to have the value Fred.</a:t>
            </a:r>
          </a:p>
          <a:p>
            <a:r>
              <a:rPr lang="en-US" baseline="0" dirty="0" smtClean="0"/>
              <a:t>In technical language: The value Fred is bound to the variable ?PersonX.</a:t>
            </a:r>
          </a:p>
          <a:p>
            <a:endParaRPr lang="en-US" baseline="0" dirty="0" smtClean="0"/>
          </a:p>
          <a:p>
            <a:r>
              <a:rPr lang="en-US" baseline="0" dirty="0" smtClean="0"/>
              <a:t>The system must now check each of the conditions.  These conditions are “nested” inside the main rule.  We say they are one level down on Level 1 (as in Basement 1).</a:t>
            </a:r>
          </a:p>
          <a:p>
            <a:endParaRPr lang="en-US" baseline="0" dirty="0" smtClean="0"/>
          </a:p>
          <a:p>
            <a:r>
              <a:rPr lang="en-US" baseline="0" dirty="0" smtClean="0"/>
              <a:t>To check the first condition, the system must use the rule for </a:t>
            </a:r>
            <a:r>
              <a:rPr lang="en-US" dirty="0" smtClean="0"/>
              <a:t>&lt;</a:t>
            </a:r>
            <a:r>
              <a:rPr lang="en-US" i="1" dirty="0" smtClean="0"/>
              <a:t>hasCandidateDrug</a:t>
            </a:r>
            <a:r>
              <a:rPr lang="en-US" dirty="0" smtClean="0"/>
              <a:t>&gt; applied to Person Fred. </a:t>
            </a:r>
            <a:endParaRPr lang="en-US" dirty="0"/>
          </a:p>
        </p:txBody>
      </p:sp>
      <p:sp>
        <p:nvSpPr>
          <p:cNvPr id="4" name="Slide Number Placeholder 3"/>
          <p:cNvSpPr>
            <a:spLocks noGrp="1"/>
          </p:cNvSpPr>
          <p:nvPr>
            <p:ph type="sldNum" sz="quarter" idx="10"/>
          </p:nvPr>
        </p:nvSpPr>
        <p:spPr/>
        <p:txBody>
          <a:bodyPr/>
          <a:lstStyle/>
          <a:p>
            <a:fld id="{DFA699C5-4802-44A4-AE31-C8BEE8693509}" type="slidenum">
              <a:rPr lang="en-US" smtClean="0">
                <a:solidFill>
                  <a:prstClr val="black"/>
                </a:solidFill>
              </a:rPr>
              <a:pPr/>
              <a:t>10</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0">
              <a:defRPr/>
            </a:pPr>
            <a:r>
              <a:rPr lang="en-US" dirty="0" smtClean="0"/>
              <a:t>This is </a:t>
            </a:r>
            <a:r>
              <a:rPr lang="en-US" baseline="0" dirty="0" smtClean="0"/>
              <a:t>the rule for </a:t>
            </a:r>
            <a:r>
              <a:rPr lang="en-US" dirty="0" smtClean="0"/>
              <a:t>&lt;</a:t>
            </a:r>
            <a:r>
              <a:rPr lang="en-US" i="1" dirty="0" smtClean="0"/>
              <a:t>hasCandidateDrug</a:t>
            </a:r>
            <a:r>
              <a:rPr lang="en-US" dirty="0" smtClean="0"/>
              <a:t>&gt; applied to Person Fred</a:t>
            </a:r>
          </a:p>
          <a:p>
            <a:pPr defTabSz="914350">
              <a:defRPr/>
            </a:pPr>
            <a:endParaRPr lang="en-US" dirty="0" smtClean="0"/>
          </a:p>
          <a:p>
            <a:pPr defTabSz="914350">
              <a:defRPr/>
            </a:pPr>
            <a:r>
              <a:rPr lang="en-US" dirty="0" smtClean="0"/>
              <a:t>Everywhere in the rule where the variable ?PersonX appears it is now replaced by the known value Fred</a:t>
            </a:r>
          </a:p>
          <a:p>
            <a:pPr defTabSz="914350">
              <a:defRPr/>
            </a:pPr>
            <a:r>
              <a:rPr lang="en-US" dirty="0" smtClean="0"/>
              <a:t>(This is a new slide, not a continuation from the previous one.  It is assumed that from the previous slides you understand how a rule is applied to a specific case, so not each tiny step is shown.)</a:t>
            </a:r>
          </a:p>
          <a:p>
            <a:endParaRPr lang="en-US" dirty="0"/>
          </a:p>
        </p:txBody>
      </p:sp>
      <p:sp>
        <p:nvSpPr>
          <p:cNvPr id="4" name="Slide Number Placeholder 3"/>
          <p:cNvSpPr>
            <a:spLocks noGrp="1"/>
          </p:cNvSpPr>
          <p:nvPr>
            <p:ph type="sldNum" sz="quarter" idx="10"/>
          </p:nvPr>
        </p:nvSpPr>
        <p:spPr/>
        <p:txBody>
          <a:bodyPr/>
          <a:lstStyle/>
          <a:p>
            <a:fld id="{DFA699C5-4802-44A4-AE31-C8BEE8693509}" type="slidenum">
              <a:rPr lang="en-US" smtClean="0">
                <a:solidFill>
                  <a:prstClr val="black"/>
                </a:solidFill>
              </a:rPr>
              <a:pPr/>
              <a:t>11</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0">
              <a:defRPr/>
            </a:pPr>
            <a:r>
              <a:rPr lang="en-US" dirty="0" smtClean="0"/>
              <a:t>By consulting</a:t>
            </a:r>
            <a:r>
              <a:rPr lang="en-US" baseline="0" dirty="0" smtClean="0"/>
              <a:t> the patient facts, the </a:t>
            </a:r>
            <a:r>
              <a:rPr lang="en-US" dirty="0" smtClean="0"/>
              <a:t>system finds that one way to make the first condition TRUE is to use Asthma as the value</a:t>
            </a:r>
            <a:r>
              <a:rPr lang="en-US" baseline="0" dirty="0" smtClean="0"/>
              <a:t> of ?DiseaseY.</a:t>
            </a:r>
          </a:p>
          <a:p>
            <a:pPr defTabSz="914350">
              <a:defRPr/>
            </a:pPr>
            <a:endParaRPr lang="en-US" baseline="0" dirty="0" smtClean="0"/>
          </a:p>
          <a:p>
            <a:pPr defTabSz="914350">
              <a:defRPr/>
            </a:pPr>
            <a:r>
              <a:rPr lang="en-US" baseline="0" dirty="0" smtClean="0"/>
              <a:t>While Fred has other diseases, Asthma is the new disease for which a treatment is sought.</a:t>
            </a:r>
            <a:endParaRPr lang="en-US" dirty="0"/>
          </a:p>
        </p:txBody>
      </p:sp>
      <p:sp>
        <p:nvSpPr>
          <p:cNvPr id="4" name="Slide Number Placeholder 3"/>
          <p:cNvSpPr>
            <a:spLocks noGrp="1"/>
          </p:cNvSpPr>
          <p:nvPr>
            <p:ph type="sldNum" sz="quarter" idx="10"/>
          </p:nvPr>
        </p:nvSpPr>
        <p:spPr/>
        <p:txBody>
          <a:bodyPr/>
          <a:lstStyle/>
          <a:p>
            <a:fld id="{DFA699C5-4802-44A4-AE31-C8BEE8693509}" type="slidenum">
              <a:rPr lang="en-US" smtClean="0">
                <a:solidFill>
                  <a:prstClr val="black"/>
                </a:solidFill>
              </a:rPr>
              <a:pPr/>
              <a:t>12</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0">
              <a:defRPr/>
            </a:pPr>
            <a:r>
              <a:rPr lang="en-US" dirty="0" smtClean="0"/>
              <a:t>Everywhere</a:t>
            </a:r>
            <a:r>
              <a:rPr lang="en-US" baseline="0" dirty="0" smtClean="0"/>
              <a:t> else in the rule where ?DiseaseY appears, the value of ?DiseaseY should now be Asthma.</a:t>
            </a:r>
            <a:endParaRPr lang="en-US" dirty="0" smtClean="0"/>
          </a:p>
          <a:p>
            <a:endParaRPr lang="en-US" dirty="0"/>
          </a:p>
        </p:txBody>
      </p:sp>
      <p:sp>
        <p:nvSpPr>
          <p:cNvPr id="4" name="Slide Number Placeholder 3"/>
          <p:cNvSpPr>
            <a:spLocks noGrp="1"/>
          </p:cNvSpPr>
          <p:nvPr>
            <p:ph type="sldNum" sz="quarter" idx="10"/>
          </p:nvPr>
        </p:nvSpPr>
        <p:spPr/>
        <p:txBody>
          <a:bodyPr/>
          <a:lstStyle/>
          <a:p>
            <a:fld id="{DFA699C5-4802-44A4-AE31-C8BEE8693509}" type="slidenum">
              <a:rPr lang="en-US" smtClean="0">
                <a:solidFill>
                  <a:prstClr val="black"/>
                </a:solidFill>
              </a:rPr>
              <a:pPr/>
              <a:t>13</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Using the &lt;</a:t>
            </a:r>
            <a:r>
              <a:rPr lang="en-US" i="1" dirty="0" smtClean="0"/>
              <a:t>treatedWith</a:t>
            </a:r>
            <a:r>
              <a:rPr lang="en-US" dirty="0" smtClean="0"/>
              <a:t>&gt; facts, the system finds that one way to make the second condition TRUE is to use Prednisone as the value of ?DrugZ.</a:t>
            </a:r>
          </a:p>
          <a:p>
            <a:r>
              <a:rPr lang="en-US" b="1" dirty="0" smtClean="0"/>
              <a:t>(For this example I picked Prednisone first because it fits the illustration better.) </a:t>
            </a:r>
            <a:r>
              <a:rPr lang="en-US" b="0" dirty="0" smtClean="0"/>
              <a:t>(XXX</a:t>
            </a:r>
            <a:r>
              <a:rPr lang="en-US" b="0" baseline="0" dirty="0" smtClean="0"/>
              <a:t> Delete for next time, lecture notes fixed)</a:t>
            </a:r>
            <a:endParaRPr lang="en-US" b="1" dirty="0" smtClean="0"/>
          </a:p>
          <a:p>
            <a:endParaRPr lang="en-US" dirty="0" smtClean="0"/>
          </a:p>
          <a:p>
            <a:r>
              <a:rPr lang="en-US" dirty="0" smtClean="0"/>
              <a:t>There is another way to make the second conditions TRUE, namely Theophylline.  The system will try this later.</a:t>
            </a:r>
            <a:endParaRPr lang="en-US" dirty="0"/>
          </a:p>
        </p:txBody>
      </p:sp>
      <p:sp>
        <p:nvSpPr>
          <p:cNvPr id="4" name="Slide Number Placeholder 3"/>
          <p:cNvSpPr>
            <a:spLocks noGrp="1"/>
          </p:cNvSpPr>
          <p:nvPr>
            <p:ph type="sldNum" sz="quarter" idx="10"/>
          </p:nvPr>
        </p:nvSpPr>
        <p:spPr/>
        <p:txBody>
          <a:bodyPr/>
          <a:lstStyle/>
          <a:p>
            <a:fld id="{DFA699C5-4802-44A4-AE31-C8BEE8693509}" type="slidenum">
              <a:rPr lang="en-US" smtClean="0">
                <a:solidFill>
                  <a:prstClr val="black"/>
                </a:solidFill>
              </a:rPr>
              <a:pPr/>
              <a:t>14</a:t>
            </a:fld>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0">
              <a:defRPr/>
            </a:pPr>
            <a:r>
              <a:rPr lang="en-US" dirty="0" smtClean="0"/>
              <a:t>Since both conditions are TRUE</a:t>
            </a:r>
            <a:r>
              <a:rPr lang="en-US" baseline="0" dirty="0" smtClean="0"/>
              <a:t> using the values of Asthma and Prednisone, the value of ?DrugZ in the head of the rule is Prednisone.</a:t>
            </a:r>
          </a:p>
          <a:p>
            <a:pPr defTabSz="914350">
              <a:defRPr/>
            </a:pPr>
            <a:endParaRPr lang="en-US" baseline="0" dirty="0" smtClean="0"/>
          </a:p>
          <a:p>
            <a:pPr defTabSz="914350">
              <a:defRPr/>
            </a:pPr>
            <a:r>
              <a:rPr lang="en-US" baseline="0" dirty="0" smtClean="0"/>
              <a:t>With this, the system found an answer to the question posed in the first condition:  </a:t>
            </a:r>
            <a:r>
              <a:rPr lang="en-US" b="1" dirty="0" smtClean="0">
                <a:solidFill>
                  <a:srgbClr val="FF0000"/>
                </a:solidFill>
              </a:rPr>
              <a:t>Fred </a:t>
            </a:r>
            <a:r>
              <a:rPr lang="en-US" b="1" dirty="0" smtClean="0"/>
              <a:t>&lt;</a:t>
            </a:r>
            <a:r>
              <a:rPr lang="en-US" b="1" i="1" dirty="0" smtClean="0"/>
              <a:t>hasCandidateDrug</a:t>
            </a:r>
            <a:r>
              <a:rPr lang="en-US" b="1" dirty="0" smtClean="0"/>
              <a:t>&gt; Prednisone</a:t>
            </a:r>
          </a:p>
          <a:p>
            <a:pPr defTabSz="914350">
              <a:defRPr/>
            </a:pPr>
            <a:r>
              <a:rPr lang="en-US" dirty="0" smtClean="0"/>
              <a:t>So, in the question the system can now replace the variable ?DrugZ with the value Prednisone</a:t>
            </a:r>
          </a:p>
          <a:p>
            <a:endParaRPr lang="en-US" b="1" dirty="0" smtClean="0"/>
          </a:p>
          <a:p>
            <a:r>
              <a:rPr lang="en-US" dirty="0" smtClean="0"/>
              <a:t>The system now goes back to the main rule, Level 0 (Slide 4), and fills in the value </a:t>
            </a:r>
            <a:r>
              <a:rPr lang="en-US" b="1" dirty="0" smtClean="0"/>
              <a:t>Prednisone </a:t>
            </a:r>
            <a:r>
              <a:rPr lang="en-US" dirty="0" smtClean="0"/>
              <a:t>wherever the variable ?DrugZ appears</a:t>
            </a:r>
            <a:endParaRPr lang="en-US" b="1" dirty="0"/>
          </a:p>
        </p:txBody>
      </p:sp>
      <p:sp>
        <p:nvSpPr>
          <p:cNvPr id="4" name="Slide Number Placeholder 3"/>
          <p:cNvSpPr>
            <a:spLocks noGrp="1"/>
          </p:cNvSpPr>
          <p:nvPr>
            <p:ph type="sldNum" sz="quarter" idx="10"/>
          </p:nvPr>
        </p:nvSpPr>
        <p:spPr/>
        <p:txBody>
          <a:bodyPr/>
          <a:lstStyle/>
          <a:p>
            <a:fld id="{DFA699C5-4802-44A4-AE31-C8BEE8693509}" type="slidenum">
              <a:rPr lang="en-US" smtClean="0">
                <a:solidFill>
                  <a:prstClr val="black"/>
                </a:solidFill>
              </a:rPr>
              <a:pPr/>
              <a:t>15</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83ED20E5-6F4E-464C-8E89-564284A36F70}" type="slidenum">
              <a:rPr lang="en-US" smtClean="0">
                <a:solidFill>
                  <a:srgbClr val="FFFFFF"/>
                </a:solidFill>
              </a:rPr>
              <a:pPr>
                <a:defRPr/>
              </a:pPr>
              <a:t>‹#›</a:t>
            </a:fld>
            <a:endParaRPr lang="en-US" dirty="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CDB36F06-0C2B-441C-8941-30DA2EF27D98}" type="slidenum">
              <a:rPr lang="en-US" smtClean="0">
                <a:solidFill>
                  <a:srgbClr val="FFFFFF"/>
                </a:solidFill>
              </a:rPr>
              <a:pPr>
                <a:defRPr/>
              </a:pPr>
              <a:t>‹#›</a:t>
            </a:fld>
            <a:endParaRPr lang="en-US" dirty="0">
              <a:solidFill>
                <a:srgbClr val="FFFFFF"/>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B926B714-91EE-44DF-9AE1-6EC187663BAB}" type="slidenum">
              <a:rPr lang="en-US" smtClean="0">
                <a:solidFill>
                  <a:srgbClr val="FFFFFF"/>
                </a:solidFill>
              </a:rPr>
              <a:pPr>
                <a:defRPr/>
              </a:pPr>
              <a:t>‹#›</a:t>
            </a:fld>
            <a:endParaRPr lang="en-US" dirty="0">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336D2B-91A7-4054-BAFB-C606E4DD8442}" type="datetime1">
              <a:rPr lang="en-US" smtClean="0">
                <a:solidFill>
                  <a:prstClr val="black">
                    <a:tint val="75000"/>
                  </a:prstClr>
                </a:solidFill>
              </a:rPr>
              <a:pPr/>
              <a:t>1/24/2016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5466081-C724-4413-A58A-157D8A9C64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2537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95A0A6-250A-447F-8295-1423764A0D1C}" type="datetime1">
              <a:rPr lang="en-US" smtClean="0">
                <a:solidFill>
                  <a:prstClr val="black">
                    <a:tint val="75000"/>
                  </a:prstClr>
                </a:solidFill>
              </a:rPr>
              <a:pPr/>
              <a:t>1/24/2016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5466081-C724-4413-A58A-157D8A9C64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5662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491272-DDE2-4E7E-9314-AAB82194E375}" type="datetime1">
              <a:rPr lang="en-US" smtClean="0">
                <a:solidFill>
                  <a:prstClr val="black">
                    <a:tint val="75000"/>
                  </a:prstClr>
                </a:solidFill>
              </a:rPr>
              <a:pPr/>
              <a:t>1/24/2016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5466081-C724-4413-A58A-157D8A9C64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55764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3D5310-BEF6-4029-8AB0-013F55BD2823}" type="datetime1">
              <a:rPr lang="en-US" smtClean="0">
                <a:solidFill>
                  <a:prstClr val="black">
                    <a:tint val="75000"/>
                  </a:prstClr>
                </a:solidFill>
              </a:rPr>
              <a:pPr/>
              <a:t>1/24/2016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5466081-C724-4413-A58A-157D8A9C64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51618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607F58C-263D-4EE4-93C1-BED78FFAAA8C}" type="datetime1">
              <a:rPr lang="en-US" smtClean="0">
                <a:solidFill>
                  <a:prstClr val="black">
                    <a:tint val="75000"/>
                  </a:prstClr>
                </a:solidFill>
              </a:rPr>
              <a:pPr/>
              <a:t>1/24/2016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5466081-C724-4413-A58A-157D8A9C64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8489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019E76-04D3-4236-9E44-3C517DE55006}" type="datetime1">
              <a:rPr lang="en-US" smtClean="0">
                <a:solidFill>
                  <a:prstClr val="black">
                    <a:tint val="75000"/>
                  </a:prstClr>
                </a:solidFill>
              </a:rPr>
              <a:pPr/>
              <a:t>1/24/2016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5466081-C724-4413-A58A-157D8A9C64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62904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E5CAC5-FC91-49FF-BDEF-7EEFD46B2112}" type="datetime1">
              <a:rPr lang="en-US" smtClean="0">
                <a:solidFill>
                  <a:prstClr val="black">
                    <a:tint val="75000"/>
                  </a:prstClr>
                </a:solidFill>
              </a:rPr>
              <a:pPr/>
              <a:t>1/24/2016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5466081-C724-4413-A58A-157D8A9C64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6481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7B166B-D664-4CB8-B6C9-3C7A305FEF0E}" type="datetime1">
              <a:rPr lang="en-US" smtClean="0">
                <a:solidFill>
                  <a:prstClr val="black">
                    <a:tint val="75000"/>
                  </a:prstClr>
                </a:solidFill>
              </a:rPr>
              <a:pPr/>
              <a:t>1/24/2016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5466081-C724-4413-A58A-157D8A9C64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9009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BDBE7EF8-D788-4A0E-B8CC-75CFC5CF7804}" type="slidenum">
              <a:rPr lang="en-US" smtClean="0">
                <a:solidFill>
                  <a:srgbClr val="FFFFFF"/>
                </a:solidFill>
              </a:rPr>
              <a:pPr>
                <a:defRPr/>
              </a:pPr>
              <a:t>‹#›</a:t>
            </a:fld>
            <a:endParaRPr lang="en-US" dirty="0">
              <a:solidFill>
                <a:srgbClr val="FFFFFF"/>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34E117-42E9-4C6B-BA92-EF6520E80A91}" type="datetime1">
              <a:rPr lang="en-US" smtClean="0">
                <a:solidFill>
                  <a:prstClr val="black">
                    <a:tint val="75000"/>
                  </a:prstClr>
                </a:solidFill>
              </a:rPr>
              <a:pPr/>
              <a:t>1/24/2016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5466081-C724-4413-A58A-157D8A9C64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19967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09B159-2BA4-46F3-AA84-2029F378C63A}" type="datetime1">
              <a:rPr lang="en-US" smtClean="0">
                <a:solidFill>
                  <a:prstClr val="black">
                    <a:tint val="75000"/>
                  </a:prstClr>
                </a:solidFill>
              </a:rPr>
              <a:pPr/>
              <a:t>1/24/2016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5466081-C724-4413-A58A-157D8A9C64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19120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488E4C-FBCC-445B-8C91-C5EF8ED5F2B4}" type="datetime1">
              <a:rPr lang="en-US" smtClean="0">
                <a:solidFill>
                  <a:prstClr val="black">
                    <a:tint val="75000"/>
                  </a:prstClr>
                </a:solidFill>
              </a:rPr>
              <a:pPr/>
              <a:t>1/24/2016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5466081-C724-4413-A58A-157D8A9C64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5486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1944B3AD-9855-43B4-A677-2B5D64DC55C4}" type="slidenum">
              <a:rPr lang="en-US" smtClean="0">
                <a:solidFill>
                  <a:srgbClr val="FFFFFF"/>
                </a:solidFill>
              </a:rPr>
              <a:pPr>
                <a:defRPr/>
              </a:pPr>
              <a:t>‹#›</a:t>
            </a:fld>
            <a:endParaRPr lang="en-US" dirty="0">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C01A8624-5168-452F-8FB5-BCB158AF065B}" type="slidenum">
              <a:rPr lang="en-US" smtClean="0">
                <a:solidFill>
                  <a:srgbClr val="FFFFFF"/>
                </a:solidFill>
              </a:rPr>
              <a:pPr>
                <a:defRPr/>
              </a:pPr>
              <a:t>‹#›</a:t>
            </a:fld>
            <a:endParaRPr lang="en-US" dirty="0">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8" name="Footer Placeholder 7"/>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pPr>
              <a:defRPr/>
            </a:pPr>
            <a:fld id="{41909EEE-143D-4BF0-8157-580CBF4BE5C0}" type="slidenum">
              <a:rPr lang="en-US" smtClean="0">
                <a:solidFill>
                  <a:srgbClr val="FFFFFF"/>
                </a:solidFill>
              </a:rPr>
              <a:pPr>
                <a:defRPr/>
              </a:pPr>
              <a:t>‹#›</a:t>
            </a:fld>
            <a:endParaRPr lang="en-US" dirty="0">
              <a:solidFill>
                <a:srgbClr val="FFFFFF"/>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4" name="Footer Placeholder 3"/>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pPr>
              <a:defRPr/>
            </a:pPr>
            <a:fld id="{9968B5FA-1634-4030-BE4D-C041FBFC09F4}" type="slidenum">
              <a:rPr lang="en-US" smtClean="0">
                <a:solidFill>
                  <a:srgbClr val="FFFFFF"/>
                </a:solidFill>
              </a:rPr>
              <a:pPr>
                <a:defRPr/>
              </a:pPr>
              <a:t>‹#›</a:t>
            </a:fld>
            <a:endParaRPr lang="en-US" dirty="0">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3" name="Footer Placeholder 2"/>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pPr>
              <a:defRPr/>
            </a:pPr>
            <a:fld id="{B3884B5F-4628-496F-B9D1-7DFF093BE185}" type="slidenum">
              <a:rPr lang="en-US" smtClean="0">
                <a:solidFill>
                  <a:srgbClr val="FFFFFF"/>
                </a:solidFill>
              </a:rPr>
              <a:pPr>
                <a:defRPr/>
              </a:pPr>
              <a:t>‹#›</a:t>
            </a:fld>
            <a:endParaRPr lang="en-US" dirty="0">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EC6EE177-5E08-4D66-96B9-012347F80AE8}" type="slidenum">
              <a:rPr lang="en-US" smtClean="0">
                <a:solidFill>
                  <a:srgbClr val="FFFFFF"/>
                </a:solidFill>
              </a:rPr>
              <a:pPr>
                <a:defRPr/>
              </a:pPr>
              <a:t>‹#›</a:t>
            </a:fld>
            <a:endParaRPr lang="en-US" dirty="0">
              <a:solidFill>
                <a:srgbClr val="FFFF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5EB0D0F3-6F04-41AC-BEA2-CC5654185D7D}" type="slidenum">
              <a:rPr lang="en-US" smtClean="0">
                <a:solidFill>
                  <a:srgbClr val="FFFFFF"/>
                </a:solidFill>
              </a:rPr>
              <a:pPr>
                <a:defRPr/>
              </a:pPr>
              <a:t>‹#›</a:t>
            </a:fld>
            <a:endParaRPr lang="en-US" dirty="0">
              <a:solidFill>
                <a:srgbClr val="FFFFFF"/>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685800" y="1524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3011" name="Rectangle 3"/>
          <p:cNvSpPr>
            <a:spLocks noGrp="1" noChangeArrowheads="1"/>
          </p:cNvSpPr>
          <p:nvPr>
            <p:ph type="body" idx="1"/>
          </p:nvPr>
        </p:nvSpPr>
        <p:spPr bwMode="auto">
          <a:xfrm>
            <a:off x="685800" y="16764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30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dirty="0">
              <a:solidFill>
                <a:srgbClr val="FFFFFF"/>
              </a:solidFill>
              <a:latin typeface="Arial Unicode MS" pitchFamily="34" charset="-128"/>
            </a:endParaRPr>
          </a:p>
        </p:txBody>
      </p:sp>
      <p:sp>
        <p:nvSpPr>
          <p:cNvPr id="430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r>
              <a:rPr lang="en-US" dirty="0" smtClean="0">
                <a:solidFill>
                  <a:srgbClr val="FFFFFF"/>
                </a:solidFill>
                <a:latin typeface="Arial Unicode MS" pitchFamily="34" charset="-128"/>
              </a:rPr>
              <a:t>Soergel, </a:t>
            </a:r>
            <a:endParaRPr lang="en-US" dirty="0">
              <a:solidFill>
                <a:srgbClr val="FFFFFF"/>
              </a:solidFill>
              <a:latin typeface="Arial Unicode MS" pitchFamily="34" charset="-128"/>
            </a:endParaRPr>
          </a:p>
        </p:txBody>
      </p:sp>
      <p:sp>
        <p:nvSpPr>
          <p:cNvPr id="430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F023A00D-5CB4-4BC5-96EA-DD2D4099CE3A}" type="slidenum">
              <a:rPr lang="en-US" smtClean="0">
                <a:solidFill>
                  <a:srgbClr val="FFFFFF"/>
                </a:solidFill>
                <a:latin typeface="Arial Unicode MS" pitchFamily="34" charset="-128"/>
              </a:rPr>
              <a:pPr fontAlgn="base">
                <a:spcBef>
                  <a:spcPct val="0"/>
                </a:spcBef>
                <a:spcAft>
                  <a:spcPct val="0"/>
                </a:spcAft>
                <a:defRPr/>
              </a:pPr>
              <a:t>‹#›</a:t>
            </a:fld>
            <a:endParaRPr lang="en-US" dirty="0">
              <a:solidFill>
                <a:srgbClr val="FFFFFF"/>
              </a:solidFill>
              <a:latin typeface="Arial Unicode MS" pitchFamily="34" charset="-128"/>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fontAlgn="base">
        <a:spcBef>
          <a:spcPct val="0"/>
        </a:spcBef>
        <a:spcAft>
          <a:spcPct val="0"/>
        </a:spcAft>
        <a:defRPr sz="4000" b="1">
          <a:solidFill>
            <a:srgbClr val="FFCC66"/>
          </a:solidFill>
          <a:latin typeface="+mj-lt"/>
          <a:ea typeface="+mj-ea"/>
          <a:cs typeface="+mj-cs"/>
        </a:defRPr>
      </a:lvl1pPr>
      <a:lvl2pPr algn="ctr" rtl="0" fontAlgn="base">
        <a:spcBef>
          <a:spcPct val="0"/>
        </a:spcBef>
        <a:spcAft>
          <a:spcPct val="0"/>
        </a:spcAft>
        <a:defRPr sz="4000" b="1">
          <a:solidFill>
            <a:srgbClr val="FFCC66"/>
          </a:solidFill>
          <a:latin typeface="Arial" charset="0"/>
          <a:cs typeface="Arial" charset="0"/>
        </a:defRPr>
      </a:lvl2pPr>
      <a:lvl3pPr algn="ctr" rtl="0" fontAlgn="base">
        <a:spcBef>
          <a:spcPct val="0"/>
        </a:spcBef>
        <a:spcAft>
          <a:spcPct val="0"/>
        </a:spcAft>
        <a:defRPr sz="4000" b="1">
          <a:solidFill>
            <a:srgbClr val="FFCC66"/>
          </a:solidFill>
          <a:latin typeface="Arial" charset="0"/>
          <a:cs typeface="Arial" charset="0"/>
        </a:defRPr>
      </a:lvl3pPr>
      <a:lvl4pPr algn="ctr" rtl="0" fontAlgn="base">
        <a:spcBef>
          <a:spcPct val="0"/>
        </a:spcBef>
        <a:spcAft>
          <a:spcPct val="0"/>
        </a:spcAft>
        <a:defRPr sz="4000" b="1">
          <a:solidFill>
            <a:srgbClr val="FFCC66"/>
          </a:solidFill>
          <a:latin typeface="Arial" charset="0"/>
          <a:cs typeface="Arial" charset="0"/>
        </a:defRPr>
      </a:lvl4pPr>
      <a:lvl5pPr algn="ctr" rtl="0" fontAlgn="base">
        <a:spcBef>
          <a:spcPct val="0"/>
        </a:spcBef>
        <a:spcAft>
          <a:spcPct val="0"/>
        </a:spcAft>
        <a:defRPr sz="4000" b="1">
          <a:solidFill>
            <a:srgbClr val="FFCC66"/>
          </a:solidFill>
          <a:latin typeface="Arial" charset="0"/>
          <a:cs typeface="Arial" charset="0"/>
        </a:defRPr>
      </a:lvl5pPr>
      <a:lvl6pPr marL="457200" algn="ctr" rtl="0" fontAlgn="base">
        <a:spcBef>
          <a:spcPct val="0"/>
        </a:spcBef>
        <a:spcAft>
          <a:spcPct val="0"/>
        </a:spcAft>
        <a:defRPr sz="4000" b="1">
          <a:solidFill>
            <a:srgbClr val="FFCC66"/>
          </a:solidFill>
          <a:latin typeface="Arial" charset="0"/>
          <a:cs typeface="Arial" charset="0"/>
        </a:defRPr>
      </a:lvl6pPr>
      <a:lvl7pPr marL="914400" algn="ctr" rtl="0" fontAlgn="base">
        <a:spcBef>
          <a:spcPct val="0"/>
        </a:spcBef>
        <a:spcAft>
          <a:spcPct val="0"/>
        </a:spcAft>
        <a:defRPr sz="4000" b="1">
          <a:solidFill>
            <a:srgbClr val="FFCC66"/>
          </a:solidFill>
          <a:latin typeface="Arial" charset="0"/>
          <a:cs typeface="Arial" charset="0"/>
        </a:defRPr>
      </a:lvl7pPr>
      <a:lvl8pPr marL="1371600" algn="ctr" rtl="0" fontAlgn="base">
        <a:spcBef>
          <a:spcPct val="0"/>
        </a:spcBef>
        <a:spcAft>
          <a:spcPct val="0"/>
        </a:spcAft>
        <a:defRPr sz="4000" b="1">
          <a:solidFill>
            <a:srgbClr val="FFCC66"/>
          </a:solidFill>
          <a:latin typeface="Arial" charset="0"/>
          <a:cs typeface="Arial" charset="0"/>
        </a:defRPr>
      </a:lvl8pPr>
      <a:lvl9pPr marL="1828800" algn="ctr" rtl="0" fontAlgn="base">
        <a:spcBef>
          <a:spcPct val="0"/>
        </a:spcBef>
        <a:spcAft>
          <a:spcPct val="0"/>
        </a:spcAft>
        <a:defRPr sz="4000" b="1">
          <a:solidFill>
            <a:srgbClr val="FFCC66"/>
          </a:solidFill>
          <a:latin typeface="Arial" charset="0"/>
          <a:cs typeface="Arial" charset="0"/>
        </a:defRPr>
      </a:lvl9pPr>
    </p:titleStyle>
    <p:bodyStyle>
      <a:lvl1pPr marL="342900" indent="-342900" algn="l" rtl="0" fontAlgn="base">
        <a:spcBef>
          <a:spcPct val="6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22B21C-FDC3-42C6-9D05-D8DD1524BFA8}" type="datetime1">
              <a:rPr lang="en-US" smtClean="0">
                <a:solidFill>
                  <a:prstClr val="black">
                    <a:tint val="75000"/>
                  </a:prstClr>
                </a:solidFill>
              </a:rPr>
              <a:pPr/>
              <a:t>1/24/2016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2800">
                <a:solidFill>
                  <a:schemeClr val="tx1">
                    <a:tint val="75000"/>
                  </a:schemeClr>
                </a:solidFill>
              </a:defRPr>
            </a:lvl1pPr>
          </a:lstStyle>
          <a:p>
            <a:fld id="{25466081-C724-4413-A58A-157D8A9C64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733472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1.wav"/><Relationship Id="rId1" Type="http://schemas.openxmlformats.org/officeDocument/2006/relationships/themeOverride" Target="../theme/themeOverride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609600" y="914400"/>
            <a:ext cx="7772400" cy="1447800"/>
          </a:xfrm>
        </p:spPr>
        <p:txBody>
          <a:bodyPr/>
          <a:lstStyle/>
          <a:p>
            <a:pPr eaLnBrk="1" hangingPunct="1"/>
            <a:r>
              <a:rPr lang="en-US" sz="4800" b="0" dirty="0">
                <a:latin typeface="Arial Unicode MS" pitchFamily="34" charset="-128"/>
              </a:rPr>
              <a:t>UB LIS 571 Soergel</a:t>
            </a:r>
            <a:br>
              <a:rPr lang="en-US" sz="4800" b="0" dirty="0">
                <a:latin typeface="Arial Unicode MS" pitchFamily="34" charset="-128"/>
              </a:rPr>
            </a:br>
            <a:r>
              <a:rPr lang="en-US" sz="4800" b="0" dirty="0">
                <a:latin typeface="Arial Unicode MS" pitchFamily="34" charset="-128"/>
              </a:rPr>
              <a:t>Lecture </a:t>
            </a:r>
            <a:r>
              <a:rPr lang="en-US" sz="4800" b="0" dirty="0" smtClean="0">
                <a:latin typeface="Arial Unicode MS" pitchFamily="34" charset="-128"/>
              </a:rPr>
              <a:t>1.2  </a:t>
            </a:r>
            <a:r>
              <a:rPr lang="en-US" sz="4800" b="0" dirty="0">
                <a:latin typeface="Arial Unicode MS" pitchFamily="34" charset="-128"/>
              </a:rPr>
              <a:t/>
            </a:r>
            <a:br>
              <a:rPr lang="en-US" sz="4800" b="0" dirty="0">
                <a:latin typeface="Arial Unicode MS" pitchFamily="34" charset="-128"/>
              </a:rPr>
            </a:br>
            <a:r>
              <a:rPr lang="en-US" sz="4800" dirty="0" smtClean="0"/>
              <a:t> Information systems and information structure</a:t>
            </a:r>
            <a:endParaRPr lang="en-US" sz="4800" b="0" dirty="0">
              <a:latin typeface="Arial Unicode MS" pitchFamily="34" charset="-128"/>
            </a:endParaRPr>
          </a:p>
        </p:txBody>
      </p:sp>
      <p:sp>
        <p:nvSpPr>
          <p:cNvPr id="2052" name="Rectangle 3"/>
          <p:cNvSpPr>
            <a:spLocks noGrp="1" noChangeArrowheads="1"/>
          </p:cNvSpPr>
          <p:nvPr>
            <p:ph type="subTitle" idx="1"/>
          </p:nvPr>
        </p:nvSpPr>
        <p:spPr>
          <a:xfrm>
            <a:off x="990600" y="3581400"/>
            <a:ext cx="7239000" cy="1752600"/>
          </a:xfrm>
        </p:spPr>
        <p:txBody>
          <a:bodyPr/>
          <a:lstStyle/>
          <a:p>
            <a:pPr eaLnBrk="1" hangingPunct="1"/>
            <a:r>
              <a:rPr lang="en-US" sz="2800" b="1" dirty="0" smtClean="0">
                <a:solidFill>
                  <a:schemeClr val="bg1"/>
                </a:solidFill>
              </a:rPr>
              <a:t>Dagobert Soergel</a:t>
            </a:r>
          </a:p>
          <a:p>
            <a:pPr eaLnBrk="1" hangingPunct="1"/>
            <a:r>
              <a:rPr lang="en-US" sz="2000" dirty="0" smtClean="0">
                <a:solidFill>
                  <a:schemeClr val="bg1"/>
                </a:solidFill>
              </a:rPr>
              <a:t>Department of Library and Information Studies</a:t>
            </a:r>
            <a:br>
              <a:rPr lang="en-US" sz="2000" dirty="0" smtClean="0">
                <a:solidFill>
                  <a:schemeClr val="bg1"/>
                </a:solidFill>
              </a:rPr>
            </a:br>
            <a:r>
              <a:rPr lang="en-US" sz="2000" dirty="0" smtClean="0">
                <a:solidFill>
                  <a:schemeClr val="bg1"/>
                </a:solidFill>
              </a:rPr>
              <a:t>Graduate School of Education </a:t>
            </a:r>
            <a:br>
              <a:rPr lang="en-US" sz="2000" dirty="0" smtClean="0">
                <a:solidFill>
                  <a:schemeClr val="bg1"/>
                </a:solidFill>
              </a:rPr>
            </a:br>
            <a:r>
              <a:rPr lang="en-US" sz="2000" dirty="0" smtClean="0">
                <a:solidFill>
                  <a:schemeClr val="bg1"/>
                </a:solidFill>
              </a:rPr>
              <a:t>University at Buffalo</a:t>
            </a:r>
          </a:p>
        </p:txBody>
      </p:sp>
      <p:sp>
        <p:nvSpPr>
          <p:cNvPr id="2053" name="Text Box 4"/>
          <p:cNvSpPr txBox="1">
            <a:spLocks noChangeArrowheads="1"/>
          </p:cNvSpPr>
          <p:nvPr/>
        </p:nvSpPr>
        <p:spPr bwMode="auto">
          <a:xfrm>
            <a:off x="1828800" y="4876800"/>
            <a:ext cx="6248400" cy="457200"/>
          </a:xfrm>
          <a:prstGeom prst="rect">
            <a:avLst/>
          </a:prstGeom>
          <a:noFill/>
          <a:ln w="9525">
            <a:noFill/>
            <a:miter lim="800000"/>
            <a:headEnd/>
            <a:tailEnd/>
          </a:ln>
        </p:spPr>
        <p:txBody>
          <a:bodyPr>
            <a:spAutoFit/>
          </a:bodyPr>
          <a:lstStyle/>
          <a:p>
            <a:pPr algn="ctr" fontAlgn="base">
              <a:spcBef>
                <a:spcPct val="10000"/>
              </a:spcBef>
              <a:spcAft>
                <a:spcPct val="0"/>
              </a:spcAft>
            </a:pPr>
            <a:endParaRPr lang="en-US" sz="2400" dirty="0">
              <a:solidFill>
                <a:srgbClr val="FFFFFF"/>
              </a:solidFill>
            </a:endParaRPr>
          </a:p>
        </p:txBody>
      </p:sp>
      <p:sp>
        <p:nvSpPr>
          <p:cNvPr id="6" name="TextBox 5"/>
          <p:cNvSpPr txBox="1"/>
          <p:nvPr/>
        </p:nvSpPr>
        <p:spPr>
          <a:xfrm>
            <a:off x="990600" y="5562600"/>
            <a:ext cx="7543800" cy="461665"/>
          </a:xfrm>
          <a:prstGeom prst="rect">
            <a:avLst/>
          </a:prstGeom>
          <a:noFill/>
        </p:spPr>
        <p:txBody>
          <a:bodyPr wrap="square" rtlCol="0">
            <a:spAutoFit/>
          </a:bodyPr>
          <a:lstStyle/>
          <a:p>
            <a:pPr fontAlgn="base">
              <a:spcBef>
                <a:spcPct val="0"/>
              </a:spcBef>
              <a:spcAft>
                <a:spcPct val="0"/>
              </a:spcAft>
            </a:pPr>
            <a:r>
              <a:rPr lang="en-US" sz="2400" dirty="0" smtClean="0">
                <a:solidFill>
                  <a:srgbClr val="FFFFFF"/>
                </a:solidFill>
                <a:latin typeface="Arial Unicode MS" pitchFamily="34" charset="-128"/>
              </a:rPr>
              <a:t>Includes </a:t>
            </a:r>
            <a:r>
              <a:rPr lang="en-US" sz="2400" dirty="0">
                <a:solidFill>
                  <a:srgbClr val="FFFFFF"/>
                </a:solidFill>
                <a:latin typeface="Arial Unicode MS" pitchFamily="34" charset="-128"/>
              </a:rPr>
              <a:t>sound</a:t>
            </a:r>
          </a:p>
        </p:txBody>
      </p:sp>
      <p:pic>
        <p:nvPicPr>
          <p:cNvPr id="7" name="~PP3552.WAV">
            <a:hlinkClick r:id="" action="ppaction://media"/>
          </p:cNvPr>
          <p:cNvPicPr>
            <a:picLocks noRot="1" noChangeAspect="1"/>
          </p:cNvPicPr>
          <p:nvPr>
            <a:wavAudioFile r:embed="rId2" name="~PP3552.WAV"/>
          </p:nvPr>
        </p:nvPicPr>
        <p:blipFill>
          <a:blip r:embed="rId4" cstate="print"/>
          <a:stretch>
            <a:fillRect/>
          </a:stretch>
        </p:blipFill>
        <p:spPr>
          <a:xfrm>
            <a:off x="8767763" y="6481763"/>
            <a:ext cx="244475" cy="244475"/>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990600"/>
            <a:ext cx="7696200" cy="5524589"/>
          </a:xfrm>
          <a:prstGeom prst="rect">
            <a:avLst/>
          </a:prstGeom>
          <a:noFill/>
          <a:ln w="50800">
            <a:solidFill>
              <a:schemeClr val="tx1"/>
            </a:solidFill>
          </a:ln>
        </p:spPr>
        <p:txBody>
          <a:bodyPr wrap="square" rtlCol="0">
            <a:spAutoFit/>
          </a:bodyPr>
          <a:lstStyle/>
          <a:p>
            <a:endParaRPr lang="en-US" sz="2800" b="1" dirty="0" smtClean="0">
              <a:solidFill>
                <a:srgbClr val="FF0000"/>
              </a:solidFill>
            </a:endParaRPr>
          </a:p>
          <a:p>
            <a:r>
              <a:rPr lang="en-US" sz="2800" b="1" dirty="0" smtClean="0">
                <a:solidFill>
                  <a:srgbClr val="FF0000"/>
                </a:solidFill>
              </a:rPr>
              <a:t>    Fred    </a:t>
            </a:r>
            <a:r>
              <a:rPr lang="en-US" sz="2800" b="1" dirty="0" smtClean="0">
                <a:solidFill>
                  <a:prstClr val="black"/>
                </a:solidFill>
              </a:rPr>
              <a:t>&lt;</a:t>
            </a:r>
            <a:r>
              <a:rPr lang="en-US" sz="2800" b="1" i="1" dirty="0" smtClean="0">
                <a:solidFill>
                  <a:prstClr val="black"/>
                </a:solidFill>
              </a:rPr>
              <a:t>shouldTake</a:t>
            </a:r>
            <a:r>
              <a:rPr lang="en-US" sz="2800" b="1" dirty="0" smtClean="0">
                <a:solidFill>
                  <a:prstClr val="black"/>
                </a:solidFill>
              </a:rPr>
              <a:t>&gt;   </a:t>
            </a:r>
            <a:r>
              <a:rPr lang="en-US" sz="2800" b="1" dirty="0" smtClean="0">
                <a:solidFill>
                  <a:srgbClr val="0070C0"/>
                </a:solidFill>
              </a:rPr>
              <a:t>?DrugZ</a:t>
            </a:r>
          </a:p>
          <a:p>
            <a:endParaRPr lang="en-US" sz="2800" b="1" dirty="0" smtClean="0">
              <a:solidFill>
                <a:srgbClr val="0070C0"/>
              </a:solidFill>
            </a:endParaRPr>
          </a:p>
          <a:p>
            <a:r>
              <a:rPr lang="en-US" sz="2800" b="1" dirty="0" smtClean="0">
                <a:solidFill>
                  <a:srgbClr val="FF0000"/>
                </a:solidFill>
              </a:rPr>
              <a:t>    </a:t>
            </a:r>
            <a:r>
              <a:rPr lang="en-US" sz="2800" b="1" u="sng" dirty="0" smtClean="0">
                <a:solidFill>
                  <a:srgbClr val="FF0000"/>
                </a:solidFill>
              </a:rPr>
              <a:t>Fred</a:t>
            </a:r>
          </a:p>
          <a:p>
            <a:pPr>
              <a:spcAft>
                <a:spcPts val="1500"/>
              </a:spcAft>
            </a:pP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shouldTake</a:t>
            </a:r>
            <a:r>
              <a:rPr lang="en-US" sz="2800" dirty="0" smtClean="0">
                <a:solidFill>
                  <a:prstClr val="black"/>
                </a:solidFill>
              </a:rPr>
              <a:t>&gt; </a:t>
            </a:r>
            <a:r>
              <a:rPr lang="en-US" sz="2800" dirty="0" smtClean="0">
                <a:solidFill>
                  <a:srgbClr val="0070C0"/>
                </a:solidFill>
              </a:rPr>
              <a:t>?DrugZ    </a:t>
            </a:r>
            <a:r>
              <a:rPr lang="en-US" sz="2800" b="1" dirty="0" smtClean="0">
                <a:solidFill>
                  <a:prstClr val="black"/>
                </a:solidFill>
              </a:rPr>
              <a:t>IF</a:t>
            </a:r>
          </a:p>
          <a:p>
            <a:r>
              <a:rPr lang="en-US" sz="2800" dirty="0" smtClean="0">
                <a:solidFill>
                  <a:prstClr val="black"/>
                </a:solidFill>
              </a:rPr>
              <a:t>               </a:t>
            </a:r>
            <a:r>
              <a:rPr lang="en-US" sz="2800" b="1" u="sng" dirty="0" smtClean="0">
                <a:solidFill>
                  <a:srgbClr val="FF0000"/>
                </a:solidFill>
              </a:rPr>
              <a:t>Fred</a:t>
            </a:r>
            <a:endParaRPr lang="en-US" sz="2800" u="sng" dirty="0" smtClean="0">
              <a:solidFill>
                <a:prstClr val="black"/>
              </a:solidFill>
            </a:endParaRPr>
          </a:p>
          <a:p>
            <a:r>
              <a:rPr lang="en-US" sz="2800" dirty="0">
                <a:solidFill>
                  <a:prstClr val="black"/>
                </a:solidFill>
              </a:rPr>
              <a:t>	</a:t>
            </a:r>
            <a:r>
              <a:rPr lang="en-US" sz="2800" dirty="0" smtClean="0">
                <a:solidFill>
                  <a:srgbClr val="FF0000"/>
                </a:solidFill>
              </a:rPr>
              <a:t>?PersonX</a:t>
            </a:r>
            <a:r>
              <a:rPr lang="en-US" sz="2800" dirty="0" smtClean="0">
                <a:solidFill>
                  <a:prstClr val="black"/>
                </a:solidFill>
              </a:rPr>
              <a:t> &lt;</a:t>
            </a:r>
            <a:r>
              <a:rPr lang="en-US" sz="2800" i="1" dirty="0" smtClean="0">
                <a:solidFill>
                  <a:prstClr val="black"/>
                </a:solidFill>
              </a:rPr>
              <a:t>hasCandidateDrug</a:t>
            </a:r>
            <a:r>
              <a:rPr lang="en-US" sz="2800" dirty="0" smtClean="0">
                <a:solidFill>
                  <a:prstClr val="black"/>
                </a:solidFill>
              </a:rPr>
              <a:t>&gt; </a:t>
            </a:r>
            <a:r>
              <a:rPr lang="en-US" sz="2800" dirty="0" smtClean="0">
                <a:solidFill>
                  <a:srgbClr val="0070C0"/>
                </a:solidFill>
              </a:rPr>
              <a:t>?Drug</a:t>
            </a:r>
          </a:p>
          <a:p>
            <a:pPr>
              <a:spcBef>
                <a:spcPts val="1200"/>
              </a:spcBef>
              <a:spcAft>
                <a:spcPts val="1200"/>
              </a:spcAft>
            </a:pPr>
            <a:r>
              <a:rPr lang="en-US" sz="2800" dirty="0" smtClean="0">
                <a:solidFill>
                  <a:prstClr val="black"/>
                </a:solidFill>
              </a:rPr>
              <a:t>	</a:t>
            </a:r>
            <a:r>
              <a:rPr lang="en-US" sz="2800" b="1" dirty="0" smtClean="0">
                <a:solidFill>
                  <a:prstClr val="black"/>
                </a:solidFill>
              </a:rPr>
              <a:t>AND</a:t>
            </a:r>
          </a:p>
          <a:p>
            <a:r>
              <a:rPr lang="en-US" sz="2800" dirty="0" smtClean="0">
                <a:solidFill>
                  <a:prstClr val="black"/>
                </a:solidFill>
              </a:rPr>
              <a:t>              </a:t>
            </a:r>
            <a:r>
              <a:rPr lang="en-US" sz="2800" b="1" u="sng" dirty="0" smtClean="0">
                <a:solidFill>
                  <a:srgbClr val="FF0000"/>
                </a:solidFill>
              </a:rPr>
              <a:t>Fred</a:t>
            </a:r>
            <a:endParaRPr lang="en-US" sz="2800" u="sng" dirty="0" smtClean="0">
              <a:solidFill>
                <a:prstClr val="black"/>
              </a:solidFill>
            </a:endParaRPr>
          </a:p>
          <a:p>
            <a:r>
              <a:rPr lang="en-US" sz="2800" dirty="0">
                <a:solidFill>
                  <a:prstClr val="black"/>
                </a:solidFill>
              </a:rPr>
              <a:t>	</a:t>
            </a: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tolerates</a:t>
            </a:r>
            <a:r>
              <a:rPr lang="en-US" sz="2800" dirty="0" smtClean="0">
                <a:solidFill>
                  <a:prstClr val="black"/>
                </a:solidFill>
              </a:rPr>
              <a:t>&gt; </a:t>
            </a:r>
            <a:r>
              <a:rPr lang="en-US" sz="2800" dirty="0" smtClean="0">
                <a:solidFill>
                  <a:srgbClr val="0070C0"/>
                </a:solidFill>
              </a:rPr>
              <a:t>?DrugZ</a:t>
            </a:r>
            <a:r>
              <a:rPr lang="en-US" sz="2800" dirty="0" smtClean="0">
                <a:solidFill>
                  <a:prstClr val="black"/>
                </a:solidFill>
              </a:rPr>
              <a:t>	             </a:t>
            </a:r>
          </a:p>
          <a:p>
            <a:r>
              <a:rPr lang="en-US" sz="2800" dirty="0">
                <a:solidFill>
                  <a:prstClr val="black"/>
                </a:solidFill>
              </a:rPr>
              <a:t>	</a:t>
            </a:r>
            <a:r>
              <a:rPr lang="en-US" sz="2800" dirty="0" smtClean="0">
                <a:solidFill>
                  <a:prstClr val="black"/>
                </a:solidFill>
              </a:rPr>
              <a:t> # Filter for: Drug does no harm</a:t>
            </a:r>
            <a:endParaRPr lang="en-US" sz="2800" dirty="0">
              <a:solidFill>
                <a:prstClr val="black"/>
              </a:solidFill>
            </a:endParaRPr>
          </a:p>
        </p:txBody>
      </p:sp>
      <p:sp>
        <p:nvSpPr>
          <p:cNvPr id="3" name="TextBox 2"/>
          <p:cNvSpPr txBox="1"/>
          <p:nvPr/>
        </p:nvSpPr>
        <p:spPr>
          <a:xfrm>
            <a:off x="5791200" y="304800"/>
            <a:ext cx="2514600" cy="381000"/>
          </a:xfrm>
          <a:prstGeom prst="rect">
            <a:avLst/>
          </a:prstGeom>
          <a:noFill/>
        </p:spPr>
        <p:txBody>
          <a:bodyPr wrap="square" rtlCol="0">
            <a:spAutoFit/>
          </a:bodyPr>
          <a:lstStyle/>
          <a:p>
            <a:pPr algn="r"/>
            <a:r>
              <a:rPr lang="en-US" b="1" dirty="0" smtClean="0">
                <a:solidFill>
                  <a:prstClr val="black"/>
                </a:solidFill>
              </a:rPr>
              <a:t>Level 0</a:t>
            </a:r>
            <a:endParaRPr lang="en-US" b="1" dirty="0">
              <a:solidFill>
                <a:prstClr val="black"/>
              </a:solidFill>
            </a:endParaRPr>
          </a:p>
        </p:txBody>
      </p:sp>
      <p:sp>
        <p:nvSpPr>
          <p:cNvPr id="4" name="Slide Number Placeholder 3"/>
          <p:cNvSpPr>
            <a:spLocks noGrp="1"/>
          </p:cNvSpPr>
          <p:nvPr>
            <p:ph type="sldNum" sz="quarter" idx="12"/>
          </p:nvPr>
        </p:nvSpPr>
        <p:spPr/>
        <p:txBody>
          <a:bodyPr/>
          <a:lstStyle/>
          <a:p>
            <a:fld id="{25466081-C724-4413-A58A-157D8A9C647D}" type="slidenum">
              <a:rPr lang="en-US" smtClean="0">
                <a:solidFill>
                  <a:prstClr val="black">
                    <a:tint val="75000"/>
                  </a:prstClr>
                </a:solidFill>
              </a:rPr>
              <a:pPr/>
              <a:t>10</a:t>
            </a:fld>
            <a:endParaRPr lang="en-US" dirty="0">
              <a:solidFill>
                <a:prstClr val="black">
                  <a:tint val="75000"/>
                </a:prstClr>
              </a:solidFill>
            </a:endParaRPr>
          </a:p>
        </p:txBody>
      </p:sp>
      <p:pic>
        <p:nvPicPr>
          <p:cNvPr id="5" name="~PP1569.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767763" y="6481763"/>
            <a:ext cx="244475" cy="244475"/>
          </a:xfrm>
          <a:prstGeom prst="rect">
            <a:avLst/>
          </a:prstGeom>
        </p:spPr>
      </p:pic>
    </p:spTree>
    <p:extLst>
      <p:ext uri="{BB962C8B-B14F-4D97-AF65-F5344CB8AC3E}">
        <p14:creationId xmlns:p14="http://schemas.microsoft.com/office/powerpoint/2010/main" val="73066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990600"/>
            <a:ext cx="8763000" cy="5409173"/>
          </a:xfrm>
          <a:prstGeom prst="rect">
            <a:avLst/>
          </a:prstGeom>
          <a:noFill/>
          <a:ln w="25400">
            <a:solidFill>
              <a:schemeClr val="tx1"/>
            </a:solidFill>
          </a:ln>
        </p:spPr>
        <p:txBody>
          <a:bodyPr wrap="square" rtlCol="0">
            <a:spAutoFit/>
          </a:bodyPr>
          <a:lstStyle/>
          <a:p>
            <a:endParaRPr lang="en-US" sz="2800" b="1" dirty="0" smtClean="0">
              <a:solidFill>
                <a:srgbClr val="FF0000"/>
              </a:solidFill>
            </a:endParaRPr>
          </a:p>
          <a:p>
            <a:r>
              <a:rPr lang="en-US" sz="2800" b="1" dirty="0" smtClean="0">
                <a:solidFill>
                  <a:srgbClr val="FF0000"/>
                </a:solidFill>
              </a:rPr>
              <a:t>    Fred    </a:t>
            </a:r>
            <a:r>
              <a:rPr lang="en-US" sz="2800" b="1" dirty="0" smtClean="0">
                <a:solidFill>
                  <a:prstClr val="black"/>
                </a:solidFill>
              </a:rPr>
              <a:t>&lt;</a:t>
            </a:r>
            <a:r>
              <a:rPr lang="en-US" sz="2800" b="1" i="1" dirty="0" smtClean="0">
                <a:solidFill>
                  <a:prstClr val="black"/>
                </a:solidFill>
              </a:rPr>
              <a:t>hasCandidateDrug</a:t>
            </a:r>
            <a:r>
              <a:rPr lang="en-US" sz="2800" b="1" dirty="0" smtClean="0">
                <a:solidFill>
                  <a:prstClr val="black"/>
                </a:solidFill>
              </a:rPr>
              <a:t>&gt;  </a:t>
            </a:r>
            <a:r>
              <a:rPr lang="en-US" sz="2800" b="1" dirty="0" smtClean="0">
                <a:solidFill>
                  <a:srgbClr val="0070C0"/>
                </a:solidFill>
              </a:rPr>
              <a:t>?DrugZ</a:t>
            </a:r>
            <a:endParaRPr lang="en-US" sz="2800" b="1" dirty="0" smtClean="0">
              <a:solidFill>
                <a:srgbClr val="FF0000"/>
              </a:solidFill>
            </a:endParaRPr>
          </a:p>
          <a:p>
            <a:endParaRPr lang="en-US" sz="2800" dirty="0" smtClean="0">
              <a:solidFill>
                <a:srgbClr val="FF0000"/>
              </a:solidFill>
            </a:endParaRPr>
          </a:p>
          <a:p>
            <a:r>
              <a:rPr lang="en-US" sz="2800" b="1" dirty="0" smtClean="0">
                <a:solidFill>
                  <a:srgbClr val="FF0000"/>
                </a:solidFill>
              </a:rPr>
              <a:t>    Fred</a:t>
            </a:r>
            <a:endParaRPr lang="en-US" sz="2800" dirty="0" smtClean="0">
              <a:solidFill>
                <a:srgbClr val="FF0000"/>
              </a:solidFill>
            </a:endParaRPr>
          </a:p>
          <a:p>
            <a:pPr>
              <a:spcAft>
                <a:spcPts val="1500"/>
              </a:spcAft>
            </a:pP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hasCandidateDrug</a:t>
            </a:r>
            <a:r>
              <a:rPr lang="en-US" sz="2800" dirty="0" smtClean="0">
                <a:solidFill>
                  <a:prstClr val="black"/>
                </a:solidFill>
              </a:rPr>
              <a:t>&gt; </a:t>
            </a:r>
            <a:r>
              <a:rPr lang="en-US" sz="2800" dirty="0" smtClean="0">
                <a:solidFill>
                  <a:srgbClr val="0070C0"/>
                </a:solidFill>
              </a:rPr>
              <a:t>?DrugZ</a:t>
            </a:r>
            <a:r>
              <a:rPr lang="en-US" sz="2800" dirty="0" smtClean="0">
                <a:solidFill>
                  <a:prstClr val="black"/>
                </a:solidFill>
              </a:rPr>
              <a:t>	 </a:t>
            </a:r>
            <a:r>
              <a:rPr lang="en-US" sz="2800" b="1" dirty="0" smtClean="0">
                <a:solidFill>
                  <a:prstClr val="black"/>
                </a:solidFill>
              </a:rPr>
              <a:t> IF</a:t>
            </a:r>
          </a:p>
          <a:p>
            <a:r>
              <a:rPr lang="en-US" sz="2800" dirty="0" smtClean="0">
                <a:solidFill>
                  <a:prstClr val="black"/>
                </a:solidFill>
              </a:rPr>
              <a:t>               </a:t>
            </a:r>
            <a:r>
              <a:rPr lang="en-US" sz="2800" b="1" dirty="0" smtClean="0">
                <a:solidFill>
                  <a:srgbClr val="FF0000"/>
                </a:solidFill>
              </a:rPr>
              <a:t>Fred</a:t>
            </a:r>
            <a:endParaRPr lang="en-US" sz="2800" dirty="0" smtClean="0">
              <a:solidFill>
                <a:prstClr val="black"/>
              </a:solidFill>
            </a:endParaRPr>
          </a:p>
          <a:p>
            <a:r>
              <a:rPr lang="en-US" sz="2800" dirty="0" smtClean="0">
                <a:solidFill>
                  <a:prstClr val="black"/>
                </a:solidFill>
              </a:rPr>
              <a:t>	</a:t>
            </a: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hasDisease&gt;  </a:t>
            </a:r>
            <a:r>
              <a:rPr lang="en-US" sz="2800" dirty="0" smtClean="0">
                <a:solidFill>
                  <a:srgbClr val="00B050"/>
                </a:solidFill>
              </a:rPr>
              <a:t>?DiseaseY</a:t>
            </a:r>
            <a:endParaRPr lang="en-US" sz="2800" b="1" dirty="0" smtClean="0">
              <a:solidFill>
                <a:prstClr val="black"/>
              </a:solidFill>
            </a:endParaRPr>
          </a:p>
          <a:p>
            <a:pPr>
              <a:spcAft>
                <a:spcPts val="1500"/>
              </a:spcAft>
            </a:pPr>
            <a:r>
              <a:rPr lang="en-US" sz="2800" dirty="0" smtClean="0">
                <a:solidFill>
                  <a:prstClr val="black"/>
                </a:solidFill>
              </a:rPr>
              <a:t>		     # from patient facts, A</a:t>
            </a:r>
          </a:p>
          <a:p>
            <a:pPr>
              <a:spcAft>
                <a:spcPts val="1500"/>
              </a:spcAft>
            </a:pPr>
            <a:r>
              <a:rPr lang="en-US" sz="2800" b="1" dirty="0" smtClean="0">
                <a:solidFill>
                  <a:prstClr val="black"/>
                </a:solidFill>
              </a:rPr>
              <a:t>	AND </a:t>
            </a:r>
            <a:endParaRPr lang="en-US" sz="2800" dirty="0" smtClean="0">
              <a:solidFill>
                <a:prstClr val="black"/>
              </a:solidFill>
            </a:endParaRPr>
          </a:p>
          <a:p>
            <a:r>
              <a:rPr lang="en-US" sz="2800" dirty="0" smtClean="0">
                <a:solidFill>
                  <a:prstClr val="black"/>
                </a:solidFill>
              </a:rPr>
              <a:t>	</a:t>
            </a:r>
            <a:r>
              <a:rPr lang="en-US" sz="2800" dirty="0" smtClean="0">
                <a:solidFill>
                  <a:srgbClr val="00B050"/>
                </a:solidFill>
              </a:rPr>
              <a:t>?DiseaseY </a:t>
            </a:r>
            <a:r>
              <a:rPr lang="en-US" sz="2800" dirty="0" smtClean="0">
                <a:solidFill>
                  <a:prstClr val="black"/>
                </a:solidFill>
              </a:rPr>
              <a:t>&lt;</a:t>
            </a:r>
            <a:r>
              <a:rPr lang="en-US" sz="2800" i="1" dirty="0" smtClean="0">
                <a:solidFill>
                  <a:prstClr val="black"/>
                </a:solidFill>
              </a:rPr>
              <a:t>treatedWith</a:t>
            </a:r>
            <a:r>
              <a:rPr lang="en-US" sz="2800" dirty="0" smtClean="0">
                <a:solidFill>
                  <a:prstClr val="black"/>
                </a:solidFill>
              </a:rPr>
              <a:t>&gt; </a:t>
            </a:r>
            <a:r>
              <a:rPr lang="en-US" sz="2800" dirty="0" smtClean="0">
                <a:solidFill>
                  <a:srgbClr val="0070C0"/>
                </a:solidFill>
              </a:rPr>
              <a:t>?DrugZ</a:t>
            </a:r>
          </a:p>
          <a:p>
            <a:r>
              <a:rPr lang="en-US" sz="2800" dirty="0" smtClean="0">
                <a:solidFill>
                  <a:prstClr val="black"/>
                </a:solidFill>
              </a:rPr>
              <a:t>		    # from treatment facts, B</a:t>
            </a:r>
            <a:endParaRPr lang="en-US" sz="2800" dirty="0">
              <a:solidFill>
                <a:prstClr val="black"/>
              </a:solidFill>
            </a:endParaRPr>
          </a:p>
        </p:txBody>
      </p:sp>
      <p:sp>
        <p:nvSpPr>
          <p:cNvPr id="3" name="TextBox 2"/>
          <p:cNvSpPr txBox="1"/>
          <p:nvPr/>
        </p:nvSpPr>
        <p:spPr>
          <a:xfrm>
            <a:off x="5791200" y="304800"/>
            <a:ext cx="2514600" cy="381000"/>
          </a:xfrm>
          <a:prstGeom prst="rect">
            <a:avLst/>
          </a:prstGeom>
          <a:noFill/>
        </p:spPr>
        <p:txBody>
          <a:bodyPr wrap="square" rtlCol="0">
            <a:spAutoFit/>
          </a:bodyPr>
          <a:lstStyle/>
          <a:p>
            <a:pPr algn="r"/>
            <a:r>
              <a:rPr lang="en-US" dirty="0" smtClean="0">
                <a:solidFill>
                  <a:prstClr val="black"/>
                </a:solidFill>
              </a:rPr>
              <a:t>Level 1</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25466081-C724-4413-A58A-157D8A9C647D}" type="slidenum">
              <a:rPr lang="en-US" smtClean="0">
                <a:solidFill>
                  <a:prstClr val="black">
                    <a:tint val="75000"/>
                  </a:prstClr>
                </a:solidFill>
              </a:rPr>
              <a:pPr/>
              <a:t>11</a:t>
            </a:fld>
            <a:endParaRPr lang="en-US" dirty="0">
              <a:solidFill>
                <a:prstClr val="black">
                  <a:tint val="75000"/>
                </a:prstClr>
              </a:solidFill>
            </a:endParaRPr>
          </a:p>
        </p:txBody>
      </p:sp>
      <p:pic>
        <p:nvPicPr>
          <p:cNvPr id="6" name="~PP2058.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767763" y="6481763"/>
            <a:ext cx="244475" cy="244475"/>
          </a:xfrm>
          <a:prstGeom prst="rect">
            <a:avLst/>
          </a:prstGeom>
        </p:spPr>
      </p:pic>
    </p:spTree>
    <p:extLst>
      <p:ext uri="{BB962C8B-B14F-4D97-AF65-F5344CB8AC3E}">
        <p14:creationId xmlns:p14="http://schemas.microsoft.com/office/powerpoint/2010/main" val="361542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1143000"/>
            <a:ext cx="7924800" cy="5016758"/>
          </a:xfrm>
          <a:prstGeom prst="rect">
            <a:avLst/>
          </a:prstGeom>
          <a:noFill/>
          <a:ln w="25400">
            <a:solidFill>
              <a:schemeClr val="tx1"/>
            </a:solidFill>
          </a:ln>
        </p:spPr>
        <p:txBody>
          <a:bodyPr wrap="square" rtlCol="0">
            <a:spAutoFit/>
          </a:bodyPr>
          <a:lstStyle/>
          <a:p>
            <a:r>
              <a:rPr lang="en-US" sz="2800" b="1" dirty="0" smtClean="0">
                <a:solidFill>
                  <a:srgbClr val="FF0000"/>
                </a:solidFill>
              </a:rPr>
              <a:t>   Fred     </a:t>
            </a:r>
            <a:r>
              <a:rPr lang="en-US" sz="2800" b="1" dirty="0" smtClean="0">
                <a:solidFill>
                  <a:prstClr val="black"/>
                </a:solidFill>
              </a:rPr>
              <a:t>&lt;</a:t>
            </a:r>
            <a:r>
              <a:rPr lang="en-US" sz="2800" b="1" i="1" dirty="0" smtClean="0">
                <a:solidFill>
                  <a:prstClr val="black"/>
                </a:solidFill>
              </a:rPr>
              <a:t>hasCandidateDrug</a:t>
            </a:r>
            <a:r>
              <a:rPr lang="en-US" sz="2800" b="1" dirty="0" smtClean="0">
                <a:solidFill>
                  <a:prstClr val="black"/>
                </a:solidFill>
              </a:rPr>
              <a:t>&gt;  </a:t>
            </a:r>
            <a:r>
              <a:rPr lang="en-US" sz="2800" b="1" dirty="0" smtClean="0">
                <a:solidFill>
                  <a:srgbClr val="0070C0"/>
                </a:solidFill>
              </a:rPr>
              <a:t>?DrugZ</a:t>
            </a:r>
            <a:endParaRPr lang="en-US" sz="2800" b="1" dirty="0" smtClean="0">
              <a:solidFill>
                <a:srgbClr val="FF0000"/>
              </a:solidFill>
            </a:endParaRPr>
          </a:p>
          <a:p>
            <a:endParaRPr lang="en-US" sz="2800" dirty="0" smtClean="0">
              <a:solidFill>
                <a:srgbClr val="FF0000"/>
              </a:solidFill>
            </a:endParaRPr>
          </a:p>
          <a:p>
            <a:r>
              <a:rPr lang="en-US" sz="2800" b="1" dirty="0" smtClean="0">
                <a:solidFill>
                  <a:srgbClr val="FF0000"/>
                </a:solidFill>
              </a:rPr>
              <a:t>   Fred</a:t>
            </a:r>
            <a:endParaRPr lang="en-US" sz="2800" dirty="0" smtClean="0">
              <a:solidFill>
                <a:srgbClr val="FF0000"/>
              </a:solidFill>
            </a:endParaRPr>
          </a:p>
          <a:p>
            <a:pPr>
              <a:spcAft>
                <a:spcPts val="1800"/>
              </a:spcAft>
            </a:pP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hasCandidateDrug</a:t>
            </a:r>
            <a:r>
              <a:rPr lang="en-US" sz="2800" dirty="0" smtClean="0">
                <a:solidFill>
                  <a:prstClr val="black"/>
                </a:solidFill>
              </a:rPr>
              <a:t>&gt; </a:t>
            </a:r>
            <a:r>
              <a:rPr lang="en-US" sz="2800" dirty="0" smtClean="0">
                <a:solidFill>
                  <a:srgbClr val="0070C0"/>
                </a:solidFill>
              </a:rPr>
              <a:t>?DrugZ</a:t>
            </a:r>
            <a:r>
              <a:rPr lang="en-US" sz="2800" dirty="0" smtClean="0">
                <a:solidFill>
                  <a:prstClr val="black"/>
                </a:solidFill>
              </a:rPr>
              <a:t>	 </a:t>
            </a:r>
            <a:r>
              <a:rPr lang="en-US" sz="2800" b="1" dirty="0" smtClean="0">
                <a:solidFill>
                  <a:prstClr val="black"/>
                </a:solidFill>
              </a:rPr>
              <a:t> IF</a:t>
            </a:r>
          </a:p>
          <a:p>
            <a:r>
              <a:rPr lang="en-US" sz="2800" dirty="0" smtClean="0">
                <a:solidFill>
                  <a:prstClr val="black"/>
                </a:solidFill>
              </a:rPr>
              <a:t>               </a:t>
            </a:r>
            <a:r>
              <a:rPr lang="en-US" sz="2800" b="1" dirty="0" smtClean="0">
                <a:solidFill>
                  <a:srgbClr val="FF0000"/>
                </a:solidFill>
              </a:rPr>
              <a:t>Fred                                 </a:t>
            </a:r>
            <a:r>
              <a:rPr lang="en-US" sz="2800" b="1" i="1" u="sng" dirty="0" smtClean="0">
                <a:solidFill>
                  <a:srgbClr val="00B050"/>
                </a:solidFill>
              </a:rPr>
              <a:t>Asthma</a:t>
            </a:r>
            <a:endParaRPr lang="en-US" sz="2800" u="sng" dirty="0" smtClean="0">
              <a:solidFill>
                <a:prstClr val="black"/>
              </a:solidFill>
            </a:endParaRPr>
          </a:p>
          <a:p>
            <a:r>
              <a:rPr lang="en-US" sz="2800" dirty="0" smtClean="0">
                <a:solidFill>
                  <a:prstClr val="black"/>
                </a:solidFill>
              </a:rPr>
              <a:t>	</a:t>
            </a: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hasDisease&gt; </a:t>
            </a:r>
            <a:r>
              <a:rPr lang="en-US" sz="2800" dirty="0" smtClean="0">
                <a:solidFill>
                  <a:srgbClr val="00B050"/>
                </a:solidFill>
              </a:rPr>
              <a:t>?DiseaseY</a:t>
            </a:r>
            <a:r>
              <a:rPr lang="en-US" sz="2800" dirty="0" smtClean="0">
                <a:solidFill>
                  <a:srgbClr val="92D050"/>
                </a:solidFill>
              </a:rPr>
              <a:t> </a:t>
            </a:r>
            <a:r>
              <a:rPr lang="en-US" sz="2800" i="1" dirty="0" smtClean="0">
                <a:solidFill>
                  <a:prstClr val="black"/>
                </a:solidFill>
              </a:rPr>
              <a:t>	</a:t>
            </a:r>
            <a:endParaRPr lang="en-US" sz="2800" b="1" dirty="0" smtClean="0">
              <a:solidFill>
                <a:prstClr val="black"/>
              </a:solidFill>
            </a:endParaRPr>
          </a:p>
          <a:p>
            <a:pPr>
              <a:spcAft>
                <a:spcPts val="1500"/>
              </a:spcAft>
            </a:pPr>
            <a:r>
              <a:rPr lang="en-US" sz="2800" dirty="0" smtClean="0">
                <a:solidFill>
                  <a:prstClr val="black"/>
                </a:solidFill>
              </a:rPr>
              <a:t>		        # from patient facts, A</a:t>
            </a:r>
            <a:endParaRPr lang="en-US" sz="2800" dirty="0">
              <a:solidFill>
                <a:prstClr val="black"/>
              </a:solidFill>
            </a:endParaRPr>
          </a:p>
          <a:p>
            <a:pPr>
              <a:spcAft>
                <a:spcPts val="1500"/>
              </a:spcAft>
            </a:pPr>
            <a:r>
              <a:rPr lang="en-US" sz="2800" b="1" dirty="0">
                <a:solidFill>
                  <a:prstClr val="black"/>
                </a:solidFill>
              </a:rPr>
              <a:t>	AND </a:t>
            </a:r>
            <a:endParaRPr lang="en-US" sz="2800" dirty="0">
              <a:solidFill>
                <a:prstClr val="black"/>
              </a:solidFill>
            </a:endParaRPr>
          </a:p>
          <a:p>
            <a:r>
              <a:rPr lang="en-US" sz="2800" dirty="0" smtClean="0">
                <a:solidFill>
                  <a:prstClr val="black"/>
                </a:solidFill>
              </a:rPr>
              <a:t>	</a:t>
            </a:r>
            <a:r>
              <a:rPr lang="en-US" sz="2800" dirty="0" smtClean="0">
                <a:solidFill>
                  <a:srgbClr val="00B050"/>
                </a:solidFill>
              </a:rPr>
              <a:t>?DiseaseY </a:t>
            </a:r>
            <a:r>
              <a:rPr lang="en-US" sz="2800" dirty="0" smtClean="0">
                <a:solidFill>
                  <a:prstClr val="black"/>
                </a:solidFill>
              </a:rPr>
              <a:t>&lt;</a:t>
            </a:r>
            <a:r>
              <a:rPr lang="en-US" sz="2800" i="1" dirty="0" smtClean="0">
                <a:solidFill>
                  <a:prstClr val="black"/>
                </a:solidFill>
              </a:rPr>
              <a:t>treatedWith</a:t>
            </a:r>
            <a:r>
              <a:rPr lang="en-US" sz="2800" dirty="0" smtClean="0">
                <a:solidFill>
                  <a:prstClr val="black"/>
                </a:solidFill>
              </a:rPr>
              <a:t>&gt; </a:t>
            </a:r>
            <a:r>
              <a:rPr lang="en-US" sz="2800" dirty="0" smtClean="0">
                <a:solidFill>
                  <a:srgbClr val="0070C0"/>
                </a:solidFill>
              </a:rPr>
              <a:t>?DrugZ</a:t>
            </a:r>
          </a:p>
          <a:p>
            <a:r>
              <a:rPr lang="en-US" sz="2800" dirty="0" smtClean="0">
                <a:solidFill>
                  <a:prstClr val="black"/>
                </a:solidFill>
              </a:rPr>
              <a:t>		       # from treatment facts, B</a:t>
            </a:r>
            <a:endParaRPr lang="en-US" sz="2800" dirty="0">
              <a:solidFill>
                <a:prstClr val="black"/>
              </a:solidFill>
            </a:endParaRPr>
          </a:p>
        </p:txBody>
      </p:sp>
      <p:sp>
        <p:nvSpPr>
          <p:cNvPr id="3" name="TextBox 2"/>
          <p:cNvSpPr txBox="1"/>
          <p:nvPr/>
        </p:nvSpPr>
        <p:spPr>
          <a:xfrm>
            <a:off x="5791200" y="304800"/>
            <a:ext cx="2514600" cy="381000"/>
          </a:xfrm>
          <a:prstGeom prst="rect">
            <a:avLst/>
          </a:prstGeom>
          <a:noFill/>
        </p:spPr>
        <p:txBody>
          <a:bodyPr wrap="square" rtlCol="0">
            <a:spAutoFit/>
          </a:bodyPr>
          <a:lstStyle/>
          <a:p>
            <a:pPr algn="r"/>
            <a:r>
              <a:rPr lang="en-US" dirty="0" smtClean="0">
                <a:solidFill>
                  <a:prstClr val="black"/>
                </a:solidFill>
              </a:rPr>
              <a:t>Level 1</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25466081-C724-4413-A58A-157D8A9C647D}" type="slidenum">
              <a:rPr lang="en-US" smtClean="0">
                <a:solidFill>
                  <a:prstClr val="black">
                    <a:tint val="75000"/>
                  </a:prstClr>
                </a:solidFill>
              </a:rPr>
              <a:pPr/>
              <a:t>12</a:t>
            </a:fld>
            <a:endParaRPr lang="en-US" dirty="0">
              <a:solidFill>
                <a:prstClr val="black">
                  <a:tint val="75000"/>
                </a:prstClr>
              </a:solidFill>
            </a:endParaRPr>
          </a:p>
        </p:txBody>
      </p:sp>
      <p:pic>
        <p:nvPicPr>
          <p:cNvPr id="6" name="~PP986.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767763" y="6481763"/>
            <a:ext cx="244475" cy="244475"/>
          </a:xfrm>
          <a:prstGeom prst="rect">
            <a:avLst/>
          </a:prstGeom>
        </p:spPr>
      </p:pic>
    </p:spTree>
    <p:extLst>
      <p:ext uri="{BB962C8B-B14F-4D97-AF65-F5344CB8AC3E}">
        <p14:creationId xmlns:p14="http://schemas.microsoft.com/office/powerpoint/2010/main" val="26940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1143000"/>
            <a:ext cx="7924800" cy="5409173"/>
          </a:xfrm>
          <a:prstGeom prst="rect">
            <a:avLst/>
          </a:prstGeom>
          <a:noFill/>
          <a:ln w="25400">
            <a:solidFill>
              <a:schemeClr val="tx1"/>
            </a:solidFill>
          </a:ln>
        </p:spPr>
        <p:txBody>
          <a:bodyPr wrap="square" rtlCol="0">
            <a:spAutoFit/>
          </a:bodyPr>
          <a:lstStyle/>
          <a:p>
            <a:r>
              <a:rPr lang="en-US" sz="2800" b="1" dirty="0" smtClean="0">
                <a:solidFill>
                  <a:srgbClr val="FF0000"/>
                </a:solidFill>
              </a:rPr>
              <a:t>   Fred     </a:t>
            </a:r>
            <a:r>
              <a:rPr lang="en-US" sz="2800" b="1" dirty="0" smtClean="0">
                <a:solidFill>
                  <a:prstClr val="black"/>
                </a:solidFill>
              </a:rPr>
              <a:t>&lt;</a:t>
            </a:r>
            <a:r>
              <a:rPr lang="en-US" sz="2800" b="1" i="1" dirty="0" smtClean="0">
                <a:solidFill>
                  <a:prstClr val="black"/>
                </a:solidFill>
              </a:rPr>
              <a:t>hasCandidateDrug</a:t>
            </a:r>
            <a:r>
              <a:rPr lang="en-US" sz="2800" b="1" dirty="0" smtClean="0">
                <a:solidFill>
                  <a:prstClr val="black"/>
                </a:solidFill>
              </a:rPr>
              <a:t>&gt;  </a:t>
            </a:r>
            <a:r>
              <a:rPr lang="en-US" sz="2800" b="1" dirty="0" smtClean="0">
                <a:solidFill>
                  <a:srgbClr val="0070C0"/>
                </a:solidFill>
              </a:rPr>
              <a:t>?DrugZ</a:t>
            </a:r>
            <a:endParaRPr lang="en-US" sz="2800" b="1" dirty="0" smtClean="0">
              <a:solidFill>
                <a:srgbClr val="FF0000"/>
              </a:solidFill>
            </a:endParaRPr>
          </a:p>
          <a:p>
            <a:endParaRPr lang="en-US" sz="2800" dirty="0" smtClean="0">
              <a:solidFill>
                <a:srgbClr val="FF0000"/>
              </a:solidFill>
            </a:endParaRPr>
          </a:p>
          <a:p>
            <a:r>
              <a:rPr lang="en-US" sz="2800" b="1" dirty="0" smtClean="0">
                <a:solidFill>
                  <a:srgbClr val="FF0000"/>
                </a:solidFill>
              </a:rPr>
              <a:t>   Fred</a:t>
            </a:r>
            <a:endParaRPr lang="en-US" sz="2800" dirty="0" smtClean="0">
              <a:solidFill>
                <a:srgbClr val="FF0000"/>
              </a:solidFill>
            </a:endParaRPr>
          </a:p>
          <a:p>
            <a:pPr>
              <a:spcAft>
                <a:spcPts val="1500"/>
              </a:spcAft>
            </a:pP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hasCandidateDrug</a:t>
            </a:r>
            <a:r>
              <a:rPr lang="en-US" sz="2800" dirty="0" smtClean="0">
                <a:solidFill>
                  <a:prstClr val="black"/>
                </a:solidFill>
              </a:rPr>
              <a:t>&gt; </a:t>
            </a:r>
            <a:r>
              <a:rPr lang="en-US" sz="2800" dirty="0" smtClean="0">
                <a:solidFill>
                  <a:srgbClr val="0070C0"/>
                </a:solidFill>
              </a:rPr>
              <a:t>?DrugZ</a:t>
            </a:r>
            <a:r>
              <a:rPr lang="en-US" sz="2800" dirty="0" smtClean="0">
                <a:solidFill>
                  <a:prstClr val="black"/>
                </a:solidFill>
              </a:rPr>
              <a:t>	  </a:t>
            </a:r>
            <a:r>
              <a:rPr lang="en-US" sz="2800" b="1" dirty="0" smtClean="0">
                <a:solidFill>
                  <a:prstClr val="black"/>
                </a:solidFill>
              </a:rPr>
              <a:t>IF</a:t>
            </a:r>
          </a:p>
          <a:p>
            <a:r>
              <a:rPr lang="en-US" sz="2800" dirty="0" smtClean="0">
                <a:solidFill>
                  <a:prstClr val="black"/>
                </a:solidFill>
              </a:rPr>
              <a:t>               </a:t>
            </a:r>
            <a:r>
              <a:rPr lang="en-US" sz="2800" b="1" dirty="0" smtClean="0">
                <a:solidFill>
                  <a:srgbClr val="FF0000"/>
                </a:solidFill>
              </a:rPr>
              <a:t>Fred</a:t>
            </a:r>
            <a:r>
              <a:rPr lang="en-US" sz="2800" b="1" i="1" dirty="0" smtClean="0">
                <a:solidFill>
                  <a:srgbClr val="00B050"/>
                </a:solidFill>
              </a:rPr>
              <a:t>                                  Asthma</a:t>
            </a:r>
            <a:endParaRPr lang="en-US" sz="2800" dirty="0" smtClean="0">
              <a:solidFill>
                <a:prstClr val="black"/>
              </a:solidFill>
            </a:endParaRPr>
          </a:p>
          <a:p>
            <a:r>
              <a:rPr lang="en-US" sz="2800" dirty="0" smtClean="0">
                <a:solidFill>
                  <a:prstClr val="black"/>
                </a:solidFill>
              </a:rPr>
              <a:t>	</a:t>
            </a: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hasDisease&gt; </a:t>
            </a:r>
            <a:r>
              <a:rPr lang="en-US" sz="2800" dirty="0" smtClean="0">
                <a:solidFill>
                  <a:srgbClr val="00B050"/>
                </a:solidFill>
              </a:rPr>
              <a:t>?DiseaseY</a:t>
            </a:r>
            <a:r>
              <a:rPr lang="en-US" sz="2800" dirty="0" smtClean="0">
                <a:solidFill>
                  <a:srgbClr val="92D050"/>
                </a:solidFill>
              </a:rPr>
              <a:t> </a:t>
            </a:r>
            <a:r>
              <a:rPr lang="en-US" sz="2800" i="1" dirty="0" smtClean="0">
                <a:solidFill>
                  <a:prstClr val="black"/>
                </a:solidFill>
              </a:rPr>
              <a:t>	</a:t>
            </a:r>
            <a:endParaRPr lang="en-US" sz="2800" b="1" dirty="0" smtClean="0">
              <a:solidFill>
                <a:prstClr val="black"/>
              </a:solidFill>
            </a:endParaRPr>
          </a:p>
          <a:p>
            <a:pPr>
              <a:spcAft>
                <a:spcPts val="1500"/>
              </a:spcAft>
            </a:pPr>
            <a:r>
              <a:rPr lang="en-US" sz="2800" dirty="0" smtClean="0">
                <a:solidFill>
                  <a:prstClr val="black"/>
                </a:solidFill>
              </a:rPr>
              <a:t>		        # from patient facts, A</a:t>
            </a:r>
            <a:endParaRPr lang="en-US" sz="2800" dirty="0">
              <a:solidFill>
                <a:prstClr val="black"/>
              </a:solidFill>
            </a:endParaRPr>
          </a:p>
          <a:p>
            <a:pPr>
              <a:spcAft>
                <a:spcPts val="1500"/>
              </a:spcAft>
            </a:pPr>
            <a:r>
              <a:rPr lang="en-US" sz="2800" b="1" dirty="0">
                <a:solidFill>
                  <a:prstClr val="black"/>
                </a:solidFill>
              </a:rPr>
              <a:t>	AND </a:t>
            </a:r>
            <a:endParaRPr lang="en-US" sz="2800" dirty="0" smtClean="0">
              <a:solidFill>
                <a:prstClr val="black"/>
              </a:solidFill>
            </a:endParaRPr>
          </a:p>
          <a:p>
            <a:r>
              <a:rPr lang="en-US" sz="2800" b="1" i="1" dirty="0" smtClean="0">
                <a:solidFill>
                  <a:srgbClr val="00B050"/>
                </a:solidFill>
              </a:rPr>
              <a:t>              </a:t>
            </a:r>
            <a:r>
              <a:rPr lang="en-US" sz="2800" b="1" i="1" u="sng" dirty="0" smtClean="0">
                <a:solidFill>
                  <a:srgbClr val="00B050"/>
                </a:solidFill>
              </a:rPr>
              <a:t>Asthma</a:t>
            </a:r>
            <a:endParaRPr lang="en-US" sz="2800" u="sng" dirty="0" smtClean="0">
              <a:solidFill>
                <a:prstClr val="black"/>
              </a:solidFill>
            </a:endParaRPr>
          </a:p>
          <a:p>
            <a:r>
              <a:rPr lang="en-US" sz="2800" dirty="0" smtClean="0">
                <a:solidFill>
                  <a:prstClr val="black"/>
                </a:solidFill>
              </a:rPr>
              <a:t>	</a:t>
            </a:r>
            <a:r>
              <a:rPr lang="en-US" sz="2800" dirty="0" smtClean="0">
                <a:solidFill>
                  <a:srgbClr val="00B050"/>
                </a:solidFill>
              </a:rPr>
              <a:t>?DiseaseY </a:t>
            </a:r>
            <a:r>
              <a:rPr lang="en-US" sz="2800" dirty="0" smtClean="0">
                <a:solidFill>
                  <a:prstClr val="black"/>
                </a:solidFill>
              </a:rPr>
              <a:t>&lt;</a:t>
            </a:r>
            <a:r>
              <a:rPr lang="en-US" sz="2800" i="1" dirty="0" smtClean="0">
                <a:solidFill>
                  <a:prstClr val="black"/>
                </a:solidFill>
              </a:rPr>
              <a:t>treatedWith</a:t>
            </a:r>
            <a:r>
              <a:rPr lang="en-US" sz="2800" dirty="0" smtClean="0">
                <a:solidFill>
                  <a:prstClr val="black"/>
                </a:solidFill>
              </a:rPr>
              <a:t>&gt; </a:t>
            </a:r>
            <a:r>
              <a:rPr lang="en-US" sz="2800" dirty="0" smtClean="0">
                <a:solidFill>
                  <a:srgbClr val="0070C0"/>
                </a:solidFill>
              </a:rPr>
              <a:t>?DrugZ</a:t>
            </a:r>
          </a:p>
          <a:p>
            <a:r>
              <a:rPr lang="en-US" sz="2800" dirty="0" smtClean="0">
                <a:solidFill>
                  <a:prstClr val="black"/>
                </a:solidFill>
              </a:rPr>
              <a:t>		       # from treatment facts, B  </a:t>
            </a:r>
            <a:endParaRPr lang="en-US" sz="2800" dirty="0">
              <a:solidFill>
                <a:prstClr val="black"/>
              </a:solidFill>
            </a:endParaRPr>
          </a:p>
        </p:txBody>
      </p:sp>
      <p:sp>
        <p:nvSpPr>
          <p:cNvPr id="3" name="TextBox 2"/>
          <p:cNvSpPr txBox="1"/>
          <p:nvPr/>
        </p:nvSpPr>
        <p:spPr>
          <a:xfrm>
            <a:off x="5791200" y="304800"/>
            <a:ext cx="2514600" cy="381000"/>
          </a:xfrm>
          <a:prstGeom prst="rect">
            <a:avLst/>
          </a:prstGeom>
          <a:noFill/>
        </p:spPr>
        <p:txBody>
          <a:bodyPr wrap="square" rtlCol="0">
            <a:spAutoFit/>
          </a:bodyPr>
          <a:lstStyle/>
          <a:p>
            <a:pPr algn="r"/>
            <a:r>
              <a:rPr lang="en-US" dirty="0" smtClean="0">
                <a:solidFill>
                  <a:prstClr val="black"/>
                </a:solidFill>
              </a:rPr>
              <a:t>Level 1</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25466081-C724-4413-A58A-157D8A9C647D}" type="slidenum">
              <a:rPr lang="en-US" smtClean="0">
                <a:solidFill>
                  <a:prstClr val="black">
                    <a:tint val="75000"/>
                  </a:prstClr>
                </a:solidFill>
              </a:rPr>
              <a:pPr/>
              <a:t>13</a:t>
            </a:fld>
            <a:endParaRPr lang="en-US" dirty="0">
              <a:solidFill>
                <a:prstClr val="black">
                  <a:tint val="75000"/>
                </a:prstClr>
              </a:solidFill>
            </a:endParaRPr>
          </a:p>
        </p:txBody>
      </p:sp>
      <p:pic>
        <p:nvPicPr>
          <p:cNvPr id="6" name="~PP2606.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767763" y="6481763"/>
            <a:ext cx="244475" cy="244475"/>
          </a:xfrm>
          <a:prstGeom prst="rect">
            <a:avLst/>
          </a:prstGeom>
        </p:spPr>
      </p:pic>
    </p:spTree>
    <p:extLst>
      <p:ext uri="{BB962C8B-B14F-4D97-AF65-F5344CB8AC3E}">
        <p14:creationId xmlns:p14="http://schemas.microsoft.com/office/powerpoint/2010/main" val="206652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1143000"/>
            <a:ext cx="7924800" cy="5409173"/>
          </a:xfrm>
          <a:prstGeom prst="rect">
            <a:avLst/>
          </a:prstGeom>
          <a:noFill/>
          <a:ln w="25400">
            <a:solidFill>
              <a:schemeClr val="tx1"/>
            </a:solidFill>
          </a:ln>
        </p:spPr>
        <p:txBody>
          <a:bodyPr wrap="square" rtlCol="0">
            <a:spAutoFit/>
          </a:bodyPr>
          <a:lstStyle/>
          <a:p>
            <a:r>
              <a:rPr lang="en-US" sz="2800" b="1" dirty="0" smtClean="0">
                <a:solidFill>
                  <a:srgbClr val="FF0000"/>
                </a:solidFill>
              </a:rPr>
              <a:t>   Fred     </a:t>
            </a:r>
            <a:r>
              <a:rPr lang="en-US" sz="2800" b="1" dirty="0" smtClean="0">
                <a:solidFill>
                  <a:prstClr val="black"/>
                </a:solidFill>
              </a:rPr>
              <a:t>&lt;</a:t>
            </a:r>
            <a:r>
              <a:rPr lang="en-US" sz="2800" b="1" i="1" dirty="0" smtClean="0">
                <a:solidFill>
                  <a:prstClr val="black"/>
                </a:solidFill>
              </a:rPr>
              <a:t>hasCandidateDrug</a:t>
            </a:r>
            <a:r>
              <a:rPr lang="en-US" sz="2800" b="1" dirty="0" smtClean="0">
                <a:solidFill>
                  <a:prstClr val="black"/>
                </a:solidFill>
              </a:rPr>
              <a:t>&gt;  </a:t>
            </a:r>
            <a:r>
              <a:rPr lang="en-US" sz="2800" b="1" dirty="0" smtClean="0">
                <a:solidFill>
                  <a:srgbClr val="0070C0"/>
                </a:solidFill>
              </a:rPr>
              <a:t>?DrugZ</a:t>
            </a:r>
            <a:endParaRPr lang="en-US" sz="2800" b="1" dirty="0" smtClean="0">
              <a:solidFill>
                <a:srgbClr val="FF0000"/>
              </a:solidFill>
            </a:endParaRPr>
          </a:p>
          <a:p>
            <a:endParaRPr lang="en-US" sz="2800" dirty="0" smtClean="0">
              <a:solidFill>
                <a:srgbClr val="FF0000"/>
              </a:solidFill>
            </a:endParaRPr>
          </a:p>
          <a:p>
            <a:r>
              <a:rPr lang="en-US" sz="2800" b="1" dirty="0" smtClean="0">
                <a:solidFill>
                  <a:srgbClr val="FF0000"/>
                </a:solidFill>
              </a:rPr>
              <a:t>   Fred</a:t>
            </a:r>
            <a:endParaRPr lang="en-US" sz="2800" dirty="0" smtClean="0">
              <a:solidFill>
                <a:srgbClr val="FF0000"/>
              </a:solidFill>
            </a:endParaRPr>
          </a:p>
          <a:p>
            <a:pPr>
              <a:spcAft>
                <a:spcPts val="1500"/>
              </a:spcAft>
            </a:pP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hasCandidateDrug</a:t>
            </a:r>
            <a:r>
              <a:rPr lang="en-US" sz="2800" dirty="0" smtClean="0">
                <a:solidFill>
                  <a:prstClr val="black"/>
                </a:solidFill>
              </a:rPr>
              <a:t>&gt; </a:t>
            </a:r>
            <a:r>
              <a:rPr lang="en-US" sz="2800" dirty="0" smtClean="0">
                <a:solidFill>
                  <a:srgbClr val="0070C0"/>
                </a:solidFill>
              </a:rPr>
              <a:t>?DrugZ</a:t>
            </a:r>
            <a:r>
              <a:rPr lang="en-US" sz="2800" dirty="0" smtClean="0">
                <a:solidFill>
                  <a:prstClr val="black"/>
                </a:solidFill>
              </a:rPr>
              <a:t>	  </a:t>
            </a:r>
            <a:r>
              <a:rPr lang="en-US" sz="2800" b="1" dirty="0" smtClean="0">
                <a:solidFill>
                  <a:prstClr val="black"/>
                </a:solidFill>
              </a:rPr>
              <a:t>IF</a:t>
            </a:r>
          </a:p>
          <a:p>
            <a:r>
              <a:rPr lang="en-US" sz="2800" dirty="0" smtClean="0">
                <a:solidFill>
                  <a:prstClr val="black"/>
                </a:solidFill>
              </a:rPr>
              <a:t>               </a:t>
            </a:r>
            <a:r>
              <a:rPr lang="en-US" sz="2800" b="1" dirty="0" smtClean="0">
                <a:solidFill>
                  <a:srgbClr val="FF0000"/>
                </a:solidFill>
              </a:rPr>
              <a:t>Fred</a:t>
            </a:r>
            <a:r>
              <a:rPr lang="en-US" sz="2800" b="1" i="1" dirty="0" smtClean="0">
                <a:solidFill>
                  <a:srgbClr val="00B050"/>
                </a:solidFill>
              </a:rPr>
              <a:t>                                 Asthma</a:t>
            </a:r>
            <a:endParaRPr lang="en-US" sz="2800" dirty="0" smtClean="0">
              <a:solidFill>
                <a:prstClr val="black"/>
              </a:solidFill>
            </a:endParaRPr>
          </a:p>
          <a:p>
            <a:r>
              <a:rPr lang="en-US" sz="2800" dirty="0" smtClean="0">
                <a:solidFill>
                  <a:prstClr val="black"/>
                </a:solidFill>
              </a:rPr>
              <a:t>	</a:t>
            </a: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hasDisease&gt; </a:t>
            </a:r>
            <a:r>
              <a:rPr lang="en-US" sz="2800" dirty="0" smtClean="0">
                <a:solidFill>
                  <a:srgbClr val="00B050"/>
                </a:solidFill>
              </a:rPr>
              <a:t>?DiseaseY</a:t>
            </a:r>
            <a:r>
              <a:rPr lang="en-US" sz="2800" dirty="0" smtClean="0">
                <a:solidFill>
                  <a:srgbClr val="92D050"/>
                </a:solidFill>
              </a:rPr>
              <a:t> </a:t>
            </a:r>
            <a:r>
              <a:rPr lang="en-US" sz="2800" i="1" dirty="0" smtClean="0">
                <a:solidFill>
                  <a:prstClr val="black"/>
                </a:solidFill>
              </a:rPr>
              <a:t>	</a:t>
            </a:r>
            <a:endParaRPr lang="en-US" sz="2800" b="1" dirty="0" smtClean="0">
              <a:solidFill>
                <a:prstClr val="black"/>
              </a:solidFill>
            </a:endParaRPr>
          </a:p>
          <a:p>
            <a:r>
              <a:rPr lang="en-US" sz="2800" dirty="0" smtClean="0">
                <a:solidFill>
                  <a:prstClr val="black"/>
                </a:solidFill>
              </a:rPr>
              <a:t>		        # from patient facts, A</a:t>
            </a:r>
          </a:p>
          <a:p>
            <a:pPr>
              <a:spcAft>
                <a:spcPts val="1500"/>
              </a:spcAft>
            </a:pPr>
            <a:r>
              <a:rPr lang="en-US" sz="2800" b="1" dirty="0">
                <a:solidFill>
                  <a:prstClr val="black"/>
                </a:solidFill>
              </a:rPr>
              <a:t>	AND </a:t>
            </a:r>
            <a:endParaRPr lang="en-US" sz="2800" dirty="0">
              <a:solidFill>
                <a:prstClr val="black"/>
              </a:solidFill>
            </a:endParaRPr>
          </a:p>
          <a:p>
            <a:r>
              <a:rPr lang="en-US" sz="2800" b="1" i="1" dirty="0" smtClean="0">
                <a:solidFill>
                  <a:srgbClr val="00B050"/>
                </a:solidFill>
              </a:rPr>
              <a:t>              Asthma</a:t>
            </a:r>
            <a:r>
              <a:rPr lang="en-US" sz="2800" i="1" dirty="0" smtClean="0">
                <a:solidFill>
                  <a:srgbClr val="0070C0"/>
                </a:solidFill>
              </a:rPr>
              <a:t>                         </a:t>
            </a:r>
            <a:r>
              <a:rPr lang="en-US" sz="2800" b="1" i="1" u="sng" dirty="0" smtClean="0">
                <a:solidFill>
                  <a:srgbClr val="0070C0"/>
                </a:solidFill>
              </a:rPr>
              <a:t>Prednisone</a:t>
            </a:r>
            <a:endParaRPr lang="en-US" sz="2800" b="1" u="sng" dirty="0" smtClean="0">
              <a:solidFill>
                <a:prstClr val="black"/>
              </a:solidFill>
            </a:endParaRPr>
          </a:p>
          <a:p>
            <a:r>
              <a:rPr lang="en-US" sz="2800" dirty="0" smtClean="0">
                <a:solidFill>
                  <a:prstClr val="black"/>
                </a:solidFill>
              </a:rPr>
              <a:t>	</a:t>
            </a:r>
            <a:r>
              <a:rPr lang="en-US" sz="2800" dirty="0" smtClean="0">
                <a:solidFill>
                  <a:srgbClr val="00B050"/>
                </a:solidFill>
              </a:rPr>
              <a:t>?DiseaseY </a:t>
            </a:r>
            <a:r>
              <a:rPr lang="en-US" sz="2800" dirty="0" smtClean="0">
                <a:solidFill>
                  <a:prstClr val="black"/>
                </a:solidFill>
              </a:rPr>
              <a:t>&lt;</a:t>
            </a:r>
            <a:r>
              <a:rPr lang="en-US" sz="2800" i="1" dirty="0" smtClean="0">
                <a:solidFill>
                  <a:prstClr val="black"/>
                </a:solidFill>
              </a:rPr>
              <a:t>treatedWith</a:t>
            </a:r>
            <a:r>
              <a:rPr lang="en-US" sz="2800" dirty="0" smtClean="0">
                <a:solidFill>
                  <a:prstClr val="black"/>
                </a:solidFill>
              </a:rPr>
              <a:t>&gt; </a:t>
            </a:r>
            <a:r>
              <a:rPr lang="en-US" sz="2800" dirty="0" smtClean="0">
                <a:solidFill>
                  <a:srgbClr val="0070C0"/>
                </a:solidFill>
              </a:rPr>
              <a:t>?DrugZ</a:t>
            </a:r>
          </a:p>
          <a:p>
            <a:r>
              <a:rPr lang="en-US" sz="2800" dirty="0" smtClean="0">
                <a:solidFill>
                  <a:prstClr val="black"/>
                </a:solidFill>
              </a:rPr>
              <a:t>		       # from treatment facts, B</a:t>
            </a:r>
            <a:endParaRPr lang="en-US" sz="2800" dirty="0">
              <a:solidFill>
                <a:prstClr val="black"/>
              </a:solidFill>
            </a:endParaRPr>
          </a:p>
        </p:txBody>
      </p:sp>
      <p:sp>
        <p:nvSpPr>
          <p:cNvPr id="3" name="TextBox 2"/>
          <p:cNvSpPr txBox="1"/>
          <p:nvPr/>
        </p:nvSpPr>
        <p:spPr>
          <a:xfrm>
            <a:off x="5791200" y="304800"/>
            <a:ext cx="2514600" cy="381000"/>
          </a:xfrm>
          <a:prstGeom prst="rect">
            <a:avLst/>
          </a:prstGeom>
          <a:noFill/>
        </p:spPr>
        <p:txBody>
          <a:bodyPr wrap="square" rtlCol="0">
            <a:spAutoFit/>
          </a:bodyPr>
          <a:lstStyle/>
          <a:p>
            <a:pPr algn="r"/>
            <a:r>
              <a:rPr lang="en-US" dirty="0" smtClean="0">
                <a:solidFill>
                  <a:prstClr val="black"/>
                </a:solidFill>
              </a:rPr>
              <a:t>Level 1</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25466081-C724-4413-A58A-157D8A9C647D}" type="slidenum">
              <a:rPr lang="en-US" smtClean="0">
                <a:solidFill>
                  <a:prstClr val="black">
                    <a:tint val="75000"/>
                  </a:prstClr>
                </a:solidFill>
              </a:rPr>
              <a:pPr/>
              <a:t>14</a:t>
            </a:fld>
            <a:endParaRPr lang="en-US" dirty="0">
              <a:solidFill>
                <a:prstClr val="black">
                  <a:tint val="75000"/>
                </a:prstClr>
              </a:solidFill>
            </a:endParaRPr>
          </a:p>
        </p:txBody>
      </p:sp>
      <p:pic>
        <p:nvPicPr>
          <p:cNvPr id="6" name="~PP2004.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767763" y="6481763"/>
            <a:ext cx="244475" cy="244475"/>
          </a:xfrm>
          <a:prstGeom prst="rect">
            <a:avLst/>
          </a:prstGeom>
        </p:spPr>
      </p:pic>
    </p:spTree>
    <p:extLst>
      <p:ext uri="{BB962C8B-B14F-4D97-AF65-F5344CB8AC3E}">
        <p14:creationId xmlns:p14="http://schemas.microsoft.com/office/powerpoint/2010/main" val="293223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838200"/>
            <a:ext cx="7924800" cy="5840060"/>
          </a:xfrm>
          <a:prstGeom prst="rect">
            <a:avLst/>
          </a:prstGeom>
          <a:noFill/>
          <a:ln w="25400">
            <a:solidFill>
              <a:schemeClr val="tx1"/>
            </a:solidFill>
          </a:ln>
        </p:spPr>
        <p:txBody>
          <a:bodyPr wrap="square" rtlCol="0">
            <a:spAutoFit/>
          </a:bodyPr>
          <a:lstStyle/>
          <a:p>
            <a:r>
              <a:rPr lang="en-US" sz="2800" b="1" i="1" dirty="0" smtClean="0">
                <a:solidFill>
                  <a:srgbClr val="0070C0"/>
                </a:solidFill>
              </a:rPr>
              <a:t>                                                    </a:t>
            </a:r>
            <a:r>
              <a:rPr lang="en-US" sz="2800" b="1" i="1" u="sng" dirty="0" smtClean="0">
                <a:solidFill>
                  <a:srgbClr val="0070C0"/>
                </a:solidFill>
              </a:rPr>
              <a:t>Prednisone</a:t>
            </a:r>
            <a:endParaRPr lang="en-US" sz="2800" b="1" dirty="0" smtClean="0">
              <a:solidFill>
                <a:srgbClr val="FF0000"/>
              </a:solidFill>
            </a:endParaRPr>
          </a:p>
          <a:p>
            <a:r>
              <a:rPr lang="en-US" sz="2800" b="1" dirty="0" smtClean="0">
                <a:solidFill>
                  <a:srgbClr val="FF0000"/>
                </a:solidFill>
              </a:rPr>
              <a:t>   Fred     </a:t>
            </a:r>
            <a:r>
              <a:rPr lang="en-US" sz="2800" b="1" dirty="0" smtClean="0">
                <a:solidFill>
                  <a:prstClr val="black"/>
                </a:solidFill>
              </a:rPr>
              <a:t>&lt;</a:t>
            </a:r>
            <a:r>
              <a:rPr lang="en-US" sz="2800" b="1" i="1" dirty="0" smtClean="0">
                <a:solidFill>
                  <a:prstClr val="black"/>
                </a:solidFill>
              </a:rPr>
              <a:t>hasCandidateDrug</a:t>
            </a:r>
            <a:r>
              <a:rPr lang="en-US" sz="2800" b="1" dirty="0" smtClean="0">
                <a:solidFill>
                  <a:prstClr val="black"/>
                </a:solidFill>
              </a:rPr>
              <a:t>&gt; </a:t>
            </a:r>
            <a:r>
              <a:rPr lang="en-US" sz="2800" b="1" dirty="0" smtClean="0">
                <a:solidFill>
                  <a:srgbClr val="0070C0"/>
                </a:solidFill>
              </a:rPr>
              <a:t>?DrugZ</a:t>
            </a:r>
            <a:endParaRPr lang="en-US" sz="2800" b="1" dirty="0" smtClean="0">
              <a:solidFill>
                <a:srgbClr val="FF0000"/>
              </a:solidFill>
            </a:endParaRPr>
          </a:p>
          <a:p>
            <a:endParaRPr lang="en-US" sz="2800" dirty="0" smtClean="0">
              <a:solidFill>
                <a:srgbClr val="FF0000"/>
              </a:solidFill>
            </a:endParaRPr>
          </a:p>
          <a:p>
            <a:r>
              <a:rPr lang="en-US" sz="2800" b="1" dirty="0" smtClean="0">
                <a:solidFill>
                  <a:srgbClr val="FF0000"/>
                </a:solidFill>
              </a:rPr>
              <a:t>   Fred</a:t>
            </a:r>
            <a:r>
              <a:rPr lang="en-US" sz="2800" b="1" i="1" dirty="0" smtClean="0">
                <a:solidFill>
                  <a:srgbClr val="0070C0"/>
                </a:solidFill>
              </a:rPr>
              <a:t>                                          </a:t>
            </a:r>
            <a:r>
              <a:rPr lang="en-US" sz="2800" b="1" i="1" u="sng" dirty="0" smtClean="0">
                <a:solidFill>
                  <a:srgbClr val="0070C0"/>
                </a:solidFill>
              </a:rPr>
              <a:t>Prednisone</a:t>
            </a:r>
            <a:endParaRPr lang="en-US" sz="2800" dirty="0" smtClean="0">
              <a:solidFill>
                <a:srgbClr val="FF0000"/>
              </a:solidFill>
            </a:endParaRPr>
          </a:p>
          <a:p>
            <a:pPr>
              <a:spcAft>
                <a:spcPts val="1500"/>
              </a:spcAft>
            </a:pP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hasCandidateDrug</a:t>
            </a:r>
            <a:r>
              <a:rPr lang="en-US" sz="2800" dirty="0" smtClean="0">
                <a:solidFill>
                  <a:prstClr val="black"/>
                </a:solidFill>
              </a:rPr>
              <a:t>&gt; </a:t>
            </a:r>
            <a:r>
              <a:rPr lang="en-US" sz="2800" dirty="0" smtClean="0">
                <a:solidFill>
                  <a:srgbClr val="0070C0"/>
                </a:solidFill>
              </a:rPr>
              <a:t>?DrugZ</a:t>
            </a:r>
            <a:r>
              <a:rPr lang="en-US" sz="2800" dirty="0" smtClean="0">
                <a:solidFill>
                  <a:prstClr val="black"/>
                </a:solidFill>
              </a:rPr>
              <a:t>	 </a:t>
            </a:r>
            <a:r>
              <a:rPr lang="en-US" sz="2800" b="1" dirty="0" smtClean="0">
                <a:solidFill>
                  <a:prstClr val="black"/>
                </a:solidFill>
              </a:rPr>
              <a:t> IF</a:t>
            </a:r>
          </a:p>
          <a:p>
            <a:r>
              <a:rPr lang="en-US" sz="2800" dirty="0" smtClean="0">
                <a:solidFill>
                  <a:prstClr val="black"/>
                </a:solidFill>
              </a:rPr>
              <a:t>               </a:t>
            </a:r>
            <a:r>
              <a:rPr lang="en-US" sz="2800" b="1" dirty="0" smtClean="0">
                <a:solidFill>
                  <a:srgbClr val="FF0000"/>
                </a:solidFill>
              </a:rPr>
              <a:t>Fred</a:t>
            </a:r>
            <a:r>
              <a:rPr lang="en-US" sz="2800" b="1" i="1" dirty="0" smtClean="0">
                <a:solidFill>
                  <a:srgbClr val="00B050"/>
                </a:solidFill>
              </a:rPr>
              <a:t>                                 Asthma</a:t>
            </a:r>
            <a:endParaRPr lang="en-US" sz="2800" dirty="0" smtClean="0">
              <a:solidFill>
                <a:prstClr val="black"/>
              </a:solidFill>
            </a:endParaRPr>
          </a:p>
          <a:p>
            <a:r>
              <a:rPr lang="en-US" sz="2800" dirty="0" smtClean="0">
                <a:solidFill>
                  <a:prstClr val="black"/>
                </a:solidFill>
              </a:rPr>
              <a:t>	</a:t>
            </a: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hasDisease&gt; </a:t>
            </a:r>
            <a:r>
              <a:rPr lang="en-US" sz="2800" dirty="0" smtClean="0">
                <a:solidFill>
                  <a:srgbClr val="00B050"/>
                </a:solidFill>
              </a:rPr>
              <a:t>?DiseaseY</a:t>
            </a:r>
            <a:r>
              <a:rPr lang="en-US" sz="2800" dirty="0" smtClean="0">
                <a:solidFill>
                  <a:srgbClr val="92D050"/>
                </a:solidFill>
              </a:rPr>
              <a:t> </a:t>
            </a:r>
            <a:r>
              <a:rPr lang="en-US" sz="2800" i="1" dirty="0" smtClean="0">
                <a:solidFill>
                  <a:prstClr val="black"/>
                </a:solidFill>
              </a:rPr>
              <a:t>	</a:t>
            </a:r>
            <a:endParaRPr lang="en-US" sz="2800" b="1" dirty="0" smtClean="0">
              <a:solidFill>
                <a:prstClr val="black"/>
              </a:solidFill>
            </a:endParaRPr>
          </a:p>
          <a:p>
            <a:r>
              <a:rPr lang="en-US" sz="2800" dirty="0" smtClean="0">
                <a:solidFill>
                  <a:prstClr val="black"/>
                </a:solidFill>
              </a:rPr>
              <a:t>		        # from patient facts, A</a:t>
            </a:r>
          </a:p>
          <a:p>
            <a:pPr>
              <a:spcBef>
                <a:spcPts val="600"/>
              </a:spcBef>
              <a:spcAft>
                <a:spcPts val="900"/>
              </a:spcAft>
            </a:pPr>
            <a:r>
              <a:rPr lang="en-US" sz="2800" b="1" dirty="0" smtClean="0">
                <a:solidFill>
                  <a:prstClr val="black"/>
                </a:solidFill>
              </a:rPr>
              <a:t>	AND </a:t>
            </a:r>
            <a:endParaRPr lang="en-US" sz="2800" dirty="0" smtClean="0">
              <a:solidFill>
                <a:prstClr val="black"/>
              </a:solidFill>
            </a:endParaRPr>
          </a:p>
          <a:p>
            <a:r>
              <a:rPr lang="en-US" sz="2800" b="1" i="1" dirty="0" smtClean="0">
                <a:solidFill>
                  <a:srgbClr val="00B050"/>
                </a:solidFill>
              </a:rPr>
              <a:t>              Asthma</a:t>
            </a:r>
            <a:r>
              <a:rPr lang="en-US" sz="2800" b="1" i="1" dirty="0" smtClean="0">
                <a:solidFill>
                  <a:srgbClr val="0070C0"/>
                </a:solidFill>
              </a:rPr>
              <a:t>                         Prednisone</a:t>
            </a:r>
            <a:endParaRPr lang="en-US" sz="2800" dirty="0" smtClean="0">
              <a:solidFill>
                <a:prstClr val="black"/>
              </a:solidFill>
            </a:endParaRPr>
          </a:p>
          <a:p>
            <a:r>
              <a:rPr lang="en-US" sz="2800" dirty="0" smtClean="0">
                <a:solidFill>
                  <a:prstClr val="black"/>
                </a:solidFill>
              </a:rPr>
              <a:t>	</a:t>
            </a:r>
            <a:r>
              <a:rPr lang="en-US" sz="2800" dirty="0" smtClean="0">
                <a:solidFill>
                  <a:srgbClr val="00B050"/>
                </a:solidFill>
              </a:rPr>
              <a:t>?DiseaseY </a:t>
            </a:r>
            <a:r>
              <a:rPr lang="en-US" sz="2800" dirty="0" smtClean="0">
                <a:solidFill>
                  <a:prstClr val="black"/>
                </a:solidFill>
              </a:rPr>
              <a:t>&lt;</a:t>
            </a:r>
            <a:r>
              <a:rPr lang="en-US" sz="2800" i="1" dirty="0" smtClean="0">
                <a:solidFill>
                  <a:prstClr val="black"/>
                </a:solidFill>
              </a:rPr>
              <a:t>treatedWith</a:t>
            </a:r>
            <a:r>
              <a:rPr lang="en-US" sz="2800" dirty="0" smtClean="0">
                <a:solidFill>
                  <a:prstClr val="black"/>
                </a:solidFill>
              </a:rPr>
              <a:t>&gt; </a:t>
            </a:r>
            <a:r>
              <a:rPr lang="en-US" sz="2800" dirty="0" smtClean="0">
                <a:solidFill>
                  <a:srgbClr val="0070C0"/>
                </a:solidFill>
              </a:rPr>
              <a:t>?DrugZ</a:t>
            </a:r>
          </a:p>
          <a:p>
            <a:r>
              <a:rPr lang="en-US" sz="2800" dirty="0" smtClean="0">
                <a:solidFill>
                  <a:prstClr val="black"/>
                </a:solidFill>
              </a:rPr>
              <a:t>		       # from treatment facts, B</a:t>
            </a:r>
            <a:endParaRPr lang="en-US" sz="2800" dirty="0">
              <a:solidFill>
                <a:prstClr val="black"/>
              </a:solidFill>
            </a:endParaRPr>
          </a:p>
        </p:txBody>
      </p:sp>
      <p:sp>
        <p:nvSpPr>
          <p:cNvPr id="3" name="TextBox 2"/>
          <p:cNvSpPr txBox="1"/>
          <p:nvPr/>
        </p:nvSpPr>
        <p:spPr>
          <a:xfrm>
            <a:off x="5791200" y="304800"/>
            <a:ext cx="2514600" cy="381000"/>
          </a:xfrm>
          <a:prstGeom prst="rect">
            <a:avLst/>
          </a:prstGeom>
          <a:noFill/>
        </p:spPr>
        <p:txBody>
          <a:bodyPr wrap="square" rtlCol="0">
            <a:spAutoFit/>
          </a:bodyPr>
          <a:lstStyle/>
          <a:p>
            <a:pPr algn="r"/>
            <a:r>
              <a:rPr lang="en-US" dirty="0" smtClean="0">
                <a:solidFill>
                  <a:prstClr val="black"/>
                </a:solidFill>
              </a:rPr>
              <a:t>Level 1</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25466081-C724-4413-A58A-157D8A9C647D}" type="slidenum">
              <a:rPr lang="en-US" smtClean="0">
                <a:solidFill>
                  <a:prstClr val="black">
                    <a:tint val="75000"/>
                  </a:prstClr>
                </a:solidFill>
              </a:rPr>
              <a:pPr/>
              <a:t>15</a:t>
            </a:fld>
            <a:endParaRPr lang="en-US" dirty="0">
              <a:solidFill>
                <a:prstClr val="black">
                  <a:tint val="75000"/>
                </a:prstClr>
              </a:solidFill>
            </a:endParaRPr>
          </a:p>
        </p:txBody>
      </p:sp>
      <p:pic>
        <p:nvPicPr>
          <p:cNvPr id="6" name="~PP676.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767763" y="6481763"/>
            <a:ext cx="244475" cy="244475"/>
          </a:xfrm>
          <a:prstGeom prst="rect">
            <a:avLst/>
          </a:prstGeom>
        </p:spPr>
      </p:pic>
    </p:spTree>
    <p:extLst>
      <p:ext uri="{BB962C8B-B14F-4D97-AF65-F5344CB8AC3E}">
        <p14:creationId xmlns:p14="http://schemas.microsoft.com/office/powerpoint/2010/main" val="1839199638"/>
      </p:ext>
    </p:extLst>
  </p:cSld>
  <p:clrMapOvr>
    <a:masterClrMapping/>
  </p:clrMapOvr>
  <p:transition advTm="616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990600"/>
            <a:ext cx="7696200" cy="5409173"/>
          </a:xfrm>
          <a:prstGeom prst="rect">
            <a:avLst/>
          </a:prstGeom>
          <a:noFill/>
          <a:ln w="50800">
            <a:solidFill>
              <a:schemeClr val="tx1"/>
            </a:solidFill>
          </a:ln>
        </p:spPr>
        <p:txBody>
          <a:bodyPr wrap="square" rtlCol="0">
            <a:spAutoFit/>
          </a:bodyPr>
          <a:lstStyle/>
          <a:p>
            <a:endParaRPr lang="en-US" sz="2800" b="1" dirty="0" smtClean="0">
              <a:solidFill>
                <a:srgbClr val="FF0000"/>
              </a:solidFill>
            </a:endParaRPr>
          </a:p>
          <a:p>
            <a:r>
              <a:rPr lang="en-US" sz="2800" b="1" dirty="0" smtClean="0">
                <a:solidFill>
                  <a:srgbClr val="FF0000"/>
                </a:solidFill>
              </a:rPr>
              <a:t>    Fred    </a:t>
            </a:r>
            <a:r>
              <a:rPr lang="en-US" sz="2800" b="1" dirty="0" smtClean="0">
                <a:solidFill>
                  <a:prstClr val="black"/>
                </a:solidFill>
              </a:rPr>
              <a:t>&lt;</a:t>
            </a:r>
            <a:r>
              <a:rPr lang="en-US" sz="2800" b="1" i="1" dirty="0" smtClean="0">
                <a:solidFill>
                  <a:prstClr val="black"/>
                </a:solidFill>
              </a:rPr>
              <a:t>shouldTake</a:t>
            </a:r>
            <a:r>
              <a:rPr lang="en-US" sz="2800" b="1" dirty="0" smtClean="0">
                <a:solidFill>
                  <a:prstClr val="black"/>
                </a:solidFill>
              </a:rPr>
              <a:t>&gt;  </a:t>
            </a:r>
            <a:r>
              <a:rPr lang="en-US" sz="2800" b="1" dirty="0" smtClean="0">
                <a:solidFill>
                  <a:srgbClr val="0070C0"/>
                </a:solidFill>
              </a:rPr>
              <a:t>?DrugZ</a:t>
            </a:r>
          </a:p>
          <a:p>
            <a:endParaRPr lang="en-US" sz="2800" b="1" dirty="0" smtClean="0">
              <a:solidFill>
                <a:srgbClr val="0070C0"/>
              </a:solidFill>
            </a:endParaRPr>
          </a:p>
          <a:p>
            <a:r>
              <a:rPr lang="en-US" sz="2800" b="1" dirty="0" smtClean="0">
                <a:solidFill>
                  <a:srgbClr val="FF0000"/>
                </a:solidFill>
              </a:rPr>
              <a:t>    Fred</a:t>
            </a:r>
          </a:p>
          <a:p>
            <a:pPr>
              <a:spcAft>
                <a:spcPts val="1500"/>
              </a:spcAft>
            </a:pP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shouldTake</a:t>
            </a:r>
            <a:r>
              <a:rPr lang="en-US" sz="2800" dirty="0" smtClean="0">
                <a:solidFill>
                  <a:prstClr val="black"/>
                </a:solidFill>
              </a:rPr>
              <a:t>&gt; </a:t>
            </a:r>
            <a:r>
              <a:rPr lang="en-US" sz="2800" dirty="0" smtClean="0">
                <a:solidFill>
                  <a:srgbClr val="0070C0"/>
                </a:solidFill>
              </a:rPr>
              <a:t>?DrugZ   </a:t>
            </a:r>
            <a:r>
              <a:rPr lang="en-US" sz="2800" b="1" dirty="0" smtClean="0">
                <a:solidFill>
                  <a:srgbClr val="0070C0"/>
                </a:solidFill>
              </a:rPr>
              <a:t> </a:t>
            </a:r>
            <a:r>
              <a:rPr lang="en-US" sz="2800" b="1" dirty="0" smtClean="0">
                <a:solidFill>
                  <a:prstClr val="black"/>
                </a:solidFill>
              </a:rPr>
              <a:t>IF</a:t>
            </a:r>
          </a:p>
          <a:p>
            <a:r>
              <a:rPr lang="en-US" sz="2800" dirty="0" smtClean="0">
                <a:solidFill>
                  <a:prstClr val="black"/>
                </a:solidFill>
              </a:rPr>
              <a:t>                </a:t>
            </a:r>
            <a:r>
              <a:rPr lang="en-US" sz="2800" b="1" dirty="0" smtClean="0">
                <a:solidFill>
                  <a:srgbClr val="FF0000"/>
                </a:solidFill>
              </a:rPr>
              <a:t>Fred                                       </a:t>
            </a:r>
            <a:r>
              <a:rPr lang="en-US" sz="2800" b="1" u="sng" dirty="0" smtClean="0">
                <a:solidFill>
                  <a:srgbClr val="0070C0"/>
                </a:solidFill>
              </a:rPr>
              <a:t>Prednisone</a:t>
            </a:r>
          </a:p>
          <a:p>
            <a:pPr>
              <a:spcAft>
                <a:spcPts val="1500"/>
              </a:spcAft>
            </a:pPr>
            <a:r>
              <a:rPr lang="en-US" sz="2800" dirty="0">
                <a:solidFill>
                  <a:prstClr val="black"/>
                </a:solidFill>
              </a:rPr>
              <a:t>	</a:t>
            </a:r>
            <a:r>
              <a:rPr lang="en-US" sz="2800" dirty="0" smtClean="0">
                <a:solidFill>
                  <a:srgbClr val="FF0000"/>
                </a:solidFill>
              </a:rPr>
              <a:t>?PersonX</a:t>
            </a:r>
            <a:r>
              <a:rPr lang="en-US" sz="2800" dirty="0" smtClean="0">
                <a:solidFill>
                  <a:prstClr val="black"/>
                </a:solidFill>
              </a:rPr>
              <a:t> &lt;</a:t>
            </a:r>
            <a:r>
              <a:rPr lang="en-US" sz="2800" i="1" dirty="0" smtClean="0">
                <a:solidFill>
                  <a:prstClr val="black"/>
                </a:solidFill>
              </a:rPr>
              <a:t>hasCandidateDrug</a:t>
            </a:r>
            <a:r>
              <a:rPr lang="en-US" sz="2800" dirty="0" smtClean="0">
                <a:solidFill>
                  <a:prstClr val="black"/>
                </a:solidFill>
              </a:rPr>
              <a:t>&gt; </a:t>
            </a:r>
            <a:r>
              <a:rPr lang="en-US" sz="2800" dirty="0" smtClean="0">
                <a:solidFill>
                  <a:srgbClr val="0070C0"/>
                </a:solidFill>
              </a:rPr>
              <a:t>?DrugZ</a:t>
            </a:r>
            <a:endParaRPr lang="en-US" sz="2800" dirty="0">
              <a:solidFill>
                <a:prstClr val="black"/>
              </a:solidFill>
            </a:endParaRPr>
          </a:p>
          <a:p>
            <a:pPr>
              <a:spcAft>
                <a:spcPts val="1500"/>
              </a:spcAft>
            </a:pPr>
            <a:r>
              <a:rPr lang="en-US" sz="2800" b="1" dirty="0">
                <a:solidFill>
                  <a:prstClr val="black"/>
                </a:solidFill>
              </a:rPr>
              <a:t>	AND </a:t>
            </a:r>
            <a:endParaRPr lang="en-US" sz="2800" b="1" dirty="0" smtClean="0">
              <a:solidFill>
                <a:prstClr val="black"/>
              </a:solidFill>
            </a:endParaRPr>
          </a:p>
          <a:p>
            <a:r>
              <a:rPr lang="en-US" sz="2800" dirty="0" smtClean="0">
                <a:solidFill>
                  <a:prstClr val="black"/>
                </a:solidFill>
              </a:rPr>
              <a:t>                </a:t>
            </a:r>
            <a:r>
              <a:rPr lang="en-US" sz="2800" b="1" dirty="0" smtClean="0">
                <a:solidFill>
                  <a:srgbClr val="FF0000"/>
                </a:solidFill>
              </a:rPr>
              <a:t>Fred</a:t>
            </a:r>
            <a:r>
              <a:rPr lang="en-US" sz="2800" b="1" u="sng" dirty="0" smtClean="0">
                <a:solidFill>
                  <a:srgbClr val="FF0000"/>
                </a:solidFill>
              </a:rPr>
              <a:t>                              </a:t>
            </a:r>
            <a:endParaRPr lang="en-US" sz="2800" u="sng" dirty="0" smtClean="0">
              <a:solidFill>
                <a:prstClr val="black"/>
              </a:solidFill>
            </a:endParaRPr>
          </a:p>
          <a:p>
            <a:r>
              <a:rPr lang="en-US" sz="2800" dirty="0">
                <a:solidFill>
                  <a:prstClr val="black"/>
                </a:solidFill>
              </a:rPr>
              <a:t>	</a:t>
            </a: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tolerates</a:t>
            </a:r>
            <a:r>
              <a:rPr lang="en-US" sz="2800" dirty="0" smtClean="0">
                <a:solidFill>
                  <a:prstClr val="black"/>
                </a:solidFill>
              </a:rPr>
              <a:t>&gt; </a:t>
            </a:r>
            <a:r>
              <a:rPr lang="en-US" sz="2800" dirty="0" smtClean="0">
                <a:solidFill>
                  <a:srgbClr val="0070C0"/>
                </a:solidFill>
              </a:rPr>
              <a:t>?DrugZ</a:t>
            </a:r>
            <a:r>
              <a:rPr lang="en-US" sz="2800" dirty="0" smtClean="0">
                <a:solidFill>
                  <a:prstClr val="black"/>
                </a:solidFill>
              </a:rPr>
              <a:t>	             </a:t>
            </a:r>
          </a:p>
          <a:p>
            <a:r>
              <a:rPr lang="en-US" sz="2800" dirty="0">
                <a:solidFill>
                  <a:prstClr val="black"/>
                </a:solidFill>
              </a:rPr>
              <a:t>	</a:t>
            </a:r>
            <a:r>
              <a:rPr lang="en-US" sz="2800" dirty="0" smtClean="0">
                <a:solidFill>
                  <a:prstClr val="black"/>
                </a:solidFill>
              </a:rPr>
              <a:t> # Filter for: Drug does no harm</a:t>
            </a:r>
            <a:endParaRPr lang="en-US" sz="2800" dirty="0">
              <a:solidFill>
                <a:prstClr val="black"/>
              </a:solidFill>
            </a:endParaRPr>
          </a:p>
        </p:txBody>
      </p:sp>
      <p:sp>
        <p:nvSpPr>
          <p:cNvPr id="3" name="TextBox 2"/>
          <p:cNvSpPr txBox="1"/>
          <p:nvPr/>
        </p:nvSpPr>
        <p:spPr>
          <a:xfrm>
            <a:off x="5791200" y="304800"/>
            <a:ext cx="2514600" cy="381000"/>
          </a:xfrm>
          <a:prstGeom prst="rect">
            <a:avLst/>
          </a:prstGeom>
          <a:noFill/>
        </p:spPr>
        <p:txBody>
          <a:bodyPr wrap="square" rtlCol="0">
            <a:spAutoFit/>
          </a:bodyPr>
          <a:lstStyle/>
          <a:p>
            <a:pPr algn="r"/>
            <a:r>
              <a:rPr lang="en-US" b="1" dirty="0" smtClean="0">
                <a:solidFill>
                  <a:prstClr val="black"/>
                </a:solidFill>
              </a:rPr>
              <a:t>Level 0</a:t>
            </a:r>
            <a:endParaRPr lang="en-US" b="1" dirty="0">
              <a:solidFill>
                <a:prstClr val="black"/>
              </a:solidFill>
            </a:endParaRPr>
          </a:p>
        </p:txBody>
      </p:sp>
      <p:sp>
        <p:nvSpPr>
          <p:cNvPr id="4" name="Slide Number Placeholder 3"/>
          <p:cNvSpPr>
            <a:spLocks noGrp="1"/>
          </p:cNvSpPr>
          <p:nvPr>
            <p:ph type="sldNum" sz="quarter" idx="12"/>
          </p:nvPr>
        </p:nvSpPr>
        <p:spPr/>
        <p:txBody>
          <a:bodyPr/>
          <a:lstStyle/>
          <a:p>
            <a:fld id="{25466081-C724-4413-A58A-157D8A9C647D}" type="slidenum">
              <a:rPr lang="en-US" smtClean="0">
                <a:solidFill>
                  <a:prstClr val="black">
                    <a:tint val="75000"/>
                  </a:prstClr>
                </a:solidFill>
              </a:rPr>
              <a:pPr/>
              <a:t>16</a:t>
            </a:fld>
            <a:endParaRPr lang="en-US" dirty="0">
              <a:solidFill>
                <a:prstClr val="black">
                  <a:tint val="75000"/>
                </a:prstClr>
              </a:solidFill>
            </a:endParaRPr>
          </a:p>
        </p:txBody>
      </p:sp>
      <p:pic>
        <p:nvPicPr>
          <p:cNvPr id="5" name="~PP615.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767763" y="6481763"/>
            <a:ext cx="244475" cy="244475"/>
          </a:xfrm>
          <a:prstGeom prst="rect">
            <a:avLst/>
          </a:prstGeom>
        </p:spPr>
      </p:pic>
    </p:spTree>
    <p:extLst>
      <p:ext uri="{BB962C8B-B14F-4D97-AF65-F5344CB8AC3E}">
        <p14:creationId xmlns:p14="http://schemas.microsoft.com/office/powerpoint/2010/main" val="370204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990600"/>
            <a:ext cx="7696200" cy="5409173"/>
          </a:xfrm>
          <a:prstGeom prst="rect">
            <a:avLst/>
          </a:prstGeom>
          <a:noFill/>
          <a:ln w="50800">
            <a:solidFill>
              <a:schemeClr val="tx1"/>
            </a:solidFill>
          </a:ln>
        </p:spPr>
        <p:txBody>
          <a:bodyPr wrap="square" rtlCol="0">
            <a:spAutoFit/>
          </a:bodyPr>
          <a:lstStyle/>
          <a:p>
            <a:endParaRPr lang="en-US" sz="2800" b="1" dirty="0" smtClean="0">
              <a:solidFill>
                <a:srgbClr val="FF0000"/>
              </a:solidFill>
            </a:endParaRPr>
          </a:p>
          <a:p>
            <a:r>
              <a:rPr lang="en-US" sz="2800" b="1" dirty="0" smtClean="0">
                <a:solidFill>
                  <a:srgbClr val="FF0000"/>
                </a:solidFill>
              </a:rPr>
              <a:t>   Fred     </a:t>
            </a:r>
            <a:r>
              <a:rPr lang="en-US" sz="2800" b="1" dirty="0" smtClean="0">
                <a:solidFill>
                  <a:prstClr val="black"/>
                </a:solidFill>
              </a:rPr>
              <a:t>&lt;</a:t>
            </a:r>
            <a:r>
              <a:rPr lang="en-US" sz="2800" b="1" i="1" dirty="0" smtClean="0">
                <a:solidFill>
                  <a:prstClr val="black"/>
                </a:solidFill>
              </a:rPr>
              <a:t>shouldTake</a:t>
            </a:r>
            <a:r>
              <a:rPr lang="en-US" sz="2800" b="1" dirty="0" smtClean="0">
                <a:solidFill>
                  <a:prstClr val="black"/>
                </a:solidFill>
              </a:rPr>
              <a:t>&gt;  </a:t>
            </a:r>
            <a:r>
              <a:rPr lang="en-US" sz="2800" b="1" dirty="0" smtClean="0">
                <a:solidFill>
                  <a:srgbClr val="0070C0"/>
                </a:solidFill>
              </a:rPr>
              <a:t>?DrugZ</a:t>
            </a:r>
          </a:p>
          <a:p>
            <a:endParaRPr lang="en-US" sz="2800" b="1" dirty="0" smtClean="0">
              <a:solidFill>
                <a:srgbClr val="0070C0"/>
              </a:solidFill>
            </a:endParaRPr>
          </a:p>
          <a:p>
            <a:r>
              <a:rPr lang="en-US" sz="2800" b="1" dirty="0" smtClean="0">
                <a:solidFill>
                  <a:srgbClr val="FF0000"/>
                </a:solidFill>
              </a:rPr>
              <a:t>   Fred</a:t>
            </a:r>
          </a:p>
          <a:p>
            <a:pPr>
              <a:spcAft>
                <a:spcPts val="1500"/>
              </a:spcAft>
            </a:pP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shouldTake</a:t>
            </a:r>
            <a:r>
              <a:rPr lang="en-US" sz="2800" dirty="0" smtClean="0">
                <a:solidFill>
                  <a:prstClr val="black"/>
                </a:solidFill>
              </a:rPr>
              <a:t>&gt; </a:t>
            </a:r>
            <a:r>
              <a:rPr lang="en-US" sz="2800" dirty="0" smtClean="0">
                <a:solidFill>
                  <a:srgbClr val="0070C0"/>
                </a:solidFill>
              </a:rPr>
              <a:t>?DrugZ    </a:t>
            </a:r>
            <a:r>
              <a:rPr lang="en-US" sz="2800" b="1" dirty="0" smtClean="0">
                <a:solidFill>
                  <a:prstClr val="black"/>
                </a:solidFill>
              </a:rPr>
              <a:t>IF</a:t>
            </a:r>
          </a:p>
          <a:p>
            <a:r>
              <a:rPr lang="en-US" sz="2800" dirty="0" smtClean="0">
                <a:solidFill>
                  <a:prstClr val="black"/>
                </a:solidFill>
              </a:rPr>
              <a:t>               </a:t>
            </a:r>
            <a:r>
              <a:rPr lang="en-US" sz="2800" b="1" dirty="0" smtClean="0">
                <a:solidFill>
                  <a:srgbClr val="FF0000"/>
                </a:solidFill>
              </a:rPr>
              <a:t>Fred                                        </a:t>
            </a:r>
            <a:r>
              <a:rPr lang="en-US" sz="2800" b="1" dirty="0" smtClean="0">
                <a:solidFill>
                  <a:srgbClr val="0070C0"/>
                </a:solidFill>
              </a:rPr>
              <a:t>Prednisone</a:t>
            </a:r>
          </a:p>
          <a:p>
            <a:pPr>
              <a:spcAft>
                <a:spcPts val="1500"/>
              </a:spcAft>
            </a:pPr>
            <a:r>
              <a:rPr lang="en-US" sz="2800" dirty="0">
                <a:solidFill>
                  <a:prstClr val="black"/>
                </a:solidFill>
              </a:rPr>
              <a:t>	</a:t>
            </a:r>
            <a:r>
              <a:rPr lang="en-US" sz="2800" dirty="0" smtClean="0">
                <a:solidFill>
                  <a:srgbClr val="FF0000"/>
                </a:solidFill>
              </a:rPr>
              <a:t>?PersonX</a:t>
            </a:r>
            <a:r>
              <a:rPr lang="en-US" sz="2800" dirty="0" smtClean="0">
                <a:solidFill>
                  <a:prstClr val="black"/>
                </a:solidFill>
              </a:rPr>
              <a:t> &lt;</a:t>
            </a:r>
            <a:r>
              <a:rPr lang="en-US" sz="2800" i="1" dirty="0" smtClean="0">
                <a:solidFill>
                  <a:prstClr val="black"/>
                </a:solidFill>
              </a:rPr>
              <a:t>hasCandidateDrug</a:t>
            </a:r>
            <a:r>
              <a:rPr lang="en-US" sz="2800" dirty="0" smtClean="0">
                <a:solidFill>
                  <a:prstClr val="black"/>
                </a:solidFill>
              </a:rPr>
              <a:t>&gt; </a:t>
            </a:r>
            <a:r>
              <a:rPr lang="en-US" sz="2800" dirty="0" smtClean="0">
                <a:solidFill>
                  <a:srgbClr val="0070C0"/>
                </a:solidFill>
              </a:rPr>
              <a:t>?DrugZ</a:t>
            </a:r>
            <a:endParaRPr lang="en-US" sz="2800" dirty="0">
              <a:solidFill>
                <a:prstClr val="black"/>
              </a:solidFill>
            </a:endParaRPr>
          </a:p>
          <a:p>
            <a:pPr>
              <a:spcAft>
                <a:spcPts val="1500"/>
              </a:spcAft>
            </a:pPr>
            <a:r>
              <a:rPr lang="en-US" sz="2800" b="1" dirty="0">
                <a:solidFill>
                  <a:prstClr val="black"/>
                </a:solidFill>
              </a:rPr>
              <a:t>	AND </a:t>
            </a:r>
            <a:endParaRPr lang="en-US" sz="2800" dirty="0">
              <a:solidFill>
                <a:prstClr val="black"/>
              </a:solidFill>
            </a:endParaRPr>
          </a:p>
          <a:p>
            <a:r>
              <a:rPr lang="en-US" sz="2800" dirty="0" smtClean="0">
                <a:solidFill>
                  <a:prstClr val="black"/>
                </a:solidFill>
              </a:rPr>
              <a:t>               </a:t>
            </a:r>
            <a:r>
              <a:rPr lang="en-US" sz="2800" b="1" dirty="0" smtClean="0">
                <a:solidFill>
                  <a:srgbClr val="FF0000"/>
                </a:solidFill>
              </a:rPr>
              <a:t>Fred                         </a:t>
            </a:r>
            <a:r>
              <a:rPr lang="en-US" sz="2800" b="1" u="sng" dirty="0" smtClean="0">
                <a:solidFill>
                  <a:srgbClr val="0070C0"/>
                </a:solidFill>
              </a:rPr>
              <a:t>Prednisone</a:t>
            </a:r>
            <a:r>
              <a:rPr lang="en-US" sz="2800" b="1" u="sng" dirty="0" smtClean="0">
                <a:solidFill>
                  <a:srgbClr val="FF0000"/>
                </a:solidFill>
              </a:rPr>
              <a:t>                           </a:t>
            </a:r>
            <a:endParaRPr lang="en-US" sz="2800" u="sng" dirty="0" smtClean="0">
              <a:solidFill>
                <a:prstClr val="black"/>
              </a:solidFill>
            </a:endParaRPr>
          </a:p>
          <a:p>
            <a:r>
              <a:rPr lang="en-US" sz="2800" dirty="0">
                <a:solidFill>
                  <a:prstClr val="black"/>
                </a:solidFill>
              </a:rPr>
              <a:t>	</a:t>
            </a: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tolerates</a:t>
            </a:r>
            <a:r>
              <a:rPr lang="en-US" sz="2800" dirty="0" smtClean="0">
                <a:solidFill>
                  <a:prstClr val="black"/>
                </a:solidFill>
              </a:rPr>
              <a:t>&gt; </a:t>
            </a:r>
            <a:r>
              <a:rPr lang="en-US" sz="2800" dirty="0" smtClean="0">
                <a:solidFill>
                  <a:srgbClr val="0070C0"/>
                </a:solidFill>
              </a:rPr>
              <a:t>?DrugZ</a:t>
            </a:r>
            <a:r>
              <a:rPr lang="en-US" sz="2800" dirty="0" smtClean="0">
                <a:solidFill>
                  <a:prstClr val="black"/>
                </a:solidFill>
              </a:rPr>
              <a:t>	             </a:t>
            </a:r>
          </a:p>
          <a:p>
            <a:r>
              <a:rPr lang="en-US" sz="2800" dirty="0">
                <a:solidFill>
                  <a:prstClr val="black"/>
                </a:solidFill>
              </a:rPr>
              <a:t>	</a:t>
            </a:r>
            <a:r>
              <a:rPr lang="en-US" sz="2800" dirty="0" smtClean="0">
                <a:solidFill>
                  <a:prstClr val="black"/>
                </a:solidFill>
              </a:rPr>
              <a:t> # Filter for: Drug does no harm</a:t>
            </a:r>
            <a:endParaRPr lang="en-US" sz="2800" dirty="0">
              <a:solidFill>
                <a:prstClr val="black"/>
              </a:solidFill>
            </a:endParaRPr>
          </a:p>
        </p:txBody>
      </p:sp>
      <p:sp>
        <p:nvSpPr>
          <p:cNvPr id="3" name="TextBox 2"/>
          <p:cNvSpPr txBox="1"/>
          <p:nvPr/>
        </p:nvSpPr>
        <p:spPr>
          <a:xfrm>
            <a:off x="5791200" y="304800"/>
            <a:ext cx="2514600" cy="381000"/>
          </a:xfrm>
          <a:prstGeom prst="rect">
            <a:avLst/>
          </a:prstGeom>
          <a:noFill/>
        </p:spPr>
        <p:txBody>
          <a:bodyPr wrap="square" rtlCol="0">
            <a:spAutoFit/>
          </a:bodyPr>
          <a:lstStyle/>
          <a:p>
            <a:pPr algn="r"/>
            <a:r>
              <a:rPr lang="en-US" b="1" dirty="0" smtClean="0">
                <a:solidFill>
                  <a:prstClr val="black"/>
                </a:solidFill>
              </a:rPr>
              <a:t>Level 0</a:t>
            </a:r>
            <a:endParaRPr lang="en-US" b="1" dirty="0">
              <a:solidFill>
                <a:prstClr val="black"/>
              </a:solidFill>
            </a:endParaRPr>
          </a:p>
        </p:txBody>
      </p:sp>
      <p:sp>
        <p:nvSpPr>
          <p:cNvPr id="4" name="Slide Number Placeholder 3"/>
          <p:cNvSpPr>
            <a:spLocks noGrp="1"/>
          </p:cNvSpPr>
          <p:nvPr>
            <p:ph type="sldNum" sz="quarter" idx="12"/>
          </p:nvPr>
        </p:nvSpPr>
        <p:spPr/>
        <p:txBody>
          <a:bodyPr/>
          <a:lstStyle/>
          <a:p>
            <a:fld id="{25466081-C724-4413-A58A-157D8A9C647D}" type="slidenum">
              <a:rPr lang="en-US" smtClean="0">
                <a:solidFill>
                  <a:prstClr val="black">
                    <a:tint val="75000"/>
                  </a:prstClr>
                </a:solidFill>
              </a:rPr>
              <a:pPr/>
              <a:t>17</a:t>
            </a:fld>
            <a:endParaRPr lang="en-US" dirty="0">
              <a:solidFill>
                <a:prstClr val="black">
                  <a:tint val="75000"/>
                </a:prstClr>
              </a:solidFill>
            </a:endParaRPr>
          </a:p>
        </p:txBody>
      </p:sp>
      <p:pic>
        <p:nvPicPr>
          <p:cNvPr id="5" name="~PP3389.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767763" y="6481763"/>
            <a:ext cx="244475" cy="244475"/>
          </a:xfrm>
          <a:prstGeom prst="rect">
            <a:avLst/>
          </a:prstGeom>
        </p:spPr>
      </p:pic>
    </p:spTree>
    <p:extLst>
      <p:ext uri="{BB962C8B-B14F-4D97-AF65-F5344CB8AC3E}">
        <p14:creationId xmlns:p14="http://schemas.microsoft.com/office/powerpoint/2010/main" val="208595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5442" y="936010"/>
            <a:ext cx="8787919" cy="5524589"/>
          </a:xfrm>
          <a:prstGeom prst="rect">
            <a:avLst/>
          </a:prstGeom>
          <a:noFill/>
          <a:ln w="25400">
            <a:solidFill>
              <a:schemeClr val="tx1"/>
            </a:solidFill>
          </a:ln>
        </p:spPr>
        <p:txBody>
          <a:bodyPr wrap="none" rtlCol="0">
            <a:spAutoFit/>
          </a:bodyPr>
          <a:lstStyle/>
          <a:p>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tolerates</a:t>
            </a:r>
            <a:r>
              <a:rPr lang="en-US" sz="2800" dirty="0" smtClean="0">
                <a:solidFill>
                  <a:prstClr val="black"/>
                </a:solidFill>
              </a:rPr>
              <a:t>&gt; </a:t>
            </a:r>
            <a:r>
              <a:rPr lang="en-US" sz="2800" dirty="0" smtClean="0">
                <a:solidFill>
                  <a:srgbClr val="0070C0"/>
                </a:solidFill>
              </a:rPr>
              <a:t>?DrugZ</a:t>
            </a:r>
            <a:r>
              <a:rPr lang="en-US" sz="2800" dirty="0" smtClean="0">
                <a:solidFill>
                  <a:prstClr val="black"/>
                </a:solidFill>
              </a:rPr>
              <a:t>	</a:t>
            </a:r>
            <a:r>
              <a:rPr lang="en-US" sz="2800" b="1" dirty="0" smtClean="0">
                <a:solidFill>
                  <a:prstClr val="black"/>
                </a:solidFill>
              </a:rPr>
              <a:t>IF</a:t>
            </a:r>
            <a:endParaRPr lang="en-US" sz="2800" b="1" dirty="0" smtClean="0">
              <a:solidFill>
                <a:srgbClr val="7030A0"/>
              </a:solidFill>
            </a:endParaRPr>
          </a:p>
          <a:p>
            <a:pPr>
              <a:spcBef>
                <a:spcPts val="1200"/>
              </a:spcBef>
            </a:pPr>
            <a:r>
              <a:rPr lang="en-US" sz="2800" dirty="0" smtClean="0">
                <a:solidFill>
                  <a:prstClr val="black"/>
                </a:solidFill>
              </a:rPr>
              <a:t>	</a:t>
            </a:r>
            <a:r>
              <a:rPr lang="en-US" sz="2800" dirty="0" smtClean="0">
                <a:solidFill>
                  <a:srgbClr val="0070C0"/>
                </a:solidFill>
              </a:rPr>
              <a:t>?DrugZ </a:t>
            </a:r>
            <a:r>
              <a:rPr lang="en-US" sz="2800" dirty="0" smtClean="0">
                <a:solidFill>
                  <a:prstClr val="black"/>
                </a:solidFill>
              </a:rPr>
              <a:t>&lt;</a:t>
            </a:r>
            <a:r>
              <a:rPr lang="en-US" sz="2800" i="1" dirty="0" smtClean="0">
                <a:solidFill>
                  <a:prstClr val="black"/>
                </a:solidFill>
              </a:rPr>
              <a:t>contraIndicatedWith</a:t>
            </a:r>
            <a:r>
              <a:rPr lang="en-US" sz="2800" i="1" dirty="0" smtClean="0">
                <a:solidFill>
                  <a:prstClr val="black"/>
                </a:solidFill>
              </a:rPr>
              <a:t>&gt; </a:t>
            </a:r>
            <a:r>
              <a:rPr lang="en-US" sz="2800" dirty="0" smtClean="0">
                <a:solidFill>
                  <a:srgbClr val="7030A0"/>
                </a:solidFill>
              </a:rPr>
              <a:t>?DiseaseW</a:t>
            </a:r>
            <a:r>
              <a:rPr lang="en-US" sz="2800" dirty="0" smtClean="0">
                <a:solidFill>
                  <a:prstClr val="black"/>
                </a:solidFill>
              </a:rPr>
              <a:t>   </a:t>
            </a:r>
          </a:p>
          <a:p>
            <a:pPr>
              <a:spcBef>
                <a:spcPts val="900"/>
              </a:spcBef>
              <a:spcAft>
                <a:spcPts val="900"/>
              </a:spcAft>
            </a:pPr>
            <a:r>
              <a:rPr lang="en-US" sz="2800" b="1" dirty="0">
                <a:solidFill>
                  <a:prstClr val="black"/>
                </a:solidFill>
              </a:rPr>
              <a:t>	</a:t>
            </a:r>
            <a:r>
              <a:rPr lang="en-US" sz="2800" b="1" dirty="0" smtClean="0">
                <a:solidFill>
                  <a:prstClr val="black"/>
                </a:solidFill>
              </a:rPr>
              <a:t>AND</a:t>
            </a:r>
          </a:p>
          <a:p>
            <a:r>
              <a:rPr lang="en-US" sz="2800" dirty="0" smtClean="0">
                <a:solidFill>
                  <a:prstClr val="black"/>
                </a:solidFill>
              </a:rPr>
              <a:t>	</a:t>
            </a: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freeOf</a:t>
            </a:r>
            <a:r>
              <a:rPr lang="en-US" sz="2800" dirty="0" smtClean="0">
                <a:solidFill>
                  <a:prstClr val="black"/>
                </a:solidFill>
              </a:rPr>
              <a:t>&gt; </a:t>
            </a:r>
            <a:r>
              <a:rPr lang="en-US" sz="2800" dirty="0" smtClean="0">
                <a:solidFill>
                  <a:srgbClr val="7030A0"/>
                </a:solidFill>
              </a:rPr>
              <a:t>?DiseaseW</a:t>
            </a:r>
          </a:p>
          <a:p>
            <a:endParaRPr lang="en-US" sz="2800" dirty="0" smtClean="0">
              <a:solidFill>
                <a:srgbClr val="7030A0"/>
              </a:solidFill>
            </a:endParaRPr>
          </a:p>
          <a:p>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freeOf</a:t>
            </a:r>
            <a:r>
              <a:rPr lang="en-US" sz="2800" dirty="0" smtClean="0">
                <a:solidFill>
                  <a:prstClr val="black"/>
                </a:solidFill>
              </a:rPr>
              <a:t>&gt; </a:t>
            </a:r>
            <a:r>
              <a:rPr lang="en-US" sz="2800" dirty="0" smtClean="0">
                <a:solidFill>
                  <a:srgbClr val="7030A0"/>
                </a:solidFill>
              </a:rPr>
              <a:t>?DiseaseW    </a:t>
            </a:r>
            <a:r>
              <a:rPr lang="en-US" sz="2800" b="1" dirty="0" smtClean="0">
                <a:solidFill>
                  <a:prstClr val="black"/>
                </a:solidFill>
              </a:rPr>
              <a:t>  IF</a:t>
            </a:r>
          </a:p>
          <a:p>
            <a:r>
              <a:rPr lang="en-US" sz="2800" dirty="0" smtClean="0">
                <a:solidFill>
                  <a:prstClr val="black"/>
                </a:solidFill>
              </a:rPr>
              <a:t>	NOT (</a:t>
            </a:r>
            <a:r>
              <a:rPr lang="en-US" sz="2800" dirty="0" smtClean="0">
                <a:solidFill>
                  <a:srgbClr val="FF0000"/>
                </a:solidFill>
              </a:rPr>
              <a:t>?PersonX </a:t>
            </a:r>
            <a:r>
              <a:rPr lang="en-US" sz="2800" i="1" dirty="0" smtClean="0">
                <a:solidFill>
                  <a:prstClr val="black"/>
                </a:solidFill>
              </a:rPr>
              <a:t>&lt;hasDisease</a:t>
            </a:r>
            <a:r>
              <a:rPr lang="en-US" sz="2800" dirty="0" smtClean="0">
                <a:solidFill>
                  <a:prstClr val="black"/>
                </a:solidFill>
              </a:rPr>
              <a:t>&gt; </a:t>
            </a:r>
            <a:r>
              <a:rPr lang="en-US" sz="2800" dirty="0" smtClean="0">
                <a:solidFill>
                  <a:srgbClr val="7030A0"/>
                </a:solidFill>
              </a:rPr>
              <a:t>?DiseaseW</a:t>
            </a:r>
            <a:r>
              <a:rPr lang="en-US" sz="2800" i="1" dirty="0" smtClean="0">
                <a:solidFill>
                  <a:prstClr val="black"/>
                </a:solidFill>
              </a:rPr>
              <a:t>)</a:t>
            </a:r>
          </a:p>
          <a:p>
            <a:endParaRPr lang="en-US" sz="2800" i="1" dirty="0" smtClean="0">
              <a:solidFill>
                <a:prstClr val="black"/>
              </a:solidFill>
            </a:endParaRPr>
          </a:p>
          <a:p>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tolerates</a:t>
            </a:r>
            <a:r>
              <a:rPr lang="en-US" sz="2800" dirty="0" smtClean="0">
                <a:solidFill>
                  <a:prstClr val="black"/>
                </a:solidFill>
              </a:rPr>
              <a:t>&gt; </a:t>
            </a:r>
            <a:r>
              <a:rPr lang="en-US" sz="2800" dirty="0" smtClean="0">
                <a:solidFill>
                  <a:srgbClr val="0070C0"/>
                </a:solidFill>
              </a:rPr>
              <a:t>?DrugZ</a:t>
            </a:r>
            <a:r>
              <a:rPr lang="en-US" sz="2800" dirty="0" smtClean="0">
                <a:solidFill>
                  <a:prstClr val="black"/>
                </a:solidFill>
              </a:rPr>
              <a:t>	</a:t>
            </a:r>
            <a:r>
              <a:rPr lang="en-US" sz="2800" b="1" dirty="0" smtClean="0">
                <a:solidFill>
                  <a:prstClr val="black"/>
                </a:solidFill>
              </a:rPr>
              <a:t>IF</a:t>
            </a:r>
          </a:p>
          <a:p>
            <a:r>
              <a:rPr lang="en-US" sz="2800" dirty="0" smtClean="0">
                <a:solidFill>
                  <a:prstClr val="black"/>
                </a:solidFill>
              </a:rPr>
              <a:t>	NOT (</a:t>
            </a:r>
            <a:r>
              <a:rPr lang="en-US" sz="2800" dirty="0" smtClean="0">
                <a:solidFill>
                  <a:srgbClr val="0070C0"/>
                </a:solidFill>
              </a:rPr>
              <a:t>?DrugZ </a:t>
            </a:r>
            <a:r>
              <a:rPr lang="en-US" sz="2800" dirty="0" smtClean="0">
                <a:solidFill>
                  <a:prstClr val="black"/>
                </a:solidFill>
              </a:rPr>
              <a:t>&lt;</a:t>
            </a:r>
            <a:r>
              <a:rPr lang="en-US" sz="2800" i="1" dirty="0" smtClean="0">
                <a:solidFill>
                  <a:prstClr val="black"/>
                </a:solidFill>
              </a:rPr>
              <a:t>contraIndicatedWith</a:t>
            </a:r>
            <a:r>
              <a:rPr lang="en-US" sz="2800" dirty="0" smtClean="0">
                <a:solidFill>
                  <a:prstClr val="black"/>
                </a:solidFill>
              </a:rPr>
              <a:t>&gt; any </a:t>
            </a:r>
            <a:r>
              <a:rPr lang="en-US" sz="2800" dirty="0" smtClean="0">
                <a:solidFill>
                  <a:srgbClr val="7030A0"/>
                </a:solidFill>
              </a:rPr>
              <a:t>?DiseaseW</a:t>
            </a:r>
            <a:r>
              <a:rPr lang="en-US" sz="2800" dirty="0" smtClean="0">
                <a:solidFill>
                  <a:prstClr val="black"/>
                </a:solidFill>
              </a:rPr>
              <a:t>)</a:t>
            </a:r>
          </a:p>
          <a:p>
            <a:r>
              <a:rPr lang="en-US" sz="2800" dirty="0" smtClean="0">
                <a:solidFill>
                  <a:prstClr val="black"/>
                </a:solidFill>
              </a:rPr>
              <a:t>	</a:t>
            </a:r>
            <a:r>
              <a:rPr lang="en-US" sz="2000" dirty="0" smtClean="0">
                <a:solidFill>
                  <a:prstClr val="black"/>
                </a:solidFill>
              </a:rPr>
              <a:t># If a drug has no contraindications at all, it can be prescribed </a:t>
            </a:r>
          </a:p>
          <a:p>
            <a:r>
              <a:rPr lang="en-US" sz="2000" dirty="0" smtClean="0">
                <a:solidFill>
                  <a:prstClr val="black"/>
                </a:solidFill>
              </a:rPr>
              <a:t>	without checking the patient's diseases. </a:t>
            </a:r>
            <a:endParaRPr lang="en-US" dirty="0">
              <a:solidFill>
                <a:prstClr val="black"/>
              </a:solidFill>
            </a:endParaRPr>
          </a:p>
        </p:txBody>
      </p:sp>
      <p:sp>
        <p:nvSpPr>
          <p:cNvPr id="3" name="TextBox 2"/>
          <p:cNvSpPr txBox="1"/>
          <p:nvPr/>
        </p:nvSpPr>
        <p:spPr>
          <a:xfrm>
            <a:off x="5791200" y="304800"/>
            <a:ext cx="2514600" cy="381000"/>
          </a:xfrm>
          <a:prstGeom prst="rect">
            <a:avLst/>
          </a:prstGeom>
          <a:noFill/>
        </p:spPr>
        <p:txBody>
          <a:bodyPr wrap="square" rtlCol="0">
            <a:spAutoFit/>
          </a:bodyPr>
          <a:lstStyle/>
          <a:p>
            <a:pPr algn="r"/>
            <a:r>
              <a:rPr lang="en-US" dirty="0" smtClean="0">
                <a:solidFill>
                  <a:prstClr val="black"/>
                </a:solidFill>
              </a:rPr>
              <a:t>Level 1</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25466081-C724-4413-A58A-157D8A9C647D}" type="slidenum">
              <a:rPr lang="en-US" smtClean="0">
                <a:solidFill>
                  <a:prstClr val="black">
                    <a:tint val="75000"/>
                  </a:prstClr>
                </a:solidFill>
              </a:rPr>
              <a:pPr/>
              <a:t>18</a:t>
            </a:fld>
            <a:endParaRPr lang="en-US" dirty="0">
              <a:solidFill>
                <a:prstClr val="black">
                  <a:tint val="75000"/>
                </a:prstClr>
              </a:solidFill>
            </a:endParaRPr>
          </a:p>
        </p:txBody>
      </p:sp>
      <p:pic>
        <p:nvPicPr>
          <p:cNvPr id="6" name="~PP556.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767763" y="6481763"/>
            <a:ext cx="244475" cy="244475"/>
          </a:xfrm>
          <a:prstGeom prst="rect">
            <a:avLst/>
          </a:prstGeom>
        </p:spPr>
      </p:pic>
    </p:spTree>
    <p:extLst>
      <p:ext uri="{BB962C8B-B14F-4D97-AF65-F5344CB8AC3E}">
        <p14:creationId xmlns:p14="http://schemas.microsoft.com/office/powerpoint/2010/main" val="370995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5442" y="936010"/>
            <a:ext cx="7255704" cy="5686172"/>
          </a:xfrm>
          <a:prstGeom prst="rect">
            <a:avLst/>
          </a:prstGeom>
          <a:noFill/>
          <a:ln w="25400">
            <a:solidFill>
              <a:schemeClr val="tx1"/>
            </a:solidFill>
          </a:ln>
        </p:spPr>
        <p:txBody>
          <a:bodyPr wrap="none" rtlCol="0">
            <a:spAutoFit/>
          </a:bodyPr>
          <a:lstStyle/>
          <a:p>
            <a:endParaRPr lang="en-US" sz="2800" dirty="0" smtClean="0">
              <a:solidFill>
                <a:srgbClr val="FF0000"/>
              </a:solidFill>
            </a:endParaRPr>
          </a:p>
          <a:p>
            <a:r>
              <a:rPr lang="en-US" sz="2800" b="1" dirty="0" smtClean="0">
                <a:solidFill>
                  <a:srgbClr val="FF0000"/>
                </a:solidFill>
              </a:rPr>
              <a:t>    </a:t>
            </a:r>
            <a:r>
              <a:rPr lang="en-US" sz="2800" b="1" u="sng" dirty="0" smtClean="0">
                <a:solidFill>
                  <a:srgbClr val="FF0000"/>
                </a:solidFill>
              </a:rPr>
              <a:t>Fred         </a:t>
            </a:r>
            <a:r>
              <a:rPr lang="en-US" sz="2800" u="sng" dirty="0" smtClean="0">
                <a:solidFill>
                  <a:prstClr val="black"/>
                </a:solidFill>
              </a:rPr>
              <a:t>&lt;</a:t>
            </a:r>
            <a:r>
              <a:rPr lang="en-US" sz="2800" i="1" u="sng" dirty="0" smtClean="0">
                <a:solidFill>
                  <a:prstClr val="black"/>
                </a:solidFill>
              </a:rPr>
              <a:t>tolerates</a:t>
            </a:r>
            <a:r>
              <a:rPr lang="en-US" sz="2800" u="sng" dirty="0" smtClean="0">
                <a:solidFill>
                  <a:prstClr val="black"/>
                </a:solidFill>
              </a:rPr>
              <a:t>&gt;  </a:t>
            </a:r>
            <a:r>
              <a:rPr lang="en-US" sz="2800" b="1" u="sng" dirty="0" smtClean="0">
                <a:solidFill>
                  <a:srgbClr val="0070C0"/>
                </a:solidFill>
              </a:rPr>
              <a:t>Prednisone</a:t>
            </a:r>
            <a:r>
              <a:rPr lang="en-US" sz="2800" b="1" u="sng" dirty="0" smtClean="0">
                <a:solidFill>
                  <a:prstClr val="black"/>
                </a:solidFill>
              </a:rPr>
              <a:t>?</a:t>
            </a:r>
          </a:p>
          <a:p>
            <a:endParaRPr lang="en-US" sz="2800" dirty="0" smtClean="0">
              <a:solidFill>
                <a:srgbClr val="FF0000"/>
              </a:solidFill>
            </a:endParaRPr>
          </a:p>
          <a:p>
            <a:r>
              <a:rPr lang="en-US" sz="2800" b="1" dirty="0" smtClean="0">
                <a:solidFill>
                  <a:srgbClr val="FF0000"/>
                </a:solidFill>
              </a:rPr>
              <a:t>    </a:t>
            </a:r>
            <a:r>
              <a:rPr lang="en-US" sz="2800" b="1" u="sng" dirty="0" smtClean="0">
                <a:solidFill>
                  <a:srgbClr val="FF0000"/>
                </a:solidFill>
              </a:rPr>
              <a:t>Fred</a:t>
            </a:r>
            <a:r>
              <a:rPr lang="en-US" sz="2800" b="1" dirty="0" smtClean="0">
                <a:solidFill>
                  <a:srgbClr val="0070C0"/>
                </a:solidFill>
              </a:rPr>
              <a:t>                               </a:t>
            </a:r>
            <a:r>
              <a:rPr lang="en-US" sz="2800" b="1" u="sng" dirty="0" smtClean="0">
                <a:solidFill>
                  <a:srgbClr val="0070C0"/>
                </a:solidFill>
              </a:rPr>
              <a:t>Prednisone</a:t>
            </a:r>
            <a:endParaRPr lang="en-US" sz="2800" u="sng" dirty="0" smtClean="0">
              <a:solidFill>
                <a:srgbClr val="FF0000"/>
              </a:solidFill>
            </a:endParaRPr>
          </a:p>
          <a:p>
            <a:pPr>
              <a:spcAft>
                <a:spcPts val="1500"/>
              </a:spcAft>
            </a:pP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tolerates</a:t>
            </a:r>
            <a:r>
              <a:rPr lang="en-US" sz="2800" dirty="0" smtClean="0">
                <a:solidFill>
                  <a:prstClr val="black"/>
                </a:solidFill>
              </a:rPr>
              <a:t>&gt;         </a:t>
            </a:r>
            <a:r>
              <a:rPr lang="en-US" sz="2800" dirty="0" smtClean="0">
                <a:solidFill>
                  <a:srgbClr val="0070C0"/>
                </a:solidFill>
              </a:rPr>
              <a:t>?DrugZ</a:t>
            </a:r>
            <a:r>
              <a:rPr lang="en-US" sz="2800" dirty="0" smtClean="0">
                <a:solidFill>
                  <a:prstClr val="black"/>
                </a:solidFill>
              </a:rPr>
              <a:t>	</a:t>
            </a:r>
            <a:r>
              <a:rPr lang="en-US" sz="2800" b="1" dirty="0" smtClean="0">
                <a:solidFill>
                  <a:prstClr val="black"/>
                </a:solidFill>
              </a:rPr>
              <a:t>IF</a:t>
            </a:r>
          </a:p>
          <a:p>
            <a:r>
              <a:rPr lang="en-US" sz="2800" b="1" dirty="0" smtClean="0">
                <a:solidFill>
                  <a:srgbClr val="0070C0"/>
                </a:solidFill>
              </a:rPr>
              <a:t>       </a:t>
            </a:r>
            <a:r>
              <a:rPr lang="en-US" sz="2800" b="1" u="sng" dirty="0" smtClean="0">
                <a:solidFill>
                  <a:srgbClr val="0070C0"/>
                </a:solidFill>
              </a:rPr>
              <a:t>Prednisone</a:t>
            </a:r>
            <a:endParaRPr lang="en-US" sz="2800" u="sng" dirty="0" smtClean="0">
              <a:solidFill>
                <a:srgbClr val="7030A0"/>
              </a:solidFill>
            </a:endParaRPr>
          </a:p>
          <a:p>
            <a:r>
              <a:rPr lang="en-US" sz="2800" dirty="0" smtClean="0">
                <a:solidFill>
                  <a:prstClr val="black"/>
                </a:solidFill>
              </a:rPr>
              <a:t>	</a:t>
            </a:r>
            <a:r>
              <a:rPr lang="en-US" sz="2800" dirty="0" smtClean="0">
                <a:solidFill>
                  <a:srgbClr val="0070C0"/>
                </a:solidFill>
              </a:rPr>
              <a:t>?DrugZ </a:t>
            </a:r>
            <a:r>
              <a:rPr lang="en-US" sz="2800" dirty="0" smtClean="0">
                <a:solidFill>
                  <a:prstClr val="black"/>
                </a:solidFill>
              </a:rPr>
              <a:t>&lt;</a:t>
            </a:r>
            <a:r>
              <a:rPr lang="en-US" sz="2800" i="1" dirty="0" smtClean="0">
                <a:solidFill>
                  <a:prstClr val="black"/>
                </a:solidFill>
              </a:rPr>
              <a:t>contraIndicatedWith</a:t>
            </a:r>
            <a:r>
              <a:rPr lang="en-US" sz="2800" i="1" dirty="0" smtClean="0">
                <a:solidFill>
                  <a:prstClr val="black"/>
                </a:solidFill>
              </a:rPr>
              <a:t>&gt; </a:t>
            </a:r>
            <a:r>
              <a:rPr lang="en-US" sz="2800" dirty="0" smtClean="0">
                <a:solidFill>
                  <a:srgbClr val="7030A0"/>
                </a:solidFill>
              </a:rPr>
              <a:t>?DiseaseW</a:t>
            </a:r>
            <a:endParaRPr lang="en-US" sz="2800" dirty="0">
              <a:solidFill>
                <a:prstClr val="black"/>
              </a:solidFill>
            </a:endParaRPr>
          </a:p>
          <a:p>
            <a:pPr>
              <a:spcBef>
                <a:spcPts val="1200"/>
              </a:spcBef>
              <a:spcAft>
                <a:spcPts val="1200"/>
              </a:spcAft>
            </a:pPr>
            <a:r>
              <a:rPr lang="en-US" sz="2800" b="1" dirty="0">
                <a:solidFill>
                  <a:prstClr val="black"/>
                </a:solidFill>
              </a:rPr>
              <a:t>	AND </a:t>
            </a:r>
            <a:endParaRPr lang="en-US" sz="2800" dirty="0">
              <a:solidFill>
                <a:prstClr val="black"/>
              </a:solidFill>
            </a:endParaRPr>
          </a:p>
          <a:p>
            <a:r>
              <a:rPr lang="en-US" sz="2800" b="1" dirty="0" smtClean="0">
                <a:solidFill>
                  <a:srgbClr val="FF0000"/>
                </a:solidFill>
              </a:rPr>
              <a:t>               Fred</a:t>
            </a:r>
            <a:endParaRPr lang="en-US" sz="2800" dirty="0" smtClean="0">
              <a:solidFill>
                <a:prstClr val="black"/>
              </a:solidFill>
            </a:endParaRPr>
          </a:p>
          <a:p>
            <a:r>
              <a:rPr lang="en-US" sz="2800" dirty="0" smtClean="0">
                <a:solidFill>
                  <a:prstClr val="black"/>
                </a:solidFill>
              </a:rPr>
              <a:t>	</a:t>
            </a: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freeOf</a:t>
            </a:r>
            <a:r>
              <a:rPr lang="en-US" sz="2800" dirty="0" smtClean="0">
                <a:solidFill>
                  <a:prstClr val="black"/>
                </a:solidFill>
              </a:rPr>
              <a:t>&gt; </a:t>
            </a:r>
            <a:r>
              <a:rPr lang="en-US" sz="2800" dirty="0" smtClean="0">
                <a:solidFill>
                  <a:srgbClr val="7030A0"/>
                </a:solidFill>
              </a:rPr>
              <a:t>?DiseaseW</a:t>
            </a:r>
          </a:p>
          <a:p>
            <a:endParaRPr lang="en-US" sz="2800" dirty="0" smtClean="0">
              <a:solidFill>
                <a:srgbClr val="7030A0"/>
              </a:solidFill>
            </a:endParaRPr>
          </a:p>
          <a:p>
            <a:endParaRPr lang="en-US" dirty="0">
              <a:solidFill>
                <a:prstClr val="black"/>
              </a:solidFill>
            </a:endParaRPr>
          </a:p>
        </p:txBody>
      </p:sp>
      <p:sp>
        <p:nvSpPr>
          <p:cNvPr id="3" name="TextBox 2"/>
          <p:cNvSpPr txBox="1"/>
          <p:nvPr/>
        </p:nvSpPr>
        <p:spPr>
          <a:xfrm>
            <a:off x="5791200" y="304800"/>
            <a:ext cx="2514600" cy="381000"/>
          </a:xfrm>
          <a:prstGeom prst="rect">
            <a:avLst/>
          </a:prstGeom>
          <a:noFill/>
        </p:spPr>
        <p:txBody>
          <a:bodyPr wrap="square" rtlCol="0">
            <a:spAutoFit/>
          </a:bodyPr>
          <a:lstStyle/>
          <a:p>
            <a:pPr algn="r"/>
            <a:r>
              <a:rPr lang="en-US" dirty="0" smtClean="0">
                <a:solidFill>
                  <a:prstClr val="black"/>
                </a:solidFill>
              </a:rPr>
              <a:t>Level 1</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25466081-C724-4413-A58A-157D8A9C647D}" type="slidenum">
              <a:rPr lang="en-US" smtClean="0">
                <a:solidFill>
                  <a:prstClr val="black">
                    <a:tint val="75000"/>
                  </a:prstClr>
                </a:solidFill>
              </a:rPr>
              <a:pPr/>
              <a:t>19</a:t>
            </a:fld>
            <a:endParaRPr lang="en-US" dirty="0">
              <a:solidFill>
                <a:prstClr val="black">
                  <a:tint val="75000"/>
                </a:prstClr>
              </a:solidFill>
            </a:endParaRPr>
          </a:p>
        </p:txBody>
      </p:sp>
      <p:pic>
        <p:nvPicPr>
          <p:cNvPr id="6" name="~PP4001.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767763" y="6481763"/>
            <a:ext cx="244475" cy="244475"/>
          </a:xfrm>
          <a:prstGeom prst="rect">
            <a:avLst/>
          </a:prstGeom>
        </p:spPr>
      </p:pic>
    </p:spTree>
    <p:extLst>
      <p:ext uri="{BB962C8B-B14F-4D97-AF65-F5344CB8AC3E}">
        <p14:creationId xmlns:p14="http://schemas.microsoft.com/office/powerpoint/2010/main" val="410143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1143000"/>
          </a:xfrm>
        </p:spPr>
        <p:txBody>
          <a:bodyPr/>
          <a:lstStyle/>
          <a:p>
            <a:r>
              <a:rPr lang="en-US" dirty="0"/>
              <a:t>H</a:t>
            </a:r>
            <a:r>
              <a:rPr lang="en-US" dirty="0" smtClean="0"/>
              <a:t>ow </a:t>
            </a:r>
            <a:r>
              <a:rPr lang="en-US" dirty="0"/>
              <a:t>to use </a:t>
            </a:r>
            <a:r>
              <a:rPr lang="en-US" dirty="0" smtClean="0"/>
              <a:t>these slides</a:t>
            </a:r>
            <a:br>
              <a:rPr lang="en-US" dirty="0" smtClean="0"/>
            </a:br>
            <a:r>
              <a:rPr lang="en-US" dirty="0">
                <a:solidFill>
                  <a:srgbClr val="FF0000"/>
                </a:solidFill>
              </a:rPr>
              <a:t>repeated</a:t>
            </a:r>
            <a:endParaRPr lang="en-US" dirty="0"/>
          </a:p>
        </p:txBody>
      </p:sp>
      <p:sp>
        <p:nvSpPr>
          <p:cNvPr id="3" name="Content Placeholder 2"/>
          <p:cNvSpPr>
            <a:spLocks noGrp="1"/>
          </p:cNvSpPr>
          <p:nvPr>
            <p:ph idx="1"/>
          </p:nvPr>
        </p:nvSpPr>
        <p:spPr>
          <a:xfrm>
            <a:off x="685800" y="2057400"/>
            <a:ext cx="7924800" cy="4114800"/>
          </a:xfrm>
        </p:spPr>
        <p:txBody>
          <a:bodyPr/>
          <a:lstStyle/>
          <a:p>
            <a:r>
              <a:rPr lang="en-US" sz="2000" dirty="0"/>
              <a:t>The lecture or exercise is divided into segments listed on </a:t>
            </a:r>
            <a:r>
              <a:rPr lang="en-US" sz="2000" dirty="0" smtClean="0"/>
              <a:t>Slide 3. </a:t>
            </a:r>
            <a:endParaRPr lang="en-US" sz="2000" dirty="0"/>
          </a:p>
          <a:p>
            <a:r>
              <a:rPr lang="en-US" sz="2000" dirty="0"/>
              <a:t>Many slides have audio. To start the </a:t>
            </a:r>
            <a:r>
              <a:rPr lang="en-US" sz="2000" dirty="0" smtClean="0"/>
              <a:t>audio:</a:t>
            </a:r>
            <a:endParaRPr lang="en-US" sz="2000" dirty="0"/>
          </a:p>
          <a:p>
            <a:pPr marL="685800"/>
            <a:r>
              <a:rPr lang="en-US" sz="2000" dirty="0"/>
              <a:t>Mouse over the speaker </a:t>
            </a:r>
            <a:r>
              <a:rPr lang="en-US" sz="2000" dirty="0" smtClean="0"/>
              <a:t>icon.</a:t>
            </a:r>
            <a:endParaRPr lang="en-US" sz="2000" dirty="0"/>
          </a:p>
          <a:p>
            <a:pPr marL="685800" lvl="1" indent="-347472">
              <a:spcBef>
                <a:spcPts val="1440"/>
              </a:spcBef>
            </a:pPr>
            <a:r>
              <a:rPr lang="en-US" sz="2000" dirty="0" smtClean="0">
                <a:solidFill>
                  <a:schemeClr val="bg1"/>
                </a:solidFill>
              </a:rPr>
              <a:t>A </a:t>
            </a:r>
            <a:r>
              <a:rPr lang="en-US" sz="2000" dirty="0">
                <a:solidFill>
                  <a:schemeClr val="bg1"/>
                </a:solidFill>
              </a:rPr>
              <a:t>familiar play-back control bar </a:t>
            </a:r>
            <a:r>
              <a:rPr lang="en-US" sz="2000" dirty="0" smtClean="0">
                <a:solidFill>
                  <a:schemeClr val="bg1"/>
                </a:solidFill>
              </a:rPr>
              <a:t>appears. </a:t>
            </a:r>
            <a:br>
              <a:rPr lang="en-US" sz="2000" dirty="0" smtClean="0">
                <a:solidFill>
                  <a:schemeClr val="bg1"/>
                </a:solidFill>
              </a:rPr>
            </a:br>
            <a:r>
              <a:rPr lang="en-US" sz="2000" dirty="0" smtClean="0">
                <a:solidFill>
                  <a:schemeClr val="bg1"/>
                </a:solidFill>
              </a:rPr>
              <a:t>Click </a:t>
            </a:r>
            <a:r>
              <a:rPr lang="en-US" sz="2000" dirty="0">
                <a:solidFill>
                  <a:schemeClr val="bg1"/>
                </a:solidFill>
              </a:rPr>
              <a:t>on </a:t>
            </a:r>
            <a:r>
              <a:rPr lang="en-US" sz="2000" dirty="0" smtClean="0">
                <a:solidFill>
                  <a:schemeClr val="bg1"/>
                </a:solidFill>
                <a:latin typeface="Times New Roman"/>
                <a:cs typeface="Times New Roman"/>
              </a:rPr>
              <a:t>►</a:t>
            </a:r>
            <a:r>
              <a:rPr lang="en-US" sz="2000" dirty="0" smtClean="0">
                <a:solidFill>
                  <a:schemeClr val="bg1"/>
                </a:solidFill>
              </a:rPr>
              <a:t>to start, </a:t>
            </a:r>
            <a:r>
              <a:rPr lang="en-US" sz="2000" dirty="0">
                <a:solidFill>
                  <a:schemeClr val="bg1"/>
                </a:solidFill>
              </a:rPr>
              <a:t>click </a:t>
            </a:r>
            <a:r>
              <a:rPr lang="en-US" sz="2000" dirty="0" smtClean="0">
                <a:solidFill>
                  <a:schemeClr val="bg1"/>
                </a:solidFill>
              </a:rPr>
              <a:t>on || to </a:t>
            </a:r>
            <a:r>
              <a:rPr lang="en-US" sz="2000" dirty="0">
                <a:solidFill>
                  <a:schemeClr val="bg1"/>
                </a:solidFill>
              </a:rPr>
              <a:t>pause</a:t>
            </a:r>
            <a:r>
              <a:rPr lang="en-US" dirty="0">
                <a:solidFill>
                  <a:schemeClr val="bg1"/>
                </a:solidFill>
              </a:rPr>
              <a:t>.</a:t>
            </a:r>
          </a:p>
          <a:p>
            <a:pPr marL="342900" lvl="2" indent="-342900">
              <a:spcBef>
                <a:spcPct val="60000"/>
              </a:spcBef>
            </a:pPr>
            <a:r>
              <a:rPr lang="en-US" sz="2000" dirty="0" smtClean="0"/>
              <a:t>Other </a:t>
            </a:r>
            <a:r>
              <a:rPr lang="en-US" sz="2000" dirty="0"/>
              <a:t>slides </a:t>
            </a:r>
            <a:r>
              <a:rPr lang="en-US" sz="2000" dirty="0">
                <a:ea typeface="+mn-ea"/>
              </a:rPr>
              <a:t>have</a:t>
            </a:r>
            <a:r>
              <a:rPr lang="en-US" sz="2000" dirty="0"/>
              <a:t> just instructions or are just to </a:t>
            </a:r>
            <a:r>
              <a:rPr lang="en-US" sz="2000" dirty="0" smtClean="0"/>
              <a:t>read </a:t>
            </a:r>
            <a:br>
              <a:rPr lang="en-US" sz="2000" dirty="0" smtClean="0"/>
            </a:br>
            <a:r>
              <a:rPr lang="en-US" sz="2000" dirty="0" smtClean="0"/>
              <a:t>or direct you to read something.</a:t>
            </a:r>
          </a:p>
          <a:p>
            <a:pPr marL="0" lvl="2" indent="-342900">
              <a:spcBef>
                <a:spcPct val="60000"/>
              </a:spcBef>
            </a:pPr>
            <a:r>
              <a:rPr lang="en-US" sz="2000" b="1" dirty="0">
                <a:solidFill>
                  <a:schemeClr val="bg1"/>
                </a:solidFill>
              </a:rPr>
              <a:t>If you do not have MS PowerPoint 2010 or later </a:t>
            </a:r>
            <a:r>
              <a:rPr lang="en-US" sz="2000" b="1" dirty="0" smtClean="0">
                <a:solidFill>
                  <a:schemeClr val="bg1"/>
                </a:solidFill>
              </a:rPr>
              <a:t/>
            </a:r>
            <a:br>
              <a:rPr lang="en-US" sz="2000" b="1" dirty="0" smtClean="0">
                <a:solidFill>
                  <a:schemeClr val="bg1"/>
                </a:solidFill>
              </a:rPr>
            </a:br>
            <a:r>
              <a:rPr lang="en-US" sz="2000" b="1" dirty="0" smtClean="0">
                <a:solidFill>
                  <a:schemeClr val="bg1"/>
                </a:solidFill>
              </a:rPr>
              <a:t>     (</a:t>
            </a:r>
            <a:r>
              <a:rPr lang="en-US" sz="2000" b="1" dirty="0">
                <a:solidFill>
                  <a:schemeClr val="bg1"/>
                </a:solidFill>
              </a:rPr>
              <a:t>also </a:t>
            </a:r>
            <a:r>
              <a:rPr lang="en-US" sz="2000" b="1" dirty="0" smtClean="0">
                <a:solidFill>
                  <a:schemeClr val="bg1"/>
                </a:solidFill>
              </a:rPr>
              <a:t>available for </a:t>
            </a:r>
            <a:r>
              <a:rPr lang="en-US" sz="2000" b="1" dirty="0">
                <a:solidFill>
                  <a:schemeClr val="bg1"/>
                </a:solidFill>
              </a:rPr>
              <a:t>Mac), get it free from UB </a:t>
            </a:r>
            <a:r>
              <a:rPr lang="en-US" sz="2000" b="1" dirty="0" smtClean="0">
                <a:solidFill>
                  <a:schemeClr val="bg1"/>
                </a:solidFill>
              </a:rPr>
              <a:t>IT.</a:t>
            </a:r>
            <a:endParaRPr lang="en-US" sz="2000" b="1" dirty="0"/>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BDBE7EF8-D788-4A0E-B8CC-75CFC5CF7804}" type="slidenum">
              <a:rPr lang="en-US" smtClean="0">
                <a:solidFill>
                  <a:srgbClr val="FFFFFF"/>
                </a:solidFill>
              </a:rPr>
              <a:pPr>
                <a:defRPr/>
              </a:pPr>
              <a:t>2</a:t>
            </a:fld>
            <a:endParaRPr lang="en-US" dirty="0">
              <a:solidFill>
                <a:srgbClr val="FFFFFF"/>
              </a:solidFill>
            </a:endParaRPr>
          </a:p>
        </p:txBody>
      </p:sp>
    </p:spTree>
    <p:extLst>
      <p:ext uri="{BB962C8B-B14F-4D97-AF65-F5344CB8AC3E}">
        <p14:creationId xmlns:p14="http://schemas.microsoft.com/office/powerpoint/2010/main" val="8252621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5442" y="936010"/>
            <a:ext cx="8400248" cy="5532284"/>
          </a:xfrm>
          <a:prstGeom prst="rect">
            <a:avLst/>
          </a:prstGeom>
          <a:noFill/>
          <a:ln w="25400">
            <a:solidFill>
              <a:schemeClr val="tx1"/>
            </a:solidFill>
          </a:ln>
        </p:spPr>
        <p:txBody>
          <a:bodyPr wrap="none" rtlCol="0">
            <a:spAutoFit/>
          </a:bodyPr>
          <a:lstStyle/>
          <a:p>
            <a:endParaRPr lang="en-US" sz="2800" dirty="0" smtClean="0">
              <a:solidFill>
                <a:srgbClr val="FF0000"/>
              </a:solidFill>
            </a:endParaRPr>
          </a:p>
          <a:p>
            <a:r>
              <a:rPr lang="en-US" sz="2800" b="1" dirty="0" smtClean="0">
                <a:solidFill>
                  <a:srgbClr val="FF0000"/>
                </a:solidFill>
              </a:rPr>
              <a:t>   Fred      </a:t>
            </a:r>
            <a:r>
              <a:rPr lang="en-US" sz="2800" dirty="0" smtClean="0">
                <a:solidFill>
                  <a:prstClr val="black"/>
                </a:solidFill>
              </a:rPr>
              <a:t>&lt;</a:t>
            </a:r>
            <a:r>
              <a:rPr lang="en-US" sz="2800" i="1" dirty="0" smtClean="0">
                <a:solidFill>
                  <a:prstClr val="black"/>
                </a:solidFill>
              </a:rPr>
              <a:t>tolerates</a:t>
            </a:r>
            <a:r>
              <a:rPr lang="en-US" sz="2800" dirty="0" smtClean="0">
                <a:solidFill>
                  <a:prstClr val="black"/>
                </a:solidFill>
              </a:rPr>
              <a:t>&gt;  </a:t>
            </a:r>
            <a:r>
              <a:rPr lang="en-US" sz="2800" b="1" dirty="0" smtClean="0">
                <a:solidFill>
                  <a:srgbClr val="0070C0"/>
                </a:solidFill>
              </a:rPr>
              <a:t>Prednisone</a:t>
            </a:r>
            <a:r>
              <a:rPr lang="en-US" sz="2800" b="1" dirty="0" smtClean="0">
                <a:solidFill>
                  <a:prstClr val="black"/>
                </a:solidFill>
              </a:rPr>
              <a:t> ?</a:t>
            </a:r>
            <a:endParaRPr lang="en-US" sz="2800" b="1" dirty="0" smtClean="0">
              <a:solidFill>
                <a:srgbClr val="0070C0"/>
              </a:solidFill>
            </a:endParaRPr>
          </a:p>
          <a:p>
            <a:endParaRPr lang="en-US" sz="2800" dirty="0" smtClean="0">
              <a:solidFill>
                <a:srgbClr val="FF0000"/>
              </a:solidFill>
            </a:endParaRPr>
          </a:p>
          <a:p>
            <a:r>
              <a:rPr lang="en-US" sz="2800" b="1" dirty="0" smtClean="0">
                <a:solidFill>
                  <a:srgbClr val="FF0000"/>
                </a:solidFill>
              </a:rPr>
              <a:t>   Fred</a:t>
            </a:r>
            <a:r>
              <a:rPr lang="en-US" sz="2800" b="1" dirty="0" smtClean="0">
                <a:solidFill>
                  <a:srgbClr val="0070C0"/>
                </a:solidFill>
              </a:rPr>
              <a:t>                            Prednisone</a:t>
            </a:r>
            <a:endParaRPr lang="en-US" sz="2800" dirty="0" smtClean="0">
              <a:solidFill>
                <a:srgbClr val="FF0000"/>
              </a:solidFill>
            </a:endParaRPr>
          </a:p>
          <a:p>
            <a:pPr>
              <a:spcAft>
                <a:spcPts val="1500"/>
              </a:spcAft>
            </a:pP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tolerates</a:t>
            </a:r>
            <a:r>
              <a:rPr lang="en-US" sz="2800" dirty="0" smtClean="0">
                <a:solidFill>
                  <a:prstClr val="black"/>
                </a:solidFill>
              </a:rPr>
              <a:t>&gt;     </a:t>
            </a:r>
            <a:r>
              <a:rPr lang="en-US" sz="2800" dirty="0" smtClean="0">
                <a:solidFill>
                  <a:srgbClr val="0070C0"/>
                </a:solidFill>
              </a:rPr>
              <a:t>?DrugZ 	</a:t>
            </a:r>
            <a:r>
              <a:rPr lang="en-US" sz="2800" dirty="0" smtClean="0">
                <a:solidFill>
                  <a:prstClr val="black"/>
                </a:solidFill>
              </a:rPr>
              <a:t>	</a:t>
            </a:r>
            <a:r>
              <a:rPr lang="en-US" sz="2800" b="1" dirty="0" smtClean="0">
                <a:solidFill>
                  <a:prstClr val="black"/>
                </a:solidFill>
              </a:rPr>
              <a:t>IF</a:t>
            </a:r>
          </a:p>
          <a:p>
            <a:r>
              <a:rPr lang="en-US" sz="2800" b="1" dirty="0" smtClean="0">
                <a:solidFill>
                  <a:srgbClr val="0070C0"/>
                </a:solidFill>
              </a:rPr>
              <a:t>         Prednisone                                    </a:t>
            </a:r>
            <a:r>
              <a:rPr lang="en-US" sz="2800" b="1" u="sng" dirty="0" smtClean="0">
                <a:solidFill>
                  <a:srgbClr val="7030A0"/>
                </a:solidFill>
              </a:rPr>
              <a:t>Liver disease</a:t>
            </a:r>
            <a:endParaRPr lang="en-US" sz="2800" u="sng" dirty="0" smtClean="0">
              <a:solidFill>
                <a:srgbClr val="7030A0"/>
              </a:solidFill>
            </a:endParaRPr>
          </a:p>
          <a:p>
            <a:r>
              <a:rPr lang="en-US" sz="2800" dirty="0" smtClean="0">
                <a:solidFill>
                  <a:prstClr val="black"/>
                </a:solidFill>
              </a:rPr>
              <a:t>	</a:t>
            </a:r>
            <a:r>
              <a:rPr lang="en-US" sz="2800" dirty="0" smtClean="0">
                <a:solidFill>
                  <a:srgbClr val="0070C0"/>
                </a:solidFill>
              </a:rPr>
              <a:t>?DrugZ </a:t>
            </a:r>
            <a:r>
              <a:rPr lang="en-US" sz="2800" dirty="0" smtClean="0">
                <a:solidFill>
                  <a:prstClr val="black"/>
                </a:solidFill>
              </a:rPr>
              <a:t>&lt;</a:t>
            </a:r>
            <a:r>
              <a:rPr lang="en-US" sz="2800" i="1" dirty="0" smtClean="0">
                <a:solidFill>
                  <a:prstClr val="black"/>
                </a:solidFill>
              </a:rPr>
              <a:t>contraIndicatedWith</a:t>
            </a:r>
            <a:r>
              <a:rPr lang="en-US" sz="2800" i="1" dirty="0" smtClean="0">
                <a:solidFill>
                  <a:prstClr val="black"/>
                </a:solidFill>
              </a:rPr>
              <a:t>&gt; </a:t>
            </a:r>
            <a:r>
              <a:rPr lang="en-US" sz="2800" dirty="0" smtClean="0">
                <a:solidFill>
                  <a:srgbClr val="7030A0"/>
                </a:solidFill>
              </a:rPr>
              <a:t>?DiseaseW               </a:t>
            </a:r>
            <a:endParaRPr lang="en-US" sz="2800" dirty="0">
              <a:solidFill>
                <a:prstClr val="black"/>
              </a:solidFill>
            </a:endParaRPr>
          </a:p>
          <a:p>
            <a:pPr>
              <a:spcBef>
                <a:spcPts val="1200"/>
              </a:spcBef>
              <a:spcAft>
                <a:spcPts val="900"/>
              </a:spcAft>
            </a:pPr>
            <a:r>
              <a:rPr lang="en-US" sz="2800" b="1" dirty="0">
                <a:solidFill>
                  <a:prstClr val="black"/>
                </a:solidFill>
              </a:rPr>
              <a:t>	AND </a:t>
            </a:r>
            <a:endParaRPr lang="en-US" sz="2800" dirty="0">
              <a:solidFill>
                <a:prstClr val="black"/>
              </a:solidFill>
            </a:endParaRPr>
          </a:p>
          <a:p>
            <a:r>
              <a:rPr lang="en-US" sz="2800" b="1" dirty="0" smtClean="0">
                <a:solidFill>
                  <a:srgbClr val="FF0000"/>
                </a:solidFill>
              </a:rPr>
              <a:t>               Fred</a:t>
            </a:r>
            <a:endParaRPr lang="en-US" sz="2800" dirty="0" smtClean="0">
              <a:solidFill>
                <a:prstClr val="black"/>
              </a:solidFill>
            </a:endParaRPr>
          </a:p>
          <a:p>
            <a:r>
              <a:rPr lang="en-US" sz="2800" dirty="0" smtClean="0">
                <a:solidFill>
                  <a:prstClr val="black"/>
                </a:solidFill>
              </a:rPr>
              <a:t>	</a:t>
            </a: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freeOf</a:t>
            </a:r>
            <a:r>
              <a:rPr lang="en-US" sz="2800" dirty="0" smtClean="0">
                <a:solidFill>
                  <a:prstClr val="black"/>
                </a:solidFill>
              </a:rPr>
              <a:t>&gt; </a:t>
            </a:r>
            <a:r>
              <a:rPr lang="en-US" sz="2800" dirty="0" smtClean="0">
                <a:solidFill>
                  <a:srgbClr val="7030A0"/>
                </a:solidFill>
              </a:rPr>
              <a:t>?DiseaseW</a:t>
            </a:r>
          </a:p>
          <a:p>
            <a:endParaRPr lang="en-US" sz="2800" dirty="0" smtClean="0">
              <a:solidFill>
                <a:srgbClr val="7030A0"/>
              </a:solidFill>
            </a:endParaRPr>
          </a:p>
          <a:p>
            <a:endParaRPr lang="en-US" dirty="0">
              <a:solidFill>
                <a:prstClr val="black"/>
              </a:solidFill>
            </a:endParaRPr>
          </a:p>
        </p:txBody>
      </p:sp>
      <p:sp>
        <p:nvSpPr>
          <p:cNvPr id="3" name="TextBox 2"/>
          <p:cNvSpPr txBox="1"/>
          <p:nvPr/>
        </p:nvSpPr>
        <p:spPr>
          <a:xfrm>
            <a:off x="5791200" y="304800"/>
            <a:ext cx="2514600" cy="381000"/>
          </a:xfrm>
          <a:prstGeom prst="rect">
            <a:avLst/>
          </a:prstGeom>
          <a:noFill/>
        </p:spPr>
        <p:txBody>
          <a:bodyPr wrap="square" rtlCol="0">
            <a:spAutoFit/>
          </a:bodyPr>
          <a:lstStyle/>
          <a:p>
            <a:pPr algn="r"/>
            <a:r>
              <a:rPr lang="en-US" dirty="0" smtClean="0">
                <a:solidFill>
                  <a:prstClr val="black"/>
                </a:solidFill>
              </a:rPr>
              <a:t>Level 1</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25466081-C724-4413-A58A-157D8A9C647D}" type="slidenum">
              <a:rPr lang="en-US" smtClean="0">
                <a:solidFill>
                  <a:prstClr val="black">
                    <a:tint val="75000"/>
                  </a:prstClr>
                </a:solidFill>
              </a:rPr>
              <a:pPr/>
              <a:t>20</a:t>
            </a:fld>
            <a:endParaRPr lang="en-US" dirty="0">
              <a:solidFill>
                <a:prstClr val="black">
                  <a:tint val="75000"/>
                </a:prstClr>
              </a:solidFill>
            </a:endParaRPr>
          </a:p>
        </p:txBody>
      </p:sp>
      <p:pic>
        <p:nvPicPr>
          <p:cNvPr id="6" name="~PP1117.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767763" y="6481763"/>
            <a:ext cx="244475" cy="244475"/>
          </a:xfrm>
          <a:prstGeom prst="rect">
            <a:avLst/>
          </a:prstGeom>
        </p:spPr>
      </p:pic>
    </p:spTree>
    <p:extLst>
      <p:ext uri="{BB962C8B-B14F-4D97-AF65-F5344CB8AC3E}">
        <p14:creationId xmlns:p14="http://schemas.microsoft.com/office/powerpoint/2010/main" val="420582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5442" y="936010"/>
            <a:ext cx="7991483" cy="5570756"/>
          </a:xfrm>
          <a:prstGeom prst="rect">
            <a:avLst/>
          </a:prstGeom>
          <a:noFill/>
          <a:ln w="25400">
            <a:solidFill>
              <a:schemeClr val="tx1"/>
            </a:solidFill>
          </a:ln>
        </p:spPr>
        <p:txBody>
          <a:bodyPr wrap="none" rtlCol="0">
            <a:spAutoFit/>
          </a:bodyPr>
          <a:lstStyle/>
          <a:p>
            <a:endParaRPr lang="en-US" sz="2800" dirty="0" smtClean="0">
              <a:solidFill>
                <a:srgbClr val="FF0000"/>
              </a:solidFill>
            </a:endParaRPr>
          </a:p>
          <a:p>
            <a:r>
              <a:rPr lang="en-US" sz="2800" b="1" dirty="0" smtClean="0">
                <a:solidFill>
                  <a:srgbClr val="FF0000"/>
                </a:solidFill>
              </a:rPr>
              <a:t>   Fred     </a:t>
            </a:r>
            <a:r>
              <a:rPr lang="en-US" sz="2800" dirty="0" smtClean="0">
                <a:solidFill>
                  <a:prstClr val="black"/>
                </a:solidFill>
              </a:rPr>
              <a:t>&lt;</a:t>
            </a:r>
            <a:r>
              <a:rPr lang="en-US" sz="2800" i="1" dirty="0" smtClean="0">
                <a:solidFill>
                  <a:prstClr val="black"/>
                </a:solidFill>
              </a:rPr>
              <a:t>tolerates</a:t>
            </a:r>
            <a:r>
              <a:rPr lang="en-US" sz="2800" dirty="0" smtClean="0">
                <a:solidFill>
                  <a:prstClr val="black"/>
                </a:solidFill>
              </a:rPr>
              <a:t>&gt;  </a:t>
            </a:r>
            <a:r>
              <a:rPr lang="en-US" sz="2800" b="1" dirty="0" smtClean="0">
                <a:solidFill>
                  <a:srgbClr val="0070C0"/>
                </a:solidFill>
              </a:rPr>
              <a:t>Prednisone</a:t>
            </a:r>
            <a:r>
              <a:rPr lang="en-US" sz="2800" b="1" dirty="0" smtClean="0">
                <a:solidFill>
                  <a:prstClr val="black"/>
                </a:solidFill>
              </a:rPr>
              <a:t> ?</a:t>
            </a:r>
            <a:endParaRPr lang="en-US" sz="2800" b="1" dirty="0" smtClean="0">
              <a:solidFill>
                <a:srgbClr val="0070C0"/>
              </a:solidFill>
            </a:endParaRPr>
          </a:p>
          <a:p>
            <a:endParaRPr lang="en-US" sz="2800" dirty="0" smtClean="0">
              <a:solidFill>
                <a:srgbClr val="FF0000"/>
              </a:solidFill>
            </a:endParaRPr>
          </a:p>
          <a:p>
            <a:r>
              <a:rPr lang="en-US" sz="2800" b="1" dirty="0" smtClean="0">
                <a:solidFill>
                  <a:srgbClr val="FF0000"/>
                </a:solidFill>
              </a:rPr>
              <a:t>   Fred</a:t>
            </a:r>
            <a:r>
              <a:rPr lang="en-US" sz="2800" b="1" dirty="0" smtClean="0">
                <a:solidFill>
                  <a:srgbClr val="0070C0"/>
                </a:solidFill>
              </a:rPr>
              <a:t>                           Prednisone</a:t>
            </a:r>
            <a:endParaRPr lang="en-US" sz="2800" dirty="0" smtClean="0">
              <a:solidFill>
                <a:srgbClr val="FF0000"/>
              </a:solidFill>
            </a:endParaRPr>
          </a:p>
          <a:p>
            <a:pPr>
              <a:spcAft>
                <a:spcPts val="1500"/>
              </a:spcAft>
            </a:pP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tolerates</a:t>
            </a:r>
            <a:r>
              <a:rPr lang="en-US" sz="2800" dirty="0" smtClean="0">
                <a:solidFill>
                  <a:prstClr val="black"/>
                </a:solidFill>
              </a:rPr>
              <a:t>&gt;    </a:t>
            </a:r>
            <a:r>
              <a:rPr lang="en-US" sz="2800" dirty="0" smtClean="0">
                <a:solidFill>
                  <a:srgbClr val="0070C0"/>
                </a:solidFill>
              </a:rPr>
              <a:t>?DrugZ</a:t>
            </a:r>
            <a:r>
              <a:rPr lang="en-US" sz="2800" dirty="0" smtClean="0">
                <a:solidFill>
                  <a:prstClr val="black"/>
                </a:solidFill>
              </a:rPr>
              <a:t>		</a:t>
            </a:r>
            <a:r>
              <a:rPr lang="en-US" sz="2800" b="1" dirty="0" smtClean="0">
                <a:solidFill>
                  <a:prstClr val="black"/>
                </a:solidFill>
              </a:rPr>
              <a:t>IF</a:t>
            </a:r>
          </a:p>
          <a:p>
            <a:r>
              <a:rPr lang="en-US" sz="2800" b="1" dirty="0" smtClean="0">
                <a:solidFill>
                  <a:srgbClr val="0070C0"/>
                </a:solidFill>
              </a:rPr>
              <a:t>        Prednisone                                     </a:t>
            </a:r>
            <a:r>
              <a:rPr lang="en-US" sz="2800" b="1" dirty="0" smtClean="0">
                <a:solidFill>
                  <a:srgbClr val="7030A0"/>
                </a:solidFill>
              </a:rPr>
              <a:t>Liver disease</a:t>
            </a:r>
            <a:endParaRPr lang="en-US" sz="2800" dirty="0" smtClean="0">
              <a:solidFill>
                <a:srgbClr val="7030A0"/>
              </a:solidFill>
            </a:endParaRPr>
          </a:p>
          <a:p>
            <a:r>
              <a:rPr lang="en-US" sz="2800" dirty="0" smtClean="0">
                <a:solidFill>
                  <a:prstClr val="black"/>
                </a:solidFill>
              </a:rPr>
              <a:t>	</a:t>
            </a:r>
            <a:r>
              <a:rPr lang="en-US" sz="2800" dirty="0" smtClean="0">
                <a:solidFill>
                  <a:srgbClr val="0070C0"/>
                </a:solidFill>
              </a:rPr>
              <a:t>?DrugZ </a:t>
            </a:r>
            <a:r>
              <a:rPr lang="en-US" sz="2800" dirty="0" smtClean="0">
                <a:solidFill>
                  <a:prstClr val="black"/>
                </a:solidFill>
              </a:rPr>
              <a:t>&lt;</a:t>
            </a:r>
            <a:r>
              <a:rPr lang="en-US" sz="2800" i="1" dirty="0" smtClean="0">
                <a:solidFill>
                  <a:prstClr val="black"/>
                </a:solidFill>
              </a:rPr>
              <a:t>contraIndicatedWith</a:t>
            </a:r>
            <a:r>
              <a:rPr lang="en-US" sz="2800" i="1" dirty="0" smtClean="0">
                <a:solidFill>
                  <a:prstClr val="black"/>
                </a:solidFill>
              </a:rPr>
              <a:t>&gt; </a:t>
            </a:r>
            <a:r>
              <a:rPr lang="en-US" sz="2800" dirty="0" smtClean="0">
                <a:solidFill>
                  <a:srgbClr val="7030A0"/>
                </a:solidFill>
              </a:rPr>
              <a:t>?DiseaseW         </a:t>
            </a:r>
            <a:endParaRPr lang="en-US" sz="2800" dirty="0">
              <a:solidFill>
                <a:prstClr val="black"/>
              </a:solidFill>
            </a:endParaRPr>
          </a:p>
          <a:p>
            <a:pPr>
              <a:spcBef>
                <a:spcPts val="1200"/>
              </a:spcBef>
              <a:spcAft>
                <a:spcPts val="900"/>
              </a:spcAft>
            </a:pPr>
            <a:r>
              <a:rPr lang="en-US" sz="2800" b="1" dirty="0">
                <a:solidFill>
                  <a:prstClr val="black"/>
                </a:solidFill>
              </a:rPr>
              <a:t>	AND </a:t>
            </a:r>
            <a:endParaRPr lang="en-US" sz="2800" dirty="0">
              <a:solidFill>
                <a:prstClr val="black"/>
              </a:solidFill>
            </a:endParaRPr>
          </a:p>
          <a:p>
            <a:r>
              <a:rPr lang="en-US" sz="2800" b="1" dirty="0" smtClean="0">
                <a:solidFill>
                  <a:srgbClr val="FF0000"/>
                </a:solidFill>
              </a:rPr>
              <a:t>               Fred                      </a:t>
            </a:r>
            <a:r>
              <a:rPr lang="en-US" sz="2800" b="1" u="sng" dirty="0" smtClean="0">
                <a:solidFill>
                  <a:srgbClr val="7030A0"/>
                </a:solidFill>
              </a:rPr>
              <a:t>Liver disease</a:t>
            </a:r>
            <a:endParaRPr lang="en-US" sz="2800" u="sng" dirty="0" smtClean="0">
              <a:solidFill>
                <a:prstClr val="black"/>
              </a:solidFill>
            </a:endParaRPr>
          </a:p>
          <a:p>
            <a:r>
              <a:rPr lang="en-US" sz="2800" dirty="0" smtClean="0">
                <a:solidFill>
                  <a:prstClr val="black"/>
                </a:solidFill>
              </a:rPr>
              <a:t>	</a:t>
            </a: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freeOf</a:t>
            </a:r>
            <a:r>
              <a:rPr lang="en-US" sz="2800" dirty="0" smtClean="0">
                <a:solidFill>
                  <a:prstClr val="black"/>
                </a:solidFill>
              </a:rPr>
              <a:t>&gt; </a:t>
            </a:r>
            <a:r>
              <a:rPr lang="en-US" sz="2800" dirty="0" smtClean="0">
                <a:solidFill>
                  <a:srgbClr val="7030A0"/>
                </a:solidFill>
              </a:rPr>
              <a:t>?DiseaseW</a:t>
            </a:r>
          </a:p>
          <a:p>
            <a:endParaRPr lang="en-US" sz="2800" dirty="0" smtClean="0">
              <a:solidFill>
                <a:srgbClr val="7030A0"/>
              </a:solidFill>
            </a:endParaRPr>
          </a:p>
          <a:p>
            <a:endParaRPr lang="en-US" dirty="0">
              <a:solidFill>
                <a:prstClr val="black"/>
              </a:solidFill>
            </a:endParaRPr>
          </a:p>
        </p:txBody>
      </p:sp>
      <p:sp>
        <p:nvSpPr>
          <p:cNvPr id="3" name="TextBox 2"/>
          <p:cNvSpPr txBox="1"/>
          <p:nvPr/>
        </p:nvSpPr>
        <p:spPr>
          <a:xfrm>
            <a:off x="5791200" y="304800"/>
            <a:ext cx="2514600" cy="381000"/>
          </a:xfrm>
          <a:prstGeom prst="rect">
            <a:avLst/>
          </a:prstGeom>
          <a:noFill/>
        </p:spPr>
        <p:txBody>
          <a:bodyPr wrap="square" rtlCol="0">
            <a:spAutoFit/>
          </a:bodyPr>
          <a:lstStyle/>
          <a:p>
            <a:pPr algn="r"/>
            <a:r>
              <a:rPr lang="en-US" dirty="0" smtClean="0">
                <a:solidFill>
                  <a:prstClr val="black"/>
                </a:solidFill>
              </a:rPr>
              <a:t>Level 1</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25466081-C724-4413-A58A-157D8A9C647D}" type="slidenum">
              <a:rPr lang="en-US" smtClean="0">
                <a:solidFill>
                  <a:prstClr val="black">
                    <a:tint val="75000"/>
                  </a:prstClr>
                </a:solidFill>
              </a:rPr>
              <a:pPr/>
              <a:t>21</a:t>
            </a:fld>
            <a:endParaRPr lang="en-US" dirty="0">
              <a:solidFill>
                <a:prstClr val="black">
                  <a:tint val="75000"/>
                </a:prstClr>
              </a:solidFill>
            </a:endParaRPr>
          </a:p>
        </p:txBody>
      </p:sp>
      <p:pic>
        <p:nvPicPr>
          <p:cNvPr id="6" name="~PP1386.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767763" y="6481763"/>
            <a:ext cx="244475" cy="244475"/>
          </a:xfrm>
          <a:prstGeom prst="rect">
            <a:avLst/>
          </a:prstGeom>
        </p:spPr>
      </p:pic>
    </p:spTree>
    <p:extLst>
      <p:ext uri="{BB962C8B-B14F-4D97-AF65-F5344CB8AC3E}">
        <p14:creationId xmlns:p14="http://schemas.microsoft.com/office/powerpoint/2010/main" val="395472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5442" y="936010"/>
            <a:ext cx="8154797" cy="5570756"/>
          </a:xfrm>
          <a:prstGeom prst="rect">
            <a:avLst/>
          </a:prstGeom>
          <a:noFill/>
          <a:ln w="25400">
            <a:solidFill>
              <a:schemeClr val="tx1"/>
            </a:solidFill>
          </a:ln>
        </p:spPr>
        <p:txBody>
          <a:bodyPr wrap="none" rtlCol="0">
            <a:spAutoFit/>
          </a:bodyPr>
          <a:lstStyle/>
          <a:p>
            <a:endParaRPr lang="en-US" sz="2800" dirty="0" smtClean="0">
              <a:solidFill>
                <a:srgbClr val="FF0000"/>
              </a:solidFill>
            </a:endParaRPr>
          </a:p>
          <a:p>
            <a:r>
              <a:rPr lang="en-US" sz="2800" b="1" dirty="0" smtClean="0">
                <a:solidFill>
                  <a:srgbClr val="FF0000"/>
                </a:solidFill>
              </a:rPr>
              <a:t>    Fred     </a:t>
            </a:r>
            <a:r>
              <a:rPr lang="en-US" sz="2800" dirty="0" smtClean="0">
                <a:solidFill>
                  <a:prstClr val="black"/>
                </a:solidFill>
              </a:rPr>
              <a:t>&lt;</a:t>
            </a:r>
            <a:r>
              <a:rPr lang="en-US" sz="2800" i="1" dirty="0" smtClean="0">
                <a:solidFill>
                  <a:prstClr val="black"/>
                </a:solidFill>
              </a:rPr>
              <a:t>tolerates</a:t>
            </a:r>
            <a:r>
              <a:rPr lang="en-US" sz="2800" dirty="0" smtClean="0">
                <a:solidFill>
                  <a:prstClr val="black"/>
                </a:solidFill>
              </a:rPr>
              <a:t>&gt;  </a:t>
            </a:r>
            <a:r>
              <a:rPr lang="en-US" sz="2800" b="1" dirty="0" smtClean="0">
                <a:solidFill>
                  <a:srgbClr val="0070C0"/>
                </a:solidFill>
              </a:rPr>
              <a:t>Prednisone </a:t>
            </a:r>
            <a:r>
              <a:rPr lang="en-US" sz="2800" b="1" dirty="0" smtClean="0">
                <a:solidFill>
                  <a:prstClr val="black"/>
                </a:solidFill>
              </a:rPr>
              <a:t>?</a:t>
            </a:r>
            <a:r>
              <a:rPr lang="en-US" sz="2800" b="1" dirty="0" smtClean="0">
                <a:solidFill>
                  <a:srgbClr val="0070C0"/>
                </a:solidFill>
              </a:rPr>
              <a:t>                  </a:t>
            </a:r>
            <a:r>
              <a:rPr lang="en-US" sz="2800" b="1" u="sng" dirty="0" smtClean="0">
                <a:solidFill>
                  <a:prstClr val="black"/>
                </a:solidFill>
              </a:rPr>
              <a:t>FALSE</a:t>
            </a:r>
          </a:p>
          <a:p>
            <a:endParaRPr lang="en-US" sz="2800" dirty="0" smtClean="0">
              <a:solidFill>
                <a:srgbClr val="FF0000"/>
              </a:solidFill>
            </a:endParaRPr>
          </a:p>
          <a:p>
            <a:r>
              <a:rPr lang="en-US" sz="2800" b="1" dirty="0" smtClean="0">
                <a:solidFill>
                  <a:srgbClr val="FF0000"/>
                </a:solidFill>
              </a:rPr>
              <a:t>    Fred</a:t>
            </a:r>
            <a:r>
              <a:rPr lang="en-US" sz="2800" b="1" dirty="0" smtClean="0">
                <a:solidFill>
                  <a:srgbClr val="0070C0"/>
                </a:solidFill>
              </a:rPr>
              <a:t>                           Prednisone                       </a:t>
            </a:r>
            <a:r>
              <a:rPr lang="en-US" sz="2800" b="1" u="sng" dirty="0" smtClean="0">
                <a:solidFill>
                  <a:prstClr val="black"/>
                </a:solidFill>
              </a:rPr>
              <a:t>FALSE</a:t>
            </a:r>
            <a:endParaRPr lang="en-US" sz="2800" b="1" u="sng" dirty="0" smtClean="0">
              <a:solidFill>
                <a:srgbClr val="FF0000"/>
              </a:solidFill>
            </a:endParaRPr>
          </a:p>
          <a:p>
            <a:pPr>
              <a:spcAft>
                <a:spcPts val="1500"/>
              </a:spcAft>
            </a:pP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tolerates</a:t>
            </a:r>
            <a:r>
              <a:rPr lang="en-US" sz="2800" dirty="0" smtClean="0">
                <a:solidFill>
                  <a:prstClr val="black"/>
                </a:solidFill>
              </a:rPr>
              <a:t>&gt;    </a:t>
            </a:r>
            <a:r>
              <a:rPr lang="en-US" sz="2800" dirty="0" smtClean="0">
                <a:solidFill>
                  <a:srgbClr val="0070C0"/>
                </a:solidFill>
              </a:rPr>
              <a:t>?DrugZ</a:t>
            </a:r>
            <a:r>
              <a:rPr lang="en-US" sz="2800" dirty="0" smtClean="0">
                <a:solidFill>
                  <a:prstClr val="black"/>
                </a:solidFill>
              </a:rPr>
              <a:t>		</a:t>
            </a:r>
            <a:r>
              <a:rPr lang="en-US" sz="2800" b="1" dirty="0" smtClean="0">
                <a:solidFill>
                  <a:prstClr val="black"/>
                </a:solidFill>
              </a:rPr>
              <a:t>IF</a:t>
            </a:r>
          </a:p>
          <a:p>
            <a:r>
              <a:rPr lang="en-US" sz="2800" b="1" dirty="0" smtClean="0">
                <a:solidFill>
                  <a:srgbClr val="0070C0"/>
                </a:solidFill>
              </a:rPr>
              <a:t>        Prednisone                                     </a:t>
            </a:r>
            <a:r>
              <a:rPr lang="en-US" sz="2800" b="1" dirty="0" smtClean="0">
                <a:solidFill>
                  <a:srgbClr val="7030A0"/>
                </a:solidFill>
              </a:rPr>
              <a:t>Liver disease</a:t>
            </a:r>
            <a:endParaRPr lang="en-US" sz="2800" dirty="0" smtClean="0">
              <a:solidFill>
                <a:srgbClr val="7030A0"/>
              </a:solidFill>
            </a:endParaRPr>
          </a:p>
          <a:p>
            <a:r>
              <a:rPr lang="en-US" sz="2800" dirty="0" smtClean="0">
                <a:solidFill>
                  <a:prstClr val="black"/>
                </a:solidFill>
              </a:rPr>
              <a:t>	</a:t>
            </a:r>
            <a:r>
              <a:rPr lang="en-US" sz="2800" dirty="0" smtClean="0">
                <a:solidFill>
                  <a:srgbClr val="0070C0"/>
                </a:solidFill>
              </a:rPr>
              <a:t>?DrugZ </a:t>
            </a:r>
            <a:r>
              <a:rPr lang="en-US" sz="2800" dirty="0" smtClean="0">
                <a:solidFill>
                  <a:prstClr val="black"/>
                </a:solidFill>
              </a:rPr>
              <a:t>&lt;</a:t>
            </a:r>
            <a:r>
              <a:rPr lang="en-US" sz="2800" i="1" dirty="0" smtClean="0">
                <a:solidFill>
                  <a:prstClr val="black"/>
                </a:solidFill>
              </a:rPr>
              <a:t>contraIndicatedWith</a:t>
            </a:r>
            <a:r>
              <a:rPr lang="en-US" sz="2800" i="1" dirty="0" smtClean="0">
                <a:solidFill>
                  <a:prstClr val="black"/>
                </a:solidFill>
              </a:rPr>
              <a:t>&gt; </a:t>
            </a:r>
            <a:r>
              <a:rPr lang="en-US" sz="2800" dirty="0" smtClean="0">
                <a:solidFill>
                  <a:srgbClr val="7030A0"/>
                </a:solidFill>
              </a:rPr>
              <a:t>?DiseaseW</a:t>
            </a:r>
            <a:endParaRPr lang="en-US" sz="2800" dirty="0">
              <a:solidFill>
                <a:prstClr val="black"/>
              </a:solidFill>
            </a:endParaRPr>
          </a:p>
          <a:p>
            <a:pPr>
              <a:spcBef>
                <a:spcPts val="1200"/>
              </a:spcBef>
              <a:spcAft>
                <a:spcPts val="900"/>
              </a:spcAft>
            </a:pPr>
            <a:r>
              <a:rPr lang="en-US" sz="2800" b="1" dirty="0">
                <a:solidFill>
                  <a:prstClr val="black"/>
                </a:solidFill>
              </a:rPr>
              <a:t>	AND </a:t>
            </a:r>
            <a:endParaRPr lang="en-US" sz="2800" dirty="0">
              <a:solidFill>
                <a:prstClr val="black"/>
              </a:solidFill>
            </a:endParaRPr>
          </a:p>
          <a:p>
            <a:r>
              <a:rPr lang="en-US" sz="2800" b="1" dirty="0" smtClean="0">
                <a:solidFill>
                  <a:srgbClr val="FF0000"/>
                </a:solidFill>
              </a:rPr>
              <a:t>               Fred                      </a:t>
            </a:r>
            <a:r>
              <a:rPr lang="en-US" sz="2800" b="1" dirty="0" smtClean="0">
                <a:solidFill>
                  <a:srgbClr val="7030A0"/>
                </a:solidFill>
              </a:rPr>
              <a:t>Liver disease</a:t>
            </a:r>
            <a:endParaRPr lang="en-US" sz="2800" dirty="0" smtClean="0">
              <a:solidFill>
                <a:prstClr val="black"/>
              </a:solidFill>
            </a:endParaRPr>
          </a:p>
          <a:p>
            <a:r>
              <a:rPr lang="en-US" sz="2800" dirty="0" smtClean="0">
                <a:solidFill>
                  <a:prstClr val="black"/>
                </a:solidFill>
              </a:rPr>
              <a:t>	</a:t>
            </a: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freeOf</a:t>
            </a:r>
            <a:r>
              <a:rPr lang="en-US" sz="2800" dirty="0" smtClean="0">
                <a:solidFill>
                  <a:prstClr val="black"/>
                </a:solidFill>
              </a:rPr>
              <a:t>&gt; </a:t>
            </a:r>
            <a:r>
              <a:rPr lang="en-US" sz="2800" dirty="0" smtClean="0">
                <a:solidFill>
                  <a:srgbClr val="7030A0"/>
                </a:solidFill>
              </a:rPr>
              <a:t>?DiseaseW                  </a:t>
            </a:r>
            <a:r>
              <a:rPr lang="en-US" sz="2800" b="1" u="sng" dirty="0" smtClean="0">
                <a:solidFill>
                  <a:prstClr val="black"/>
                </a:solidFill>
              </a:rPr>
              <a:t>FALSE    </a:t>
            </a:r>
            <a:endParaRPr lang="en-US" sz="2800" u="sng" dirty="0" smtClean="0">
              <a:solidFill>
                <a:prstClr val="black"/>
              </a:solidFill>
            </a:endParaRPr>
          </a:p>
          <a:p>
            <a:endParaRPr lang="en-US" sz="2800" dirty="0" smtClean="0">
              <a:solidFill>
                <a:srgbClr val="7030A0"/>
              </a:solidFill>
            </a:endParaRPr>
          </a:p>
          <a:p>
            <a:endParaRPr lang="en-US" dirty="0">
              <a:solidFill>
                <a:prstClr val="black"/>
              </a:solidFill>
            </a:endParaRPr>
          </a:p>
        </p:txBody>
      </p:sp>
      <p:sp>
        <p:nvSpPr>
          <p:cNvPr id="3" name="TextBox 2"/>
          <p:cNvSpPr txBox="1"/>
          <p:nvPr/>
        </p:nvSpPr>
        <p:spPr>
          <a:xfrm>
            <a:off x="5791200" y="304800"/>
            <a:ext cx="2514600" cy="381000"/>
          </a:xfrm>
          <a:prstGeom prst="rect">
            <a:avLst/>
          </a:prstGeom>
          <a:noFill/>
        </p:spPr>
        <p:txBody>
          <a:bodyPr wrap="square" rtlCol="0">
            <a:spAutoFit/>
          </a:bodyPr>
          <a:lstStyle/>
          <a:p>
            <a:pPr algn="r"/>
            <a:r>
              <a:rPr lang="en-US" dirty="0" smtClean="0">
                <a:solidFill>
                  <a:prstClr val="black"/>
                </a:solidFill>
              </a:rPr>
              <a:t>Level 1</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25466081-C724-4413-A58A-157D8A9C647D}" type="slidenum">
              <a:rPr lang="en-US" smtClean="0">
                <a:solidFill>
                  <a:prstClr val="black">
                    <a:tint val="75000"/>
                  </a:prstClr>
                </a:solidFill>
              </a:rPr>
              <a:pPr/>
              <a:t>22</a:t>
            </a:fld>
            <a:endParaRPr lang="en-US" dirty="0">
              <a:solidFill>
                <a:prstClr val="black">
                  <a:tint val="75000"/>
                </a:prstClr>
              </a:solidFill>
            </a:endParaRPr>
          </a:p>
        </p:txBody>
      </p:sp>
      <p:pic>
        <p:nvPicPr>
          <p:cNvPr id="6" name="~PP2078.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767763" y="6481763"/>
            <a:ext cx="244475" cy="244475"/>
          </a:xfrm>
          <a:prstGeom prst="rect">
            <a:avLst/>
          </a:prstGeom>
        </p:spPr>
      </p:pic>
    </p:spTree>
    <p:extLst>
      <p:ext uri="{BB962C8B-B14F-4D97-AF65-F5344CB8AC3E}">
        <p14:creationId xmlns:p14="http://schemas.microsoft.com/office/powerpoint/2010/main" val="242753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990600"/>
            <a:ext cx="7696200" cy="5563061"/>
          </a:xfrm>
          <a:prstGeom prst="rect">
            <a:avLst/>
          </a:prstGeom>
          <a:noFill/>
          <a:ln w="50800">
            <a:solidFill>
              <a:schemeClr val="tx1"/>
            </a:solidFill>
          </a:ln>
        </p:spPr>
        <p:txBody>
          <a:bodyPr wrap="square" rtlCol="0">
            <a:spAutoFit/>
          </a:bodyPr>
          <a:lstStyle/>
          <a:p>
            <a:endParaRPr lang="en-US" sz="2800" b="1" dirty="0" smtClean="0">
              <a:solidFill>
                <a:srgbClr val="FF0000"/>
              </a:solidFill>
            </a:endParaRPr>
          </a:p>
          <a:p>
            <a:r>
              <a:rPr lang="en-US" sz="2800" b="1" dirty="0" smtClean="0">
                <a:solidFill>
                  <a:srgbClr val="FF0000"/>
                </a:solidFill>
              </a:rPr>
              <a:t>    Fred         </a:t>
            </a:r>
            <a:r>
              <a:rPr lang="en-US" sz="2800" b="1" dirty="0" smtClean="0">
                <a:solidFill>
                  <a:prstClr val="black"/>
                </a:solidFill>
              </a:rPr>
              <a:t>&lt;</a:t>
            </a:r>
            <a:r>
              <a:rPr lang="en-US" sz="2800" b="1" i="1" dirty="0" smtClean="0">
                <a:solidFill>
                  <a:prstClr val="black"/>
                </a:solidFill>
              </a:rPr>
              <a:t>shouldTake</a:t>
            </a:r>
            <a:r>
              <a:rPr lang="en-US" sz="2800" b="1" dirty="0" smtClean="0">
                <a:solidFill>
                  <a:prstClr val="black"/>
                </a:solidFill>
              </a:rPr>
              <a:t>&gt; </a:t>
            </a:r>
            <a:r>
              <a:rPr lang="en-US" sz="2800" b="1" dirty="0" smtClean="0">
                <a:solidFill>
                  <a:srgbClr val="0070C0"/>
                </a:solidFill>
              </a:rPr>
              <a:t>?DrugZ</a:t>
            </a:r>
          </a:p>
          <a:p>
            <a:endParaRPr lang="en-US" sz="2800" b="1" dirty="0" smtClean="0">
              <a:solidFill>
                <a:srgbClr val="0070C0"/>
              </a:solidFill>
            </a:endParaRPr>
          </a:p>
          <a:p>
            <a:r>
              <a:rPr lang="en-US" sz="2800" b="1" dirty="0" smtClean="0">
                <a:solidFill>
                  <a:srgbClr val="FF0000"/>
                </a:solidFill>
              </a:rPr>
              <a:t>    Fred</a:t>
            </a:r>
          </a:p>
          <a:p>
            <a:pPr>
              <a:spcAft>
                <a:spcPts val="1500"/>
              </a:spcAft>
            </a:pP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shouldTake</a:t>
            </a:r>
            <a:r>
              <a:rPr lang="en-US" sz="2800" dirty="0" smtClean="0">
                <a:solidFill>
                  <a:prstClr val="black"/>
                </a:solidFill>
              </a:rPr>
              <a:t>&gt;     </a:t>
            </a:r>
            <a:r>
              <a:rPr lang="en-US" sz="2800" dirty="0" smtClean="0">
                <a:solidFill>
                  <a:srgbClr val="0070C0"/>
                </a:solidFill>
              </a:rPr>
              <a:t>?DrugZ    </a:t>
            </a:r>
            <a:r>
              <a:rPr lang="en-US" sz="2800" b="1" dirty="0" smtClean="0">
                <a:solidFill>
                  <a:prstClr val="black"/>
                </a:solidFill>
              </a:rPr>
              <a:t>IF        </a:t>
            </a:r>
            <a:r>
              <a:rPr lang="en-US" sz="2800" b="1" u="sng" dirty="0" smtClean="0">
                <a:solidFill>
                  <a:prstClr val="black"/>
                </a:solidFill>
              </a:rPr>
              <a:t>Rule fails</a:t>
            </a:r>
          </a:p>
          <a:p>
            <a:r>
              <a:rPr lang="en-US" sz="2800" dirty="0" smtClean="0">
                <a:solidFill>
                  <a:prstClr val="black"/>
                </a:solidFill>
              </a:rPr>
              <a:t>               </a:t>
            </a:r>
            <a:r>
              <a:rPr lang="en-US" sz="2800" b="1" dirty="0" smtClean="0">
                <a:solidFill>
                  <a:srgbClr val="FF0000"/>
                </a:solidFill>
              </a:rPr>
              <a:t>Fred                                        </a:t>
            </a:r>
            <a:r>
              <a:rPr lang="en-US" sz="2800" b="1" dirty="0" smtClean="0">
                <a:solidFill>
                  <a:srgbClr val="0070C0"/>
                </a:solidFill>
              </a:rPr>
              <a:t>Prednisone</a:t>
            </a:r>
          </a:p>
          <a:p>
            <a:pPr>
              <a:spcBef>
                <a:spcPts val="1200"/>
              </a:spcBef>
              <a:spcAft>
                <a:spcPts val="900"/>
              </a:spcAft>
            </a:pPr>
            <a:r>
              <a:rPr lang="en-US" sz="2800" dirty="0">
                <a:solidFill>
                  <a:prstClr val="black"/>
                </a:solidFill>
              </a:rPr>
              <a:t>	</a:t>
            </a:r>
            <a:r>
              <a:rPr lang="en-US" sz="2800" dirty="0" smtClean="0">
                <a:solidFill>
                  <a:srgbClr val="FF0000"/>
                </a:solidFill>
              </a:rPr>
              <a:t>?PersonX</a:t>
            </a:r>
            <a:r>
              <a:rPr lang="en-US" sz="2800" dirty="0" smtClean="0">
                <a:solidFill>
                  <a:prstClr val="black"/>
                </a:solidFill>
              </a:rPr>
              <a:t> &lt;</a:t>
            </a:r>
            <a:r>
              <a:rPr lang="en-US" sz="2800" i="1" dirty="0" smtClean="0">
                <a:solidFill>
                  <a:prstClr val="black"/>
                </a:solidFill>
              </a:rPr>
              <a:t>hasCandidateDrug</a:t>
            </a:r>
            <a:r>
              <a:rPr lang="en-US" sz="2800" dirty="0" smtClean="0">
                <a:solidFill>
                  <a:prstClr val="black"/>
                </a:solidFill>
              </a:rPr>
              <a:t>&gt; </a:t>
            </a:r>
            <a:r>
              <a:rPr lang="en-US" sz="2800" dirty="0" smtClean="0">
                <a:solidFill>
                  <a:srgbClr val="0070C0"/>
                </a:solidFill>
              </a:rPr>
              <a:t>?DrugZ</a:t>
            </a:r>
          </a:p>
          <a:p>
            <a:pPr>
              <a:spcBef>
                <a:spcPts val="1200"/>
              </a:spcBef>
              <a:spcAft>
                <a:spcPts val="900"/>
              </a:spcAft>
            </a:pPr>
            <a:r>
              <a:rPr lang="en-US" sz="2800" dirty="0" smtClean="0">
                <a:solidFill>
                  <a:prstClr val="black"/>
                </a:solidFill>
              </a:rPr>
              <a:t>  	</a:t>
            </a:r>
            <a:r>
              <a:rPr lang="en-US" sz="2800" b="1" dirty="0" smtClean="0">
                <a:solidFill>
                  <a:prstClr val="black"/>
                </a:solidFill>
              </a:rPr>
              <a:t>AND</a:t>
            </a:r>
          </a:p>
          <a:p>
            <a:r>
              <a:rPr lang="en-US" sz="2800" dirty="0" smtClean="0">
                <a:solidFill>
                  <a:prstClr val="black"/>
                </a:solidFill>
              </a:rPr>
              <a:t>               </a:t>
            </a:r>
            <a:r>
              <a:rPr lang="en-US" sz="2800" b="1" dirty="0" smtClean="0">
                <a:solidFill>
                  <a:srgbClr val="FF0000"/>
                </a:solidFill>
              </a:rPr>
              <a:t>Fred                        </a:t>
            </a:r>
            <a:r>
              <a:rPr lang="en-US" sz="2800" b="1" dirty="0" smtClean="0">
                <a:solidFill>
                  <a:srgbClr val="0070C0"/>
                </a:solidFill>
              </a:rPr>
              <a:t>Prednisone</a:t>
            </a:r>
            <a:r>
              <a:rPr lang="en-US" sz="2800" b="1" dirty="0" smtClean="0">
                <a:solidFill>
                  <a:srgbClr val="FF0000"/>
                </a:solidFill>
              </a:rPr>
              <a:t>     </a:t>
            </a:r>
            <a:r>
              <a:rPr lang="en-US" sz="2800" b="1" u="sng" dirty="0" smtClean="0">
                <a:solidFill>
                  <a:srgbClr val="FF0000"/>
                </a:solidFill>
              </a:rPr>
              <a:t>                      </a:t>
            </a:r>
            <a:endParaRPr lang="en-US" sz="2800" u="sng" dirty="0" smtClean="0">
              <a:solidFill>
                <a:prstClr val="black"/>
              </a:solidFill>
            </a:endParaRPr>
          </a:p>
          <a:p>
            <a:r>
              <a:rPr lang="en-US" sz="2800" dirty="0">
                <a:solidFill>
                  <a:prstClr val="black"/>
                </a:solidFill>
              </a:rPr>
              <a:t>	</a:t>
            </a: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tolerates</a:t>
            </a:r>
            <a:r>
              <a:rPr lang="en-US" sz="2800" dirty="0" smtClean="0">
                <a:solidFill>
                  <a:prstClr val="black"/>
                </a:solidFill>
              </a:rPr>
              <a:t>&gt; </a:t>
            </a:r>
            <a:r>
              <a:rPr lang="en-US" sz="2800" dirty="0" smtClean="0">
                <a:solidFill>
                  <a:srgbClr val="0070C0"/>
                </a:solidFill>
              </a:rPr>
              <a:t>?DrugZ</a:t>
            </a:r>
            <a:r>
              <a:rPr lang="en-US" sz="2800" dirty="0" smtClean="0">
                <a:solidFill>
                  <a:prstClr val="black"/>
                </a:solidFill>
              </a:rPr>
              <a:t>	             </a:t>
            </a:r>
            <a:r>
              <a:rPr lang="en-US" sz="2800" b="1" u="sng" dirty="0" smtClean="0">
                <a:solidFill>
                  <a:prstClr val="black"/>
                </a:solidFill>
              </a:rPr>
              <a:t>FALSE</a:t>
            </a:r>
            <a:r>
              <a:rPr lang="en-US" sz="2800" dirty="0" smtClean="0">
                <a:solidFill>
                  <a:prstClr val="black"/>
                </a:solidFill>
              </a:rPr>
              <a:t>             </a:t>
            </a:r>
          </a:p>
          <a:p>
            <a:r>
              <a:rPr lang="en-US" sz="2800" dirty="0">
                <a:solidFill>
                  <a:prstClr val="black"/>
                </a:solidFill>
              </a:rPr>
              <a:t>	</a:t>
            </a:r>
            <a:r>
              <a:rPr lang="en-US" sz="2800" dirty="0" smtClean="0">
                <a:solidFill>
                  <a:prstClr val="black"/>
                </a:solidFill>
              </a:rPr>
              <a:t> # filter for: drug does no harm</a:t>
            </a:r>
            <a:endParaRPr lang="en-US" sz="2800" dirty="0">
              <a:solidFill>
                <a:prstClr val="black"/>
              </a:solidFill>
            </a:endParaRPr>
          </a:p>
        </p:txBody>
      </p:sp>
      <p:sp>
        <p:nvSpPr>
          <p:cNvPr id="3" name="TextBox 2"/>
          <p:cNvSpPr txBox="1"/>
          <p:nvPr/>
        </p:nvSpPr>
        <p:spPr>
          <a:xfrm>
            <a:off x="5791200" y="304800"/>
            <a:ext cx="2514600" cy="381000"/>
          </a:xfrm>
          <a:prstGeom prst="rect">
            <a:avLst/>
          </a:prstGeom>
          <a:noFill/>
        </p:spPr>
        <p:txBody>
          <a:bodyPr wrap="square" rtlCol="0">
            <a:spAutoFit/>
          </a:bodyPr>
          <a:lstStyle/>
          <a:p>
            <a:pPr algn="r"/>
            <a:r>
              <a:rPr lang="en-US" b="1" dirty="0" smtClean="0">
                <a:solidFill>
                  <a:prstClr val="black"/>
                </a:solidFill>
              </a:rPr>
              <a:t>Level 0</a:t>
            </a:r>
            <a:endParaRPr lang="en-US" b="1" dirty="0">
              <a:solidFill>
                <a:prstClr val="black"/>
              </a:solidFill>
            </a:endParaRPr>
          </a:p>
        </p:txBody>
      </p:sp>
      <p:sp>
        <p:nvSpPr>
          <p:cNvPr id="4" name="Slide Number Placeholder 3"/>
          <p:cNvSpPr>
            <a:spLocks noGrp="1"/>
          </p:cNvSpPr>
          <p:nvPr>
            <p:ph type="sldNum" sz="quarter" idx="12"/>
          </p:nvPr>
        </p:nvSpPr>
        <p:spPr/>
        <p:txBody>
          <a:bodyPr/>
          <a:lstStyle/>
          <a:p>
            <a:fld id="{25466081-C724-4413-A58A-157D8A9C647D}" type="slidenum">
              <a:rPr lang="en-US" smtClean="0">
                <a:solidFill>
                  <a:prstClr val="black">
                    <a:tint val="75000"/>
                  </a:prstClr>
                </a:solidFill>
              </a:rPr>
              <a:pPr/>
              <a:t>23</a:t>
            </a:fld>
            <a:endParaRPr lang="en-US" dirty="0">
              <a:solidFill>
                <a:prstClr val="black">
                  <a:tint val="75000"/>
                </a:prstClr>
              </a:solidFill>
            </a:endParaRPr>
          </a:p>
        </p:txBody>
      </p:sp>
      <p:pic>
        <p:nvPicPr>
          <p:cNvPr id="5" name="~PP2504.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767763" y="6481763"/>
            <a:ext cx="244475" cy="244475"/>
          </a:xfrm>
          <a:prstGeom prst="rect">
            <a:avLst/>
          </a:prstGeom>
        </p:spPr>
      </p:pic>
    </p:spTree>
    <p:extLst>
      <p:ext uri="{BB962C8B-B14F-4D97-AF65-F5344CB8AC3E}">
        <p14:creationId xmlns:p14="http://schemas.microsoft.com/office/powerpoint/2010/main" val="427397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7117" y="1128132"/>
            <a:ext cx="7924800" cy="5486117"/>
          </a:xfrm>
          <a:prstGeom prst="rect">
            <a:avLst/>
          </a:prstGeom>
          <a:noFill/>
          <a:ln w="25400">
            <a:solidFill>
              <a:schemeClr val="tx1"/>
            </a:solidFill>
          </a:ln>
        </p:spPr>
        <p:txBody>
          <a:bodyPr wrap="square" rtlCol="0">
            <a:spAutoFit/>
          </a:bodyPr>
          <a:lstStyle/>
          <a:p>
            <a:r>
              <a:rPr lang="en-US" sz="2800" b="1" dirty="0" smtClean="0">
                <a:solidFill>
                  <a:srgbClr val="FF0000"/>
                </a:solidFill>
              </a:rPr>
              <a:t>    Fred    </a:t>
            </a:r>
            <a:r>
              <a:rPr lang="en-US" sz="2800" b="1" dirty="0" smtClean="0">
                <a:solidFill>
                  <a:prstClr val="black"/>
                </a:solidFill>
              </a:rPr>
              <a:t>&lt;</a:t>
            </a:r>
            <a:r>
              <a:rPr lang="en-US" sz="2800" b="1" i="1" dirty="0" smtClean="0">
                <a:solidFill>
                  <a:prstClr val="black"/>
                </a:solidFill>
              </a:rPr>
              <a:t>hasCandidateDrug</a:t>
            </a:r>
            <a:r>
              <a:rPr lang="en-US" sz="2800" b="1" dirty="0" smtClean="0">
                <a:solidFill>
                  <a:prstClr val="black"/>
                </a:solidFill>
              </a:rPr>
              <a:t>&gt;  </a:t>
            </a:r>
            <a:r>
              <a:rPr lang="en-US" sz="2800" b="1" dirty="0" smtClean="0">
                <a:solidFill>
                  <a:srgbClr val="0070C0"/>
                </a:solidFill>
              </a:rPr>
              <a:t>?DrugZ</a:t>
            </a:r>
            <a:endParaRPr lang="en-US" sz="2800" b="1" dirty="0" smtClean="0">
              <a:solidFill>
                <a:srgbClr val="FF0000"/>
              </a:solidFill>
            </a:endParaRPr>
          </a:p>
          <a:p>
            <a:endParaRPr lang="en-US" sz="2800" dirty="0" smtClean="0">
              <a:solidFill>
                <a:srgbClr val="FF0000"/>
              </a:solidFill>
            </a:endParaRPr>
          </a:p>
          <a:p>
            <a:r>
              <a:rPr lang="en-US" sz="2800" b="1" dirty="0" smtClean="0">
                <a:solidFill>
                  <a:srgbClr val="FF0000"/>
                </a:solidFill>
              </a:rPr>
              <a:t>    Fred</a:t>
            </a:r>
            <a:endParaRPr lang="en-US" sz="2800" dirty="0" smtClean="0">
              <a:solidFill>
                <a:srgbClr val="FF0000"/>
              </a:solidFill>
            </a:endParaRPr>
          </a:p>
          <a:p>
            <a:pPr>
              <a:spcAft>
                <a:spcPts val="1500"/>
              </a:spcAft>
            </a:pP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hasCandidateDrug</a:t>
            </a:r>
            <a:r>
              <a:rPr lang="en-US" sz="2800" dirty="0" smtClean="0">
                <a:solidFill>
                  <a:prstClr val="black"/>
                </a:solidFill>
              </a:rPr>
              <a:t>&gt; </a:t>
            </a:r>
            <a:r>
              <a:rPr lang="en-US" sz="2800" dirty="0" smtClean="0">
                <a:solidFill>
                  <a:srgbClr val="0070C0"/>
                </a:solidFill>
              </a:rPr>
              <a:t>?DrugZ</a:t>
            </a:r>
            <a:r>
              <a:rPr lang="en-US" sz="2800" dirty="0" smtClean="0">
                <a:solidFill>
                  <a:prstClr val="black"/>
                </a:solidFill>
              </a:rPr>
              <a:t>	  </a:t>
            </a:r>
            <a:r>
              <a:rPr lang="en-US" sz="2800" b="1" dirty="0" smtClean="0">
                <a:solidFill>
                  <a:prstClr val="black"/>
                </a:solidFill>
              </a:rPr>
              <a:t>IF</a:t>
            </a:r>
          </a:p>
          <a:p>
            <a:r>
              <a:rPr lang="en-US" sz="2800" dirty="0" smtClean="0">
                <a:solidFill>
                  <a:prstClr val="black"/>
                </a:solidFill>
              </a:rPr>
              <a:t>                </a:t>
            </a:r>
            <a:r>
              <a:rPr lang="en-US" sz="2800" b="1" dirty="0" smtClean="0">
                <a:solidFill>
                  <a:srgbClr val="FF0000"/>
                </a:solidFill>
              </a:rPr>
              <a:t>Fred</a:t>
            </a:r>
            <a:r>
              <a:rPr lang="en-US" sz="2800" b="1" i="1" dirty="0" smtClean="0">
                <a:solidFill>
                  <a:srgbClr val="00B050"/>
                </a:solidFill>
              </a:rPr>
              <a:t>                                Asthma</a:t>
            </a:r>
            <a:endParaRPr lang="en-US" sz="2800" dirty="0" smtClean="0">
              <a:solidFill>
                <a:prstClr val="black"/>
              </a:solidFill>
            </a:endParaRPr>
          </a:p>
          <a:p>
            <a:r>
              <a:rPr lang="en-US" sz="2800" dirty="0" smtClean="0">
                <a:solidFill>
                  <a:prstClr val="black"/>
                </a:solidFill>
              </a:rPr>
              <a:t>	</a:t>
            </a: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hasDisease&gt; </a:t>
            </a:r>
            <a:r>
              <a:rPr lang="en-US" sz="2800" dirty="0" smtClean="0">
                <a:solidFill>
                  <a:srgbClr val="00B050"/>
                </a:solidFill>
              </a:rPr>
              <a:t>?DiseaseY</a:t>
            </a:r>
            <a:r>
              <a:rPr lang="en-US" sz="2800" dirty="0" smtClean="0">
                <a:solidFill>
                  <a:srgbClr val="92D050"/>
                </a:solidFill>
              </a:rPr>
              <a:t> </a:t>
            </a:r>
            <a:r>
              <a:rPr lang="en-US" sz="2800" i="1" dirty="0" smtClean="0">
                <a:solidFill>
                  <a:prstClr val="black"/>
                </a:solidFill>
              </a:rPr>
              <a:t>	</a:t>
            </a:r>
            <a:endParaRPr lang="en-US" sz="2800" b="1" dirty="0" smtClean="0">
              <a:solidFill>
                <a:prstClr val="black"/>
              </a:solidFill>
            </a:endParaRPr>
          </a:p>
          <a:p>
            <a:r>
              <a:rPr lang="en-US" sz="2800" dirty="0" smtClean="0">
                <a:solidFill>
                  <a:prstClr val="black"/>
                </a:solidFill>
              </a:rPr>
              <a:t>		        # from patient facts, A</a:t>
            </a:r>
          </a:p>
          <a:p>
            <a:pPr>
              <a:spcBef>
                <a:spcPts val="1200"/>
              </a:spcBef>
              <a:spcAft>
                <a:spcPts val="900"/>
              </a:spcAft>
            </a:pPr>
            <a:r>
              <a:rPr lang="en-US" sz="2800" b="1" dirty="0">
                <a:solidFill>
                  <a:prstClr val="black"/>
                </a:solidFill>
              </a:rPr>
              <a:t>	AND </a:t>
            </a:r>
            <a:endParaRPr lang="en-US" sz="2800" dirty="0">
              <a:solidFill>
                <a:prstClr val="black"/>
              </a:solidFill>
            </a:endParaRPr>
          </a:p>
          <a:p>
            <a:r>
              <a:rPr lang="en-US" sz="2800" b="1" i="1" dirty="0" smtClean="0">
                <a:solidFill>
                  <a:srgbClr val="00B050"/>
                </a:solidFill>
              </a:rPr>
              <a:t>              Asthma</a:t>
            </a:r>
            <a:r>
              <a:rPr lang="en-US" sz="2800" i="1" dirty="0" smtClean="0">
                <a:solidFill>
                  <a:srgbClr val="0070C0"/>
                </a:solidFill>
              </a:rPr>
              <a:t>                          </a:t>
            </a:r>
            <a:r>
              <a:rPr lang="en-US" sz="2800" b="1" i="1" u="sng" dirty="0" smtClean="0">
                <a:solidFill>
                  <a:srgbClr val="0070C0"/>
                </a:solidFill>
              </a:rPr>
              <a:t>Prednisone</a:t>
            </a:r>
            <a:endParaRPr lang="en-US" sz="2800" b="1" u="sng" dirty="0" smtClean="0">
              <a:solidFill>
                <a:prstClr val="black"/>
              </a:solidFill>
            </a:endParaRPr>
          </a:p>
          <a:p>
            <a:r>
              <a:rPr lang="en-US" sz="2800" dirty="0" smtClean="0">
                <a:solidFill>
                  <a:prstClr val="black"/>
                </a:solidFill>
              </a:rPr>
              <a:t>	</a:t>
            </a:r>
            <a:r>
              <a:rPr lang="en-US" sz="2800" dirty="0" smtClean="0">
                <a:solidFill>
                  <a:srgbClr val="00B050"/>
                </a:solidFill>
              </a:rPr>
              <a:t>?DiseaseY </a:t>
            </a:r>
            <a:r>
              <a:rPr lang="en-US" sz="2800" dirty="0" smtClean="0">
                <a:solidFill>
                  <a:prstClr val="black"/>
                </a:solidFill>
              </a:rPr>
              <a:t>&lt;</a:t>
            </a:r>
            <a:r>
              <a:rPr lang="en-US" sz="2800" i="1" dirty="0" smtClean="0">
                <a:solidFill>
                  <a:prstClr val="black"/>
                </a:solidFill>
              </a:rPr>
              <a:t>treatedWith</a:t>
            </a:r>
            <a:r>
              <a:rPr lang="en-US" sz="2800" dirty="0" smtClean="0">
                <a:solidFill>
                  <a:prstClr val="black"/>
                </a:solidFill>
              </a:rPr>
              <a:t>&gt; </a:t>
            </a:r>
            <a:r>
              <a:rPr lang="en-US" sz="2800" dirty="0" smtClean="0">
                <a:solidFill>
                  <a:srgbClr val="0070C0"/>
                </a:solidFill>
              </a:rPr>
              <a:t>?DrugZ</a:t>
            </a:r>
          </a:p>
          <a:p>
            <a:r>
              <a:rPr lang="en-US" sz="2800" dirty="0" smtClean="0">
                <a:solidFill>
                  <a:prstClr val="black"/>
                </a:solidFill>
              </a:rPr>
              <a:t>		       # from treatment facts, B</a:t>
            </a:r>
            <a:endParaRPr lang="en-US" sz="2800" dirty="0">
              <a:solidFill>
                <a:prstClr val="black"/>
              </a:solidFill>
            </a:endParaRPr>
          </a:p>
        </p:txBody>
      </p:sp>
      <p:sp>
        <p:nvSpPr>
          <p:cNvPr id="3" name="TextBox 2"/>
          <p:cNvSpPr txBox="1"/>
          <p:nvPr/>
        </p:nvSpPr>
        <p:spPr>
          <a:xfrm>
            <a:off x="5791200" y="304800"/>
            <a:ext cx="2514600" cy="381000"/>
          </a:xfrm>
          <a:prstGeom prst="rect">
            <a:avLst/>
          </a:prstGeom>
          <a:noFill/>
        </p:spPr>
        <p:txBody>
          <a:bodyPr wrap="square" rtlCol="0">
            <a:spAutoFit/>
          </a:bodyPr>
          <a:lstStyle/>
          <a:p>
            <a:pPr algn="r"/>
            <a:r>
              <a:rPr lang="en-US" dirty="0" smtClean="0">
                <a:solidFill>
                  <a:prstClr val="black"/>
                </a:solidFill>
              </a:rPr>
              <a:t>Level 1</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25466081-C724-4413-A58A-157D8A9C647D}" type="slidenum">
              <a:rPr lang="en-US" smtClean="0">
                <a:solidFill>
                  <a:prstClr val="black">
                    <a:tint val="75000"/>
                  </a:prstClr>
                </a:solidFill>
              </a:rPr>
              <a:pPr/>
              <a:t>24</a:t>
            </a:fld>
            <a:endParaRPr lang="en-US" dirty="0">
              <a:solidFill>
                <a:prstClr val="black">
                  <a:tint val="75000"/>
                </a:prstClr>
              </a:solidFill>
            </a:endParaRPr>
          </a:p>
        </p:txBody>
      </p:sp>
      <p:pic>
        <p:nvPicPr>
          <p:cNvPr id="6" name="~PP2618.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767763" y="6481763"/>
            <a:ext cx="244475" cy="244475"/>
          </a:xfrm>
          <a:prstGeom prst="rect">
            <a:avLst/>
          </a:prstGeom>
        </p:spPr>
      </p:pic>
    </p:spTree>
    <p:extLst>
      <p:ext uri="{BB962C8B-B14F-4D97-AF65-F5344CB8AC3E}">
        <p14:creationId xmlns:p14="http://schemas.microsoft.com/office/powerpoint/2010/main" val="366761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304800"/>
            <a:ext cx="7924800" cy="5409173"/>
          </a:xfrm>
          <a:prstGeom prst="rect">
            <a:avLst/>
          </a:prstGeom>
          <a:noFill/>
          <a:ln w="25400">
            <a:solidFill>
              <a:schemeClr val="tx1"/>
            </a:solidFill>
          </a:ln>
        </p:spPr>
        <p:txBody>
          <a:bodyPr wrap="square" rtlCol="0">
            <a:spAutoFit/>
          </a:bodyPr>
          <a:lstStyle/>
          <a:p>
            <a:r>
              <a:rPr lang="en-US" sz="2800" b="1" dirty="0" smtClean="0">
                <a:solidFill>
                  <a:srgbClr val="FF0000"/>
                </a:solidFill>
              </a:rPr>
              <a:t>    Fred    </a:t>
            </a:r>
            <a:r>
              <a:rPr lang="en-US" sz="2800" b="1" dirty="0" smtClean="0">
                <a:solidFill>
                  <a:prstClr val="black"/>
                </a:solidFill>
              </a:rPr>
              <a:t>&lt;</a:t>
            </a:r>
            <a:r>
              <a:rPr lang="en-US" sz="2800" b="1" i="1" dirty="0" smtClean="0">
                <a:solidFill>
                  <a:prstClr val="black"/>
                </a:solidFill>
              </a:rPr>
              <a:t>hasCandidateDrug</a:t>
            </a:r>
            <a:r>
              <a:rPr lang="en-US" sz="2800" b="1" dirty="0" smtClean="0">
                <a:solidFill>
                  <a:prstClr val="black"/>
                </a:solidFill>
              </a:rPr>
              <a:t>&gt;  </a:t>
            </a:r>
            <a:r>
              <a:rPr lang="en-US" sz="2800" b="1" dirty="0" smtClean="0">
                <a:solidFill>
                  <a:srgbClr val="0070C0"/>
                </a:solidFill>
              </a:rPr>
              <a:t>?DrugZ</a:t>
            </a:r>
            <a:endParaRPr lang="en-US" sz="2800" b="1" dirty="0" smtClean="0">
              <a:solidFill>
                <a:srgbClr val="FF0000"/>
              </a:solidFill>
            </a:endParaRPr>
          </a:p>
          <a:p>
            <a:endParaRPr lang="en-US" sz="2800" dirty="0" smtClean="0">
              <a:solidFill>
                <a:srgbClr val="FF0000"/>
              </a:solidFill>
            </a:endParaRPr>
          </a:p>
          <a:p>
            <a:r>
              <a:rPr lang="en-US" sz="2800" b="1" dirty="0" smtClean="0">
                <a:solidFill>
                  <a:srgbClr val="FF0000"/>
                </a:solidFill>
              </a:rPr>
              <a:t>    Fred</a:t>
            </a:r>
            <a:endParaRPr lang="en-US" sz="2800" dirty="0" smtClean="0">
              <a:solidFill>
                <a:srgbClr val="FF0000"/>
              </a:solidFill>
            </a:endParaRPr>
          </a:p>
          <a:p>
            <a:pPr>
              <a:spcAft>
                <a:spcPts val="1500"/>
              </a:spcAft>
            </a:pP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hasCandidateDrug</a:t>
            </a:r>
            <a:r>
              <a:rPr lang="en-US" sz="2800" dirty="0" smtClean="0">
                <a:solidFill>
                  <a:prstClr val="black"/>
                </a:solidFill>
              </a:rPr>
              <a:t>&gt; </a:t>
            </a:r>
            <a:r>
              <a:rPr lang="en-US" sz="2800" dirty="0" smtClean="0">
                <a:solidFill>
                  <a:srgbClr val="0070C0"/>
                </a:solidFill>
              </a:rPr>
              <a:t>?DrugZ</a:t>
            </a:r>
            <a:r>
              <a:rPr lang="en-US" sz="2800" dirty="0" smtClean="0">
                <a:solidFill>
                  <a:prstClr val="black"/>
                </a:solidFill>
              </a:rPr>
              <a:t>	  </a:t>
            </a:r>
            <a:r>
              <a:rPr lang="en-US" sz="2800" b="1" dirty="0" smtClean="0">
                <a:solidFill>
                  <a:prstClr val="black"/>
                </a:solidFill>
              </a:rPr>
              <a:t>IF</a:t>
            </a:r>
          </a:p>
          <a:p>
            <a:r>
              <a:rPr lang="en-US" sz="2800" dirty="0" smtClean="0">
                <a:solidFill>
                  <a:prstClr val="black"/>
                </a:solidFill>
              </a:rPr>
              <a:t>                </a:t>
            </a:r>
            <a:r>
              <a:rPr lang="en-US" sz="2800" b="1" dirty="0" smtClean="0">
                <a:solidFill>
                  <a:srgbClr val="FF0000"/>
                </a:solidFill>
              </a:rPr>
              <a:t>Fred</a:t>
            </a:r>
            <a:r>
              <a:rPr lang="en-US" sz="2800" b="1" i="1" dirty="0" smtClean="0">
                <a:solidFill>
                  <a:srgbClr val="00B050"/>
                </a:solidFill>
              </a:rPr>
              <a:t>                                Asthma</a:t>
            </a:r>
            <a:endParaRPr lang="en-US" sz="2800" dirty="0" smtClean="0">
              <a:solidFill>
                <a:prstClr val="black"/>
              </a:solidFill>
            </a:endParaRPr>
          </a:p>
          <a:p>
            <a:r>
              <a:rPr lang="en-US" sz="2800" dirty="0" smtClean="0">
                <a:solidFill>
                  <a:prstClr val="black"/>
                </a:solidFill>
              </a:rPr>
              <a:t>	</a:t>
            </a: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hasDisease&gt; </a:t>
            </a:r>
            <a:r>
              <a:rPr lang="en-US" sz="2800" dirty="0" smtClean="0">
                <a:solidFill>
                  <a:srgbClr val="00B050"/>
                </a:solidFill>
              </a:rPr>
              <a:t>?DiseaseY</a:t>
            </a:r>
            <a:r>
              <a:rPr lang="en-US" sz="2800" dirty="0" smtClean="0">
                <a:solidFill>
                  <a:srgbClr val="92D050"/>
                </a:solidFill>
              </a:rPr>
              <a:t> </a:t>
            </a:r>
            <a:r>
              <a:rPr lang="en-US" sz="2800" i="1" dirty="0" smtClean="0">
                <a:solidFill>
                  <a:prstClr val="black"/>
                </a:solidFill>
              </a:rPr>
              <a:t>	</a:t>
            </a:r>
            <a:endParaRPr lang="en-US" sz="2800" b="1" dirty="0" smtClean="0">
              <a:solidFill>
                <a:prstClr val="black"/>
              </a:solidFill>
            </a:endParaRPr>
          </a:p>
          <a:p>
            <a:r>
              <a:rPr lang="en-US" sz="2800" dirty="0" smtClean="0">
                <a:solidFill>
                  <a:prstClr val="black"/>
                </a:solidFill>
              </a:rPr>
              <a:t>		        # from patient facts, </a:t>
            </a:r>
            <a:r>
              <a:rPr lang="en-US" sz="2800" dirty="0">
                <a:solidFill>
                  <a:prstClr val="black"/>
                </a:solidFill>
              </a:rPr>
              <a:t>A</a:t>
            </a:r>
          </a:p>
          <a:p>
            <a:pPr>
              <a:spcAft>
                <a:spcPts val="1500"/>
              </a:spcAft>
            </a:pPr>
            <a:r>
              <a:rPr lang="en-US" sz="2800" b="1" dirty="0">
                <a:solidFill>
                  <a:prstClr val="black"/>
                </a:solidFill>
              </a:rPr>
              <a:t>	AND </a:t>
            </a:r>
            <a:endParaRPr lang="en-US" sz="2800" dirty="0">
              <a:solidFill>
                <a:prstClr val="black"/>
              </a:solidFill>
            </a:endParaRPr>
          </a:p>
          <a:p>
            <a:r>
              <a:rPr lang="en-US" sz="2800" b="1" i="1" dirty="0" smtClean="0">
                <a:solidFill>
                  <a:srgbClr val="00B050"/>
                </a:solidFill>
              </a:rPr>
              <a:t>              Asthma</a:t>
            </a:r>
            <a:r>
              <a:rPr lang="en-US" sz="2800" i="1" dirty="0" smtClean="0">
                <a:solidFill>
                  <a:srgbClr val="0070C0"/>
                </a:solidFill>
              </a:rPr>
              <a:t>                        </a:t>
            </a:r>
            <a:r>
              <a:rPr lang="en-US" sz="2800" b="1" i="1" u="sng" dirty="0" smtClean="0">
                <a:solidFill>
                  <a:srgbClr val="0070C0"/>
                </a:solidFill>
              </a:rPr>
              <a:t>Theophylline</a:t>
            </a:r>
            <a:endParaRPr lang="en-US" sz="2800" b="1" u="sng" dirty="0" smtClean="0">
              <a:solidFill>
                <a:prstClr val="black"/>
              </a:solidFill>
            </a:endParaRPr>
          </a:p>
          <a:p>
            <a:r>
              <a:rPr lang="en-US" sz="2800" dirty="0" smtClean="0">
                <a:solidFill>
                  <a:prstClr val="black"/>
                </a:solidFill>
              </a:rPr>
              <a:t>	</a:t>
            </a:r>
            <a:r>
              <a:rPr lang="en-US" sz="2800" dirty="0" smtClean="0">
                <a:solidFill>
                  <a:srgbClr val="00B050"/>
                </a:solidFill>
              </a:rPr>
              <a:t>?DiseaseY </a:t>
            </a:r>
            <a:r>
              <a:rPr lang="en-US" sz="2800" dirty="0" smtClean="0">
                <a:solidFill>
                  <a:prstClr val="black"/>
                </a:solidFill>
              </a:rPr>
              <a:t>&lt;</a:t>
            </a:r>
            <a:r>
              <a:rPr lang="en-US" sz="2800" i="1" dirty="0" smtClean="0">
                <a:solidFill>
                  <a:prstClr val="black"/>
                </a:solidFill>
              </a:rPr>
              <a:t>treatedWith</a:t>
            </a:r>
            <a:r>
              <a:rPr lang="en-US" sz="2800" dirty="0" smtClean="0">
                <a:solidFill>
                  <a:prstClr val="black"/>
                </a:solidFill>
              </a:rPr>
              <a:t>&gt; </a:t>
            </a:r>
            <a:r>
              <a:rPr lang="en-US" sz="2800" dirty="0" smtClean="0">
                <a:solidFill>
                  <a:srgbClr val="0070C0"/>
                </a:solidFill>
              </a:rPr>
              <a:t>?DrugZ</a:t>
            </a:r>
          </a:p>
          <a:p>
            <a:r>
              <a:rPr lang="en-US" sz="2800" dirty="0" smtClean="0">
                <a:solidFill>
                  <a:prstClr val="black"/>
                </a:solidFill>
              </a:rPr>
              <a:t>		       # from treatment facts, B</a:t>
            </a:r>
            <a:endParaRPr lang="en-US" sz="2800" dirty="0">
              <a:solidFill>
                <a:prstClr val="black"/>
              </a:solidFill>
            </a:endParaRPr>
          </a:p>
        </p:txBody>
      </p:sp>
      <p:sp>
        <p:nvSpPr>
          <p:cNvPr id="3" name="TextBox 2"/>
          <p:cNvSpPr txBox="1"/>
          <p:nvPr/>
        </p:nvSpPr>
        <p:spPr>
          <a:xfrm>
            <a:off x="5791200" y="304800"/>
            <a:ext cx="2514600" cy="381000"/>
          </a:xfrm>
          <a:prstGeom prst="rect">
            <a:avLst/>
          </a:prstGeom>
          <a:noFill/>
        </p:spPr>
        <p:txBody>
          <a:bodyPr wrap="square" rtlCol="0">
            <a:spAutoFit/>
          </a:bodyPr>
          <a:lstStyle/>
          <a:p>
            <a:pPr algn="r"/>
            <a:r>
              <a:rPr lang="en-US" dirty="0" smtClean="0">
                <a:solidFill>
                  <a:prstClr val="black"/>
                </a:solidFill>
              </a:rPr>
              <a:t>Level 1</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25466081-C724-4413-A58A-157D8A9C647D}" type="slidenum">
              <a:rPr lang="en-US" smtClean="0">
                <a:solidFill>
                  <a:prstClr val="black">
                    <a:tint val="75000"/>
                  </a:prstClr>
                </a:solidFill>
              </a:rPr>
              <a:pPr/>
              <a:t>25</a:t>
            </a:fld>
            <a:endParaRPr lang="en-US" dirty="0">
              <a:solidFill>
                <a:prstClr val="black">
                  <a:tint val="75000"/>
                </a:prstClr>
              </a:solidFill>
            </a:endParaRPr>
          </a:p>
        </p:txBody>
      </p:sp>
      <p:pic>
        <p:nvPicPr>
          <p:cNvPr id="6" name="~PP1688.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767763" y="6481763"/>
            <a:ext cx="244475" cy="244475"/>
          </a:xfrm>
          <a:prstGeom prst="rect">
            <a:avLst/>
          </a:prstGeom>
        </p:spPr>
      </p:pic>
    </p:spTree>
    <p:extLst>
      <p:ext uri="{BB962C8B-B14F-4D97-AF65-F5344CB8AC3E}">
        <p14:creationId xmlns:p14="http://schemas.microsoft.com/office/powerpoint/2010/main" val="127633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838200"/>
            <a:ext cx="7924800" cy="5570756"/>
          </a:xfrm>
          <a:prstGeom prst="rect">
            <a:avLst/>
          </a:prstGeom>
          <a:noFill/>
          <a:ln w="25400">
            <a:solidFill>
              <a:schemeClr val="tx1"/>
            </a:solidFill>
          </a:ln>
        </p:spPr>
        <p:txBody>
          <a:bodyPr wrap="square" rtlCol="0">
            <a:spAutoFit/>
          </a:bodyPr>
          <a:lstStyle/>
          <a:p>
            <a:r>
              <a:rPr lang="en-US" sz="2800" b="1" i="1" dirty="0" smtClean="0">
                <a:solidFill>
                  <a:srgbClr val="0070C0"/>
                </a:solidFill>
              </a:rPr>
              <a:t>                                                   </a:t>
            </a:r>
            <a:r>
              <a:rPr lang="en-US" sz="2800" b="1" i="1" u="sng" dirty="0" smtClean="0">
                <a:solidFill>
                  <a:srgbClr val="0070C0"/>
                </a:solidFill>
              </a:rPr>
              <a:t>Theophylline</a:t>
            </a:r>
            <a:endParaRPr lang="en-US" sz="2800" b="1" dirty="0" smtClean="0">
              <a:solidFill>
                <a:srgbClr val="FF0000"/>
              </a:solidFill>
            </a:endParaRPr>
          </a:p>
          <a:p>
            <a:r>
              <a:rPr lang="en-US" sz="2800" b="1" dirty="0" smtClean="0">
                <a:solidFill>
                  <a:srgbClr val="FF0000"/>
                </a:solidFill>
              </a:rPr>
              <a:t>    Fred     </a:t>
            </a:r>
            <a:r>
              <a:rPr lang="en-US" sz="2800" b="1" dirty="0" smtClean="0">
                <a:solidFill>
                  <a:prstClr val="black"/>
                </a:solidFill>
              </a:rPr>
              <a:t>&lt;</a:t>
            </a:r>
            <a:r>
              <a:rPr lang="en-US" sz="2800" b="1" i="1" dirty="0" smtClean="0">
                <a:solidFill>
                  <a:prstClr val="black"/>
                </a:solidFill>
              </a:rPr>
              <a:t>hasCandidateDrug</a:t>
            </a:r>
            <a:r>
              <a:rPr lang="en-US" sz="2800" b="1" dirty="0" smtClean="0">
                <a:solidFill>
                  <a:prstClr val="black"/>
                </a:solidFill>
              </a:rPr>
              <a:t>&gt; </a:t>
            </a:r>
            <a:r>
              <a:rPr lang="en-US" sz="2800" b="1" dirty="0" smtClean="0">
                <a:solidFill>
                  <a:srgbClr val="0070C0"/>
                </a:solidFill>
              </a:rPr>
              <a:t>?DrugZ</a:t>
            </a:r>
            <a:endParaRPr lang="en-US" sz="2800" b="1" dirty="0" smtClean="0">
              <a:solidFill>
                <a:srgbClr val="FF0000"/>
              </a:solidFill>
            </a:endParaRPr>
          </a:p>
          <a:p>
            <a:endParaRPr lang="en-US" sz="2800" dirty="0" smtClean="0">
              <a:solidFill>
                <a:srgbClr val="FF0000"/>
              </a:solidFill>
            </a:endParaRPr>
          </a:p>
          <a:p>
            <a:r>
              <a:rPr lang="en-US" sz="2800" b="1" dirty="0" smtClean="0">
                <a:solidFill>
                  <a:srgbClr val="FF0000"/>
                </a:solidFill>
              </a:rPr>
              <a:t>    Fred</a:t>
            </a:r>
            <a:r>
              <a:rPr lang="en-US" sz="2800" b="1" i="1" dirty="0" smtClean="0">
                <a:solidFill>
                  <a:srgbClr val="0070C0"/>
                </a:solidFill>
              </a:rPr>
              <a:t>                                       </a:t>
            </a:r>
            <a:r>
              <a:rPr lang="en-US" sz="2800" b="1" i="1" u="sng" dirty="0" smtClean="0">
                <a:solidFill>
                  <a:srgbClr val="0070C0"/>
                </a:solidFill>
              </a:rPr>
              <a:t>Theophylline</a:t>
            </a:r>
            <a:endParaRPr lang="en-US" sz="2800" dirty="0" smtClean="0">
              <a:solidFill>
                <a:srgbClr val="FF0000"/>
              </a:solidFill>
            </a:endParaRPr>
          </a:p>
          <a:p>
            <a:pPr>
              <a:spcAft>
                <a:spcPts val="1500"/>
              </a:spcAft>
            </a:pP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hasCandidateDrug</a:t>
            </a:r>
            <a:r>
              <a:rPr lang="en-US" sz="2800" dirty="0" smtClean="0">
                <a:solidFill>
                  <a:prstClr val="black"/>
                </a:solidFill>
              </a:rPr>
              <a:t>&gt; </a:t>
            </a:r>
            <a:r>
              <a:rPr lang="en-US" sz="2800" dirty="0" smtClean="0">
                <a:solidFill>
                  <a:srgbClr val="0070C0"/>
                </a:solidFill>
              </a:rPr>
              <a:t>?DrugZ</a:t>
            </a:r>
            <a:r>
              <a:rPr lang="en-US" sz="2800" dirty="0" smtClean="0">
                <a:solidFill>
                  <a:prstClr val="black"/>
                </a:solidFill>
              </a:rPr>
              <a:t>	 </a:t>
            </a:r>
            <a:r>
              <a:rPr lang="en-US" sz="2800" b="1" dirty="0" smtClean="0">
                <a:solidFill>
                  <a:prstClr val="black"/>
                </a:solidFill>
              </a:rPr>
              <a:t> IF</a:t>
            </a:r>
          </a:p>
          <a:p>
            <a:r>
              <a:rPr lang="en-US" sz="2800" dirty="0" smtClean="0">
                <a:solidFill>
                  <a:prstClr val="black"/>
                </a:solidFill>
              </a:rPr>
              <a:t>                </a:t>
            </a:r>
            <a:r>
              <a:rPr lang="en-US" sz="2800" b="1" dirty="0" smtClean="0">
                <a:solidFill>
                  <a:srgbClr val="FF0000"/>
                </a:solidFill>
              </a:rPr>
              <a:t>Fred</a:t>
            </a:r>
            <a:r>
              <a:rPr lang="en-US" sz="2800" b="1" i="1" dirty="0" smtClean="0">
                <a:solidFill>
                  <a:srgbClr val="00B050"/>
                </a:solidFill>
              </a:rPr>
              <a:t>                                Asthma</a:t>
            </a:r>
            <a:endParaRPr lang="en-US" sz="2800" dirty="0" smtClean="0">
              <a:solidFill>
                <a:prstClr val="black"/>
              </a:solidFill>
            </a:endParaRPr>
          </a:p>
          <a:p>
            <a:r>
              <a:rPr lang="en-US" sz="2800" dirty="0" smtClean="0">
                <a:solidFill>
                  <a:prstClr val="black"/>
                </a:solidFill>
              </a:rPr>
              <a:t>	</a:t>
            </a: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hasDisease&gt; </a:t>
            </a:r>
            <a:r>
              <a:rPr lang="en-US" sz="2800" dirty="0" smtClean="0">
                <a:solidFill>
                  <a:srgbClr val="00B050"/>
                </a:solidFill>
              </a:rPr>
              <a:t>?DiseaseY</a:t>
            </a:r>
            <a:r>
              <a:rPr lang="en-US" sz="2800" dirty="0" smtClean="0">
                <a:solidFill>
                  <a:srgbClr val="92D050"/>
                </a:solidFill>
              </a:rPr>
              <a:t> </a:t>
            </a:r>
            <a:r>
              <a:rPr lang="en-US" sz="2800" i="1" dirty="0" smtClean="0">
                <a:solidFill>
                  <a:prstClr val="black"/>
                </a:solidFill>
              </a:rPr>
              <a:t>	</a:t>
            </a:r>
            <a:endParaRPr lang="en-US" sz="2800" b="1" dirty="0" smtClean="0">
              <a:solidFill>
                <a:prstClr val="black"/>
              </a:solidFill>
            </a:endParaRPr>
          </a:p>
          <a:p>
            <a:r>
              <a:rPr lang="en-US" sz="2800" dirty="0" smtClean="0">
                <a:solidFill>
                  <a:prstClr val="black"/>
                </a:solidFill>
              </a:rPr>
              <a:t>		        # from patient facts, </a:t>
            </a:r>
            <a:r>
              <a:rPr lang="en-US" sz="2800" dirty="0">
                <a:solidFill>
                  <a:prstClr val="black"/>
                </a:solidFill>
              </a:rPr>
              <a:t>A</a:t>
            </a:r>
          </a:p>
          <a:p>
            <a:pPr>
              <a:spcAft>
                <a:spcPts val="900"/>
              </a:spcAft>
            </a:pPr>
            <a:r>
              <a:rPr lang="en-US" sz="2800" b="1" dirty="0">
                <a:solidFill>
                  <a:prstClr val="black"/>
                </a:solidFill>
              </a:rPr>
              <a:t>	AND </a:t>
            </a:r>
            <a:endParaRPr lang="en-US" sz="2800" dirty="0">
              <a:solidFill>
                <a:prstClr val="black"/>
              </a:solidFill>
            </a:endParaRPr>
          </a:p>
          <a:p>
            <a:r>
              <a:rPr lang="en-US" sz="2800" b="1" i="1" dirty="0" smtClean="0">
                <a:solidFill>
                  <a:srgbClr val="00B050"/>
                </a:solidFill>
              </a:rPr>
              <a:t>              Asthma</a:t>
            </a:r>
            <a:r>
              <a:rPr lang="en-US" sz="2800" b="1" i="1" dirty="0" smtClean="0">
                <a:solidFill>
                  <a:srgbClr val="0070C0"/>
                </a:solidFill>
              </a:rPr>
              <a:t>                        Theophylline</a:t>
            </a:r>
            <a:endParaRPr lang="en-US" sz="2800" dirty="0" smtClean="0">
              <a:solidFill>
                <a:prstClr val="black"/>
              </a:solidFill>
            </a:endParaRPr>
          </a:p>
          <a:p>
            <a:r>
              <a:rPr lang="en-US" sz="2800" dirty="0" smtClean="0">
                <a:solidFill>
                  <a:prstClr val="black"/>
                </a:solidFill>
              </a:rPr>
              <a:t>	</a:t>
            </a:r>
            <a:r>
              <a:rPr lang="en-US" sz="2800" dirty="0" smtClean="0">
                <a:solidFill>
                  <a:srgbClr val="00B050"/>
                </a:solidFill>
              </a:rPr>
              <a:t>?DiseaseY </a:t>
            </a:r>
            <a:r>
              <a:rPr lang="en-US" sz="2800" dirty="0" smtClean="0">
                <a:solidFill>
                  <a:prstClr val="black"/>
                </a:solidFill>
              </a:rPr>
              <a:t>&lt;</a:t>
            </a:r>
            <a:r>
              <a:rPr lang="en-US" sz="2800" i="1" dirty="0" smtClean="0">
                <a:solidFill>
                  <a:prstClr val="black"/>
                </a:solidFill>
              </a:rPr>
              <a:t>treatedWith</a:t>
            </a:r>
            <a:r>
              <a:rPr lang="en-US" sz="2800" dirty="0" smtClean="0">
                <a:solidFill>
                  <a:prstClr val="black"/>
                </a:solidFill>
              </a:rPr>
              <a:t>&gt; </a:t>
            </a:r>
            <a:r>
              <a:rPr lang="en-US" sz="2800" dirty="0" smtClean="0">
                <a:solidFill>
                  <a:srgbClr val="0070C0"/>
                </a:solidFill>
              </a:rPr>
              <a:t>?DrugZ</a:t>
            </a:r>
          </a:p>
          <a:p>
            <a:r>
              <a:rPr lang="en-US" sz="2800" dirty="0" smtClean="0">
                <a:solidFill>
                  <a:prstClr val="black"/>
                </a:solidFill>
              </a:rPr>
              <a:t>		       # from treatment facts, B</a:t>
            </a:r>
            <a:endParaRPr lang="en-US" sz="2800" dirty="0">
              <a:solidFill>
                <a:prstClr val="black"/>
              </a:solidFill>
            </a:endParaRPr>
          </a:p>
        </p:txBody>
      </p:sp>
      <p:sp>
        <p:nvSpPr>
          <p:cNvPr id="3" name="TextBox 2"/>
          <p:cNvSpPr txBox="1"/>
          <p:nvPr/>
        </p:nvSpPr>
        <p:spPr>
          <a:xfrm>
            <a:off x="5791200" y="304800"/>
            <a:ext cx="2514600" cy="381000"/>
          </a:xfrm>
          <a:prstGeom prst="rect">
            <a:avLst/>
          </a:prstGeom>
          <a:noFill/>
        </p:spPr>
        <p:txBody>
          <a:bodyPr wrap="square" rtlCol="0">
            <a:spAutoFit/>
          </a:bodyPr>
          <a:lstStyle/>
          <a:p>
            <a:pPr algn="r"/>
            <a:r>
              <a:rPr lang="en-US" dirty="0" smtClean="0">
                <a:solidFill>
                  <a:prstClr val="black"/>
                </a:solidFill>
              </a:rPr>
              <a:t>Level 1</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25466081-C724-4413-A58A-157D8A9C647D}" type="slidenum">
              <a:rPr lang="en-US" smtClean="0">
                <a:solidFill>
                  <a:prstClr val="black">
                    <a:tint val="75000"/>
                  </a:prstClr>
                </a:solidFill>
              </a:rPr>
              <a:pPr/>
              <a:t>26</a:t>
            </a:fld>
            <a:endParaRPr lang="en-US" dirty="0">
              <a:solidFill>
                <a:prstClr val="black">
                  <a:tint val="75000"/>
                </a:prstClr>
              </a:solidFill>
            </a:endParaRPr>
          </a:p>
        </p:txBody>
      </p:sp>
      <p:pic>
        <p:nvPicPr>
          <p:cNvPr id="6" name="~PP3806.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767763" y="6481763"/>
            <a:ext cx="244475" cy="244475"/>
          </a:xfrm>
          <a:prstGeom prst="rect">
            <a:avLst/>
          </a:prstGeom>
        </p:spPr>
      </p:pic>
    </p:spTree>
    <p:extLst>
      <p:ext uri="{BB962C8B-B14F-4D97-AF65-F5344CB8AC3E}">
        <p14:creationId xmlns:p14="http://schemas.microsoft.com/office/powerpoint/2010/main" val="151592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990600"/>
            <a:ext cx="7696200" cy="5216813"/>
          </a:xfrm>
          <a:prstGeom prst="rect">
            <a:avLst/>
          </a:prstGeom>
          <a:noFill/>
          <a:ln w="50800">
            <a:solidFill>
              <a:schemeClr val="tx1"/>
            </a:solidFill>
          </a:ln>
        </p:spPr>
        <p:txBody>
          <a:bodyPr wrap="square" rtlCol="0">
            <a:spAutoFit/>
          </a:bodyPr>
          <a:lstStyle/>
          <a:p>
            <a:endParaRPr lang="en-US" sz="2800" b="1" dirty="0" smtClean="0">
              <a:solidFill>
                <a:srgbClr val="FF0000"/>
              </a:solidFill>
            </a:endParaRPr>
          </a:p>
          <a:p>
            <a:r>
              <a:rPr lang="en-US" sz="2800" b="1" dirty="0" smtClean="0">
                <a:solidFill>
                  <a:srgbClr val="FF0000"/>
                </a:solidFill>
              </a:rPr>
              <a:t>    Fred      </a:t>
            </a:r>
            <a:r>
              <a:rPr lang="en-US" sz="2800" b="1" dirty="0" smtClean="0">
                <a:solidFill>
                  <a:prstClr val="black"/>
                </a:solidFill>
              </a:rPr>
              <a:t>&lt;</a:t>
            </a:r>
            <a:r>
              <a:rPr lang="en-US" sz="2800" b="1" i="1" dirty="0" smtClean="0">
                <a:solidFill>
                  <a:prstClr val="black"/>
                </a:solidFill>
              </a:rPr>
              <a:t>shouldTake</a:t>
            </a:r>
            <a:r>
              <a:rPr lang="en-US" sz="2800" b="1" dirty="0" smtClean="0">
                <a:solidFill>
                  <a:prstClr val="black"/>
                </a:solidFill>
              </a:rPr>
              <a:t>&gt; </a:t>
            </a:r>
            <a:r>
              <a:rPr lang="en-US" sz="2800" b="1" dirty="0" smtClean="0">
                <a:solidFill>
                  <a:srgbClr val="0070C0"/>
                </a:solidFill>
              </a:rPr>
              <a:t>?DrugZ</a:t>
            </a:r>
          </a:p>
          <a:p>
            <a:endParaRPr lang="en-US" sz="2800" b="1" dirty="0" smtClean="0">
              <a:solidFill>
                <a:srgbClr val="0070C0"/>
              </a:solidFill>
            </a:endParaRPr>
          </a:p>
          <a:p>
            <a:r>
              <a:rPr lang="en-US" sz="2800" b="1" dirty="0" smtClean="0">
                <a:solidFill>
                  <a:srgbClr val="FF0000"/>
                </a:solidFill>
              </a:rPr>
              <a:t>    Fred</a:t>
            </a:r>
          </a:p>
          <a:p>
            <a:pPr>
              <a:spcAft>
                <a:spcPts val="1500"/>
              </a:spcAft>
            </a:pP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shouldTake</a:t>
            </a:r>
            <a:r>
              <a:rPr lang="en-US" sz="2800" dirty="0" smtClean="0">
                <a:solidFill>
                  <a:prstClr val="black"/>
                </a:solidFill>
              </a:rPr>
              <a:t>&gt; </a:t>
            </a:r>
            <a:r>
              <a:rPr lang="en-US" sz="2800" dirty="0" smtClean="0">
                <a:solidFill>
                  <a:srgbClr val="0070C0"/>
                </a:solidFill>
              </a:rPr>
              <a:t>?DrugZ   </a:t>
            </a:r>
            <a:r>
              <a:rPr lang="en-US" sz="2800" b="1" dirty="0" smtClean="0">
                <a:solidFill>
                  <a:srgbClr val="0070C0"/>
                </a:solidFill>
              </a:rPr>
              <a:t> </a:t>
            </a:r>
            <a:r>
              <a:rPr lang="en-US" sz="2800" b="1" dirty="0" smtClean="0">
                <a:solidFill>
                  <a:prstClr val="black"/>
                </a:solidFill>
              </a:rPr>
              <a:t>IF</a:t>
            </a:r>
          </a:p>
          <a:p>
            <a:r>
              <a:rPr lang="en-US" sz="2800" dirty="0" smtClean="0">
                <a:solidFill>
                  <a:prstClr val="black"/>
                </a:solidFill>
              </a:rPr>
              <a:t>                </a:t>
            </a:r>
            <a:r>
              <a:rPr lang="en-US" sz="2800" b="1" dirty="0" smtClean="0">
                <a:solidFill>
                  <a:srgbClr val="FF0000"/>
                </a:solidFill>
              </a:rPr>
              <a:t>Fred                                      </a:t>
            </a:r>
            <a:r>
              <a:rPr lang="en-US" sz="2800" b="1" u="sng" dirty="0" smtClean="0">
                <a:solidFill>
                  <a:srgbClr val="0070C0"/>
                </a:solidFill>
              </a:rPr>
              <a:t>Theophylline</a:t>
            </a:r>
          </a:p>
          <a:p>
            <a:pPr>
              <a:spcBef>
                <a:spcPts val="900"/>
              </a:spcBef>
              <a:spcAft>
                <a:spcPts val="900"/>
              </a:spcAft>
            </a:pPr>
            <a:r>
              <a:rPr lang="en-US" sz="2800" dirty="0">
                <a:solidFill>
                  <a:prstClr val="black"/>
                </a:solidFill>
              </a:rPr>
              <a:t>	</a:t>
            </a:r>
            <a:r>
              <a:rPr lang="en-US" sz="2800" dirty="0" smtClean="0">
                <a:solidFill>
                  <a:srgbClr val="FF0000"/>
                </a:solidFill>
              </a:rPr>
              <a:t>?PersonX</a:t>
            </a:r>
            <a:r>
              <a:rPr lang="en-US" sz="2800" dirty="0" smtClean="0">
                <a:solidFill>
                  <a:prstClr val="black"/>
                </a:solidFill>
              </a:rPr>
              <a:t> &lt;</a:t>
            </a:r>
            <a:r>
              <a:rPr lang="en-US" sz="2800" i="1" dirty="0" smtClean="0">
                <a:solidFill>
                  <a:prstClr val="black"/>
                </a:solidFill>
              </a:rPr>
              <a:t>hasCandidateDrug</a:t>
            </a:r>
            <a:r>
              <a:rPr lang="en-US" sz="2800" dirty="0" smtClean="0">
                <a:solidFill>
                  <a:prstClr val="black"/>
                </a:solidFill>
              </a:rPr>
              <a:t>&gt; </a:t>
            </a:r>
            <a:r>
              <a:rPr lang="en-US" sz="2800" dirty="0" smtClean="0">
                <a:solidFill>
                  <a:srgbClr val="0070C0"/>
                </a:solidFill>
              </a:rPr>
              <a:t>?DrugZ</a:t>
            </a:r>
            <a:r>
              <a:rPr lang="en-US" sz="2800" dirty="0" smtClean="0">
                <a:solidFill>
                  <a:prstClr val="black"/>
                </a:solidFill>
              </a:rPr>
              <a:t>	</a:t>
            </a:r>
            <a:r>
              <a:rPr lang="en-US" sz="2800" b="1" dirty="0" smtClean="0">
                <a:solidFill>
                  <a:prstClr val="black"/>
                </a:solidFill>
              </a:rPr>
              <a:t>AND</a:t>
            </a:r>
          </a:p>
          <a:p>
            <a:r>
              <a:rPr lang="en-US" sz="2800" dirty="0" smtClean="0">
                <a:solidFill>
                  <a:prstClr val="black"/>
                </a:solidFill>
              </a:rPr>
              <a:t>                </a:t>
            </a:r>
            <a:r>
              <a:rPr lang="en-US" sz="2800" b="1" dirty="0" smtClean="0">
                <a:solidFill>
                  <a:srgbClr val="FF0000"/>
                </a:solidFill>
              </a:rPr>
              <a:t>Fred</a:t>
            </a:r>
            <a:r>
              <a:rPr lang="en-US" sz="2800" b="1" u="sng" dirty="0" smtClean="0">
                <a:solidFill>
                  <a:srgbClr val="FF0000"/>
                </a:solidFill>
              </a:rPr>
              <a:t>                              </a:t>
            </a:r>
            <a:endParaRPr lang="en-US" sz="2800" u="sng" dirty="0" smtClean="0">
              <a:solidFill>
                <a:prstClr val="black"/>
              </a:solidFill>
            </a:endParaRPr>
          </a:p>
          <a:p>
            <a:r>
              <a:rPr lang="en-US" sz="2800" dirty="0">
                <a:solidFill>
                  <a:prstClr val="black"/>
                </a:solidFill>
              </a:rPr>
              <a:t>	</a:t>
            </a: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tolerates</a:t>
            </a:r>
            <a:r>
              <a:rPr lang="en-US" sz="2800" dirty="0" smtClean="0">
                <a:solidFill>
                  <a:prstClr val="black"/>
                </a:solidFill>
              </a:rPr>
              <a:t>&gt; </a:t>
            </a:r>
            <a:r>
              <a:rPr lang="en-US" sz="2800" dirty="0" smtClean="0">
                <a:solidFill>
                  <a:srgbClr val="0070C0"/>
                </a:solidFill>
              </a:rPr>
              <a:t>?DrugZ</a:t>
            </a:r>
            <a:r>
              <a:rPr lang="en-US" sz="2800" dirty="0" smtClean="0">
                <a:solidFill>
                  <a:prstClr val="black"/>
                </a:solidFill>
              </a:rPr>
              <a:t>	             </a:t>
            </a:r>
          </a:p>
          <a:p>
            <a:r>
              <a:rPr lang="en-US" sz="2800" dirty="0">
                <a:solidFill>
                  <a:prstClr val="black"/>
                </a:solidFill>
              </a:rPr>
              <a:t>	</a:t>
            </a:r>
            <a:r>
              <a:rPr lang="en-US" sz="2800" dirty="0" smtClean="0">
                <a:solidFill>
                  <a:prstClr val="black"/>
                </a:solidFill>
              </a:rPr>
              <a:t> # Filter for: Drug does no harm</a:t>
            </a:r>
            <a:endParaRPr lang="en-US" sz="2800" dirty="0">
              <a:solidFill>
                <a:prstClr val="black"/>
              </a:solidFill>
            </a:endParaRPr>
          </a:p>
        </p:txBody>
      </p:sp>
      <p:sp>
        <p:nvSpPr>
          <p:cNvPr id="3" name="TextBox 2"/>
          <p:cNvSpPr txBox="1"/>
          <p:nvPr/>
        </p:nvSpPr>
        <p:spPr>
          <a:xfrm>
            <a:off x="5791200" y="304800"/>
            <a:ext cx="2514600" cy="381000"/>
          </a:xfrm>
          <a:prstGeom prst="rect">
            <a:avLst/>
          </a:prstGeom>
          <a:noFill/>
        </p:spPr>
        <p:txBody>
          <a:bodyPr wrap="square" rtlCol="0">
            <a:spAutoFit/>
          </a:bodyPr>
          <a:lstStyle/>
          <a:p>
            <a:pPr algn="r"/>
            <a:r>
              <a:rPr lang="en-US" b="1" dirty="0" smtClean="0">
                <a:solidFill>
                  <a:prstClr val="black"/>
                </a:solidFill>
              </a:rPr>
              <a:t>Level 0</a:t>
            </a:r>
            <a:endParaRPr lang="en-US" b="1" dirty="0">
              <a:solidFill>
                <a:prstClr val="black"/>
              </a:solidFill>
            </a:endParaRPr>
          </a:p>
        </p:txBody>
      </p:sp>
      <p:sp>
        <p:nvSpPr>
          <p:cNvPr id="4" name="Slide Number Placeholder 3"/>
          <p:cNvSpPr>
            <a:spLocks noGrp="1"/>
          </p:cNvSpPr>
          <p:nvPr>
            <p:ph type="sldNum" sz="quarter" idx="12"/>
          </p:nvPr>
        </p:nvSpPr>
        <p:spPr/>
        <p:txBody>
          <a:bodyPr/>
          <a:lstStyle/>
          <a:p>
            <a:fld id="{25466081-C724-4413-A58A-157D8A9C647D}" type="slidenum">
              <a:rPr lang="en-US" smtClean="0">
                <a:solidFill>
                  <a:prstClr val="black">
                    <a:tint val="75000"/>
                  </a:prstClr>
                </a:solidFill>
              </a:rPr>
              <a:pPr/>
              <a:t>27</a:t>
            </a:fld>
            <a:endParaRPr lang="en-US" dirty="0">
              <a:solidFill>
                <a:prstClr val="black">
                  <a:tint val="75000"/>
                </a:prstClr>
              </a:solidFill>
            </a:endParaRPr>
          </a:p>
        </p:txBody>
      </p:sp>
      <p:pic>
        <p:nvPicPr>
          <p:cNvPr id="5" name="~PP2458.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767763" y="6481763"/>
            <a:ext cx="244475" cy="244475"/>
          </a:xfrm>
          <a:prstGeom prst="rect">
            <a:avLst/>
          </a:prstGeom>
        </p:spPr>
      </p:pic>
    </p:spTree>
    <p:extLst>
      <p:ext uri="{BB962C8B-B14F-4D97-AF65-F5344CB8AC3E}">
        <p14:creationId xmlns:p14="http://schemas.microsoft.com/office/powerpoint/2010/main" val="117287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990600"/>
            <a:ext cx="7696200" cy="5255285"/>
          </a:xfrm>
          <a:prstGeom prst="rect">
            <a:avLst/>
          </a:prstGeom>
          <a:noFill/>
          <a:ln w="50800">
            <a:solidFill>
              <a:schemeClr val="tx1"/>
            </a:solidFill>
          </a:ln>
        </p:spPr>
        <p:txBody>
          <a:bodyPr wrap="square" rtlCol="0">
            <a:spAutoFit/>
          </a:bodyPr>
          <a:lstStyle/>
          <a:p>
            <a:endParaRPr lang="en-US" sz="2800" b="1" dirty="0" smtClean="0">
              <a:solidFill>
                <a:srgbClr val="FF0000"/>
              </a:solidFill>
            </a:endParaRPr>
          </a:p>
          <a:p>
            <a:r>
              <a:rPr lang="en-US" sz="2800" b="1" dirty="0" smtClean="0">
                <a:solidFill>
                  <a:srgbClr val="FF0000"/>
                </a:solidFill>
              </a:rPr>
              <a:t>    Fred      </a:t>
            </a:r>
            <a:r>
              <a:rPr lang="en-US" sz="2800" b="1" dirty="0" smtClean="0">
                <a:solidFill>
                  <a:prstClr val="black"/>
                </a:solidFill>
              </a:rPr>
              <a:t>&lt;</a:t>
            </a:r>
            <a:r>
              <a:rPr lang="en-US" sz="2800" b="1" i="1" dirty="0" smtClean="0">
                <a:solidFill>
                  <a:prstClr val="black"/>
                </a:solidFill>
              </a:rPr>
              <a:t>shouldTake</a:t>
            </a:r>
            <a:r>
              <a:rPr lang="en-US" sz="2800" b="1" dirty="0" smtClean="0">
                <a:solidFill>
                  <a:prstClr val="black"/>
                </a:solidFill>
              </a:rPr>
              <a:t>&gt; </a:t>
            </a:r>
            <a:r>
              <a:rPr lang="en-US" sz="2800" b="1" dirty="0" smtClean="0">
                <a:solidFill>
                  <a:srgbClr val="0070C0"/>
                </a:solidFill>
              </a:rPr>
              <a:t>?DrugZ</a:t>
            </a:r>
          </a:p>
          <a:p>
            <a:endParaRPr lang="en-US" sz="2800" b="1" dirty="0" smtClean="0">
              <a:solidFill>
                <a:srgbClr val="0070C0"/>
              </a:solidFill>
            </a:endParaRPr>
          </a:p>
          <a:p>
            <a:r>
              <a:rPr lang="en-US" sz="2800" b="1" dirty="0" smtClean="0">
                <a:solidFill>
                  <a:srgbClr val="FF0000"/>
                </a:solidFill>
              </a:rPr>
              <a:t>    Fred</a:t>
            </a:r>
          </a:p>
          <a:p>
            <a:pPr>
              <a:spcAft>
                <a:spcPts val="1500"/>
              </a:spcAft>
            </a:pP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shouldTake</a:t>
            </a:r>
            <a:r>
              <a:rPr lang="en-US" sz="2800" dirty="0" smtClean="0">
                <a:solidFill>
                  <a:prstClr val="black"/>
                </a:solidFill>
              </a:rPr>
              <a:t>&gt; </a:t>
            </a:r>
            <a:r>
              <a:rPr lang="en-US" sz="2800" dirty="0" smtClean="0">
                <a:solidFill>
                  <a:srgbClr val="0070C0"/>
                </a:solidFill>
              </a:rPr>
              <a:t>?DrugZ    </a:t>
            </a:r>
            <a:r>
              <a:rPr lang="en-US" sz="2800" b="1" dirty="0" smtClean="0">
                <a:solidFill>
                  <a:prstClr val="black"/>
                </a:solidFill>
              </a:rPr>
              <a:t>IF</a:t>
            </a:r>
          </a:p>
          <a:p>
            <a:r>
              <a:rPr lang="en-US" sz="2800" dirty="0" smtClean="0">
                <a:solidFill>
                  <a:prstClr val="black"/>
                </a:solidFill>
              </a:rPr>
              <a:t>                </a:t>
            </a:r>
            <a:r>
              <a:rPr lang="en-US" sz="2800" b="1" dirty="0" smtClean="0">
                <a:solidFill>
                  <a:srgbClr val="FF0000"/>
                </a:solidFill>
              </a:rPr>
              <a:t>Fred                                      </a:t>
            </a:r>
            <a:r>
              <a:rPr lang="en-US" sz="2800" b="1" dirty="0" smtClean="0">
                <a:solidFill>
                  <a:srgbClr val="0070C0"/>
                </a:solidFill>
              </a:rPr>
              <a:t>Theophylline</a:t>
            </a:r>
          </a:p>
          <a:p>
            <a:r>
              <a:rPr lang="en-US" sz="2800" dirty="0">
                <a:solidFill>
                  <a:prstClr val="black"/>
                </a:solidFill>
              </a:rPr>
              <a:t>	</a:t>
            </a:r>
            <a:r>
              <a:rPr lang="en-US" sz="2800" dirty="0" smtClean="0">
                <a:solidFill>
                  <a:srgbClr val="FF0000"/>
                </a:solidFill>
              </a:rPr>
              <a:t>?PersonX</a:t>
            </a:r>
            <a:r>
              <a:rPr lang="en-US" sz="2800" dirty="0" smtClean="0">
                <a:solidFill>
                  <a:prstClr val="black"/>
                </a:solidFill>
              </a:rPr>
              <a:t> &lt;</a:t>
            </a:r>
            <a:r>
              <a:rPr lang="en-US" sz="2800" i="1" dirty="0" smtClean="0">
                <a:solidFill>
                  <a:prstClr val="black"/>
                </a:solidFill>
              </a:rPr>
              <a:t>hasCandidateDrug</a:t>
            </a:r>
            <a:r>
              <a:rPr lang="en-US" sz="2800" dirty="0" smtClean="0">
                <a:solidFill>
                  <a:prstClr val="black"/>
                </a:solidFill>
              </a:rPr>
              <a:t>&gt; </a:t>
            </a:r>
            <a:r>
              <a:rPr lang="en-US" sz="2800" dirty="0" smtClean="0">
                <a:solidFill>
                  <a:srgbClr val="0070C0"/>
                </a:solidFill>
              </a:rPr>
              <a:t>?DrugZ</a:t>
            </a:r>
          </a:p>
          <a:p>
            <a:pPr>
              <a:spcBef>
                <a:spcPts val="900"/>
              </a:spcBef>
              <a:spcAft>
                <a:spcPts val="900"/>
              </a:spcAft>
            </a:pPr>
            <a:r>
              <a:rPr lang="en-US" sz="2800" dirty="0" smtClean="0">
                <a:solidFill>
                  <a:prstClr val="black"/>
                </a:solidFill>
              </a:rPr>
              <a:t>	</a:t>
            </a:r>
            <a:r>
              <a:rPr lang="en-US" sz="2800" b="1" dirty="0" smtClean="0">
                <a:solidFill>
                  <a:prstClr val="black"/>
                </a:solidFill>
              </a:rPr>
              <a:t>AND</a:t>
            </a:r>
          </a:p>
          <a:p>
            <a:r>
              <a:rPr lang="en-US" sz="2800" dirty="0" smtClean="0">
                <a:solidFill>
                  <a:prstClr val="black"/>
                </a:solidFill>
              </a:rPr>
              <a:t>                </a:t>
            </a:r>
            <a:r>
              <a:rPr lang="en-US" sz="2800" b="1" dirty="0" smtClean="0">
                <a:solidFill>
                  <a:srgbClr val="FF0000"/>
                </a:solidFill>
              </a:rPr>
              <a:t>Fred                       </a:t>
            </a:r>
            <a:r>
              <a:rPr lang="en-US" sz="2800" b="1" u="sng" dirty="0" smtClean="0">
                <a:solidFill>
                  <a:srgbClr val="0070C0"/>
                </a:solidFill>
              </a:rPr>
              <a:t>Theophylline</a:t>
            </a:r>
            <a:r>
              <a:rPr lang="en-US" sz="2800" b="1" u="sng" dirty="0" smtClean="0">
                <a:solidFill>
                  <a:srgbClr val="FF0000"/>
                </a:solidFill>
              </a:rPr>
              <a:t>                           </a:t>
            </a:r>
            <a:endParaRPr lang="en-US" sz="2800" u="sng" dirty="0" smtClean="0">
              <a:solidFill>
                <a:prstClr val="black"/>
              </a:solidFill>
            </a:endParaRPr>
          </a:p>
          <a:p>
            <a:r>
              <a:rPr lang="en-US" sz="2800" dirty="0">
                <a:solidFill>
                  <a:prstClr val="black"/>
                </a:solidFill>
              </a:rPr>
              <a:t>	</a:t>
            </a: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tolerates</a:t>
            </a:r>
            <a:r>
              <a:rPr lang="en-US" sz="2800" dirty="0" smtClean="0">
                <a:solidFill>
                  <a:prstClr val="black"/>
                </a:solidFill>
              </a:rPr>
              <a:t>&gt; </a:t>
            </a:r>
            <a:r>
              <a:rPr lang="en-US" sz="2800" dirty="0" smtClean="0">
                <a:solidFill>
                  <a:srgbClr val="0070C0"/>
                </a:solidFill>
              </a:rPr>
              <a:t>?DrugZ</a:t>
            </a:r>
            <a:r>
              <a:rPr lang="en-US" sz="2800" dirty="0" smtClean="0">
                <a:solidFill>
                  <a:prstClr val="black"/>
                </a:solidFill>
              </a:rPr>
              <a:t>	             </a:t>
            </a:r>
          </a:p>
          <a:p>
            <a:r>
              <a:rPr lang="en-US" sz="2800" dirty="0">
                <a:solidFill>
                  <a:prstClr val="black"/>
                </a:solidFill>
              </a:rPr>
              <a:t>	</a:t>
            </a:r>
            <a:r>
              <a:rPr lang="en-US" sz="2800" dirty="0" smtClean="0">
                <a:solidFill>
                  <a:prstClr val="black"/>
                </a:solidFill>
              </a:rPr>
              <a:t> # Filter for: Drug does no harm</a:t>
            </a:r>
            <a:endParaRPr lang="en-US" sz="2800" dirty="0">
              <a:solidFill>
                <a:prstClr val="black"/>
              </a:solidFill>
            </a:endParaRPr>
          </a:p>
        </p:txBody>
      </p:sp>
      <p:sp>
        <p:nvSpPr>
          <p:cNvPr id="3" name="TextBox 2"/>
          <p:cNvSpPr txBox="1"/>
          <p:nvPr/>
        </p:nvSpPr>
        <p:spPr>
          <a:xfrm>
            <a:off x="5791200" y="304800"/>
            <a:ext cx="2514600" cy="381000"/>
          </a:xfrm>
          <a:prstGeom prst="rect">
            <a:avLst/>
          </a:prstGeom>
          <a:noFill/>
        </p:spPr>
        <p:txBody>
          <a:bodyPr wrap="square" rtlCol="0">
            <a:spAutoFit/>
          </a:bodyPr>
          <a:lstStyle/>
          <a:p>
            <a:pPr algn="r"/>
            <a:r>
              <a:rPr lang="en-US" b="1" dirty="0" smtClean="0">
                <a:solidFill>
                  <a:prstClr val="black"/>
                </a:solidFill>
              </a:rPr>
              <a:t>Level 0</a:t>
            </a:r>
            <a:endParaRPr lang="en-US" b="1" dirty="0">
              <a:solidFill>
                <a:prstClr val="black"/>
              </a:solidFill>
            </a:endParaRPr>
          </a:p>
        </p:txBody>
      </p:sp>
      <p:sp>
        <p:nvSpPr>
          <p:cNvPr id="4" name="Slide Number Placeholder 3"/>
          <p:cNvSpPr>
            <a:spLocks noGrp="1"/>
          </p:cNvSpPr>
          <p:nvPr>
            <p:ph type="sldNum" sz="quarter" idx="12"/>
          </p:nvPr>
        </p:nvSpPr>
        <p:spPr/>
        <p:txBody>
          <a:bodyPr/>
          <a:lstStyle/>
          <a:p>
            <a:fld id="{25466081-C724-4413-A58A-157D8A9C647D}" type="slidenum">
              <a:rPr lang="en-US" smtClean="0">
                <a:solidFill>
                  <a:prstClr val="black">
                    <a:tint val="75000"/>
                  </a:prstClr>
                </a:solidFill>
              </a:rPr>
              <a:pPr/>
              <a:t>28</a:t>
            </a:fld>
            <a:endParaRPr lang="en-US" dirty="0">
              <a:solidFill>
                <a:prstClr val="black">
                  <a:tint val="75000"/>
                </a:prstClr>
              </a:solidFill>
            </a:endParaRPr>
          </a:p>
        </p:txBody>
      </p:sp>
      <p:pic>
        <p:nvPicPr>
          <p:cNvPr id="5" name="~PP1032.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767763" y="6481763"/>
            <a:ext cx="244475" cy="244475"/>
          </a:xfrm>
          <a:prstGeom prst="rect">
            <a:avLst/>
          </a:prstGeom>
        </p:spPr>
      </p:pic>
    </p:spTree>
    <p:extLst>
      <p:ext uri="{BB962C8B-B14F-4D97-AF65-F5344CB8AC3E}">
        <p14:creationId xmlns:p14="http://schemas.microsoft.com/office/powerpoint/2010/main" val="101937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5442" y="936010"/>
            <a:ext cx="8787919" cy="5801588"/>
          </a:xfrm>
          <a:prstGeom prst="rect">
            <a:avLst/>
          </a:prstGeom>
          <a:noFill/>
          <a:ln w="25400">
            <a:solidFill>
              <a:schemeClr val="tx1"/>
            </a:solidFill>
          </a:ln>
        </p:spPr>
        <p:txBody>
          <a:bodyPr wrap="none" rtlCol="0">
            <a:spAutoFit/>
          </a:bodyPr>
          <a:lstStyle/>
          <a:p>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tolerates</a:t>
            </a:r>
            <a:r>
              <a:rPr lang="en-US" sz="2800" dirty="0" smtClean="0">
                <a:solidFill>
                  <a:prstClr val="black"/>
                </a:solidFill>
              </a:rPr>
              <a:t>&gt; </a:t>
            </a:r>
            <a:r>
              <a:rPr lang="en-US" sz="2800" dirty="0" smtClean="0">
                <a:solidFill>
                  <a:srgbClr val="0070C0"/>
                </a:solidFill>
              </a:rPr>
              <a:t>?DrugZ</a:t>
            </a:r>
            <a:r>
              <a:rPr lang="en-US" sz="2800" dirty="0" smtClean="0">
                <a:solidFill>
                  <a:prstClr val="black"/>
                </a:solidFill>
              </a:rPr>
              <a:t>	</a:t>
            </a:r>
            <a:r>
              <a:rPr lang="en-US" sz="2800" b="1" dirty="0" smtClean="0">
                <a:solidFill>
                  <a:prstClr val="black"/>
                </a:solidFill>
              </a:rPr>
              <a:t>IF</a:t>
            </a:r>
            <a:endParaRPr lang="en-US" sz="2800" b="1" dirty="0" smtClean="0">
              <a:solidFill>
                <a:srgbClr val="7030A0"/>
              </a:solidFill>
            </a:endParaRPr>
          </a:p>
          <a:p>
            <a:r>
              <a:rPr lang="en-US" sz="2800" dirty="0" smtClean="0">
                <a:solidFill>
                  <a:prstClr val="black"/>
                </a:solidFill>
              </a:rPr>
              <a:t>	</a:t>
            </a:r>
            <a:r>
              <a:rPr lang="en-US" sz="2800" dirty="0" smtClean="0">
                <a:solidFill>
                  <a:srgbClr val="0070C0"/>
                </a:solidFill>
              </a:rPr>
              <a:t>?DrugZ </a:t>
            </a:r>
            <a:r>
              <a:rPr lang="en-US" sz="2800" dirty="0" smtClean="0">
                <a:solidFill>
                  <a:prstClr val="black"/>
                </a:solidFill>
              </a:rPr>
              <a:t>&lt;</a:t>
            </a:r>
            <a:r>
              <a:rPr lang="en-US" sz="2800" i="1" dirty="0" smtClean="0">
                <a:solidFill>
                  <a:prstClr val="black"/>
                </a:solidFill>
              </a:rPr>
              <a:t>contraIndicatedWith</a:t>
            </a:r>
            <a:r>
              <a:rPr lang="en-US" sz="2800" i="1" dirty="0" smtClean="0">
                <a:solidFill>
                  <a:prstClr val="black"/>
                </a:solidFill>
              </a:rPr>
              <a:t>&gt; </a:t>
            </a:r>
            <a:r>
              <a:rPr lang="en-US" sz="2800" dirty="0" smtClean="0">
                <a:solidFill>
                  <a:srgbClr val="7030A0"/>
                </a:solidFill>
              </a:rPr>
              <a:t>?DiseaseW</a:t>
            </a:r>
            <a:endParaRPr lang="en-US" sz="2800" dirty="0">
              <a:solidFill>
                <a:prstClr val="black"/>
              </a:solidFill>
            </a:endParaRPr>
          </a:p>
          <a:p>
            <a:pPr>
              <a:spcBef>
                <a:spcPts val="900"/>
              </a:spcBef>
              <a:spcAft>
                <a:spcPts val="600"/>
              </a:spcAft>
            </a:pPr>
            <a:r>
              <a:rPr lang="en-US" sz="2800" b="1" dirty="0">
                <a:solidFill>
                  <a:prstClr val="black"/>
                </a:solidFill>
              </a:rPr>
              <a:t>	AND </a:t>
            </a:r>
            <a:endParaRPr lang="en-US" sz="2800" b="1" dirty="0" smtClean="0">
              <a:solidFill>
                <a:prstClr val="black"/>
              </a:solidFill>
            </a:endParaRPr>
          </a:p>
          <a:p>
            <a:r>
              <a:rPr lang="en-US" sz="2800" dirty="0" smtClean="0">
                <a:solidFill>
                  <a:prstClr val="black"/>
                </a:solidFill>
              </a:rPr>
              <a:t>	</a:t>
            </a: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freeOf</a:t>
            </a:r>
            <a:r>
              <a:rPr lang="en-US" sz="2800" dirty="0" smtClean="0">
                <a:solidFill>
                  <a:prstClr val="black"/>
                </a:solidFill>
              </a:rPr>
              <a:t>&gt; </a:t>
            </a:r>
            <a:r>
              <a:rPr lang="en-US" sz="2800" dirty="0" smtClean="0">
                <a:solidFill>
                  <a:srgbClr val="7030A0"/>
                </a:solidFill>
              </a:rPr>
              <a:t>?DiseaseW</a:t>
            </a:r>
          </a:p>
          <a:p>
            <a:endParaRPr lang="en-US" sz="2800" dirty="0" smtClean="0">
              <a:solidFill>
                <a:srgbClr val="7030A0"/>
              </a:solidFill>
            </a:endParaRPr>
          </a:p>
          <a:p>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freeOf</a:t>
            </a:r>
            <a:r>
              <a:rPr lang="en-US" sz="2800" dirty="0" smtClean="0">
                <a:solidFill>
                  <a:prstClr val="black"/>
                </a:solidFill>
              </a:rPr>
              <a:t>&gt; </a:t>
            </a:r>
            <a:r>
              <a:rPr lang="en-US" sz="2800" dirty="0" smtClean="0">
                <a:solidFill>
                  <a:srgbClr val="7030A0"/>
                </a:solidFill>
              </a:rPr>
              <a:t>?DiseaseW    </a:t>
            </a:r>
            <a:r>
              <a:rPr lang="en-US" sz="2800" b="1" dirty="0" smtClean="0">
                <a:solidFill>
                  <a:prstClr val="black"/>
                </a:solidFill>
              </a:rPr>
              <a:t>  IF</a:t>
            </a:r>
          </a:p>
          <a:p>
            <a:r>
              <a:rPr lang="en-US" sz="2800" dirty="0" smtClean="0">
                <a:solidFill>
                  <a:prstClr val="black"/>
                </a:solidFill>
              </a:rPr>
              <a:t>	NOT (</a:t>
            </a:r>
            <a:r>
              <a:rPr lang="en-US" sz="2800" dirty="0" smtClean="0">
                <a:solidFill>
                  <a:srgbClr val="FF0000"/>
                </a:solidFill>
              </a:rPr>
              <a:t>?PersonX </a:t>
            </a:r>
            <a:r>
              <a:rPr lang="en-US" sz="2800" i="1" dirty="0" smtClean="0">
                <a:solidFill>
                  <a:prstClr val="black"/>
                </a:solidFill>
              </a:rPr>
              <a:t>&lt;hasDisease</a:t>
            </a:r>
            <a:r>
              <a:rPr lang="en-US" sz="2800" dirty="0" smtClean="0">
                <a:solidFill>
                  <a:prstClr val="black"/>
                </a:solidFill>
              </a:rPr>
              <a:t>&gt; </a:t>
            </a:r>
            <a:r>
              <a:rPr lang="en-US" sz="2800" dirty="0" smtClean="0">
                <a:solidFill>
                  <a:srgbClr val="7030A0"/>
                </a:solidFill>
              </a:rPr>
              <a:t>?DiseaseW</a:t>
            </a:r>
            <a:r>
              <a:rPr lang="en-US" sz="2800" i="1" dirty="0" smtClean="0">
                <a:solidFill>
                  <a:prstClr val="black"/>
                </a:solidFill>
              </a:rPr>
              <a:t>)</a:t>
            </a:r>
          </a:p>
          <a:p>
            <a:endParaRPr lang="en-US" sz="2800" i="1" dirty="0" smtClean="0">
              <a:solidFill>
                <a:prstClr val="black"/>
              </a:solidFill>
            </a:endParaRPr>
          </a:p>
          <a:p>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tolerates</a:t>
            </a:r>
            <a:r>
              <a:rPr lang="en-US" sz="2800" dirty="0" smtClean="0">
                <a:solidFill>
                  <a:prstClr val="black"/>
                </a:solidFill>
              </a:rPr>
              <a:t>&gt; </a:t>
            </a:r>
            <a:r>
              <a:rPr lang="en-US" sz="2800" dirty="0" smtClean="0">
                <a:solidFill>
                  <a:srgbClr val="0070C0"/>
                </a:solidFill>
              </a:rPr>
              <a:t>?DrugZ</a:t>
            </a:r>
            <a:r>
              <a:rPr lang="en-US" sz="2800" dirty="0" smtClean="0">
                <a:solidFill>
                  <a:prstClr val="black"/>
                </a:solidFill>
              </a:rPr>
              <a:t>	</a:t>
            </a:r>
            <a:r>
              <a:rPr lang="en-US" sz="2800" b="1" dirty="0" smtClean="0">
                <a:solidFill>
                  <a:prstClr val="black"/>
                </a:solidFill>
              </a:rPr>
              <a:t>IF</a:t>
            </a:r>
          </a:p>
          <a:p>
            <a:r>
              <a:rPr lang="en-US" sz="2800" dirty="0" smtClean="0">
                <a:solidFill>
                  <a:prstClr val="black"/>
                </a:solidFill>
              </a:rPr>
              <a:t>	NOT (</a:t>
            </a:r>
            <a:r>
              <a:rPr lang="en-US" sz="2800" dirty="0" smtClean="0">
                <a:solidFill>
                  <a:srgbClr val="0070C0"/>
                </a:solidFill>
              </a:rPr>
              <a:t>?DrugZ </a:t>
            </a:r>
            <a:r>
              <a:rPr lang="en-US" sz="2800" dirty="0" smtClean="0">
                <a:solidFill>
                  <a:prstClr val="black"/>
                </a:solidFill>
              </a:rPr>
              <a:t>&lt;</a:t>
            </a:r>
            <a:r>
              <a:rPr lang="en-US" sz="2800" i="1" dirty="0" smtClean="0">
                <a:solidFill>
                  <a:prstClr val="black"/>
                </a:solidFill>
              </a:rPr>
              <a:t>contraIndicatedWith</a:t>
            </a:r>
            <a:r>
              <a:rPr lang="en-US" sz="2800" dirty="0" smtClean="0">
                <a:solidFill>
                  <a:prstClr val="black"/>
                </a:solidFill>
              </a:rPr>
              <a:t>&gt; any </a:t>
            </a:r>
            <a:r>
              <a:rPr lang="en-US" sz="2800" dirty="0" smtClean="0">
                <a:solidFill>
                  <a:srgbClr val="7030A0"/>
                </a:solidFill>
              </a:rPr>
              <a:t>?DiseaseW</a:t>
            </a:r>
            <a:r>
              <a:rPr lang="en-US" sz="2800" dirty="0" smtClean="0">
                <a:solidFill>
                  <a:prstClr val="black"/>
                </a:solidFill>
              </a:rPr>
              <a:t>)</a:t>
            </a:r>
          </a:p>
          <a:p>
            <a:r>
              <a:rPr lang="en-US" sz="2800" dirty="0" smtClean="0">
                <a:solidFill>
                  <a:prstClr val="black"/>
                </a:solidFill>
              </a:rPr>
              <a:t>	</a:t>
            </a:r>
            <a:r>
              <a:rPr lang="en-US" sz="2000" dirty="0" smtClean="0">
                <a:solidFill>
                  <a:prstClr val="black"/>
                </a:solidFill>
              </a:rPr>
              <a:t># If a drug has no contraindications at all, it can be prescribed </a:t>
            </a:r>
          </a:p>
          <a:p>
            <a:r>
              <a:rPr lang="en-US" sz="2000" dirty="0" smtClean="0">
                <a:solidFill>
                  <a:prstClr val="black"/>
                </a:solidFill>
              </a:rPr>
              <a:t>	without checking the patients diseases. </a:t>
            </a:r>
          </a:p>
          <a:p>
            <a:endParaRPr lang="en-US" dirty="0">
              <a:solidFill>
                <a:prstClr val="black"/>
              </a:solidFill>
            </a:endParaRPr>
          </a:p>
        </p:txBody>
      </p:sp>
      <p:sp>
        <p:nvSpPr>
          <p:cNvPr id="3" name="TextBox 2"/>
          <p:cNvSpPr txBox="1"/>
          <p:nvPr/>
        </p:nvSpPr>
        <p:spPr>
          <a:xfrm>
            <a:off x="5791200" y="304800"/>
            <a:ext cx="2514600" cy="381000"/>
          </a:xfrm>
          <a:prstGeom prst="rect">
            <a:avLst/>
          </a:prstGeom>
          <a:noFill/>
        </p:spPr>
        <p:txBody>
          <a:bodyPr wrap="square" rtlCol="0">
            <a:spAutoFit/>
          </a:bodyPr>
          <a:lstStyle/>
          <a:p>
            <a:pPr algn="r"/>
            <a:r>
              <a:rPr lang="en-US" dirty="0" smtClean="0">
                <a:solidFill>
                  <a:prstClr val="black"/>
                </a:solidFill>
              </a:rPr>
              <a:t>Level 1</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25466081-C724-4413-A58A-157D8A9C647D}" type="slidenum">
              <a:rPr lang="en-US" smtClean="0">
                <a:solidFill>
                  <a:prstClr val="black">
                    <a:tint val="75000"/>
                  </a:prstClr>
                </a:solidFill>
              </a:rPr>
              <a:pPr/>
              <a:t>29</a:t>
            </a:fld>
            <a:endParaRPr lang="en-US" dirty="0">
              <a:solidFill>
                <a:prstClr val="black">
                  <a:tint val="75000"/>
                </a:prstClr>
              </a:solidFill>
            </a:endParaRPr>
          </a:p>
        </p:txBody>
      </p:sp>
      <p:pic>
        <p:nvPicPr>
          <p:cNvPr id="6" name="~PP1695.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767763" y="6481763"/>
            <a:ext cx="244475" cy="244475"/>
          </a:xfrm>
          <a:prstGeom prst="rect">
            <a:avLst/>
          </a:prstGeom>
        </p:spPr>
      </p:pic>
    </p:spTree>
    <p:extLst>
      <p:ext uri="{BB962C8B-B14F-4D97-AF65-F5344CB8AC3E}">
        <p14:creationId xmlns:p14="http://schemas.microsoft.com/office/powerpoint/2010/main" val="429472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4" name="Slide Number Placeholder 3"/>
          <p:cNvSpPr>
            <a:spLocks noGrp="1"/>
          </p:cNvSpPr>
          <p:nvPr>
            <p:ph type="sldNum" sz="quarter" idx="12"/>
          </p:nvPr>
        </p:nvSpPr>
        <p:spPr/>
        <p:txBody>
          <a:bodyPr/>
          <a:lstStyle/>
          <a:p>
            <a:pPr>
              <a:defRPr/>
            </a:pPr>
            <a:fld id="{BDBE7EF8-D788-4A0E-B8CC-75CFC5CF7804}" type="slidenum">
              <a:rPr lang="en-US" smtClean="0">
                <a:solidFill>
                  <a:srgbClr val="FFFFFF"/>
                </a:solidFill>
              </a:rPr>
              <a:pPr>
                <a:defRPr/>
              </a:pPr>
              <a:t>3</a:t>
            </a:fld>
            <a:endParaRPr lang="en-US" dirty="0">
              <a:solidFill>
                <a:srgbClr val="FFFFFF"/>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829208683"/>
              </p:ext>
            </p:extLst>
          </p:nvPr>
        </p:nvGraphicFramePr>
        <p:xfrm>
          <a:off x="304801" y="1828800"/>
          <a:ext cx="8610599" cy="1737360"/>
        </p:xfrm>
        <a:graphic>
          <a:graphicData uri="http://schemas.openxmlformats.org/drawingml/2006/table">
            <a:tbl>
              <a:tblPr firstRow="1" bandRow="1">
                <a:tableStyleId>{1FECB4D8-DB02-4DC6-A0A2-4F2EBAE1DC90}</a:tableStyleId>
              </a:tblPr>
              <a:tblGrid>
                <a:gridCol w="5257799"/>
                <a:gridCol w="1700261"/>
                <a:gridCol w="1652539"/>
              </a:tblGrid>
              <a:tr h="436418">
                <a:tc>
                  <a:txBody>
                    <a:bodyPr/>
                    <a:lstStyle/>
                    <a:p>
                      <a:pPr marL="0" marR="0">
                        <a:spcBef>
                          <a:spcPts val="1200"/>
                        </a:spcBef>
                        <a:spcAft>
                          <a:spcPts val="0"/>
                        </a:spcAft>
                      </a:pPr>
                      <a:r>
                        <a:rPr lang="en-US" sz="2000" dirty="0">
                          <a:solidFill>
                            <a:schemeClr val="bg1"/>
                          </a:solidFill>
                          <a:effectLst/>
                          <a:latin typeface="+mn-lt"/>
                        </a:rPr>
                        <a:t>Title</a:t>
                      </a:r>
                      <a:endParaRPr lang="en-US" sz="20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ctr">
                        <a:spcBef>
                          <a:spcPts val="1200"/>
                        </a:spcBef>
                        <a:spcAft>
                          <a:spcPts val="0"/>
                        </a:spcAft>
                      </a:pPr>
                      <a:r>
                        <a:rPr lang="en-US" sz="2000" dirty="0">
                          <a:solidFill>
                            <a:schemeClr val="bg1"/>
                          </a:solidFill>
                          <a:effectLst/>
                          <a:latin typeface="+mn-lt"/>
                        </a:rPr>
                        <a:t>Slides</a:t>
                      </a:r>
                      <a:endParaRPr lang="en-US" sz="20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spcBef>
                          <a:spcPts val="1200"/>
                        </a:spcBef>
                        <a:spcAft>
                          <a:spcPts val="0"/>
                        </a:spcAft>
                      </a:pPr>
                      <a:r>
                        <a:rPr lang="en-US" sz="2000" dirty="0">
                          <a:solidFill>
                            <a:schemeClr val="bg1"/>
                          </a:solidFill>
                          <a:effectLst/>
                          <a:latin typeface="+mn-lt"/>
                        </a:rPr>
                        <a:t>Time</a:t>
                      </a:r>
                      <a:endParaRPr lang="en-US" sz="20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r h="436418">
                <a:tc>
                  <a:txBody>
                    <a:bodyPr/>
                    <a:lstStyle/>
                    <a:p>
                      <a:pPr marL="0" marR="0">
                        <a:spcBef>
                          <a:spcPts val="1200"/>
                        </a:spcBef>
                        <a:spcAft>
                          <a:spcPts val="0"/>
                        </a:spcAft>
                      </a:pPr>
                      <a:r>
                        <a:rPr lang="en-US" sz="2000" dirty="0" smtClean="0">
                          <a:solidFill>
                            <a:schemeClr val="bg1"/>
                          </a:solidFill>
                          <a:effectLst/>
                          <a:latin typeface="+mn-lt"/>
                          <a:ea typeface="ＭＳ 明朝"/>
                          <a:cs typeface="Times New Roman"/>
                        </a:rPr>
                        <a:t>Lecture 1.2a Expert system drug prescription</a:t>
                      </a:r>
                      <a:endParaRPr lang="en-US" sz="20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ctr">
                        <a:spcBef>
                          <a:spcPts val="1200"/>
                        </a:spcBef>
                        <a:spcAft>
                          <a:spcPts val="0"/>
                        </a:spcAft>
                      </a:pPr>
                      <a:r>
                        <a:rPr lang="en-US" sz="2000" dirty="0" smtClean="0">
                          <a:solidFill>
                            <a:schemeClr val="bg1"/>
                          </a:solidFill>
                          <a:effectLst/>
                          <a:latin typeface="+mn-lt"/>
                          <a:ea typeface="ＭＳ 明朝"/>
                          <a:cs typeface="Times New Roman"/>
                        </a:rPr>
                        <a:t>Slides 4 - 35</a:t>
                      </a:r>
                      <a:endParaRPr lang="en-US" sz="20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spcBef>
                          <a:spcPts val="1200"/>
                        </a:spcBef>
                        <a:spcAft>
                          <a:spcPts val="0"/>
                        </a:spcAft>
                      </a:pPr>
                      <a:r>
                        <a:rPr lang="en-US" sz="2000" dirty="0" smtClean="0">
                          <a:solidFill>
                            <a:schemeClr val="bg1"/>
                          </a:solidFill>
                          <a:effectLst/>
                          <a:latin typeface="+mn-lt"/>
                          <a:ea typeface="ＭＳ 明朝"/>
                          <a:cs typeface="Times New Roman"/>
                        </a:rPr>
                        <a:t>45 minutes</a:t>
                      </a:r>
                      <a:endParaRPr lang="en-US" sz="20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r h="436418">
                <a:tc>
                  <a:txBody>
                    <a:bodyPr/>
                    <a:lstStyle/>
                    <a:p>
                      <a:pPr marL="0" marR="0">
                        <a:spcBef>
                          <a:spcPts val="1200"/>
                        </a:spcBef>
                        <a:spcAft>
                          <a:spcPts val="0"/>
                        </a:spcAft>
                      </a:pPr>
                      <a:r>
                        <a:rPr lang="en-US" sz="2000" dirty="0" smtClean="0">
                          <a:solidFill>
                            <a:schemeClr val="bg1"/>
                          </a:solidFill>
                          <a:effectLst/>
                          <a:latin typeface="+mn-lt"/>
                          <a:ea typeface="ＭＳ 明朝"/>
                          <a:cs typeface="Times New Roman"/>
                        </a:rPr>
                        <a:t>Lecture 1.2b</a:t>
                      </a:r>
                      <a:r>
                        <a:rPr lang="en-US" sz="2000" baseline="0" dirty="0" smtClean="0">
                          <a:solidFill>
                            <a:schemeClr val="bg1"/>
                          </a:solidFill>
                          <a:effectLst/>
                          <a:latin typeface="+mn-lt"/>
                          <a:ea typeface="ＭＳ 明朝"/>
                          <a:cs typeface="Times New Roman"/>
                        </a:rPr>
                        <a:t> University database</a:t>
                      </a:r>
                      <a:endParaRPr lang="en-US" sz="20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ctr">
                        <a:spcBef>
                          <a:spcPts val="1200"/>
                        </a:spcBef>
                        <a:spcAft>
                          <a:spcPts val="0"/>
                        </a:spcAft>
                      </a:pPr>
                      <a:r>
                        <a:rPr lang="en-US" sz="2000" dirty="0" smtClean="0">
                          <a:solidFill>
                            <a:schemeClr val="bg1"/>
                          </a:solidFill>
                          <a:effectLst/>
                          <a:latin typeface="+mn-lt"/>
                        </a:rPr>
                        <a:t>Slides</a:t>
                      </a:r>
                      <a:r>
                        <a:rPr lang="en-US" sz="2000" baseline="0" dirty="0" smtClean="0">
                          <a:solidFill>
                            <a:schemeClr val="bg1"/>
                          </a:solidFill>
                          <a:effectLst/>
                          <a:latin typeface="+mn-lt"/>
                        </a:rPr>
                        <a:t> </a:t>
                      </a:r>
                      <a:r>
                        <a:rPr lang="en-US" sz="2000" baseline="0" dirty="0" smtClean="0">
                          <a:solidFill>
                            <a:schemeClr val="bg1"/>
                          </a:solidFill>
                          <a:effectLst/>
                          <a:latin typeface="+mn-lt"/>
                        </a:rPr>
                        <a:t>36-37</a:t>
                      </a:r>
                      <a:endParaRPr lang="en-US" sz="20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spcBef>
                          <a:spcPts val="1200"/>
                        </a:spcBef>
                        <a:spcAft>
                          <a:spcPts val="0"/>
                        </a:spcAft>
                      </a:pPr>
                      <a:r>
                        <a:rPr lang="en-US" sz="2000" dirty="0" smtClean="0">
                          <a:solidFill>
                            <a:schemeClr val="bg1"/>
                          </a:solidFill>
                          <a:effectLst/>
                          <a:latin typeface="+mn-lt"/>
                        </a:rPr>
                        <a:t>20 </a:t>
                      </a:r>
                      <a:r>
                        <a:rPr lang="en-US" sz="2000" dirty="0" smtClean="0">
                          <a:solidFill>
                            <a:schemeClr val="bg1"/>
                          </a:solidFill>
                          <a:effectLst/>
                          <a:latin typeface="+mn-lt"/>
                        </a:rPr>
                        <a:t>minutes</a:t>
                      </a:r>
                      <a:endParaRPr lang="en-US" sz="20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9080897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5442" y="936010"/>
            <a:ext cx="7991483" cy="5532284"/>
          </a:xfrm>
          <a:prstGeom prst="rect">
            <a:avLst/>
          </a:prstGeom>
          <a:noFill/>
          <a:ln w="25400">
            <a:solidFill>
              <a:schemeClr val="tx1"/>
            </a:solidFill>
          </a:ln>
        </p:spPr>
        <p:txBody>
          <a:bodyPr wrap="none" rtlCol="0">
            <a:spAutoFit/>
          </a:bodyPr>
          <a:lstStyle/>
          <a:p>
            <a:endParaRPr lang="en-US" sz="2800" dirty="0" smtClean="0">
              <a:solidFill>
                <a:srgbClr val="FF0000"/>
              </a:solidFill>
            </a:endParaRPr>
          </a:p>
          <a:p>
            <a:r>
              <a:rPr lang="en-US" sz="2800" b="1" dirty="0" smtClean="0">
                <a:solidFill>
                  <a:srgbClr val="FF0000"/>
                </a:solidFill>
              </a:rPr>
              <a:t>    Fred     </a:t>
            </a:r>
            <a:r>
              <a:rPr lang="en-US" sz="2800" dirty="0" smtClean="0">
                <a:solidFill>
                  <a:prstClr val="black"/>
                </a:solidFill>
              </a:rPr>
              <a:t>&lt;</a:t>
            </a:r>
            <a:r>
              <a:rPr lang="en-US" sz="2800" i="1" dirty="0" smtClean="0">
                <a:solidFill>
                  <a:prstClr val="black"/>
                </a:solidFill>
              </a:rPr>
              <a:t>tolerates</a:t>
            </a:r>
            <a:r>
              <a:rPr lang="en-US" sz="2800" dirty="0" smtClean="0">
                <a:solidFill>
                  <a:prstClr val="black"/>
                </a:solidFill>
              </a:rPr>
              <a:t>&gt;  </a:t>
            </a:r>
            <a:r>
              <a:rPr lang="en-US" sz="2800" b="1" dirty="0" smtClean="0">
                <a:solidFill>
                  <a:srgbClr val="0070C0"/>
                </a:solidFill>
              </a:rPr>
              <a:t>Theophylline</a:t>
            </a:r>
            <a:r>
              <a:rPr lang="en-US" sz="2800" b="1" dirty="0" smtClean="0">
                <a:solidFill>
                  <a:prstClr val="black"/>
                </a:solidFill>
              </a:rPr>
              <a:t>?</a:t>
            </a:r>
          </a:p>
          <a:p>
            <a:endParaRPr lang="en-US" sz="2800" dirty="0" smtClean="0">
              <a:solidFill>
                <a:srgbClr val="FF0000"/>
              </a:solidFill>
            </a:endParaRPr>
          </a:p>
          <a:p>
            <a:r>
              <a:rPr lang="en-US" sz="2800" b="1" dirty="0" smtClean="0">
                <a:solidFill>
                  <a:srgbClr val="FF0000"/>
                </a:solidFill>
              </a:rPr>
              <a:t>    Fred</a:t>
            </a:r>
            <a:r>
              <a:rPr lang="en-US" sz="2800" b="1" dirty="0" smtClean="0">
                <a:solidFill>
                  <a:srgbClr val="0070C0"/>
                </a:solidFill>
              </a:rPr>
              <a:t>                            Theophylline</a:t>
            </a:r>
            <a:endParaRPr lang="en-US" sz="2800" dirty="0" smtClean="0">
              <a:solidFill>
                <a:srgbClr val="FF0000"/>
              </a:solidFill>
            </a:endParaRPr>
          </a:p>
          <a:p>
            <a:pPr>
              <a:spcAft>
                <a:spcPts val="1500"/>
              </a:spcAft>
            </a:pP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tolerates</a:t>
            </a:r>
            <a:r>
              <a:rPr lang="en-US" sz="2800" dirty="0" smtClean="0">
                <a:solidFill>
                  <a:prstClr val="black"/>
                </a:solidFill>
              </a:rPr>
              <a:t>&gt;     </a:t>
            </a:r>
            <a:r>
              <a:rPr lang="en-US" sz="2800" dirty="0" smtClean="0">
                <a:solidFill>
                  <a:srgbClr val="0070C0"/>
                </a:solidFill>
              </a:rPr>
              <a:t>?DrugZ</a:t>
            </a:r>
            <a:r>
              <a:rPr lang="en-US" sz="2800" dirty="0" smtClean="0">
                <a:solidFill>
                  <a:prstClr val="black"/>
                </a:solidFill>
              </a:rPr>
              <a:t>		</a:t>
            </a:r>
            <a:r>
              <a:rPr lang="en-US" sz="2800" b="1" dirty="0" smtClean="0">
                <a:solidFill>
                  <a:prstClr val="black"/>
                </a:solidFill>
              </a:rPr>
              <a:t>IF</a:t>
            </a:r>
          </a:p>
          <a:p>
            <a:r>
              <a:rPr lang="en-US" sz="2800" b="1" dirty="0" smtClean="0">
                <a:solidFill>
                  <a:srgbClr val="0070C0"/>
                </a:solidFill>
              </a:rPr>
              <a:t>       Theophylline</a:t>
            </a:r>
            <a:endParaRPr lang="en-US" sz="2800" dirty="0" smtClean="0">
              <a:solidFill>
                <a:srgbClr val="7030A0"/>
              </a:solidFill>
            </a:endParaRPr>
          </a:p>
          <a:p>
            <a:r>
              <a:rPr lang="en-US" sz="2800" dirty="0" smtClean="0">
                <a:solidFill>
                  <a:prstClr val="black"/>
                </a:solidFill>
              </a:rPr>
              <a:t>	</a:t>
            </a:r>
            <a:r>
              <a:rPr lang="en-US" sz="2800" dirty="0" smtClean="0">
                <a:solidFill>
                  <a:srgbClr val="0070C0"/>
                </a:solidFill>
              </a:rPr>
              <a:t>?DrugZ </a:t>
            </a:r>
            <a:r>
              <a:rPr lang="en-US" sz="2800" dirty="0" smtClean="0">
                <a:solidFill>
                  <a:prstClr val="black"/>
                </a:solidFill>
              </a:rPr>
              <a:t>&lt;</a:t>
            </a:r>
            <a:r>
              <a:rPr lang="en-US" sz="2800" i="1" dirty="0" smtClean="0">
                <a:solidFill>
                  <a:prstClr val="black"/>
                </a:solidFill>
              </a:rPr>
              <a:t>contraIndicatedWith</a:t>
            </a:r>
            <a:r>
              <a:rPr lang="en-US" sz="2800" i="1" dirty="0" smtClean="0">
                <a:solidFill>
                  <a:prstClr val="black"/>
                </a:solidFill>
              </a:rPr>
              <a:t>&gt; </a:t>
            </a:r>
            <a:r>
              <a:rPr lang="en-US" sz="2800" dirty="0" smtClean="0">
                <a:solidFill>
                  <a:srgbClr val="7030A0"/>
                </a:solidFill>
              </a:rPr>
              <a:t>?DiseaseW         </a:t>
            </a:r>
            <a:endParaRPr lang="en-US" sz="2800" dirty="0">
              <a:solidFill>
                <a:prstClr val="black"/>
              </a:solidFill>
            </a:endParaRPr>
          </a:p>
          <a:p>
            <a:pPr>
              <a:spcBef>
                <a:spcPts val="900"/>
              </a:spcBef>
              <a:spcAft>
                <a:spcPts val="900"/>
              </a:spcAft>
            </a:pPr>
            <a:r>
              <a:rPr lang="en-US" sz="2800" b="1" dirty="0">
                <a:solidFill>
                  <a:prstClr val="black"/>
                </a:solidFill>
              </a:rPr>
              <a:t>	AND </a:t>
            </a:r>
            <a:endParaRPr lang="en-US" sz="2800" dirty="0">
              <a:solidFill>
                <a:prstClr val="black"/>
              </a:solidFill>
            </a:endParaRPr>
          </a:p>
          <a:p>
            <a:r>
              <a:rPr lang="en-US" sz="2800" b="1" dirty="0" smtClean="0">
                <a:solidFill>
                  <a:srgbClr val="FF0000"/>
                </a:solidFill>
              </a:rPr>
              <a:t>                Fred</a:t>
            </a:r>
            <a:endParaRPr lang="en-US" sz="2800" dirty="0" smtClean="0">
              <a:solidFill>
                <a:prstClr val="black"/>
              </a:solidFill>
            </a:endParaRPr>
          </a:p>
          <a:p>
            <a:r>
              <a:rPr lang="en-US" sz="2800" dirty="0" smtClean="0">
                <a:solidFill>
                  <a:prstClr val="black"/>
                </a:solidFill>
              </a:rPr>
              <a:t>	</a:t>
            </a: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freeOf</a:t>
            </a:r>
            <a:r>
              <a:rPr lang="en-US" sz="2800" dirty="0" smtClean="0">
                <a:solidFill>
                  <a:prstClr val="black"/>
                </a:solidFill>
              </a:rPr>
              <a:t>&gt; </a:t>
            </a:r>
            <a:r>
              <a:rPr lang="en-US" sz="2800" dirty="0" smtClean="0">
                <a:solidFill>
                  <a:srgbClr val="7030A0"/>
                </a:solidFill>
              </a:rPr>
              <a:t>?DiseaseW</a:t>
            </a:r>
          </a:p>
          <a:p>
            <a:endParaRPr lang="en-US" sz="2800" dirty="0" smtClean="0">
              <a:solidFill>
                <a:srgbClr val="7030A0"/>
              </a:solidFill>
            </a:endParaRPr>
          </a:p>
          <a:p>
            <a:endParaRPr lang="en-US" dirty="0">
              <a:solidFill>
                <a:prstClr val="black"/>
              </a:solidFill>
            </a:endParaRPr>
          </a:p>
        </p:txBody>
      </p:sp>
      <p:sp>
        <p:nvSpPr>
          <p:cNvPr id="3" name="TextBox 2"/>
          <p:cNvSpPr txBox="1"/>
          <p:nvPr/>
        </p:nvSpPr>
        <p:spPr>
          <a:xfrm>
            <a:off x="5791200" y="304800"/>
            <a:ext cx="2514600" cy="381000"/>
          </a:xfrm>
          <a:prstGeom prst="rect">
            <a:avLst/>
          </a:prstGeom>
          <a:noFill/>
        </p:spPr>
        <p:txBody>
          <a:bodyPr wrap="square" rtlCol="0">
            <a:spAutoFit/>
          </a:bodyPr>
          <a:lstStyle/>
          <a:p>
            <a:pPr algn="r"/>
            <a:r>
              <a:rPr lang="en-US" dirty="0" smtClean="0">
                <a:solidFill>
                  <a:prstClr val="black"/>
                </a:solidFill>
              </a:rPr>
              <a:t>Level 1</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25466081-C724-4413-A58A-157D8A9C647D}" type="slidenum">
              <a:rPr lang="en-US" smtClean="0">
                <a:solidFill>
                  <a:prstClr val="black">
                    <a:tint val="75000"/>
                  </a:prstClr>
                </a:solidFill>
              </a:rPr>
              <a:pPr/>
              <a:t>30</a:t>
            </a:fld>
            <a:endParaRPr lang="en-US" dirty="0">
              <a:solidFill>
                <a:prstClr val="black">
                  <a:tint val="75000"/>
                </a:prstClr>
              </a:solidFill>
            </a:endParaRPr>
          </a:p>
        </p:txBody>
      </p:sp>
      <p:pic>
        <p:nvPicPr>
          <p:cNvPr id="6" name="~PP947.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767763" y="6481763"/>
            <a:ext cx="244475" cy="244475"/>
          </a:xfrm>
          <a:prstGeom prst="rect">
            <a:avLst/>
          </a:prstGeom>
        </p:spPr>
      </p:pic>
    </p:spTree>
    <p:extLst>
      <p:ext uri="{BB962C8B-B14F-4D97-AF65-F5344CB8AC3E}">
        <p14:creationId xmlns:p14="http://schemas.microsoft.com/office/powerpoint/2010/main" val="173591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5442" y="936010"/>
            <a:ext cx="7991483" cy="5101397"/>
          </a:xfrm>
          <a:prstGeom prst="rect">
            <a:avLst/>
          </a:prstGeom>
          <a:noFill/>
          <a:ln w="25400">
            <a:solidFill>
              <a:schemeClr val="tx1"/>
            </a:solidFill>
          </a:ln>
        </p:spPr>
        <p:txBody>
          <a:bodyPr wrap="none" rtlCol="0">
            <a:spAutoFit/>
          </a:bodyPr>
          <a:lstStyle/>
          <a:p>
            <a:endParaRPr lang="en-US" sz="2800" dirty="0" smtClean="0">
              <a:solidFill>
                <a:srgbClr val="FF0000"/>
              </a:solidFill>
            </a:endParaRPr>
          </a:p>
          <a:p>
            <a:r>
              <a:rPr lang="en-US" sz="2800" b="1" dirty="0" smtClean="0">
                <a:solidFill>
                  <a:srgbClr val="FF0000"/>
                </a:solidFill>
              </a:rPr>
              <a:t>     Fred     </a:t>
            </a:r>
            <a:r>
              <a:rPr lang="en-US" sz="2800" dirty="0" smtClean="0">
                <a:solidFill>
                  <a:prstClr val="black"/>
                </a:solidFill>
              </a:rPr>
              <a:t>&lt;</a:t>
            </a:r>
            <a:r>
              <a:rPr lang="en-US" sz="2800" i="1" dirty="0" smtClean="0">
                <a:solidFill>
                  <a:prstClr val="black"/>
                </a:solidFill>
              </a:rPr>
              <a:t>tolerates</a:t>
            </a:r>
            <a:r>
              <a:rPr lang="en-US" sz="2800" dirty="0" smtClean="0">
                <a:solidFill>
                  <a:prstClr val="black"/>
                </a:solidFill>
              </a:rPr>
              <a:t>&gt;  </a:t>
            </a:r>
            <a:r>
              <a:rPr lang="en-US" sz="2800" b="1" dirty="0" smtClean="0">
                <a:solidFill>
                  <a:srgbClr val="0070C0"/>
                </a:solidFill>
              </a:rPr>
              <a:t>Theophylline</a:t>
            </a:r>
            <a:r>
              <a:rPr lang="en-US" sz="2800" b="1" dirty="0" smtClean="0">
                <a:solidFill>
                  <a:prstClr val="black"/>
                </a:solidFill>
              </a:rPr>
              <a:t> ?</a:t>
            </a:r>
            <a:endParaRPr lang="en-US" sz="2800" b="1" dirty="0" smtClean="0">
              <a:solidFill>
                <a:srgbClr val="0070C0"/>
              </a:solidFill>
            </a:endParaRPr>
          </a:p>
          <a:p>
            <a:endParaRPr lang="en-US" sz="2800" dirty="0" smtClean="0">
              <a:solidFill>
                <a:srgbClr val="FF0000"/>
              </a:solidFill>
            </a:endParaRPr>
          </a:p>
          <a:p>
            <a:r>
              <a:rPr lang="en-US" sz="2800" b="1" dirty="0" smtClean="0">
                <a:solidFill>
                  <a:srgbClr val="FF0000"/>
                </a:solidFill>
              </a:rPr>
              <a:t>     Fred</a:t>
            </a:r>
            <a:r>
              <a:rPr lang="en-US" sz="2800" b="1" dirty="0" smtClean="0">
                <a:solidFill>
                  <a:srgbClr val="0070C0"/>
                </a:solidFill>
              </a:rPr>
              <a:t>                           Theophylline</a:t>
            </a:r>
            <a:endParaRPr lang="en-US" sz="2800" dirty="0" smtClean="0">
              <a:solidFill>
                <a:srgbClr val="FF0000"/>
              </a:solidFill>
            </a:endParaRPr>
          </a:p>
          <a:p>
            <a:pPr>
              <a:spcAft>
                <a:spcPts val="1500"/>
              </a:spcAft>
            </a:pP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tolerates</a:t>
            </a:r>
            <a:r>
              <a:rPr lang="en-US" sz="2800" dirty="0" smtClean="0">
                <a:solidFill>
                  <a:prstClr val="black"/>
                </a:solidFill>
              </a:rPr>
              <a:t>&gt;     </a:t>
            </a:r>
            <a:r>
              <a:rPr lang="en-US" sz="2800" dirty="0" smtClean="0">
                <a:solidFill>
                  <a:srgbClr val="0070C0"/>
                </a:solidFill>
              </a:rPr>
              <a:t>?DrugZ</a:t>
            </a:r>
            <a:r>
              <a:rPr lang="en-US" sz="2800" dirty="0" smtClean="0">
                <a:solidFill>
                  <a:prstClr val="black"/>
                </a:solidFill>
              </a:rPr>
              <a:t>		</a:t>
            </a:r>
            <a:r>
              <a:rPr lang="en-US" sz="2800" b="1" dirty="0" smtClean="0">
                <a:solidFill>
                  <a:prstClr val="black"/>
                </a:solidFill>
              </a:rPr>
              <a:t>IF</a:t>
            </a:r>
          </a:p>
          <a:p>
            <a:r>
              <a:rPr lang="en-US" sz="2800" b="1" dirty="0" smtClean="0">
                <a:solidFill>
                  <a:srgbClr val="0070C0"/>
                </a:solidFill>
              </a:rPr>
              <a:t>       Theophylline                                   </a:t>
            </a:r>
            <a:r>
              <a:rPr lang="en-US" sz="2800" b="1" u="sng" dirty="0" smtClean="0">
                <a:solidFill>
                  <a:srgbClr val="7030A0"/>
                </a:solidFill>
              </a:rPr>
              <a:t>Peptic ulcers</a:t>
            </a:r>
            <a:endParaRPr lang="en-US" sz="2800" u="sng" dirty="0" smtClean="0">
              <a:solidFill>
                <a:srgbClr val="7030A0"/>
              </a:solidFill>
            </a:endParaRPr>
          </a:p>
          <a:p>
            <a:r>
              <a:rPr lang="en-US" sz="2800" dirty="0" smtClean="0">
                <a:solidFill>
                  <a:prstClr val="black"/>
                </a:solidFill>
              </a:rPr>
              <a:t>	</a:t>
            </a:r>
            <a:r>
              <a:rPr lang="en-US" sz="2800" dirty="0" smtClean="0">
                <a:solidFill>
                  <a:srgbClr val="0070C0"/>
                </a:solidFill>
              </a:rPr>
              <a:t>?DrugZ </a:t>
            </a:r>
            <a:r>
              <a:rPr lang="en-US" sz="2800" dirty="0" smtClean="0">
                <a:solidFill>
                  <a:prstClr val="black"/>
                </a:solidFill>
              </a:rPr>
              <a:t>&lt;</a:t>
            </a:r>
            <a:r>
              <a:rPr lang="en-US" sz="2800" i="1" dirty="0" smtClean="0">
                <a:solidFill>
                  <a:prstClr val="black"/>
                </a:solidFill>
              </a:rPr>
              <a:t>contraIndicatedWith</a:t>
            </a:r>
            <a:r>
              <a:rPr lang="en-US" sz="2800" i="1" dirty="0" smtClean="0">
                <a:solidFill>
                  <a:prstClr val="black"/>
                </a:solidFill>
              </a:rPr>
              <a:t>&gt; </a:t>
            </a:r>
            <a:r>
              <a:rPr lang="en-US" sz="2800" dirty="0" smtClean="0">
                <a:solidFill>
                  <a:srgbClr val="7030A0"/>
                </a:solidFill>
              </a:rPr>
              <a:t>?DiseaseW         </a:t>
            </a:r>
            <a:endParaRPr lang="en-US" sz="2800" dirty="0">
              <a:solidFill>
                <a:prstClr val="black"/>
              </a:solidFill>
            </a:endParaRPr>
          </a:p>
          <a:p>
            <a:pPr>
              <a:spcBef>
                <a:spcPts val="900"/>
              </a:spcBef>
              <a:spcAft>
                <a:spcPts val="900"/>
              </a:spcAft>
            </a:pPr>
            <a:r>
              <a:rPr lang="en-US" sz="2800" b="1" dirty="0">
                <a:solidFill>
                  <a:prstClr val="black"/>
                </a:solidFill>
              </a:rPr>
              <a:t>	AND </a:t>
            </a:r>
            <a:endParaRPr lang="en-US" sz="2800" dirty="0">
              <a:solidFill>
                <a:prstClr val="black"/>
              </a:solidFill>
            </a:endParaRPr>
          </a:p>
          <a:p>
            <a:r>
              <a:rPr lang="en-US" sz="2800" b="1" dirty="0" smtClean="0">
                <a:solidFill>
                  <a:srgbClr val="FF0000"/>
                </a:solidFill>
              </a:rPr>
              <a:t>                Fred</a:t>
            </a:r>
            <a:endParaRPr lang="en-US" sz="2800" dirty="0" smtClean="0">
              <a:solidFill>
                <a:prstClr val="black"/>
              </a:solidFill>
            </a:endParaRPr>
          </a:p>
          <a:p>
            <a:r>
              <a:rPr lang="en-US" sz="2800" dirty="0" smtClean="0">
                <a:solidFill>
                  <a:prstClr val="black"/>
                </a:solidFill>
              </a:rPr>
              <a:t>	</a:t>
            </a: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freeOf</a:t>
            </a:r>
            <a:r>
              <a:rPr lang="en-US" sz="2800" dirty="0" smtClean="0">
                <a:solidFill>
                  <a:prstClr val="black"/>
                </a:solidFill>
              </a:rPr>
              <a:t>&gt;  </a:t>
            </a:r>
            <a:r>
              <a:rPr lang="en-US" sz="2800" dirty="0" smtClean="0">
                <a:solidFill>
                  <a:srgbClr val="7030A0"/>
                </a:solidFill>
              </a:rPr>
              <a:t>?DiseaseW</a:t>
            </a:r>
          </a:p>
          <a:p>
            <a:endParaRPr lang="en-US" dirty="0">
              <a:solidFill>
                <a:prstClr val="black"/>
              </a:solidFill>
            </a:endParaRPr>
          </a:p>
        </p:txBody>
      </p:sp>
      <p:sp>
        <p:nvSpPr>
          <p:cNvPr id="3" name="TextBox 2"/>
          <p:cNvSpPr txBox="1"/>
          <p:nvPr/>
        </p:nvSpPr>
        <p:spPr>
          <a:xfrm>
            <a:off x="5791200" y="304800"/>
            <a:ext cx="2514600" cy="381000"/>
          </a:xfrm>
          <a:prstGeom prst="rect">
            <a:avLst/>
          </a:prstGeom>
          <a:noFill/>
        </p:spPr>
        <p:txBody>
          <a:bodyPr wrap="square" rtlCol="0">
            <a:spAutoFit/>
          </a:bodyPr>
          <a:lstStyle/>
          <a:p>
            <a:pPr algn="r"/>
            <a:r>
              <a:rPr lang="en-US" dirty="0" smtClean="0">
                <a:solidFill>
                  <a:prstClr val="black"/>
                </a:solidFill>
              </a:rPr>
              <a:t>Level 1</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25466081-C724-4413-A58A-157D8A9C647D}" type="slidenum">
              <a:rPr lang="en-US" smtClean="0">
                <a:solidFill>
                  <a:prstClr val="black">
                    <a:tint val="75000"/>
                  </a:prstClr>
                </a:solidFill>
              </a:rPr>
              <a:pPr/>
              <a:t>31</a:t>
            </a:fld>
            <a:endParaRPr lang="en-US" dirty="0">
              <a:solidFill>
                <a:prstClr val="black">
                  <a:tint val="75000"/>
                </a:prstClr>
              </a:solidFill>
            </a:endParaRPr>
          </a:p>
        </p:txBody>
      </p:sp>
      <p:pic>
        <p:nvPicPr>
          <p:cNvPr id="6" name="~PP1114.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767763" y="6481763"/>
            <a:ext cx="244475" cy="244475"/>
          </a:xfrm>
          <a:prstGeom prst="rect">
            <a:avLst/>
          </a:prstGeom>
        </p:spPr>
      </p:pic>
    </p:spTree>
    <p:extLst>
      <p:ext uri="{BB962C8B-B14F-4D97-AF65-F5344CB8AC3E}">
        <p14:creationId xmlns:p14="http://schemas.microsoft.com/office/powerpoint/2010/main" val="87507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5442" y="936010"/>
            <a:ext cx="7991483" cy="5493812"/>
          </a:xfrm>
          <a:prstGeom prst="rect">
            <a:avLst/>
          </a:prstGeom>
          <a:noFill/>
          <a:ln w="25400">
            <a:solidFill>
              <a:schemeClr val="tx1"/>
            </a:solidFill>
          </a:ln>
        </p:spPr>
        <p:txBody>
          <a:bodyPr wrap="none" rtlCol="0">
            <a:spAutoFit/>
          </a:bodyPr>
          <a:lstStyle/>
          <a:p>
            <a:endParaRPr lang="en-US" sz="2800" dirty="0" smtClean="0">
              <a:solidFill>
                <a:srgbClr val="FF0000"/>
              </a:solidFill>
            </a:endParaRPr>
          </a:p>
          <a:p>
            <a:r>
              <a:rPr lang="en-US" sz="2800" b="1" dirty="0" smtClean="0">
                <a:solidFill>
                  <a:srgbClr val="FF0000"/>
                </a:solidFill>
              </a:rPr>
              <a:t>    Fred      </a:t>
            </a:r>
            <a:r>
              <a:rPr lang="en-US" sz="2800" dirty="0" smtClean="0">
                <a:solidFill>
                  <a:prstClr val="black"/>
                </a:solidFill>
              </a:rPr>
              <a:t>&lt;</a:t>
            </a:r>
            <a:r>
              <a:rPr lang="en-US" sz="2800" i="1" dirty="0" smtClean="0">
                <a:solidFill>
                  <a:prstClr val="black"/>
                </a:solidFill>
              </a:rPr>
              <a:t>tolerates</a:t>
            </a:r>
            <a:r>
              <a:rPr lang="en-US" sz="2800" dirty="0" smtClean="0">
                <a:solidFill>
                  <a:prstClr val="black"/>
                </a:solidFill>
              </a:rPr>
              <a:t>&gt;  </a:t>
            </a:r>
            <a:r>
              <a:rPr lang="en-US" sz="2800" b="1" dirty="0" smtClean="0">
                <a:solidFill>
                  <a:srgbClr val="0070C0"/>
                </a:solidFill>
              </a:rPr>
              <a:t>Theophylline</a:t>
            </a:r>
            <a:r>
              <a:rPr lang="en-US" sz="2800" b="1" dirty="0" smtClean="0">
                <a:solidFill>
                  <a:prstClr val="black"/>
                </a:solidFill>
              </a:rPr>
              <a:t> ?</a:t>
            </a:r>
            <a:endParaRPr lang="en-US" sz="2800" b="1" dirty="0" smtClean="0">
              <a:solidFill>
                <a:srgbClr val="0070C0"/>
              </a:solidFill>
            </a:endParaRPr>
          </a:p>
          <a:p>
            <a:endParaRPr lang="en-US" sz="2800" dirty="0" smtClean="0">
              <a:solidFill>
                <a:srgbClr val="FF0000"/>
              </a:solidFill>
            </a:endParaRPr>
          </a:p>
          <a:p>
            <a:r>
              <a:rPr lang="en-US" sz="2800" b="1" dirty="0" smtClean="0">
                <a:solidFill>
                  <a:srgbClr val="FF0000"/>
                </a:solidFill>
              </a:rPr>
              <a:t>    Fred</a:t>
            </a:r>
            <a:r>
              <a:rPr lang="en-US" sz="2800" b="1" dirty="0" smtClean="0">
                <a:solidFill>
                  <a:srgbClr val="0070C0"/>
                </a:solidFill>
              </a:rPr>
              <a:t>                            Theophylline</a:t>
            </a:r>
            <a:endParaRPr lang="en-US" sz="2800" dirty="0" smtClean="0">
              <a:solidFill>
                <a:srgbClr val="FF0000"/>
              </a:solidFill>
            </a:endParaRPr>
          </a:p>
          <a:p>
            <a:pPr>
              <a:spcAft>
                <a:spcPts val="1500"/>
              </a:spcAft>
            </a:pP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tolerates</a:t>
            </a:r>
            <a:r>
              <a:rPr lang="en-US" sz="2800" dirty="0" smtClean="0">
                <a:solidFill>
                  <a:prstClr val="black"/>
                </a:solidFill>
              </a:rPr>
              <a:t>&gt;     </a:t>
            </a:r>
            <a:r>
              <a:rPr lang="en-US" sz="2800" dirty="0" smtClean="0">
                <a:solidFill>
                  <a:srgbClr val="0070C0"/>
                </a:solidFill>
              </a:rPr>
              <a:t>?DrugZ	</a:t>
            </a:r>
            <a:r>
              <a:rPr lang="en-US" sz="2800" dirty="0" smtClean="0">
                <a:solidFill>
                  <a:prstClr val="black"/>
                </a:solidFill>
              </a:rPr>
              <a:t>	</a:t>
            </a:r>
            <a:r>
              <a:rPr lang="en-US" sz="2800" b="1" dirty="0" smtClean="0">
                <a:solidFill>
                  <a:prstClr val="black"/>
                </a:solidFill>
              </a:rPr>
              <a:t>IF</a:t>
            </a:r>
          </a:p>
          <a:p>
            <a:r>
              <a:rPr lang="en-US" sz="2800" b="1" dirty="0" smtClean="0">
                <a:solidFill>
                  <a:srgbClr val="0070C0"/>
                </a:solidFill>
              </a:rPr>
              <a:t>       Theophylline                                   </a:t>
            </a:r>
            <a:r>
              <a:rPr lang="en-US" sz="2800" b="1" dirty="0" smtClean="0">
                <a:solidFill>
                  <a:srgbClr val="7030A0"/>
                </a:solidFill>
              </a:rPr>
              <a:t>Peptic ulcers</a:t>
            </a:r>
            <a:endParaRPr lang="en-US" sz="2800" dirty="0" smtClean="0">
              <a:solidFill>
                <a:srgbClr val="7030A0"/>
              </a:solidFill>
            </a:endParaRPr>
          </a:p>
          <a:p>
            <a:r>
              <a:rPr lang="en-US" sz="2800" dirty="0" smtClean="0">
                <a:solidFill>
                  <a:prstClr val="black"/>
                </a:solidFill>
              </a:rPr>
              <a:t>	</a:t>
            </a:r>
            <a:r>
              <a:rPr lang="en-US" sz="2800" dirty="0" smtClean="0">
                <a:solidFill>
                  <a:srgbClr val="0070C0"/>
                </a:solidFill>
              </a:rPr>
              <a:t>?DrugZ </a:t>
            </a:r>
            <a:r>
              <a:rPr lang="en-US" sz="2800" dirty="0" smtClean="0">
                <a:solidFill>
                  <a:prstClr val="black"/>
                </a:solidFill>
              </a:rPr>
              <a:t>&lt;</a:t>
            </a:r>
            <a:r>
              <a:rPr lang="en-US" sz="2800" i="1" dirty="0" smtClean="0">
                <a:solidFill>
                  <a:prstClr val="black"/>
                </a:solidFill>
              </a:rPr>
              <a:t>contraIndicatedWith</a:t>
            </a:r>
            <a:r>
              <a:rPr lang="en-US" sz="2800" i="1" dirty="0" smtClean="0">
                <a:solidFill>
                  <a:prstClr val="black"/>
                </a:solidFill>
              </a:rPr>
              <a:t>&gt; </a:t>
            </a:r>
            <a:r>
              <a:rPr lang="en-US" sz="2800" dirty="0" smtClean="0">
                <a:solidFill>
                  <a:srgbClr val="7030A0"/>
                </a:solidFill>
              </a:rPr>
              <a:t>?DiseaseW         </a:t>
            </a:r>
            <a:endParaRPr lang="en-US" sz="2800" dirty="0">
              <a:solidFill>
                <a:prstClr val="black"/>
              </a:solidFill>
            </a:endParaRPr>
          </a:p>
          <a:p>
            <a:pPr>
              <a:spcBef>
                <a:spcPts val="900"/>
              </a:spcBef>
              <a:spcAft>
                <a:spcPts val="900"/>
              </a:spcAft>
            </a:pPr>
            <a:r>
              <a:rPr lang="en-US" sz="2800" b="1" dirty="0">
                <a:solidFill>
                  <a:prstClr val="black"/>
                </a:solidFill>
              </a:rPr>
              <a:t>	AND </a:t>
            </a:r>
            <a:endParaRPr lang="en-US" sz="2800" dirty="0">
              <a:solidFill>
                <a:prstClr val="black"/>
              </a:solidFill>
            </a:endParaRPr>
          </a:p>
          <a:p>
            <a:r>
              <a:rPr lang="en-US" sz="2800" b="1" dirty="0" smtClean="0">
                <a:solidFill>
                  <a:srgbClr val="FF0000"/>
                </a:solidFill>
              </a:rPr>
              <a:t>                Fred                     </a:t>
            </a:r>
            <a:r>
              <a:rPr lang="en-US" sz="2800" b="1" u="sng" dirty="0" smtClean="0">
                <a:solidFill>
                  <a:srgbClr val="7030A0"/>
                </a:solidFill>
              </a:rPr>
              <a:t>Peptic ulcers</a:t>
            </a:r>
            <a:endParaRPr lang="en-US" sz="2800" u="sng" dirty="0" smtClean="0">
              <a:solidFill>
                <a:prstClr val="black"/>
              </a:solidFill>
            </a:endParaRPr>
          </a:p>
          <a:p>
            <a:r>
              <a:rPr lang="en-US" sz="2800" dirty="0" smtClean="0">
                <a:solidFill>
                  <a:prstClr val="black"/>
                </a:solidFill>
              </a:rPr>
              <a:t>	</a:t>
            </a: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freeOf</a:t>
            </a:r>
            <a:r>
              <a:rPr lang="en-US" sz="2800" dirty="0" smtClean="0">
                <a:solidFill>
                  <a:prstClr val="black"/>
                </a:solidFill>
              </a:rPr>
              <a:t>&gt; </a:t>
            </a:r>
            <a:r>
              <a:rPr lang="en-US" sz="2800" dirty="0" smtClean="0">
                <a:solidFill>
                  <a:srgbClr val="7030A0"/>
                </a:solidFill>
              </a:rPr>
              <a:t>?DiseaseW</a:t>
            </a:r>
          </a:p>
          <a:p>
            <a:endParaRPr lang="en-US" sz="2800" dirty="0" smtClean="0">
              <a:solidFill>
                <a:srgbClr val="7030A0"/>
              </a:solidFill>
            </a:endParaRPr>
          </a:p>
          <a:p>
            <a:endParaRPr lang="en-US" dirty="0">
              <a:solidFill>
                <a:prstClr val="black"/>
              </a:solidFill>
            </a:endParaRPr>
          </a:p>
        </p:txBody>
      </p:sp>
      <p:sp>
        <p:nvSpPr>
          <p:cNvPr id="3" name="TextBox 2"/>
          <p:cNvSpPr txBox="1"/>
          <p:nvPr/>
        </p:nvSpPr>
        <p:spPr>
          <a:xfrm>
            <a:off x="5791200" y="304800"/>
            <a:ext cx="2514600" cy="381000"/>
          </a:xfrm>
          <a:prstGeom prst="rect">
            <a:avLst/>
          </a:prstGeom>
          <a:noFill/>
        </p:spPr>
        <p:txBody>
          <a:bodyPr wrap="square" rtlCol="0">
            <a:spAutoFit/>
          </a:bodyPr>
          <a:lstStyle/>
          <a:p>
            <a:pPr algn="r"/>
            <a:r>
              <a:rPr lang="en-US" dirty="0" smtClean="0">
                <a:solidFill>
                  <a:prstClr val="black"/>
                </a:solidFill>
              </a:rPr>
              <a:t>Level 1</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25466081-C724-4413-A58A-157D8A9C647D}" type="slidenum">
              <a:rPr lang="en-US" smtClean="0">
                <a:solidFill>
                  <a:prstClr val="black">
                    <a:tint val="75000"/>
                  </a:prstClr>
                </a:solidFill>
              </a:rPr>
              <a:pPr/>
              <a:t>32</a:t>
            </a:fld>
            <a:endParaRPr lang="en-US" dirty="0">
              <a:solidFill>
                <a:prstClr val="black">
                  <a:tint val="75000"/>
                </a:prstClr>
              </a:solidFill>
            </a:endParaRPr>
          </a:p>
        </p:txBody>
      </p:sp>
      <p:pic>
        <p:nvPicPr>
          <p:cNvPr id="6" name="~PP1625.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767763" y="6481763"/>
            <a:ext cx="244475" cy="244475"/>
          </a:xfrm>
          <a:prstGeom prst="rect">
            <a:avLst/>
          </a:prstGeom>
        </p:spPr>
      </p:pic>
    </p:spTree>
    <p:extLst>
      <p:ext uri="{BB962C8B-B14F-4D97-AF65-F5344CB8AC3E}">
        <p14:creationId xmlns:p14="http://schemas.microsoft.com/office/powerpoint/2010/main" val="333790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5442" y="936010"/>
            <a:ext cx="7674986" cy="5686172"/>
          </a:xfrm>
          <a:prstGeom prst="rect">
            <a:avLst/>
          </a:prstGeom>
          <a:noFill/>
          <a:ln w="25400">
            <a:solidFill>
              <a:schemeClr val="tx1"/>
            </a:solidFill>
          </a:ln>
        </p:spPr>
        <p:txBody>
          <a:bodyPr wrap="none" rtlCol="0">
            <a:spAutoFit/>
          </a:bodyPr>
          <a:lstStyle/>
          <a:p>
            <a:endParaRPr lang="en-US" sz="2800" dirty="0" smtClean="0">
              <a:solidFill>
                <a:srgbClr val="FF0000"/>
              </a:solidFill>
            </a:endParaRPr>
          </a:p>
          <a:p>
            <a:r>
              <a:rPr lang="en-US" sz="2800" b="1" dirty="0" smtClean="0">
                <a:solidFill>
                  <a:srgbClr val="FF0000"/>
                </a:solidFill>
              </a:rPr>
              <a:t>    Fred      </a:t>
            </a:r>
            <a:r>
              <a:rPr lang="en-US" sz="2800" dirty="0" smtClean="0">
                <a:solidFill>
                  <a:prstClr val="black"/>
                </a:solidFill>
              </a:rPr>
              <a:t>&lt;</a:t>
            </a:r>
            <a:r>
              <a:rPr lang="en-US" sz="2800" i="1" dirty="0" smtClean="0">
                <a:solidFill>
                  <a:prstClr val="black"/>
                </a:solidFill>
              </a:rPr>
              <a:t>tolerates</a:t>
            </a:r>
            <a:r>
              <a:rPr lang="en-US" sz="2800" dirty="0" smtClean="0">
                <a:solidFill>
                  <a:prstClr val="black"/>
                </a:solidFill>
              </a:rPr>
              <a:t>&gt;  </a:t>
            </a:r>
            <a:r>
              <a:rPr lang="en-US" sz="2800" b="1" dirty="0" smtClean="0">
                <a:solidFill>
                  <a:srgbClr val="0070C0"/>
                </a:solidFill>
              </a:rPr>
              <a:t>Theophylline </a:t>
            </a:r>
            <a:r>
              <a:rPr lang="en-US" sz="2800" b="1" dirty="0" smtClean="0">
                <a:solidFill>
                  <a:prstClr val="black"/>
                </a:solidFill>
              </a:rPr>
              <a:t>?</a:t>
            </a:r>
            <a:r>
              <a:rPr lang="en-US" sz="2800" b="1" dirty="0" smtClean="0">
                <a:solidFill>
                  <a:srgbClr val="0070C0"/>
                </a:solidFill>
              </a:rPr>
              <a:t>               </a:t>
            </a:r>
            <a:r>
              <a:rPr lang="en-US" sz="2800" b="1" u="sng" dirty="0" smtClean="0">
                <a:solidFill>
                  <a:prstClr val="black"/>
                </a:solidFill>
              </a:rPr>
              <a:t>TRUE</a:t>
            </a:r>
            <a:endParaRPr lang="en-US" sz="2800" b="1" dirty="0" smtClean="0">
              <a:solidFill>
                <a:prstClr val="black"/>
              </a:solidFill>
            </a:endParaRPr>
          </a:p>
          <a:p>
            <a:endParaRPr lang="en-US" sz="2800" dirty="0" smtClean="0">
              <a:solidFill>
                <a:srgbClr val="FF0000"/>
              </a:solidFill>
            </a:endParaRPr>
          </a:p>
          <a:p>
            <a:r>
              <a:rPr lang="en-US" sz="2800" b="1" dirty="0" smtClean="0">
                <a:solidFill>
                  <a:srgbClr val="FF0000"/>
                </a:solidFill>
              </a:rPr>
              <a:t>    Fred</a:t>
            </a:r>
            <a:r>
              <a:rPr lang="en-US" sz="2800" b="1" dirty="0" smtClean="0">
                <a:solidFill>
                  <a:srgbClr val="0070C0"/>
                </a:solidFill>
              </a:rPr>
              <a:t>                            Theophylline                  </a:t>
            </a:r>
            <a:r>
              <a:rPr lang="en-US" sz="2800" b="1" u="sng" dirty="0" smtClean="0">
                <a:solidFill>
                  <a:prstClr val="black"/>
                </a:solidFill>
              </a:rPr>
              <a:t>TRUE</a:t>
            </a:r>
            <a:endParaRPr lang="en-US" sz="2800" dirty="0" smtClean="0">
              <a:solidFill>
                <a:srgbClr val="FF0000"/>
              </a:solidFill>
            </a:endParaRPr>
          </a:p>
          <a:p>
            <a:pPr>
              <a:spcAft>
                <a:spcPts val="1500"/>
              </a:spcAft>
            </a:pP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tolerates</a:t>
            </a:r>
            <a:r>
              <a:rPr lang="en-US" sz="2800" dirty="0" smtClean="0">
                <a:solidFill>
                  <a:prstClr val="black"/>
                </a:solidFill>
              </a:rPr>
              <a:t>&gt;     </a:t>
            </a:r>
            <a:r>
              <a:rPr lang="en-US" sz="2800" dirty="0" smtClean="0">
                <a:solidFill>
                  <a:srgbClr val="0070C0"/>
                </a:solidFill>
              </a:rPr>
              <a:t>?DrugZ</a:t>
            </a:r>
            <a:r>
              <a:rPr lang="en-US" sz="2800" dirty="0" smtClean="0">
                <a:solidFill>
                  <a:prstClr val="black"/>
                </a:solidFill>
              </a:rPr>
              <a:t>		</a:t>
            </a:r>
            <a:r>
              <a:rPr lang="en-US" sz="2800" b="1" dirty="0" smtClean="0">
                <a:solidFill>
                  <a:prstClr val="black"/>
                </a:solidFill>
              </a:rPr>
              <a:t>IF</a:t>
            </a:r>
          </a:p>
          <a:p>
            <a:r>
              <a:rPr lang="en-US" sz="2800" b="1" dirty="0" smtClean="0">
                <a:solidFill>
                  <a:srgbClr val="0070C0"/>
                </a:solidFill>
              </a:rPr>
              <a:t>       Theophylline                                   </a:t>
            </a:r>
            <a:r>
              <a:rPr lang="en-US" sz="2800" b="1" dirty="0" smtClean="0">
                <a:solidFill>
                  <a:srgbClr val="7030A0"/>
                </a:solidFill>
              </a:rPr>
              <a:t>Peptic ulcers</a:t>
            </a:r>
            <a:endParaRPr lang="en-US" sz="2800" dirty="0" smtClean="0">
              <a:solidFill>
                <a:srgbClr val="7030A0"/>
              </a:solidFill>
            </a:endParaRPr>
          </a:p>
          <a:p>
            <a:r>
              <a:rPr lang="en-US" sz="2800" dirty="0" smtClean="0">
                <a:solidFill>
                  <a:prstClr val="black"/>
                </a:solidFill>
              </a:rPr>
              <a:t>	</a:t>
            </a:r>
            <a:r>
              <a:rPr lang="en-US" sz="2800" dirty="0" smtClean="0">
                <a:solidFill>
                  <a:srgbClr val="0070C0"/>
                </a:solidFill>
              </a:rPr>
              <a:t>?DrugZ </a:t>
            </a:r>
            <a:r>
              <a:rPr lang="en-US" sz="2800" dirty="0" smtClean="0">
                <a:solidFill>
                  <a:prstClr val="black"/>
                </a:solidFill>
              </a:rPr>
              <a:t>&lt;</a:t>
            </a:r>
            <a:r>
              <a:rPr lang="en-US" sz="2800" i="1" dirty="0" smtClean="0">
                <a:solidFill>
                  <a:prstClr val="black"/>
                </a:solidFill>
              </a:rPr>
              <a:t>contraIndicatedWith</a:t>
            </a:r>
            <a:r>
              <a:rPr lang="en-US" sz="2800" i="1" dirty="0" smtClean="0">
                <a:solidFill>
                  <a:prstClr val="black"/>
                </a:solidFill>
              </a:rPr>
              <a:t>&gt; </a:t>
            </a:r>
            <a:r>
              <a:rPr lang="en-US" sz="2800" dirty="0" smtClean="0">
                <a:solidFill>
                  <a:srgbClr val="7030A0"/>
                </a:solidFill>
              </a:rPr>
              <a:t>?DiseaseW</a:t>
            </a:r>
            <a:endParaRPr lang="en-US" sz="2800" dirty="0">
              <a:solidFill>
                <a:prstClr val="black"/>
              </a:solidFill>
            </a:endParaRPr>
          </a:p>
          <a:p>
            <a:pPr>
              <a:spcBef>
                <a:spcPts val="900"/>
              </a:spcBef>
              <a:spcAft>
                <a:spcPts val="900"/>
              </a:spcAft>
            </a:pPr>
            <a:r>
              <a:rPr lang="en-US" sz="2800" b="1" dirty="0">
                <a:solidFill>
                  <a:prstClr val="black"/>
                </a:solidFill>
              </a:rPr>
              <a:t>	AND </a:t>
            </a:r>
            <a:endParaRPr lang="en-US" sz="2800" dirty="0">
              <a:solidFill>
                <a:prstClr val="black"/>
              </a:solidFill>
            </a:endParaRPr>
          </a:p>
          <a:p>
            <a:r>
              <a:rPr lang="en-US" sz="2800" b="1" dirty="0" smtClean="0">
                <a:solidFill>
                  <a:srgbClr val="FF0000"/>
                </a:solidFill>
              </a:rPr>
              <a:t>                Fred                    </a:t>
            </a:r>
            <a:r>
              <a:rPr lang="en-US" sz="2800" b="1" dirty="0" smtClean="0">
                <a:solidFill>
                  <a:srgbClr val="7030A0"/>
                </a:solidFill>
              </a:rPr>
              <a:t>Peptic ulcers</a:t>
            </a:r>
            <a:endParaRPr lang="en-US" sz="2800" dirty="0" smtClean="0">
              <a:solidFill>
                <a:prstClr val="black"/>
              </a:solidFill>
            </a:endParaRPr>
          </a:p>
          <a:p>
            <a:r>
              <a:rPr lang="en-US" sz="2800" dirty="0" smtClean="0">
                <a:solidFill>
                  <a:prstClr val="black"/>
                </a:solidFill>
              </a:rPr>
              <a:t>	</a:t>
            </a: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freeOf</a:t>
            </a:r>
            <a:r>
              <a:rPr lang="en-US" sz="2800" dirty="0" smtClean="0">
                <a:solidFill>
                  <a:prstClr val="black"/>
                </a:solidFill>
              </a:rPr>
              <a:t>&gt; </a:t>
            </a:r>
            <a:r>
              <a:rPr lang="en-US" sz="2800" dirty="0" smtClean="0">
                <a:solidFill>
                  <a:srgbClr val="7030A0"/>
                </a:solidFill>
              </a:rPr>
              <a:t>?DiseaseW                 </a:t>
            </a:r>
            <a:r>
              <a:rPr lang="en-US" sz="2800" b="1" u="sng" dirty="0" smtClean="0">
                <a:solidFill>
                  <a:prstClr val="black"/>
                </a:solidFill>
              </a:rPr>
              <a:t>TRUE</a:t>
            </a:r>
          </a:p>
          <a:p>
            <a:endParaRPr lang="en-US" sz="2800" dirty="0" smtClean="0">
              <a:solidFill>
                <a:srgbClr val="7030A0"/>
              </a:solidFill>
            </a:endParaRPr>
          </a:p>
          <a:p>
            <a:endParaRPr lang="en-US" dirty="0">
              <a:solidFill>
                <a:prstClr val="black"/>
              </a:solidFill>
            </a:endParaRPr>
          </a:p>
        </p:txBody>
      </p:sp>
      <p:sp>
        <p:nvSpPr>
          <p:cNvPr id="3" name="TextBox 2"/>
          <p:cNvSpPr txBox="1"/>
          <p:nvPr/>
        </p:nvSpPr>
        <p:spPr>
          <a:xfrm>
            <a:off x="5791200" y="304800"/>
            <a:ext cx="2514600" cy="381000"/>
          </a:xfrm>
          <a:prstGeom prst="rect">
            <a:avLst/>
          </a:prstGeom>
          <a:noFill/>
        </p:spPr>
        <p:txBody>
          <a:bodyPr wrap="square" rtlCol="0">
            <a:spAutoFit/>
          </a:bodyPr>
          <a:lstStyle/>
          <a:p>
            <a:pPr algn="r"/>
            <a:r>
              <a:rPr lang="en-US" dirty="0" smtClean="0">
                <a:solidFill>
                  <a:prstClr val="black"/>
                </a:solidFill>
              </a:rPr>
              <a:t>Level 1</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25466081-C724-4413-A58A-157D8A9C647D}" type="slidenum">
              <a:rPr lang="en-US" smtClean="0">
                <a:solidFill>
                  <a:prstClr val="black">
                    <a:tint val="75000"/>
                  </a:prstClr>
                </a:solidFill>
              </a:rPr>
              <a:pPr/>
              <a:t>33</a:t>
            </a:fld>
            <a:endParaRPr lang="en-US" dirty="0">
              <a:solidFill>
                <a:prstClr val="black">
                  <a:tint val="75000"/>
                </a:prstClr>
              </a:solidFill>
            </a:endParaRPr>
          </a:p>
        </p:txBody>
      </p:sp>
      <p:pic>
        <p:nvPicPr>
          <p:cNvPr id="6" name="~PP183.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767763" y="6481763"/>
            <a:ext cx="244475" cy="244475"/>
          </a:xfrm>
          <a:prstGeom prst="rect">
            <a:avLst/>
          </a:prstGeom>
        </p:spPr>
      </p:pic>
    </p:spTree>
    <p:extLst>
      <p:ext uri="{BB962C8B-B14F-4D97-AF65-F5344CB8AC3E}">
        <p14:creationId xmlns:p14="http://schemas.microsoft.com/office/powerpoint/2010/main" val="328950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990600"/>
            <a:ext cx="7696200" cy="5447645"/>
          </a:xfrm>
          <a:prstGeom prst="rect">
            <a:avLst/>
          </a:prstGeom>
          <a:noFill/>
          <a:ln w="50800">
            <a:solidFill>
              <a:schemeClr val="tx1"/>
            </a:solidFill>
          </a:ln>
        </p:spPr>
        <p:txBody>
          <a:bodyPr wrap="square" rtlCol="0">
            <a:spAutoFit/>
          </a:bodyPr>
          <a:lstStyle/>
          <a:p>
            <a:r>
              <a:rPr lang="en-US" sz="2800" b="1" dirty="0" smtClean="0">
                <a:solidFill>
                  <a:srgbClr val="0070C0"/>
                </a:solidFill>
              </a:rPr>
              <a:t>                                      </a:t>
            </a:r>
            <a:r>
              <a:rPr lang="en-US" sz="2800" b="1" u="sng" dirty="0" smtClean="0">
                <a:solidFill>
                  <a:srgbClr val="0070C0"/>
                </a:solidFill>
              </a:rPr>
              <a:t>Theophylline</a:t>
            </a:r>
            <a:endParaRPr lang="en-US" sz="2800" b="1" u="sng" dirty="0" smtClean="0">
              <a:solidFill>
                <a:srgbClr val="FF0000"/>
              </a:solidFill>
            </a:endParaRPr>
          </a:p>
          <a:p>
            <a:r>
              <a:rPr lang="en-US" sz="2800" b="1" dirty="0" smtClean="0">
                <a:solidFill>
                  <a:srgbClr val="FF0000"/>
                </a:solidFill>
              </a:rPr>
              <a:t>    Fred   </a:t>
            </a:r>
            <a:r>
              <a:rPr lang="en-US" sz="2800" b="1" dirty="0" smtClean="0">
                <a:solidFill>
                  <a:prstClr val="black"/>
                </a:solidFill>
              </a:rPr>
              <a:t>&lt;</a:t>
            </a:r>
            <a:r>
              <a:rPr lang="en-US" sz="2800" b="1" i="1" dirty="0" smtClean="0">
                <a:solidFill>
                  <a:prstClr val="black"/>
                </a:solidFill>
              </a:rPr>
              <a:t>shouldTake</a:t>
            </a:r>
            <a:r>
              <a:rPr lang="en-US" sz="2800" b="1" dirty="0" smtClean="0">
                <a:solidFill>
                  <a:prstClr val="black"/>
                </a:solidFill>
              </a:rPr>
              <a:t>&gt;  </a:t>
            </a:r>
            <a:r>
              <a:rPr lang="en-US" sz="2800" b="1" dirty="0" smtClean="0">
                <a:solidFill>
                  <a:srgbClr val="0070C0"/>
                </a:solidFill>
              </a:rPr>
              <a:t>?DrugZ      </a:t>
            </a:r>
            <a:r>
              <a:rPr lang="en-US" sz="2800" b="1" u="sng" dirty="0" smtClean="0">
                <a:solidFill>
                  <a:prstClr val="black"/>
                </a:solidFill>
              </a:rPr>
              <a:t>TRUE, drug found</a:t>
            </a:r>
          </a:p>
          <a:p>
            <a:endParaRPr lang="en-US" sz="2800" b="1" dirty="0" smtClean="0">
              <a:solidFill>
                <a:srgbClr val="0070C0"/>
              </a:solidFill>
            </a:endParaRPr>
          </a:p>
          <a:p>
            <a:r>
              <a:rPr lang="en-US" sz="2800" b="1" dirty="0" smtClean="0">
                <a:solidFill>
                  <a:srgbClr val="FF0000"/>
                </a:solidFill>
              </a:rPr>
              <a:t>    Fred</a:t>
            </a:r>
            <a:r>
              <a:rPr lang="en-US" sz="2800" b="1" dirty="0" smtClean="0">
                <a:solidFill>
                  <a:srgbClr val="0070C0"/>
                </a:solidFill>
              </a:rPr>
              <a:t>                           </a:t>
            </a:r>
            <a:r>
              <a:rPr lang="en-US" sz="2800" b="1" u="sng" dirty="0" smtClean="0">
                <a:solidFill>
                  <a:srgbClr val="0070C0"/>
                </a:solidFill>
              </a:rPr>
              <a:t>Theophylline</a:t>
            </a:r>
            <a:endParaRPr lang="en-US" sz="2800" b="1" dirty="0" smtClean="0">
              <a:solidFill>
                <a:srgbClr val="FF0000"/>
              </a:solidFill>
            </a:endParaRPr>
          </a:p>
          <a:p>
            <a:pPr>
              <a:spcAft>
                <a:spcPts val="1800"/>
              </a:spcAft>
            </a:pP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shouldTake</a:t>
            </a:r>
            <a:r>
              <a:rPr lang="en-US" sz="2800" dirty="0" smtClean="0">
                <a:solidFill>
                  <a:prstClr val="black"/>
                </a:solidFill>
              </a:rPr>
              <a:t>&gt; </a:t>
            </a:r>
            <a:r>
              <a:rPr lang="en-US" sz="2800" dirty="0" smtClean="0">
                <a:solidFill>
                  <a:srgbClr val="0070C0"/>
                </a:solidFill>
              </a:rPr>
              <a:t>?DrugZ  </a:t>
            </a:r>
            <a:r>
              <a:rPr lang="en-US" sz="2800" b="1" dirty="0" smtClean="0">
                <a:solidFill>
                  <a:prstClr val="black"/>
                </a:solidFill>
              </a:rPr>
              <a:t>IF                  </a:t>
            </a:r>
            <a:r>
              <a:rPr lang="en-US" sz="2800" b="1" u="sng" dirty="0" smtClean="0">
                <a:solidFill>
                  <a:prstClr val="black"/>
                </a:solidFill>
              </a:rPr>
              <a:t>Success</a:t>
            </a:r>
          </a:p>
          <a:p>
            <a:r>
              <a:rPr lang="en-US" sz="2800" dirty="0" smtClean="0">
                <a:solidFill>
                  <a:prstClr val="black"/>
                </a:solidFill>
              </a:rPr>
              <a:t>                </a:t>
            </a:r>
            <a:r>
              <a:rPr lang="en-US" sz="2800" b="1" dirty="0" smtClean="0">
                <a:solidFill>
                  <a:srgbClr val="FF0000"/>
                </a:solidFill>
              </a:rPr>
              <a:t>Fred                                       </a:t>
            </a:r>
            <a:r>
              <a:rPr lang="en-US" sz="2800" b="1" dirty="0" smtClean="0">
                <a:solidFill>
                  <a:srgbClr val="0070C0"/>
                </a:solidFill>
              </a:rPr>
              <a:t>Theophylline</a:t>
            </a:r>
          </a:p>
          <a:p>
            <a:r>
              <a:rPr lang="en-US" sz="2800" dirty="0">
                <a:solidFill>
                  <a:prstClr val="black"/>
                </a:solidFill>
              </a:rPr>
              <a:t>	</a:t>
            </a:r>
            <a:r>
              <a:rPr lang="en-US" sz="2800" dirty="0" smtClean="0">
                <a:solidFill>
                  <a:srgbClr val="FF0000"/>
                </a:solidFill>
              </a:rPr>
              <a:t>?PersonX</a:t>
            </a:r>
            <a:r>
              <a:rPr lang="en-US" sz="2800" dirty="0" smtClean="0">
                <a:solidFill>
                  <a:prstClr val="black"/>
                </a:solidFill>
              </a:rPr>
              <a:t> &lt;</a:t>
            </a:r>
            <a:r>
              <a:rPr lang="en-US" sz="2800" i="1" dirty="0" smtClean="0">
                <a:solidFill>
                  <a:prstClr val="black"/>
                </a:solidFill>
              </a:rPr>
              <a:t>hasCandidateDrug</a:t>
            </a:r>
            <a:r>
              <a:rPr lang="en-US" sz="2800" dirty="0" smtClean="0">
                <a:solidFill>
                  <a:prstClr val="black"/>
                </a:solidFill>
              </a:rPr>
              <a:t>&gt; </a:t>
            </a:r>
            <a:r>
              <a:rPr lang="en-US" sz="2800" dirty="0" smtClean="0">
                <a:solidFill>
                  <a:srgbClr val="0070C0"/>
                </a:solidFill>
              </a:rPr>
              <a:t>?DrugZ</a:t>
            </a:r>
            <a:endParaRPr lang="en-US" sz="2800" dirty="0">
              <a:solidFill>
                <a:prstClr val="black"/>
              </a:solidFill>
            </a:endParaRPr>
          </a:p>
          <a:p>
            <a:pPr>
              <a:spcBef>
                <a:spcPts val="900"/>
              </a:spcBef>
              <a:spcAft>
                <a:spcPts val="900"/>
              </a:spcAft>
            </a:pPr>
            <a:r>
              <a:rPr lang="en-US" sz="2800" b="1" dirty="0">
                <a:solidFill>
                  <a:prstClr val="black"/>
                </a:solidFill>
              </a:rPr>
              <a:t>	AND </a:t>
            </a:r>
            <a:endParaRPr lang="en-US" sz="2800" dirty="0">
              <a:solidFill>
                <a:prstClr val="black"/>
              </a:solidFill>
            </a:endParaRPr>
          </a:p>
          <a:p>
            <a:r>
              <a:rPr lang="en-US" sz="2800" dirty="0" smtClean="0">
                <a:solidFill>
                  <a:prstClr val="black"/>
                </a:solidFill>
              </a:rPr>
              <a:t>               </a:t>
            </a:r>
            <a:r>
              <a:rPr lang="en-US" sz="2800" b="1" dirty="0" smtClean="0">
                <a:solidFill>
                  <a:srgbClr val="FF0000"/>
                </a:solidFill>
              </a:rPr>
              <a:t>Fred                      </a:t>
            </a:r>
            <a:r>
              <a:rPr lang="en-US" sz="2800" b="1" dirty="0" smtClean="0">
                <a:solidFill>
                  <a:srgbClr val="0070C0"/>
                </a:solidFill>
              </a:rPr>
              <a:t>Theophylline</a:t>
            </a:r>
            <a:r>
              <a:rPr lang="en-US" sz="2800" b="1" dirty="0" smtClean="0">
                <a:solidFill>
                  <a:srgbClr val="FF0000"/>
                </a:solidFill>
              </a:rPr>
              <a:t>     </a:t>
            </a:r>
            <a:r>
              <a:rPr lang="en-US" sz="2800" b="1" u="sng" dirty="0" smtClean="0">
                <a:solidFill>
                  <a:srgbClr val="FF0000"/>
                </a:solidFill>
              </a:rPr>
              <a:t>                      </a:t>
            </a:r>
            <a:endParaRPr lang="en-US" sz="2800" u="sng" dirty="0" smtClean="0">
              <a:solidFill>
                <a:prstClr val="black"/>
              </a:solidFill>
            </a:endParaRPr>
          </a:p>
          <a:p>
            <a:r>
              <a:rPr lang="en-US" sz="2800" dirty="0">
                <a:solidFill>
                  <a:prstClr val="black"/>
                </a:solidFill>
              </a:rPr>
              <a:t>	</a:t>
            </a: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tolerates</a:t>
            </a:r>
            <a:r>
              <a:rPr lang="en-US" sz="2800" dirty="0" smtClean="0">
                <a:solidFill>
                  <a:prstClr val="black"/>
                </a:solidFill>
              </a:rPr>
              <a:t>&gt; </a:t>
            </a:r>
            <a:r>
              <a:rPr lang="en-US" sz="2800" dirty="0" smtClean="0">
                <a:solidFill>
                  <a:srgbClr val="0070C0"/>
                </a:solidFill>
              </a:rPr>
              <a:t>?DrugZ</a:t>
            </a:r>
            <a:r>
              <a:rPr lang="en-US" sz="2800" dirty="0" smtClean="0">
                <a:solidFill>
                  <a:prstClr val="black"/>
                </a:solidFill>
              </a:rPr>
              <a:t>	              </a:t>
            </a:r>
            <a:r>
              <a:rPr lang="en-US" sz="2800" b="1" u="sng" dirty="0" smtClean="0">
                <a:solidFill>
                  <a:prstClr val="black"/>
                </a:solidFill>
              </a:rPr>
              <a:t>TRUE</a:t>
            </a:r>
            <a:r>
              <a:rPr lang="en-US" sz="2800" dirty="0" smtClean="0">
                <a:solidFill>
                  <a:prstClr val="black"/>
                </a:solidFill>
              </a:rPr>
              <a:t>            </a:t>
            </a:r>
          </a:p>
          <a:p>
            <a:r>
              <a:rPr lang="en-US" sz="2800" dirty="0">
                <a:solidFill>
                  <a:prstClr val="black"/>
                </a:solidFill>
              </a:rPr>
              <a:t>	</a:t>
            </a:r>
            <a:r>
              <a:rPr lang="en-US" sz="2800" dirty="0" smtClean="0">
                <a:solidFill>
                  <a:prstClr val="black"/>
                </a:solidFill>
              </a:rPr>
              <a:t> # Filter for: Drug does no harm   </a:t>
            </a:r>
            <a:endParaRPr lang="en-US" sz="2800" dirty="0">
              <a:solidFill>
                <a:prstClr val="black"/>
              </a:solidFill>
            </a:endParaRPr>
          </a:p>
        </p:txBody>
      </p:sp>
      <p:sp>
        <p:nvSpPr>
          <p:cNvPr id="3" name="TextBox 2"/>
          <p:cNvSpPr txBox="1"/>
          <p:nvPr/>
        </p:nvSpPr>
        <p:spPr>
          <a:xfrm>
            <a:off x="5791200" y="304800"/>
            <a:ext cx="2514600" cy="381000"/>
          </a:xfrm>
          <a:prstGeom prst="rect">
            <a:avLst/>
          </a:prstGeom>
          <a:noFill/>
        </p:spPr>
        <p:txBody>
          <a:bodyPr wrap="square" rtlCol="0">
            <a:spAutoFit/>
          </a:bodyPr>
          <a:lstStyle/>
          <a:p>
            <a:pPr algn="r"/>
            <a:r>
              <a:rPr lang="en-US" b="1" dirty="0" smtClean="0">
                <a:solidFill>
                  <a:prstClr val="black"/>
                </a:solidFill>
              </a:rPr>
              <a:t>Level 0</a:t>
            </a:r>
            <a:endParaRPr lang="en-US" b="1" dirty="0">
              <a:solidFill>
                <a:prstClr val="black"/>
              </a:solidFill>
            </a:endParaRPr>
          </a:p>
        </p:txBody>
      </p:sp>
      <p:sp>
        <p:nvSpPr>
          <p:cNvPr id="4" name="Slide Number Placeholder 3"/>
          <p:cNvSpPr>
            <a:spLocks noGrp="1"/>
          </p:cNvSpPr>
          <p:nvPr>
            <p:ph type="sldNum" sz="quarter" idx="12"/>
          </p:nvPr>
        </p:nvSpPr>
        <p:spPr/>
        <p:txBody>
          <a:bodyPr/>
          <a:lstStyle/>
          <a:p>
            <a:fld id="{25466081-C724-4413-A58A-157D8A9C647D}" type="slidenum">
              <a:rPr lang="en-US" smtClean="0">
                <a:solidFill>
                  <a:prstClr val="black">
                    <a:tint val="75000"/>
                  </a:prstClr>
                </a:solidFill>
              </a:rPr>
              <a:pPr/>
              <a:t>34</a:t>
            </a:fld>
            <a:endParaRPr lang="en-US" dirty="0">
              <a:solidFill>
                <a:prstClr val="black">
                  <a:tint val="75000"/>
                </a:prstClr>
              </a:solidFill>
            </a:endParaRPr>
          </a:p>
        </p:txBody>
      </p:sp>
      <p:pic>
        <p:nvPicPr>
          <p:cNvPr id="5" name="~PP3995.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767763" y="6481763"/>
            <a:ext cx="244475" cy="244475"/>
          </a:xfrm>
          <a:prstGeom prst="rect">
            <a:avLst/>
          </a:prstGeom>
        </p:spPr>
      </p:pic>
    </p:spTree>
    <p:extLst>
      <p:ext uri="{BB962C8B-B14F-4D97-AF65-F5344CB8AC3E}">
        <p14:creationId xmlns:p14="http://schemas.microsoft.com/office/powerpoint/2010/main" val="348161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2209800"/>
            <a:ext cx="6400800" cy="1877437"/>
          </a:xfrm>
          <a:prstGeom prst="rect">
            <a:avLst/>
          </a:prstGeom>
          <a:noFill/>
        </p:spPr>
        <p:txBody>
          <a:bodyPr wrap="square" rtlCol="0">
            <a:spAutoFit/>
          </a:bodyPr>
          <a:lstStyle/>
          <a:p>
            <a:pPr algn="ctr"/>
            <a:r>
              <a:rPr lang="en-US" sz="3600" b="1" dirty="0" smtClean="0">
                <a:solidFill>
                  <a:srgbClr val="FF0000"/>
                </a:solidFill>
              </a:rPr>
              <a:t>Fred</a:t>
            </a:r>
            <a:r>
              <a:rPr lang="en-US" sz="3600" b="1" dirty="0" smtClean="0">
                <a:solidFill>
                  <a:prstClr val="black"/>
                </a:solidFill>
              </a:rPr>
              <a:t> &lt;</a:t>
            </a:r>
            <a:r>
              <a:rPr lang="en-US" sz="3600" b="1" i="1" dirty="0" smtClean="0">
                <a:solidFill>
                  <a:prstClr val="black"/>
                </a:solidFill>
              </a:rPr>
              <a:t>shouldTake</a:t>
            </a:r>
            <a:r>
              <a:rPr lang="en-US" sz="3600" b="1" dirty="0" smtClean="0">
                <a:solidFill>
                  <a:prstClr val="black"/>
                </a:solidFill>
              </a:rPr>
              <a:t>&gt; </a:t>
            </a:r>
            <a:r>
              <a:rPr lang="en-US" sz="3600" b="1" dirty="0">
                <a:solidFill>
                  <a:srgbClr val="0070C0"/>
                </a:solidFill>
              </a:rPr>
              <a:t>Theophylline</a:t>
            </a:r>
          </a:p>
          <a:p>
            <a:pPr algn="ctr"/>
            <a:endParaRPr lang="en-US" sz="3600" b="1" dirty="0" smtClean="0">
              <a:solidFill>
                <a:prstClr val="black"/>
              </a:solidFill>
            </a:endParaRPr>
          </a:p>
          <a:p>
            <a:pPr algn="ctr"/>
            <a:r>
              <a:rPr lang="en-US" sz="4400" b="1" dirty="0" smtClean="0">
                <a:solidFill>
                  <a:prstClr val="black"/>
                </a:solidFill>
              </a:rPr>
              <a:t>The end</a:t>
            </a:r>
            <a:endParaRPr lang="en-US" sz="4400" b="1" dirty="0">
              <a:solidFill>
                <a:prstClr val="black"/>
              </a:solidFill>
            </a:endParaRPr>
          </a:p>
        </p:txBody>
      </p:sp>
      <p:sp>
        <p:nvSpPr>
          <p:cNvPr id="3" name="Slide Number Placeholder 2"/>
          <p:cNvSpPr>
            <a:spLocks noGrp="1"/>
          </p:cNvSpPr>
          <p:nvPr>
            <p:ph type="sldNum" sz="quarter" idx="12"/>
          </p:nvPr>
        </p:nvSpPr>
        <p:spPr/>
        <p:txBody>
          <a:bodyPr/>
          <a:lstStyle/>
          <a:p>
            <a:fld id="{25466081-C724-4413-A58A-157D8A9C647D}" type="slidenum">
              <a:rPr lang="en-US" smtClean="0">
                <a:solidFill>
                  <a:prstClr val="black">
                    <a:tint val="75000"/>
                  </a:prstClr>
                </a:solidFill>
              </a:rPr>
              <a:pPr/>
              <a:t>35</a:t>
            </a:fld>
            <a:endParaRPr lang="en-US" dirty="0">
              <a:solidFill>
                <a:prstClr val="black">
                  <a:tint val="75000"/>
                </a:prstClr>
              </a:solidFill>
            </a:endParaRPr>
          </a:p>
        </p:txBody>
      </p:sp>
      <p:pic>
        <p:nvPicPr>
          <p:cNvPr id="4" name="~PP2679.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767763" y="6481763"/>
            <a:ext cx="244475" cy="244475"/>
          </a:xfrm>
          <a:prstGeom prst="rect">
            <a:avLst/>
          </a:prstGeom>
        </p:spPr>
      </p:pic>
    </p:spTree>
    <p:extLst>
      <p:ext uri="{BB962C8B-B14F-4D97-AF65-F5344CB8AC3E}">
        <p14:creationId xmlns:p14="http://schemas.microsoft.com/office/powerpoint/2010/main" val="213914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685800" y="152400"/>
            <a:ext cx="7924800" cy="1143000"/>
          </a:xfrm>
        </p:spPr>
        <p:txBody>
          <a:bodyPr/>
          <a:lstStyle/>
          <a:p>
            <a:pPr eaLnBrk="1" hangingPunct="1"/>
            <a:r>
              <a:rPr lang="en-US" sz="3000" b="0" dirty="0" smtClean="0">
                <a:latin typeface="Arial Unicode MS" pitchFamily="34" charset="-128"/>
              </a:rPr>
              <a:t>Lecture 1.2b. </a:t>
            </a:r>
            <a:r>
              <a:rPr lang="en-US" sz="3000" b="0" dirty="0" smtClean="0">
                <a:latin typeface="Arial Unicode MS" pitchFamily="34" charset="-128"/>
              </a:rPr>
              <a:t>University database</a:t>
            </a:r>
            <a:endParaRPr lang="en-US" b="0" dirty="0">
              <a:latin typeface="Arial Unicode MS" pitchFamily="34" charset="-128"/>
            </a:endParaRPr>
          </a:p>
        </p:txBody>
      </p:sp>
      <p:sp>
        <p:nvSpPr>
          <p:cNvPr id="3076" name="Rectangle 3"/>
          <p:cNvSpPr>
            <a:spLocks noGrp="1" noChangeArrowheads="1"/>
          </p:cNvSpPr>
          <p:nvPr>
            <p:ph idx="1"/>
          </p:nvPr>
        </p:nvSpPr>
        <p:spPr>
          <a:xfrm>
            <a:off x="685800" y="1676400"/>
            <a:ext cx="8077200" cy="4114800"/>
          </a:xfrm>
        </p:spPr>
        <p:txBody>
          <a:bodyPr/>
          <a:lstStyle/>
          <a:p>
            <a:r>
              <a:rPr lang="en-US" sz="1800" dirty="0" smtClean="0"/>
              <a:t>Explore this in conjunction with Chapter 3 of the text.</a:t>
            </a:r>
          </a:p>
          <a:p>
            <a:r>
              <a:rPr lang="en-US" sz="1800" dirty="0" smtClean="0"/>
              <a:t>p. </a:t>
            </a:r>
            <a:r>
              <a:rPr lang="en-US" sz="1800" dirty="0" smtClean="0"/>
              <a:t>24 </a:t>
            </a:r>
            <a:r>
              <a:rPr lang="en-US" sz="1800" dirty="0" smtClean="0"/>
              <a:t>(copied from p. 22 and 24 from the text) shows</a:t>
            </a:r>
          </a:p>
          <a:p>
            <a:pPr>
              <a:buNone/>
            </a:pPr>
            <a:r>
              <a:rPr lang="en-US" sz="1800" b="1" dirty="0" smtClean="0"/>
              <a:t>	how the structure of a database is derived from expected questions</a:t>
            </a:r>
            <a:endParaRPr lang="en-US" sz="1800" dirty="0" smtClean="0"/>
          </a:p>
          <a:p>
            <a:pPr>
              <a:buNone/>
            </a:pPr>
            <a:r>
              <a:rPr lang="en-US" sz="1800" dirty="0" smtClean="0"/>
              <a:t>	This is the </a:t>
            </a:r>
            <a:r>
              <a:rPr lang="en-US" sz="1800" b="1" dirty="0" smtClean="0">
                <a:solidFill>
                  <a:srgbClr val="FF0000"/>
                </a:solidFill>
              </a:rPr>
              <a:t>key principle of user orientation</a:t>
            </a:r>
            <a:r>
              <a:rPr lang="en-US" sz="1800" dirty="0" smtClean="0">
                <a:solidFill>
                  <a:srgbClr val="FF0000"/>
                </a:solidFill>
              </a:rPr>
              <a:t> </a:t>
            </a:r>
            <a:r>
              <a:rPr lang="en-US" sz="1800" dirty="0" smtClean="0"/>
              <a:t>that goes through the course as a red thread </a:t>
            </a:r>
          </a:p>
          <a:p>
            <a:r>
              <a:rPr lang="en-US" sz="1800" b="1" dirty="0" smtClean="0"/>
              <a:t>See Text Sections 3.1 and 3.2 for an explanation of entity types and relationship type</a:t>
            </a:r>
            <a:r>
              <a:rPr lang="en-US" sz="1800" dirty="0" smtClean="0"/>
              <a:t>s; together they define what kinds of data can be stored in a database, they constitute the </a:t>
            </a:r>
            <a:r>
              <a:rPr lang="en-US" sz="1800" b="1" dirty="0" smtClean="0"/>
              <a:t>conceptual data schema</a:t>
            </a:r>
            <a:r>
              <a:rPr lang="en-US" sz="1800" dirty="0" smtClean="0"/>
              <a:t>.  Look at the simple example on p. </a:t>
            </a:r>
            <a:r>
              <a:rPr lang="en-US" sz="1800" dirty="0" smtClean="0"/>
              <a:t>24 </a:t>
            </a:r>
            <a:r>
              <a:rPr lang="en-US" sz="1800" dirty="0" smtClean="0"/>
              <a:t>of the lecture notes (p. 24 of the text), Fig. 3.2a.  The bottom of the figure shows a small database structured according to the conceptual data schema.</a:t>
            </a:r>
            <a:endParaRPr lang="en-US" sz="1800" dirty="0"/>
          </a:p>
        </p:txBody>
      </p:sp>
      <p:sp>
        <p:nvSpPr>
          <p:cNvPr id="3074" name="Slide Number Placeholder 5"/>
          <p:cNvSpPr>
            <a:spLocks noGrp="1"/>
          </p:cNvSpPr>
          <p:nvPr>
            <p:ph type="sldNum" sz="quarter" idx="12"/>
          </p:nvPr>
        </p:nvSpPr>
        <p:spPr>
          <a:noFill/>
        </p:spPr>
        <p:txBody>
          <a:bodyPr/>
          <a:lstStyle/>
          <a:p>
            <a:fld id="{377A5EB6-31DF-49C5-A368-99503CA30BC6}" type="slidenum">
              <a:rPr lang="en-US">
                <a:solidFill>
                  <a:srgbClr val="FFFFFF"/>
                </a:solidFill>
              </a:rPr>
              <a:pPr/>
              <a:t>36</a:t>
            </a:fld>
            <a:endParaRPr lang="en-US" dirty="0">
              <a:solidFill>
                <a:srgbClr val="FFFFFF"/>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685800" y="152400"/>
            <a:ext cx="7924800" cy="1143000"/>
          </a:xfrm>
        </p:spPr>
        <p:txBody>
          <a:bodyPr/>
          <a:lstStyle/>
          <a:p>
            <a:pPr eaLnBrk="1" hangingPunct="1"/>
            <a:r>
              <a:rPr lang="en-US" sz="3000" b="0" dirty="0">
                <a:latin typeface="Arial Unicode MS" pitchFamily="34" charset="-128"/>
              </a:rPr>
              <a:t>Lecture 1.2b. University </a:t>
            </a:r>
            <a:r>
              <a:rPr lang="en-US" sz="3000" b="0" dirty="0" smtClean="0">
                <a:latin typeface="Arial Unicode MS" pitchFamily="34" charset="-128"/>
              </a:rPr>
              <a:t>database, continued</a:t>
            </a:r>
            <a:endParaRPr lang="en-US" b="0" dirty="0">
              <a:latin typeface="Arial Unicode MS" pitchFamily="34" charset="-128"/>
            </a:endParaRPr>
          </a:p>
        </p:txBody>
      </p:sp>
      <p:sp>
        <p:nvSpPr>
          <p:cNvPr id="3076" name="Rectangle 3"/>
          <p:cNvSpPr>
            <a:spLocks noGrp="1" noChangeArrowheads="1"/>
          </p:cNvSpPr>
          <p:nvPr>
            <p:ph idx="1"/>
          </p:nvPr>
        </p:nvSpPr>
        <p:spPr/>
        <p:txBody>
          <a:bodyPr/>
          <a:lstStyle/>
          <a:p>
            <a:pPr eaLnBrk="1" hangingPunct="1"/>
            <a:r>
              <a:rPr lang="en-US" dirty="0" smtClean="0"/>
              <a:t>The database structure needs to support searching, so try some examples.</a:t>
            </a:r>
          </a:p>
          <a:p>
            <a:pPr eaLnBrk="1" hangingPunct="1"/>
            <a:endParaRPr lang="en-US" dirty="0" smtClean="0"/>
          </a:p>
          <a:p>
            <a:pPr eaLnBrk="1" hangingPunct="1"/>
            <a:r>
              <a:rPr lang="en-US" dirty="0" smtClean="0"/>
              <a:t>The examples </a:t>
            </a:r>
            <a:r>
              <a:rPr lang="en-US" dirty="0" smtClean="0"/>
              <a:t>are in the lecture notes, p. 27.</a:t>
            </a:r>
            <a:r>
              <a:rPr lang="en-US" dirty="0" smtClean="0"/>
              <a:t/>
            </a:r>
            <a:br>
              <a:rPr lang="en-US" dirty="0" smtClean="0"/>
            </a:br>
            <a:r>
              <a:rPr lang="en-US" dirty="0" smtClean="0"/>
              <a:t/>
            </a:r>
            <a:br>
              <a:rPr lang="en-US" dirty="0" smtClean="0"/>
            </a:br>
            <a:r>
              <a:rPr lang="en-US" dirty="0" smtClean="0"/>
              <a:t>For questions Q1 – Q5 on p. 27</a:t>
            </a:r>
            <a:r>
              <a:rPr lang="en-US" dirty="0" smtClean="0"/>
              <a:t/>
            </a:r>
            <a:br>
              <a:rPr lang="en-US" dirty="0" smtClean="0"/>
            </a:br>
            <a:r>
              <a:rPr lang="en-US" dirty="0" smtClean="0"/>
              <a:t>Figure out how to do the search specified,</a:t>
            </a:r>
            <a:br>
              <a:rPr lang="en-US" dirty="0" smtClean="0"/>
            </a:br>
            <a:r>
              <a:rPr lang="en-US" dirty="0" smtClean="0"/>
              <a:t>then look at the answer on </a:t>
            </a:r>
            <a:r>
              <a:rPr lang="en-US" dirty="0" smtClean="0"/>
              <a:t>p. 29 - 30</a:t>
            </a:r>
            <a:r>
              <a:rPr lang="en-US" dirty="0" smtClean="0"/>
              <a:t/>
            </a:r>
            <a:br>
              <a:rPr lang="en-US" dirty="0" smtClean="0"/>
            </a:br>
            <a:endParaRPr lang="en-US" dirty="0" smtClean="0"/>
          </a:p>
        </p:txBody>
      </p:sp>
      <p:sp>
        <p:nvSpPr>
          <p:cNvPr id="3074" name="Slide Number Placeholder 5"/>
          <p:cNvSpPr>
            <a:spLocks noGrp="1"/>
          </p:cNvSpPr>
          <p:nvPr>
            <p:ph type="sldNum" sz="quarter" idx="12"/>
          </p:nvPr>
        </p:nvSpPr>
        <p:spPr>
          <a:noFill/>
        </p:spPr>
        <p:txBody>
          <a:bodyPr/>
          <a:lstStyle/>
          <a:p>
            <a:fld id="{377A5EB6-31DF-49C5-A368-99503CA30BC6}" type="slidenum">
              <a:rPr lang="en-US">
                <a:solidFill>
                  <a:srgbClr val="FFFFFF"/>
                </a:solidFill>
              </a:rPr>
              <a:pPr/>
              <a:t>37</a:t>
            </a:fld>
            <a:endParaRPr lang="en-US" dirty="0">
              <a:solidFill>
                <a:srgbClr val="FFFFFF"/>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pPr eaLnBrk="1" hangingPunct="1"/>
            <a:r>
              <a:rPr lang="en-US" sz="3000" b="0" spc="-20" dirty="0" smtClean="0">
                <a:latin typeface="Arial Unicode MS" pitchFamily="34" charset="-128"/>
              </a:rPr>
              <a:t>Lecture 1.2a. </a:t>
            </a:r>
            <a:r>
              <a:rPr lang="en-US" sz="3000" b="0" spc="-20" dirty="0" smtClean="0">
                <a:latin typeface="Arial Unicode MS" pitchFamily="34" charset="-128"/>
              </a:rPr>
              <a:t>Drug prescription expert system</a:t>
            </a:r>
            <a:endParaRPr lang="en-US" sz="3000" b="0" spc="-20" dirty="0">
              <a:latin typeface="Arial Unicode MS" pitchFamily="34" charset="-128"/>
            </a:endParaRPr>
          </a:p>
        </p:txBody>
      </p:sp>
      <p:sp>
        <p:nvSpPr>
          <p:cNvPr id="3076" name="Rectangle 3"/>
          <p:cNvSpPr>
            <a:spLocks noGrp="1" noChangeArrowheads="1"/>
          </p:cNvSpPr>
          <p:nvPr>
            <p:ph idx="1"/>
          </p:nvPr>
        </p:nvSpPr>
        <p:spPr>
          <a:xfrm>
            <a:off x="152400" y="1676400"/>
            <a:ext cx="8839200" cy="4114800"/>
          </a:xfrm>
        </p:spPr>
        <p:txBody>
          <a:bodyPr/>
          <a:lstStyle/>
          <a:p>
            <a:pPr>
              <a:spcBef>
                <a:spcPts val="1800"/>
              </a:spcBef>
            </a:pPr>
            <a:r>
              <a:rPr lang="en-US" sz="2000" dirty="0" smtClean="0"/>
              <a:t>Read p. </a:t>
            </a:r>
            <a:r>
              <a:rPr lang="en-US" sz="2000" dirty="0" smtClean="0"/>
              <a:t>19 </a:t>
            </a:r>
            <a:r>
              <a:rPr lang="en-US" sz="2000" dirty="0" smtClean="0"/>
              <a:t>– </a:t>
            </a:r>
            <a:r>
              <a:rPr lang="en-US" sz="2000" dirty="0" smtClean="0"/>
              <a:t>20</a:t>
            </a:r>
            <a:r>
              <a:rPr lang="en-US" sz="2000" dirty="0" smtClean="0"/>
              <a:t>, should be self-explanatory. </a:t>
            </a:r>
            <a:br>
              <a:rPr lang="en-US" sz="2000" dirty="0" smtClean="0"/>
            </a:br>
            <a:r>
              <a:rPr lang="en-US" sz="2000" dirty="0" smtClean="0"/>
              <a:t/>
            </a:r>
            <a:br>
              <a:rPr lang="en-US" sz="2000" dirty="0" smtClean="0"/>
            </a:br>
            <a:r>
              <a:rPr lang="en-US" sz="2000" dirty="0" smtClean="0"/>
              <a:t>You see examples of data that are needed to come up with a prescription for a patient. </a:t>
            </a:r>
          </a:p>
          <a:p>
            <a:pPr>
              <a:spcBef>
                <a:spcPts val="1800"/>
              </a:spcBef>
            </a:pPr>
            <a:r>
              <a:rPr lang="en-US" sz="2000" dirty="0" smtClean="0"/>
              <a:t>A physician deciding on a prescription combines these data through a reasoning process. </a:t>
            </a:r>
            <a:r>
              <a:rPr lang="en-US" sz="2000" dirty="0" smtClean="0"/>
              <a:t/>
            </a:r>
            <a:br>
              <a:rPr lang="en-US" sz="2000" dirty="0" smtClean="0"/>
            </a:br>
            <a:r>
              <a:rPr lang="en-US" sz="2000" dirty="0" smtClean="0"/>
              <a:t>A computer system suggesting prescriptions must follow the same reasoning progress. </a:t>
            </a:r>
            <a:r>
              <a:rPr lang="en-US" sz="2000" dirty="0" smtClean="0"/>
              <a:t/>
            </a:r>
            <a:br>
              <a:rPr lang="en-US" sz="2000" dirty="0" smtClean="0"/>
            </a:br>
            <a:r>
              <a:rPr lang="en-US" sz="2000" dirty="0" smtClean="0"/>
              <a:t>The general rules for this reasoning process are given on p. </a:t>
            </a:r>
            <a:r>
              <a:rPr lang="en-US" sz="2000" dirty="0" smtClean="0"/>
              <a:t>21 </a:t>
            </a:r>
            <a:r>
              <a:rPr lang="en-US" sz="2000" dirty="0" smtClean="0"/>
              <a:t>– </a:t>
            </a:r>
            <a:r>
              <a:rPr lang="en-US" sz="2000" dirty="0" smtClean="0"/>
              <a:t>22</a:t>
            </a:r>
            <a:r>
              <a:rPr lang="en-US" sz="2000" dirty="0" smtClean="0"/>
              <a:t>. </a:t>
            </a:r>
          </a:p>
        </p:txBody>
      </p:sp>
      <p:sp>
        <p:nvSpPr>
          <p:cNvPr id="3074" name="Slide Number Placeholder 5"/>
          <p:cNvSpPr>
            <a:spLocks noGrp="1"/>
          </p:cNvSpPr>
          <p:nvPr>
            <p:ph type="sldNum" sz="quarter" idx="12"/>
          </p:nvPr>
        </p:nvSpPr>
        <p:spPr>
          <a:noFill/>
        </p:spPr>
        <p:txBody>
          <a:bodyPr/>
          <a:lstStyle/>
          <a:p>
            <a:fld id="{377A5EB6-31DF-49C5-A368-99503CA30BC6}" type="slidenum">
              <a:rPr lang="en-US">
                <a:solidFill>
                  <a:srgbClr val="FFFFFF"/>
                </a:solidFill>
              </a:rPr>
              <a:pPr/>
              <a:t>4</a:t>
            </a:fld>
            <a:endParaRPr lang="en-US" dirty="0">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685800" y="152400"/>
            <a:ext cx="7924800" cy="1143000"/>
          </a:xfrm>
        </p:spPr>
        <p:txBody>
          <a:bodyPr/>
          <a:lstStyle/>
          <a:p>
            <a:pPr eaLnBrk="1" hangingPunct="1"/>
            <a:r>
              <a:rPr lang="en-US" sz="3000" b="0" dirty="0" smtClean="0">
                <a:latin typeface="Arial Unicode MS" pitchFamily="34" charset="-128"/>
              </a:rPr>
              <a:t>Lect. 1.2a. </a:t>
            </a:r>
            <a:r>
              <a:rPr lang="en-US" sz="3000" b="0" dirty="0" smtClean="0">
                <a:latin typeface="Arial Unicode MS" pitchFamily="34" charset="-128"/>
              </a:rPr>
              <a:t>Drug prescription expert system </a:t>
            </a:r>
            <a:r>
              <a:rPr lang="en-US" sz="3000" b="0" dirty="0" smtClean="0">
                <a:latin typeface="Arial Unicode MS" pitchFamily="34" charset="-128"/>
              </a:rPr>
              <a:t/>
            </a:r>
            <a:br>
              <a:rPr lang="en-US" sz="3000" b="0" dirty="0" smtClean="0">
                <a:latin typeface="Arial Unicode MS" pitchFamily="34" charset="-128"/>
              </a:rPr>
            </a:br>
            <a:r>
              <a:rPr lang="en-US" sz="3000" b="0" dirty="0" smtClean="0">
                <a:latin typeface="Arial Unicode MS" pitchFamily="34" charset="-128"/>
              </a:rPr>
              <a:t>continued</a:t>
            </a:r>
            <a:endParaRPr lang="en-US" b="0" dirty="0">
              <a:latin typeface="Arial Unicode MS" pitchFamily="34" charset="-128"/>
            </a:endParaRPr>
          </a:p>
        </p:txBody>
      </p:sp>
      <p:sp>
        <p:nvSpPr>
          <p:cNvPr id="3076" name="Rectangle 3"/>
          <p:cNvSpPr>
            <a:spLocks noGrp="1" noChangeArrowheads="1"/>
          </p:cNvSpPr>
          <p:nvPr>
            <p:ph idx="1"/>
          </p:nvPr>
        </p:nvSpPr>
        <p:spPr>
          <a:xfrm>
            <a:off x="457200" y="1676400"/>
            <a:ext cx="8534400" cy="4572000"/>
          </a:xfrm>
        </p:spPr>
        <p:txBody>
          <a:bodyPr/>
          <a:lstStyle/>
          <a:p>
            <a:pPr marL="0" indent="0">
              <a:buNone/>
            </a:pPr>
            <a:r>
              <a:rPr lang="en-US" sz="2000" dirty="0" smtClean="0"/>
              <a:t>The rules combine different types of data. </a:t>
            </a:r>
            <a:br>
              <a:rPr lang="en-US" sz="2000" dirty="0" smtClean="0"/>
            </a:br>
            <a:r>
              <a:rPr lang="en-US" sz="2000" dirty="0" smtClean="0"/>
              <a:t>For example, as shown on p. </a:t>
            </a:r>
            <a:r>
              <a:rPr lang="en-US" sz="2000" dirty="0" smtClean="0"/>
              <a:t>21</a:t>
            </a:r>
            <a:r>
              <a:rPr lang="en-US" sz="2000" dirty="0" smtClean="0"/>
              <a:t>, the rule for </a:t>
            </a:r>
          </a:p>
          <a:p>
            <a:pPr>
              <a:buNone/>
            </a:pPr>
            <a:r>
              <a:rPr lang="en-US" sz="2000" dirty="0" smtClean="0"/>
              <a:t>	&lt;</a:t>
            </a:r>
            <a:r>
              <a:rPr lang="en-US" sz="2000" i="1" dirty="0" smtClean="0"/>
              <a:t>hasCandidateDrug&gt; </a:t>
            </a:r>
          </a:p>
          <a:p>
            <a:pPr>
              <a:buNone/>
            </a:pPr>
            <a:r>
              <a:rPr lang="en-US" sz="2000" dirty="0" smtClean="0"/>
              <a:t>does a chained search: </a:t>
            </a:r>
          </a:p>
          <a:p>
            <a:pPr>
              <a:buNone/>
            </a:pPr>
            <a:r>
              <a:rPr lang="en-US" sz="2000" dirty="0" smtClean="0"/>
              <a:t>1. The first condition starts from a person and finds a disease, </a:t>
            </a:r>
          </a:p>
          <a:p>
            <a:pPr>
              <a:buNone/>
            </a:pPr>
            <a:r>
              <a:rPr lang="en-US" sz="2000" dirty="0" smtClean="0"/>
              <a:t>2. the second condition starts from the disease found and finds candidate drugs </a:t>
            </a:r>
            <a:endParaRPr lang="en-US" sz="2000" dirty="0" smtClean="0"/>
          </a:p>
          <a:p>
            <a:pPr>
              <a:buNone/>
            </a:pPr>
            <a:r>
              <a:rPr lang="en-US" sz="2000" dirty="0" smtClean="0"/>
              <a:t>See also the graphical representation in the box on p. 21.</a:t>
            </a:r>
          </a:p>
          <a:p>
            <a:pPr marL="0" indent="0">
              <a:buNone/>
            </a:pPr>
            <a:r>
              <a:rPr lang="en-US" sz="2000" dirty="0"/>
              <a:t>These rules must be applied to a specific patient, in the example </a:t>
            </a:r>
            <a:r>
              <a:rPr lang="en-US" sz="2000" dirty="0" smtClean="0"/>
              <a:t>Fred.</a:t>
            </a:r>
            <a:br>
              <a:rPr lang="en-US" sz="2000" dirty="0" smtClean="0"/>
            </a:br>
            <a:r>
              <a:rPr lang="en-US" sz="2000" dirty="0" smtClean="0"/>
              <a:t>How </a:t>
            </a:r>
            <a:r>
              <a:rPr lang="en-US" sz="2000" dirty="0"/>
              <a:t>this is done is explained step by step in the slides that follow</a:t>
            </a:r>
            <a:r>
              <a:rPr lang="en-US" dirty="0"/>
              <a:t>.</a:t>
            </a:r>
          </a:p>
          <a:p>
            <a:pPr>
              <a:buNone/>
            </a:pPr>
            <a:endParaRPr lang="en-US" dirty="0" smtClean="0"/>
          </a:p>
        </p:txBody>
      </p:sp>
      <p:sp>
        <p:nvSpPr>
          <p:cNvPr id="3074" name="Slide Number Placeholder 5"/>
          <p:cNvSpPr>
            <a:spLocks noGrp="1"/>
          </p:cNvSpPr>
          <p:nvPr>
            <p:ph type="sldNum" sz="quarter" idx="12"/>
          </p:nvPr>
        </p:nvSpPr>
        <p:spPr>
          <a:noFill/>
        </p:spPr>
        <p:txBody>
          <a:bodyPr/>
          <a:lstStyle/>
          <a:p>
            <a:fld id="{377A5EB6-31DF-49C5-A368-99503CA30BC6}" type="slidenum">
              <a:rPr lang="en-US">
                <a:solidFill>
                  <a:srgbClr val="FFFFFF"/>
                </a:solidFill>
              </a:rPr>
              <a:pPr/>
              <a:t>5</a:t>
            </a:fld>
            <a:endParaRPr lang="en-US" dirty="0">
              <a:solidFill>
                <a:srgbClr val="FFFFFF"/>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685800" y="152400"/>
            <a:ext cx="7924800" cy="1143000"/>
          </a:xfrm>
        </p:spPr>
        <p:txBody>
          <a:bodyPr/>
          <a:lstStyle/>
          <a:p>
            <a:pPr eaLnBrk="1" hangingPunct="1"/>
            <a:r>
              <a:rPr lang="en-US" sz="3000" b="0" dirty="0" smtClean="0">
                <a:latin typeface="Arial Unicode MS" pitchFamily="34" charset="-128"/>
              </a:rPr>
              <a:t>Lect. 1.2a. </a:t>
            </a:r>
            <a:r>
              <a:rPr lang="en-US" sz="3000" b="0" dirty="0" smtClean="0">
                <a:latin typeface="Arial Unicode MS" pitchFamily="34" charset="-128"/>
              </a:rPr>
              <a:t>Drug prescription expert system </a:t>
            </a:r>
            <a:r>
              <a:rPr lang="en-US" sz="3000" b="0" dirty="0" smtClean="0">
                <a:latin typeface="Arial Unicode MS" pitchFamily="34" charset="-128"/>
              </a:rPr>
              <a:t/>
            </a:r>
            <a:br>
              <a:rPr lang="en-US" sz="3000" b="0" dirty="0" smtClean="0">
                <a:latin typeface="Arial Unicode MS" pitchFamily="34" charset="-128"/>
              </a:rPr>
            </a:br>
            <a:r>
              <a:rPr lang="en-US" sz="3000" b="0" dirty="0" smtClean="0">
                <a:latin typeface="Arial Unicode MS" pitchFamily="34" charset="-128"/>
              </a:rPr>
              <a:t>continued</a:t>
            </a:r>
            <a:endParaRPr lang="en-US" b="0" dirty="0">
              <a:latin typeface="Arial Unicode MS" pitchFamily="34" charset="-128"/>
            </a:endParaRPr>
          </a:p>
        </p:txBody>
      </p:sp>
      <p:sp>
        <p:nvSpPr>
          <p:cNvPr id="3076" name="Rectangle 3"/>
          <p:cNvSpPr>
            <a:spLocks noGrp="1" noChangeArrowheads="1"/>
          </p:cNvSpPr>
          <p:nvPr>
            <p:ph idx="1"/>
          </p:nvPr>
        </p:nvSpPr>
        <p:spPr>
          <a:xfrm>
            <a:off x="381000" y="1447800"/>
            <a:ext cx="8534400" cy="4572000"/>
          </a:xfrm>
        </p:spPr>
        <p:txBody>
          <a:bodyPr/>
          <a:lstStyle/>
          <a:p>
            <a:pPr marL="0" indent="0">
              <a:buNone/>
            </a:pPr>
            <a:r>
              <a:rPr lang="en-US" sz="2000" dirty="0" smtClean="0"/>
              <a:t>As you go through the detailed explanation of the reasoning rules on the slides remember this</a:t>
            </a:r>
          </a:p>
          <a:p>
            <a:pPr marL="0" indent="0">
              <a:buNone/>
            </a:pPr>
            <a:r>
              <a:rPr lang="en-US" sz="2000" b="1" dirty="0" smtClean="0"/>
              <a:t>You do not need to understand every detail,</a:t>
            </a:r>
            <a:r>
              <a:rPr lang="en-US" sz="2000" dirty="0" smtClean="0"/>
              <a:t> but you need to grasp </a:t>
            </a:r>
            <a:br>
              <a:rPr lang="en-US" sz="2000" dirty="0" smtClean="0"/>
            </a:br>
            <a:r>
              <a:rPr lang="en-US" b="1" dirty="0" smtClean="0"/>
              <a:t>two key take-aways</a:t>
            </a:r>
            <a:endParaRPr lang="en-US" b="1" dirty="0"/>
          </a:p>
          <a:p>
            <a:pPr>
              <a:buNone/>
            </a:pPr>
            <a:r>
              <a:rPr lang="en-US" dirty="0" smtClean="0"/>
              <a:t>1  Answering questions often involves combining many kinds of data in a process called </a:t>
            </a:r>
            <a:r>
              <a:rPr lang="en-US" b="1" dirty="0" smtClean="0">
                <a:solidFill>
                  <a:srgbClr val="FF0000"/>
                </a:solidFill>
              </a:rPr>
              <a:t>inference.</a:t>
            </a:r>
            <a:r>
              <a:rPr lang="en-US" dirty="0" smtClean="0"/>
              <a:t>  </a:t>
            </a:r>
            <a:br>
              <a:rPr lang="en-US" dirty="0" smtClean="0"/>
            </a:br>
            <a:r>
              <a:rPr lang="en-US" dirty="0" smtClean="0"/>
              <a:t>A computer system given a large collection of different kinds of data (the knowledge base) and rules for reasoning with these data can be very powerful (expert systems).</a:t>
            </a:r>
          </a:p>
          <a:p>
            <a:pPr>
              <a:buNone/>
            </a:pPr>
            <a:r>
              <a:rPr lang="en-US" dirty="0" smtClean="0"/>
              <a:t>2  </a:t>
            </a:r>
            <a:r>
              <a:rPr lang="en-US" b="1" spc="-10" dirty="0" smtClean="0">
                <a:solidFill>
                  <a:srgbClr val="FF0000"/>
                </a:solidFill>
              </a:rPr>
              <a:t>Chained searching</a:t>
            </a:r>
            <a:r>
              <a:rPr lang="en-US" spc="-10" dirty="0" smtClean="0"/>
              <a:t> is a different name for simple inference</a:t>
            </a:r>
            <a:br>
              <a:rPr lang="en-US" spc="-10" dirty="0" smtClean="0"/>
            </a:br>
            <a:r>
              <a:rPr lang="en-US" spc="-10" dirty="0" smtClean="0"/>
              <a:t>You mus</a:t>
            </a:r>
            <a:r>
              <a:rPr lang="en-US" spc="-10" dirty="0" smtClean="0"/>
              <a:t>t understand and be able to use chained searching to answer complex questions and serve patrons well.</a:t>
            </a:r>
            <a:endParaRPr lang="en-US" spc="-10" dirty="0" smtClean="0"/>
          </a:p>
        </p:txBody>
      </p:sp>
      <p:sp>
        <p:nvSpPr>
          <p:cNvPr id="3074" name="Slide Number Placeholder 5"/>
          <p:cNvSpPr>
            <a:spLocks noGrp="1"/>
          </p:cNvSpPr>
          <p:nvPr>
            <p:ph type="sldNum" sz="quarter" idx="12"/>
          </p:nvPr>
        </p:nvSpPr>
        <p:spPr>
          <a:noFill/>
        </p:spPr>
        <p:txBody>
          <a:bodyPr/>
          <a:lstStyle/>
          <a:p>
            <a:fld id="{377A5EB6-31DF-49C5-A368-99503CA30BC6}" type="slidenum">
              <a:rPr lang="en-US">
                <a:solidFill>
                  <a:srgbClr val="FFFFFF"/>
                </a:solidFill>
              </a:rPr>
              <a:pPr/>
              <a:t>6</a:t>
            </a:fld>
            <a:endParaRPr lang="en-US" dirty="0">
              <a:solidFill>
                <a:srgbClr val="FFFFFF"/>
              </a:solidFill>
            </a:endParaRPr>
          </a:p>
        </p:txBody>
      </p:sp>
    </p:spTree>
    <p:extLst>
      <p:ext uri="{BB962C8B-B14F-4D97-AF65-F5344CB8AC3E}">
        <p14:creationId xmlns:p14="http://schemas.microsoft.com/office/powerpoint/2010/main" val="25023905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457200"/>
            <a:ext cx="7924800" cy="5786199"/>
          </a:xfrm>
          <a:prstGeom prst="rect">
            <a:avLst/>
          </a:prstGeom>
          <a:noFill/>
        </p:spPr>
        <p:txBody>
          <a:bodyPr wrap="square" rtlCol="0">
            <a:spAutoFit/>
          </a:bodyPr>
          <a:lstStyle/>
          <a:p>
            <a:pPr algn="ctr">
              <a:spcBef>
                <a:spcPts val="1200"/>
              </a:spcBef>
            </a:pPr>
            <a:r>
              <a:rPr lang="en-US" sz="2800" b="1" dirty="0" smtClean="0">
                <a:solidFill>
                  <a:prstClr val="black"/>
                </a:solidFill>
              </a:rPr>
              <a:t>Slides </a:t>
            </a:r>
            <a:r>
              <a:rPr lang="en-US" sz="2800" b="1" dirty="0" smtClean="0">
                <a:solidFill>
                  <a:prstClr val="black"/>
                </a:solidFill>
              </a:rPr>
              <a:t>to explain </a:t>
            </a:r>
            <a:r>
              <a:rPr lang="en-US" sz="2800" b="1" dirty="0" smtClean="0">
                <a:solidFill>
                  <a:prstClr val="black"/>
                </a:solidFill>
              </a:rPr>
              <a:t/>
            </a:r>
            <a:br>
              <a:rPr lang="en-US" sz="2800" b="1" dirty="0" smtClean="0">
                <a:solidFill>
                  <a:prstClr val="black"/>
                </a:solidFill>
              </a:rPr>
            </a:br>
            <a:r>
              <a:rPr lang="en-US" sz="2800" b="1" dirty="0" smtClean="0">
                <a:solidFill>
                  <a:prstClr val="black"/>
                </a:solidFill>
              </a:rPr>
              <a:t>how  </a:t>
            </a:r>
            <a:r>
              <a:rPr lang="en-US" sz="2800" b="1" dirty="0" smtClean="0">
                <a:solidFill>
                  <a:prstClr val="black"/>
                </a:solidFill>
              </a:rPr>
              <a:t>the expert system for drug prescription works</a:t>
            </a:r>
          </a:p>
          <a:p>
            <a:pPr>
              <a:spcBef>
                <a:spcPts val="1200"/>
              </a:spcBef>
            </a:pPr>
            <a:r>
              <a:rPr lang="en-US" dirty="0" smtClean="0">
                <a:solidFill>
                  <a:prstClr val="black"/>
                </a:solidFill>
              </a:rPr>
              <a:t>Listen to the audio</a:t>
            </a:r>
          </a:p>
          <a:p>
            <a:pPr>
              <a:spcBef>
                <a:spcPts val="1200"/>
              </a:spcBef>
            </a:pPr>
            <a:r>
              <a:rPr lang="en-US" dirty="0" smtClean="0">
                <a:solidFill>
                  <a:prstClr val="black"/>
                </a:solidFill>
              </a:rPr>
              <a:t>There </a:t>
            </a:r>
            <a:r>
              <a:rPr lang="en-US" dirty="0" smtClean="0">
                <a:solidFill>
                  <a:prstClr val="black"/>
                </a:solidFill>
              </a:rPr>
              <a:t>are many slides, but each slide takes only a short time to </a:t>
            </a:r>
            <a:r>
              <a:rPr lang="en-US" dirty="0" smtClean="0">
                <a:solidFill>
                  <a:prstClr val="black"/>
                </a:solidFill>
              </a:rPr>
              <a:t>read and listen.</a:t>
            </a:r>
            <a:endParaRPr lang="en-US" dirty="0" smtClean="0">
              <a:solidFill>
                <a:prstClr val="black"/>
              </a:solidFill>
            </a:endParaRPr>
          </a:p>
          <a:p>
            <a:pPr>
              <a:spcBef>
                <a:spcPts val="1200"/>
              </a:spcBef>
            </a:pPr>
            <a:r>
              <a:rPr lang="en-US" dirty="0" smtClean="0">
                <a:solidFill>
                  <a:prstClr val="black"/>
                </a:solidFill>
              </a:rPr>
              <a:t>The slides take you through the reasoning rules on p. </a:t>
            </a:r>
            <a:r>
              <a:rPr lang="en-US" dirty="0" smtClean="0">
                <a:solidFill>
                  <a:prstClr val="black"/>
                </a:solidFill>
              </a:rPr>
              <a:t>21 - 22 </a:t>
            </a:r>
            <a:r>
              <a:rPr lang="en-US" dirty="0" smtClean="0">
                <a:solidFill>
                  <a:prstClr val="black"/>
                </a:solidFill>
              </a:rPr>
              <a:t>and show how these rules are applied to </a:t>
            </a:r>
            <a:r>
              <a:rPr lang="en-US" dirty="0" smtClean="0">
                <a:solidFill>
                  <a:prstClr val="black"/>
                </a:solidFill>
              </a:rPr>
              <a:t>the </a:t>
            </a:r>
            <a:r>
              <a:rPr lang="en-US" dirty="0" smtClean="0">
                <a:solidFill>
                  <a:prstClr val="black"/>
                </a:solidFill>
              </a:rPr>
              <a:t>specific </a:t>
            </a:r>
            <a:r>
              <a:rPr lang="en-US" dirty="0" smtClean="0">
                <a:solidFill>
                  <a:prstClr val="black"/>
                </a:solidFill>
              </a:rPr>
              <a:t>case</a:t>
            </a:r>
            <a:r>
              <a:rPr lang="en-US" dirty="0">
                <a:solidFill>
                  <a:prstClr val="black"/>
                </a:solidFill>
              </a:rPr>
              <a:t> </a:t>
            </a:r>
            <a:r>
              <a:rPr lang="en-US" dirty="0" smtClean="0">
                <a:solidFill>
                  <a:prstClr val="black"/>
                </a:solidFill>
              </a:rPr>
              <a:t>of </a:t>
            </a:r>
            <a:r>
              <a:rPr lang="en-US" dirty="0" smtClean="0">
                <a:solidFill>
                  <a:srgbClr val="FF0000"/>
                </a:solidFill>
              </a:rPr>
              <a:t>Person </a:t>
            </a:r>
            <a:r>
              <a:rPr lang="en-US" i="1" dirty="0" smtClean="0">
                <a:solidFill>
                  <a:srgbClr val="FF0000"/>
                </a:solidFill>
              </a:rPr>
              <a:t>Fred</a:t>
            </a:r>
            <a:r>
              <a:rPr lang="en-US" dirty="0" smtClean="0">
                <a:solidFill>
                  <a:srgbClr val="FF0000"/>
                </a:solidFill>
              </a:rPr>
              <a:t>.</a:t>
            </a:r>
            <a:r>
              <a:rPr lang="en-US" dirty="0" smtClean="0">
                <a:solidFill>
                  <a:prstClr val="black"/>
                </a:solidFill>
              </a:rPr>
              <a:t>  </a:t>
            </a:r>
            <a:r>
              <a:rPr lang="en-US" dirty="0" smtClean="0">
                <a:solidFill>
                  <a:prstClr val="black"/>
                </a:solidFill>
              </a:rPr>
              <a:t>Each slide shows a step in the process with explanations given in the notes section on the bottom of the screen.</a:t>
            </a:r>
          </a:p>
          <a:p>
            <a:pPr>
              <a:spcBef>
                <a:spcPts val="1200"/>
              </a:spcBef>
            </a:pPr>
            <a:r>
              <a:rPr lang="en-US" dirty="0" smtClean="0">
                <a:solidFill>
                  <a:prstClr val="black"/>
                </a:solidFill>
              </a:rPr>
              <a:t>As you go through the slides, each slides has a piece of information </a:t>
            </a:r>
            <a:r>
              <a:rPr lang="en-US" u="sng" dirty="0" smtClean="0">
                <a:solidFill>
                  <a:prstClr val="black"/>
                </a:solidFill>
              </a:rPr>
              <a:t>added</a:t>
            </a:r>
            <a:r>
              <a:rPr lang="en-US" dirty="0" smtClean="0">
                <a:solidFill>
                  <a:prstClr val="black"/>
                </a:solidFill>
              </a:rPr>
              <a:t>;</a:t>
            </a:r>
            <a:br>
              <a:rPr lang="en-US" dirty="0" smtClean="0">
                <a:solidFill>
                  <a:prstClr val="black"/>
                </a:solidFill>
              </a:rPr>
            </a:br>
            <a:r>
              <a:rPr lang="en-US" dirty="0" smtClean="0">
                <a:solidFill>
                  <a:prstClr val="black"/>
                </a:solidFill>
              </a:rPr>
              <a:t>the </a:t>
            </a:r>
            <a:r>
              <a:rPr lang="en-US" u="sng" dirty="0" smtClean="0">
                <a:solidFill>
                  <a:prstClr val="black"/>
                </a:solidFill>
              </a:rPr>
              <a:t>added</a:t>
            </a:r>
            <a:r>
              <a:rPr lang="en-US" dirty="0" smtClean="0">
                <a:solidFill>
                  <a:prstClr val="black"/>
                </a:solidFill>
              </a:rPr>
              <a:t> information </a:t>
            </a:r>
            <a:r>
              <a:rPr lang="en-US" dirty="0" smtClean="0">
                <a:solidFill>
                  <a:prstClr val="black"/>
                </a:solidFill>
              </a:rPr>
              <a:t>is </a:t>
            </a:r>
            <a:r>
              <a:rPr lang="en-US" dirty="0" smtClean="0">
                <a:solidFill>
                  <a:prstClr val="black"/>
                </a:solidFill>
              </a:rPr>
              <a:t>underlined.</a:t>
            </a:r>
            <a:endParaRPr lang="en-US" dirty="0" smtClean="0">
              <a:solidFill>
                <a:prstClr val="black"/>
              </a:solidFill>
            </a:endParaRPr>
          </a:p>
          <a:p>
            <a:pPr>
              <a:spcBef>
                <a:spcPts val="1200"/>
              </a:spcBef>
            </a:pPr>
            <a:r>
              <a:rPr lang="en-US" dirty="0">
                <a:solidFill>
                  <a:prstClr val="black"/>
                </a:solidFill>
              </a:rPr>
              <a:t>T</a:t>
            </a:r>
            <a:r>
              <a:rPr lang="en-US" dirty="0" smtClean="0">
                <a:solidFill>
                  <a:prstClr val="black"/>
                </a:solidFill>
              </a:rPr>
              <a:t>he facts that are used in the reasoning process are shown on Lecture Notes p. 20.</a:t>
            </a:r>
            <a:endParaRPr lang="en-US" dirty="0" smtClean="0">
              <a:solidFill>
                <a:prstClr val="black"/>
              </a:solidFill>
            </a:endParaRPr>
          </a:p>
          <a:p>
            <a:pPr>
              <a:spcBef>
                <a:spcPts val="1200"/>
              </a:spcBef>
            </a:pPr>
            <a:r>
              <a:rPr lang="en-US" dirty="0" smtClean="0">
                <a:solidFill>
                  <a:prstClr val="black"/>
                </a:solidFill>
              </a:rPr>
              <a:t>If you run into a problem understanding one slide, do not spend too much time on it,  just move on; seeing the whole process may clear up the problem.</a:t>
            </a:r>
          </a:p>
          <a:p>
            <a:pPr>
              <a:spcBef>
                <a:spcPts val="1200"/>
              </a:spcBef>
            </a:pPr>
            <a:r>
              <a:rPr lang="en-US" dirty="0" smtClean="0">
                <a:solidFill>
                  <a:prstClr val="black"/>
                </a:solidFill>
              </a:rPr>
              <a:t>For best viewing </a:t>
            </a:r>
            <a:r>
              <a:rPr lang="en-US" dirty="0" smtClean="0">
                <a:solidFill>
                  <a:prstClr val="black"/>
                </a:solidFill>
              </a:rPr>
              <a:t>minimize the ribbon: </a:t>
            </a:r>
            <a:r>
              <a:rPr lang="en-US" dirty="0" smtClean="0">
                <a:solidFill>
                  <a:prstClr val="black"/>
                </a:solidFill>
              </a:rPr>
              <a:t>In the upper right hand corner, click on </a:t>
            </a:r>
            <a:r>
              <a:rPr lang="en-US" dirty="0" smtClean="0">
                <a:solidFill>
                  <a:prstClr val="black"/>
                </a:solidFill>
                <a:sym typeface="Wingdings"/>
              </a:rPr>
              <a:t></a:t>
            </a:r>
            <a:r>
              <a:rPr lang="en-US" dirty="0" smtClean="0">
                <a:solidFill>
                  <a:prstClr val="black"/>
                </a:solidFill>
              </a:rPr>
              <a:t>. </a:t>
            </a:r>
            <a:endParaRPr lang="en-US" dirty="0">
              <a:solidFill>
                <a:prstClr val="black"/>
              </a:solidFill>
            </a:endParaRPr>
          </a:p>
          <a:p>
            <a:pPr>
              <a:spcBef>
                <a:spcPts val="1200"/>
              </a:spcBef>
            </a:pPr>
            <a:r>
              <a:rPr lang="en-US" dirty="0" smtClean="0">
                <a:solidFill>
                  <a:prstClr val="black"/>
                </a:solidFill>
              </a:rPr>
              <a:t>In many of these slides, the audio starts automatically</a:t>
            </a:r>
            <a:br>
              <a:rPr lang="en-US" dirty="0" smtClean="0">
                <a:solidFill>
                  <a:prstClr val="black"/>
                </a:solidFill>
              </a:rPr>
            </a:br>
            <a:r>
              <a:rPr lang="en-US" dirty="0" smtClean="0">
                <a:solidFill>
                  <a:prstClr val="black"/>
                </a:solidFill>
              </a:rPr>
              <a:t>The text is also given in the notes for the slide</a:t>
            </a:r>
            <a:r>
              <a:rPr lang="en-US" b="1" dirty="0" smtClean="0">
                <a:solidFill>
                  <a:prstClr val="black"/>
                </a:solidFill>
              </a:rPr>
              <a:t>				</a:t>
            </a:r>
            <a:endParaRPr lang="en-US" b="1" dirty="0">
              <a:solidFill>
                <a:prstClr val="black"/>
              </a:solidFill>
            </a:endParaRPr>
          </a:p>
        </p:txBody>
      </p:sp>
      <p:sp>
        <p:nvSpPr>
          <p:cNvPr id="3" name="Slide Number Placeholder 2"/>
          <p:cNvSpPr>
            <a:spLocks noGrp="1"/>
          </p:cNvSpPr>
          <p:nvPr>
            <p:ph type="sldNum" sz="quarter" idx="12"/>
          </p:nvPr>
        </p:nvSpPr>
        <p:spPr/>
        <p:txBody>
          <a:bodyPr/>
          <a:lstStyle/>
          <a:p>
            <a:fld id="{25466081-C724-4413-A58A-157D8A9C647D}" type="slidenum">
              <a:rPr lang="en-US" smtClean="0">
                <a:solidFill>
                  <a:prstClr val="black">
                    <a:tint val="75000"/>
                  </a:prstClr>
                </a:solidFill>
              </a:rPr>
              <a:pPr/>
              <a:t>7</a:t>
            </a:fld>
            <a:endParaRPr lang="en-US" dirty="0">
              <a:solidFill>
                <a:prstClr val="black">
                  <a:tint val="75000"/>
                </a:prstClr>
              </a:solidFill>
            </a:endParaRPr>
          </a:p>
        </p:txBody>
      </p:sp>
      <p:pic>
        <p:nvPicPr>
          <p:cNvPr id="5" name="~PP3303.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767763" y="6481763"/>
            <a:ext cx="244475" cy="244475"/>
          </a:xfrm>
          <a:prstGeom prst="rect">
            <a:avLst/>
          </a:prstGeom>
        </p:spPr>
      </p:pic>
    </p:spTree>
    <p:extLst>
      <p:ext uri="{BB962C8B-B14F-4D97-AF65-F5344CB8AC3E}">
        <p14:creationId xmlns:p14="http://schemas.microsoft.com/office/powerpoint/2010/main" val="391826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524000"/>
            <a:ext cx="7924800" cy="4862870"/>
          </a:xfrm>
          <a:prstGeom prst="rect">
            <a:avLst/>
          </a:prstGeom>
          <a:noFill/>
          <a:ln w="50800">
            <a:solidFill>
              <a:schemeClr val="tx1"/>
            </a:solidFill>
          </a:ln>
        </p:spPr>
        <p:txBody>
          <a:bodyPr wrap="square" rtlCol="0">
            <a:spAutoFit/>
          </a:bodyPr>
          <a:lstStyle/>
          <a:p>
            <a:endParaRPr lang="en-US" sz="2800" dirty="0" smtClean="0">
              <a:solidFill>
                <a:srgbClr val="FF0000"/>
              </a:solidFill>
            </a:endParaRPr>
          </a:p>
          <a:p>
            <a:endParaRPr lang="en-US" sz="2800" dirty="0" smtClean="0">
              <a:solidFill>
                <a:srgbClr val="FF0000"/>
              </a:solidFill>
            </a:endParaRPr>
          </a:p>
          <a:p>
            <a:endParaRPr lang="en-US" sz="2800" dirty="0" smtClean="0">
              <a:solidFill>
                <a:srgbClr val="FF0000"/>
              </a:solidFill>
            </a:endParaRPr>
          </a:p>
          <a:p>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shouldTake</a:t>
            </a:r>
            <a:r>
              <a:rPr lang="en-US" sz="2800" dirty="0" smtClean="0">
                <a:solidFill>
                  <a:prstClr val="black"/>
                </a:solidFill>
              </a:rPr>
              <a:t>&gt; </a:t>
            </a:r>
            <a:r>
              <a:rPr lang="en-US" sz="2800" dirty="0" smtClean="0">
                <a:solidFill>
                  <a:srgbClr val="0070C0"/>
                </a:solidFill>
              </a:rPr>
              <a:t>?DrugZ   </a:t>
            </a:r>
            <a:r>
              <a:rPr lang="en-US" sz="2800" b="1" dirty="0" smtClean="0">
                <a:solidFill>
                  <a:prstClr val="black"/>
                </a:solidFill>
              </a:rPr>
              <a:t>IF</a:t>
            </a:r>
            <a:endParaRPr lang="en-US" sz="2800" dirty="0" smtClean="0">
              <a:solidFill>
                <a:prstClr val="black"/>
              </a:solidFill>
            </a:endParaRPr>
          </a:p>
          <a:p>
            <a:pPr>
              <a:spcBef>
                <a:spcPts val="1200"/>
              </a:spcBef>
            </a:pPr>
            <a:r>
              <a:rPr lang="en-US" sz="2800" dirty="0">
                <a:solidFill>
                  <a:prstClr val="black"/>
                </a:solidFill>
              </a:rPr>
              <a:t>	</a:t>
            </a:r>
            <a:r>
              <a:rPr lang="en-US" sz="2800" dirty="0" smtClean="0">
                <a:solidFill>
                  <a:srgbClr val="FF0000"/>
                </a:solidFill>
              </a:rPr>
              <a:t>?PersonX</a:t>
            </a:r>
            <a:r>
              <a:rPr lang="en-US" sz="2800" dirty="0" smtClean="0">
                <a:solidFill>
                  <a:prstClr val="black"/>
                </a:solidFill>
              </a:rPr>
              <a:t> &lt;</a:t>
            </a:r>
            <a:r>
              <a:rPr lang="en-US" sz="2800" i="1" dirty="0" smtClean="0">
                <a:solidFill>
                  <a:prstClr val="black"/>
                </a:solidFill>
              </a:rPr>
              <a:t>hasCandidateDrug</a:t>
            </a:r>
            <a:r>
              <a:rPr lang="en-US" sz="2800" dirty="0" smtClean="0">
                <a:solidFill>
                  <a:prstClr val="black"/>
                </a:solidFill>
              </a:rPr>
              <a:t>&gt; </a:t>
            </a:r>
            <a:r>
              <a:rPr lang="en-US" sz="2800" dirty="0" smtClean="0">
                <a:solidFill>
                  <a:srgbClr val="0070C0"/>
                </a:solidFill>
              </a:rPr>
              <a:t>?DrugZ</a:t>
            </a:r>
          </a:p>
          <a:p>
            <a:pPr>
              <a:spcBef>
                <a:spcPts val="1200"/>
              </a:spcBef>
              <a:spcAft>
                <a:spcPts val="1200"/>
              </a:spcAft>
            </a:pPr>
            <a:r>
              <a:rPr lang="en-US" sz="2800" dirty="0" smtClean="0">
                <a:solidFill>
                  <a:prstClr val="black"/>
                </a:solidFill>
              </a:rPr>
              <a:t>	</a:t>
            </a:r>
            <a:r>
              <a:rPr lang="en-US" sz="2800" b="1" dirty="0" smtClean="0">
                <a:solidFill>
                  <a:prstClr val="black"/>
                </a:solidFill>
              </a:rPr>
              <a:t>AND</a:t>
            </a:r>
            <a:endParaRPr lang="en-US" sz="2800" dirty="0" smtClean="0">
              <a:solidFill>
                <a:prstClr val="black"/>
              </a:solidFill>
            </a:endParaRPr>
          </a:p>
          <a:p>
            <a:r>
              <a:rPr lang="en-US" sz="2800" dirty="0">
                <a:solidFill>
                  <a:prstClr val="black"/>
                </a:solidFill>
              </a:rPr>
              <a:t>	</a:t>
            </a: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tolerates</a:t>
            </a:r>
            <a:r>
              <a:rPr lang="en-US" sz="2800" dirty="0" smtClean="0">
                <a:solidFill>
                  <a:prstClr val="black"/>
                </a:solidFill>
              </a:rPr>
              <a:t>&gt; </a:t>
            </a:r>
            <a:r>
              <a:rPr lang="en-US" sz="2800" dirty="0" smtClean="0">
                <a:solidFill>
                  <a:srgbClr val="0070C0"/>
                </a:solidFill>
              </a:rPr>
              <a:t>?DrugZ</a:t>
            </a:r>
            <a:r>
              <a:rPr lang="en-US" sz="2800" dirty="0" smtClean="0">
                <a:solidFill>
                  <a:prstClr val="black"/>
                </a:solidFill>
              </a:rPr>
              <a:t>	             </a:t>
            </a:r>
          </a:p>
          <a:p>
            <a:r>
              <a:rPr lang="en-US" sz="2800" dirty="0">
                <a:solidFill>
                  <a:prstClr val="black"/>
                </a:solidFill>
              </a:rPr>
              <a:t>	</a:t>
            </a:r>
            <a:r>
              <a:rPr lang="en-US" sz="2800" dirty="0" smtClean="0">
                <a:solidFill>
                  <a:prstClr val="black"/>
                </a:solidFill>
              </a:rPr>
              <a:t> # </a:t>
            </a:r>
            <a:r>
              <a:rPr lang="en-US" sz="2800" dirty="0">
                <a:solidFill>
                  <a:prstClr val="black"/>
                </a:solidFill>
              </a:rPr>
              <a:t>F</a:t>
            </a:r>
            <a:r>
              <a:rPr lang="en-US" sz="2800" dirty="0" smtClean="0">
                <a:solidFill>
                  <a:prstClr val="black"/>
                </a:solidFill>
              </a:rPr>
              <a:t>ilter for: Drug does no harm </a:t>
            </a:r>
            <a:br>
              <a:rPr lang="en-US" sz="2800" dirty="0" smtClean="0">
                <a:solidFill>
                  <a:prstClr val="black"/>
                </a:solidFill>
              </a:rPr>
            </a:br>
            <a:r>
              <a:rPr lang="en-US" sz="2800" dirty="0" smtClean="0">
                <a:solidFill>
                  <a:prstClr val="black"/>
                </a:solidFill>
              </a:rPr>
              <a:t>	</a:t>
            </a:r>
            <a:r>
              <a:rPr lang="en-US" sz="2800" spc="-10" dirty="0" smtClean="0">
                <a:solidFill>
                  <a:prstClr val="black"/>
                </a:solidFill>
              </a:rPr>
              <a:t>[# indicates a comment for the human reader]</a:t>
            </a:r>
          </a:p>
          <a:p>
            <a:endParaRPr lang="en-US" sz="2800" dirty="0">
              <a:solidFill>
                <a:prstClr val="black"/>
              </a:solidFill>
            </a:endParaRPr>
          </a:p>
        </p:txBody>
      </p:sp>
      <p:sp>
        <p:nvSpPr>
          <p:cNvPr id="3" name="TextBox 2"/>
          <p:cNvSpPr txBox="1"/>
          <p:nvPr/>
        </p:nvSpPr>
        <p:spPr>
          <a:xfrm>
            <a:off x="5715000" y="685800"/>
            <a:ext cx="2514600" cy="400110"/>
          </a:xfrm>
          <a:prstGeom prst="rect">
            <a:avLst/>
          </a:prstGeom>
          <a:noFill/>
        </p:spPr>
        <p:txBody>
          <a:bodyPr wrap="square" rtlCol="0">
            <a:spAutoFit/>
          </a:bodyPr>
          <a:lstStyle/>
          <a:p>
            <a:pPr algn="r"/>
            <a:r>
              <a:rPr lang="en-US" sz="2000" b="1" dirty="0" smtClean="0">
                <a:solidFill>
                  <a:prstClr val="black"/>
                </a:solidFill>
              </a:rPr>
              <a:t>Level 0</a:t>
            </a:r>
            <a:endParaRPr lang="en-US" sz="2000" b="1" dirty="0">
              <a:solidFill>
                <a:prstClr val="black"/>
              </a:solidFill>
            </a:endParaRPr>
          </a:p>
        </p:txBody>
      </p:sp>
      <p:sp>
        <p:nvSpPr>
          <p:cNvPr id="4" name="Slide Number Placeholder 3"/>
          <p:cNvSpPr>
            <a:spLocks noGrp="1"/>
          </p:cNvSpPr>
          <p:nvPr>
            <p:ph type="sldNum" sz="quarter" idx="12"/>
          </p:nvPr>
        </p:nvSpPr>
        <p:spPr/>
        <p:txBody>
          <a:bodyPr/>
          <a:lstStyle/>
          <a:p>
            <a:fld id="{25466081-C724-4413-A58A-157D8A9C647D}" type="slidenum">
              <a:rPr lang="en-US" smtClean="0">
                <a:solidFill>
                  <a:prstClr val="black">
                    <a:tint val="75000"/>
                  </a:prstClr>
                </a:solidFill>
              </a:rPr>
              <a:pPr/>
              <a:t>8</a:t>
            </a:fld>
            <a:endParaRPr lang="en-US" dirty="0">
              <a:solidFill>
                <a:prstClr val="black">
                  <a:tint val="75000"/>
                </a:prstClr>
              </a:solidFill>
            </a:endParaRPr>
          </a:p>
        </p:txBody>
      </p:sp>
      <p:pic>
        <p:nvPicPr>
          <p:cNvPr id="5" name="~PP3211.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767763" y="6481763"/>
            <a:ext cx="244475" cy="244475"/>
          </a:xfrm>
          <a:prstGeom prst="rect">
            <a:avLst/>
          </a:prstGeom>
        </p:spPr>
      </p:pic>
    </p:spTree>
    <p:extLst>
      <p:ext uri="{BB962C8B-B14F-4D97-AF65-F5344CB8AC3E}">
        <p14:creationId xmlns:p14="http://schemas.microsoft.com/office/powerpoint/2010/main" val="398818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990600"/>
            <a:ext cx="7696200" cy="4431983"/>
          </a:xfrm>
          <a:prstGeom prst="rect">
            <a:avLst/>
          </a:prstGeom>
          <a:noFill/>
          <a:ln w="50800">
            <a:solidFill>
              <a:schemeClr val="tx1"/>
            </a:solidFill>
          </a:ln>
        </p:spPr>
        <p:txBody>
          <a:bodyPr wrap="square" rtlCol="0">
            <a:spAutoFit/>
          </a:bodyPr>
          <a:lstStyle/>
          <a:p>
            <a:endParaRPr lang="en-US" sz="2800" b="1" dirty="0" smtClean="0">
              <a:solidFill>
                <a:srgbClr val="FF0000"/>
              </a:solidFill>
            </a:endParaRPr>
          </a:p>
          <a:p>
            <a:r>
              <a:rPr lang="en-US" sz="2800" b="1" dirty="0" smtClean="0">
                <a:solidFill>
                  <a:srgbClr val="FF0000"/>
                </a:solidFill>
              </a:rPr>
              <a:t>   </a:t>
            </a:r>
            <a:r>
              <a:rPr lang="en-US" sz="2800" b="1" u="sng" dirty="0" smtClean="0">
                <a:solidFill>
                  <a:srgbClr val="FF0000"/>
                </a:solidFill>
              </a:rPr>
              <a:t>Fred    </a:t>
            </a:r>
            <a:r>
              <a:rPr lang="en-US" sz="2800" b="1" u="sng" dirty="0" smtClean="0">
                <a:solidFill>
                  <a:prstClr val="black"/>
                </a:solidFill>
              </a:rPr>
              <a:t>&lt;</a:t>
            </a:r>
            <a:r>
              <a:rPr lang="en-US" sz="2800" b="1" i="1" u="sng" dirty="0" smtClean="0">
                <a:solidFill>
                  <a:prstClr val="black"/>
                </a:solidFill>
              </a:rPr>
              <a:t>shouldTake</a:t>
            </a:r>
            <a:r>
              <a:rPr lang="en-US" sz="2800" b="1" u="sng" dirty="0" smtClean="0">
                <a:solidFill>
                  <a:prstClr val="black"/>
                </a:solidFill>
              </a:rPr>
              <a:t>&gt;   </a:t>
            </a:r>
            <a:r>
              <a:rPr lang="en-US" sz="2800" b="1" u="sng" dirty="0" smtClean="0">
                <a:solidFill>
                  <a:srgbClr val="0070C0"/>
                </a:solidFill>
              </a:rPr>
              <a:t>?DrugZ</a:t>
            </a:r>
            <a:endParaRPr lang="en-US" sz="2800" b="1" dirty="0" smtClean="0">
              <a:solidFill>
                <a:srgbClr val="0070C0"/>
              </a:solidFill>
            </a:endParaRPr>
          </a:p>
          <a:p>
            <a:endParaRPr lang="en-US" sz="2800" b="1" dirty="0" smtClean="0">
              <a:solidFill>
                <a:srgbClr val="FF0000"/>
              </a:solidFill>
            </a:endParaRPr>
          </a:p>
          <a:p>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shouldTake</a:t>
            </a:r>
            <a:r>
              <a:rPr lang="en-US" sz="2800" dirty="0" smtClean="0">
                <a:solidFill>
                  <a:prstClr val="black"/>
                </a:solidFill>
              </a:rPr>
              <a:t>&gt; </a:t>
            </a:r>
            <a:r>
              <a:rPr lang="en-US" sz="2800" dirty="0" smtClean="0">
                <a:solidFill>
                  <a:srgbClr val="0070C0"/>
                </a:solidFill>
              </a:rPr>
              <a:t>?DrugZ       </a:t>
            </a:r>
            <a:r>
              <a:rPr lang="en-US" sz="2800" b="1" dirty="0" smtClean="0">
                <a:solidFill>
                  <a:prstClr val="black"/>
                </a:solidFill>
              </a:rPr>
              <a:t>IF</a:t>
            </a:r>
            <a:endParaRPr lang="en-US" sz="2800" dirty="0" smtClean="0">
              <a:solidFill>
                <a:prstClr val="black"/>
              </a:solidFill>
            </a:endParaRPr>
          </a:p>
          <a:p>
            <a:pPr>
              <a:spcBef>
                <a:spcPts val="1200"/>
              </a:spcBef>
            </a:pPr>
            <a:r>
              <a:rPr lang="en-US" sz="2800" dirty="0">
                <a:solidFill>
                  <a:prstClr val="black"/>
                </a:solidFill>
              </a:rPr>
              <a:t>	</a:t>
            </a:r>
            <a:r>
              <a:rPr lang="en-US" sz="2800" dirty="0" smtClean="0">
                <a:solidFill>
                  <a:srgbClr val="FF0000"/>
                </a:solidFill>
              </a:rPr>
              <a:t>?PersonX</a:t>
            </a:r>
            <a:r>
              <a:rPr lang="en-US" sz="2800" dirty="0" smtClean="0">
                <a:solidFill>
                  <a:prstClr val="black"/>
                </a:solidFill>
              </a:rPr>
              <a:t> &lt;</a:t>
            </a:r>
            <a:r>
              <a:rPr lang="en-US" sz="2800" i="1" dirty="0" smtClean="0">
                <a:solidFill>
                  <a:prstClr val="black"/>
                </a:solidFill>
              </a:rPr>
              <a:t>hasCandidateDrug</a:t>
            </a:r>
            <a:r>
              <a:rPr lang="en-US" sz="2800" dirty="0" smtClean="0">
                <a:solidFill>
                  <a:prstClr val="black"/>
                </a:solidFill>
              </a:rPr>
              <a:t>&gt; </a:t>
            </a:r>
            <a:r>
              <a:rPr lang="en-US" sz="2800" dirty="0" smtClean="0">
                <a:solidFill>
                  <a:srgbClr val="0070C0"/>
                </a:solidFill>
              </a:rPr>
              <a:t>?DrugZ</a:t>
            </a:r>
          </a:p>
          <a:p>
            <a:pPr>
              <a:spcBef>
                <a:spcPts val="1200"/>
              </a:spcBef>
              <a:spcAft>
                <a:spcPts val="1200"/>
              </a:spcAft>
            </a:pPr>
            <a:r>
              <a:rPr lang="en-US" sz="2800" dirty="0" smtClean="0">
                <a:solidFill>
                  <a:prstClr val="black"/>
                </a:solidFill>
              </a:rPr>
              <a:t>	</a:t>
            </a:r>
            <a:r>
              <a:rPr lang="en-US" sz="2800" b="1" dirty="0" smtClean="0">
                <a:solidFill>
                  <a:prstClr val="black"/>
                </a:solidFill>
              </a:rPr>
              <a:t>AND</a:t>
            </a:r>
            <a:endParaRPr lang="en-US" sz="2800" dirty="0" smtClean="0">
              <a:solidFill>
                <a:prstClr val="black"/>
              </a:solidFill>
            </a:endParaRPr>
          </a:p>
          <a:p>
            <a:r>
              <a:rPr lang="en-US" sz="2800" dirty="0">
                <a:solidFill>
                  <a:prstClr val="black"/>
                </a:solidFill>
              </a:rPr>
              <a:t>	</a:t>
            </a:r>
            <a:r>
              <a:rPr lang="en-US" sz="2800" dirty="0" smtClean="0">
                <a:solidFill>
                  <a:srgbClr val="FF0000"/>
                </a:solidFill>
              </a:rPr>
              <a:t>?PersonX </a:t>
            </a:r>
            <a:r>
              <a:rPr lang="en-US" sz="2800" dirty="0" smtClean="0">
                <a:solidFill>
                  <a:prstClr val="black"/>
                </a:solidFill>
              </a:rPr>
              <a:t>&lt;</a:t>
            </a:r>
            <a:r>
              <a:rPr lang="en-US" sz="2800" i="1" dirty="0" smtClean="0">
                <a:solidFill>
                  <a:prstClr val="black"/>
                </a:solidFill>
              </a:rPr>
              <a:t>tolerates</a:t>
            </a:r>
            <a:r>
              <a:rPr lang="en-US" sz="2800" dirty="0" smtClean="0">
                <a:solidFill>
                  <a:prstClr val="black"/>
                </a:solidFill>
              </a:rPr>
              <a:t>&gt; </a:t>
            </a:r>
            <a:r>
              <a:rPr lang="en-US" sz="2800" dirty="0" smtClean="0">
                <a:solidFill>
                  <a:srgbClr val="0070C0"/>
                </a:solidFill>
              </a:rPr>
              <a:t>?DrugZ</a:t>
            </a:r>
            <a:r>
              <a:rPr lang="en-US" sz="2800" dirty="0" smtClean="0">
                <a:solidFill>
                  <a:prstClr val="black"/>
                </a:solidFill>
              </a:rPr>
              <a:t>	             </a:t>
            </a:r>
          </a:p>
          <a:p>
            <a:r>
              <a:rPr lang="en-US" sz="2800" dirty="0">
                <a:solidFill>
                  <a:prstClr val="black"/>
                </a:solidFill>
              </a:rPr>
              <a:t>	</a:t>
            </a:r>
            <a:r>
              <a:rPr lang="en-US" sz="2800" dirty="0" smtClean="0">
                <a:solidFill>
                  <a:prstClr val="black"/>
                </a:solidFill>
              </a:rPr>
              <a:t> # Filter for: Drug does no harm</a:t>
            </a:r>
          </a:p>
          <a:p>
            <a:endParaRPr lang="en-US" sz="2800" dirty="0">
              <a:solidFill>
                <a:prstClr val="black"/>
              </a:solidFill>
            </a:endParaRPr>
          </a:p>
        </p:txBody>
      </p:sp>
      <p:sp>
        <p:nvSpPr>
          <p:cNvPr id="3" name="TextBox 2"/>
          <p:cNvSpPr txBox="1"/>
          <p:nvPr/>
        </p:nvSpPr>
        <p:spPr>
          <a:xfrm>
            <a:off x="5791200" y="304800"/>
            <a:ext cx="2514600" cy="381000"/>
          </a:xfrm>
          <a:prstGeom prst="rect">
            <a:avLst/>
          </a:prstGeom>
          <a:noFill/>
        </p:spPr>
        <p:txBody>
          <a:bodyPr wrap="square" rtlCol="0">
            <a:spAutoFit/>
          </a:bodyPr>
          <a:lstStyle/>
          <a:p>
            <a:pPr algn="r"/>
            <a:r>
              <a:rPr lang="en-US" b="1" dirty="0" smtClean="0">
                <a:solidFill>
                  <a:prstClr val="black"/>
                </a:solidFill>
              </a:rPr>
              <a:t>Level 0</a:t>
            </a:r>
            <a:endParaRPr lang="en-US" b="1" dirty="0">
              <a:solidFill>
                <a:prstClr val="black"/>
              </a:solidFill>
            </a:endParaRPr>
          </a:p>
        </p:txBody>
      </p:sp>
      <p:sp>
        <p:nvSpPr>
          <p:cNvPr id="4" name="Slide Number Placeholder 3"/>
          <p:cNvSpPr>
            <a:spLocks noGrp="1"/>
          </p:cNvSpPr>
          <p:nvPr>
            <p:ph type="sldNum" sz="quarter" idx="12"/>
          </p:nvPr>
        </p:nvSpPr>
        <p:spPr/>
        <p:txBody>
          <a:bodyPr/>
          <a:lstStyle/>
          <a:p>
            <a:fld id="{25466081-C724-4413-A58A-157D8A9C647D}" type="slidenum">
              <a:rPr lang="en-US" smtClean="0">
                <a:solidFill>
                  <a:prstClr val="black">
                    <a:tint val="75000"/>
                  </a:prstClr>
                </a:solidFill>
              </a:rPr>
              <a:pPr/>
              <a:t>9</a:t>
            </a:fld>
            <a:endParaRPr lang="en-US" dirty="0">
              <a:solidFill>
                <a:prstClr val="black">
                  <a:tint val="75000"/>
                </a:prstClr>
              </a:solidFill>
            </a:endParaRPr>
          </a:p>
        </p:txBody>
      </p:sp>
      <p:pic>
        <p:nvPicPr>
          <p:cNvPr id="5" name="~PP3170.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767763" y="6481763"/>
            <a:ext cx="244475" cy="244475"/>
          </a:xfrm>
          <a:prstGeom prst="rect">
            <a:avLst/>
          </a:prstGeom>
        </p:spPr>
      </p:pic>
    </p:spTree>
    <p:extLst>
      <p:ext uri="{BB962C8B-B14F-4D97-AF65-F5344CB8AC3E}">
        <p14:creationId xmlns:p14="http://schemas.microsoft.com/office/powerpoint/2010/main" val="145243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7_Default Design">
  <a:themeElements>
    <a:clrScheme name="">
      <a:dk1>
        <a:srgbClr val="FFFFFF"/>
      </a:dk1>
      <a:lt1>
        <a:srgbClr val="FFFFFF"/>
      </a:lt1>
      <a:dk2>
        <a:srgbClr val="FFFF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FFFFFF"/>
    </a:dk1>
    <a:lt1>
      <a:srgbClr val="FFFFFF"/>
    </a:lt1>
    <a:dk2>
      <a:srgbClr val="FFFF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
    <a:dk1>
      <a:srgbClr val="FFFFFF"/>
    </a:dk1>
    <a:lt1>
      <a:srgbClr val="FFFFFF"/>
    </a:lt1>
    <a:dk2>
      <a:srgbClr val="FFFF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1363</TotalTime>
  <Words>2274</Words>
  <Application>Microsoft Office PowerPoint</Application>
  <PresentationFormat>On-screen Show (4:3)</PresentationFormat>
  <Paragraphs>546</Paragraphs>
  <Slides>37</Slides>
  <Notes>28</Notes>
  <HiddenSlides>0</HiddenSlides>
  <MMClips>30</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7_Default Design</vt:lpstr>
      <vt:lpstr>Office Theme</vt:lpstr>
      <vt:lpstr>UB LIS 571 Soergel Lecture 1.2    Information systems and information structure</vt:lpstr>
      <vt:lpstr>How to use these slides repeated</vt:lpstr>
      <vt:lpstr>Outline</vt:lpstr>
      <vt:lpstr>Lecture 1.2a. Drug prescription expert system</vt:lpstr>
      <vt:lpstr>Lect. 1.2a. Drug prescription expert system  continued</vt:lpstr>
      <vt:lpstr>Lect. 1.2a. Drug prescription expert system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Lecture 1.2b. University database</vt:lpstr>
      <vt:lpstr>Lecture 1.2b. University database, continued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UB LIS 571 Soergel Lecture 1.2    Information systems and information structure</dc:title>
  <dc:creator>dsoergel</dc:creator>
  <cp:lastModifiedBy>dsoergel</cp:lastModifiedBy>
  <cp:revision>57</cp:revision>
  <dcterms:created xsi:type="dcterms:W3CDTF">2012-05-16T23:52:37Z</dcterms:created>
  <dcterms:modified xsi:type="dcterms:W3CDTF">2016-01-24T22:26:45Z</dcterms:modified>
</cp:coreProperties>
</file>