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1"/>
  </p:sldMasterIdLst>
  <p:notesMasterIdLst>
    <p:notesMasterId r:id="rId12"/>
  </p:notesMasterIdLst>
  <p:sldIdLst>
    <p:sldId id="256" r:id="rId2"/>
    <p:sldId id="302" r:id="rId3"/>
    <p:sldId id="301" r:id="rId4"/>
    <p:sldId id="312" r:id="rId5"/>
    <p:sldId id="259" r:id="rId6"/>
    <p:sldId id="303" r:id="rId7"/>
    <p:sldId id="313" r:id="rId8"/>
    <p:sldId id="314" r:id="rId9"/>
    <p:sldId id="315" r:id="rId10"/>
    <p:sldId id="316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9800"/>
    <a:srgbClr val="685400"/>
    <a:srgbClr val="00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94649" autoAdjust="0"/>
  </p:normalViewPr>
  <p:slideViewPr>
    <p:cSldViewPr>
      <p:cViewPr varScale="1">
        <p:scale>
          <a:sx n="82" d="100"/>
          <a:sy n="82" d="100"/>
        </p:scale>
        <p:origin x="-139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33099120-5D35-4016-9FD4-809C6A1246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6290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099120-5D35-4016-9FD4-809C6A12462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810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>
              <a:defRPr/>
            </a:pPr>
            <a:fld id="{F023A00D-5CB4-4BC5-96EA-DD2D4099CE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14400"/>
            <a:ext cx="7772400" cy="1447800"/>
          </a:xfrm>
        </p:spPr>
        <p:txBody>
          <a:bodyPr/>
          <a:lstStyle/>
          <a:p>
            <a:pPr eaLnBrk="1" hangingPunct="1"/>
            <a:r>
              <a:rPr lang="en-US" sz="4400" b="0" dirty="0">
                <a:latin typeface="Arial Unicode MS" pitchFamily="34" charset="-128"/>
              </a:rPr>
              <a:t>UB LIS 571 Soergel</a:t>
            </a:r>
            <a:br>
              <a:rPr lang="en-US" sz="4400" b="0" dirty="0">
                <a:latin typeface="Arial Unicode MS" pitchFamily="34" charset="-128"/>
              </a:rPr>
            </a:br>
            <a:r>
              <a:rPr lang="en-US" sz="4400" b="0" dirty="0">
                <a:latin typeface="Arial Unicode MS" pitchFamily="34" charset="-128"/>
              </a:rPr>
              <a:t>Lecture </a:t>
            </a:r>
            <a:r>
              <a:rPr lang="en-US" sz="4400" b="0" dirty="0" smtClean="0">
                <a:latin typeface="Arial Unicode MS" pitchFamily="34" charset="-128"/>
              </a:rPr>
              <a:t>2.1</a:t>
            </a:r>
            <a:r>
              <a:rPr lang="en-US" sz="4400" b="0" dirty="0">
                <a:latin typeface="Arial Unicode MS" pitchFamily="34" charset="-128"/>
              </a:rPr>
              <a:t/>
            </a:r>
            <a:br>
              <a:rPr lang="en-US" sz="4400" b="0" dirty="0">
                <a:latin typeface="Arial Unicode MS" pitchFamily="34" charset="-128"/>
              </a:rPr>
            </a:br>
            <a:r>
              <a:rPr lang="en-US" sz="4400" dirty="0"/>
              <a:t>The nature of knowledge</a:t>
            </a:r>
            <a:endParaRPr lang="en-US" sz="44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158412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029" y="5145384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2000" b="1" spc="-20" dirty="0" smtClean="0">
                <a:solidFill>
                  <a:schemeClr val="bg1"/>
                </a:solidFill>
              </a:rPr>
              <a:t>p. 33  -  55						70 minutes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2	The nature of concepts / categories / classes</a:t>
            </a:r>
            <a:endParaRPr lang="en-US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133600"/>
            <a:ext cx="8458200" cy="4114800"/>
          </a:xfrm>
        </p:spPr>
        <p:txBody>
          <a:bodyPr/>
          <a:lstStyle/>
          <a:p>
            <a:pPr marL="569913" indent="-569913" eaLnBrk="1" hangingPunct="1">
              <a:spcBef>
                <a:spcPts val="1800"/>
              </a:spcBef>
              <a:buNone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2.1	Types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of concepts. Individual concepts and class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concepts</a:t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Classical definition of concepts  p. 46</a:t>
            </a:r>
          </a:p>
          <a:p>
            <a:pPr marL="569913" indent="-569913" eaLnBrk="1" hangingPunct="1">
              <a:spcBef>
                <a:spcPts val="1800"/>
              </a:spcBef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2.2	Objectivist vs. organism-centered view of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categories p. 49</a:t>
            </a:r>
          </a:p>
          <a:p>
            <a:pPr marL="569913" indent="-569913" eaLnBrk="1" hangingPunct="1">
              <a:spcBef>
                <a:spcPts val="1800"/>
              </a:spcBef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2.3	Explicit definition of categories vs. prototypes and fuzzy membership.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Radial categories p. 52</a:t>
            </a:r>
          </a:p>
          <a:p>
            <a:pPr marL="569913" indent="-569913">
              <a:spcBef>
                <a:spcPts val="1800"/>
              </a:spcBef>
              <a:buNone/>
            </a:pPr>
            <a:r>
              <a:rPr lang="en-US" sz="2000" dirty="0" smtClean="0"/>
              <a:t>2.4	Basic </a:t>
            </a:r>
            <a:r>
              <a:rPr lang="en-US" sz="2000" dirty="0"/>
              <a:t>level categories: Application of categories or concepts to action (Eleanor Rosch</a:t>
            </a:r>
            <a:r>
              <a:rPr lang="en-US" sz="2000" dirty="0" smtClean="0"/>
              <a:t>) p. 54 - 55</a:t>
            </a:r>
            <a:br>
              <a:rPr lang="en-US" sz="2000" dirty="0" smtClean="0"/>
            </a:br>
            <a:r>
              <a:rPr lang="en-US" sz="2000" dirty="0" smtClean="0"/>
              <a:t>From </a:t>
            </a:r>
            <a:r>
              <a:rPr lang="en-US" sz="2000" dirty="0"/>
              <a:t>this perspective, what categories are most useful and worth the effort to learn</a:t>
            </a:r>
            <a:r>
              <a:rPr lang="en-US" sz="2000" dirty="0" smtClean="0"/>
              <a:t>? 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10</a:t>
            </a:fld>
            <a:endParaRPr lang="en-US" dirty="0"/>
          </a:p>
        </p:txBody>
      </p:sp>
      <p:pic>
        <p:nvPicPr>
          <p:cNvPr id="2" name="UBLIS571DS-02.1-2Lecture02.1The nature of knowledgeAudioSlidesSlide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96968" y="5463684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4478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12 minutes    </a:t>
            </a:r>
            <a:r>
              <a:rPr lang="en-US" dirty="0" smtClean="0">
                <a:solidFill>
                  <a:schemeClr val="bg1"/>
                </a:solidFill>
              </a:rPr>
              <a:t>Start the audio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3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1143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7924800" cy="4114800"/>
          </a:xfrm>
        </p:spPr>
        <p:txBody>
          <a:bodyPr/>
          <a:lstStyle/>
          <a:p>
            <a:r>
              <a:rPr lang="en-US" sz="2000" dirty="0"/>
              <a:t>The lecture or exercise is divided into segments listed on </a:t>
            </a:r>
            <a:r>
              <a:rPr lang="en-US" sz="2000" dirty="0" smtClean="0"/>
              <a:t>Slide 3. </a:t>
            </a:r>
            <a:endParaRPr lang="en-US" sz="2000" dirty="0"/>
          </a:p>
          <a:p>
            <a:r>
              <a:rPr lang="en-US" sz="2000" dirty="0"/>
              <a:t>Many slides have audio. To start the </a:t>
            </a:r>
            <a:r>
              <a:rPr lang="en-US" sz="2000" dirty="0" smtClean="0"/>
              <a:t>audio:</a:t>
            </a:r>
            <a:endParaRPr lang="en-US" sz="2000" dirty="0"/>
          </a:p>
          <a:p>
            <a:pPr marL="685800"/>
            <a:r>
              <a:rPr lang="en-US" sz="2000" dirty="0"/>
              <a:t>Mouse over the speaker </a:t>
            </a:r>
            <a:r>
              <a:rPr lang="en-US" sz="2000" dirty="0" smtClean="0"/>
              <a:t>icon.</a:t>
            </a:r>
            <a:endParaRPr lang="en-US" sz="2000" dirty="0"/>
          </a:p>
          <a:p>
            <a:pPr marL="685800" lvl="1" indent="-347472">
              <a:spcBef>
                <a:spcPts val="144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familiar play-back control bar </a:t>
            </a:r>
            <a:r>
              <a:rPr lang="en-US" sz="2000" dirty="0" smtClean="0">
                <a:solidFill>
                  <a:schemeClr val="bg1"/>
                </a:solidFill>
              </a:rPr>
              <a:t>appears.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Click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 smtClean="0">
                <a:solidFill>
                  <a:schemeClr val="bg1"/>
                </a:solidFill>
              </a:rPr>
              <a:t>to start, </a:t>
            </a:r>
            <a:r>
              <a:rPr lang="en-US" sz="2000" dirty="0">
                <a:solidFill>
                  <a:schemeClr val="bg1"/>
                </a:solidFill>
              </a:rPr>
              <a:t>click </a:t>
            </a:r>
            <a:r>
              <a:rPr lang="en-US" sz="2000" dirty="0" smtClean="0">
                <a:solidFill>
                  <a:schemeClr val="bg1"/>
                </a:solidFill>
              </a:rPr>
              <a:t>on || to </a:t>
            </a:r>
            <a:r>
              <a:rPr lang="en-US" sz="2000" dirty="0">
                <a:solidFill>
                  <a:schemeClr val="bg1"/>
                </a:solidFill>
              </a:rPr>
              <a:t>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lvl="2" indent="-342900">
              <a:spcBef>
                <a:spcPct val="60000"/>
              </a:spcBef>
            </a:pPr>
            <a:r>
              <a:rPr lang="en-US" sz="2000" dirty="0" smtClean="0"/>
              <a:t>Other </a:t>
            </a:r>
            <a:r>
              <a:rPr lang="en-US" sz="2000" dirty="0"/>
              <a:t>slides </a:t>
            </a:r>
            <a:r>
              <a:rPr lang="en-US" sz="2000" dirty="0">
                <a:ea typeface="+mn-ea"/>
              </a:rPr>
              <a:t>have</a:t>
            </a:r>
            <a:r>
              <a:rPr lang="en-US" sz="2000" dirty="0"/>
              <a:t> just instructions or are just to </a:t>
            </a:r>
            <a:r>
              <a:rPr lang="en-US" sz="2000" dirty="0" smtClean="0"/>
              <a:t>read </a:t>
            </a:r>
            <a:br>
              <a:rPr lang="en-US" sz="2000" dirty="0" smtClean="0"/>
            </a:br>
            <a:r>
              <a:rPr lang="en-US" sz="2000" dirty="0" smtClean="0"/>
              <a:t>or direct you to read something.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(</a:t>
            </a:r>
            <a:r>
              <a:rPr lang="en-US" sz="2000" b="1" dirty="0">
                <a:solidFill>
                  <a:schemeClr val="bg1"/>
                </a:solidFill>
              </a:rPr>
              <a:t>also </a:t>
            </a:r>
            <a:r>
              <a:rPr lang="en-US" sz="2000" b="1" dirty="0" smtClean="0">
                <a:solidFill>
                  <a:schemeClr val="bg1"/>
                </a:solidFill>
              </a:rPr>
              <a:t>available for </a:t>
            </a:r>
            <a:r>
              <a:rPr lang="en-US" sz="2000" b="1" dirty="0">
                <a:solidFill>
                  <a:schemeClr val="bg1"/>
                </a:solidFill>
              </a:rPr>
              <a:t>Mac), get it free from UB </a:t>
            </a:r>
            <a:r>
              <a:rPr lang="en-US" sz="2000" b="1" dirty="0" smtClean="0">
                <a:solidFill>
                  <a:schemeClr val="bg1"/>
                </a:solidFill>
              </a:rPr>
              <a:t>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673408"/>
              </p:ext>
            </p:extLst>
          </p:nvPr>
        </p:nvGraphicFramePr>
        <p:xfrm>
          <a:off x="304801" y="1828800"/>
          <a:ext cx="8610599" cy="28956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131569"/>
                <a:gridCol w="1826491"/>
                <a:gridCol w="1652539"/>
              </a:tblGrid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3880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Overview of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Lecture 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2.1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 4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 2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minutes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Section 1. Types of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knowledge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5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 minutes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</a:rPr>
                        <a:t>Section 2. </a:t>
                      </a:r>
                      <a:r>
                        <a:rPr lang="en-US" sz="2000" b="0" dirty="0" smtClean="0">
                          <a:latin typeface="+mn-lt"/>
                        </a:rPr>
                        <a:t>The nature </a:t>
                      </a:r>
                      <a:r>
                        <a:rPr lang="en-US" sz="2000" b="0" smtClean="0">
                          <a:latin typeface="+mn-lt"/>
                        </a:rPr>
                        <a:t>of concepts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Slides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6 – 10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 minutes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6418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Total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 70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minutes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73152" marR="73152" marT="137160" marB="13716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04800" y="56388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audio is supplemental to the lecture note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24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0" dirty="0" smtClean="0">
                <a:latin typeface="Arial Unicode MS" pitchFamily="34" charset="-128"/>
              </a:rPr>
              <a:t>Overview of Lecture 2.1</a:t>
            </a:r>
            <a:endParaRPr lang="en-US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2057400"/>
            <a:ext cx="85344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solidFill>
                  <a:schemeClr val="bg1"/>
                </a:solidFill>
              </a:rPr>
              <a:t>Two main sections p. 34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/>
              <a:t>1  </a:t>
            </a:r>
            <a:r>
              <a:rPr lang="en-US" b="1" dirty="0" smtClean="0"/>
              <a:t>Types </a:t>
            </a:r>
            <a:r>
              <a:rPr lang="en-US" b="1" dirty="0"/>
              <a:t>of knowledge: </a:t>
            </a:r>
            <a:r>
              <a:rPr lang="en-US" b="1" dirty="0" smtClean="0"/>
              <a:t>characteristics/facets/dimensions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dirty="0" smtClean="0"/>
              <a:t>2  </a:t>
            </a:r>
            <a:r>
              <a:rPr lang="en-US" b="1" dirty="0" smtClean="0"/>
              <a:t>The </a:t>
            </a:r>
            <a:r>
              <a:rPr lang="en-US" b="1" dirty="0"/>
              <a:t>nature of concepts / categories</a:t>
            </a:r>
            <a:endParaRPr lang="en-US" dirty="0"/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4</a:t>
            </a:fld>
            <a:endParaRPr lang="en-US" dirty="0"/>
          </a:p>
        </p:txBody>
      </p:sp>
      <p:pic>
        <p:nvPicPr>
          <p:cNvPr id="2" name="UBLIS571DS-02.1-2Lecture02.1The nature of knowledgeAudioSlidesSlide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6318" y="5181599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588" y="1221432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2 minutes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8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8458200" cy="1143000"/>
          </a:xfrm>
        </p:spPr>
        <p:txBody>
          <a:bodyPr/>
          <a:lstStyle/>
          <a:p>
            <a:r>
              <a:rPr lang="en-US" b="0" dirty="0" smtClean="0">
                <a:latin typeface="Arial Unicode MS" pitchFamily="34" charset="-128"/>
              </a:rPr>
              <a:t>1 </a:t>
            </a:r>
            <a:r>
              <a:rPr lang="en-US" dirty="0"/>
              <a:t>Types of knowledge: characteristics/facets/dimensions</a:t>
            </a:r>
            <a:r>
              <a:rPr lang="en-US" b="0" dirty="0"/>
              <a:t/>
            </a:r>
            <a:br>
              <a:rPr lang="en-US" b="0" dirty="0"/>
            </a:br>
            <a:endParaRPr lang="en-US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3429000"/>
            <a:ext cx="8458200" cy="2514600"/>
          </a:xfrm>
        </p:spPr>
        <p:txBody>
          <a:bodyPr/>
          <a:lstStyle/>
          <a:p>
            <a:pPr marL="690563" indent="-690563" eaLnBrk="1" hangingPunct="1">
              <a:buNone/>
            </a:pPr>
            <a:r>
              <a:rPr lang="en-US" b="1" dirty="0"/>
              <a:t>1.1	Types of knowledge by </a:t>
            </a:r>
            <a:r>
              <a:rPr lang="en-US" b="1" dirty="0" smtClean="0"/>
              <a:t>content  p. 35</a:t>
            </a:r>
          </a:p>
          <a:p>
            <a:pPr marL="690563" indent="-690563" eaLnBrk="1" hangingPunct="1">
              <a:buNone/>
            </a:pPr>
            <a:r>
              <a:rPr lang="en-US" b="1" dirty="0"/>
              <a:t>1.2	Types of knowledge by scope of </a:t>
            </a:r>
            <a:r>
              <a:rPr lang="en-US" b="1" dirty="0" smtClean="0"/>
              <a:t>applicability p. 36</a:t>
            </a:r>
          </a:p>
          <a:p>
            <a:pPr marL="690563" indent="-690563" eaLnBrk="1" hangingPunct="1">
              <a:buNone/>
            </a:pPr>
            <a:r>
              <a:rPr lang="en-US" b="1" dirty="0"/>
              <a:t>1.3	Types of knowledge by degree of "vagueness" of </a:t>
            </a:r>
            <a:r>
              <a:rPr lang="en-US" b="1" dirty="0" smtClean="0"/>
              <a:t>knowledge  p. 41</a:t>
            </a:r>
          </a:p>
          <a:p>
            <a:pPr eaLnBrk="1" hangingPunct="1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5</a:t>
            </a:fld>
            <a:endParaRPr lang="en-US" dirty="0"/>
          </a:p>
        </p:txBody>
      </p:sp>
      <p:pic>
        <p:nvPicPr>
          <p:cNvPr id="2" name="UBLIS571DS-02.1-2Lecture02.1The nature of knowledgeAudioSlidesSlide5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7600" y="5331975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9812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25 minutes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743200"/>
            <a:ext cx="323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Start the audio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2	The nature of concepts / categories / classes</a:t>
            </a:r>
            <a:endParaRPr lang="en-US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84582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1 min</a:t>
            </a:r>
            <a:r>
              <a:rPr lang="en-US" sz="2000" dirty="0" smtClean="0">
                <a:solidFill>
                  <a:schemeClr val="bg1"/>
                </a:solidFill>
              </a:rPr>
              <a:t>	Brief introduction p. </a:t>
            </a:r>
            <a:r>
              <a:rPr lang="en-US" sz="2000" dirty="0"/>
              <a:t>46</a:t>
            </a:r>
          </a:p>
          <a:p>
            <a:pPr marL="569913" indent="-569913" eaLnBrk="1" hangingPunct="1">
              <a:spcBef>
                <a:spcPts val="1800"/>
              </a:spcBef>
              <a:buNone/>
            </a:pPr>
            <a:r>
              <a:rPr lang="en-US" sz="2000" dirty="0" smtClean="0"/>
              <a:t>2.1	Types </a:t>
            </a:r>
            <a:r>
              <a:rPr lang="en-US" sz="2000" dirty="0"/>
              <a:t>of concepts. Individual concepts and class </a:t>
            </a:r>
            <a:r>
              <a:rPr lang="en-US" sz="2000" dirty="0" smtClean="0"/>
              <a:t>concepts</a:t>
            </a:r>
            <a:br>
              <a:rPr lang="en-US" sz="2000" dirty="0" smtClean="0"/>
            </a:br>
            <a:r>
              <a:rPr lang="en-US" sz="2000" dirty="0" smtClean="0"/>
              <a:t>Classical definition of concepts  p. 46 - 48</a:t>
            </a:r>
          </a:p>
          <a:p>
            <a:pPr marL="569913" indent="-569913" eaLnBrk="1" hangingPunct="1">
              <a:spcBef>
                <a:spcPts val="1800"/>
              </a:spcBef>
              <a:buNone/>
            </a:pPr>
            <a:r>
              <a:rPr lang="en-US" sz="2000" dirty="0"/>
              <a:t>2.2	Objectivist vs. organism-centered view of </a:t>
            </a:r>
            <a:r>
              <a:rPr lang="en-US" sz="2000" dirty="0" smtClean="0"/>
              <a:t>categories p. 49 - 51</a:t>
            </a:r>
          </a:p>
          <a:p>
            <a:pPr marL="569913" indent="-569913" eaLnBrk="1" hangingPunct="1">
              <a:spcBef>
                <a:spcPts val="1800"/>
              </a:spcBef>
              <a:buNone/>
            </a:pPr>
            <a:r>
              <a:rPr lang="en-US" sz="2000" dirty="0"/>
              <a:t>2.3	Explicit definition of categories vs. prototypes and fuzzy membership. </a:t>
            </a:r>
            <a:r>
              <a:rPr lang="en-US" sz="2000" dirty="0" smtClean="0"/>
              <a:t>Radial categories p. 52 - 53</a:t>
            </a:r>
          </a:p>
          <a:p>
            <a:pPr marL="569913" indent="-569913">
              <a:spcBef>
                <a:spcPts val="1800"/>
              </a:spcBef>
              <a:buNone/>
            </a:pPr>
            <a:r>
              <a:rPr lang="en-US" sz="2000" dirty="0" smtClean="0"/>
              <a:t>2.4	Basic </a:t>
            </a:r>
            <a:r>
              <a:rPr lang="en-US" sz="2000" dirty="0"/>
              <a:t>level categories: Application of categories or concepts to action (Eleanor Rosch</a:t>
            </a:r>
            <a:r>
              <a:rPr lang="en-US" sz="2000" dirty="0" smtClean="0"/>
              <a:t>) p. 54 - 55</a:t>
            </a:r>
            <a:br>
              <a:rPr lang="en-US" sz="2000" dirty="0" smtClean="0"/>
            </a:br>
            <a:r>
              <a:rPr lang="en-US" sz="2000" dirty="0" smtClean="0"/>
              <a:t>From </a:t>
            </a:r>
            <a:r>
              <a:rPr lang="en-US" sz="2000" dirty="0"/>
              <a:t>this perspective, what categories are most useful and worth the effort to learn</a:t>
            </a:r>
            <a:r>
              <a:rPr lang="en-US" sz="2000" dirty="0" smtClean="0"/>
              <a:t>? 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6</a:t>
            </a:fld>
            <a:endParaRPr lang="en-US" dirty="0"/>
          </a:p>
        </p:txBody>
      </p:sp>
      <p:pic>
        <p:nvPicPr>
          <p:cNvPr id="2" name="UBLIS571DS-02.1-2Lecture02.1The nature of knowledgeAudioSlidesSlide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9770" y="54863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8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2	The nature of concepts / categories / classes</a:t>
            </a:r>
            <a:endParaRPr lang="en-US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133600"/>
            <a:ext cx="8458200" cy="4114800"/>
          </a:xfrm>
        </p:spPr>
        <p:txBody>
          <a:bodyPr/>
          <a:lstStyle/>
          <a:p>
            <a:pPr marL="569913" indent="-569913" eaLnBrk="1" hangingPunct="1">
              <a:spcBef>
                <a:spcPts val="1800"/>
              </a:spcBef>
              <a:buNone/>
            </a:pPr>
            <a:r>
              <a:rPr lang="en-US" sz="2000" dirty="0" smtClean="0"/>
              <a:t>2.1	Types </a:t>
            </a:r>
            <a:r>
              <a:rPr lang="en-US" sz="2000" dirty="0"/>
              <a:t>of concepts. Individual concepts and class </a:t>
            </a:r>
            <a:r>
              <a:rPr lang="en-US" sz="2000" dirty="0" smtClean="0"/>
              <a:t>concepts</a:t>
            </a:r>
            <a:br>
              <a:rPr lang="en-US" sz="2000" dirty="0" smtClean="0"/>
            </a:br>
            <a:r>
              <a:rPr lang="en-US" sz="2000" dirty="0" smtClean="0"/>
              <a:t>Classical definition of concepts  p. 46 - 48</a:t>
            </a:r>
          </a:p>
          <a:p>
            <a:pPr marL="569913" indent="-569913" eaLnBrk="1" hangingPunct="1">
              <a:spcBef>
                <a:spcPts val="1800"/>
              </a:spcBef>
              <a:buNone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2.2	Objectivist vs. organism-centered view of categories p. 49</a:t>
            </a:r>
          </a:p>
          <a:p>
            <a:pPr marL="569913" indent="-569913" eaLnBrk="1" hangingPunct="1">
              <a:spcBef>
                <a:spcPts val="1800"/>
              </a:spcBef>
              <a:buNone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2.3	Explicit definition of categories vs. prototypes and fuzzy membership. Radial categories p. 52</a:t>
            </a:r>
          </a:p>
          <a:p>
            <a:pPr marL="569913" indent="-569913">
              <a:spcBef>
                <a:spcPts val="1800"/>
              </a:spcBef>
              <a:buNone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2.4	Basic level categories: Application of categories or concepts to action (Eleanor Rosch) p. 54</a:t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From this perspective, what categories are most useful and worth the effort to learn? p.54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7</a:t>
            </a:fld>
            <a:endParaRPr lang="en-US" dirty="0"/>
          </a:p>
        </p:txBody>
      </p:sp>
      <p:pic>
        <p:nvPicPr>
          <p:cNvPr id="2" name="UBLIS571DS-02.1-2Lecture02.1The nature of knowledgeAudioSlidesSlide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6318" y="5562599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4478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8 minutes    </a:t>
            </a:r>
            <a:r>
              <a:rPr lang="en-US" dirty="0" smtClean="0">
                <a:solidFill>
                  <a:schemeClr val="bg1"/>
                </a:solidFill>
              </a:rPr>
              <a:t>Start the audio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3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2	The nature of concepts / categories / classes</a:t>
            </a:r>
            <a:endParaRPr lang="en-US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209800"/>
            <a:ext cx="8458200" cy="4114800"/>
          </a:xfrm>
        </p:spPr>
        <p:txBody>
          <a:bodyPr/>
          <a:lstStyle/>
          <a:p>
            <a:pPr marL="569913" indent="-569913" eaLnBrk="1" hangingPunct="1">
              <a:spcBef>
                <a:spcPts val="1800"/>
              </a:spcBef>
              <a:buNone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2.1	Types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of concepts. Individual concepts and class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concepts</a:t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Classical definition of concepts  p. 46</a:t>
            </a:r>
          </a:p>
          <a:p>
            <a:pPr marL="569913" indent="-569913" eaLnBrk="1" hangingPunct="1">
              <a:spcBef>
                <a:spcPts val="1800"/>
              </a:spcBef>
              <a:buNone/>
            </a:pPr>
            <a:r>
              <a:rPr lang="en-US" sz="2000" dirty="0"/>
              <a:t>2.2	Objectivist vs. organism-centered view of </a:t>
            </a:r>
            <a:r>
              <a:rPr lang="en-US" sz="2000" dirty="0" smtClean="0"/>
              <a:t>categories p. 49 - 51</a:t>
            </a:r>
          </a:p>
          <a:p>
            <a:pPr marL="569913" indent="-569913" eaLnBrk="1" hangingPunct="1">
              <a:spcBef>
                <a:spcPts val="1800"/>
              </a:spcBef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2.3</a:t>
            </a:r>
            <a:r>
              <a:rPr lang="en-US" sz="2000" dirty="0"/>
              <a:t>	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Explicit definition of categories vs. prototypes and fuzzy membership.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Radial categories p. 52</a:t>
            </a:r>
          </a:p>
          <a:p>
            <a:pPr marL="569913" indent="-569913">
              <a:spcBef>
                <a:spcPts val="1800"/>
              </a:spcBef>
              <a:buNone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2.4	Basic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level categories: Application of categories or concepts to action (Eleanor Rosch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) p. 54</a:t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From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this perspective, what categories are most useful and worth the effort to learn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? p.54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8</a:t>
            </a:fld>
            <a:endParaRPr lang="en-US" dirty="0"/>
          </a:p>
        </p:txBody>
      </p:sp>
      <p:pic>
        <p:nvPicPr>
          <p:cNvPr id="2" name="UBLIS571DS-02.1-2Lecture02.1The nature of knowledgeAudioSlidesSlide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5334000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8755" y="15240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7 minutes    </a:t>
            </a:r>
            <a:r>
              <a:rPr lang="en-US" dirty="0" smtClean="0">
                <a:solidFill>
                  <a:schemeClr val="bg1"/>
                </a:solidFill>
              </a:rPr>
              <a:t>Start the audio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3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2	The nature of concepts / categories / classes</a:t>
            </a:r>
            <a:endParaRPr lang="en-US" b="0" dirty="0">
              <a:latin typeface="Arial Unicode MS" pitchFamily="34" charset="-128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2133600"/>
            <a:ext cx="8458200" cy="4114800"/>
          </a:xfrm>
        </p:spPr>
        <p:txBody>
          <a:bodyPr/>
          <a:lstStyle/>
          <a:p>
            <a:pPr marL="569913" indent="-569913" eaLnBrk="1" hangingPunct="1">
              <a:spcBef>
                <a:spcPts val="1800"/>
              </a:spcBef>
              <a:buNone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2.1	Types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of concepts. Individual concepts and class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concepts</a:t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Classical definition of concepts  p. 46</a:t>
            </a:r>
          </a:p>
          <a:p>
            <a:pPr marL="569913" indent="-569913" eaLnBrk="1" hangingPunct="1">
              <a:spcBef>
                <a:spcPts val="1800"/>
              </a:spcBef>
              <a:buNone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2.2	Objectivist vs. organism-centered view of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categories p. 49</a:t>
            </a:r>
          </a:p>
          <a:p>
            <a:pPr marL="569913" indent="-569913" eaLnBrk="1" hangingPunct="1">
              <a:spcBef>
                <a:spcPts val="1800"/>
              </a:spcBef>
              <a:buNone/>
            </a:pPr>
            <a:r>
              <a:rPr lang="en-US" sz="2000" dirty="0"/>
              <a:t>2.3	Explicit definition of categories vs. prototypes and fuzzy membership. </a:t>
            </a:r>
            <a:r>
              <a:rPr lang="en-US" sz="2000" dirty="0" smtClean="0"/>
              <a:t>Radial categories p. 52 - 53</a:t>
            </a:r>
          </a:p>
          <a:p>
            <a:pPr marL="569913" indent="-569913">
              <a:spcBef>
                <a:spcPts val="1800"/>
              </a:spcBef>
              <a:buNone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2.4	Basic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level categories: Application of categories or concepts to action (Eleanor Rosch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) p. 54</a:t>
            </a:r>
            <a:b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From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this perspective, what categories are most useful and worth the effort to learn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? p.54</a:t>
            </a:r>
          </a:p>
        </p:txBody>
      </p:sp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7A5EB6-31DF-49C5-A368-99503CA30BC6}" type="slidenum">
              <a:rPr lang="en-US"/>
              <a:pPr/>
              <a:t>9</a:t>
            </a:fld>
            <a:endParaRPr lang="en-US" dirty="0"/>
          </a:p>
        </p:txBody>
      </p:sp>
      <p:pic>
        <p:nvPicPr>
          <p:cNvPr id="2" name="UBLIS571DS-02.1-2Lecture02.1The nature of knowledgeAudioSlidesSlide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5562600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4478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9 minutes    </a:t>
            </a:r>
            <a:r>
              <a:rPr lang="en-US" dirty="0" smtClean="0">
                <a:solidFill>
                  <a:schemeClr val="bg1"/>
                </a:solidFill>
              </a:rPr>
              <a:t>Start the audio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3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20505</TotalTime>
  <Words>185</Words>
  <Application>Microsoft Office PowerPoint</Application>
  <PresentationFormat>On-screen Show (4:3)</PresentationFormat>
  <Paragraphs>80</Paragraphs>
  <Slides>10</Slides>
  <Notes>1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7_Default Design</vt:lpstr>
      <vt:lpstr>UB LIS 571 Soergel Lecture 2.1 The nature of knowledge</vt:lpstr>
      <vt:lpstr>How to use these slides repeated</vt:lpstr>
      <vt:lpstr>Outline</vt:lpstr>
      <vt:lpstr>Overview of Lecture 2.1</vt:lpstr>
      <vt:lpstr>1 Types of knowledge: characteristics/facets/dimensions </vt:lpstr>
      <vt:lpstr>2 The nature of concepts / categories / classes</vt:lpstr>
      <vt:lpstr>2 The nature of concepts / categories / classes</vt:lpstr>
      <vt:lpstr>2 The nature of concepts / categories / classes</vt:lpstr>
      <vt:lpstr>2 The nature of concepts / categories / classes</vt:lpstr>
      <vt:lpstr>2 The nature of concepts / categories / classes</vt:lpstr>
    </vt:vector>
  </TitlesOfParts>
  <Company>GMU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dsoergel</cp:lastModifiedBy>
  <cp:revision>662</cp:revision>
  <dcterms:created xsi:type="dcterms:W3CDTF">2002-10-21T17:52:26Z</dcterms:created>
  <dcterms:modified xsi:type="dcterms:W3CDTF">2016-01-31T21:50:54Z</dcterms:modified>
</cp:coreProperties>
</file>