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13"/>
  </p:notesMasterIdLst>
  <p:sldIdLst>
    <p:sldId id="256" r:id="rId2"/>
    <p:sldId id="302" r:id="rId3"/>
    <p:sldId id="317" r:id="rId4"/>
    <p:sldId id="312" r:id="rId5"/>
    <p:sldId id="318" r:id="rId6"/>
    <p:sldId id="319" r:id="rId7"/>
    <p:sldId id="324" r:id="rId8"/>
    <p:sldId id="327" r:id="rId9"/>
    <p:sldId id="328" r:id="rId10"/>
    <p:sldId id="330" r:id="rId11"/>
    <p:sldId id="320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400"/>
    <a:srgbClr val="BC9800"/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99120-5D35-4016-9FD4-809C6A12462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1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29" y="685800"/>
            <a:ext cx="8686799" cy="2133600"/>
          </a:xfrm>
        </p:spPr>
        <p:txBody>
          <a:bodyPr/>
          <a:lstStyle/>
          <a:p>
            <a:pPr eaLnBrk="1" hangingPunct="1"/>
            <a:r>
              <a:rPr lang="en-US" sz="4400" b="0" dirty="0">
                <a:latin typeface="Arial Unicode MS" pitchFamily="34" charset="-128"/>
              </a:rPr>
              <a:t>UB LIS 571 Soergel</a:t>
            </a:r>
            <a:br>
              <a:rPr lang="en-US" sz="4400" b="0" dirty="0">
                <a:latin typeface="Arial Unicode MS" pitchFamily="34" charset="-128"/>
              </a:rPr>
            </a:br>
            <a:r>
              <a:rPr lang="en-US" sz="4400" b="0" dirty="0">
                <a:latin typeface="Arial Unicode MS" pitchFamily="34" charset="-128"/>
              </a:rPr>
              <a:t>Lecture </a:t>
            </a:r>
            <a:r>
              <a:rPr lang="en-US" sz="4400" b="0" dirty="0" smtClean="0">
                <a:latin typeface="Arial Unicode MS" pitchFamily="34" charset="-128"/>
              </a:rPr>
              <a:t>2.2</a:t>
            </a:r>
            <a:r>
              <a:rPr lang="en-US" sz="4400" b="0" dirty="0">
                <a:latin typeface="Arial Unicode MS" pitchFamily="34" charset="-128"/>
              </a:rPr>
              <a:t/>
            </a:r>
            <a:br>
              <a:rPr lang="en-US" sz="4400" b="0" dirty="0">
                <a:latin typeface="Arial Unicode MS" pitchFamily="34" charset="-128"/>
              </a:rPr>
            </a:br>
            <a:r>
              <a:rPr lang="en-US" sz="4400" dirty="0"/>
              <a:t>Knowledge </a:t>
            </a:r>
            <a:r>
              <a:rPr lang="en-US" sz="4400" dirty="0" smtClean="0"/>
              <a:t>representation (KR)</a:t>
            </a:r>
            <a:endParaRPr lang="en-US" sz="44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58412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143" y="54102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b="1" spc="-20" dirty="0" smtClean="0">
                <a:solidFill>
                  <a:schemeClr val="bg1"/>
                </a:solidFill>
              </a:rPr>
              <a:t>p. 57 – 83                                                                            95 minutes </a:t>
            </a:r>
            <a:endParaRPr lang="en-US" sz="2000" b="1" spc="-20" dirty="0" smtClean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Large example: Foods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119525"/>
              </p:ext>
            </p:extLst>
          </p:nvPr>
        </p:nvGraphicFramePr>
        <p:xfrm>
          <a:off x="381000" y="2667000"/>
          <a:ext cx="8153400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/>
                <a:gridCol w="4495800"/>
              </a:tblGrid>
              <a:tr h="101727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Head of frame: FP22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20"/>
                        </a:spcAft>
                      </a:pPr>
                      <a:r>
                        <a:rPr lang="en-US" sz="2000" dirty="0">
                          <a:effectLst/>
                        </a:rPr>
                        <a:t>(inherits most of its information from FP20; </a:t>
                      </a:r>
                      <a:r>
                        <a:rPr lang="en-US" sz="2000" dirty="0" smtClean="0">
                          <a:effectLst/>
                        </a:rPr>
                        <a:t/>
                      </a:r>
                      <a:br>
                        <a:rPr lang="en-US" sz="2000" dirty="0" smtClean="0">
                          <a:effectLst/>
                        </a:rPr>
                      </a:br>
                      <a:r>
                        <a:rPr lang="en-US" sz="2000" dirty="0" smtClean="0">
                          <a:effectLst/>
                        </a:rPr>
                        <a:t>inherited </a:t>
                      </a:r>
                      <a:r>
                        <a:rPr lang="en-US" sz="2000" dirty="0">
                          <a:effectLst/>
                        </a:rPr>
                        <a:t>slots are not repeated, saving lots of space)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90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60"/>
                        </a:spcBef>
                        <a:spcAft>
                          <a:spcPts val="320"/>
                        </a:spcAft>
                      </a:pPr>
                      <a:r>
                        <a:rPr lang="en-US" sz="2000" b="1" dirty="0">
                          <a:effectLst/>
                        </a:rPr>
                        <a:t>Slot</a:t>
                      </a:r>
                      <a:endParaRPr lang="en-US" sz="20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60"/>
                        </a:spcBef>
                        <a:spcAft>
                          <a:spcPts val="320"/>
                        </a:spcAft>
                      </a:pPr>
                      <a:r>
                        <a:rPr lang="en-US" sz="2000" b="1" dirty="0">
                          <a:effectLst/>
                        </a:rPr>
                        <a:t>Value</a:t>
                      </a:r>
                      <a:endParaRPr lang="en-US" sz="20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356360">
                <a:tc>
                  <a:txBody>
                    <a:bodyPr/>
                    <a:lstStyle/>
                    <a:p>
                      <a:pPr marL="0" marR="0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&lt;hasName&gt;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&lt;isa&gt;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&lt;hasIngredient&gt;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20"/>
                        </a:spcAft>
                      </a:pPr>
                      <a:r>
                        <a:rPr lang="en-US" sz="2000" dirty="0">
                          <a:effectLst/>
                        </a:rPr>
                        <a:t>&lt;packedIn&gt; 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Campbell's Chicken </a:t>
                      </a:r>
                      <a:r>
                        <a:rPr lang="en-US" sz="2000" b="1" dirty="0" smtClean="0">
                          <a:effectLst/>
                        </a:rPr>
                        <a:t>Noodle Soup</a:t>
                      </a:r>
                    </a:p>
                    <a:p>
                      <a:pPr marL="0" marR="0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FP20 </a:t>
                      </a:r>
                      <a:r>
                        <a:rPr lang="en-US" sz="2000" dirty="0">
                          <a:effectLst/>
                        </a:rPr>
                        <a:t>Chicken noodle soup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FP21 Diced parsley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20"/>
                        </a:spcAft>
                      </a:pPr>
                      <a:r>
                        <a:rPr lang="en-US" sz="2000" dirty="0">
                          <a:effectLst/>
                        </a:rPr>
                        <a:t>Steel can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1981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Erratum, Lecture Notes p. 81, bottom. This is the correct table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686233"/>
              </p:ext>
            </p:extLst>
          </p:nvPr>
        </p:nvGraphicFramePr>
        <p:xfrm>
          <a:off x="457200" y="1219200"/>
          <a:ext cx="8305800" cy="590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/>
                <a:gridCol w="6781800"/>
              </a:tblGrid>
              <a:tr h="59046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Frame representation  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p. 80 – 82. Start the audio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pic>
        <p:nvPicPr>
          <p:cNvPr id="2" name="UBLIS571DS-02.2-2Lecture02.2KnowledgeRepresentationAudioSlidesSlide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1614" y="5410200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286" y="117254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Sections 2 - 4 , p. 83 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534400" cy="4114800"/>
          </a:xfrm>
        </p:spPr>
        <p:txBody>
          <a:bodyPr/>
          <a:lstStyle/>
          <a:p>
            <a:pPr marL="569913" indent="-569913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0	Forming categories in a set of entities to create a more efficient data structure using hierarchical inheritance – Introductory exercise with two examples</a:t>
            </a:r>
          </a:p>
          <a:p>
            <a:pPr marL="569913" indent="-569913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	Definition of knowledge representation (in the mind, on paper, for computers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). Examples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69913" indent="-569913">
              <a:buNone/>
            </a:pPr>
            <a:r>
              <a:rPr lang="en-US" dirty="0">
                <a:solidFill>
                  <a:schemeClr val="bg1"/>
                </a:solidFill>
              </a:rPr>
              <a:t>2	Approaches to knowledge </a:t>
            </a:r>
            <a:r>
              <a:rPr lang="en-US" dirty="0" smtClean="0">
                <a:solidFill>
                  <a:schemeClr val="bg1"/>
                </a:solidFill>
              </a:rPr>
              <a:t>representation. Review</a:t>
            </a:r>
            <a:endParaRPr lang="en-US" dirty="0">
              <a:solidFill>
                <a:schemeClr val="bg1"/>
              </a:solidFill>
            </a:endParaRPr>
          </a:p>
          <a:p>
            <a:pPr marL="569913" indent="-569913">
              <a:buNone/>
            </a:pPr>
            <a:r>
              <a:rPr lang="en-US" dirty="0">
                <a:solidFill>
                  <a:schemeClr val="bg1"/>
                </a:solidFill>
              </a:rPr>
              <a:t>3	Some mechanisms in knowledge representation</a:t>
            </a:r>
          </a:p>
          <a:p>
            <a:pPr marL="569913" indent="-569913">
              <a:buNone/>
            </a:pPr>
            <a:r>
              <a:rPr lang="en-US" dirty="0">
                <a:solidFill>
                  <a:schemeClr val="bg1"/>
                </a:solidFill>
              </a:rPr>
              <a:t>4	Criteria for describing and evaluating knowledge representations (Suppl. SLecture 2.2)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  <p:pic>
        <p:nvPicPr>
          <p:cNvPr id="2" name="UBLIS571DS-02.2-2Lecture02.2KnowledgeRepresentationAudioSlidesSlide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1281" y="5334000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219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19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/>
              <a:t>Outline of Lecture 2.2 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62376"/>
              </p:ext>
            </p:extLst>
          </p:nvPr>
        </p:nvGraphicFramePr>
        <p:xfrm>
          <a:off x="273698" y="1219200"/>
          <a:ext cx="8610599" cy="43281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441302"/>
                <a:gridCol w="1752600"/>
                <a:gridCol w="1416697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Overview of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Lecture 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2.2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4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3 minutes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Section 0. Examples /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exercises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22 minutes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Section 1. </a:t>
                      </a:r>
                      <a:r>
                        <a:rPr lang="en-US" sz="1600" b="0" i="0" u="none" strike="noStrike" baseline="0" dirty="0" smtClean="0"/>
                        <a:t>Definition of knowledge representation with examples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 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6 - 10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 minutes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</a:rPr>
                        <a:t>Section 2. </a:t>
                      </a:r>
                      <a:r>
                        <a:rPr lang="en-US" sz="1600" b="0" i="0" u="none" strike="noStrike" baseline="0" dirty="0" smtClean="0"/>
                        <a:t>Approaches to knowledge representation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Section 3. Mechanisms of knowledge representation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Section 4. </a:t>
                      </a:r>
                      <a:r>
                        <a:rPr lang="en-US" sz="1800" b="0" i="0" u="none" strike="noStrike" baseline="0" dirty="0" smtClean="0"/>
                        <a:t>Criteria for describing and evaluating  KR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 1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 minutes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95 minutes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2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Overview of Lecture </a:t>
            </a:r>
            <a:r>
              <a:rPr lang="en-US" b="0" dirty="0" smtClean="0">
                <a:latin typeface="Arial Unicode MS" pitchFamily="34" charset="-128"/>
              </a:rPr>
              <a:t>2.2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70588" y="1480257"/>
            <a:ext cx="8534400" cy="4495800"/>
          </a:xfrm>
        </p:spPr>
        <p:txBody>
          <a:bodyPr/>
          <a:lstStyle/>
          <a:p>
            <a:pPr marL="569913" indent="-569913">
              <a:buNone/>
            </a:pPr>
            <a:r>
              <a:rPr lang="en-US" dirty="0"/>
              <a:t>0	Forming categories in a set of entities to create a more efficient data structure using hierarchical inheritance – Introductory exercise with two examples</a:t>
            </a:r>
          </a:p>
          <a:p>
            <a:pPr marL="569913" indent="-569913">
              <a:buNone/>
            </a:pPr>
            <a:r>
              <a:rPr lang="en-US" dirty="0"/>
              <a:t>1	Definition of knowledge representation (in the mind, on paper, for computers</a:t>
            </a:r>
            <a:r>
              <a:rPr lang="en-US" dirty="0" smtClean="0"/>
              <a:t>). Examples</a:t>
            </a:r>
            <a:endParaRPr lang="en-US" dirty="0"/>
          </a:p>
          <a:p>
            <a:pPr marL="569913" indent="-569913">
              <a:buNone/>
            </a:pPr>
            <a:r>
              <a:rPr lang="en-US" dirty="0"/>
              <a:t>2	Approaches to knowledge representation</a:t>
            </a:r>
          </a:p>
          <a:p>
            <a:pPr marL="569913" indent="-569913">
              <a:buNone/>
            </a:pPr>
            <a:r>
              <a:rPr lang="en-US" dirty="0"/>
              <a:t>3	Some mechanisms in knowledge representation</a:t>
            </a:r>
          </a:p>
          <a:p>
            <a:pPr marL="569913" indent="-569913">
              <a:buNone/>
            </a:pPr>
            <a:r>
              <a:rPr lang="en-US" dirty="0"/>
              <a:t>4	Criteria for describing and evaluating knowledge representations (Suppl. SLecture 2.2)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2" name="UBLIS571DS-02.2-2Lecture02.2KnowledgeRepresentationAudioSlidesSlide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975" y="5334000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588" y="9906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Section 0, p. 59 – 68, Discovery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534400" cy="1066800"/>
          </a:xfrm>
        </p:spPr>
        <p:txBody>
          <a:bodyPr/>
          <a:lstStyle/>
          <a:p>
            <a:pPr marL="569913" indent="-569913">
              <a:buNone/>
            </a:pPr>
            <a:r>
              <a:rPr lang="en-US" sz="1800" dirty="0"/>
              <a:t>0	Forming categories in a set of entities to create a more efficient data structure using hierarchical inheritance </a:t>
            </a:r>
            <a:r>
              <a:rPr lang="en-US" sz="1800" dirty="0" smtClean="0"/>
              <a:t>–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/>
              <a:t>Introductory exercise with </a:t>
            </a:r>
            <a:r>
              <a:rPr lang="en-US" sz="1800" dirty="0" smtClean="0"/>
              <a:t>three examples</a:t>
            </a:r>
            <a:endParaRPr lang="en-US" sz="1800" dirty="0"/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70220"/>
              </p:ext>
            </p:extLst>
          </p:nvPr>
        </p:nvGraphicFramePr>
        <p:xfrm>
          <a:off x="365449" y="2743200"/>
          <a:ext cx="8610599" cy="27127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441302"/>
                <a:gridCol w="1416698"/>
                <a:gridCol w="1752599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Example exercise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Task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Answer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 Restaurant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menu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p. 59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p. 64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 Bibliographic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records (d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ocument catalog records)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p. 60 - 61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p. 65 - 66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products database.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If you have trouble with this:</a:t>
                      </a:r>
                      <a:b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(1) try a bit, (2) look at the, partial solution, p. 67</a:t>
                      </a:r>
                      <a:b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(3 ) try a bit more (4) look at the complete solution, p. 68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p. 62 - 63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p. 67 part-way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p. 68 complete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6019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When you are done with the exercises, go to the next slide.</a:t>
            </a:r>
            <a:endParaRPr lang="en-US" sz="1800" dirty="0"/>
          </a:p>
        </p:txBody>
      </p:sp>
      <p:pic>
        <p:nvPicPr>
          <p:cNvPr id="4" name="UBLIS571DS-02.2-2Lecture02.2KnowledgeRepresentationAudioSlidesSlide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1363" y="5444084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551" y="9144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 minutes audio + 20 min exercises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Section 1, p. 69 - 86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81473" y="1676400"/>
            <a:ext cx="8534400" cy="990600"/>
          </a:xfrm>
        </p:spPr>
        <p:txBody>
          <a:bodyPr/>
          <a:lstStyle/>
          <a:p>
            <a:pPr marL="569913" indent="-569913">
              <a:buNone/>
            </a:pPr>
            <a:r>
              <a:rPr lang="en-US" dirty="0" smtClean="0"/>
              <a:t>1</a:t>
            </a:r>
            <a:r>
              <a:rPr lang="en-US" dirty="0"/>
              <a:t>	Definition of knowledge representation (in the mind, on paper, for computers</a:t>
            </a:r>
            <a:r>
              <a:rPr lang="en-US" dirty="0" smtClean="0"/>
              <a:t>). Examples</a:t>
            </a:r>
            <a:endParaRPr lang="en-US" dirty="0"/>
          </a:p>
          <a:p>
            <a:pPr marL="569913" indent="-569913"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208044"/>
              </p:ext>
            </p:extLst>
          </p:nvPr>
        </p:nvGraphicFramePr>
        <p:xfrm>
          <a:off x="533400" y="2971800"/>
          <a:ext cx="8305800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/>
                <a:gridCol w="6781800"/>
              </a:tblGrid>
              <a:tr h="8382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Approaches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Entity-relationship representation </a:t>
                      </a: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/>
                      </a:r>
                      <a:b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</a:b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  (very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common in the database field)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Semantic network representation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Frame representation  </a:t>
                      </a: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/>
                      </a:r>
                      <a:b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</a:b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  (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artificial intelligence &amp; object-oriented programming)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9681" y="5294434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Will go through the three approaches for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a small example: Birds (p. 70 – 73)</a:t>
            </a:r>
          </a:p>
          <a:p>
            <a:r>
              <a:rPr lang="en-US" sz="2000" dirty="0" smtClean="0"/>
              <a:t>	a large example: Food  (p. 74 – 82)</a:t>
            </a:r>
            <a:endParaRPr lang="en-US" sz="2000" dirty="0"/>
          </a:p>
        </p:txBody>
      </p:sp>
      <p:pic>
        <p:nvPicPr>
          <p:cNvPr id="4" name="UBLIS571DS-02.2-2Lecture02.2KnowledgeRepresentationAudioSlidesSlide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6318" y="5294434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1430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Small example: Birds, p. 70 - 73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283929"/>
              </p:ext>
            </p:extLst>
          </p:nvPr>
        </p:nvGraphicFramePr>
        <p:xfrm>
          <a:off x="533400" y="2895600"/>
          <a:ext cx="8305800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/>
                <a:gridCol w="6781800"/>
              </a:tblGrid>
              <a:tr h="8382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Approaches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Entity-relationship representation </a:t>
                      </a: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/>
                      </a:r>
                      <a:b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</a:b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  (very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common in the database field)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Semantic network representation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Frame representation  </a:t>
                      </a: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/>
                      </a:r>
                      <a:b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</a:b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  (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artificial intelligence &amp; object-oriented programming)</a:t>
                      </a: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pic>
        <p:nvPicPr>
          <p:cNvPr id="5" name="UBLIS571DS-02.2-2Lecture02.2KnowledgeRepresentationAudioSlidesSlide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334000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903721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audio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1442056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13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1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Large example: Foods, p. 74 - 82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376899"/>
              </p:ext>
            </p:extLst>
          </p:nvPr>
        </p:nvGraphicFramePr>
        <p:xfrm>
          <a:off x="381000" y="1828800"/>
          <a:ext cx="830580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/>
                <a:gridCol w="6781800"/>
              </a:tblGrid>
              <a:tr h="45720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Approach</a:t>
                      </a:r>
                      <a:endParaRPr lang="en-US" sz="2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Entity-relationship representation 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, p. 74 - 77</a:t>
                      </a:r>
                      <a:endParaRPr lang="en-US" sz="2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3482" y="27432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Start the audio</a:t>
            </a:r>
          </a:p>
          <a:p>
            <a:r>
              <a:rPr lang="en-US" sz="2000" dirty="0" smtClean="0"/>
              <a:t>At some points when you are asked to read a short piece </a:t>
            </a:r>
            <a:br>
              <a:rPr lang="en-US" sz="2000" dirty="0" smtClean="0"/>
            </a:br>
            <a:r>
              <a:rPr lang="en-US" sz="2000" dirty="0" smtClean="0"/>
              <a:t>in the lecture nodes, the audio includes silence long enough </a:t>
            </a:r>
            <a:br>
              <a:rPr lang="en-US" sz="2000" dirty="0" smtClean="0"/>
            </a:br>
            <a:r>
              <a:rPr lang="en-US" sz="2000" dirty="0" smtClean="0"/>
              <a:t>to give you time to read without stopping the audio.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5256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Read through the E-R statements enough to get the idea (p. 76 – 77).</a:t>
            </a:r>
            <a:br>
              <a:rPr lang="en-US" sz="2000" dirty="0" smtClean="0"/>
            </a:br>
            <a:r>
              <a:rPr lang="en-US" sz="2000" dirty="0" smtClean="0"/>
              <a:t>Then go on to the next slide.</a:t>
            </a:r>
            <a:endParaRPr lang="en-US" sz="2000" dirty="0"/>
          </a:p>
        </p:txBody>
      </p:sp>
      <p:pic>
        <p:nvPicPr>
          <p:cNvPr id="7" name="UBLIS571DS-02.2-2Lecture02.2KnowledgeRepresentationAudioSlidesSlide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5159" y="5257800"/>
            <a:ext cx="487363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1219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13 minutes + 5 min reading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5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Large example: Foods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956331"/>
              </p:ext>
            </p:extLst>
          </p:nvPr>
        </p:nvGraphicFramePr>
        <p:xfrm>
          <a:off x="381000" y="2590800"/>
          <a:ext cx="8305800" cy="23227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2600"/>
                <a:gridCol w="6553200"/>
              </a:tblGrid>
              <a:tr h="83618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Wraps up</a:t>
                      </a:r>
                      <a:endParaRPr lang="en-US" sz="2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Entity-relationship representation 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(p. 76 – 77)</a:t>
                      </a:r>
                      <a:endParaRPr lang="en-US" sz="2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1486554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 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Goes on to</a:t>
                      </a:r>
                      <a:endParaRPr lang="en-US" sz="2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Semantic network 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representation (p. 78)</a:t>
                      </a:r>
                      <a:endParaRPr lang="en-US" sz="2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6200" marR="76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pic>
        <p:nvPicPr>
          <p:cNvPr id="5" name="UBLIS571DS-02.2-2Lecture02.2KnowledgeRepresentationAudioSlidesSlide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270241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4267200"/>
            <a:ext cx="441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the audio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1219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23047</TotalTime>
  <Words>453</Words>
  <Application>Microsoft Office PowerPoint</Application>
  <PresentationFormat>On-screen Show (4:3)</PresentationFormat>
  <Paragraphs>125</Paragraphs>
  <Slides>11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7_Default Design</vt:lpstr>
      <vt:lpstr>UB LIS 571 Soergel Lecture 2.2 Knowledge representation (KR)</vt:lpstr>
      <vt:lpstr>How to use these slides repeated</vt:lpstr>
      <vt:lpstr>Outline of Lecture 2.2 KR</vt:lpstr>
      <vt:lpstr>Overview of Lecture 2.2</vt:lpstr>
      <vt:lpstr>Section 0, p. 59 – 68, Discovery</vt:lpstr>
      <vt:lpstr>Section 1, p. 69 - 86</vt:lpstr>
      <vt:lpstr>Small example: Birds, p. 70 - 73</vt:lpstr>
      <vt:lpstr>Large example: Foods, p. 74 - 82</vt:lpstr>
      <vt:lpstr>Large example: Foods</vt:lpstr>
      <vt:lpstr>Large example: Foods</vt:lpstr>
      <vt:lpstr>Sections 2 - 4 , p. 83 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694</cp:revision>
  <dcterms:created xsi:type="dcterms:W3CDTF">2002-10-21T17:52:26Z</dcterms:created>
  <dcterms:modified xsi:type="dcterms:W3CDTF">2016-01-31T20:38:24Z</dcterms:modified>
</cp:coreProperties>
</file>