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1" r:id="rId3"/>
    <p:sldId id="282" r:id="rId4"/>
    <p:sldId id="259" r:id="rId5"/>
    <p:sldId id="260" r:id="rId6"/>
    <p:sldId id="266" r:id="rId7"/>
    <p:sldId id="269" r:id="rId8"/>
    <p:sldId id="271" r:id="rId9"/>
    <p:sldId id="267" r:id="rId10"/>
    <p:sldId id="268" r:id="rId11"/>
    <p:sldId id="261" r:id="rId12"/>
    <p:sldId id="272" r:id="rId13"/>
    <p:sldId id="278" r:id="rId14"/>
    <p:sldId id="277" r:id="rId15"/>
    <p:sldId id="274" r:id="rId16"/>
    <p:sldId id="275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48" autoAdjust="0"/>
  </p:normalViewPr>
  <p:slideViewPr>
    <p:cSldViewPr>
      <p:cViewPr varScale="1">
        <p:scale>
          <a:sx n="82" d="100"/>
          <a:sy n="82" d="100"/>
        </p:scale>
        <p:origin x="-1397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1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50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36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22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7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735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63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837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27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597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2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latin typeface="Arial Unicode MS" pitchFamily="34" charset="-128"/>
              </a:rPr>
              <a:t>Soergel, </a:t>
            </a: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23A00D-5CB4-4BC5-96EA-DD2D4099CE3A}" type="slidenum">
              <a:rPr lang="en-US" smtClean="0">
                <a:solidFill>
                  <a:srgbClr val="FFFFFF"/>
                </a:solidFill>
                <a:latin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90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idsclick.org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moz.org/" TargetMode="External"/><Relationship Id="rId13" Type="http://schemas.openxmlformats.org/officeDocument/2006/relationships/hyperlink" Target="http://www.alivedirectory.com/" TargetMode="External"/><Relationship Id="rId3" Type="http://schemas.openxmlformats.org/officeDocument/2006/relationships/hyperlink" Target="http://home.miningco.com/" TargetMode="External"/><Relationship Id="rId7" Type="http://schemas.openxmlformats.org/officeDocument/2006/relationships/hyperlink" Target="http://botw.org/" TargetMode="External"/><Relationship Id="rId12" Type="http://schemas.openxmlformats.org/officeDocument/2006/relationships/hyperlink" Target="http://joeant.com/" TargetMode="External"/><Relationship Id="rId2" Type="http://schemas.openxmlformats.org/officeDocument/2006/relationships/hyperlink" Target="http://hanlib.sou.edu/searchtools/subjdir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igital-librarian.com/" TargetMode="External"/><Relationship Id="rId11" Type="http://schemas.openxmlformats.org/officeDocument/2006/relationships/hyperlink" Target="http://www.a1webdirectory.org/" TargetMode="External"/><Relationship Id="rId5" Type="http://schemas.openxmlformats.org/officeDocument/2006/relationships/hyperlink" Target="http://www.loc.gov/rr/askalib/virtualref.html" TargetMode="External"/><Relationship Id="rId10" Type="http://schemas.openxmlformats.org/officeDocument/2006/relationships/hyperlink" Target="http://vlib.org/Overview.html" TargetMode="External"/><Relationship Id="rId4" Type="http://schemas.openxmlformats.org/officeDocument/2006/relationships/hyperlink" Target="http://www.academicinfo.net/subject-guides" TargetMode="External"/><Relationship Id="rId9" Type="http://schemas.openxmlformats.org/officeDocument/2006/relationships/hyperlink" Target="http://www.dmoz.org/search?type=advanced" TargetMode="External"/><Relationship Id="rId14" Type="http://schemas.openxmlformats.org/officeDocument/2006/relationships/hyperlink" Target="http://thesearchenginelist.com/directory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DMOZ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hyperlink" Target="http://www.dmoz.org/docs/en/about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Portal:Contents/Portal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14400"/>
            <a:ext cx="7772400" cy="1447800"/>
          </a:xfrm>
        </p:spPr>
        <p:txBody>
          <a:bodyPr/>
          <a:lstStyle/>
          <a:p>
            <a:pPr eaLnBrk="1" hangingPunct="1"/>
            <a:r>
              <a:rPr lang="en-US" sz="4800" b="0" dirty="0">
                <a:latin typeface="Arial Unicode MS" pitchFamily="34" charset="-128"/>
              </a:rPr>
              <a:t>UB LIS 571 Soergel</a:t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4800" b="0" dirty="0">
                <a:latin typeface="Arial Unicode MS" pitchFamily="34" charset="-128"/>
              </a:rPr>
              <a:t>Lecture </a:t>
            </a:r>
            <a:r>
              <a:rPr lang="en-US" sz="4800" b="0" dirty="0" smtClean="0">
                <a:latin typeface="Arial Unicode MS" pitchFamily="34" charset="-128"/>
              </a:rPr>
              <a:t>3.1</a:t>
            </a:r>
            <a:r>
              <a:rPr lang="en-US" sz="4800" b="0" dirty="0">
                <a:latin typeface="Arial Unicode MS" pitchFamily="34" charset="-128"/>
              </a:rPr>
              <a:t/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4800" dirty="0"/>
              <a:t>The structure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of </a:t>
            </a:r>
            <a:r>
              <a:rPr lang="en-US" sz="4800" dirty="0"/>
              <a:t>information systems</a:t>
            </a:r>
            <a:endParaRPr lang="en-US" sz="48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502767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5490865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Includes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audio		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                       1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hour,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20 minutes + 20 min optional</a:t>
            </a:r>
            <a:endParaRPr lang="en-US" sz="2000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2805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828800"/>
          </a:xfrm>
        </p:spPr>
        <p:txBody>
          <a:bodyPr/>
          <a:lstStyle/>
          <a:p>
            <a:pPr eaLnBrk="1" hangingPunct="1"/>
            <a:r>
              <a:rPr lang="en-US" sz="3400" b="0" dirty="0">
                <a:latin typeface="Arial Unicode MS" pitchFamily="34" charset="-128"/>
              </a:rPr>
              <a:t>Lecture </a:t>
            </a:r>
            <a:r>
              <a:rPr lang="en-US" sz="3400" b="0" dirty="0" smtClean="0">
                <a:latin typeface="Arial Unicode MS" pitchFamily="34" charset="-128"/>
              </a:rPr>
              <a:t>3.1 Introductory </a:t>
            </a:r>
            <a:r>
              <a:rPr lang="en-US" sz="3400" b="0" dirty="0">
                <a:latin typeface="Arial Unicode MS" pitchFamily="34" charset="-128"/>
              </a:rPr>
              <a:t>exercise </a:t>
            </a:r>
            <a:r>
              <a:rPr lang="en-US" sz="3400" b="0" dirty="0" smtClean="0">
                <a:latin typeface="Arial Unicode MS" pitchFamily="34" charset="-128"/>
              </a:rPr>
              <a:t/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400" b="0" dirty="0" smtClean="0">
                <a:latin typeface="Arial Unicode MS" pitchFamily="34" charset="-128"/>
              </a:rPr>
              <a:t>Subject Directories </a:t>
            </a:r>
            <a:r>
              <a:rPr lang="en-US" sz="3400" b="0" dirty="0">
                <a:latin typeface="Arial Unicode MS" pitchFamily="34" charset="-128"/>
              </a:rPr>
              <a:t>on the </a:t>
            </a:r>
            <a:r>
              <a:rPr lang="en-US" sz="3400" b="0" dirty="0" smtClean="0">
                <a:latin typeface="Arial Unicode MS" pitchFamily="34" charset="-128"/>
              </a:rPr>
              <a:t>Web</a:t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600" dirty="0">
                <a:latin typeface="+mn-lt"/>
              </a:rPr>
              <a:t>KidsClick</a:t>
            </a:r>
            <a:r>
              <a:rPr lang="en-US" sz="3400" b="0" dirty="0">
                <a:latin typeface="Arial Unicode MS" pitchFamily="34" charset="-128"/>
              </a:rPr>
              <a:t/>
            </a:r>
            <a:br>
              <a:rPr lang="en-US" sz="3400" b="0" dirty="0">
                <a:latin typeface="Arial Unicode MS" pitchFamily="34" charset="-128"/>
              </a:rPr>
            </a:br>
            <a:endParaRPr lang="en-US" sz="34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209800"/>
            <a:ext cx="8001000" cy="4191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A subject directory for children, as found in many library catalogs. Many such directories have a version that uses images to represent subjects.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This site has its problems, but it is useful to illustrate the idea.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When you explore, look at the result list of websites that appears when you click on a category at the bottom of the hierarchy (a "leaf node"). What information is given for each result?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Note: The Dewey Decimal Classification part at the bottom should have terms to show what each class range contains.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dirty="0">
                <a:solidFill>
                  <a:schemeClr val="bg1"/>
                </a:solidFill>
                <a:hlinkClick r:id="rId2"/>
              </a:rPr>
              <a:t>http://www.kidsclick.org/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51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0"/>
            <a:ext cx="8839200" cy="6324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b="1" dirty="0" smtClean="0"/>
              <a:t>Optional FYI</a:t>
            </a:r>
          </a:p>
          <a:p>
            <a:pPr marL="0" indent="0" algn="ctr">
              <a:buNone/>
            </a:pPr>
            <a:r>
              <a:rPr lang="en-US" sz="1600" b="1" dirty="0" smtClean="0"/>
              <a:t>Subject </a:t>
            </a:r>
            <a:r>
              <a:rPr lang="en-US" sz="1600" b="1" dirty="0"/>
              <a:t>Directories/Virtual </a:t>
            </a:r>
            <a:r>
              <a:rPr lang="en-US" sz="1600" b="1" dirty="0" smtClean="0"/>
              <a:t>Libraries </a:t>
            </a:r>
            <a:endParaRPr lang="en-US" sz="1600" b="1" dirty="0" smtClean="0"/>
          </a:p>
          <a:p>
            <a:pPr marL="0" indent="0">
              <a:buNone/>
            </a:pPr>
            <a:r>
              <a:rPr lang="en-US" sz="1600" dirty="0"/>
              <a:t>From </a:t>
            </a:r>
            <a:r>
              <a:rPr lang="en-US" sz="1600" dirty="0">
                <a:hlinkClick r:id="rId2"/>
              </a:rPr>
              <a:t>http://hanlib.sou.edu/searchtools/subjdir.html</a:t>
            </a:r>
            <a:r>
              <a:rPr lang="en-US" sz="1600" dirty="0"/>
              <a:t> Defunct </a:t>
            </a:r>
            <a:r>
              <a:rPr lang="en-US" sz="1600" dirty="0" smtClean="0"/>
              <a:t>entries </a:t>
            </a:r>
            <a:r>
              <a:rPr lang="en-US" sz="1600" dirty="0"/>
              <a:t>omitted, descriptions </a:t>
            </a:r>
            <a:r>
              <a:rPr lang="en-US" sz="1600" dirty="0" smtClean="0"/>
              <a:t>edited</a:t>
            </a:r>
            <a:endParaRPr lang="en-US" sz="1600" b="1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1400" b="1" dirty="0" smtClean="0">
                <a:solidFill>
                  <a:srgbClr val="FF0000"/>
                </a:solidFill>
                <a:hlinkClick r:id="rId3"/>
              </a:rPr>
              <a:t>About.com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dirty="0" smtClean="0"/>
              <a:t>Can </a:t>
            </a:r>
            <a:r>
              <a:rPr lang="en-US" sz="1400" dirty="0"/>
              <a:t>be searched or you can explore both topics and channels alphabetically.</a:t>
            </a:r>
          </a:p>
          <a:p>
            <a:pPr marL="0" indent="0">
              <a:buNone/>
            </a:pPr>
            <a:r>
              <a:rPr lang="en-US" sz="1600" b="1" dirty="0" smtClean="0">
                <a:hlinkClick r:id="rId4"/>
              </a:rPr>
              <a:t>AcademicInfo</a:t>
            </a:r>
            <a:r>
              <a:rPr lang="en-US" sz="1600" b="1" dirty="0" smtClean="0"/>
              <a:t> </a:t>
            </a:r>
            <a:r>
              <a:rPr lang="en-US" sz="1400" dirty="0" smtClean="0"/>
              <a:t>Concentrates </a:t>
            </a:r>
            <a:r>
              <a:rPr lang="en-US" sz="1400" dirty="0"/>
              <a:t>on </a:t>
            </a:r>
            <a:r>
              <a:rPr lang="en-US" sz="1400" dirty="0" smtClean="0"/>
              <a:t>authoritative </a:t>
            </a:r>
            <a:r>
              <a:rPr lang="en-US" sz="1400" dirty="0"/>
              <a:t>information for academic or higher education uses.</a:t>
            </a:r>
          </a:p>
          <a:p>
            <a:pPr marL="0" indent="0">
              <a:buNone/>
            </a:pPr>
            <a:r>
              <a:rPr lang="en-US" sz="1600" b="1" dirty="0" smtClean="0">
                <a:hlinkClick r:id="rId5"/>
              </a:rPr>
              <a:t>Virtual </a:t>
            </a:r>
            <a:r>
              <a:rPr lang="en-US" sz="1600" b="1" dirty="0">
                <a:hlinkClick r:id="rId5"/>
              </a:rPr>
              <a:t>Reference </a:t>
            </a:r>
            <a:r>
              <a:rPr lang="en-US" sz="1600" b="1" dirty="0" smtClean="0">
                <a:hlinkClick r:id="rId5"/>
              </a:rPr>
              <a:t>Shelf</a:t>
            </a:r>
            <a:r>
              <a:rPr lang="en-US" sz="1600" b="1" dirty="0" smtClean="0"/>
              <a:t> </a:t>
            </a:r>
            <a:r>
              <a:rPr lang="en-US" sz="1400" dirty="0" smtClean="0"/>
              <a:t>A </a:t>
            </a:r>
            <a:r>
              <a:rPr lang="en-US" sz="1400" dirty="0"/>
              <a:t>topical list </a:t>
            </a:r>
            <a:r>
              <a:rPr lang="en-US" sz="1400" dirty="0" smtClean="0"/>
              <a:t>for </a:t>
            </a:r>
            <a:r>
              <a:rPr lang="en-US" sz="1400" dirty="0"/>
              <a:t>research from the Library of Congress. </a:t>
            </a:r>
          </a:p>
          <a:p>
            <a:pPr marL="0" indent="0">
              <a:buNone/>
            </a:pPr>
            <a:r>
              <a:rPr lang="en-US" sz="1600" b="1" dirty="0" smtClean="0">
                <a:hlinkClick r:id="rId6"/>
              </a:rPr>
              <a:t>Digital Librarian</a:t>
            </a:r>
            <a:r>
              <a:rPr lang="en-US" sz="1600" b="1" dirty="0" smtClean="0"/>
              <a:t> </a:t>
            </a:r>
            <a:r>
              <a:rPr lang="en-US" sz="1400" dirty="0" smtClean="0"/>
              <a:t>Well-organized by subject and </a:t>
            </a:r>
            <a:r>
              <a:rPr lang="en-US" sz="1400" dirty="0"/>
              <a:t>easy to use</a:t>
            </a:r>
            <a:r>
              <a:rPr lang="en-US" sz="1600" dirty="0"/>
              <a:t>.</a:t>
            </a:r>
          </a:p>
          <a:p>
            <a:pPr marL="0" indent="0">
              <a:buNone/>
            </a:pPr>
            <a:r>
              <a:rPr lang="en-US" sz="1600" b="1" dirty="0">
                <a:hlinkClick r:id="rId7"/>
              </a:rPr>
              <a:t>Best of the </a:t>
            </a:r>
            <a:r>
              <a:rPr lang="en-US" sz="1600" b="1" dirty="0" smtClean="0">
                <a:hlinkClick r:id="rId7"/>
              </a:rPr>
              <a:t>Web</a:t>
            </a:r>
            <a:r>
              <a:rPr lang="en-US" sz="1600" b="1" dirty="0" smtClean="0"/>
              <a:t> </a:t>
            </a:r>
            <a:r>
              <a:rPr lang="en-US" sz="1400" dirty="0" smtClean="0"/>
              <a:t>Sites </a:t>
            </a:r>
            <a:r>
              <a:rPr lang="en-US" sz="1400" dirty="0"/>
              <a:t>that are rich in </a:t>
            </a:r>
            <a:r>
              <a:rPr lang="en-US" sz="1400" dirty="0" smtClean="0"/>
              <a:t>content. Organized </a:t>
            </a:r>
            <a:r>
              <a:rPr lang="en-US" sz="1400" dirty="0"/>
              <a:t>by topic and </a:t>
            </a:r>
            <a:r>
              <a:rPr lang="en-US" sz="1400" dirty="0" smtClean="0"/>
              <a:t>region. Searchable </a:t>
            </a:r>
            <a:r>
              <a:rPr lang="en-US" sz="1400" dirty="0"/>
              <a:t>by </a:t>
            </a:r>
            <a:r>
              <a:rPr lang="en-US" sz="1400" dirty="0" smtClean="0"/>
              <a:t>keyword. </a:t>
            </a:r>
            <a:endParaRPr lang="en-US" sz="1400" dirty="0"/>
          </a:p>
          <a:p>
            <a:pPr marL="0" indent="0">
              <a:buNone/>
            </a:pPr>
            <a:r>
              <a:rPr lang="en-US" sz="1600" b="1" dirty="0">
                <a:hlinkClick r:id="rId8"/>
              </a:rPr>
              <a:t>Open Directory </a:t>
            </a:r>
            <a:r>
              <a:rPr lang="en-US" sz="1600" b="1" dirty="0" smtClean="0">
                <a:hlinkClick r:id="rId8"/>
              </a:rPr>
              <a:t>Project</a:t>
            </a:r>
            <a:r>
              <a:rPr lang="en-US" sz="1600" b="1" dirty="0" smtClean="0"/>
              <a:t>  </a:t>
            </a:r>
            <a:r>
              <a:rPr lang="en-US" sz="1400" dirty="0" smtClean="0"/>
              <a:t>Simple </a:t>
            </a:r>
            <a:r>
              <a:rPr lang="en-US" sz="1400" dirty="0"/>
              <a:t>to </a:t>
            </a:r>
            <a:r>
              <a:rPr lang="en-US" sz="1400" dirty="0" smtClean="0"/>
              <a:t>search. Organizes </a:t>
            </a:r>
            <a:r>
              <a:rPr lang="en-US" sz="1400" dirty="0"/>
              <a:t>the retrieved sites by categories and by individual sites. Try the </a:t>
            </a:r>
            <a:r>
              <a:rPr lang="en-US" sz="1400" dirty="0">
                <a:hlinkClick r:id="rId9"/>
              </a:rPr>
              <a:t>Advanced Search</a:t>
            </a:r>
            <a:r>
              <a:rPr lang="en-US" sz="1400" dirty="0"/>
              <a:t> to refine a search. </a:t>
            </a:r>
          </a:p>
          <a:p>
            <a:pPr marL="0" indent="0">
              <a:buNone/>
            </a:pPr>
            <a:r>
              <a:rPr lang="en-US" sz="1600" b="1" dirty="0">
                <a:hlinkClick r:id="rId10"/>
              </a:rPr>
              <a:t>World Wide Web Virtual Library</a:t>
            </a:r>
            <a:r>
              <a:rPr lang="en-US" sz="1600" dirty="0"/>
              <a:t> </a:t>
            </a:r>
            <a:r>
              <a:rPr lang="en-US" sz="1400" dirty="0" smtClean="0"/>
              <a:t>The </a:t>
            </a:r>
            <a:r>
              <a:rPr lang="en-US" sz="1400" dirty="0"/>
              <a:t>oldest subject </a:t>
            </a:r>
            <a:r>
              <a:rPr lang="en-US" sz="1400" dirty="0" smtClean="0"/>
              <a:t>directory </a:t>
            </a:r>
            <a:r>
              <a:rPr lang="en-US" sz="1400" dirty="0"/>
              <a:t>of the </a:t>
            </a:r>
            <a:r>
              <a:rPr lang="en-US" sz="1400" dirty="0" smtClean="0"/>
              <a:t>Web, started </a:t>
            </a:r>
            <a:r>
              <a:rPr lang="en-US" sz="1400" dirty="0"/>
              <a:t>by Tim Berners-Lee, </a:t>
            </a:r>
            <a:r>
              <a:rPr lang="en-US" sz="1400" dirty="0" smtClean="0"/>
              <a:t> </a:t>
            </a:r>
            <a:r>
              <a:rPr lang="en-US" sz="1400" dirty="0"/>
              <a:t>maintained by individuals around the world who are responsible for the content.</a:t>
            </a:r>
          </a:p>
          <a:p>
            <a:pPr marL="0" indent="0">
              <a:buNone/>
            </a:pPr>
            <a:r>
              <a:rPr lang="en-US" sz="1600" b="1" dirty="0">
                <a:hlinkClick r:id="rId11"/>
              </a:rPr>
              <a:t>A1WebDirectory.org</a:t>
            </a:r>
            <a:r>
              <a:rPr lang="en-US" sz="1600" dirty="0"/>
              <a:t> </a:t>
            </a:r>
            <a:r>
              <a:rPr lang="en-US" sz="1400" dirty="0" smtClean="0"/>
              <a:t>Organized into general categories with subheadings. Websites listed with short descriptions. </a:t>
            </a:r>
          </a:p>
          <a:p>
            <a:pPr marL="0" indent="0">
              <a:buNone/>
            </a:pPr>
            <a:r>
              <a:rPr lang="en-US" sz="1600" b="1" dirty="0" smtClean="0">
                <a:hlinkClick r:id="rId12"/>
              </a:rPr>
              <a:t>JoeAnt</a:t>
            </a:r>
            <a:r>
              <a:rPr lang="en-US" sz="1600" dirty="0" smtClean="0"/>
              <a:t> </a:t>
            </a:r>
            <a:r>
              <a:rPr lang="en-US" sz="1400" dirty="0" smtClean="0"/>
              <a:t>JoeAnt</a:t>
            </a:r>
            <a:r>
              <a:rPr lang="en-US" sz="1400" dirty="0" smtClean="0"/>
              <a:t> </a:t>
            </a:r>
            <a:r>
              <a:rPr lang="en-US" sz="1400" dirty="0"/>
              <a:t>is directory of Web sites chosen by editors and organized into subjects</a:t>
            </a:r>
            <a:r>
              <a:rPr lang="en-US" sz="1400" dirty="0" smtClean="0"/>
              <a:t>.</a:t>
            </a:r>
          </a:p>
          <a:p>
            <a:pPr marL="0" indent="0">
              <a:buNone/>
            </a:pPr>
            <a:r>
              <a:rPr lang="en-US" sz="1600" b="1" dirty="0">
                <a:hlinkClick r:id="rId13"/>
              </a:rPr>
              <a:t>http://www.alivedirectory.com</a:t>
            </a:r>
            <a:r>
              <a:rPr lang="en-US" sz="1600" b="1" dirty="0" smtClean="0">
                <a:hlinkClick r:id="rId13"/>
              </a:rPr>
              <a:t>/</a:t>
            </a:r>
            <a:r>
              <a:rPr lang="en-US" sz="1600" b="1" dirty="0" smtClean="0"/>
              <a:t>  </a:t>
            </a:r>
            <a:r>
              <a:rPr lang="en-US" sz="1400" dirty="0"/>
              <a:t>Added by DS. </a:t>
            </a:r>
            <a:r>
              <a:rPr lang="en-US" sz="1400" dirty="0" smtClean="0"/>
              <a:t>Interesting</a:t>
            </a:r>
            <a:endParaRPr lang="en-US" sz="1400" dirty="0"/>
          </a:p>
          <a:p>
            <a:pPr marL="0" indent="0">
              <a:buNone/>
            </a:pPr>
            <a:r>
              <a:rPr lang="en-US" sz="1400" dirty="0" smtClean="0"/>
              <a:t>Directory </a:t>
            </a:r>
            <a:r>
              <a:rPr lang="en-US" sz="1400" dirty="0" smtClean="0"/>
              <a:t>list from the perspective </a:t>
            </a:r>
            <a:r>
              <a:rPr lang="en-US" sz="1400" dirty="0"/>
              <a:t>of advertising: </a:t>
            </a:r>
            <a:r>
              <a:rPr lang="en-US" sz="1400" dirty="0">
                <a:hlinkClick r:id="rId14"/>
              </a:rPr>
              <a:t>http://thesearchenginelist.com/directory.html</a:t>
            </a:r>
            <a:endParaRPr lang="en-US" sz="1400" dirty="0"/>
          </a:p>
          <a:p>
            <a:pPr marL="0" indent="0"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/>
            </a:r>
            <a:br>
              <a:rPr lang="en-US" sz="1600" dirty="0" smtClean="0">
                <a:solidFill>
                  <a:srgbClr val="FFFFFF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23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b="0" dirty="0" smtClean="0">
                <a:latin typeface="Arial Unicode MS" pitchFamily="34" charset="-128"/>
              </a:rPr>
              <a:t>Lecture 3.1, p. </a:t>
            </a:r>
            <a:r>
              <a:rPr lang="en-US" sz="3400" b="0" dirty="0" smtClean="0">
                <a:latin typeface="Arial Unicode MS" pitchFamily="34" charset="-128"/>
              </a:rPr>
              <a:t>89, </a:t>
            </a:r>
            <a:r>
              <a:rPr lang="en-US" sz="3400" b="0" dirty="0" smtClean="0">
                <a:latin typeface="Arial Unicode MS" pitchFamily="34" charset="-128"/>
              </a:rPr>
              <a:t>diagram p. </a:t>
            </a:r>
            <a:r>
              <a:rPr lang="en-US" sz="3400" b="0" dirty="0" smtClean="0">
                <a:latin typeface="Arial Unicode MS" pitchFamily="34" charset="-128"/>
              </a:rPr>
              <a:t>93</a:t>
            </a:r>
            <a:r>
              <a:rPr lang="en-US" sz="3400" b="0" dirty="0" smtClean="0">
                <a:latin typeface="Arial Unicode MS" pitchFamily="34" charset="-128"/>
              </a:rPr>
              <a:t/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400" b="0" dirty="0" smtClean="0">
                <a:latin typeface="Arial Unicode MS" pitchFamily="34" charset="-128"/>
              </a:rPr>
              <a:t>Analysis of Information Systems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52600"/>
            <a:ext cx="8305800" cy="4572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000" dirty="0" smtClean="0"/>
              <a:t>Analysis of information systems, using the diagram </a:t>
            </a:r>
            <a:br>
              <a:rPr lang="en-US" sz="2000" dirty="0" smtClean="0"/>
            </a:br>
            <a:r>
              <a:rPr lang="en-US" sz="2000" dirty="0" smtClean="0"/>
              <a:t>Lecture Notes p. </a:t>
            </a:r>
            <a:r>
              <a:rPr lang="en-US" sz="2000" dirty="0" smtClean="0"/>
              <a:t>93 </a:t>
            </a:r>
            <a:r>
              <a:rPr lang="en-US" sz="2000" dirty="0" smtClean="0"/>
              <a:t>(facing p. </a:t>
            </a:r>
            <a:r>
              <a:rPr lang="en-US" sz="2000" dirty="0" smtClean="0"/>
              <a:t>92).</a:t>
            </a:r>
            <a:endParaRPr lang="en-US" sz="2000" dirty="0" smtClean="0"/>
          </a:p>
          <a:p>
            <a:pPr marL="0" indent="0" eaLnBrk="1" hangingPunct="1">
              <a:buNone/>
            </a:pPr>
            <a:r>
              <a:rPr lang="en-US" sz="2000" dirty="0" smtClean="0"/>
              <a:t>The audio walks you through the diagram, giving </a:t>
            </a:r>
            <a:r>
              <a:rPr lang="en-US" sz="2000" dirty="0" smtClean="0"/>
              <a:t>examples.</a:t>
            </a:r>
            <a:endParaRPr lang="en-US" sz="2000" dirty="0" smtClean="0"/>
          </a:p>
          <a:p>
            <a:pPr marL="0" indent="0" eaLnBrk="1" hangingPunct="1">
              <a:buNone/>
            </a:pPr>
            <a:r>
              <a:rPr lang="en-US" sz="2000" dirty="0" smtClean="0"/>
              <a:t>In the remainder of this lecture you will apply the diagram to the analysis of  3 or 4 information </a:t>
            </a:r>
            <a:r>
              <a:rPr lang="en-US" sz="2000" dirty="0" smtClean="0"/>
              <a:t>systems, preparing </a:t>
            </a:r>
            <a:r>
              <a:rPr lang="en-US" sz="2000" dirty="0" smtClean="0"/>
              <a:t>you for Assignment 5.</a:t>
            </a:r>
            <a:endParaRPr lang="en-US" sz="2000" dirty="0"/>
          </a:p>
          <a:p>
            <a:pPr marL="0" indent="0" eaLnBrk="1" hangingPunct="1">
              <a:buNone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0" indent="0" eaLnBrk="1" hangingPunct="1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 eaLnBrk="1" hangingPunct="1">
              <a:buNone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0" indent="0" eaLnBrk="1" hangingPunct="1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Audio 25 min.</a:t>
            </a:r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12</a:t>
            </a:fld>
            <a:endParaRPr lang="en-US" dirty="0"/>
          </a:p>
        </p:txBody>
      </p:sp>
      <p:pic>
        <p:nvPicPr>
          <p:cNvPr id="2" name="UBLIS571DS-03.1-2Lecture03.1StructureOfIinformationSystemsIn-LectureExerciseSlidesSlide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5334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5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b="0" dirty="0" smtClean="0">
                <a:latin typeface="Arial Unicode MS" pitchFamily="34" charset="-128"/>
              </a:rPr>
              <a:t>Lecture 3.1, diagram p. </a:t>
            </a:r>
            <a:r>
              <a:rPr lang="en-US" sz="3400" b="0" dirty="0" smtClean="0">
                <a:latin typeface="Arial Unicode MS" pitchFamily="34" charset="-128"/>
              </a:rPr>
              <a:t>93</a:t>
            </a:r>
            <a:r>
              <a:rPr lang="en-US" sz="3400" b="0" dirty="0" smtClean="0">
                <a:latin typeface="Arial Unicode MS" pitchFamily="34" charset="-128"/>
              </a:rPr>
              <a:t/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400" b="0" dirty="0" smtClean="0">
                <a:latin typeface="Arial Unicode MS" pitchFamily="34" charset="-128"/>
              </a:rPr>
              <a:t>Analysis of Information Systems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610600" cy="4572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1800" dirty="0" smtClean="0"/>
              <a:t>Analysis of four information systems, using the diagram on p. </a:t>
            </a:r>
            <a:r>
              <a:rPr lang="en-US" sz="1800" dirty="0" smtClean="0"/>
              <a:t>93</a:t>
            </a:r>
            <a:endParaRPr lang="en-US" sz="1800" dirty="0" smtClean="0"/>
          </a:p>
          <a:p>
            <a:pPr lvl="1"/>
            <a:r>
              <a:rPr lang="en-US" sz="1800" dirty="0" smtClean="0">
                <a:solidFill>
                  <a:srgbClr val="FFFFFF"/>
                </a:solidFill>
              </a:rPr>
              <a:t>Google</a:t>
            </a:r>
          </a:p>
          <a:p>
            <a:pPr lvl="1"/>
            <a:r>
              <a:rPr lang="en-US" sz="1800" dirty="0" smtClean="0">
                <a:solidFill>
                  <a:srgbClr val="FFFFFF"/>
                </a:solidFill>
              </a:rPr>
              <a:t>The Wikipedia directory</a:t>
            </a:r>
          </a:p>
          <a:p>
            <a:pPr lvl="1"/>
            <a:r>
              <a:rPr lang="en-US" sz="1800" dirty="0" smtClean="0">
                <a:solidFill>
                  <a:srgbClr val="FFFFFF"/>
                </a:solidFill>
              </a:rPr>
              <a:t>A special library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P</a:t>
            </a:r>
            <a:r>
              <a:rPr lang="en-US" sz="1800" dirty="0" smtClean="0">
                <a:solidFill>
                  <a:srgbClr val="FFFFFF"/>
                </a:solidFill>
              </a:rPr>
              <a:t>roduction </a:t>
            </a:r>
            <a:r>
              <a:rPr lang="en-US" sz="1800" dirty="0">
                <a:solidFill>
                  <a:srgbClr val="FFFFFF"/>
                </a:solidFill>
              </a:rPr>
              <a:t>and use of a textbook </a:t>
            </a:r>
            <a:r>
              <a:rPr lang="en-US" sz="1800" dirty="0" smtClean="0">
                <a:solidFill>
                  <a:srgbClr val="FFFFFF"/>
                </a:solidFill>
              </a:rPr>
              <a:t> (</a:t>
            </a:r>
            <a:r>
              <a:rPr lang="en-US" sz="1800" b="1" dirty="0">
                <a:solidFill>
                  <a:srgbClr val="FFFFFF"/>
                </a:solidFill>
              </a:rPr>
              <a:t>o</a:t>
            </a:r>
            <a:r>
              <a:rPr lang="en-US" sz="1800" b="1" dirty="0" smtClean="0">
                <a:solidFill>
                  <a:srgbClr val="FFFFFF"/>
                </a:solidFill>
              </a:rPr>
              <a:t>ptional</a:t>
            </a:r>
            <a:r>
              <a:rPr lang="en-US" sz="1800" b="1" dirty="0">
                <a:solidFill>
                  <a:srgbClr val="FFFFFF"/>
                </a:solidFill>
              </a:rPr>
              <a:t>: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endParaRPr lang="en-US" sz="18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FFFFFF"/>
                </a:solidFill>
              </a:rPr>
              <a:t>For each information system, proceed in two steps: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solidFill>
                  <a:srgbClr val="FFFFFF"/>
                </a:solidFill>
              </a:rPr>
              <a:t>Analyze </a:t>
            </a:r>
            <a:r>
              <a:rPr lang="en-US" sz="1800" dirty="0" smtClean="0">
                <a:solidFill>
                  <a:srgbClr val="FFFFFF"/>
                </a:solidFill>
              </a:rPr>
              <a:t>the system on your </a:t>
            </a:r>
            <a:r>
              <a:rPr lang="en-US" sz="1800" dirty="0" smtClean="0">
                <a:solidFill>
                  <a:srgbClr val="FFFFFF"/>
                </a:solidFill>
              </a:rPr>
              <a:t>own (recommended, but adds to the time)</a:t>
            </a:r>
            <a:br>
              <a:rPr lang="en-US" sz="1800" dirty="0" smtClean="0">
                <a:solidFill>
                  <a:srgbClr val="FFFFFF"/>
                </a:solidFill>
              </a:rPr>
            </a:br>
            <a:r>
              <a:rPr lang="en-US" sz="1800" dirty="0" smtClean="0">
                <a:solidFill>
                  <a:srgbClr val="FFFFFF"/>
                </a:solidFill>
              </a:rPr>
              <a:t>Go </a:t>
            </a:r>
            <a:r>
              <a:rPr lang="en-US" sz="1800" dirty="0" smtClean="0">
                <a:solidFill>
                  <a:srgbClr val="FFFFFF"/>
                </a:solidFill>
              </a:rPr>
              <a:t>through the diagram on p. </a:t>
            </a:r>
            <a:r>
              <a:rPr lang="en-US" sz="1800" dirty="0" smtClean="0">
                <a:solidFill>
                  <a:srgbClr val="FFFFFF"/>
                </a:solidFill>
              </a:rPr>
              <a:t>93 </a:t>
            </a:r>
            <a:r>
              <a:rPr lang="en-US" sz="1800" dirty="0" smtClean="0">
                <a:solidFill>
                  <a:srgbClr val="FFFFFF"/>
                </a:solidFill>
              </a:rPr>
              <a:t>or </a:t>
            </a:r>
            <a:r>
              <a:rPr lang="en-US" sz="1800" dirty="0" smtClean="0">
                <a:solidFill>
                  <a:srgbClr val="FFFFFF"/>
                </a:solidFill>
              </a:rPr>
              <a:t/>
            </a:r>
            <a:br>
              <a:rPr lang="en-US" sz="1800" dirty="0" smtClean="0">
                <a:solidFill>
                  <a:srgbClr val="FFFFFF"/>
                </a:solidFill>
              </a:rPr>
            </a:br>
            <a:r>
              <a:rPr lang="en-US" sz="1800" dirty="0" smtClean="0">
                <a:solidFill>
                  <a:srgbClr val="FFFFFF"/>
                </a:solidFill>
              </a:rPr>
              <a:t>through </a:t>
            </a:r>
            <a:r>
              <a:rPr lang="en-US" sz="1800" dirty="0" smtClean="0">
                <a:solidFill>
                  <a:srgbClr val="FFFFFF"/>
                </a:solidFill>
              </a:rPr>
              <a:t>the </a:t>
            </a:r>
            <a:r>
              <a:rPr lang="en-US" sz="1800" i="1" dirty="0"/>
              <a:t>Template for information system </a:t>
            </a:r>
            <a:r>
              <a:rPr lang="en-US" sz="1800" i="1" dirty="0" smtClean="0"/>
              <a:t>description</a:t>
            </a:r>
            <a:r>
              <a:rPr lang="en-US" sz="1800" i="1" dirty="0">
                <a:solidFill>
                  <a:srgbClr val="FFFFFF"/>
                </a:solidFill>
              </a:rPr>
              <a:t> </a:t>
            </a:r>
            <a:r>
              <a:rPr lang="en-US" sz="1800" dirty="0" smtClean="0">
                <a:solidFill>
                  <a:srgbClr val="FFFFFF"/>
                </a:solidFill>
              </a:rPr>
              <a:t>Ass. p. 69 </a:t>
            </a:r>
            <a:br>
              <a:rPr lang="en-US" sz="1800" dirty="0" smtClean="0">
                <a:solidFill>
                  <a:srgbClr val="FFFFFF"/>
                </a:solidFill>
              </a:rPr>
            </a:br>
            <a:r>
              <a:rPr lang="en-US" sz="1800" dirty="0" smtClean="0">
                <a:solidFill>
                  <a:srgbClr val="FFFFFF"/>
                </a:solidFill>
              </a:rPr>
              <a:t>and </a:t>
            </a:r>
            <a:r>
              <a:rPr lang="en-US" sz="1800" dirty="0" smtClean="0">
                <a:solidFill>
                  <a:srgbClr val="FFFFFF"/>
                </a:solidFill>
              </a:rPr>
              <a:t>ask yourself: </a:t>
            </a:r>
            <a:r>
              <a:rPr lang="en-US" sz="1800" dirty="0" smtClean="0">
                <a:solidFill>
                  <a:srgbClr val="FFFFFF"/>
                </a:solidFill>
              </a:rPr>
              <a:t/>
            </a:r>
            <a:br>
              <a:rPr lang="en-US" sz="1800" dirty="0" smtClean="0">
                <a:solidFill>
                  <a:srgbClr val="FFFFFF"/>
                </a:solidFill>
              </a:rPr>
            </a:br>
            <a:r>
              <a:rPr lang="en-US" sz="1800" dirty="0" smtClean="0">
                <a:solidFill>
                  <a:srgbClr val="FFFFFF"/>
                </a:solidFill>
              </a:rPr>
              <a:t>What </a:t>
            </a:r>
            <a:r>
              <a:rPr lang="en-US" sz="1800" dirty="0" smtClean="0">
                <a:solidFill>
                  <a:srgbClr val="FFFFFF"/>
                </a:solidFill>
              </a:rPr>
              <a:t>is this file in system X? </a:t>
            </a:r>
            <a:r>
              <a:rPr lang="en-US" sz="1800" dirty="0" smtClean="0">
                <a:solidFill>
                  <a:srgbClr val="FFFFFF"/>
                </a:solidFill>
              </a:rPr>
              <a:t>and</a:t>
            </a:r>
            <a:br>
              <a:rPr lang="en-US" sz="1800" dirty="0" smtClean="0">
                <a:solidFill>
                  <a:srgbClr val="FFFFFF"/>
                </a:solidFill>
              </a:rPr>
            </a:br>
            <a:r>
              <a:rPr lang="en-US" sz="1800" dirty="0" smtClean="0">
                <a:solidFill>
                  <a:srgbClr val="FFFFFF"/>
                </a:solidFill>
              </a:rPr>
              <a:t>How </a:t>
            </a:r>
            <a:r>
              <a:rPr lang="en-US" sz="1800" dirty="0" smtClean="0">
                <a:solidFill>
                  <a:srgbClr val="FFFFFF"/>
                </a:solidFill>
              </a:rPr>
              <a:t>is this process done in system X? </a:t>
            </a:r>
            <a:r>
              <a:rPr lang="en-US" sz="1800" dirty="0" smtClean="0">
                <a:solidFill>
                  <a:srgbClr val="FFFFFF"/>
                </a:solidFill>
              </a:rPr>
              <a:t/>
            </a:r>
            <a:br>
              <a:rPr lang="en-US" sz="1800" dirty="0" smtClean="0">
                <a:solidFill>
                  <a:srgbClr val="FFFFFF"/>
                </a:solidFill>
              </a:rPr>
            </a:br>
            <a:r>
              <a:rPr lang="en-US" sz="1800" dirty="0" smtClean="0">
                <a:solidFill>
                  <a:srgbClr val="FFFFFF"/>
                </a:solidFill>
              </a:rPr>
              <a:t>Perhaps </a:t>
            </a:r>
            <a:r>
              <a:rPr lang="en-US" sz="1800" dirty="0" smtClean="0">
                <a:solidFill>
                  <a:srgbClr val="FFFFFF"/>
                </a:solidFill>
              </a:rPr>
              <a:t>even take some </a:t>
            </a:r>
            <a:r>
              <a:rPr lang="en-US" sz="1800" dirty="0" smtClean="0">
                <a:solidFill>
                  <a:srgbClr val="FFFFFF"/>
                </a:solidFill>
              </a:rPr>
              <a:t>notes.</a:t>
            </a:r>
            <a:endParaRPr lang="en-US" sz="1800" dirty="0" smtClean="0">
              <a:solidFill>
                <a:srgbClr val="FFFFF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solidFill>
                  <a:srgbClr val="FFFFFF"/>
                </a:solidFill>
              </a:rPr>
              <a:t>Listen to the explanation in the </a:t>
            </a:r>
            <a:r>
              <a:rPr lang="en-US" sz="1800" dirty="0" smtClean="0">
                <a:solidFill>
                  <a:srgbClr val="FFFFFF"/>
                </a:solidFill>
              </a:rPr>
              <a:t>audio.</a:t>
            </a:r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71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828800"/>
          </a:xfrm>
        </p:spPr>
        <p:txBody>
          <a:bodyPr/>
          <a:lstStyle/>
          <a:p>
            <a:pPr eaLnBrk="1" hangingPunct="1"/>
            <a:r>
              <a:rPr lang="en-US" sz="3400" b="0" dirty="0" smtClean="0">
                <a:latin typeface="Arial Unicode MS" pitchFamily="34" charset="-128"/>
              </a:rPr>
              <a:t>Lecture 3.1, p. </a:t>
            </a:r>
            <a:r>
              <a:rPr lang="en-US" sz="3400" b="0" dirty="0" smtClean="0">
                <a:latin typeface="Arial Unicode MS" pitchFamily="34" charset="-128"/>
              </a:rPr>
              <a:t>93</a:t>
            </a:r>
            <a:r>
              <a:rPr lang="en-US" sz="3400" b="0" dirty="0" smtClean="0">
                <a:latin typeface="Arial Unicode MS" pitchFamily="34" charset="-128"/>
              </a:rPr>
              <a:t/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400" b="0" dirty="0" smtClean="0">
                <a:latin typeface="Arial Unicode MS" pitchFamily="34" charset="-128"/>
              </a:rPr>
              <a:t>Analysis of Information Systems</a:t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600" dirty="0" smtClean="0">
                <a:latin typeface="Arial Unicode MS" pitchFamily="34" charset="-128"/>
              </a:rPr>
              <a:t>Google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667000"/>
            <a:ext cx="8001000" cy="2438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Analyze Google on your own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Listen to the explanation in the audio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Audio 13 min.</a:t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14</a:t>
            </a:fld>
            <a:endParaRPr lang="en-US" dirty="0"/>
          </a:p>
        </p:txBody>
      </p:sp>
      <p:pic>
        <p:nvPicPr>
          <p:cNvPr id="2" name="UBLIS571DS-03.1-2Lecture03.1StructureOfIinformationSystemsIn-LectureExerciseSlidesSlide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5257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4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828800"/>
          </a:xfrm>
        </p:spPr>
        <p:txBody>
          <a:bodyPr/>
          <a:lstStyle/>
          <a:p>
            <a:pPr eaLnBrk="1" hangingPunct="1"/>
            <a:r>
              <a:rPr lang="en-US" sz="3400" b="0" dirty="0" smtClean="0">
                <a:latin typeface="Arial Unicode MS" pitchFamily="34" charset="-128"/>
              </a:rPr>
              <a:t>Lecture 3.1, p. </a:t>
            </a:r>
            <a:r>
              <a:rPr lang="en-US" sz="3400" b="0" dirty="0" smtClean="0">
                <a:latin typeface="Arial Unicode MS" pitchFamily="34" charset="-128"/>
              </a:rPr>
              <a:t>93</a:t>
            </a:r>
            <a:r>
              <a:rPr lang="en-US" sz="3400" b="0" dirty="0" smtClean="0">
                <a:latin typeface="Arial Unicode MS" pitchFamily="34" charset="-128"/>
              </a:rPr>
              <a:t/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400" b="0" dirty="0" smtClean="0">
                <a:latin typeface="Arial Unicode MS" pitchFamily="34" charset="-128"/>
              </a:rPr>
              <a:t>Analysis of Information Systems</a:t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600" dirty="0" smtClean="0">
                <a:latin typeface="Arial Unicode MS" pitchFamily="34" charset="-128"/>
              </a:rPr>
              <a:t>Wikipedia Portals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667000"/>
            <a:ext cx="8001000" cy="2438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Analyze Wikipedia Portals on your own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Listen to the explanation in the audio</a:t>
            </a:r>
          </a:p>
          <a:p>
            <a:pPr marL="457200" indent="-457200">
              <a:buFont typeface="+mj-lt"/>
              <a:buAutoNum type="arabicPeriod"/>
            </a:pPr>
            <a:endParaRPr lang="en-US" sz="1600" dirty="0" smtClean="0">
              <a:solidFill>
                <a:srgbClr val="FFFFFF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600" dirty="0">
              <a:solidFill>
                <a:srgbClr val="FFFFFF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6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Audio 5 min.</a:t>
            </a:r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15</a:t>
            </a:fld>
            <a:endParaRPr lang="en-US" dirty="0"/>
          </a:p>
        </p:txBody>
      </p:sp>
      <p:pic>
        <p:nvPicPr>
          <p:cNvPr id="2" name="UBLIS571DS-03.1-2Lecture03.1StructureOfIinformationSystemsIn-LectureExerciseSlidesSlide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0400" y="5105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7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828800"/>
          </a:xfrm>
        </p:spPr>
        <p:txBody>
          <a:bodyPr/>
          <a:lstStyle/>
          <a:p>
            <a:pPr eaLnBrk="1" hangingPunct="1"/>
            <a:r>
              <a:rPr lang="en-US" sz="3400" b="0" dirty="0" smtClean="0">
                <a:latin typeface="Arial Unicode MS" pitchFamily="34" charset="-128"/>
              </a:rPr>
              <a:t>Lecture 3.1, p. 97</a:t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400" b="0" dirty="0" smtClean="0">
                <a:latin typeface="Arial Unicode MS" pitchFamily="34" charset="-128"/>
              </a:rPr>
              <a:t>Analysis of Information Systems</a:t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600" dirty="0" smtClean="0">
                <a:latin typeface="Arial Unicode MS" pitchFamily="34" charset="-128"/>
              </a:rPr>
              <a:t>A special library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667000"/>
            <a:ext cx="8839200" cy="24384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This analysis is for a generic special library. You can think of your own example. In the audio, I will refer to the library of the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Center for Food Safety and Applied Nutrition (formerly the Bureau of Foods), a center in the Food and Drug Administration (FDA)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Analyze a special library on your own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Listen to the explanation in the audio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Audio 15 min.</a:t>
            </a:r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16</a:t>
            </a:fld>
            <a:endParaRPr lang="en-US" dirty="0"/>
          </a:p>
        </p:txBody>
      </p:sp>
      <p:pic>
        <p:nvPicPr>
          <p:cNvPr id="2" name="UBLIS571DS-03.1-2Lecture03.1StructureOfIinformationSystemsIn-LectureExerciseSlidesSlide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53339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7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828800"/>
          </a:xfrm>
        </p:spPr>
        <p:txBody>
          <a:bodyPr/>
          <a:lstStyle/>
          <a:p>
            <a:pPr eaLnBrk="1" hangingPunct="1"/>
            <a:r>
              <a:rPr lang="en-US" sz="3400" b="0" dirty="0" smtClean="0">
                <a:latin typeface="Arial Unicode MS" pitchFamily="34" charset="-128"/>
              </a:rPr>
              <a:t>Lecture 3.1, p. 97</a:t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400" b="0" dirty="0" smtClean="0">
                <a:latin typeface="Arial Unicode MS" pitchFamily="34" charset="-128"/>
              </a:rPr>
              <a:t>Analysis of Information Systems</a:t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600" dirty="0" smtClean="0">
                <a:latin typeface="Arial Unicode MS" pitchFamily="34" charset="-128"/>
              </a:rPr>
              <a:t>Production </a:t>
            </a:r>
            <a:r>
              <a:rPr lang="en-US" sz="3600" dirty="0">
                <a:latin typeface="Arial Unicode MS" pitchFamily="34" charset="-128"/>
              </a:rPr>
              <a:t>and use of a textbook</a:t>
            </a:r>
            <a:endParaRPr lang="en-US" sz="3600" dirty="0" smtClean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667000"/>
            <a:ext cx="8229600" cy="2438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FFFF"/>
                </a:solidFill>
              </a:rPr>
              <a:t>Optional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Analyze </a:t>
            </a:r>
            <a:r>
              <a:rPr lang="en-US" sz="2000" dirty="0">
                <a:solidFill>
                  <a:srgbClr val="FFFFFF"/>
                </a:solidFill>
              </a:rPr>
              <a:t>production and use of a </a:t>
            </a:r>
            <a:r>
              <a:rPr lang="en-US" sz="2000" dirty="0" smtClean="0">
                <a:solidFill>
                  <a:srgbClr val="FFFFFF"/>
                </a:solidFill>
              </a:rPr>
              <a:t>textbook as an information system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Listen to the explanation in the audio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Audio 18 min.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End of Lecture 3.1</a:t>
            </a:r>
            <a:r>
              <a:rPr lang="en-US" dirty="0">
                <a:solidFill>
                  <a:srgbClr val="FFFFFF"/>
                </a:solidFill>
              </a:rPr>
              <a:t/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17</a:t>
            </a:fld>
            <a:endParaRPr lang="en-US" dirty="0"/>
          </a:p>
        </p:txBody>
      </p:sp>
      <p:pic>
        <p:nvPicPr>
          <p:cNvPr id="2" name="UBLIS571DS-03.1-2Lecture03.1StructureOfIinformationSystemsIn-LectureExerciseSlidesSlide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5257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7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924800" cy="4114800"/>
          </a:xfrm>
        </p:spPr>
        <p:txBody>
          <a:bodyPr/>
          <a:lstStyle/>
          <a:p>
            <a:r>
              <a:rPr lang="en-US" sz="2000" dirty="0"/>
              <a:t>The lecture or exercise is divided into segments listed on </a:t>
            </a:r>
            <a:r>
              <a:rPr lang="en-US" sz="2000" dirty="0" smtClean="0"/>
              <a:t>Slide 3. </a:t>
            </a:r>
            <a:endParaRPr lang="en-US" sz="2000" dirty="0"/>
          </a:p>
          <a:p>
            <a:r>
              <a:rPr lang="en-US" sz="2000" dirty="0"/>
              <a:t>Many slides have audio. To start the </a:t>
            </a:r>
            <a:r>
              <a:rPr lang="en-US" sz="2000" dirty="0" smtClean="0"/>
              <a:t>audio:</a:t>
            </a:r>
            <a:endParaRPr lang="en-US" sz="2000" dirty="0"/>
          </a:p>
          <a:p>
            <a:pPr marL="685800"/>
            <a:r>
              <a:rPr lang="en-US" sz="2000" dirty="0"/>
              <a:t>Mouse over the speaker </a:t>
            </a:r>
            <a:r>
              <a:rPr lang="en-US" sz="2000" dirty="0" smtClean="0"/>
              <a:t>icon.</a:t>
            </a:r>
            <a:endParaRPr lang="en-US" sz="2000" dirty="0"/>
          </a:p>
          <a:p>
            <a:pPr marL="685800" lvl="1" indent="-347472">
              <a:spcBef>
                <a:spcPts val="144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familiar play-back control bar </a:t>
            </a:r>
            <a:r>
              <a:rPr lang="en-US" sz="2000" dirty="0" smtClean="0">
                <a:solidFill>
                  <a:schemeClr val="bg1"/>
                </a:solidFill>
              </a:rPr>
              <a:t>appears.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Click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 smtClean="0">
                <a:solidFill>
                  <a:schemeClr val="bg1"/>
                </a:solidFill>
              </a:rPr>
              <a:t>to start, </a:t>
            </a:r>
            <a:r>
              <a:rPr lang="en-US" sz="2000" dirty="0">
                <a:solidFill>
                  <a:schemeClr val="bg1"/>
                </a:solidFill>
              </a:rPr>
              <a:t>click </a:t>
            </a:r>
            <a:r>
              <a:rPr lang="en-US" sz="2000" dirty="0" smtClean="0">
                <a:solidFill>
                  <a:schemeClr val="bg1"/>
                </a:solidFill>
              </a:rPr>
              <a:t>on || to </a:t>
            </a:r>
            <a:r>
              <a:rPr lang="en-US" sz="2000" dirty="0">
                <a:solidFill>
                  <a:schemeClr val="bg1"/>
                </a:solidFill>
              </a:rPr>
              <a:t>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lvl="2" indent="-342900">
              <a:spcBef>
                <a:spcPct val="60000"/>
              </a:spcBef>
            </a:pPr>
            <a:r>
              <a:rPr lang="en-US" sz="2000" dirty="0" smtClean="0"/>
              <a:t>Other </a:t>
            </a:r>
            <a:r>
              <a:rPr lang="en-US" sz="2000" dirty="0"/>
              <a:t>slides </a:t>
            </a:r>
            <a:r>
              <a:rPr lang="en-US" sz="2000" dirty="0">
                <a:ea typeface="+mn-ea"/>
              </a:rPr>
              <a:t>have</a:t>
            </a:r>
            <a:r>
              <a:rPr lang="en-US" sz="2000" dirty="0"/>
              <a:t> just instructions or are just to </a:t>
            </a:r>
            <a:r>
              <a:rPr lang="en-US" sz="2000" dirty="0" smtClean="0"/>
              <a:t>read </a:t>
            </a:r>
            <a:br>
              <a:rPr lang="en-US" sz="2000" dirty="0" smtClean="0"/>
            </a:br>
            <a:r>
              <a:rPr lang="en-US" sz="2000" dirty="0" smtClean="0"/>
              <a:t>or direct you to read something.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(</a:t>
            </a:r>
            <a:r>
              <a:rPr lang="en-US" sz="2000" b="1" dirty="0">
                <a:solidFill>
                  <a:schemeClr val="bg1"/>
                </a:solidFill>
              </a:rPr>
              <a:t>also </a:t>
            </a:r>
            <a:r>
              <a:rPr lang="en-US" sz="2000" b="1" dirty="0" smtClean="0">
                <a:solidFill>
                  <a:schemeClr val="bg1"/>
                </a:solidFill>
              </a:rPr>
              <a:t>available for </a:t>
            </a:r>
            <a:r>
              <a:rPr lang="en-US" sz="2000" b="1" dirty="0">
                <a:solidFill>
                  <a:schemeClr val="bg1"/>
                </a:solidFill>
              </a:rPr>
              <a:t>Mac), get it free from UB </a:t>
            </a:r>
            <a:r>
              <a:rPr lang="en-US" sz="2000" b="1" dirty="0" smtClean="0">
                <a:solidFill>
                  <a:schemeClr val="bg1"/>
                </a:solidFill>
              </a:rPr>
              <a:t>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9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US" dirty="0" smtClean="0"/>
              <a:t>Outline Lecture 3.1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970167"/>
              </p:ext>
            </p:extLst>
          </p:nvPr>
        </p:nvGraphicFramePr>
        <p:xfrm>
          <a:off x="304800" y="914400"/>
          <a:ext cx="8610599" cy="5333998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867400"/>
                <a:gridCol w="1524000"/>
                <a:gridCol w="1219199"/>
              </a:tblGrid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17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17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17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Introductory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exercise. Web </a:t>
                      </a:r>
                      <a:r>
                        <a:rPr lang="en-US" sz="1400" b="1" dirty="0" smtClean="0">
                          <a:latin typeface="Arial Unicode MS" pitchFamily="34" charset="-128"/>
                        </a:rPr>
                        <a:t>Subject Directories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 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457200" marR="0" lvl="1" algn="l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DMOZ / Open Directory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Slides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6 - 8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10 minutes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457200" marR="0" algn="l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 Unicode MS" pitchFamily="34" charset="-128"/>
                        </a:rPr>
                        <a:t>Wikipedia Portals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 9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 5 minutes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457200" marR="0" algn="l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n-lt"/>
                        </a:rPr>
                        <a:t>KidsClick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10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 5 minutes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457200" marR="0" algn="l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Optional: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List of subject directories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11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 Unicode MS" pitchFamily="34" charset="-128"/>
                        </a:rPr>
                        <a:t>Analysis</a:t>
                      </a:r>
                      <a:r>
                        <a:rPr lang="en-US" sz="1400" b="1" baseline="0" dirty="0" smtClean="0">
                          <a:latin typeface="Arial Unicode MS" pitchFamily="34" charset="-128"/>
                        </a:rPr>
                        <a:t> of information systems based on the</a:t>
                      </a:r>
                      <a:r>
                        <a:rPr lang="en-US" sz="1400" b="1" dirty="0" smtClean="0">
                          <a:latin typeface="Arial Unicode MS" pitchFamily="34" charset="-128"/>
                        </a:rPr>
                        <a:t> diagram</a:t>
                      </a:r>
                      <a:r>
                        <a:rPr lang="en-US" sz="1400" b="1" baseline="0" dirty="0" smtClean="0">
                          <a:latin typeface="Arial Unicode MS" pitchFamily="34" charset="-128"/>
                        </a:rPr>
                        <a:t>  p. 93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457200" marR="0" algn="l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General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12-13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25 minutes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457200" marR="0" algn="l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latin typeface="Arial Unicode MS" pitchFamily="34" charset="-128"/>
                        </a:rPr>
                        <a:t>Google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14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15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minutes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457200" marR="0" algn="l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US" sz="1400" b="0" baseline="0" dirty="0" smtClean="0">
                          <a:latin typeface="Arial Unicode MS" pitchFamily="34" charset="-128"/>
                        </a:rPr>
                        <a:t>Wikipedia </a:t>
                      </a:r>
                      <a:r>
                        <a:rPr lang="en-US" sz="1400" b="0" baseline="0" dirty="0" smtClean="0">
                          <a:latin typeface="Arial Unicode MS" pitchFamily="34" charset="-128"/>
                        </a:rPr>
                        <a:t>portals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15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 5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minutes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457200" marR="0" algn="l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US" sz="1400" b="0" baseline="0" dirty="0" smtClean="0">
                          <a:latin typeface="Arial Unicode MS" pitchFamily="34" charset="-128"/>
                        </a:rPr>
                        <a:t>Special </a:t>
                      </a:r>
                      <a:r>
                        <a:rPr lang="en-US" sz="1400" b="0" baseline="0" dirty="0" smtClean="0">
                          <a:latin typeface="Arial Unicode MS" pitchFamily="34" charset="-128"/>
                        </a:rPr>
                        <a:t>library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16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15 minutes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457200" marR="0" algn="l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US" sz="1400" b="0" baseline="0" dirty="0" smtClean="0">
                          <a:latin typeface="Arial Unicode MS" pitchFamily="34" charset="-128"/>
                        </a:rPr>
                        <a:t>Production </a:t>
                      </a:r>
                      <a:r>
                        <a:rPr lang="en-US" sz="1400" b="0" baseline="0" dirty="0" smtClean="0">
                          <a:latin typeface="Arial Unicode MS" pitchFamily="34" charset="-128"/>
                        </a:rPr>
                        <a:t>and use of a </a:t>
                      </a:r>
                      <a:r>
                        <a:rPr lang="en-US" sz="1400" b="0" baseline="0" dirty="0" smtClean="0">
                          <a:latin typeface="Arial Unicode MS" pitchFamily="34" charset="-128"/>
                        </a:rPr>
                        <a:t>textbook (</a:t>
                      </a:r>
                      <a:r>
                        <a:rPr lang="en-US" sz="1400" b="1" baseline="0" dirty="0" smtClean="0">
                          <a:latin typeface="Arial Unicode MS" pitchFamily="34" charset="-128"/>
                        </a:rPr>
                        <a:t>optional)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17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20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minutes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7211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b="0" dirty="0" smtClean="0">
                <a:latin typeface="Arial Unicode MS" pitchFamily="34" charset="-128"/>
              </a:rPr>
              <a:t>Lecture 3.1, p. </a:t>
            </a:r>
            <a:r>
              <a:rPr lang="en-US" sz="3400" b="0" dirty="0" smtClean="0">
                <a:latin typeface="Arial Unicode MS" pitchFamily="34" charset="-128"/>
              </a:rPr>
              <a:t>89</a:t>
            </a:r>
            <a:r>
              <a:rPr lang="en-US" sz="3400" b="0" dirty="0" smtClean="0">
                <a:latin typeface="Arial Unicode MS" pitchFamily="34" charset="-128"/>
              </a:rPr>
              <a:t/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400" b="0" dirty="0" smtClean="0">
                <a:latin typeface="Arial Unicode MS" pitchFamily="34" charset="-128"/>
              </a:rPr>
              <a:t>Analysis of Information Systems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828800"/>
            <a:ext cx="8915400" cy="4572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Overall outline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Introductory exercise on subject directories on the Web</a:t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000" dirty="0" smtClean="0"/>
              <a:t>Analysis of four information systems</a:t>
            </a:r>
            <a:r>
              <a:rPr lang="en-US" sz="2000" dirty="0" smtClean="0"/>
              <a:t>, using </a:t>
            </a:r>
            <a:r>
              <a:rPr lang="en-US" sz="2000" dirty="0" smtClean="0"/>
              <a:t>the diagram </a:t>
            </a:r>
            <a:r>
              <a:rPr lang="en-US" sz="2000" dirty="0" smtClean="0"/>
              <a:t>on p. 89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(This prepares you for Assignment 5)</a:t>
            </a:r>
          </a:p>
          <a:p>
            <a:pPr lvl="1"/>
            <a:r>
              <a:rPr lang="en-US" sz="1600" dirty="0" smtClean="0">
                <a:solidFill>
                  <a:srgbClr val="FFFFFF"/>
                </a:solidFill>
              </a:rPr>
              <a:t>Google</a:t>
            </a:r>
          </a:p>
          <a:p>
            <a:pPr lvl="1"/>
            <a:r>
              <a:rPr lang="en-US" sz="1600" dirty="0" smtClean="0">
                <a:solidFill>
                  <a:srgbClr val="FFFFFF"/>
                </a:solidFill>
              </a:rPr>
              <a:t>The Wikipedia directory</a:t>
            </a:r>
          </a:p>
          <a:p>
            <a:pPr lvl="1"/>
            <a:r>
              <a:rPr lang="en-US" sz="1600" dirty="0" smtClean="0">
                <a:solidFill>
                  <a:srgbClr val="FFFFFF"/>
                </a:solidFill>
              </a:rPr>
              <a:t>A special library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Optional: production and use of a textbook </a:t>
            </a:r>
            <a:br>
              <a:rPr lang="en-US" sz="1600" dirty="0">
                <a:solidFill>
                  <a:srgbClr val="FFFFFF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43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219200"/>
          </a:xfrm>
        </p:spPr>
        <p:txBody>
          <a:bodyPr/>
          <a:lstStyle/>
          <a:p>
            <a:pPr eaLnBrk="1" hangingPunct="1"/>
            <a:r>
              <a:rPr lang="en-US" sz="3400" b="0" dirty="0">
                <a:latin typeface="Arial Unicode MS" pitchFamily="34" charset="-128"/>
              </a:rPr>
              <a:t>Lecture </a:t>
            </a:r>
            <a:r>
              <a:rPr lang="en-US" sz="3400" b="0" dirty="0" smtClean="0">
                <a:latin typeface="Arial Unicode MS" pitchFamily="34" charset="-128"/>
              </a:rPr>
              <a:t>3.1 Introductory </a:t>
            </a:r>
            <a:r>
              <a:rPr lang="en-US" sz="3400" b="0" dirty="0">
                <a:latin typeface="Arial Unicode MS" pitchFamily="34" charset="-128"/>
              </a:rPr>
              <a:t>exercise </a:t>
            </a:r>
            <a:r>
              <a:rPr lang="en-US" sz="3400" b="0" dirty="0" smtClean="0">
                <a:latin typeface="Arial Unicode MS" pitchFamily="34" charset="-128"/>
              </a:rPr>
              <a:t/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400" b="0" dirty="0" smtClean="0">
                <a:latin typeface="Arial Unicode MS" pitchFamily="34" charset="-128"/>
              </a:rPr>
              <a:t>Subject Directories </a:t>
            </a:r>
            <a:r>
              <a:rPr lang="en-US" sz="3400" b="0" dirty="0">
                <a:latin typeface="Arial Unicode MS" pitchFamily="34" charset="-128"/>
              </a:rPr>
              <a:t>on the </a:t>
            </a:r>
            <a:r>
              <a:rPr lang="en-US" sz="3400" b="0" dirty="0" smtClean="0">
                <a:latin typeface="Arial Unicode MS" pitchFamily="34" charset="-128"/>
              </a:rPr>
              <a:t>Web</a:t>
            </a:r>
            <a:r>
              <a:rPr lang="en-US" sz="3400" b="0" dirty="0">
                <a:latin typeface="Arial Unicode MS" pitchFamily="34" charset="-128"/>
              </a:rPr>
              <a:t/>
            </a:r>
            <a:br>
              <a:rPr lang="en-US" sz="3400" b="0" dirty="0">
                <a:latin typeface="Arial Unicode MS" pitchFamily="34" charset="-128"/>
              </a:rPr>
            </a:br>
            <a:endParaRPr lang="en-US" sz="34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458200" cy="4800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A </a:t>
            </a:r>
            <a:r>
              <a:rPr lang="en-US" sz="1800" i="1" dirty="0" smtClean="0">
                <a:solidFill>
                  <a:schemeClr val="bg1"/>
                </a:solidFill>
              </a:rPr>
              <a:t>subject directory </a:t>
            </a:r>
            <a:r>
              <a:rPr lang="en-US" sz="1800" dirty="0" smtClean="0">
                <a:solidFill>
                  <a:schemeClr val="bg1"/>
                </a:solidFill>
              </a:rPr>
              <a:t> is a collection of Web pages arranged by subject,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similar to a library shelf list (the catalog of the library arranged by subject, mirroring the arrangement of the books on the shelves) 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General </a:t>
            </a:r>
            <a:r>
              <a:rPr lang="en-US" sz="1800" b="1" dirty="0" smtClean="0">
                <a:solidFill>
                  <a:schemeClr val="bg1"/>
                </a:solidFill>
              </a:rPr>
              <a:t>directions</a:t>
            </a:r>
          </a:p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You are going to look at three examples.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For each example, you find one or more slides.</a:t>
            </a:r>
          </a:p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The last slide for each directory sets you up for exploration: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I</a:t>
            </a:r>
            <a:r>
              <a:rPr lang="en-US" sz="1800" dirty="0" smtClean="0">
                <a:solidFill>
                  <a:schemeClr val="bg1"/>
                </a:solidFill>
              </a:rPr>
              <a:t>n </a:t>
            </a:r>
            <a:r>
              <a:rPr lang="en-US" sz="1800" dirty="0">
                <a:solidFill>
                  <a:schemeClr val="bg1"/>
                </a:solidFill>
              </a:rPr>
              <a:t>slideshow </a:t>
            </a:r>
            <a:r>
              <a:rPr lang="en-US" sz="1800" dirty="0" smtClean="0">
                <a:solidFill>
                  <a:schemeClr val="bg1"/>
                </a:solidFill>
              </a:rPr>
              <a:t>view: Click </a:t>
            </a:r>
            <a:r>
              <a:rPr lang="en-US" sz="1800" dirty="0" smtClean="0">
                <a:solidFill>
                  <a:schemeClr val="bg1"/>
                </a:solidFill>
              </a:rPr>
              <a:t>on the URL to open the </a:t>
            </a:r>
            <a:r>
              <a:rPr lang="en-US" sz="1800" dirty="0" smtClean="0">
                <a:solidFill>
                  <a:schemeClr val="bg1"/>
                </a:solidFill>
              </a:rPr>
              <a:t>directory.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In </a:t>
            </a:r>
            <a:r>
              <a:rPr lang="en-US" sz="1800" dirty="0" smtClean="0">
                <a:solidFill>
                  <a:schemeClr val="bg1"/>
                </a:solidFill>
              </a:rPr>
              <a:t>normal </a:t>
            </a:r>
            <a:r>
              <a:rPr lang="en-US" sz="1800" dirty="0" smtClean="0">
                <a:solidFill>
                  <a:schemeClr val="bg1"/>
                </a:solidFill>
              </a:rPr>
              <a:t>view: Right-click </a:t>
            </a:r>
            <a:r>
              <a:rPr lang="en-US" sz="1800" dirty="0" smtClean="0">
                <a:solidFill>
                  <a:schemeClr val="bg1"/>
                </a:solidFill>
              </a:rPr>
              <a:t>on the link, then select 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i="1" dirty="0" smtClean="0">
                <a:solidFill>
                  <a:schemeClr val="bg1"/>
                </a:solidFill>
              </a:rPr>
              <a:t>Open Hyperlink.  </a:t>
            </a:r>
            <a:br>
              <a:rPr lang="en-US" sz="1800" i="1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Explore </a:t>
            </a:r>
            <a:r>
              <a:rPr lang="en-US" sz="1800" dirty="0" smtClean="0">
                <a:solidFill>
                  <a:schemeClr val="bg1"/>
                </a:solidFill>
              </a:rPr>
              <a:t>the directory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dirty="0" smtClean="0">
                <a:solidFill>
                  <a:schemeClr val="bg1"/>
                </a:solidFill>
              </a:rPr>
              <a:t>You </a:t>
            </a:r>
            <a:r>
              <a:rPr lang="en-US" sz="1800" dirty="0">
                <a:solidFill>
                  <a:schemeClr val="bg1"/>
                </a:solidFill>
              </a:rPr>
              <a:t>can press </a:t>
            </a:r>
            <a:r>
              <a:rPr lang="en-US" sz="1800" dirty="0" smtClean="0">
                <a:solidFill>
                  <a:schemeClr val="bg1"/>
                </a:solidFill>
              </a:rPr>
              <a:t>the </a:t>
            </a:r>
            <a:r>
              <a:rPr lang="en-US" sz="1800" dirty="0">
                <a:solidFill>
                  <a:schemeClr val="bg1"/>
                </a:solidFill>
              </a:rPr>
              <a:t>audio button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for a guided exploration.</a:t>
            </a: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1800" dirty="0" smtClean="0"/>
              <a:t>When done exploring, return to the slides (you can use Alt-Tab)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and </a:t>
            </a:r>
            <a:r>
              <a:rPr lang="en-US" sz="1800" dirty="0" smtClean="0"/>
              <a:t>go to the next slide.</a:t>
            </a:r>
          </a:p>
          <a:p>
            <a:pPr eaLnBrk="1" hangingPunct="1"/>
            <a:r>
              <a:rPr lang="en-US" sz="1800" dirty="0" smtClean="0">
                <a:solidFill>
                  <a:srgbClr val="FFFFFF"/>
                </a:solidFill>
              </a:rPr>
              <a:t>You may want to use a separate tab for each system and keep the tab for Wikipedia Portals open for the second part of the exercise</a:t>
            </a:r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23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828800"/>
          </a:xfrm>
        </p:spPr>
        <p:txBody>
          <a:bodyPr/>
          <a:lstStyle/>
          <a:p>
            <a:pPr eaLnBrk="1" hangingPunct="1"/>
            <a:r>
              <a:rPr lang="en-US" sz="3400" b="0" dirty="0">
                <a:latin typeface="Arial Unicode MS" pitchFamily="34" charset="-128"/>
              </a:rPr>
              <a:t>Lecture </a:t>
            </a:r>
            <a:r>
              <a:rPr lang="en-US" sz="3400" b="0" dirty="0" smtClean="0">
                <a:latin typeface="Arial Unicode MS" pitchFamily="34" charset="-128"/>
              </a:rPr>
              <a:t>3.1 Introductory </a:t>
            </a:r>
            <a:r>
              <a:rPr lang="en-US" sz="3400" b="0" dirty="0">
                <a:latin typeface="Arial Unicode MS" pitchFamily="34" charset="-128"/>
              </a:rPr>
              <a:t>exercise </a:t>
            </a:r>
            <a:r>
              <a:rPr lang="en-US" sz="3400" b="0" dirty="0" smtClean="0">
                <a:latin typeface="Arial Unicode MS" pitchFamily="34" charset="-128"/>
              </a:rPr>
              <a:t/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400" b="0" dirty="0" smtClean="0">
                <a:latin typeface="Arial Unicode MS" pitchFamily="34" charset="-128"/>
              </a:rPr>
              <a:t>Subject Directories </a:t>
            </a:r>
            <a:r>
              <a:rPr lang="en-US" sz="3400" b="0" dirty="0">
                <a:latin typeface="Arial Unicode MS" pitchFamily="34" charset="-128"/>
              </a:rPr>
              <a:t>on the </a:t>
            </a:r>
            <a:r>
              <a:rPr lang="en-US" sz="3400" b="0" dirty="0" smtClean="0">
                <a:latin typeface="Arial Unicode MS" pitchFamily="34" charset="-128"/>
              </a:rPr>
              <a:t>Web</a:t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600" dirty="0" smtClean="0">
                <a:latin typeface="Arial Unicode MS" pitchFamily="34" charset="-128"/>
              </a:rPr>
              <a:t>DMOZ / Open </a:t>
            </a:r>
            <a:r>
              <a:rPr lang="en-US" sz="3600" dirty="0" smtClean="0">
                <a:latin typeface="Arial Unicode MS" pitchFamily="34" charset="-128"/>
              </a:rPr>
              <a:t>Directory</a:t>
            </a:r>
            <a:r>
              <a:rPr lang="en-US" sz="3400" b="0" dirty="0">
                <a:latin typeface="Arial Unicode MS" pitchFamily="34" charset="-128"/>
              </a:rPr>
              <a:t/>
            </a:r>
            <a:br>
              <a:rPr lang="en-US" sz="3400" b="0" dirty="0">
                <a:latin typeface="Arial Unicode MS" pitchFamily="34" charset="-128"/>
              </a:rPr>
            </a:br>
            <a:endParaRPr lang="en-US" sz="34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8001000" cy="3505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1800" dirty="0">
                <a:solidFill>
                  <a:schemeClr val="bg1"/>
                </a:solidFill>
              </a:rPr>
              <a:t>DMOZ (from directory.mozilla.org, its original domain name) is a multilingual open-content directory of </a:t>
            </a:r>
            <a:r>
              <a:rPr lang="en-US" sz="1800" dirty="0" smtClean="0">
                <a:solidFill>
                  <a:schemeClr val="bg1"/>
                </a:solidFill>
              </a:rPr>
              <a:t>~ 4 million of World </a:t>
            </a:r>
            <a:r>
              <a:rPr lang="en-US" sz="1800" dirty="0">
                <a:solidFill>
                  <a:schemeClr val="bg1"/>
                </a:solidFill>
              </a:rPr>
              <a:t>Wide Web links. The site and community who maintain it are also known as the Open Directory Project (ODP). It is owned by AOL but constructed and maintained by a community of </a:t>
            </a:r>
            <a:r>
              <a:rPr lang="en-US" sz="1800" dirty="0" smtClean="0">
                <a:solidFill>
                  <a:schemeClr val="bg1"/>
                </a:solidFill>
              </a:rPr>
              <a:t>~ 90,000 volunteer </a:t>
            </a:r>
            <a:r>
              <a:rPr lang="en-US" sz="1800" dirty="0">
                <a:solidFill>
                  <a:schemeClr val="bg1"/>
                </a:solidFill>
              </a:rPr>
              <a:t>editors</a:t>
            </a:r>
            <a:r>
              <a:rPr lang="en-US" sz="1800" dirty="0" smtClean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sz="1800" dirty="0">
                <a:solidFill>
                  <a:schemeClr val="bg1"/>
                </a:solidFill>
              </a:rPr>
              <a:t>DMOZ uses a hierarchical </a:t>
            </a:r>
            <a:r>
              <a:rPr lang="en-US" sz="1800" dirty="0" smtClean="0">
                <a:solidFill>
                  <a:schemeClr val="bg1"/>
                </a:solidFill>
              </a:rPr>
              <a:t>scheme of ~ 1 million categories for </a:t>
            </a:r>
            <a:r>
              <a:rPr lang="en-US" sz="1800" dirty="0">
                <a:solidFill>
                  <a:schemeClr val="bg1"/>
                </a:solidFill>
              </a:rPr>
              <a:t>organizing site listings. Listings on a similar topic are grouped into categories which can then include smaller categories</a:t>
            </a:r>
            <a:r>
              <a:rPr lang="en-US" sz="1800" dirty="0" smtClean="0">
                <a:solidFill>
                  <a:schemeClr val="bg1"/>
                </a:solidFill>
              </a:rPr>
              <a:t>.</a:t>
            </a:r>
          </a:p>
          <a:p>
            <a:pPr marL="0" indent="0" eaLnBrk="1" hangingPunct="1">
              <a:buNone/>
            </a:pPr>
            <a:r>
              <a:rPr lang="en-US" sz="1800" dirty="0">
                <a:solidFill>
                  <a:schemeClr val="bg1"/>
                </a:solidFill>
              </a:rPr>
              <a:t>From </a:t>
            </a:r>
            <a:r>
              <a:rPr lang="en-US" sz="1800" dirty="0">
                <a:solidFill>
                  <a:schemeClr val="bg1"/>
                </a:solidFill>
                <a:hlinkClick r:id="rId2"/>
              </a:rPr>
              <a:t>http://</a:t>
            </a:r>
            <a:r>
              <a:rPr lang="en-US" sz="1800" dirty="0" smtClean="0">
                <a:solidFill>
                  <a:schemeClr val="bg1"/>
                </a:solidFill>
                <a:hlinkClick r:id="rId2"/>
              </a:rPr>
              <a:t>en.wikipedia.org/wiki/DMOZ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Even though this directory can be quite useful, its actual use for searching appears to be limited.</a:t>
            </a:r>
          </a:p>
          <a:p>
            <a:pPr marL="0" indent="0"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The next slide shows the top page of the directory</a:t>
            </a:r>
            <a:r>
              <a:rPr lang="en-US" sz="1600" dirty="0" smtClean="0">
                <a:solidFill>
                  <a:srgbClr val="FFFFFF"/>
                </a:solidFill>
              </a:rPr>
              <a:t/>
            </a:r>
            <a:br>
              <a:rPr lang="en-US" sz="1600" dirty="0" smtClean="0">
                <a:solidFill>
                  <a:srgbClr val="FFFFFF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47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69" y="565070"/>
            <a:ext cx="8734831" cy="575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61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828800"/>
          </a:xfrm>
        </p:spPr>
        <p:txBody>
          <a:bodyPr/>
          <a:lstStyle/>
          <a:p>
            <a:pPr eaLnBrk="1" hangingPunct="1"/>
            <a:r>
              <a:rPr lang="en-US" sz="3400" b="0" dirty="0">
                <a:latin typeface="Arial Unicode MS" pitchFamily="34" charset="-128"/>
              </a:rPr>
              <a:t>Lecture </a:t>
            </a:r>
            <a:r>
              <a:rPr lang="en-US" sz="3400" b="0" dirty="0" smtClean="0">
                <a:latin typeface="Arial Unicode MS" pitchFamily="34" charset="-128"/>
              </a:rPr>
              <a:t>3.1 Introductory </a:t>
            </a:r>
            <a:r>
              <a:rPr lang="en-US" sz="3400" b="0" dirty="0">
                <a:latin typeface="Arial Unicode MS" pitchFamily="34" charset="-128"/>
              </a:rPr>
              <a:t>exercise </a:t>
            </a:r>
            <a:r>
              <a:rPr lang="en-US" sz="3400" b="0" dirty="0" smtClean="0">
                <a:latin typeface="Arial Unicode MS" pitchFamily="34" charset="-128"/>
              </a:rPr>
              <a:t/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400" b="0" dirty="0" smtClean="0">
                <a:latin typeface="Arial Unicode MS" pitchFamily="34" charset="-128"/>
              </a:rPr>
              <a:t>Subject Directories </a:t>
            </a:r>
            <a:r>
              <a:rPr lang="en-US" sz="3400" b="0" dirty="0">
                <a:latin typeface="Arial Unicode MS" pitchFamily="34" charset="-128"/>
              </a:rPr>
              <a:t>on the </a:t>
            </a:r>
            <a:r>
              <a:rPr lang="en-US" sz="3400" b="0" dirty="0" smtClean="0">
                <a:latin typeface="Arial Unicode MS" pitchFamily="34" charset="-128"/>
              </a:rPr>
              <a:t>Web</a:t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600" b="0" dirty="0" smtClean="0">
                <a:latin typeface="Arial Unicode MS" pitchFamily="34" charset="-128"/>
              </a:rPr>
              <a:t>DMOZ / Open Directory </a:t>
            </a:r>
            <a:r>
              <a:rPr lang="en-US" sz="3600" b="0" dirty="0" smtClean="0">
                <a:latin typeface="Arial Unicode MS" pitchFamily="34" charset="-128"/>
              </a:rPr>
              <a:t>cont.</a:t>
            </a:r>
            <a:r>
              <a:rPr lang="en-US" sz="3400" b="0" dirty="0">
                <a:latin typeface="Arial Unicode MS" pitchFamily="34" charset="-128"/>
              </a:rPr>
              <a:t/>
            </a:r>
            <a:br>
              <a:rPr lang="en-US" sz="3400" b="0" dirty="0">
                <a:latin typeface="Arial Unicode MS" pitchFamily="34" charset="-128"/>
              </a:rPr>
            </a:br>
            <a:endParaRPr lang="en-US" sz="3400" b="0" dirty="0">
              <a:latin typeface="Arial Unicode MS" pitchFamily="34" charset="-128"/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2209800"/>
            <a:ext cx="8382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Click on  </a:t>
            </a:r>
            <a:r>
              <a:rPr lang="en-US" sz="2400" u="sng" dirty="0">
                <a:hlinkClick r:id="rId4"/>
              </a:rPr>
              <a:t>http://www.dmoz.org/docs/en/about.html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Explore </a:t>
            </a:r>
            <a:r>
              <a:rPr lang="en-US" sz="2400" dirty="0"/>
              <a:t>on your own </a:t>
            </a:r>
            <a:endParaRPr lang="en-US" sz="2400" dirty="0" smtClean="0"/>
          </a:p>
          <a:p>
            <a:r>
              <a:rPr lang="en-US" sz="2400" dirty="0" smtClean="0"/>
              <a:t>Or: Click on the audio icon to start guided exploration</a:t>
            </a:r>
          </a:p>
          <a:p>
            <a:endParaRPr lang="en-US" sz="2400" dirty="0"/>
          </a:p>
          <a:p>
            <a:r>
              <a:rPr lang="en-US" sz="2000" dirty="0" smtClean="0"/>
              <a:t>If </a:t>
            </a:r>
            <a:r>
              <a:rPr lang="en-US" sz="2000" dirty="0" smtClean="0"/>
              <a:t>you want to start and stop the audio while you explore the DMOZ directory, have your browser window and the PowerPoint window side by side or overlapping or use Alt-Tab to switch between them.</a:t>
            </a:r>
          </a:p>
          <a:p>
            <a:endParaRPr lang="en-US" sz="2000" dirty="0"/>
          </a:p>
          <a:p>
            <a:r>
              <a:rPr lang="en-US" sz="2000" dirty="0" smtClean="0"/>
              <a:t>Audio 8 min.</a:t>
            </a:r>
            <a:endParaRPr lang="en-US" sz="2000" dirty="0"/>
          </a:p>
        </p:txBody>
      </p:sp>
      <p:pic>
        <p:nvPicPr>
          <p:cNvPr id="3" name="UBLIS571DS-03.1-2Lecture03.1StructureOfIinformationSystemsIn-LectureExerciseSlidesSlide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6763" y="5334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3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828800"/>
          </a:xfrm>
        </p:spPr>
        <p:txBody>
          <a:bodyPr/>
          <a:lstStyle/>
          <a:p>
            <a:pPr eaLnBrk="1" hangingPunct="1"/>
            <a:r>
              <a:rPr lang="en-US" sz="3400" b="0" dirty="0">
                <a:latin typeface="Arial Unicode MS" pitchFamily="34" charset="-128"/>
              </a:rPr>
              <a:t>Lecture </a:t>
            </a:r>
            <a:r>
              <a:rPr lang="en-US" sz="3400" b="0" dirty="0" smtClean="0">
                <a:latin typeface="Arial Unicode MS" pitchFamily="34" charset="-128"/>
              </a:rPr>
              <a:t>3.1 Introductory </a:t>
            </a:r>
            <a:r>
              <a:rPr lang="en-US" sz="3400" b="0" dirty="0">
                <a:latin typeface="Arial Unicode MS" pitchFamily="34" charset="-128"/>
              </a:rPr>
              <a:t>exercise </a:t>
            </a:r>
            <a:r>
              <a:rPr lang="en-US" sz="3400" b="0" dirty="0" smtClean="0">
                <a:latin typeface="Arial Unicode MS" pitchFamily="34" charset="-128"/>
              </a:rPr>
              <a:t/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400" b="0" dirty="0" smtClean="0">
                <a:latin typeface="Arial Unicode MS" pitchFamily="34" charset="-128"/>
              </a:rPr>
              <a:t>Subject Directories </a:t>
            </a:r>
            <a:r>
              <a:rPr lang="en-US" sz="3400" b="0" dirty="0">
                <a:latin typeface="Arial Unicode MS" pitchFamily="34" charset="-128"/>
              </a:rPr>
              <a:t>on the </a:t>
            </a:r>
            <a:r>
              <a:rPr lang="en-US" sz="3400" b="0" dirty="0" smtClean="0">
                <a:latin typeface="Arial Unicode MS" pitchFamily="34" charset="-128"/>
              </a:rPr>
              <a:t>Web</a:t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600" dirty="0" smtClean="0">
                <a:latin typeface="Arial Unicode MS" pitchFamily="34" charset="-128"/>
              </a:rPr>
              <a:t>Wikipedia Portals</a:t>
            </a:r>
            <a:r>
              <a:rPr lang="en-US" sz="3600" b="0" dirty="0">
                <a:latin typeface="Arial Unicode MS" pitchFamily="34" charset="-128"/>
              </a:rPr>
              <a:t/>
            </a:r>
            <a:br>
              <a:rPr lang="en-US" sz="3600" b="0" dirty="0">
                <a:latin typeface="Arial Unicode MS" pitchFamily="34" charset="-128"/>
              </a:rPr>
            </a:br>
            <a:endParaRPr lang="en-US" sz="36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438400"/>
            <a:ext cx="8229600" cy="3505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A subject directory to the articles in </a:t>
            </a:r>
            <a:r>
              <a:rPr lang="en-US" sz="2000" dirty="0" smtClean="0">
                <a:solidFill>
                  <a:schemeClr val="bg1"/>
                </a:solidFill>
              </a:rPr>
              <a:t>Wikipedia</a:t>
            </a:r>
            <a:r>
              <a:rPr lang="en-US" sz="2000" dirty="0" smtClean="0">
                <a:solidFill>
                  <a:schemeClr val="bg1"/>
                </a:solidFill>
              </a:rPr>
              <a:t>, useful for browsing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The interface needs work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Similar to the more elaborate and elaborated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i="1" dirty="0" smtClean="0">
                <a:solidFill>
                  <a:schemeClr val="bg1"/>
                </a:solidFill>
              </a:rPr>
              <a:t>Encyclopedia </a:t>
            </a:r>
            <a:r>
              <a:rPr lang="en-US" sz="2000" i="1" dirty="0" smtClean="0">
                <a:solidFill>
                  <a:schemeClr val="bg1"/>
                </a:solidFill>
              </a:rPr>
              <a:t>Britannica Propaedia: An Outline [or Map] of Knowledge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First volume of the last print edition, </a:t>
            </a:r>
            <a:r>
              <a:rPr lang="en-US" sz="2000" dirty="0" smtClean="0">
                <a:solidFill>
                  <a:schemeClr val="bg1"/>
                </a:solidFill>
              </a:rPr>
              <a:t>not </a:t>
            </a:r>
            <a:r>
              <a:rPr lang="en-US" sz="2000" dirty="0" smtClean="0">
                <a:solidFill>
                  <a:schemeClr val="bg1"/>
                </a:solidFill>
              </a:rPr>
              <a:t>in the online version.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Explore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solidFill>
                  <a:schemeClr val="bg1"/>
                </a:solidFill>
                <a:hlinkClick r:id="rId2"/>
              </a:rPr>
              <a:t>https://en.wikipedia.org/wiki/Portal:Contents/Portals</a:t>
            </a:r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51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2390</TotalTime>
  <Words>912</Words>
  <Application>Microsoft Office PowerPoint</Application>
  <PresentationFormat>On-screen Show (4:3)</PresentationFormat>
  <Paragraphs>160</Paragraphs>
  <Slides>17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7_Default Design</vt:lpstr>
      <vt:lpstr>UB LIS 571 Soergel Lecture 3.1 The structure  of information systems</vt:lpstr>
      <vt:lpstr>How to use these slides repeated</vt:lpstr>
      <vt:lpstr>Outline Lecture 3.1</vt:lpstr>
      <vt:lpstr>Lecture 3.1, p. 89 Analysis of Information Systems</vt:lpstr>
      <vt:lpstr>Lecture 3.1 Introductory exercise  Subject Directories on the Web </vt:lpstr>
      <vt:lpstr>Lecture 3.1 Introductory exercise  Subject Directories on the Web DMOZ / Open Directory </vt:lpstr>
      <vt:lpstr>PowerPoint Presentation</vt:lpstr>
      <vt:lpstr>Lecture 3.1 Introductory exercise  Subject Directories on the Web DMOZ / Open Directory cont. </vt:lpstr>
      <vt:lpstr>Lecture 3.1 Introductory exercise  Subject Directories on the Web Wikipedia Portals </vt:lpstr>
      <vt:lpstr>Lecture 3.1 Introductory exercise  Subject Directories on the Web KidsClick </vt:lpstr>
      <vt:lpstr>PowerPoint Presentation</vt:lpstr>
      <vt:lpstr>Lecture 3.1, p. 89, diagram p. 93 Analysis of Information Systems</vt:lpstr>
      <vt:lpstr>Lecture 3.1, diagram p. 93 Analysis of Information Systems</vt:lpstr>
      <vt:lpstr>Lecture 3.1, p. 93 Analysis of Information Systems Google</vt:lpstr>
      <vt:lpstr>Lecture 3.1, p. 93 Analysis of Information Systems Wikipedia Portals</vt:lpstr>
      <vt:lpstr>Lecture 3.1, p. 97 Analysis of Information Systems A special library</vt:lpstr>
      <vt:lpstr>Lecture 3.1, p. 97 Analysis of Information Systems Production and use of a textbook</vt:lpstr>
    </vt:vector>
  </TitlesOfParts>
  <Company>SUNY Campus Agreement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dsoergel</dc:creator>
  <cp:lastModifiedBy>dsoergel</cp:lastModifiedBy>
  <cp:revision>94</cp:revision>
  <dcterms:created xsi:type="dcterms:W3CDTF">2014-07-23T15:11:36Z</dcterms:created>
  <dcterms:modified xsi:type="dcterms:W3CDTF">2016-02-05T01:48:21Z</dcterms:modified>
</cp:coreProperties>
</file>