
<file path=[Content_Types].xml><?xml version="1.0" encoding="utf-8"?>
<Types xmlns="http://schemas.openxmlformats.org/package/2006/content-types">
  <Default Extension="mp3" ContentType="audi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4" r:id="rId3"/>
    <p:sldId id="283" r:id="rId4"/>
    <p:sldId id="259" r:id="rId5"/>
    <p:sldId id="285" r:id="rId6"/>
    <p:sldId id="291" r:id="rId7"/>
    <p:sldId id="292" r:id="rId8"/>
    <p:sldId id="298" r:id="rId9"/>
    <p:sldId id="300" r:id="rId10"/>
    <p:sldId id="301" r:id="rId11"/>
    <p:sldId id="302" r:id="rId12"/>
    <p:sldId id="303" r:id="rId13"/>
    <p:sldId id="304" r:id="rId14"/>
    <p:sldId id="279" r:id="rId15"/>
    <p:sldId id="280" r:id="rId16"/>
    <p:sldId id="28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48" autoAdjust="0"/>
  </p:normalViewPr>
  <p:slideViewPr>
    <p:cSldViewPr>
      <p:cViewPr varScale="1">
        <p:scale>
          <a:sx n="82" d="100"/>
          <a:sy n="82" d="100"/>
        </p:scale>
        <p:origin x="-1397"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421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1500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336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202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277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9173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426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98837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6782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95597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492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685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FFFFFF"/>
              </a:solidFill>
              <a:latin typeface="Arial Unicode MS" pitchFamily="34" charset="-128"/>
            </a:endParaRPr>
          </a:p>
        </p:txBody>
      </p:sp>
      <p:sp>
        <p:nvSpPr>
          <p:cNvPr id="43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r>
              <a:rPr lang="en-US" dirty="0" smtClean="0">
                <a:solidFill>
                  <a:srgbClr val="FFFFFF"/>
                </a:solidFill>
                <a:latin typeface="Arial Unicode MS" pitchFamily="34" charset="-128"/>
              </a:rPr>
              <a:t>Soergel, </a:t>
            </a:r>
            <a:endParaRPr lang="en-US" dirty="0">
              <a:solidFill>
                <a:srgbClr val="FFFFFF"/>
              </a:solidFill>
              <a:latin typeface="Arial Unicode MS" pitchFamily="34" charset="-128"/>
            </a:endParaRPr>
          </a:p>
        </p:txBody>
      </p:sp>
      <p:sp>
        <p:nvSpPr>
          <p:cNvPr id="43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023A00D-5CB4-4BC5-96EA-DD2D4099CE3A}" type="slidenum">
              <a:rPr lang="en-US" smtClean="0">
                <a:solidFill>
                  <a:srgbClr val="FFFFFF"/>
                </a:solidFill>
                <a:latin typeface="Arial Unicode MS" pitchFamily="34" charset="-128"/>
              </a:rPr>
              <a:pPr fontAlgn="base">
                <a:spcBef>
                  <a:spcPct val="0"/>
                </a:spcBef>
                <a:spcAft>
                  <a:spcPct val="0"/>
                </a:spcAft>
                <a:defRPr/>
              </a:pPr>
              <a:t>‹#›</a:t>
            </a:fld>
            <a:endParaRPr lang="en-US" dirty="0">
              <a:solidFill>
                <a:srgbClr val="FFFFFF"/>
              </a:solidFill>
              <a:latin typeface="Arial Unicode MS" pitchFamily="34" charset="-128"/>
            </a:endParaRPr>
          </a:p>
        </p:txBody>
      </p:sp>
    </p:spTree>
    <p:extLst>
      <p:ext uri="{BB962C8B-B14F-4D97-AF65-F5344CB8AC3E}">
        <p14:creationId xmlns:p14="http://schemas.microsoft.com/office/powerpoint/2010/main" val="230905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webmd.com/" TargetMode="External"/><Relationship Id="rId2" Type="http://schemas.openxmlformats.org/officeDocument/2006/relationships/hyperlink" Target="http://toxnet.nlm.nih.go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yelp.com/" TargetMode="External"/><Relationship Id="rId2" Type="http://schemas.openxmlformats.org/officeDocument/2006/relationships/hyperlink" Target="http://www.urbanspoon.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609600" y="914400"/>
            <a:ext cx="7772400" cy="1447800"/>
          </a:xfrm>
        </p:spPr>
        <p:txBody>
          <a:bodyPr/>
          <a:lstStyle/>
          <a:p>
            <a:pPr eaLnBrk="1" hangingPunct="1"/>
            <a:r>
              <a:rPr lang="en-US" sz="4800" b="0" dirty="0">
                <a:latin typeface="Arial Unicode MS" pitchFamily="34" charset="-128"/>
              </a:rPr>
              <a:t>UB LIS 571 Soergel</a:t>
            </a:r>
            <a:br>
              <a:rPr lang="en-US" sz="4800" b="0" dirty="0">
                <a:latin typeface="Arial Unicode MS" pitchFamily="34" charset="-128"/>
              </a:rPr>
            </a:br>
            <a:r>
              <a:rPr lang="en-US" sz="4800" b="0" dirty="0">
                <a:latin typeface="Arial Unicode MS" pitchFamily="34" charset="-128"/>
              </a:rPr>
              <a:t>Lecture </a:t>
            </a:r>
            <a:r>
              <a:rPr lang="en-US" sz="4800" b="0" dirty="0" smtClean="0">
                <a:latin typeface="Arial Unicode MS" pitchFamily="34" charset="-128"/>
              </a:rPr>
              <a:t>4.1</a:t>
            </a:r>
            <a:r>
              <a:rPr lang="en-US" sz="4800" b="0" dirty="0">
                <a:latin typeface="Arial Unicode MS" pitchFamily="34" charset="-128"/>
              </a:rPr>
              <a:t/>
            </a:r>
            <a:br>
              <a:rPr lang="en-US" sz="4800" b="0" dirty="0">
                <a:latin typeface="Arial Unicode MS" pitchFamily="34" charset="-128"/>
              </a:rPr>
            </a:br>
            <a:r>
              <a:rPr lang="en-US" sz="4800" dirty="0" smtClean="0"/>
              <a:t>Searching Linked Data</a:t>
            </a:r>
            <a:endParaRPr lang="en-US" sz="4800" b="0" dirty="0">
              <a:latin typeface="Arial Unicode MS" pitchFamily="34" charset="-128"/>
            </a:endParaRPr>
          </a:p>
        </p:txBody>
      </p:sp>
      <p:sp>
        <p:nvSpPr>
          <p:cNvPr id="2052" name="Rectangle 3"/>
          <p:cNvSpPr>
            <a:spLocks noGrp="1" noChangeArrowheads="1"/>
          </p:cNvSpPr>
          <p:nvPr>
            <p:ph type="subTitle" idx="1"/>
          </p:nvPr>
        </p:nvSpPr>
        <p:spPr>
          <a:xfrm>
            <a:off x="1066800" y="3502767"/>
            <a:ext cx="7239000" cy="1752600"/>
          </a:xfrm>
        </p:spPr>
        <p:txBody>
          <a:bodyPr/>
          <a:lstStyle/>
          <a:p>
            <a:pPr eaLnBrk="1" hangingPunct="1"/>
            <a:r>
              <a:rPr lang="en-US" sz="2800" b="1" dirty="0" smtClean="0">
                <a:solidFill>
                  <a:schemeClr val="bg1"/>
                </a:solidFill>
              </a:rPr>
              <a:t>Dagobert Soergel</a:t>
            </a:r>
          </a:p>
          <a:p>
            <a:pPr eaLnBrk="1" hangingPunct="1"/>
            <a:r>
              <a:rPr lang="en-US" sz="2000" dirty="0" smtClean="0">
                <a:solidFill>
                  <a:schemeClr val="bg1"/>
                </a:solidFill>
              </a:rPr>
              <a:t>Department of Library and Information Studies</a:t>
            </a:r>
            <a:br>
              <a:rPr lang="en-US" sz="2000" dirty="0" smtClean="0">
                <a:solidFill>
                  <a:schemeClr val="bg1"/>
                </a:solidFill>
              </a:rPr>
            </a:br>
            <a:r>
              <a:rPr lang="en-US" sz="2000" dirty="0" smtClean="0">
                <a:solidFill>
                  <a:schemeClr val="bg1"/>
                </a:solidFill>
              </a:rPr>
              <a:t>Graduate School of Education </a:t>
            </a:r>
            <a:br>
              <a:rPr lang="en-US" sz="2000" dirty="0" smtClean="0">
                <a:solidFill>
                  <a:schemeClr val="bg1"/>
                </a:solidFill>
              </a:rPr>
            </a:br>
            <a:r>
              <a:rPr lang="en-US" sz="2000" dirty="0" smtClean="0">
                <a:solidFill>
                  <a:schemeClr val="bg1"/>
                </a:solidFill>
              </a:rPr>
              <a:t>University at Buffalo</a:t>
            </a:r>
          </a:p>
        </p:txBody>
      </p:sp>
      <p:sp>
        <p:nvSpPr>
          <p:cNvPr id="2053" name="Text Box 4"/>
          <p:cNvSpPr txBox="1">
            <a:spLocks noChangeArrowheads="1"/>
          </p:cNvSpPr>
          <p:nvPr/>
        </p:nvSpPr>
        <p:spPr bwMode="auto">
          <a:xfrm>
            <a:off x="1828800" y="4876800"/>
            <a:ext cx="6248400" cy="457200"/>
          </a:xfrm>
          <a:prstGeom prst="rect">
            <a:avLst/>
          </a:prstGeom>
          <a:noFill/>
          <a:ln w="9525">
            <a:noFill/>
            <a:miter lim="800000"/>
            <a:headEnd/>
            <a:tailEnd/>
          </a:ln>
        </p:spPr>
        <p:txBody>
          <a:bodyPr>
            <a:spAutoFit/>
          </a:bodyPr>
          <a:lstStyle/>
          <a:p>
            <a:pPr algn="ctr" fontAlgn="base">
              <a:spcBef>
                <a:spcPct val="10000"/>
              </a:spcBef>
              <a:spcAft>
                <a:spcPct val="0"/>
              </a:spcAft>
            </a:pPr>
            <a:endParaRPr lang="en-US" sz="2400" dirty="0">
              <a:solidFill>
                <a:srgbClr val="FFFFFF"/>
              </a:solidFill>
            </a:endParaRPr>
          </a:p>
        </p:txBody>
      </p:sp>
      <p:sp>
        <p:nvSpPr>
          <p:cNvPr id="6" name="TextBox 5"/>
          <p:cNvSpPr txBox="1"/>
          <p:nvPr/>
        </p:nvSpPr>
        <p:spPr>
          <a:xfrm>
            <a:off x="914400" y="5490865"/>
            <a:ext cx="7543800" cy="461665"/>
          </a:xfrm>
          <a:prstGeom prst="rect">
            <a:avLst/>
          </a:prstGeom>
          <a:noFill/>
        </p:spPr>
        <p:txBody>
          <a:bodyPr wrap="square" rtlCol="0">
            <a:spAutoFit/>
          </a:bodyPr>
          <a:lstStyle/>
          <a:p>
            <a:pPr fontAlgn="base">
              <a:spcBef>
                <a:spcPct val="0"/>
              </a:spcBef>
              <a:spcAft>
                <a:spcPct val="0"/>
              </a:spcAft>
            </a:pPr>
            <a:r>
              <a:rPr lang="en-US" sz="2400" dirty="0">
                <a:solidFill>
                  <a:srgbClr val="FFFFFF"/>
                </a:solidFill>
                <a:latin typeface="Arial Unicode MS" pitchFamily="34" charset="-128"/>
              </a:rPr>
              <a:t>Includes </a:t>
            </a:r>
            <a:r>
              <a:rPr lang="en-US" sz="2400" dirty="0" smtClean="0">
                <a:solidFill>
                  <a:srgbClr val="FFFFFF"/>
                </a:solidFill>
                <a:latin typeface="Arial Unicode MS" pitchFamily="34" charset="-128"/>
              </a:rPr>
              <a:t>audio			</a:t>
            </a:r>
            <a:r>
              <a:rPr lang="en-US" sz="2400" dirty="0" smtClean="0">
                <a:solidFill>
                  <a:srgbClr val="FFFFFF"/>
                </a:solidFill>
                <a:latin typeface="Arial Unicode MS" pitchFamily="34" charset="-128"/>
              </a:rPr>
              <a:t>                  1.5 hours</a:t>
            </a:r>
            <a:endParaRPr lang="en-US" sz="2400" dirty="0">
              <a:solidFill>
                <a:srgbClr val="FFFFFF"/>
              </a:solidFill>
              <a:latin typeface="Arial Unicode MS" pitchFamily="34" charset="-128"/>
            </a:endParaRPr>
          </a:p>
        </p:txBody>
      </p:sp>
    </p:spTree>
    <p:extLst>
      <p:ext uri="{BB962C8B-B14F-4D97-AF65-F5344CB8AC3E}">
        <p14:creationId xmlns:p14="http://schemas.microsoft.com/office/powerpoint/2010/main" val="2462805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Section 4.5</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152400" y="1600200"/>
            <a:ext cx="8839200" cy="4876800"/>
          </a:xfrm>
        </p:spPr>
        <p:txBody>
          <a:bodyPr/>
          <a:lstStyle/>
          <a:p>
            <a:pPr marL="0" indent="0" eaLnBrk="1" hangingPunct="1">
              <a:buNone/>
            </a:pPr>
            <a:r>
              <a:rPr lang="en-US" sz="2000" dirty="0" smtClean="0">
                <a:solidFill>
                  <a:schemeClr val="bg1"/>
                </a:solidFill>
              </a:rPr>
              <a:t>Pages 40 - 46</a:t>
            </a:r>
          </a:p>
          <a:p>
            <a:pPr marL="0" indent="0" eaLnBrk="1" hangingPunct="1">
              <a:buNone/>
            </a:pPr>
            <a:endParaRPr lang="en-US" sz="2000" dirty="0">
              <a:solidFill>
                <a:schemeClr val="bg1"/>
              </a:solidFill>
            </a:endParaRPr>
          </a:p>
          <a:p>
            <a:pPr marL="0" indent="0">
              <a:buNone/>
            </a:pPr>
            <a:r>
              <a:rPr lang="en-US" b="1" dirty="0" smtClean="0">
                <a:solidFill>
                  <a:schemeClr val="bg1">
                    <a:lumMod val="50000"/>
                  </a:schemeClr>
                </a:solidFill>
              </a:rPr>
              <a:t>4    Search</a:t>
            </a:r>
            <a:endParaRPr lang="en-US" dirty="0" smtClean="0">
              <a:solidFill>
                <a:schemeClr val="bg1">
                  <a:lumMod val="50000"/>
                </a:schemeClr>
              </a:solidFill>
            </a:endParaRPr>
          </a:p>
          <a:p>
            <a:pPr marL="0" indent="0">
              <a:buNone/>
            </a:pPr>
            <a:r>
              <a:rPr lang="en-US" dirty="0">
                <a:solidFill>
                  <a:schemeClr val="bg1">
                    <a:lumMod val="50000"/>
                  </a:schemeClr>
                </a:solidFill>
              </a:rPr>
              <a:t> </a:t>
            </a:r>
            <a:r>
              <a:rPr lang="en-US" dirty="0" smtClean="0">
                <a:solidFill>
                  <a:schemeClr val="bg1">
                    <a:lumMod val="50000"/>
                  </a:schemeClr>
                </a:solidFill>
              </a:rPr>
              <a:t>      </a:t>
            </a:r>
            <a:r>
              <a:rPr lang="en-US" dirty="0" smtClean="0"/>
              <a:t>4.5   </a:t>
            </a:r>
            <a:r>
              <a:rPr lang="en-US" spc="-50" dirty="0" smtClean="0"/>
              <a:t>Combination </a:t>
            </a:r>
            <a:r>
              <a:rPr lang="en-US" spc="-50" dirty="0"/>
              <a:t>search (Boolean AND or weighted search</a:t>
            </a:r>
            <a:r>
              <a:rPr lang="en-US" spc="-50" dirty="0" smtClean="0"/>
              <a:t>)</a:t>
            </a:r>
            <a:endParaRPr lang="en-US" dirty="0"/>
          </a:p>
          <a:p>
            <a:pPr marL="457200" lvl="1" indent="0">
              <a:buNone/>
            </a:pPr>
            <a:r>
              <a:rPr lang="en-US" dirty="0" smtClean="0"/>
              <a:t>          </a:t>
            </a:r>
            <a:r>
              <a:rPr lang="en-US" sz="2000" dirty="0" smtClean="0"/>
              <a:t>4.5.1   Combination </a:t>
            </a:r>
            <a:r>
              <a:rPr lang="en-US" sz="2000" dirty="0"/>
              <a:t>search with single objects as targets</a:t>
            </a:r>
          </a:p>
          <a:p>
            <a:pPr marL="457200" lvl="1" indent="0">
              <a:buNone/>
            </a:pPr>
            <a:r>
              <a:rPr lang="en-US" sz="2000" dirty="0" smtClean="0"/>
              <a:t>            4.5.2   Combination </a:t>
            </a:r>
            <a:r>
              <a:rPr lang="en-US" sz="2000" dirty="0"/>
              <a:t>search with neighborhoods as </a:t>
            </a:r>
            <a:r>
              <a:rPr lang="en-US" sz="2000" dirty="0" smtClean="0"/>
              <a:t>targets</a:t>
            </a:r>
          </a:p>
          <a:p>
            <a:pPr marL="457200" lvl="1" indent="0">
              <a:buNone/>
            </a:pPr>
            <a:endParaRPr lang="en-US" sz="2000" dirty="0"/>
          </a:p>
          <a:p>
            <a:pPr marL="457200" lvl="1" indent="0">
              <a:buNone/>
            </a:pPr>
            <a:endParaRPr lang="en-US" sz="2000" dirty="0" smtClean="0"/>
          </a:p>
          <a:p>
            <a:pPr marL="457200" lvl="1" indent="0">
              <a:spcBef>
                <a:spcPts val="2400"/>
              </a:spcBef>
              <a:buNone/>
            </a:pPr>
            <a:r>
              <a:rPr lang="en-US" sz="2000" dirty="0" smtClean="0"/>
              <a:t>18 min.</a:t>
            </a:r>
            <a:endParaRPr lang="en-US" sz="2000" dirty="0"/>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10</a:t>
            </a:fld>
            <a:endParaRPr lang="en-US" sz="2800" dirty="0">
              <a:solidFill>
                <a:srgbClr val="FFFFFF"/>
              </a:solidFill>
            </a:endParaRPr>
          </a:p>
        </p:txBody>
      </p:sp>
      <p:pic>
        <p:nvPicPr>
          <p:cNvPr id="2" name="UBLIS571DS-04.1-2Lecture04.1SearchingLinkedDataAudioSlidesSlid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5410200"/>
            <a:ext cx="487363" cy="487363"/>
          </a:xfrm>
          <a:prstGeom prst="rect">
            <a:avLst/>
          </a:prstGeom>
        </p:spPr>
      </p:pic>
    </p:spTree>
    <p:extLst>
      <p:ext uri="{BB962C8B-B14F-4D97-AF65-F5344CB8AC3E}">
        <p14:creationId xmlns:p14="http://schemas.microsoft.com/office/powerpoint/2010/main" val="1495162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2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Section 4.6</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152400" y="1600200"/>
            <a:ext cx="8839200" cy="4876800"/>
          </a:xfrm>
        </p:spPr>
        <p:txBody>
          <a:bodyPr/>
          <a:lstStyle/>
          <a:p>
            <a:pPr marL="0" indent="0" eaLnBrk="1" hangingPunct="1">
              <a:buNone/>
            </a:pPr>
            <a:r>
              <a:rPr lang="en-US" sz="2000" dirty="0" smtClean="0">
                <a:solidFill>
                  <a:schemeClr val="bg1"/>
                </a:solidFill>
              </a:rPr>
              <a:t>Pages 47 - 49</a:t>
            </a:r>
            <a:endParaRPr lang="en-US" sz="2000" dirty="0">
              <a:solidFill>
                <a:schemeClr val="bg1"/>
              </a:solidFill>
            </a:endParaRPr>
          </a:p>
          <a:p>
            <a:pPr marL="0" indent="0">
              <a:buNone/>
            </a:pPr>
            <a:r>
              <a:rPr lang="en-US" b="1" dirty="0" smtClean="0">
                <a:solidFill>
                  <a:schemeClr val="bg1">
                    <a:lumMod val="50000"/>
                  </a:schemeClr>
                </a:solidFill>
              </a:rPr>
              <a:t>4    Search</a:t>
            </a:r>
            <a:endParaRPr lang="en-US" dirty="0" smtClean="0">
              <a:solidFill>
                <a:schemeClr val="bg1">
                  <a:lumMod val="50000"/>
                </a:schemeClr>
              </a:solidFill>
            </a:endParaRPr>
          </a:p>
          <a:p>
            <a:pPr marL="0" indent="0">
              <a:buNone/>
            </a:pPr>
            <a:r>
              <a:rPr lang="en-US" dirty="0">
                <a:solidFill>
                  <a:schemeClr val="bg1">
                    <a:lumMod val="50000"/>
                  </a:schemeClr>
                </a:solidFill>
              </a:rPr>
              <a:t> </a:t>
            </a:r>
            <a:r>
              <a:rPr lang="en-US" dirty="0" smtClean="0">
                <a:solidFill>
                  <a:schemeClr val="bg1">
                    <a:lumMod val="50000"/>
                  </a:schemeClr>
                </a:solidFill>
              </a:rPr>
              <a:t>      </a:t>
            </a:r>
            <a:r>
              <a:rPr lang="en-US" dirty="0" smtClean="0"/>
              <a:t>4.6   </a:t>
            </a:r>
            <a:r>
              <a:rPr lang="en-US" dirty="0"/>
              <a:t>Offspring neighborhoods and ancestor </a:t>
            </a:r>
            <a:r>
              <a:rPr lang="en-US" dirty="0" smtClean="0"/>
              <a:t>neighborhoods</a:t>
            </a:r>
            <a:br>
              <a:rPr lang="en-US" dirty="0" smtClean="0"/>
            </a:br>
            <a:r>
              <a:rPr lang="en-US" dirty="0" smtClean="0"/>
              <a:t>               in </a:t>
            </a:r>
            <a:r>
              <a:rPr lang="en-US" dirty="0"/>
              <a:t>searching</a:t>
            </a:r>
          </a:p>
          <a:p>
            <a:pPr marL="457200" lvl="1" indent="0">
              <a:buNone/>
            </a:pPr>
            <a:r>
              <a:rPr lang="en-US" dirty="0" smtClean="0"/>
              <a:t>          </a:t>
            </a:r>
            <a:r>
              <a:rPr lang="en-US" sz="2000" dirty="0" smtClean="0"/>
              <a:t>4.6.1   </a:t>
            </a:r>
            <a:r>
              <a:rPr lang="en-US" sz="2000" dirty="0"/>
              <a:t>Offspring neighborhoods and searching. </a:t>
            </a:r>
            <a:r>
              <a:rPr lang="en-US" sz="2000" dirty="0" smtClean="0"/>
              <a:t>Review p. 46 - </a:t>
            </a:r>
            <a:endParaRPr lang="en-US" sz="2000" dirty="0"/>
          </a:p>
          <a:p>
            <a:pPr marL="457200" lvl="1" indent="0">
              <a:buNone/>
            </a:pPr>
            <a:r>
              <a:rPr lang="en-US" sz="2000" dirty="0" smtClean="0"/>
              <a:t>            4.6.2   </a:t>
            </a:r>
            <a:r>
              <a:rPr lang="en-US" sz="2000" dirty="0"/>
              <a:t>Ancestor neighborhoods and searching. Hierarchical </a:t>
            </a:r>
            <a:r>
              <a:rPr lang="en-US" sz="2000" dirty="0" smtClean="0"/>
              <a:t/>
            </a:r>
            <a:br>
              <a:rPr lang="en-US" sz="2000" dirty="0" smtClean="0"/>
            </a:br>
            <a:r>
              <a:rPr lang="en-US" sz="2000" dirty="0" smtClean="0"/>
              <a:t>                       inheritance p. 46 - </a:t>
            </a:r>
          </a:p>
          <a:p>
            <a:pPr marL="457200" lvl="1" indent="0">
              <a:buNone/>
            </a:pPr>
            <a:r>
              <a:rPr lang="en-US" sz="2000" dirty="0"/>
              <a:t> </a:t>
            </a:r>
            <a:r>
              <a:rPr lang="en-US" sz="2000" dirty="0" smtClean="0"/>
              <a:t>           4.6.3   </a:t>
            </a:r>
            <a:r>
              <a:rPr lang="en-US" sz="2000" dirty="0"/>
              <a:t>Indexing with hierarchical </a:t>
            </a:r>
            <a:r>
              <a:rPr lang="en-US" sz="2000" dirty="0" smtClean="0"/>
              <a:t>inheritance</a:t>
            </a:r>
          </a:p>
          <a:p>
            <a:pPr marL="457200" lvl="1" indent="0">
              <a:buNone/>
            </a:pPr>
            <a:endParaRPr lang="en-US" sz="2000" dirty="0"/>
          </a:p>
          <a:p>
            <a:pPr marL="457200" lvl="1" indent="0">
              <a:spcBef>
                <a:spcPts val="1200"/>
              </a:spcBef>
              <a:buNone/>
            </a:pPr>
            <a:r>
              <a:rPr lang="en-US" sz="2000" dirty="0" smtClean="0"/>
              <a:t>5 min.</a:t>
            </a:r>
            <a:endParaRPr lang="en-US" sz="2000" dirty="0"/>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11</a:t>
            </a:fld>
            <a:endParaRPr lang="en-US" sz="2800" dirty="0">
              <a:solidFill>
                <a:srgbClr val="FFFFFF"/>
              </a:solidFill>
            </a:endParaRPr>
          </a:p>
        </p:txBody>
      </p:sp>
      <p:pic>
        <p:nvPicPr>
          <p:cNvPr id="2" name="UBLIS571DS-04.1-2Lecture04.1SearchingLinkedDataAudioSlidesSlid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54081" y="5486400"/>
            <a:ext cx="487363" cy="487363"/>
          </a:xfrm>
          <a:prstGeom prst="rect">
            <a:avLst/>
          </a:prstGeom>
        </p:spPr>
      </p:pic>
    </p:spTree>
    <p:extLst>
      <p:ext uri="{BB962C8B-B14F-4D97-AF65-F5344CB8AC3E}">
        <p14:creationId xmlns:p14="http://schemas.microsoft.com/office/powerpoint/2010/main" val="396170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Section 5</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152400" y="1600200"/>
            <a:ext cx="8839200" cy="4876800"/>
          </a:xfrm>
        </p:spPr>
        <p:txBody>
          <a:bodyPr/>
          <a:lstStyle/>
          <a:p>
            <a:pPr marL="0" indent="0" eaLnBrk="1" hangingPunct="1">
              <a:buNone/>
            </a:pPr>
            <a:r>
              <a:rPr lang="en-US" sz="2000" dirty="0" smtClean="0">
                <a:solidFill>
                  <a:schemeClr val="bg1"/>
                </a:solidFill>
              </a:rPr>
              <a:t>Page 50</a:t>
            </a:r>
          </a:p>
          <a:p>
            <a:pPr marL="0" indent="0" eaLnBrk="1" hangingPunct="1">
              <a:buNone/>
            </a:pPr>
            <a:endParaRPr lang="en-US" sz="2000" dirty="0">
              <a:solidFill>
                <a:schemeClr val="bg1"/>
              </a:solidFill>
            </a:endParaRPr>
          </a:p>
          <a:p>
            <a:pPr marL="0" indent="0">
              <a:buNone/>
            </a:pPr>
            <a:r>
              <a:rPr lang="en-US" b="1" dirty="0" smtClean="0">
                <a:solidFill>
                  <a:schemeClr val="bg1"/>
                </a:solidFill>
              </a:rPr>
              <a:t>5    </a:t>
            </a:r>
            <a:r>
              <a:rPr lang="en-US" b="1" dirty="0" smtClean="0"/>
              <a:t>Indexing p. 50</a:t>
            </a:r>
          </a:p>
          <a:p>
            <a:pPr marL="0" indent="0">
              <a:buNone/>
            </a:pPr>
            <a:endParaRPr lang="en-US" b="1" dirty="0">
              <a:solidFill>
                <a:schemeClr val="bg1"/>
              </a:solidFill>
            </a:endParaRPr>
          </a:p>
          <a:p>
            <a:pPr marL="0" indent="0">
              <a:buNone/>
            </a:pPr>
            <a:r>
              <a:rPr lang="en-US" b="1" dirty="0" smtClean="0">
                <a:solidFill>
                  <a:schemeClr val="bg1"/>
                </a:solidFill>
              </a:rPr>
              <a:t>No audio for this page</a:t>
            </a:r>
            <a:endParaRPr lang="en-US" dirty="0">
              <a:solidFill>
                <a:schemeClr val="bg1"/>
              </a:solidFill>
            </a:endParaRPr>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12</a:t>
            </a:fld>
            <a:endParaRPr lang="en-US" sz="2800" dirty="0">
              <a:solidFill>
                <a:srgbClr val="FFFFFF"/>
              </a:solidFill>
            </a:endParaRPr>
          </a:p>
        </p:txBody>
      </p:sp>
    </p:spTree>
    <p:extLst>
      <p:ext uri="{BB962C8B-B14F-4D97-AF65-F5344CB8AC3E}">
        <p14:creationId xmlns:p14="http://schemas.microsoft.com/office/powerpoint/2010/main" val="2961013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Conclusion</a:t>
            </a:r>
            <a:endParaRPr lang="en-US" sz="3400" b="0" dirty="0" smtClean="0">
              <a:latin typeface="Arial Unicode MS" pitchFamily="34" charset="-128"/>
            </a:endParaRPr>
          </a:p>
        </p:txBody>
      </p:sp>
      <p:pic>
        <p:nvPicPr>
          <p:cNvPr id="2" name="UBLIS571DS-04.1-2Lecture04.1SearchingLinkedDataAudioSlidesSlide13.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7391400" y="5181600"/>
            <a:ext cx="487363" cy="487363"/>
          </a:xfrm>
        </p:spPr>
      </p:pic>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13</a:t>
            </a:fld>
            <a:endParaRPr lang="en-US" sz="2800" dirty="0">
              <a:solidFill>
                <a:srgbClr val="FFFFFF"/>
              </a:solidFill>
            </a:endParaRPr>
          </a:p>
        </p:txBody>
      </p:sp>
      <p:sp>
        <p:nvSpPr>
          <p:cNvPr id="3" name="TextBox 2"/>
          <p:cNvSpPr txBox="1"/>
          <p:nvPr/>
        </p:nvSpPr>
        <p:spPr>
          <a:xfrm>
            <a:off x="793102" y="5181600"/>
            <a:ext cx="1981200" cy="369332"/>
          </a:xfrm>
          <a:prstGeom prst="rect">
            <a:avLst/>
          </a:prstGeom>
          <a:noFill/>
        </p:spPr>
        <p:txBody>
          <a:bodyPr wrap="square" rtlCol="0">
            <a:spAutoFit/>
          </a:bodyPr>
          <a:lstStyle/>
          <a:p>
            <a:r>
              <a:rPr lang="en-US" dirty="0" smtClean="0"/>
              <a:t>1 min.</a:t>
            </a:r>
            <a:endParaRPr lang="en-US" dirty="0"/>
          </a:p>
        </p:txBody>
      </p:sp>
    </p:spTree>
    <p:extLst>
      <p:ext uri="{BB962C8B-B14F-4D97-AF65-F5344CB8AC3E}">
        <p14:creationId xmlns:p14="http://schemas.microsoft.com/office/powerpoint/2010/main" val="1937506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09600" y="152400"/>
            <a:ext cx="7772400" cy="914400"/>
          </a:xfrm>
        </p:spPr>
        <p:txBody>
          <a:bodyPr/>
          <a:lstStyle/>
          <a:p>
            <a:pPr eaLnBrk="1" hangingPunct="1"/>
            <a:r>
              <a:rPr lang="en-US" sz="3400" b="0" dirty="0" smtClean="0">
                <a:latin typeface="Arial Unicode MS" pitchFamily="34" charset="-128"/>
              </a:rPr>
              <a:t>Lecture 4.1, Application exercises</a:t>
            </a:r>
          </a:p>
        </p:txBody>
      </p:sp>
      <p:sp>
        <p:nvSpPr>
          <p:cNvPr id="3076" name="Rectangle 3"/>
          <p:cNvSpPr>
            <a:spLocks noGrp="1" noChangeArrowheads="1"/>
          </p:cNvSpPr>
          <p:nvPr>
            <p:ph idx="1"/>
          </p:nvPr>
        </p:nvSpPr>
        <p:spPr>
          <a:xfrm>
            <a:off x="152400" y="1447800"/>
            <a:ext cx="8839200" cy="5334000"/>
          </a:xfrm>
        </p:spPr>
        <p:txBody>
          <a:bodyPr/>
          <a:lstStyle/>
          <a:p>
            <a:pPr marL="0" indent="0" eaLnBrk="1" hangingPunct="1">
              <a:buNone/>
            </a:pPr>
            <a:r>
              <a:rPr lang="en-US" dirty="0" smtClean="0">
                <a:solidFill>
                  <a:schemeClr val="bg1"/>
                </a:solidFill>
              </a:rPr>
              <a:t>Search linking two databases. Optional</a:t>
            </a:r>
          </a:p>
          <a:p>
            <a:pPr marL="0" indent="0" eaLnBrk="1" hangingPunct="1">
              <a:buNone/>
            </a:pPr>
            <a:r>
              <a:rPr lang="en-US" b="1" dirty="0" smtClean="0">
                <a:solidFill>
                  <a:schemeClr val="bg1"/>
                </a:solidFill>
              </a:rPr>
              <a:t>First example:</a:t>
            </a:r>
            <a:r>
              <a:rPr lang="en-US" dirty="0" smtClean="0">
                <a:solidFill>
                  <a:schemeClr val="bg1"/>
                </a:solidFill>
              </a:rPr>
              <a:t> Finding information on occupational hazards. </a:t>
            </a:r>
          </a:p>
          <a:p>
            <a:pPr marL="0" indent="0" eaLnBrk="1" hangingPunct="1">
              <a:buNone/>
            </a:pPr>
            <a:r>
              <a:rPr lang="en-US" dirty="0" smtClean="0">
                <a:solidFill>
                  <a:schemeClr val="bg1"/>
                </a:solidFill>
              </a:rPr>
              <a:t>The search is scripted but you can also explore on your own.</a:t>
            </a:r>
          </a:p>
          <a:p>
            <a:pPr marL="0" indent="0" eaLnBrk="1" hangingPunct="1">
              <a:buNone/>
            </a:pPr>
            <a:endParaRPr lang="en-US" dirty="0" smtClean="0">
              <a:solidFill>
                <a:schemeClr val="bg1"/>
              </a:solidFill>
            </a:endParaRPr>
          </a:p>
          <a:p>
            <a:pPr marL="0" indent="0" eaLnBrk="1" hangingPunct="1">
              <a:buNone/>
            </a:pPr>
            <a:r>
              <a:rPr lang="en-US" dirty="0" smtClean="0">
                <a:solidFill>
                  <a:schemeClr val="bg1"/>
                </a:solidFill>
              </a:rPr>
              <a:t>S</a:t>
            </a:r>
            <a:r>
              <a:rPr lang="en-US" b="1" dirty="0" smtClean="0">
                <a:solidFill>
                  <a:schemeClr val="bg1"/>
                </a:solidFill>
              </a:rPr>
              <a:t>econd example:</a:t>
            </a:r>
            <a:r>
              <a:rPr lang="en-US" dirty="0" smtClean="0">
                <a:solidFill>
                  <a:schemeClr val="bg1"/>
                </a:solidFill>
              </a:rPr>
              <a:t> Finding restaurants and reviews</a:t>
            </a:r>
            <a:endParaRPr lang="en-US" dirty="0">
              <a:solidFill>
                <a:schemeClr val="bg1"/>
              </a:solidFill>
            </a:endParaRPr>
          </a:p>
          <a:p>
            <a:pPr marL="0" indent="0" eaLnBrk="1" hangingPunct="1">
              <a:buNone/>
            </a:pPr>
            <a:r>
              <a:rPr lang="en-US" dirty="0" smtClean="0">
                <a:solidFill>
                  <a:schemeClr val="bg1"/>
                </a:solidFill>
              </a:rPr>
              <a:t>Explore on your own</a:t>
            </a:r>
          </a:p>
          <a:p>
            <a:pPr marL="0" indent="0">
              <a:buNone/>
            </a:pPr>
            <a:endParaRPr lang="en-US" sz="1400" dirty="0"/>
          </a:p>
          <a:p>
            <a:pPr marL="0" indent="0">
              <a:buNone/>
            </a:pPr>
            <a:endParaRPr lang="en-US" sz="1400" dirty="0"/>
          </a:p>
          <a:p>
            <a:pPr marL="0" indent="0" eaLnBrk="1" hangingPunct="1">
              <a:buNone/>
            </a:pPr>
            <a:endParaRPr lang="en-US" sz="1400" dirty="0" smtClean="0">
              <a:solidFill>
                <a:schemeClr val="bg1"/>
              </a:solidFill>
            </a:endParaRPr>
          </a:p>
          <a:p>
            <a:pPr marL="0" indent="0" eaLnBrk="1" hangingPunct="1">
              <a:buNone/>
            </a:pPr>
            <a:endParaRPr lang="en-US" dirty="0" smtClean="0">
              <a:solidFill>
                <a:schemeClr val="bg1"/>
              </a:solidFill>
            </a:endParaRP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14</a:t>
            </a:fld>
            <a:endParaRPr lang="en-US" dirty="0"/>
          </a:p>
        </p:txBody>
      </p:sp>
    </p:spTree>
    <p:extLst>
      <p:ext uri="{BB962C8B-B14F-4D97-AF65-F5344CB8AC3E}">
        <p14:creationId xmlns:p14="http://schemas.microsoft.com/office/powerpoint/2010/main" val="3525125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09600" y="152400"/>
            <a:ext cx="7772400" cy="914400"/>
          </a:xfrm>
        </p:spPr>
        <p:txBody>
          <a:bodyPr/>
          <a:lstStyle/>
          <a:p>
            <a:pPr eaLnBrk="1" hangingPunct="1"/>
            <a:r>
              <a:rPr lang="en-US" sz="3400" b="0" dirty="0" smtClean="0">
                <a:latin typeface="Arial Unicode MS" pitchFamily="34" charset="-128"/>
              </a:rPr>
              <a:t>Lecture 4.1, Application exercise 1</a:t>
            </a:r>
          </a:p>
        </p:txBody>
      </p:sp>
      <p:sp>
        <p:nvSpPr>
          <p:cNvPr id="3076" name="Rectangle 3"/>
          <p:cNvSpPr>
            <a:spLocks noGrp="1" noChangeArrowheads="1"/>
          </p:cNvSpPr>
          <p:nvPr>
            <p:ph idx="1"/>
          </p:nvPr>
        </p:nvSpPr>
        <p:spPr>
          <a:xfrm>
            <a:off x="152400" y="1447800"/>
            <a:ext cx="8839200" cy="5334000"/>
          </a:xfrm>
        </p:spPr>
        <p:txBody>
          <a:bodyPr/>
          <a:lstStyle/>
          <a:p>
            <a:pPr marL="0" indent="0" eaLnBrk="1" hangingPunct="1">
              <a:buNone/>
            </a:pPr>
            <a:r>
              <a:rPr lang="en-US" dirty="0" smtClean="0">
                <a:solidFill>
                  <a:schemeClr val="bg1"/>
                </a:solidFill>
              </a:rPr>
              <a:t>Chained search </a:t>
            </a:r>
            <a:r>
              <a:rPr lang="en-US" dirty="0" smtClean="0">
                <a:solidFill>
                  <a:schemeClr val="bg1"/>
                </a:solidFill>
              </a:rPr>
              <a:t>linking two databases</a:t>
            </a:r>
          </a:p>
          <a:p>
            <a:pPr marL="0" indent="0" eaLnBrk="1" hangingPunct="1">
              <a:buNone/>
            </a:pPr>
            <a:r>
              <a:rPr lang="en-US" sz="1400" dirty="0" smtClean="0">
                <a:solidFill>
                  <a:schemeClr val="bg1"/>
                </a:solidFill>
              </a:rPr>
              <a:t>Assume you are interested in finding out about </a:t>
            </a:r>
            <a:r>
              <a:rPr lang="en-US" sz="1400" b="1" dirty="0" smtClean="0">
                <a:solidFill>
                  <a:schemeClr val="bg1"/>
                </a:solidFill>
              </a:rPr>
              <a:t>occupational hazards</a:t>
            </a:r>
            <a:r>
              <a:rPr lang="en-US" sz="1400" dirty="0" smtClean="0">
                <a:solidFill>
                  <a:schemeClr val="bg1"/>
                </a:solidFill>
              </a:rPr>
              <a:t> on some job and then get more information on the diseases the hazard may cause. The following search implements a chain:</a:t>
            </a:r>
          </a:p>
          <a:p>
            <a:pPr marL="0" indent="0" eaLnBrk="1" hangingPunct="1">
              <a:buNone/>
            </a:pPr>
            <a:r>
              <a:rPr lang="en-US" sz="1400" dirty="0" smtClean="0">
                <a:solidFill>
                  <a:schemeClr val="bg1"/>
                </a:solidFill>
              </a:rPr>
              <a:t>job </a:t>
            </a:r>
            <a:r>
              <a:rPr lang="en-US" sz="1400" dirty="0" smtClean="0"/>
              <a:t>➔ job task ➔ disease ➔ more information about the disease (through </a:t>
            </a:r>
            <a:r>
              <a:rPr lang="en-US" sz="1400" dirty="0" smtClean="0"/>
              <a:t>TOXNET, PubMed, Google)</a:t>
            </a:r>
            <a:endParaRPr lang="en-US" sz="1400" dirty="0" smtClean="0"/>
          </a:p>
          <a:p>
            <a:pPr marL="0" indent="0" eaLnBrk="1" hangingPunct="1">
              <a:buNone/>
            </a:pPr>
            <a:r>
              <a:rPr lang="en-US" sz="1400" dirty="0">
                <a:solidFill>
                  <a:schemeClr val="bg1"/>
                </a:solidFill>
              </a:rPr>
              <a:t>Go to </a:t>
            </a:r>
            <a:r>
              <a:rPr lang="en-US" sz="1400" dirty="0">
                <a:solidFill>
                  <a:schemeClr val="bg1"/>
                </a:solidFill>
                <a:hlinkClick r:id="rId2"/>
              </a:rPr>
              <a:t>http:/</a:t>
            </a:r>
            <a:r>
              <a:rPr lang="en-US" sz="1400" b="1" dirty="0">
                <a:solidFill>
                  <a:schemeClr val="bg1"/>
                </a:solidFill>
                <a:hlinkClick r:id="rId2"/>
              </a:rPr>
              <a:t>/toxne</a:t>
            </a:r>
            <a:r>
              <a:rPr lang="en-US" sz="1400" dirty="0">
                <a:solidFill>
                  <a:schemeClr val="bg1"/>
                </a:solidFill>
                <a:hlinkClick r:id="rId2"/>
              </a:rPr>
              <a:t>t.nlm.nih.gov</a:t>
            </a:r>
            <a:r>
              <a:rPr lang="en-US" sz="1400" dirty="0" smtClean="0">
                <a:solidFill>
                  <a:schemeClr val="bg1"/>
                </a:solidFill>
                <a:hlinkClick r:id="rId2"/>
              </a:rPr>
              <a:t>/</a:t>
            </a:r>
            <a:endParaRPr lang="en-US" sz="1400" dirty="0" smtClean="0">
              <a:solidFill>
                <a:schemeClr val="bg1"/>
              </a:solidFill>
            </a:endParaRPr>
          </a:p>
          <a:p>
            <a:pPr marL="0" indent="0" eaLnBrk="1" hangingPunct="1">
              <a:buNone/>
            </a:pPr>
            <a:r>
              <a:rPr lang="en-US" sz="1400" dirty="0" smtClean="0">
                <a:solidFill>
                  <a:schemeClr val="bg1"/>
                </a:solidFill>
              </a:rPr>
              <a:t>Scroll down and click on Haz-Map, then click down a hierarchy (as in a subject directory)</a:t>
            </a:r>
          </a:p>
          <a:p>
            <a:pPr marL="0" indent="0" eaLnBrk="1" hangingPunct="1">
              <a:buNone/>
            </a:pPr>
            <a:r>
              <a:rPr lang="en-US" sz="1400" dirty="0" smtClean="0">
                <a:solidFill>
                  <a:schemeClr val="bg1"/>
                </a:solidFill>
              </a:rPr>
              <a:t>High Risk Jobs &gt; By Types of Jobs &gt; Arts &amp; Media &gt; Craft Artists</a:t>
            </a:r>
          </a:p>
          <a:p>
            <a:pPr marL="0" indent="0" eaLnBrk="1" hangingPunct="1">
              <a:buNone/>
            </a:pPr>
            <a:r>
              <a:rPr lang="en-US" sz="1400" dirty="0" smtClean="0">
                <a:solidFill>
                  <a:schemeClr val="bg1"/>
                </a:solidFill>
              </a:rPr>
              <a:t>Scroll down to </a:t>
            </a:r>
            <a:r>
              <a:rPr lang="en-US" sz="1400" b="1" dirty="0"/>
              <a:t>High risk job tasks associated with this </a:t>
            </a:r>
            <a:r>
              <a:rPr lang="en-US" sz="1400" b="1" dirty="0" smtClean="0"/>
              <a:t>job</a:t>
            </a:r>
            <a:r>
              <a:rPr lang="en-US" sz="1400" dirty="0" smtClean="0">
                <a:solidFill>
                  <a:schemeClr val="bg1"/>
                </a:solidFill>
              </a:rPr>
              <a:t>, have a look over the list</a:t>
            </a:r>
          </a:p>
          <a:p>
            <a:pPr marL="0" indent="0">
              <a:buNone/>
            </a:pPr>
            <a:r>
              <a:rPr lang="en-US" sz="1400" dirty="0" smtClean="0">
                <a:solidFill>
                  <a:schemeClr val="bg1"/>
                </a:solidFill>
              </a:rPr>
              <a:t>Click on </a:t>
            </a:r>
            <a:r>
              <a:rPr lang="en-US" sz="1400" b="1" dirty="0"/>
              <a:t>Spray epoxy or polyurethane paint, shellac, lacquer, or </a:t>
            </a:r>
            <a:r>
              <a:rPr lang="en-US" sz="1400" b="1" dirty="0" smtClean="0"/>
              <a:t>varnish</a:t>
            </a:r>
          </a:p>
          <a:p>
            <a:pPr marL="0" indent="0">
              <a:buNone/>
            </a:pPr>
            <a:r>
              <a:rPr lang="en-US" sz="1400" dirty="0" smtClean="0"/>
              <a:t>Scroll down to </a:t>
            </a:r>
            <a:r>
              <a:rPr lang="en-US" sz="1400" b="1" dirty="0" smtClean="0"/>
              <a:t>Diseases</a:t>
            </a:r>
            <a:r>
              <a:rPr lang="en-US" sz="1400" dirty="0" smtClean="0"/>
              <a:t>, click on </a:t>
            </a:r>
            <a:r>
              <a:rPr lang="en-US" sz="1400" b="1" dirty="0"/>
              <a:t>Hypersensitivity </a:t>
            </a:r>
            <a:r>
              <a:rPr lang="en-US" sz="1400" b="1" dirty="0" smtClean="0"/>
              <a:t>pneumonitis</a:t>
            </a:r>
            <a:r>
              <a:rPr lang="en-US" sz="1400" dirty="0" smtClean="0"/>
              <a:t>, look over the information</a:t>
            </a:r>
          </a:p>
          <a:p>
            <a:pPr marL="0" indent="0">
              <a:buNone/>
            </a:pPr>
            <a:r>
              <a:rPr lang="en-US" sz="1400" dirty="0" smtClean="0"/>
              <a:t>Click on </a:t>
            </a:r>
            <a:r>
              <a:rPr lang="en-US" sz="1400" b="1" dirty="0"/>
              <a:t>Search </a:t>
            </a:r>
            <a:r>
              <a:rPr lang="en-US" sz="1400" b="1" dirty="0" smtClean="0"/>
              <a:t>PubMed, </a:t>
            </a:r>
            <a:r>
              <a:rPr lang="en-US" sz="1400" dirty="0" smtClean="0"/>
              <a:t>you get a list of journal articles about the disease, specifically in an occupational hazard context (you could edit the PubMed query shown on top to get everything on the disease)</a:t>
            </a:r>
          </a:p>
          <a:p>
            <a:pPr marL="0" indent="0">
              <a:buNone/>
            </a:pPr>
            <a:r>
              <a:rPr lang="en-US" sz="1400" dirty="0" smtClean="0"/>
              <a:t>Search Google for  ("hypersensitivity pneumonitis</a:t>
            </a:r>
            <a:r>
              <a:rPr lang="en-US" sz="1400" b="1" dirty="0" smtClean="0"/>
              <a:t>" OR "</a:t>
            </a:r>
            <a:r>
              <a:rPr lang="en-US" sz="1400" dirty="0"/>
              <a:t>e</a:t>
            </a:r>
            <a:r>
              <a:rPr lang="en-US" sz="1400" dirty="0" smtClean="0"/>
              <a:t>xtrinsic </a:t>
            </a:r>
            <a:r>
              <a:rPr lang="en-US" sz="1400" dirty="0"/>
              <a:t>allergic </a:t>
            </a:r>
            <a:r>
              <a:rPr lang="en-US" sz="1400" dirty="0" smtClean="0"/>
              <a:t>alveolitis")</a:t>
            </a:r>
          </a:p>
          <a:p>
            <a:pPr marL="0" indent="0">
              <a:buNone/>
            </a:pPr>
            <a:r>
              <a:rPr lang="en-US" sz="1400" dirty="0"/>
              <a:t>(Synonym </a:t>
            </a:r>
            <a:r>
              <a:rPr lang="en-US" sz="1400" dirty="0" smtClean="0"/>
              <a:t>extrinsic </a:t>
            </a:r>
            <a:r>
              <a:rPr lang="en-US" sz="1400" dirty="0"/>
              <a:t>allergic </a:t>
            </a:r>
            <a:r>
              <a:rPr lang="en-US" sz="1400" dirty="0" smtClean="0"/>
              <a:t>alveolitis found in Haz-Map. In MeSH (Medical Subject Headings) the descriptor is alveolitis, extrinsic allergic.</a:t>
            </a:r>
          </a:p>
          <a:p>
            <a:pPr marL="0" indent="0">
              <a:buNone/>
            </a:pPr>
            <a:r>
              <a:rPr lang="en-US" sz="1400" dirty="0"/>
              <a:t>You could </a:t>
            </a:r>
            <a:r>
              <a:rPr lang="en-US" sz="1400" dirty="0" smtClean="0"/>
              <a:t>also go </a:t>
            </a:r>
            <a:r>
              <a:rPr lang="en-US" sz="1400" dirty="0"/>
              <a:t>to </a:t>
            </a:r>
            <a:r>
              <a:rPr lang="en-US" sz="1400" dirty="0">
                <a:hlinkClick r:id="rId3"/>
              </a:rPr>
              <a:t>http://</a:t>
            </a:r>
            <a:r>
              <a:rPr lang="en-US" sz="1400" dirty="0" smtClean="0">
                <a:hlinkClick r:id="rId3"/>
              </a:rPr>
              <a:t>www.webmd.com</a:t>
            </a:r>
            <a:r>
              <a:rPr lang="en-US" sz="1400" dirty="0" smtClean="0"/>
              <a:t> and search it.</a:t>
            </a:r>
            <a:endParaRPr lang="en-US" sz="1400" dirty="0"/>
          </a:p>
          <a:p>
            <a:pPr marL="0" indent="0">
              <a:buNone/>
            </a:pPr>
            <a:endParaRPr lang="en-US" sz="1400" dirty="0"/>
          </a:p>
          <a:p>
            <a:pPr marL="0" indent="0">
              <a:buNone/>
            </a:pPr>
            <a:endParaRPr lang="en-US" sz="1400" dirty="0"/>
          </a:p>
          <a:p>
            <a:pPr marL="0" indent="0" eaLnBrk="1" hangingPunct="1">
              <a:buNone/>
            </a:pPr>
            <a:endParaRPr lang="en-US" sz="1400" dirty="0" smtClean="0">
              <a:solidFill>
                <a:schemeClr val="bg1"/>
              </a:solidFill>
            </a:endParaRPr>
          </a:p>
          <a:p>
            <a:pPr marL="0" indent="0" eaLnBrk="1" hangingPunct="1">
              <a:buNone/>
            </a:pPr>
            <a:endParaRPr lang="en-US" dirty="0" smtClean="0">
              <a:solidFill>
                <a:schemeClr val="bg1"/>
              </a:solidFill>
            </a:endParaRP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15</a:t>
            </a:fld>
            <a:endParaRPr lang="en-US" dirty="0"/>
          </a:p>
        </p:txBody>
      </p:sp>
    </p:spTree>
    <p:extLst>
      <p:ext uri="{BB962C8B-B14F-4D97-AF65-F5344CB8AC3E}">
        <p14:creationId xmlns:p14="http://schemas.microsoft.com/office/powerpoint/2010/main" val="771065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09600" y="152400"/>
            <a:ext cx="7772400" cy="914400"/>
          </a:xfrm>
        </p:spPr>
        <p:txBody>
          <a:bodyPr/>
          <a:lstStyle/>
          <a:p>
            <a:pPr eaLnBrk="1" hangingPunct="1"/>
            <a:r>
              <a:rPr lang="en-US" sz="3400" b="0" dirty="0" smtClean="0">
                <a:latin typeface="Arial Unicode MS" pitchFamily="34" charset="-128"/>
              </a:rPr>
              <a:t>Lecture 4.1, Application exercise 2</a:t>
            </a:r>
          </a:p>
        </p:txBody>
      </p:sp>
      <p:sp>
        <p:nvSpPr>
          <p:cNvPr id="3076" name="Rectangle 3"/>
          <p:cNvSpPr>
            <a:spLocks noGrp="1" noChangeArrowheads="1"/>
          </p:cNvSpPr>
          <p:nvPr>
            <p:ph idx="1"/>
          </p:nvPr>
        </p:nvSpPr>
        <p:spPr>
          <a:xfrm>
            <a:off x="152400" y="1447800"/>
            <a:ext cx="8839200" cy="5334000"/>
          </a:xfrm>
        </p:spPr>
        <p:txBody>
          <a:bodyPr/>
          <a:lstStyle/>
          <a:p>
            <a:pPr marL="0" indent="0" eaLnBrk="1" hangingPunct="1">
              <a:buNone/>
            </a:pPr>
            <a:r>
              <a:rPr lang="en-US" dirty="0" smtClean="0">
                <a:solidFill>
                  <a:schemeClr val="bg1"/>
                </a:solidFill>
              </a:rPr>
              <a:t>Chained search </a:t>
            </a:r>
            <a:r>
              <a:rPr lang="en-US" dirty="0" smtClean="0">
                <a:solidFill>
                  <a:schemeClr val="bg1"/>
                </a:solidFill>
              </a:rPr>
              <a:t>linking two databases: Restaurant search</a:t>
            </a:r>
          </a:p>
          <a:p>
            <a:pPr marL="0" indent="0" eaLnBrk="1" hangingPunct="1">
              <a:buNone/>
            </a:pPr>
            <a:endParaRPr lang="en-US" dirty="0">
              <a:solidFill>
                <a:schemeClr val="bg1"/>
              </a:solidFill>
            </a:endParaRPr>
          </a:p>
          <a:p>
            <a:pPr marL="0" indent="0" eaLnBrk="1" hangingPunct="1">
              <a:buNone/>
            </a:pPr>
            <a:r>
              <a:rPr lang="en-US" dirty="0" smtClean="0">
                <a:solidFill>
                  <a:schemeClr val="bg1"/>
                </a:solidFill>
              </a:rPr>
              <a:t>Among the major websites for this purpose are</a:t>
            </a:r>
          </a:p>
          <a:p>
            <a:pPr marL="0" indent="0" eaLnBrk="1" hangingPunct="1">
              <a:buNone/>
            </a:pPr>
            <a:r>
              <a:rPr lang="en-US" dirty="0">
                <a:solidFill>
                  <a:schemeClr val="bg1"/>
                </a:solidFill>
                <a:hlinkClick r:id="rId2"/>
              </a:rPr>
              <a:t>http://</a:t>
            </a:r>
            <a:r>
              <a:rPr lang="en-US" dirty="0" smtClean="0">
                <a:solidFill>
                  <a:schemeClr val="bg1"/>
                </a:solidFill>
                <a:hlinkClick r:id="rId2"/>
              </a:rPr>
              <a:t>www.urbanspoon.com</a:t>
            </a:r>
            <a:r>
              <a:rPr lang="en-US" dirty="0">
                <a:solidFill>
                  <a:schemeClr val="bg1"/>
                </a:solidFill>
              </a:rPr>
              <a:t> and </a:t>
            </a:r>
            <a:r>
              <a:rPr lang="en-US" dirty="0">
                <a:solidFill>
                  <a:schemeClr val="bg1"/>
                </a:solidFill>
                <a:hlinkClick r:id="rId3"/>
              </a:rPr>
              <a:t>http://</a:t>
            </a:r>
            <a:r>
              <a:rPr lang="en-US" dirty="0" smtClean="0">
                <a:solidFill>
                  <a:schemeClr val="bg1"/>
                </a:solidFill>
                <a:hlinkClick r:id="rId3"/>
              </a:rPr>
              <a:t>www.yelp.com</a:t>
            </a:r>
            <a:endParaRPr lang="en-US" dirty="0" smtClean="0">
              <a:solidFill>
                <a:schemeClr val="bg1"/>
              </a:solidFill>
            </a:endParaRPr>
          </a:p>
          <a:p>
            <a:pPr marL="0" indent="0" eaLnBrk="1" hangingPunct="1">
              <a:buNone/>
            </a:pPr>
            <a:r>
              <a:rPr lang="en-US" dirty="0" smtClean="0">
                <a:solidFill>
                  <a:schemeClr val="bg1"/>
                </a:solidFill>
              </a:rPr>
              <a:t>Both let you search for restaurants based on a number of criteria and both have reviews, but urbanspoon is somewhat better at searching (for example, you can find movie theatres and then restaurants near them), and yelp has more reviews.</a:t>
            </a:r>
          </a:p>
          <a:p>
            <a:pPr marL="0" indent="0" eaLnBrk="1" hangingPunct="1">
              <a:buNone/>
            </a:pPr>
            <a:r>
              <a:rPr lang="en-US" dirty="0" smtClean="0">
                <a:solidFill>
                  <a:schemeClr val="bg1"/>
                </a:solidFill>
              </a:rPr>
              <a:t>So you could search urbanspoon, find a number of restaurants, and then look each of them up in yelp. </a:t>
            </a:r>
          </a:p>
          <a:p>
            <a:pPr marL="0" indent="0">
              <a:buNone/>
            </a:pPr>
            <a:endParaRPr lang="en-US" sz="1400" dirty="0"/>
          </a:p>
          <a:p>
            <a:pPr marL="0" indent="0">
              <a:buNone/>
            </a:pPr>
            <a:endParaRPr lang="en-US" sz="1400" dirty="0"/>
          </a:p>
          <a:p>
            <a:pPr marL="0" indent="0" eaLnBrk="1" hangingPunct="1">
              <a:buNone/>
            </a:pPr>
            <a:endParaRPr lang="en-US" sz="1400" dirty="0" smtClean="0">
              <a:solidFill>
                <a:schemeClr val="bg1"/>
              </a:solidFill>
            </a:endParaRPr>
          </a:p>
          <a:p>
            <a:pPr marL="0" indent="0" eaLnBrk="1" hangingPunct="1">
              <a:buNone/>
            </a:pPr>
            <a:endParaRPr lang="en-US" dirty="0" smtClean="0">
              <a:solidFill>
                <a:schemeClr val="bg1"/>
              </a:solidFill>
            </a:endParaRP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16</a:t>
            </a:fld>
            <a:endParaRPr lang="en-US" dirty="0"/>
          </a:p>
        </p:txBody>
      </p:sp>
    </p:spTree>
    <p:extLst>
      <p:ext uri="{BB962C8B-B14F-4D97-AF65-F5344CB8AC3E}">
        <p14:creationId xmlns:p14="http://schemas.microsoft.com/office/powerpoint/2010/main" val="771065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1143000"/>
          </a:xfrm>
        </p:spPr>
        <p:txBody>
          <a:bodyPr/>
          <a:lstStyle/>
          <a:p>
            <a:r>
              <a:rPr lang="en-US" dirty="0"/>
              <a:t>H</a:t>
            </a:r>
            <a:r>
              <a:rPr lang="en-US" dirty="0" smtClean="0"/>
              <a:t>ow </a:t>
            </a:r>
            <a:r>
              <a:rPr lang="en-US" dirty="0"/>
              <a:t>to use </a:t>
            </a:r>
            <a:r>
              <a:rPr lang="en-US" dirty="0" smtClean="0"/>
              <a:t>these slides</a:t>
            </a:r>
            <a:br>
              <a:rPr lang="en-US" dirty="0" smtClean="0"/>
            </a:br>
            <a:r>
              <a:rPr lang="en-US" dirty="0">
                <a:solidFill>
                  <a:srgbClr val="FF0000"/>
                </a:solidFill>
              </a:rPr>
              <a:t>repeated</a:t>
            </a:r>
            <a:endParaRPr lang="en-US" dirty="0"/>
          </a:p>
        </p:txBody>
      </p:sp>
      <p:sp>
        <p:nvSpPr>
          <p:cNvPr id="3" name="Content Placeholder 2"/>
          <p:cNvSpPr>
            <a:spLocks noGrp="1"/>
          </p:cNvSpPr>
          <p:nvPr>
            <p:ph idx="1"/>
          </p:nvPr>
        </p:nvSpPr>
        <p:spPr>
          <a:xfrm>
            <a:off x="685800" y="2057400"/>
            <a:ext cx="7924800" cy="4114800"/>
          </a:xfrm>
        </p:spPr>
        <p:txBody>
          <a:bodyPr/>
          <a:lstStyle/>
          <a:p>
            <a:r>
              <a:rPr lang="en-US" sz="2000" dirty="0"/>
              <a:t>The lecture or exercise is divided into segments listed on </a:t>
            </a:r>
            <a:r>
              <a:rPr lang="en-US" sz="2000" dirty="0" smtClean="0"/>
              <a:t>Slide 3. </a:t>
            </a:r>
            <a:endParaRPr lang="en-US" sz="2000" dirty="0"/>
          </a:p>
          <a:p>
            <a:r>
              <a:rPr lang="en-US" sz="2000" dirty="0"/>
              <a:t>Many slides have audio. To start the </a:t>
            </a:r>
            <a:r>
              <a:rPr lang="en-US" sz="2000" dirty="0" smtClean="0"/>
              <a:t>audio:</a:t>
            </a:r>
            <a:endParaRPr lang="en-US" sz="2000" dirty="0"/>
          </a:p>
          <a:p>
            <a:pPr marL="685800"/>
            <a:r>
              <a:rPr lang="en-US" sz="2000" dirty="0"/>
              <a:t>Mouse over the speaker </a:t>
            </a:r>
            <a:r>
              <a:rPr lang="en-US" sz="2000" dirty="0" smtClean="0"/>
              <a:t>icon.</a:t>
            </a:r>
            <a:endParaRPr lang="en-US" sz="2000" dirty="0"/>
          </a:p>
          <a:p>
            <a:pPr marL="685800" lvl="1" indent="-347472">
              <a:spcBef>
                <a:spcPts val="1440"/>
              </a:spcBef>
            </a:pPr>
            <a:r>
              <a:rPr lang="en-US" sz="2000" dirty="0" smtClean="0">
                <a:solidFill>
                  <a:schemeClr val="bg1"/>
                </a:solidFill>
              </a:rPr>
              <a:t>A </a:t>
            </a:r>
            <a:r>
              <a:rPr lang="en-US" sz="2000" dirty="0">
                <a:solidFill>
                  <a:schemeClr val="bg1"/>
                </a:solidFill>
              </a:rPr>
              <a:t>familiar play-back control bar </a:t>
            </a:r>
            <a:r>
              <a:rPr lang="en-US" sz="2000" dirty="0" smtClean="0">
                <a:solidFill>
                  <a:schemeClr val="bg1"/>
                </a:solidFill>
              </a:rPr>
              <a:t>appears. </a:t>
            </a:r>
            <a:br>
              <a:rPr lang="en-US" sz="2000" dirty="0" smtClean="0">
                <a:solidFill>
                  <a:schemeClr val="bg1"/>
                </a:solidFill>
              </a:rPr>
            </a:br>
            <a:r>
              <a:rPr lang="en-US" sz="2000" dirty="0" smtClean="0">
                <a:solidFill>
                  <a:schemeClr val="bg1"/>
                </a:solidFill>
              </a:rPr>
              <a:t>Click </a:t>
            </a:r>
            <a:r>
              <a:rPr lang="en-US" sz="2000" dirty="0">
                <a:solidFill>
                  <a:schemeClr val="bg1"/>
                </a:solidFill>
              </a:rPr>
              <a:t>on </a:t>
            </a:r>
            <a:r>
              <a:rPr lang="en-US" sz="2000" dirty="0" smtClean="0">
                <a:solidFill>
                  <a:schemeClr val="bg1"/>
                </a:solidFill>
                <a:latin typeface="Times New Roman"/>
                <a:cs typeface="Times New Roman"/>
              </a:rPr>
              <a:t>►</a:t>
            </a:r>
            <a:r>
              <a:rPr lang="en-US" sz="2000" dirty="0" smtClean="0">
                <a:solidFill>
                  <a:schemeClr val="bg1"/>
                </a:solidFill>
              </a:rPr>
              <a:t>to start, </a:t>
            </a:r>
            <a:r>
              <a:rPr lang="en-US" sz="2000" dirty="0">
                <a:solidFill>
                  <a:schemeClr val="bg1"/>
                </a:solidFill>
              </a:rPr>
              <a:t>click </a:t>
            </a:r>
            <a:r>
              <a:rPr lang="en-US" sz="2000" dirty="0" smtClean="0">
                <a:solidFill>
                  <a:schemeClr val="bg1"/>
                </a:solidFill>
              </a:rPr>
              <a:t>on || to </a:t>
            </a:r>
            <a:r>
              <a:rPr lang="en-US" sz="2000" dirty="0">
                <a:solidFill>
                  <a:schemeClr val="bg1"/>
                </a:solidFill>
              </a:rPr>
              <a:t>pause</a:t>
            </a:r>
            <a:r>
              <a:rPr lang="en-US" dirty="0">
                <a:solidFill>
                  <a:schemeClr val="bg1"/>
                </a:solidFill>
              </a:rPr>
              <a:t>.</a:t>
            </a:r>
          </a:p>
          <a:p>
            <a:pPr marL="342900" lvl="2" indent="-342900">
              <a:spcBef>
                <a:spcPct val="60000"/>
              </a:spcBef>
            </a:pPr>
            <a:r>
              <a:rPr lang="en-US" sz="2000" dirty="0" smtClean="0"/>
              <a:t>Other </a:t>
            </a:r>
            <a:r>
              <a:rPr lang="en-US" sz="2000" dirty="0"/>
              <a:t>slides </a:t>
            </a:r>
            <a:r>
              <a:rPr lang="en-US" sz="2000" dirty="0">
                <a:ea typeface="+mn-ea"/>
              </a:rPr>
              <a:t>have</a:t>
            </a:r>
            <a:r>
              <a:rPr lang="en-US" sz="2000" dirty="0"/>
              <a:t> just instructions or are just to </a:t>
            </a:r>
            <a:r>
              <a:rPr lang="en-US" sz="2000" dirty="0" smtClean="0"/>
              <a:t>read </a:t>
            </a:r>
            <a:br>
              <a:rPr lang="en-US" sz="2000" dirty="0" smtClean="0"/>
            </a:br>
            <a:r>
              <a:rPr lang="en-US" sz="2000" dirty="0" smtClean="0"/>
              <a:t>or direct you to read something.</a:t>
            </a:r>
          </a:p>
          <a:p>
            <a:pPr marL="0" lvl="2" indent="-342900">
              <a:spcBef>
                <a:spcPct val="60000"/>
              </a:spcBef>
            </a:pPr>
            <a:r>
              <a:rPr lang="en-US" sz="2000" b="1" dirty="0">
                <a:solidFill>
                  <a:schemeClr val="bg1"/>
                </a:solidFill>
              </a:rPr>
              <a:t>If you do not have MS PowerPoint 2010 or later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     (</a:t>
            </a:r>
            <a:r>
              <a:rPr lang="en-US" sz="2000" b="1" dirty="0">
                <a:solidFill>
                  <a:schemeClr val="bg1"/>
                </a:solidFill>
              </a:rPr>
              <a:t>also </a:t>
            </a:r>
            <a:r>
              <a:rPr lang="en-US" sz="2000" b="1" dirty="0" smtClean="0">
                <a:solidFill>
                  <a:schemeClr val="bg1"/>
                </a:solidFill>
              </a:rPr>
              <a:t>available for </a:t>
            </a:r>
            <a:r>
              <a:rPr lang="en-US" sz="2000" b="1" dirty="0">
                <a:solidFill>
                  <a:schemeClr val="bg1"/>
                </a:solidFill>
              </a:rPr>
              <a:t>Mac), get it free from UB </a:t>
            </a:r>
            <a:r>
              <a:rPr lang="en-US" sz="2000" b="1" dirty="0" smtClean="0">
                <a:solidFill>
                  <a:schemeClr val="bg1"/>
                </a:solidFill>
              </a:rPr>
              <a:t>IT.</a:t>
            </a:r>
            <a:endParaRPr lang="en-US" sz="2000" b="1"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z="2800">
                <a:solidFill>
                  <a:srgbClr val="FFFFFF"/>
                </a:solidFill>
              </a:rPr>
              <a:pPr>
                <a:defRPr/>
              </a:pPr>
              <a:t>2</a:t>
            </a:fld>
            <a:endParaRPr lang="en-US" sz="2800" dirty="0">
              <a:solidFill>
                <a:srgbClr val="FFFFFF"/>
              </a:solidFill>
            </a:endParaRPr>
          </a:p>
        </p:txBody>
      </p:sp>
    </p:spTree>
    <p:extLst>
      <p:ext uri="{BB962C8B-B14F-4D97-AF65-F5344CB8AC3E}">
        <p14:creationId xmlns:p14="http://schemas.microsoft.com/office/powerpoint/2010/main" val="1566826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z="2800">
                <a:solidFill>
                  <a:srgbClr val="FFFFFF"/>
                </a:solidFill>
              </a:rPr>
              <a:pPr>
                <a:defRPr/>
              </a:pPr>
              <a:t>3</a:t>
            </a:fld>
            <a:endParaRPr lang="en-US" sz="2800" dirty="0">
              <a:solidFill>
                <a:srgbClr val="FFFFFF"/>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652527606"/>
              </p:ext>
            </p:extLst>
          </p:nvPr>
        </p:nvGraphicFramePr>
        <p:xfrm>
          <a:off x="381000" y="1447800"/>
          <a:ext cx="8610599" cy="3779520"/>
        </p:xfrm>
        <a:graphic>
          <a:graphicData uri="http://schemas.openxmlformats.org/drawingml/2006/table">
            <a:tbl>
              <a:tblPr firstRow="1" bandRow="1">
                <a:tableStyleId>{1FECB4D8-DB02-4DC6-A0A2-4F2EBAE1DC90}</a:tableStyleId>
              </a:tblPr>
              <a:tblGrid>
                <a:gridCol w="4419600"/>
                <a:gridCol w="1828800"/>
                <a:gridCol w="2362199"/>
              </a:tblGrid>
              <a:tr h="436418">
                <a:tc>
                  <a:txBody>
                    <a:bodyPr/>
                    <a:lstStyle/>
                    <a:p>
                      <a:pPr marL="0" marR="0">
                        <a:spcBef>
                          <a:spcPts val="1200"/>
                        </a:spcBef>
                        <a:spcAft>
                          <a:spcPts val="0"/>
                        </a:spcAft>
                      </a:pPr>
                      <a:r>
                        <a:rPr lang="en-US" sz="2000" dirty="0">
                          <a:solidFill>
                            <a:schemeClr val="bg1"/>
                          </a:solidFill>
                          <a:effectLst/>
                          <a:latin typeface="+mn-lt"/>
                        </a:rPr>
                        <a:t>Title</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ctr">
                        <a:spcBef>
                          <a:spcPts val="1200"/>
                        </a:spcBef>
                        <a:spcAft>
                          <a:spcPts val="0"/>
                        </a:spcAft>
                      </a:pPr>
                      <a:r>
                        <a:rPr lang="en-US" sz="2000" dirty="0">
                          <a:solidFill>
                            <a:schemeClr val="bg1"/>
                          </a:solidFill>
                          <a:effectLst/>
                          <a:latin typeface="+mn-lt"/>
                        </a:rPr>
                        <a:t>Slides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2000" dirty="0">
                          <a:solidFill>
                            <a:schemeClr val="bg1"/>
                          </a:solidFill>
                          <a:effectLst/>
                          <a:latin typeface="+mn-lt"/>
                        </a:rPr>
                        <a:t>Time</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2000" dirty="0" smtClean="0">
                          <a:solidFill>
                            <a:schemeClr val="bg1"/>
                          </a:solidFill>
                          <a:effectLst/>
                          <a:latin typeface="+mn-lt"/>
                        </a:rPr>
                        <a:t>Lecture 4.1</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dirty="0" smtClean="0">
                          <a:solidFill>
                            <a:schemeClr val="bg1"/>
                          </a:solidFill>
                          <a:effectLst/>
                          <a:latin typeface="+mn-lt"/>
                        </a:rPr>
                        <a:t>Slides</a:t>
                      </a:r>
                      <a:r>
                        <a:rPr lang="en-US" sz="2000" baseline="0" dirty="0" smtClean="0">
                          <a:solidFill>
                            <a:schemeClr val="bg1"/>
                          </a:solidFill>
                          <a:effectLst/>
                          <a:latin typeface="+mn-lt"/>
                        </a:rPr>
                        <a:t> 4 - 13</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bg1"/>
                          </a:solidFill>
                          <a:effectLst/>
                          <a:latin typeface="+mn-lt"/>
                        </a:rPr>
                        <a:t>7</a:t>
                      </a:r>
                      <a:r>
                        <a:rPr lang="en-US" sz="2000" baseline="0" smtClean="0">
                          <a:solidFill>
                            <a:schemeClr val="bg1"/>
                          </a:solidFill>
                          <a:effectLst/>
                          <a:latin typeface="+mn-lt"/>
                          <a:ea typeface="ＭＳ 明朝"/>
                          <a:cs typeface="Times New Roman"/>
                        </a:rPr>
                        <a:t>5 </a:t>
                      </a:r>
                      <a:r>
                        <a:rPr lang="en-US" sz="2000" baseline="0" dirty="0" smtClean="0">
                          <a:solidFill>
                            <a:schemeClr val="bg1"/>
                          </a:solidFill>
                          <a:effectLst/>
                          <a:latin typeface="+mn-lt"/>
                          <a:ea typeface="ＭＳ 明朝"/>
                          <a:cs typeface="Times New Roman"/>
                        </a:rPr>
                        <a:t>minutes</a:t>
                      </a:r>
                      <a:endParaRPr lang="en-US" sz="2000" baseline="0" dirty="0" smtClean="0">
                        <a:solidFill>
                          <a:schemeClr val="bg1"/>
                        </a:solidFill>
                        <a:effectLst/>
                        <a:latin typeface="+mn-lt"/>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Reading 2, Part 3 Elements of Information Structure</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Slides 5 - 6</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25 minutes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Reading 2, Part 4 Search</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Slides 7 - 13</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50 minutes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lvl="0" algn="l">
                        <a:spcBef>
                          <a:spcPts val="1200"/>
                        </a:spcBef>
                        <a:spcAft>
                          <a:spcPts val="0"/>
                        </a:spcAft>
                      </a:pPr>
                      <a:r>
                        <a:rPr lang="en-US" sz="2000" b="0" dirty="0" smtClean="0">
                          <a:latin typeface="Arial Unicode MS" pitchFamily="34" charset="-128"/>
                        </a:rPr>
                        <a:t>Application exercises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Slides 14 - 16</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10 – 15 minutes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Total</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algn="l">
                        <a:spcBef>
                          <a:spcPts val="1200"/>
                        </a:spcBef>
                        <a:spcAft>
                          <a:spcPts val="0"/>
                        </a:spcAft>
                      </a:pP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lvl="0" algn="l">
                        <a:spcBef>
                          <a:spcPts val="1200"/>
                        </a:spcBef>
                        <a:spcAft>
                          <a:spcPts val="0"/>
                        </a:spcAft>
                      </a:pPr>
                      <a:r>
                        <a:rPr lang="en-US" sz="2000" dirty="0" smtClean="0">
                          <a:solidFill>
                            <a:schemeClr val="bg1"/>
                          </a:solidFill>
                          <a:effectLst/>
                          <a:latin typeface="+mn-lt"/>
                          <a:ea typeface="ＭＳ 明朝"/>
                          <a:cs typeface="Times New Roman"/>
                        </a:rPr>
                        <a:t>90 minutes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04227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Introduction</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304800" y="1600200"/>
            <a:ext cx="8534400" cy="4876800"/>
          </a:xfrm>
        </p:spPr>
        <p:txBody>
          <a:bodyPr/>
          <a:lstStyle/>
          <a:p>
            <a:pPr eaLnBrk="1" hangingPunct="1"/>
            <a:r>
              <a:rPr lang="en-US" sz="2000" dirty="0" smtClean="0">
                <a:solidFill>
                  <a:schemeClr val="bg1"/>
                </a:solidFill>
              </a:rPr>
              <a:t>Read pink pages Lecture Notes p. </a:t>
            </a:r>
            <a:r>
              <a:rPr lang="en-US" sz="2000" dirty="0" smtClean="0">
                <a:solidFill>
                  <a:schemeClr val="bg1"/>
                </a:solidFill>
              </a:rPr>
              <a:t>105 </a:t>
            </a:r>
            <a:r>
              <a:rPr lang="en-US" sz="2000" dirty="0" smtClean="0">
                <a:solidFill>
                  <a:schemeClr val="bg1"/>
                </a:solidFill>
              </a:rPr>
              <a:t>– </a:t>
            </a:r>
            <a:r>
              <a:rPr lang="en-US" sz="2000" dirty="0" smtClean="0">
                <a:solidFill>
                  <a:schemeClr val="bg1"/>
                </a:solidFill>
              </a:rPr>
              <a:t>107</a:t>
            </a:r>
            <a:endParaRPr lang="en-US" sz="2000" dirty="0" smtClean="0">
              <a:solidFill>
                <a:schemeClr val="bg1"/>
              </a:solidFill>
            </a:endParaRPr>
          </a:p>
          <a:p>
            <a:pPr eaLnBrk="1" hangingPunct="1"/>
            <a:r>
              <a:rPr lang="en-US" sz="2000" dirty="0" smtClean="0">
                <a:solidFill>
                  <a:schemeClr val="bg1"/>
                </a:solidFill>
              </a:rPr>
              <a:t>Do the exercise in the UB Libraries catalog, p. </a:t>
            </a:r>
            <a:r>
              <a:rPr lang="en-US" sz="2000" dirty="0" smtClean="0">
                <a:solidFill>
                  <a:schemeClr val="bg1"/>
                </a:solidFill>
              </a:rPr>
              <a:t>107 </a:t>
            </a:r>
            <a:r>
              <a:rPr lang="en-US" sz="2000" dirty="0" smtClean="0">
                <a:solidFill>
                  <a:schemeClr val="bg1"/>
                </a:solidFill>
              </a:rPr>
              <a:t>– </a:t>
            </a:r>
            <a:r>
              <a:rPr lang="en-US" sz="2000" dirty="0" smtClean="0">
                <a:solidFill>
                  <a:schemeClr val="bg1"/>
                </a:solidFill>
              </a:rPr>
              <a:t>108</a:t>
            </a:r>
            <a:endParaRPr lang="en-US" sz="2000" dirty="0" smtClean="0">
              <a:solidFill>
                <a:schemeClr val="bg1"/>
              </a:solidFill>
            </a:endParaRPr>
          </a:p>
          <a:p>
            <a:pPr eaLnBrk="1" hangingPunct="1"/>
            <a:r>
              <a:rPr lang="en-US" sz="2000" dirty="0" smtClean="0">
                <a:solidFill>
                  <a:schemeClr val="bg1"/>
                </a:solidFill>
              </a:rPr>
              <a:t>Read Lecture 4.1, </a:t>
            </a:r>
            <a:r>
              <a:rPr lang="en-US" sz="2000" dirty="0" smtClean="0">
                <a:solidFill>
                  <a:schemeClr val="bg1"/>
                </a:solidFill>
              </a:rPr>
              <a:t>Reading 2</a:t>
            </a:r>
            <a:br>
              <a:rPr lang="en-US" sz="2000" dirty="0" smtClean="0">
                <a:solidFill>
                  <a:schemeClr val="bg1"/>
                </a:solidFill>
              </a:rPr>
            </a:br>
            <a:r>
              <a:rPr lang="en-US" sz="2000" dirty="0" smtClean="0">
                <a:solidFill>
                  <a:schemeClr val="bg1"/>
                </a:solidFill>
              </a:rPr>
              <a:t>Soergel, A general model for searching linked data,</a:t>
            </a:r>
            <a:br>
              <a:rPr lang="en-US" sz="2000" dirty="0" smtClean="0">
                <a:solidFill>
                  <a:schemeClr val="bg1"/>
                </a:solidFill>
              </a:rPr>
            </a:br>
            <a:r>
              <a:rPr lang="en-US" sz="2000" dirty="0" smtClean="0">
                <a:solidFill>
                  <a:schemeClr val="bg1"/>
                </a:solidFill>
              </a:rPr>
              <a:t>Prologue and p. 1 – 17</a:t>
            </a:r>
          </a:p>
          <a:p>
            <a:pPr eaLnBrk="1" hangingPunct="1"/>
            <a:r>
              <a:rPr lang="en-US" sz="2000" dirty="0" smtClean="0">
                <a:solidFill>
                  <a:schemeClr val="bg1"/>
                </a:solidFill>
              </a:rPr>
              <a:t>The </a:t>
            </a:r>
            <a:r>
              <a:rPr lang="en-US" sz="2000" dirty="0" smtClean="0">
                <a:solidFill>
                  <a:schemeClr val="bg1"/>
                </a:solidFill>
              </a:rPr>
              <a:t>following slides 5 – 13 with </a:t>
            </a:r>
            <a:r>
              <a:rPr lang="en-US" sz="2000" b="1" dirty="0" smtClean="0">
                <a:solidFill>
                  <a:schemeClr val="bg1"/>
                </a:solidFill>
              </a:rPr>
              <a:t>audio</a:t>
            </a:r>
            <a:r>
              <a:rPr lang="en-US" sz="2000" dirty="0" smtClean="0">
                <a:solidFill>
                  <a:schemeClr val="bg1"/>
                </a:solidFill>
              </a:rPr>
              <a:t> take </a:t>
            </a:r>
            <a:r>
              <a:rPr lang="en-US" sz="2000" dirty="0" smtClean="0">
                <a:solidFill>
                  <a:schemeClr val="bg1"/>
                </a:solidFill>
              </a:rPr>
              <a:t>you through </a:t>
            </a:r>
            <a:r>
              <a:rPr lang="en-US" sz="2000" dirty="0" smtClean="0">
                <a:solidFill>
                  <a:schemeClr val="bg1"/>
                </a:solidFill>
              </a:rPr>
              <a:t>Parts 3 an 4 </a:t>
            </a:r>
            <a:r>
              <a:rPr lang="en-US" sz="2000" dirty="0" smtClean="0">
                <a:solidFill>
                  <a:schemeClr val="bg1"/>
                </a:solidFill>
              </a:rPr>
              <a:t> </a:t>
            </a:r>
            <a:r>
              <a:rPr lang="en-US" sz="2000" dirty="0" smtClean="0">
                <a:solidFill>
                  <a:schemeClr val="bg1"/>
                </a:solidFill>
              </a:rPr>
              <a:t>of this reading, </a:t>
            </a:r>
            <a:r>
              <a:rPr lang="en-US" sz="2000" dirty="0" smtClean="0">
                <a:solidFill>
                  <a:schemeClr val="bg1"/>
                </a:solidFill>
              </a:rPr>
              <a:t>starting </a:t>
            </a:r>
            <a:r>
              <a:rPr lang="en-US" sz="2000" dirty="0" smtClean="0">
                <a:solidFill>
                  <a:schemeClr val="bg1"/>
                </a:solidFill>
              </a:rPr>
              <a:t>on p. 18</a:t>
            </a:r>
            <a:r>
              <a:rPr lang="en-US" sz="2000" dirty="0" smtClean="0">
                <a:solidFill>
                  <a:schemeClr val="bg1"/>
                </a:solidFill>
              </a:rPr>
              <a:t>. This lecture does not assume that you have read beyond p. 17.</a:t>
            </a:r>
            <a:r>
              <a:rPr lang="en-US" sz="2000" dirty="0" smtClean="0">
                <a:solidFill>
                  <a:schemeClr val="bg1"/>
                </a:solidFill>
              </a:rPr>
              <a:t/>
            </a:r>
            <a:br>
              <a:rPr lang="en-US" sz="2000" dirty="0" smtClean="0">
                <a:solidFill>
                  <a:schemeClr val="bg1"/>
                </a:solidFill>
              </a:rPr>
            </a:br>
            <a:r>
              <a:rPr lang="en-US" sz="2000" dirty="0" smtClean="0">
                <a:solidFill>
                  <a:schemeClr val="bg1"/>
                </a:solidFill>
              </a:rPr>
              <a:t>You need to look at the reading while listening to the audio.</a:t>
            </a:r>
            <a:br>
              <a:rPr lang="en-US" sz="2000" dirty="0" smtClean="0">
                <a:solidFill>
                  <a:schemeClr val="bg1"/>
                </a:solidFill>
              </a:rPr>
            </a:br>
            <a:r>
              <a:rPr lang="en-US" sz="2000" dirty="0" smtClean="0">
                <a:solidFill>
                  <a:schemeClr val="bg1"/>
                </a:solidFill>
              </a:rPr>
              <a:t>You may want to stop the audio from time to time, read the corresponding text, and then continue.</a:t>
            </a:r>
            <a:br>
              <a:rPr lang="en-US" sz="2000" dirty="0" smtClean="0">
                <a:solidFill>
                  <a:schemeClr val="bg1"/>
                </a:solidFill>
              </a:rPr>
            </a:br>
            <a:r>
              <a:rPr lang="en-US" sz="2000" dirty="0" smtClean="0">
                <a:solidFill>
                  <a:schemeClr val="bg1"/>
                </a:solidFill>
              </a:rPr>
              <a:t>The Perseus and Freebase exercise has many examples</a:t>
            </a:r>
          </a:p>
          <a:p>
            <a:pPr eaLnBrk="1" hangingPunct="1"/>
            <a:r>
              <a:rPr lang="en-US" sz="2000" dirty="0" smtClean="0">
                <a:solidFill>
                  <a:schemeClr val="bg1"/>
                </a:solidFill>
              </a:rPr>
              <a:t>Application exercises Slides </a:t>
            </a:r>
            <a:r>
              <a:rPr lang="en-US" sz="2000" dirty="0" smtClean="0">
                <a:solidFill>
                  <a:schemeClr val="bg1"/>
                </a:solidFill>
              </a:rPr>
              <a:t>14 - 16</a:t>
            </a:r>
            <a:endParaRPr lang="en-US" sz="2000" dirty="0" smtClean="0">
              <a:solidFill>
                <a:schemeClr val="bg1"/>
              </a:solidFill>
            </a:endParaRPr>
          </a:p>
          <a:p>
            <a:pPr eaLnBrk="1" hangingPunct="1"/>
            <a:endParaRPr lang="en-US" dirty="0" smtClean="0">
              <a:solidFill>
                <a:schemeClr val="bg1"/>
              </a:solidFill>
            </a:endParaRPr>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4</a:t>
            </a:fld>
            <a:endParaRPr lang="en-US" sz="2800" dirty="0">
              <a:solidFill>
                <a:srgbClr val="FFFFFF"/>
              </a:solidFill>
            </a:endParaRPr>
          </a:p>
        </p:txBody>
      </p:sp>
    </p:spTree>
    <p:extLst>
      <p:ext uri="{BB962C8B-B14F-4D97-AF65-F5344CB8AC3E}">
        <p14:creationId xmlns:p14="http://schemas.microsoft.com/office/powerpoint/2010/main" val="4228434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304800"/>
            <a:ext cx="83820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Sections 3 – 3.2 </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304800" y="1600200"/>
            <a:ext cx="8534400" cy="4876800"/>
          </a:xfrm>
        </p:spPr>
        <p:txBody>
          <a:bodyPr/>
          <a:lstStyle/>
          <a:p>
            <a:pPr marL="0" indent="0" eaLnBrk="1" hangingPunct="1">
              <a:buNone/>
            </a:pPr>
            <a:r>
              <a:rPr lang="en-US" sz="2000" dirty="0" smtClean="0">
                <a:solidFill>
                  <a:schemeClr val="bg1"/>
                </a:solidFill>
              </a:rPr>
              <a:t>Pages 18 – 24</a:t>
            </a:r>
          </a:p>
          <a:p>
            <a:pPr marL="0" indent="0" eaLnBrk="1" hangingPunct="1">
              <a:buNone/>
            </a:pPr>
            <a:endParaRPr lang="en-US" sz="2000" dirty="0">
              <a:solidFill>
                <a:schemeClr val="bg1"/>
              </a:solidFill>
            </a:endParaRPr>
          </a:p>
          <a:p>
            <a:pPr marL="0" indent="0">
              <a:buNone/>
            </a:pPr>
            <a:r>
              <a:rPr lang="en-US" dirty="0" smtClean="0"/>
              <a:t>3    </a:t>
            </a:r>
            <a:r>
              <a:rPr lang="en-US" b="1" dirty="0" smtClean="0"/>
              <a:t>Elements </a:t>
            </a:r>
            <a:r>
              <a:rPr lang="en-US" b="1" dirty="0"/>
              <a:t>of information </a:t>
            </a:r>
            <a:r>
              <a:rPr lang="en-US" b="1" dirty="0" smtClean="0"/>
              <a:t>structure</a:t>
            </a:r>
            <a:endParaRPr lang="en-US" dirty="0"/>
          </a:p>
          <a:p>
            <a:pPr marL="457200" lvl="1" indent="0">
              <a:spcBef>
                <a:spcPts val="1800"/>
              </a:spcBef>
              <a:buNone/>
            </a:pPr>
            <a:r>
              <a:rPr lang="en-US" dirty="0" smtClean="0"/>
              <a:t>3.1	</a:t>
            </a:r>
            <a:r>
              <a:rPr lang="en-US" dirty="0" smtClean="0">
                <a:ea typeface="+mn-ea"/>
              </a:rPr>
              <a:t>Objects p. 18 - 19</a:t>
            </a:r>
            <a:endParaRPr lang="en-US" dirty="0">
              <a:ea typeface="+mn-ea"/>
            </a:endParaRPr>
          </a:p>
          <a:p>
            <a:pPr marL="0" indent="0">
              <a:buNone/>
            </a:pPr>
            <a:r>
              <a:rPr lang="en-US" dirty="0" smtClean="0"/>
              <a:t>     3.2 Relationships </a:t>
            </a:r>
            <a:r>
              <a:rPr lang="en-US" dirty="0"/>
              <a:t>(links) and </a:t>
            </a:r>
            <a:r>
              <a:rPr lang="en-US" dirty="0" smtClean="0"/>
              <a:t>connections p. 20 – 24</a:t>
            </a:r>
          </a:p>
          <a:p>
            <a:pPr marL="0" indent="0">
              <a:buNone/>
            </a:pPr>
            <a:endParaRPr lang="en-US" dirty="0">
              <a:solidFill>
                <a:schemeClr val="bg1"/>
              </a:solidFill>
            </a:endParaRPr>
          </a:p>
          <a:p>
            <a:pPr marL="0" indent="0">
              <a:buNone/>
            </a:pPr>
            <a:r>
              <a:rPr lang="en-US" dirty="0" smtClean="0">
                <a:solidFill>
                  <a:schemeClr val="bg1"/>
                </a:solidFill>
              </a:rPr>
              <a:t>10 min.</a:t>
            </a:r>
            <a:endParaRPr lang="en-US" dirty="0" smtClean="0">
              <a:solidFill>
                <a:schemeClr val="bg1"/>
              </a:solidFill>
            </a:endParaRPr>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5</a:t>
            </a:fld>
            <a:endParaRPr lang="en-US" sz="2800" dirty="0">
              <a:solidFill>
                <a:srgbClr val="FFFFFF"/>
              </a:solidFill>
            </a:endParaRPr>
          </a:p>
        </p:txBody>
      </p:sp>
      <p:pic>
        <p:nvPicPr>
          <p:cNvPr id="3" name="UBLIS571DS-04.1-2Lecture04.1SearchingLinkedDataAudioSlides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5200" y="5105400"/>
            <a:ext cx="487363" cy="487363"/>
          </a:xfrm>
          <a:prstGeom prst="rect">
            <a:avLst/>
          </a:prstGeom>
        </p:spPr>
      </p:pic>
    </p:spTree>
    <p:extLst>
      <p:ext uri="{BB962C8B-B14F-4D97-AF65-F5344CB8AC3E}">
        <p14:creationId xmlns:p14="http://schemas.microsoft.com/office/powerpoint/2010/main" val="790203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Sections 3.3 - 3.4 </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304800" y="1600200"/>
            <a:ext cx="8534400" cy="4876800"/>
          </a:xfrm>
        </p:spPr>
        <p:txBody>
          <a:bodyPr/>
          <a:lstStyle/>
          <a:p>
            <a:pPr marL="0" indent="0" eaLnBrk="1" hangingPunct="1">
              <a:buNone/>
            </a:pPr>
            <a:r>
              <a:rPr lang="en-US" sz="2000" dirty="0" smtClean="0">
                <a:solidFill>
                  <a:schemeClr val="bg1"/>
                </a:solidFill>
              </a:rPr>
              <a:t>Pages 24 - 29</a:t>
            </a:r>
            <a:endParaRPr lang="en-US" sz="2000" dirty="0">
              <a:solidFill>
                <a:schemeClr val="bg1"/>
              </a:solidFill>
            </a:endParaRPr>
          </a:p>
          <a:p>
            <a:pPr marL="0" indent="0">
              <a:buNone/>
            </a:pPr>
            <a:r>
              <a:rPr lang="en-US" dirty="0" smtClean="0">
                <a:solidFill>
                  <a:schemeClr val="bg1">
                    <a:lumMod val="50000"/>
                  </a:schemeClr>
                </a:solidFill>
              </a:rPr>
              <a:t>3    </a:t>
            </a:r>
            <a:r>
              <a:rPr lang="en-US" b="1" dirty="0" smtClean="0">
                <a:solidFill>
                  <a:schemeClr val="bg1">
                    <a:lumMod val="50000"/>
                  </a:schemeClr>
                </a:solidFill>
              </a:rPr>
              <a:t>Elements of information structure</a:t>
            </a:r>
            <a:endParaRPr lang="en-US" dirty="0">
              <a:solidFill>
                <a:schemeClr val="bg1">
                  <a:lumMod val="50000"/>
                </a:schemeClr>
              </a:solidFill>
            </a:endParaRPr>
          </a:p>
          <a:p>
            <a:pPr marL="0" indent="0">
              <a:buNone/>
            </a:pPr>
            <a:r>
              <a:rPr lang="en-US" dirty="0" smtClean="0"/>
              <a:t>      3.3  Neighborhoods </a:t>
            </a:r>
            <a:r>
              <a:rPr lang="en-US" dirty="0"/>
              <a:t>and </a:t>
            </a:r>
            <a:r>
              <a:rPr lang="en-US" dirty="0" smtClean="0"/>
              <a:t>queries p. 24 - 25</a:t>
            </a:r>
            <a:endParaRPr lang="en-US" dirty="0"/>
          </a:p>
          <a:p>
            <a:pPr marL="457200" lvl="1" indent="0">
              <a:buNone/>
            </a:pPr>
            <a:r>
              <a:rPr lang="en-US" dirty="0" smtClean="0"/>
              <a:t>        </a:t>
            </a:r>
            <a:r>
              <a:rPr lang="en-US" sz="2000" dirty="0" smtClean="0"/>
              <a:t>3.3.1  "Offspring </a:t>
            </a:r>
            <a:r>
              <a:rPr lang="en-US" sz="2000" dirty="0"/>
              <a:t>neighborhood". </a:t>
            </a:r>
            <a:r>
              <a:rPr lang="en-US" sz="2000" dirty="0" smtClean="0"/>
              <a:t>p. 26</a:t>
            </a:r>
            <a:br>
              <a:rPr lang="en-US" sz="2000" dirty="0" smtClean="0"/>
            </a:br>
            <a:r>
              <a:rPr lang="en-US" sz="2000" dirty="0" smtClean="0"/>
              <a:t>                    Example</a:t>
            </a:r>
            <a:r>
              <a:rPr lang="en-US" sz="2000" dirty="0"/>
              <a:t>:  Modeling documents as a tree of </a:t>
            </a:r>
            <a:r>
              <a:rPr lang="en-US" sz="2000" dirty="0" smtClean="0"/>
              <a:t>smaller and</a:t>
            </a:r>
            <a:br>
              <a:rPr lang="en-US" sz="2000" dirty="0" smtClean="0"/>
            </a:br>
            <a:r>
              <a:rPr lang="en-US" sz="2000" dirty="0" smtClean="0"/>
              <a:t>                    smaller units</a:t>
            </a:r>
            <a:endParaRPr lang="en-US" sz="2000" dirty="0"/>
          </a:p>
          <a:p>
            <a:pPr marL="0" indent="0">
              <a:buNone/>
            </a:pPr>
            <a:r>
              <a:rPr lang="en-US" dirty="0" smtClean="0"/>
              <a:t>      3.4  Links </a:t>
            </a:r>
            <a:r>
              <a:rPr lang="en-US" dirty="0"/>
              <a:t>to, from, and between </a:t>
            </a:r>
            <a:r>
              <a:rPr lang="en-US" dirty="0" smtClean="0"/>
              <a:t>neighborhoods p. 27 - 29</a:t>
            </a:r>
          </a:p>
          <a:p>
            <a:pPr marL="0" indent="0">
              <a:buNone/>
            </a:pPr>
            <a:endParaRPr lang="en-US" dirty="0" smtClean="0">
              <a:solidFill>
                <a:schemeClr val="bg1"/>
              </a:solidFill>
            </a:endParaRPr>
          </a:p>
          <a:p>
            <a:pPr marL="0" indent="0">
              <a:spcBef>
                <a:spcPts val="0"/>
              </a:spcBef>
              <a:buNone/>
            </a:pPr>
            <a:r>
              <a:rPr lang="en-US" dirty="0" smtClean="0">
                <a:solidFill>
                  <a:schemeClr val="bg1"/>
                </a:solidFill>
              </a:rPr>
              <a:t>15 min.</a:t>
            </a:r>
            <a:endParaRPr lang="en-US" dirty="0" smtClean="0">
              <a:solidFill>
                <a:schemeClr val="bg1"/>
              </a:solidFill>
            </a:endParaRPr>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6</a:t>
            </a:fld>
            <a:endParaRPr lang="en-US" sz="2800" dirty="0">
              <a:solidFill>
                <a:srgbClr val="FFFFFF"/>
              </a:solidFill>
            </a:endParaRPr>
          </a:p>
        </p:txBody>
      </p:sp>
      <p:pic>
        <p:nvPicPr>
          <p:cNvPr id="2" name="UBLIS571DS-04.1-2Lecture04.1SearchingLinkedDataAudioSlidesSlid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94514" y="5486400"/>
            <a:ext cx="487363" cy="487363"/>
          </a:xfrm>
          <a:prstGeom prst="rect">
            <a:avLst/>
          </a:prstGeom>
        </p:spPr>
      </p:pic>
    </p:spTree>
    <p:extLst>
      <p:ext uri="{BB962C8B-B14F-4D97-AF65-F5344CB8AC3E}">
        <p14:creationId xmlns:p14="http://schemas.microsoft.com/office/powerpoint/2010/main" val="2004007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5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304800"/>
            <a:ext cx="83058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Sections 4 – 4.2</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304800" y="1600200"/>
            <a:ext cx="8534400" cy="4876800"/>
          </a:xfrm>
        </p:spPr>
        <p:txBody>
          <a:bodyPr/>
          <a:lstStyle/>
          <a:p>
            <a:pPr marL="0" indent="0" eaLnBrk="1" hangingPunct="1">
              <a:buNone/>
            </a:pPr>
            <a:r>
              <a:rPr lang="en-US" sz="2000" dirty="0" smtClean="0">
                <a:solidFill>
                  <a:schemeClr val="bg1"/>
                </a:solidFill>
              </a:rPr>
              <a:t>Pages 30 - 33</a:t>
            </a:r>
          </a:p>
          <a:p>
            <a:pPr marL="0" indent="0" eaLnBrk="1" hangingPunct="1">
              <a:buNone/>
            </a:pPr>
            <a:endParaRPr lang="en-US" sz="2000" dirty="0">
              <a:solidFill>
                <a:schemeClr val="bg1"/>
              </a:solidFill>
            </a:endParaRPr>
          </a:p>
          <a:p>
            <a:pPr marL="0" indent="0">
              <a:buNone/>
            </a:pPr>
            <a:r>
              <a:rPr lang="en-US" b="1" dirty="0" smtClean="0"/>
              <a:t>4    Search</a:t>
            </a:r>
            <a:endParaRPr lang="en-US" dirty="0"/>
          </a:p>
          <a:p>
            <a:pPr marL="457200" lvl="1" indent="0">
              <a:spcBef>
                <a:spcPts val="1800"/>
              </a:spcBef>
              <a:buNone/>
            </a:pPr>
            <a:r>
              <a:rPr lang="en-US" dirty="0" smtClean="0"/>
              <a:t>4.1   Definition </a:t>
            </a:r>
            <a:r>
              <a:rPr lang="en-US" dirty="0"/>
              <a:t>of </a:t>
            </a:r>
            <a:r>
              <a:rPr lang="en-US" dirty="0" smtClean="0"/>
              <a:t>search p. 30 - 31</a:t>
            </a:r>
            <a:endParaRPr lang="en-US" dirty="0"/>
          </a:p>
          <a:p>
            <a:pPr marL="0" indent="0">
              <a:buNone/>
            </a:pPr>
            <a:r>
              <a:rPr lang="en-US" dirty="0" smtClean="0"/>
              <a:t>     4.2   Specification </a:t>
            </a:r>
            <a:r>
              <a:rPr lang="en-US" dirty="0"/>
              <a:t>of a search based on </a:t>
            </a:r>
            <a:r>
              <a:rPr lang="en-US" dirty="0" smtClean="0"/>
              <a:t>relationships</a:t>
            </a:r>
            <a:r>
              <a:rPr lang="en-US" dirty="0"/>
              <a:t/>
            </a:r>
            <a:br>
              <a:rPr lang="en-US" dirty="0"/>
            </a:br>
            <a:r>
              <a:rPr lang="en-US" dirty="0" smtClean="0"/>
              <a:t>                                                                                  p. 31 – 32</a:t>
            </a:r>
          </a:p>
          <a:p>
            <a:pPr marL="0" indent="0">
              <a:buNone/>
            </a:pPr>
            <a:endParaRPr lang="en-US" dirty="0"/>
          </a:p>
          <a:p>
            <a:pPr marL="0" indent="0">
              <a:spcBef>
                <a:spcPts val="1200"/>
              </a:spcBef>
              <a:buNone/>
            </a:pPr>
            <a:r>
              <a:rPr lang="en-US" dirty="0" smtClean="0"/>
              <a:t>9 min.</a:t>
            </a:r>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7</a:t>
            </a:fld>
            <a:endParaRPr lang="en-US" sz="2800" dirty="0">
              <a:solidFill>
                <a:srgbClr val="FFFFFF"/>
              </a:solidFill>
            </a:endParaRPr>
          </a:p>
        </p:txBody>
      </p:sp>
      <p:pic>
        <p:nvPicPr>
          <p:cNvPr id="2" name="UBLIS571DS-04.1-2Lecture04.1SearchingLinkedDataAudioSlidesSlid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0118" y="5333998"/>
            <a:ext cx="487363" cy="487363"/>
          </a:xfrm>
          <a:prstGeom prst="rect">
            <a:avLst/>
          </a:prstGeom>
        </p:spPr>
      </p:pic>
    </p:spTree>
    <p:extLst>
      <p:ext uri="{BB962C8B-B14F-4D97-AF65-F5344CB8AC3E}">
        <p14:creationId xmlns:p14="http://schemas.microsoft.com/office/powerpoint/2010/main" val="357107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1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Section 4.3</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304800" y="1600200"/>
            <a:ext cx="8534400" cy="4876800"/>
          </a:xfrm>
        </p:spPr>
        <p:txBody>
          <a:bodyPr/>
          <a:lstStyle/>
          <a:p>
            <a:pPr marL="0" indent="0" eaLnBrk="1" hangingPunct="1">
              <a:buNone/>
            </a:pPr>
            <a:r>
              <a:rPr lang="en-US" sz="2000" dirty="0" smtClean="0">
                <a:solidFill>
                  <a:schemeClr val="bg1"/>
                </a:solidFill>
              </a:rPr>
              <a:t>Pages 34 - 37</a:t>
            </a:r>
          </a:p>
          <a:p>
            <a:pPr marL="0" indent="0" eaLnBrk="1" hangingPunct="1">
              <a:buNone/>
            </a:pPr>
            <a:endParaRPr lang="en-US" sz="2000" dirty="0">
              <a:solidFill>
                <a:schemeClr val="bg1"/>
              </a:solidFill>
            </a:endParaRPr>
          </a:p>
          <a:p>
            <a:pPr marL="0" indent="0">
              <a:buNone/>
            </a:pPr>
            <a:r>
              <a:rPr lang="en-US" b="1" dirty="0" smtClean="0">
                <a:solidFill>
                  <a:schemeClr val="bg1">
                    <a:lumMod val="50000"/>
                  </a:schemeClr>
                </a:solidFill>
              </a:rPr>
              <a:t>4    Search</a:t>
            </a:r>
            <a:endParaRPr lang="en-US" dirty="0">
              <a:solidFill>
                <a:schemeClr val="bg1">
                  <a:lumMod val="50000"/>
                </a:schemeClr>
              </a:solidFill>
            </a:endParaRPr>
          </a:p>
          <a:p>
            <a:pPr marL="0" indent="0">
              <a:buNone/>
            </a:pPr>
            <a:r>
              <a:rPr lang="en-US" dirty="0" smtClean="0"/>
              <a:t>      4.3    Single </a:t>
            </a:r>
            <a:r>
              <a:rPr lang="en-US" dirty="0"/>
              <a:t>criterion search starting from a single </a:t>
            </a:r>
            <a:r>
              <a:rPr lang="en-US" dirty="0" smtClean="0"/>
              <a:t>object</a:t>
            </a:r>
            <a:endParaRPr lang="en-US" dirty="0"/>
          </a:p>
          <a:p>
            <a:pPr marL="457200" lvl="1" indent="0">
              <a:buNone/>
            </a:pPr>
            <a:r>
              <a:rPr lang="en-US" dirty="0" smtClean="0"/>
              <a:t>          </a:t>
            </a:r>
            <a:r>
              <a:rPr lang="en-US" sz="2000" dirty="0" smtClean="0"/>
              <a:t>4.3.1 Single-criterion </a:t>
            </a:r>
            <a:r>
              <a:rPr lang="en-US" sz="2000" dirty="0"/>
              <a:t>search starting from a </a:t>
            </a:r>
            <a:r>
              <a:rPr lang="en-US" sz="2000" dirty="0" smtClean="0"/>
              <a:t>single</a:t>
            </a:r>
            <a:br>
              <a:rPr lang="en-US" sz="2000" dirty="0" smtClean="0"/>
            </a:br>
            <a:r>
              <a:rPr lang="en-US" sz="2000" dirty="0" smtClean="0"/>
              <a:t>                     </a:t>
            </a:r>
            <a:r>
              <a:rPr lang="en-US" sz="2000" dirty="0"/>
              <a:t>object with single object as </a:t>
            </a:r>
            <a:r>
              <a:rPr lang="en-US" sz="2000" dirty="0" smtClean="0"/>
              <a:t>targets</a:t>
            </a:r>
            <a:endParaRPr lang="en-US" sz="2000" dirty="0"/>
          </a:p>
          <a:p>
            <a:pPr marL="457200" lvl="1" indent="0">
              <a:buNone/>
            </a:pPr>
            <a:r>
              <a:rPr lang="en-US" sz="2000" dirty="0" smtClean="0"/>
              <a:t>           4.3.2 Single-criterion </a:t>
            </a:r>
            <a:r>
              <a:rPr lang="en-US" sz="2000" dirty="0"/>
              <a:t>search starting from a single </a:t>
            </a:r>
            <a:r>
              <a:rPr lang="en-US" sz="2000" dirty="0" smtClean="0"/>
              <a:t/>
            </a:r>
            <a:br>
              <a:rPr lang="en-US" sz="2000" dirty="0" smtClean="0"/>
            </a:br>
            <a:r>
              <a:rPr lang="en-US" sz="2000" dirty="0" smtClean="0"/>
              <a:t>                    object </a:t>
            </a:r>
            <a:r>
              <a:rPr lang="en-US" sz="2000" dirty="0"/>
              <a:t>with neighborhoods as </a:t>
            </a:r>
            <a:r>
              <a:rPr lang="en-US" sz="2000" dirty="0" smtClean="0"/>
              <a:t>targets</a:t>
            </a:r>
          </a:p>
          <a:p>
            <a:pPr marL="457200" lvl="1" indent="0">
              <a:buNone/>
            </a:pPr>
            <a:endParaRPr lang="en-US" sz="2000" dirty="0"/>
          </a:p>
          <a:p>
            <a:pPr marL="457200" lvl="1" indent="0">
              <a:buNone/>
            </a:pPr>
            <a:r>
              <a:rPr lang="en-US" sz="2000" dirty="0" smtClean="0"/>
              <a:t>11 min.</a:t>
            </a:r>
            <a:endParaRPr lang="en-US" dirty="0"/>
          </a:p>
          <a:p>
            <a:pPr marL="0" indent="0">
              <a:buNone/>
            </a:pPr>
            <a:r>
              <a:rPr lang="en-US" dirty="0" smtClean="0"/>
              <a:t>     </a:t>
            </a:r>
            <a:endParaRPr lang="en-US" sz="2000" dirty="0" smtClean="0"/>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8</a:t>
            </a:fld>
            <a:endParaRPr lang="en-US" sz="2800" dirty="0">
              <a:solidFill>
                <a:srgbClr val="FFFFFF"/>
              </a:solidFill>
            </a:endParaRPr>
          </a:p>
        </p:txBody>
      </p:sp>
      <p:pic>
        <p:nvPicPr>
          <p:cNvPr id="2" name="UBLIS571DS-04.1-2Lecture04.1SearchingLinkedDataAudioSlides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4473" y="5430414"/>
            <a:ext cx="487363" cy="487363"/>
          </a:xfrm>
          <a:prstGeom prst="rect">
            <a:avLst/>
          </a:prstGeom>
        </p:spPr>
      </p:pic>
    </p:spTree>
    <p:extLst>
      <p:ext uri="{BB962C8B-B14F-4D97-AF65-F5344CB8AC3E}">
        <p14:creationId xmlns:p14="http://schemas.microsoft.com/office/powerpoint/2010/main" val="176362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304800"/>
            <a:ext cx="7772400" cy="1143000"/>
          </a:xfrm>
        </p:spPr>
        <p:txBody>
          <a:bodyPr/>
          <a:lstStyle/>
          <a:p>
            <a:pPr eaLnBrk="1" hangingPunct="1"/>
            <a:r>
              <a:rPr lang="en-US" sz="3400" b="0" dirty="0" smtClean="0">
                <a:latin typeface="Arial Unicode MS" pitchFamily="34" charset="-128"/>
              </a:rPr>
              <a:t>Lecture </a:t>
            </a:r>
            <a:r>
              <a:rPr lang="en-US" sz="3400" b="0" dirty="0" smtClean="0">
                <a:latin typeface="Arial Unicode MS" pitchFamily="34" charset="-128"/>
              </a:rPr>
              <a:t>4.1. Reading 2. Section 4.4</a:t>
            </a:r>
            <a:endParaRPr lang="en-US" sz="3400" b="0" dirty="0" smtClean="0">
              <a:latin typeface="Arial Unicode MS" pitchFamily="34" charset="-128"/>
            </a:endParaRPr>
          </a:p>
        </p:txBody>
      </p:sp>
      <p:sp>
        <p:nvSpPr>
          <p:cNvPr id="3076" name="Rectangle 3"/>
          <p:cNvSpPr>
            <a:spLocks noGrp="1" noChangeArrowheads="1"/>
          </p:cNvSpPr>
          <p:nvPr>
            <p:ph idx="1"/>
          </p:nvPr>
        </p:nvSpPr>
        <p:spPr>
          <a:xfrm>
            <a:off x="304800" y="1600200"/>
            <a:ext cx="8534400" cy="4876800"/>
          </a:xfrm>
        </p:spPr>
        <p:txBody>
          <a:bodyPr/>
          <a:lstStyle/>
          <a:p>
            <a:pPr marL="0" indent="0" eaLnBrk="1" hangingPunct="1">
              <a:buNone/>
            </a:pPr>
            <a:r>
              <a:rPr lang="en-US" sz="2000" dirty="0" smtClean="0">
                <a:solidFill>
                  <a:schemeClr val="bg1"/>
                </a:solidFill>
              </a:rPr>
              <a:t>Pages 38 - 39</a:t>
            </a:r>
          </a:p>
          <a:p>
            <a:pPr marL="0" indent="0" eaLnBrk="1" hangingPunct="1">
              <a:buNone/>
            </a:pPr>
            <a:endParaRPr lang="en-US" sz="2000" dirty="0">
              <a:solidFill>
                <a:schemeClr val="bg1"/>
              </a:solidFill>
            </a:endParaRPr>
          </a:p>
          <a:p>
            <a:pPr marL="0" indent="0">
              <a:buNone/>
            </a:pPr>
            <a:r>
              <a:rPr lang="en-US" b="1" dirty="0" smtClean="0">
                <a:solidFill>
                  <a:schemeClr val="bg1">
                    <a:lumMod val="50000"/>
                  </a:schemeClr>
                </a:solidFill>
              </a:rPr>
              <a:t>4    Search</a:t>
            </a:r>
            <a:endParaRPr lang="en-US" dirty="0">
              <a:solidFill>
                <a:schemeClr val="bg1">
                  <a:lumMod val="50000"/>
                </a:schemeClr>
              </a:solidFill>
            </a:endParaRPr>
          </a:p>
          <a:p>
            <a:pPr marL="0" indent="0">
              <a:buNone/>
            </a:pPr>
            <a:r>
              <a:rPr lang="en-US" dirty="0" smtClean="0"/>
              <a:t>      4.4    Single-criterion </a:t>
            </a:r>
            <a:r>
              <a:rPr lang="en-US" dirty="0"/>
              <a:t>search starting from a neighborhood</a:t>
            </a:r>
          </a:p>
          <a:p>
            <a:pPr marL="457200" lvl="1" indent="0">
              <a:buNone/>
            </a:pPr>
            <a:r>
              <a:rPr lang="en-US" dirty="0" smtClean="0"/>
              <a:t>                </a:t>
            </a:r>
            <a:r>
              <a:rPr lang="en-US" sz="2000" dirty="0" smtClean="0"/>
              <a:t>with </a:t>
            </a:r>
            <a:r>
              <a:rPr lang="en-US" sz="2000" dirty="0"/>
              <a:t>single object as </a:t>
            </a:r>
            <a:r>
              <a:rPr lang="en-US" sz="2000" dirty="0" smtClean="0"/>
              <a:t>target</a:t>
            </a:r>
            <a:br>
              <a:rPr lang="en-US" sz="2000" dirty="0" smtClean="0"/>
            </a:br>
            <a:r>
              <a:rPr lang="en-US" sz="2000" dirty="0" smtClean="0"/>
              <a:t>                   with </a:t>
            </a:r>
            <a:r>
              <a:rPr lang="en-US" sz="2000" dirty="0"/>
              <a:t>neighborhood as </a:t>
            </a:r>
            <a:r>
              <a:rPr lang="en-US" sz="2000" dirty="0" smtClean="0"/>
              <a:t>target</a:t>
            </a:r>
          </a:p>
          <a:p>
            <a:pPr marL="457200" lvl="1" indent="0">
              <a:buNone/>
            </a:pPr>
            <a:endParaRPr lang="en-US" sz="2000" dirty="0"/>
          </a:p>
          <a:p>
            <a:pPr marL="457200" lvl="1" indent="0">
              <a:buNone/>
            </a:pPr>
            <a:endParaRPr lang="en-US" sz="2000" dirty="0" smtClean="0"/>
          </a:p>
          <a:p>
            <a:pPr marL="457200" lvl="1" indent="0">
              <a:spcBef>
                <a:spcPts val="2400"/>
              </a:spcBef>
              <a:buNone/>
            </a:pPr>
            <a:r>
              <a:rPr lang="en-US" sz="2000" dirty="0" smtClean="0"/>
              <a:t>7 min.</a:t>
            </a:r>
          </a:p>
        </p:txBody>
      </p:sp>
      <p:sp>
        <p:nvSpPr>
          <p:cNvPr id="3074" name="Slide Number Placeholder 5"/>
          <p:cNvSpPr>
            <a:spLocks noGrp="1"/>
          </p:cNvSpPr>
          <p:nvPr>
            <p:ph type="sldNum" sz="quarter" idx="12"/>
          </p:nvPr>
        </p:nvSpPr>
        <p:spPr>
          <a:noFill/>
        </p:spPr>
        <p:txBody>
          <a:bodyPr/>
          <a:lstStyle/>
          <a:p>
            <a:pPr>
              <a:defRPr/>
            </a:pPr>
            <a:fld id="{377A5EB6-31DF-49C5-A368-99503CA30BC6}" type="slidenum">
              <a:rPr lang="en-US" sz="2800">
                <a:solidFill>
                  <a:srgbClr val="FFFFFF"/>
                </a:solidFill>
              </a:rPr>
              <a:pPr>
                <a:defRPr/>
              </a:pPr>
              <a:t>9</a:t>
            </a:fld>
            <a:endParaRPr lang="en-US" sz="2800" dirty="0">
              <a:solidFill>
                <a:srgbClr val="FFFFFF"/>
              </a:solidFill>
            </a:endParaRPr>
          </a:p>
        </p:txBody>
      </p:sp>
      <p:pic>
        <p:nvPicPr>
          <p:cNvPr id="2" name="UBLIS571DS-04.1-2Lecture04.1SearchingLinkedDataAudioSlidesSlid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0277" y="5340227"/>
            <a:ext cx="487363" cy="487363"/>
          </a:xfrm>
          <a:prstGeom prst="rect">
            <a:avLst/>
          </a:prstGeom>
        </p:spPr>
      </p:pic>
    </p:spTree>
    <p:extLst>
      <p:ext uri="{BB962C8B-B14F-4D97-AF65-F5344CB8AC3E}">
        <p14:creationId xmlns:p14="http://schemas.microsoft.com/office/powerpoint/2010/main" val="10917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2844</TotalTime>
  <Words>782</Words>
  <Application>Microsoft Office PowerPoint</Application>
  <PresentationFormat>On-screen Show (4:3)</PresentationFormat>
  <Paragraphs>154</Paragraphs>
  <Slides>16</Slides>
  <Notes>0</Notes>
  <HiddenSlides>0</HiddenSlides>
  <MMClips>8</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7_Default Design</vt:lpstr>
      <vt:lpstr>UB LIS 571 Soergel Lecture 4.1 Searching Linked Data</vt:lpstr>
      <vt:lpstr>How to use these slides repeated</vt:lpstr>
      <vt:lpstr>Outline</vt:lpstr>
      <vt:lpstr>Lecture 4.1. Introduction</vt:lpstr>
      <vt:lpstr>Lecture 4.1. Reading 2. Sections 3 – 3.2 </vt:lpstr>
      <vt:lpstr>Lecture 4.1. Reading 2. Sections 3.3 - 3.4 </vt:lpstr>
      <vt:lpstr>Lecture 4.1. Reading 2. Sections 4 – 4.2</vt:lpstr>
      <vt:lpstr>Lecture 4.1. Reading 2. Section 4.3</vt:lpstr>
      <vt:lpstr>Lecture 4.1. Reading 2. Section 4.4</vt:lpstr>
      <vt:lpstr>Lecture 4.1. Reading 2. Section 4.5</vt:lpstr>
      <vt:lpstr>Lecture 4.1. Reading 2. Section 4.6</vt:lpstr>
      <vt:lpstr>Lecture 4.1. Reading 2. Section 5</vt:lpstr>
      <vt:lpstr>Lecture 4.1. Reading 2. Conclusion</vt:lpstr>
      <vt:lpstr>Lecture 4.1, Application exercises</vt:lpstr>
      <vt:lpstr>Lecture 4.1, Application exercise 1</vt:lpstr>
      <vt:lpstr>Lecture 4.1, Application exercise 2</vt:lpstr>
    </vt:vector>
  </TitlesOfParts>
  <Company>SUNY Campus Agreement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dsoergel</dc:creator>
  <cp:lastModifiedBy>dsoergel</cp:lastModifiedBy>
  <cp:revision>115</cp:revision>
  <dcterms:created xsi:type="dcterms:W3CDTF">2014-07-23T15:11:36Z</dcterms:created>
  <dcterms:modified xsi:type="dcterms:W3CDTF">2016-02-10T03:49:17Z</dcterms:modified>
</cp:coreProperties>
</file>