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13"/>
  </p:notesMasterIdLst>
  <p:sldIdLst>
    <p:sldId id="256" r:id="rId2"/>
    <p:sldId id="278" r:id="rId3"/>
    <p:sldId id="277" r:id="rId4"/>
    <p:sldId id="259" r:id="rId5"/>
    <p:sldId id="269" r:id="rId6"/>
    <p:sldId id="272" r:id="rId7"/>
    <p:sldId id="270" r:id="rId8"/>
    <p:sldId id="271" r:id="rId9"/>
    <p:sldId id="273" r:id="rId10"/>
    <p:sldId id="275" r:id="rId11"/>
    <p:sldId id="274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url.org/dc/terms/" TargetMode="External"/><Relationship Id="rId2" Type="http://schemas.openxmlformats.org/officeDocument/2006/relationships/hyperlink" Target="http://dbpedia.org/resour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bpedia.org/snorq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hyperlink" Target="http://dbpedia.org/sparql?nsdec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bpedia.org/snorql" TargetMode="External"/><Relationship Id="rId2" Type="http://schemas.openxmlformats.org/officeDocument/2006/relationships/hyperlink" Target="http://dbpedia.org/resourc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447800"/>
          </a:xfrm>
        </p:spPr>
        <p:txBody>
          <a:bodyPr/>
          <a:lstStyle/>
          <a:p>
            <a:pPr eaLnBrk="1" hangingPunct="1"/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5.1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dirty="0"/>
              <a:t>RDF, linked data, SPARQL query language</a:t>
            </a:r>
            <a:endParaRPr lang="en-US" sz="48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02767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49086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Includes audio.				40 minutes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3 SPARQL query </a:t>
            </a:r>
            <a:r>
              <a:rPr lang="en-US" sz="3200" smtClean="0"/>
              <a:t>language</a:t>
            </a:r>
            <a:r>
              <a:rPr lang="en-US" sz="3200"/>
              <a:t> </a:t>
            </a:r>
            <a:r>
              <a:rPr lang="en-US" sz="2400" smtClean="0">
                <a:solidFill>
                  <a:srgbClr val="FFFFFF"/>
                </a:solidFill>
              </a:rPr>
              <a:t>continued, optional</a:t>
            </a:r>
            <a:endParaRPr lang="en-US" sz="32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2000" smtClean="0">
                <a:solidFill>
                  <a:schemeClr val="bg1"/>
                </a:solidFill>
              </a:rPr>
              <a:t>Another </a:t>
            </a:r>
            <a:r>
              <a:rPr lang="en-US" sz="2000" dirty="0" smtClean="0">
                <a:solidFill>
                  <a:schemeClr val="bg1"/>
                </a:solidFill>
              </a:rPr>
              <a:t>SPARQL query example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P</a:t>
            </a:r>
            <a:r>
              <a:rPr lang="en-US" sz="2000" smtClean="0">
                <a:solidFill>
                  <a:schemeClr val="bg1"/>
                </a:solidFill>
              </a:rPr>
              <a:t>. 138, </a:t>
            </a:r>
            <a:r>
              <a:rPr lang="en-US" sz="2000" dirty="0" smtClean="0">
                <a:solidFill>
                  <a:schemeClr val="bg1"/>
                </a:solidFill>
              </a:rPr>
              <a:t>a bit advanced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This is mostly self-explanatory. No audio</a:t>
            </a:r>
            <a:r>
              <a:rPr lang="en-US" sz="2000" smtClean="0">
                <a:solidFill>
                  <a:schemeClr val="bg1"/>
                </a:solidFill>
              </a:rPr>
              <a:t/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Look at the query on Slide 11, not the Lecture Notes.  The querry on Slide 11 is more </a:t>
            </a:r>
            <a:r>
              <a:rPr lang="en-US" sz="2000" dirty="0" smtClean="0">
                <a:solidFill>
                  <a:schemeClr val="bg1"/>
                </a:solidFill>
              </a:rPr>
              <a:t>consistent with the </a:t>
            </a:r>
            <a:r>
              <a:rPr lang="en-US" sz="2000" smtClean="0">
                <a:solidFill>
                  <a:schemeClr val="bg1"/>
                </a:solidFill>
              </a:rPr>
              <a:t>previous query.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Addendum: Among the data about </a:t>
            </a:r>
            <a:r>
              <a:rPr lang="en-US" sz="2000" u="sng" dirty="0" smtClean="0">
                <a:solidFill>
                  <a:schemeClr val="bg1"/>
                </a:solidFill>
              </a:rPr>
              <a:t>Breaking_Point</a:t>
            </a:r>
            <a:r>
              <a:rPr lang="en-US" sz="2000" u="sng" dirty="0" smtClean="0">
                <a:solidFill>
                  <a:schemeClr val="bg1"/>
                </a:solidFill>
                <a:cs typeface="Times New Roman"/>
              </a:rPr>
              <a:t> (song)</a:t>
            </a:r>
            <a:r>
              <a:rPr lang="en-US" sz="2000" dirty="0" smtClean="0">
                <a:solidFill>
                  <a:schemeClr val="bg1"/>
                </a:solidFill>
                <a:cs typeface="Times New Roman"/>
              </a:rPr>
              <a:t> not shown on p</a:t>
            </a:r>
            <a:r>
              <a:rPr lang="en-US" sz="2000" smtClean="0">
                <a:solidFill>
                  <a:schemeClr val="bg1"/>
                </a:solidFill>
                <a:cs typeface="Times New Roman"/>
              </a:rPr>
              <a:t>. 137 is </a:t>
            </a:r>
            <a:br>
              <a:rPr lang="en-US" sz="2000" smtClean="0">
                <a:solidFill>
                  <a:schemeClr val="bg1"/>
                </a:solidFill>
                <a:cs typeface="Times New Roman"/>
              </a:rPr>
            </a:br>
            <a:r>
              <a:rPr lang="en-US" sz="1800" smtClean="0"/>
              <a:t>http</a:t>
            </a:r>
            <a:r>
              <a:rPr lang="en-US" sz="1800" dirty="0"/>
              <a:t>://</a:t>
            </a:r>
            <a:r>
              <a:rPr lang="en-US" sz="1800" dirty="0" smtClean="0"/>
              <a:t>purl.org/dc/terms/subject :Category:Rhythm_and_blues_ballads</a:t>
            </a:r>
          </a:p>
          <a:p>
            <a:pPr marL="347472" indent="0" eaLnBrk="1" hangingPunct="1">
              <a:buNone/>
            </a:pPr>
            <a:r>
              <a:rPr lang="en-US" sz="1800" dirty="0" smtClean="0"/>
              <a:t>This tells us </a:t>
            </a:r>
            <a:r>
              <a:rPr lang="en-US" sz="1800" dirty="0"/>
              <a:t>that </a:t>
            </a:r>
            <a:r>
              <a:rPr lang="en-US" sz="1800" dirty="0" smtClean="0"/>
              <a:t>Rhythm_and_blues_ballads is a category we can use in searching.</a:t>
            </a:r>
            <a:endParaRPr lang="en-US" sz="18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You can run the query yourself, see </a:t>
            </a:r>
            <a:r>
              <a:rPr lang="en-US" sz="2000" smtClean="0">
                <a:solidFill>
                  <a:schemeClr val="bg1"/>
                </a:solidFill>
              </a:rPr>
              <a:t>Slide 11</a:t>
            </a:r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609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3 SPARQL query </a:t>
            </a:r>
            <a:r>
              <a:rPr lang="en-US" sz="3200" smtClean="0"/>
              <a:t>language</a:t>
            </a:r>
            <a:r>
              <a:rPr lang="en-US" sz="3200"/>
              <a:t> </a:t>
            </a:r>
            <a:r>
              <a:rPr lang="en-US" sz="2400" smtClean="0">
                <a:solidFill>
                  <a:srgbClr val="FFFFFF"/>
                </a:solidFill>
              </a:rPr>
              <a:t>continued, optional</a:t>
            </a:r>
            <a:endParaRPr lang="en-US" sz="32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93912" y="914400"/>
            <a:ext cx="8521959" cy="3581400"/>
          </a:xfrm>
          <a:ln w="15875">
            <a:solidFill>
              <a:schemeClr val="bg1"/>
            </a:solidFill>
          </a:ln>
        </p:spPr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lang="en-US" sz="1800" dirty="0" smtClean="0"/>
              <a:t>PREFIX  </a:t>
            </a:r>
            <a:r>
              <a:rPr lang="en-US" sz="1800" dirty="0"/>
              <a:t>:  </a:t>
            </a:r>
            <a:r>
              <a:rPr lang="en-US" sz="1800" dirty="0" smtClean="0"/>
              <a:t>  </a:t>
            </a:r>
            <a:r>
              <a:rPr lang="en-US" sz="1800" dirty="0"/>
              <a:t>&lt;</a:t>
            </a:r>
            <a:r>
              <a:rPr lang="en-US" sz="1800" u="sng" dirty="0">
                <a:hlinkClick r:id="rId2"/>
              </a:rPr>
              <a:t>http://dbpedia.org/resource/</a:t>
            </a:r>
            <a:r>
              <a:rPr lang="en-US" sz="1800" u="sng" dirty="0"/>
              <a:t>&gt;</a:t>
            </a:r>
            <a:r>
              <a:rPr lang="en-US" sz="1800" dirty="0"/>
              <a:t>	# Used for entity value URIs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800" dirty="0" smtClean="0"/>
              <a:t>PREFIX  </a:t>
            </a:r>
            <a:r>
              <a:rPr lang="en-US" sz="1800" dirty="0"/>
              <a:t>r: </a:t>
            </a:r>
            <a:r>
              <a:rPr lang="en-US" sz="1800" dirty="0" smtClean="0"/>
              <a:t>  &lt;</a:t>
            </a:r>
            <a:r>
              <a:rPr lang="en-US" sz="1800" u="sng" dirty="0"/>
              <a:t>http://dbpedia.org/ontology/&gt; </a:t>
            </a:r>
            <a:r>
              <a:rPr lang="en-US" sz="1800" dirty="0"/>
              <a:t>	# Used for relationship type URIs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800" dirty="0" smtClean="0"/>
              <a:t>PREFIX  dc: &lt;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://purl.org/dc/terms</a:t>
            </a:r>
            <a:r>
              <a:rPr lang="en-US" sz="1800" dirty="0" smtClean="0">
                <a:hlinkClick r:id="rId3"/>
              </a:rPr>
              <a:t>/</a:t>
            </a:r>
            <a:r>
              <a:rPr lang="en-US" sz="1800" dirty="0" smtClean="0"/>
              <a:t>&gt;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800" dirty="0" smtClean="0"/>
              <a:t>PREFIX  category:  &lt;http</a:t>
            </a:r>
            <a:r>
              <a:rPr lang="en-US" sz="1800" dirty="0"/>
              <a:t>://dbpedia.org/resource/Category</a:t>
            </a:r>
            <a:r>
              <a:rPr lang="en-US" sz="1800" dirty="0" smtClean="0"/>
              <a:t>:&gt;</a:t>
            </a: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SELECT ?song ?album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WHERE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?</a:t>
            </a:r>
            <a:r>
              <a:rPr lang="en-US" sz="1800" dirty="0" smtClean="0"/>
              <a:t>song   </a:t>
            </a:r>
            <a:r>
              <a:rPr lang="en-US" sz="1800" dirty="0" err="1" smtClean="0"/>
              <a:t>dc:subject</a:t>
            </a:r>
            <a:r>
              <a:rPr lang="en-US" sz="1800" dirty="0"/>
              <a:t>	</a:t>
            </a:r>
            <a:r>
              <a:rPr lang="en-US" sz="1800" dirty="0" smtClean="0"/>
              <a:t>category:Rhythm_and_blues_ballads </a:t>
            </a:r>
            <a:r>
              <a:rPr lang="en-US" sz="1800" dirty="0"/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?</a:t>
            </a:r>
            <a:r>
              <a:rPr lang="en-US" sz="1800" dirty="0" smtClean="0"/>
              <a:t>song   r:musicalArtist </a:t>
            </a:r>
            <a:r>
              <a:rPr lang="en-US" sz="1800" dirty="0"/>
              <a:t>	:Keri_Hilson </a:t>
            </a:r>
            <a:r>
              <a:rPr lang="en-US" sz="1800" dirty="0" smtClean="0"/>
              <a:t>.			# See Note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/>
              <a:t> </a:t>
            </a:r>
            <a:r>
              <a:rPr lang="en-US" sz="1800" smtClean="0"/>
              <a:t> OPTIONAL </a:t>
            </a:r>
            <a:r>
              <a:rPr lang="en-US" sz="1800" dirty="0"/>
              <a:t>{ ?song     </a:t>
            </a:r>
            <a:r>
              <a:rPr lang="en-US" sz="1800" dirty="0" smtClean="0"/>
              <a:t>	r:album     </a:t>
            </a:r>
            <a:r>
              <a:rPr lang="en-US" sz="1800" dirty="0"/>
              <a:t>?album . </a:t>
            </a:r>
            <a:r>
              <a:rPr lang="en-US" sz="1800" dirty="0" smtClean="0"/>
              <a:t>}		# See Note 2	</a:t>
            </a: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}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5638800"/>
            <a:ext cx="8686800" cy="1077218"/>
          </a:xfrm>
          <a:prstGeom prst="rect">
            <a:avLst/>
          </a:prstGeom>
          <a:noFill/>
          <a:ln w="1270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smtClean="0"/>
              <a:t>To run </a:t>
            </a:r>
            <a:r>
              <a:rPr lang="en-US" sz="1800" dirty="0" smtClean="0"/>
              <a:t>the </a:t>
            </a:r>
            <a:r>
              <a:rPr lang="en-US" sz="1800" smtClean="0"/>
              <a:t>query :  </a:t>
            </a:r>
            <a:r>
              <a:rPr lang="en-US" sz="1800" dirty="0"/>
              <a:t>Click anywhere in </a:t>
            </a:r>
            <a:r>
              <a:rPr lang="en-US" sz="1800"/>
              <a:t>the </a:t>
            </a:r>
            <a:r>
              <a:rPr lang="en-US" sz="1800" smtClean="0"/>
              <a:t>box above, </a:t>
            </a:r>
            <a:r>
              <a:rPr lang="en-US" sz="1800" dirty="0"/>
              <a:t>then press Ctrl-A </a:t>
            </a:r>
            <a:r>
              <a:rPr lang="en-US" sz="1800" smtClean="0"/>
              <a:t>Ctrl-C.</a:t>
            </a:r>
          </a:p>
          <a:p>
            <a:pPr>
              <a:spcBef>
                <a:spcPts val="1200"/>
              </a:spcBef>
            </a:pPr>
            <a:r>
              <a:rPr lang="en-US" sz="1800"/>
              <a:t>Now </a:t>
            </a:r>
            <a:r>
              <a:rPr lang="en-US" sz="1800" smtClean="0"/>
              <a:t>go </a:t>
            </a:r>
            <a:r>
              <a:rPr lang="en-US" sz="1800"/>
              <a:t>to </a:t>
            </a:r>
            <a:r>
              <a:rPr lang="en-US" sz="1800" smtClean="0"/>
              <a:t> </a:t>
            </a:r>
            <a:r>
              <a:rPr lang="en-US" sz="1800">
                <a:hlinkClick r:id="rId4"/>
              </a:rPr>
              <a:t>http://dbpedia.org/snorql</a:t>
            </a:r>
            <a:r>
              <a:rPr lang="en-US" sz="1800"/>
              <a:t>    </a:t>
            </a:r>
            <a:r>
              <a:rPr lang="en-US" sz="1800" smtClean="0"/>
              <a:t>Paste as on Slide 9, </a:t>
            </a:r>
            <a:r>
              <a:rPr lang="en-US" sz="1800"/>
              <a:t>Click on </a:t>
            </a:r>
            <a:r>
              <a:rPr lang="en-US" sz="1800" i="1"/>
              <a:t>Go!</a:t>
            </a:r>
            <a:endParaRPr lang="en-US" sz="1800"/>
          </a:p>
          <a:p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718447"/>
            <a:ext cx="87630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 1</a:t>
            </a:r>
            <a:r>
              <a:rPr lang="en-US" sz="1400" smtClean="0"/>
              <a:t>: The </a:t>
            </a:r>
            <a:r>
              <a:rPr lang="en-US" sz="1400" dirty="0"/>
              <a:t>previous </a:t>
            </a:r>
            <a:r>
              <a:rPr lang="en-US" sz="1400"/>
              <a:t>query </a:t>
            </a:r>
            <a:r>
              <a:rPr lang="en-US" sz="1400" smtClean="0"/>
              <a:t>used </a:t>
            </a:r>
            <a:r>
              <a:rPr lang="en-US" sz="1400" dirty="0"/>
              <a:t>the variable ?artist to find the artist for each of many </a:t>
            </a:r>
            <a:r>
              <a:rPr lang="en-US" sz="1400" dirty="0" smtClean="0"/>
              <a:t>songs. Here</a:t>
            </a:r>
            <a:r>
              <a:rPr lang="en-US" sz="1400" dirty="0"/>
              <a:t>, we </a:t>
            </a:r>
            <a:r>
              <a:rPr lang="en-US" sz="1400" spc="-10" dirty="0"/>
              <a:t>specify an artist to restrict the songs </a:t>
            </a:r>
            <a:r>
              <a:rPr lang="en-US" sz="1400" spc="-10" smtClean="0"/>
              <a:t>found: (</a:t>
            </a:r>
            <a:r>
              <a:rPr lang="en-US" sz="1400" spc="-10" dirty="0" smtClean="0"/>
              <a:t>dc: subject </a:t>
            </a:r>
            <a:r>
              <a:rPr lang="en-US" sz="1400" spc="-10" dirty="0" err="1" smtClean="0"/>
              <a:t>category:Rhythm</a:t>
            </a:r>
            <a:r>
              <a:rPr lang="en-US" sz="1400" spc="-10" dirty="0"/>
              <a:t>_ ... </a:t>
            </a:r>
            <a:r>
              <a:rPr lang="en-US" sz="1400" spc="-10" dirty="0" smtClean="0"/>
              <a:t>AND </a:t>
            </a:r>
            <a:r>
              <a:rPr lang="en-US" sz="1400" spc="-10" dirty="0"/>
              <a:t>r:musicalArtist</a:t>
            </a:r>
            <a:r>
              <a:rPr lang="en-US" sz="1400" spc="-10" dirty="0" smtClean="0"/>
              <a:t> </a:t>
            </a:r>
            <a:r>
              <a:rPr lang="en-US" sz="1400" spc="-10" dirty="0"/>
              <a:t>:Keri_Hilson</a:t>
            </a:r>
            <a:r>
              <a:rPr lang="en-US" sz="1400" spc="-10" dirty="0" smtClean="0"/>
              <a:t>)</a:t>
            </a:r>
          </a:p>
          <a:p>
            <a:pPr>
              <a:spcBef>
                <a:spcPts val="900"/>
              </a:spcBef>
            </a:pPr>
            <a:r>
              <a:rPr lang="en-US" sz="1400" dirty="0" smtClean="0"/>
              <a:t>Note 2: OPTIONAL just in case </a:t>
            </a:r>
            <a:r>
              <a:rPr lang="en-US" sz="1400" smtClean="0"/>
              <a:t>one on </a:t>
            </a:r>
            <a:r>
              <a:rPr lang="en-US" sz="1400" dirty="0" smtClean="0"/>
              <a:t>the songs found is missing album </a:t>
            </a:r>
            <a:r>
              <a:rPr lang="en-US" sz="1400" smtClean="0"/>
              <a:t>information.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58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Powerpoint</a:t>
            </a:r>
            <a:r>
              <a:rPr lang="en-US" dirty="0"/>
              <a:t> 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793450"/>
              </p:ext>
            </p:extLst>
          </p:nvPr>
        </p:nvGraphicFramePr>
        <p:xfrm>
          <a:off x="304800" y="1752600"/>
          <a:ext cx="8610599" cy="32004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81600"/>
                <a:gridCol w="1676400"/>
                <a:gridCol w="1752599"/>
              </a:tblGrid>
              <a:tr h="42672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Resource Description Framework (RDF).   RDF Schema (RDFS)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4-6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 minutes</a:t>
                      </a: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Linked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data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7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4 minutes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SPARQL query language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8-11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~10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minutes</a:t>
                      </a: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minutes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15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1 Resource Description Framework (RDF).   RDF Schema (RDFS)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458200" cy="41148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You should have read Lecture Notes p</a:t>
            </a:r>
            <a:r>
              <a:rPr lang="en-US" sz="2000" smtClean="0">
                <a:solidFill>
                  <a:schemeClr val="bg1"/>
                </a:solidFill>
              </a:rPr>
              <a:t>. 125 </a:t>
            </a:r>
            <a:r>
              <a:rPr lang="en-US" sz="2000" dirty="0" smtClean="0">
                <a:solidFill>
                  <a:schemeClr val="bg1"/>
                </a:solidFill>
              </a:rPr>
              <a:t>(pink)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Read Lecture Notes p</a:t>
            </a:r>
            <a:r>
              <a:rPr lang="en-US" sz="2000" smtClean="0">
                <a:solidFill>
                  <a:schemeClr val="bg1"/>
                </a:solidFill>
              </a:rPr>
              <a:t>. 127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Lecture Notes</a:t>
            </a:r>
            <a:r>
              <a:rPr lang="en-US" sz="2000" smtClean="0">
                <a:solidFill>
                  <a:schemeClr val="bg1"/>
                </a:solidFill>
              </a:rPr>
              <a:t>. 128: </a:t>
            </a:r>
            <a:r>
              <a:rPr lang="en-US" sz="2000" dirty="0" smtClean="0">
                <a:solidFill>
                  <a:schemeClr val="bg1"/>
                </a:solidFill>
              </a:rPr>
              <a:t>Read the text in the </a:t>
            </a:r>
            <a:r>
              <a:rPr lang="en-US" sz="2000" smtClean="0">
                <a:solidFill>
                  <a:schemeClr val="bg1"/>
                </a:solidFill>
              </a:rPr>
              <a:t>top box</a:t>
            </a:r>
          </a:p>
          <a:p>
            <a:pPr marL="344488" indent="0" eaLnBrk="1" hangingPunct="1">
              <a:buNone/>
            </a:pPr>
            <a:r>
              <a:rPr lang="en-US" sz="2000" smtClean="0">
                <a:solidFill>
                  <a:schemeClr val="bg1"/>
                </a:solidFill>
              </a:rPr>
              <a:t>Then </a:t>
            </a:r>
            <a:r>
              <a:rPr lang="en-US" sz="2000" dirty="0" smtClean="0">
                <a:solidFill>
                  <a:schemeClr val="bg1"/>
                </a:solidFill>
              </a:rPr>
              <a:t>listen to the audio while following along in the notes (14 </a:t>
            </a:r>
            <a:r>
              <a:rPr lang="en-US" sz="2000" smtClean="0">
                <a:solidFill>
                  <a:schemeClr val="bg1"/>
                </a:solidFill>
              </a:rPr>
              <a:t>min.). You need to understand the format of the data in Examples 1 and 2.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3" name="UBLIS571DS-5.1-2Lecture5.1RDFLinkedDataSPARQLSlidesSlide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599" y="5257800"/>
            <a:ext cx="487363" cy="4873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1 Resource Description Framework (RDF).   RDF Schema (RDFS</a:t>
            </a:r>
            <a:r>
              <a:rPr lang="en-US" sz="3200" dirty="0" smtClean="0"/>
              <a:t>)  </a:t>
            </a:r>
            <a:r>
              <a:rPr lang="en-US" sz="3200" b="0" dirty="0" smtClean="0">
                <a:solidFill>
                  <a:schemeClr val="bg1"/>
                </a:solidFill>
              </a:rPr>
              <a:t>continued</a:t>
            </a:r>
            <a:endParaRPr lang="en-US" sz="32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458200" cy="41148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Read Lecture Notes </a:t>
            </a:r>
            <a:r>
              <a:rPr lang="en-US" sz="2000" dirty="0" smtClean="0">
                <a:solidFill>
                  <a:schemeClr val="bg1"/>
                </a:solidFill>
              </a:rPr>
              <a:t>p</a:t>
            </a:r>
            <a:r>
              <a:rPr lang="en-US" sz="2000" smtClean="0">
                <a:solidFill>
                  <a:schemeClr val="bg1"/>
                </a:solidFill>
              </a:rPr>
              <a:t>. 129 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Lecture Notes p</a:t>
            </a:r>
            <a:r>
              <a:rPr lang="en-US" sz="2000" smtClean="0">
                <a:solidFill>
                  <a:schemeClr val="bg1"/>
                </a:solidFill>
              </a:rPr>
              <a:t>. 130 – 131</a:t>
            </a:r>
          </a:p>
          <a:p>
            <a:pPr marL="344488" indent="0" eaLnBrk="1" hangingPunct="1">
              <a:buNone/>
            </a:pPr>
            <a:r>
              <a:rPr lang="en-US" sz="2000" smtClean="0">
                <a:solidFill>
                  <a:schemeClr val="bg1"/>
                </a:solidFill>
              </a:rPr>
              <a:t>These </a:t>
            </a:r>
            <a:r>
              <a:rPr lang="en-US" sz="2000" dirty="0" smtClean="0">
                <a:solidFill>
                  <a:schemeClr val="bg1"/>
                </a:solidFill>
              </a:rPr>
              <a:t>pages assume that you understand the format explained </a:t>
            </a:r>
            <a:r>
              <a:rPr lang="en-US" sz="2000" smtClean="0">
                <a:solidFill>
                  <a:schemeClr val="bg1"/>
                </a:solidFill>
              </a:rPr>
              <a:t>in Lecture Notes p. 128, Examples </a:t>
            </a:r>
            <a:r>
              <a:rPr lang="en-US" sz="2000" dirty="0" smtClean="0">
                <a:solidFill>
                  <a:schemeClr val="bg1"/>
                </a:solidFill>
              </a:rPr>
              <a:t>1 and </a:t>
            </a:r>
            <a:r>
              <a:rPr lang="en-US" sz="2000" smtClean="0">
                <a:solidFill>
                  <a:schemeClr val="bg1"/>
                </a:solidFill>
              </a:rPr>
              <a:t>2.</a:t>
            </a:r>
          </a:p>
          <a:p>
            <a:pPr marL="344488" indent="0" eaLnBrk="1" hangingPunct="1">
              <a:buNone/>
            </a:pPr>
            <a:r>
              <a:rPr lang="en-US" sz="2000" smtClean="0">
                <a:solidFill>
                  <a:schemeClr val="bg1"/>
                </a:solidFill>
              </a:rPr>
              <a:t>Read </a:t>
            </a:r>
            <a:r>
              <a:rPr lang="en-US" sz="2000" dirty="0" smtClean="0">
                <a:solidFill>
                  <a:schemeClr val="bg1"/>
                </a:solidFill>
              </a:rPr>
              <a:t>the boxes at the </a:t>
            </a:r>
            <a:r>
              <a:rPr lang="en-US" sz="2000" smtClean="0">
                <a:solidFill>
                  <a:schemeClr val="bg1"/>
                </a:solidFill>
              </a:rPr>
              <a:t>top.</a:t>
            </a:r>
          </a:p>
          <a:p>
            <a:pPr marL="344488" indent="0" eaLnBrk="1" hangingPunct="1">
              <a:buNone/>
            </a:pPr>
            <a:r>
              <a:rPr lang="en-US" sz="2000" smtClean="0">
                <a:solidFill>
                  <a:schemeClr val="bg1"/>
                </a:solidFill>
              </a:rPr>
              <a:t>If </a:t>
            </a:r>
            <a:r>
              <a:rPr lang="en-US" sz="2000" dirty="0" smtClean="0">
                <a:solidFill>
                  <a:schemeClr val="bg1"/>
                </a:solidFill>
              </a:rPr>
              <a:t>you wish, you can look and see how much of </a:t>
            </a:r>
            <a:r>
              <a:rPr lang="en-US" sz="2000" smtClean="0">
                <a:solidFill>
                  <a:schemeClr val="bg1"/>
                </a:solidFill>
              </a:rPr>
              <a:t>the data definitions you understand </a:t>
            </a:r>
            <a:r>
              <a:rPr lang="en-US" sz="2000" dirty="0" smtClean="0">
                <a:solidFill>
                  <a:schemeClr val="bg1"/>
                </a:solidFill>
              </a:rPr>
              <a:t>on </a:t>
            </a:r>
            <a:r>
              <a:rPr lang="en-US" sz="2000" smtClean="0">
                <a:solidFill>
                  <a:schemeClr val="bg1"/>
                </a:solidFill>
              </a:rPr>
              <a:t>your own: Definitions of classes (entity types) and of properties (relationship types).</a:t>
            </a:r>
          </a:p>
          <a:p>
            <a:pPr marL="344488" indent="0" eaLnBrk="1" hangingPunct="1">
              <a:buNone/>
            </a:pPr>
            <a:r>
              <a:rPr lang="en-US" sz="2000" smtClean="0">
                <a:solidFill>
                  <a:schemeClr val="bg1"/>
                </a:solidFill>
              </a:rPr>
              <a:t>Listen </a:t>
            </a:r>
            <a:r>
              <a:rPr lang="en-US" sz="2000" dirty="0" smtClean="0">
                <a:solidFill>
                  <a:schemeClr val="bg1"/>
                </a:solidFill>
              </a:rPr>
              <a:t>to the audio while following along in the Lecture Notes (7 min</a:t>
            </a:r>
            <a:r>
              <a:rPr lang="en-US" dirty="0" smtClean="0">
                <a:solidFill>
                  <a:schemeClr val="bg1"/>
                </a:solidFill>
              </a:rPr>
              <a:t>.).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2" name="UBLIS571DS-5.1-2Lecture5.1RDFLinkedDataSPARQLSlides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2020" y="5486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1 Resource Description Framework (RDF).   RDF Schema (RDFS</a:t>
            </a:r>
            <a:r>
              <a:rPr lang="en-US" sz="3200" dirty="0" smtClean="0"/>
              <a:t>)  </a:t>
            </a:r>
            <a:r>
              <a:rPr lang="en-US" sz="3200" b="0" dirty="0" smtClean="0">
                <a:solidFill>
                  <a:schemeClr val="bg1"/>
                </a:solidFill>
              </a:rPr>
              <a:t>continued</a:t>
            </a:r>
            <a:endParaRPr lang="en-US" sz="32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610600" cy="41148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Read Lecture Notes p</a:t>
            </a:r>
            <a:r>
              <a:rPr lang="en-US" sz="2000" smtClean="0">
                <a:solidFill>
                  <a:schemeClr val="bg1"/>
                </a:solidFill>
              </a:rPr>
              <a:t>. 132.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Lecture Notes p</a:t>
            </a:r>
            <a:r>
              <a:rPr lang="en-US" sz="2000" smtClean="0">
                <a:solidFill>
                  <a:schemeClr val="bg1"/>
                </a:solidFill>
              </a:rPr>
              <a:t>. 133</a:t>
            </a:r>
          </a:p>
          <a:p>
            <a:pPr marL="344488" indent="0" eaLnBrk="1" hangingPunct="1">
              <a:buNone/>
            </a:pPr>
            <a:r>
              <a:rPr lang="en-US" sz="2000" smtClean="0">
                <a:solidFill>
                  <a:schemeClr val="bg1"/>
                </a:solidFill>
              </a:rPr>
              <a:t>If </a:t>
            </a:r>
            <a:r>
              <a:rPr lang="en-US" sz="2000" dirty="0" smtClean="0">
                <a:solidFill>
                  <a:schemeClr val="bg1"/>
                </a:solidFill>
              </a:rPr>
              <a:t>you wish, you can look and see how much of the data sentences you understand on </a:t>
            </a:r>
            <a:r>
              <a:rPr lang="en-US" sz="2000" smtClean="0">
                <a:solidFill>
                  <a:schemeClr val="bg1"/>
                </a:solidFill>
              </a:rPr>
              <a:t>your own.</a:t>
            </a:r>
          </a:p>
          <a:p>
            <a:pPr marL="344488" indent="0" eaLnBrk="1" hangingPunct="1">
              <a:buNone/>
            </a:pPr>
            <a:r>
              <a:rPr lang="en-US" sz="2000" smtClean="0">
                <a:solidFill>
                  <a:schemeClr val="bg1"/>
                </a:solidFill>
              </a:rPr>
              <a:t>Listen </a:t>
            </a:r>
            <a:r>
              <a:rPr lang="en-US" sz="2000" dirty="0" smtClean="0">
                <a:solidFill>
                  <a:schemeClr val="bg1"/>
                </a:solidFill>
              </a:rPr>
              <a:t>to the audio while following along in the Lecture Notes (5 min.).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Read </a:t>
            </a:r>
            <a:r>
              <a:rPr lang="en-US" sz="2000" dirty="0" smtClean="0">
                <a:solidFill>
                  <a:schemeClr val="bg1"/>
                </a:solidFill>
              </a:rPr>
              <a:t>Lecture Notes p</a:t>
            </a:r>
            <a:r>
              <a:rPr lang="en-US" sz="2000" smtClean="0">
                <a:solidFill>
                  <a:schemeClr val="bg1"/>
                </a:solidFill>
              </a:rPr>
              <a:t>. 134.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3" name="UBLIS571DS-5.1-2Lecture5.1RDFLinkedDataSPARQLSlidesSlide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823" y="403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5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2 Linked Data</a:t>
            </a:r>
            <a:endParaRPr lang="en-US" sz="32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Read  Lecture Notes p</a:t>
            </a:r>
            <a:r>
              <a:rPr lang="en-US" smtClean="0">
                <a:solidFill>
                  <a:schemeClr val="bg1"/>
                </a:solidFill>
              </a:rPr>
              <a:t>. 135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3 SPARQL query language</a:t>
            </a:r>
            <a:endParaRPr lang="en-US" sz="32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534400" cy="5257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Lecture Notes p</a:t>
            </a:r>
            <a:r>
              <a:rPr lang="en-US" sz="2000" smtClean="0">
                <a:solidFill>
                  <a:schemeClr val="bg1"/>
                </a:solidFill>
              </a:rPr>
              <a:t>. 136 – 137: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Listen to the audio while following along in the Lecture Notes (6 min.),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but look at the query on </a:t>
            </a:r>
            <a:r>
              <a:rPr lang="en-US" sz="2000" smtClean="0">
                <a:solidFill>
                  <a:schemeClr val="bg1"/>
                </a:solidFill>
              </a:rPr>
              <a:t>Slide 9. </a:t>
            </a:r>
            <a:r>
              <a:rPr lang="en-US" sz="2000" dirty="0" smtClean="0">
                <a:solidFill>
                  <a:schemeClr val="bg1"/>
                </a:solidFill>
              </a:rPr>
              <a:t>Small change: PREFIX d: has been changed to PREFIX r: (for relationship type)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Before or after listening to the audio, you can run the query (</a:t>
            </a:r>
            <a:r>
              <a:rPr lang="en-US" sz="2000" smtClean="0">
                <a:solidFill>
                  <a:schemeClr val="bg1"/>
                </a:solidFill>
              </a:rPr>
              <a:t>Slide 9)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Note on the Wikipedia database (DBpedia)</a:t>
            </a:r>
            <a:r>
              <a:rPr lang="en-US" sz="2000">
                <a:solidFill>
                  <a:schemeClr val="bg1"/>
                </a:solidFill>
              </a:rPr>
              <a:t/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The database </a:t>
            </a:r>
            <a:r>
              <a:rPr lang="en-US" sz="1800" dirty="0" smtClean="0">
                <a:solidFill>
                  <a:schemeClr val="bg1"/>
                </a:solidFill>
              </a:rPr>
              <a:t>is messy, using relationship types (properties) from many name spaces. These often duplicate each other, sometimes using different names, such as </a:t>
            </a:r>
            <a:r>
              <a:rPr lang="en-US" sz="1800" i="1" dirty="0" smtClean="0">
                <a:solidFill>
                  <a:schemeClr val="bg1"/>
                </a:solidFill>
              </a:rPr>
              <a:t>artist</a:t>
            </a:r>
            <a:r>
              <a:rPr lang="en-US" sz="1800" dirty="0" smtClean="0">
                <a:solidFill>
                  <a:schemeClr val="bg1"/>
                </a:solidFill>
              </a:rPr>
              <a:t> and</a:t>
            </a:r>
            <a:r>
              <a:rPr lang="en-US" sz="1800" i="1" dirty="0" smtClean="0">
                <a:solidFill>
                  <a:schemeClr val="bg1"/>
                </a:solidFill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</a:rPr>
              <a:t>musicalArtist</a:t>
            </a:r>
            <a:r>
              <a:rPr lang="en-US" sz="1800" smtClean="0">
                <a:solidFill>
                  <a:schemeClr val="bg1"/>
                </a:solidFill>
              </a:rPr>
              <a:t>. 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r>
              <a:rPr lang="en-US" sz="1800" smtClean="0">
                <a:solidFill>
                  <a:schemeClr val="bg1"/>
                </a:solidFill>
              </a:rPr>
              <a:t>Many prefixes are predefined (at  </a:t>
            </a:r>
            <a:r>
              <a:rPr lang="en-US" sz="1800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sz="1800" dirty="0" smtClean="0">
                <a:solidFill>
                  <a:schemeClr val="bg1"/>
                </a:solidFill>
                <a:hlinkClick r:id="rId4"/>
              </a:rPr>
              <a:t>dbpedia.org/sparql?nsdecl</a:t>
            </a:r>
            <a:r>
              <a:rPr lang="en-US" sz="1800" dirty="0" smtClean="0">
                <a:solidFill>
                  <a:schemeClr val="bg1"/>
                </a:solidFill>
              </a:rPr>
              <a:t>) so </a:t>
            </a:r>
            <a:r>
              <a:rPr lang="en-US" sz="1800" smtClean="0">
                <a:solidFill>
                  <a:schemeClr val="bg1"/>
                </a:solidFill>
              </a:rPr>
              <a:t>that the user need not enter PREFIX declarations  – </a:t>
            </a:r>
            <a:r>
              <a:rPr lang="en-US" sz="1800" dirty="0" smtClean="0">
                <a:solidFill>
                  <a:schemeClr val="bg1"/>
                </a:solidFill>
              </a:rPr>
              <a:t>convenient for experienced users</a:t>
            </a:r>
            <a:r>
              <a:rPr lang="en-US" sz="1800" smtClean="0">
                <a:solidFill>
                  <a:schemeClr val="bg1"/>
                </a:solidFill>
              </a:rPr>
              <a:t>. To </a:t>
            </a:r>
            <a:r>
              <a:rPr lang="en-US" sz="1800" dirty="0" smtClean="0">
                <a:solidFill>
                  <a:schemeClr val="bg1"/>
                </a:solidFill>
              </a:rPr>
              <a:t>keep the examples clear and understandable, I declared all </a:t>
            </a:r>
            <a:r>
              <a:rPr lang="en-US" sz="1800" smtClean="0">
                <a:solidFill>
                  <a:schemeClr val="bg1"/>
                </a:solidFill>
              </a:rPr>
              <a:t>PREFIXES  using conveniently  short strings</a:t>
            </a:r>
            <a:r>
              <a:rPr lang="en-US" sz="1800" dirty="0" smtClean="0">
                <a:solidFill>
                  <a:schemeClr val="bg1"/>
                </a:solidFill>
              </a:rPr>
              <a:t>, such as </a:t>
            </a:r>
            <a:r>
              <a:rPr lang="en-US" sz="1800" b="1" dirty="0" smtClean="0">
                <a:solidFill>
                  <a:schemeClr val="bg1"/>
                </a:solidFill>
              </a:rPr>
              <a:t>:, r:, dc: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8</a:t>
            </a:fld>
            <a:endParaRPr lang="en-US" dirty="0"/>
          </a:p>
        </p:txBody>
      </p:sp>
      <p:pic>
        <p:nvPicPr>
          <p:cNvPr id="2" name="UBLIS571DS-5.1-2Lecture5.1RDFLinkedDataSPARQLSlidesSlide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8424" y="2587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6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609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3 SPARQL query language </a:t>
            </a:r>
            <a:r>
              <a:rPr lang="en-US" sz="2400" dirty="0" smtClean="0">
                <a:solidFill>
                  <a:schemeClr val="bg1"/>
                </a:solidFill>
              </a:rPr>
              <a:t>continued</a:t>
            </a:r>
            <a:endParaRPr lang="en-US" sz="24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382000" cy="2552886"/>
          </a:xfrm>
          <a:ln w="12700">
            <a:solidFill>
              <a:schemeClr val="bg1"/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PREFIX </a:t>
            </a:r>
            <a:r>
              <a:rPr lang="en-US" sz="1800" dirty="0" smtClean="0"/>
              <a:t>:   &lt;</a:t>
            </a:r>
            <a:r>
              <a:rPr lang="en-US" sz="1800" u="sng" dirty="0" smtClean="0">
                <a:hlinkClick r:id="rId2"/>
              </a:rPr>
              <a:t>http</a:t>
            </a:r>
            <a:r>
              <a:rPr lang="en-US" sz="1800" u="sng" dirty="0">
                <a:hlinkClick r:id="rId2"/>
              </a:rPr>
              <a:t>://dbpedia.org/resource</a:t>
            </a:r>
            <a:r>
              <a:rPr lang="en-US" sz="1800" u="sng" dirty="0" smtClean="0">
                <a:hlinkClick r:id="rId2"/>
              </a:rPr>
              <a:t>/</a:t>
            </a:r>
            <a:r>
              <a:rPr lang="en-US" sz="1800" u="sng" dirty="0" smtClean="0"/>
              <a:t>&gt;</a:t>
            </a:r>
            <a:r>
              <a:rPr lang="en-US" sz="1800" dirty="0" smtClean="0"/>
              <a:t>	# Used for entity value URIs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PREFIX r: </a:t>
            </a:r>
            <a:r>
              <a:rPr lang="en-US" sz="1800" dirty="0"/>
              <a:t>&lt;</a:t>
            </a:r>
            <a:r>
              <a:rPr lang="en-US" sz="1800" u="sng" dirty="0"/>
              <a:t>http://dbpedia.org/ontology/&gt; </a:t>
            </a:r>
            <a:r>
              <a:rPr lang="en-US" sz="1800" dirty="0" smtClean="0"/>
              <a:t>	# Used for relationship type URIs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SELECT </a:t>
            </a:r>
            <a:r>
              <a:rPr lang="en-US" sz="1800" dirty="0"/>
              <a:t>?artist ?album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WHERE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{				</a:t>
            </a:r>
            <a:r>
              <a:rPr lang="en-US" sz="1800" dirty="0" smtClean="0"/>
              <a:t>	# </a:t>
            </a:r>
            <a:r>
              <a:rPr lang="en-US" sz="1800" dirty="0"/>
              <a:t>Remember Prolog example,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?album </a:t>
            </a:r>
            <a:r>
              <a:rPr lang="en-US" sz="1800" dirty="0" smtClean="0"/>
              <a:t> r:producer  :</a:t>
            </a:r>
            <a:r>
              <a:rPr lang="en-US" sz="1800" dirty="0"/>
              <a:t>Timbaland .		</a:t>
            </a:r>
            <a:r>
              <a:rPr lang="en-US" sz="1800" dirty="0" smtClean="0"/>
              <a:t># </a:t>
            </a:r>
            <a:r>
              <a:rPr lang="en-US" sz="1800" dirty="0"/>
              <a:t>Lecture 1.2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?album </a:t>
            </a:r>
            <a:r>
              <a:rPr lang="en-US" sz="1800" dirty="0" smtClean="0"/>
              <a:t> r:musicalArtist  ?</a:t>
            </a:r>
            <a:r>
              <a:rPr lang="en-US" sz="1800" dirty="0"/>
              <a:t>artist . 		# ? signifies a variable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}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762000"/>
            <a:ext cx="7772400" cy="646331"/>
          </a:xfrm>
          <a:prstGeom prst="rect">
            <a:avLst/>
          </a:prstGeom>
          <a:noFill/>
          <a:ln w="1270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smtClean="0"/>
              <a:t>To </a:t>
            </a:r>
            <a:r>
              <a:rPr lang="en-US" sz="1800" dirty="0" smtClean="0"/>
              <a:t>run the </a:t>
            </a:r>
            <a:r>
              <a:rPr lang="en-US" sz="1800" smtClean="0"/>
              <a:t>query yourself, first copy it: </a:t>
            </a:r>
            <a:br>
              <a:rPr lang="en-US" sz="1800" smtClean="0"/>
            </a:br>
            <a:r>
              <a:rPr lang="en-US" sz="1800" smtClean="0"/>
              <a:t>Click </a:t>
            </a:r>
            <a:r>
              <a:rPr lang="en-US" sz="1800" dirty="0" smtClean="0"/>
              <a:t>anywhere in </a:t>
            </a:r>
            <a:r>
              <a:rPr lang="en-US" sz="1800" smtClean="0"/>
              <a:t>the box, then </a:t>
            </a:r>
            <a:r>
              <a:rPr lang="en-US" sz="1800" dirty="0" smtClean="0"/>
              <a:t>press Ctrl-A Ctrl-C</a:t>
            </a:r>
            <a:endParaRPr lang="en-US" sz="1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158553"/>
            <a:ext cx="8686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Now Go </a:t>
            </a:r>
            <a:r>
              <a:rPr lang="en-US" sz="1800" dirty="0"/>
              <a:t>to this </a:t>
            </a:r>
            <a:r>
              <a:rPr lang="en-US" sz="1800" dirty="0" smtClean="0"/>
              <a:t>URL: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>
                <a:hlinkClick r:id="rId3"/>
              </a:rPr>
              <a:t>://</a:t>
            </a:r>
            <a:r>
              <a:rPr lang="en-US" sz="1800" smtClean="0">
                <a:hlinkClick r:id="rId3"/>
              </a:rPr>
              <a:t>dbpedia.org/snorql</a:t>
            </a:r>
            <a:r>
              <a:rPr lang="en-US" sz="1800" smtClean="0"/>
              <a:t>  . You see a query box.</a:t>
            </a:r>
            <a:endParaRPr lang="en-US" sz="1800" dirty="0"/>
          </a:p>
          <a:p>
            <a:r>
              <a:rPr lang="en-US" sz="1800" dirty="0" smtClean="0"/>
              <a:t>Paste </a:t>
            </a:r>
            <a:r>
              <a:rPr lang="en-US" sz="1800" dirty="0"/>
              <a:t>the </a:t>
            </a:r>
            <a:r>
              <a:rPr lang="en-US" sz="1800" dirty="0" smtClean="0"/>
              <a:t>query you just copied  </a:t>
            </a:r>
            <a:r>
              <a:rPr lang="en-US" sz="1800" dirty="0"/>
              <a:t>into the query box</a:t>
            </a:r>
            <a:r>
              <a:rPr lang="en-US" sz="1800"/>
              <a:t>: 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Click </a:t>
            </a:r>
            <a:r>
              <a:rPr lang="en-US" sz="1800" dirty="0"/>
              <a:t>in the box, press Ctrl-A Ctrl-V</a:t>
            </a:r>
            <a:r>
              <a:rPr lang="en-US" sz="1800" smtClean="0"/>
              <a:t>).  Now Click </a:t>
            </a:r>
            <a:r>
              <a:rPr lang="en-US" sz="1800" dirty="0" smtClean="0"/>
              <a:t>on </a:t>
            </a:r>
            <a:r>
              <a:rPr lang="en-US" sz="1800" i="1" dirty="0" smtClean="0"/>
              <a:t>Go!</a:t>
            </a:r>
          </a:p>
          <a:p>
            <a:pPr>
              <a:spcBef>
                <a:spcPts val="1200"/>
              </a:spcBef>
            </a:pPr>
            <a:r>
              <a:rPr lang="en-US" sz="1800" b="1" dirty="0" smtClean="0"/>
              <a:t>Note:  </a:t>
            </a:r>
            <a:r>
              <a:rPr lang="en-US" sz="1800" dirty="0" smtClean="0"/>
              <a:t>The display has changed from </a:t>
            </a:r>
            <a:r>
              <a:rPr lang="en-US" sz="1800" smtClean="0"/>
              <a:t>my search </a:t>
            </a:r>
            <a:r>
              <a:rPr lang="en-US" sz="1800" dirty="0" smtClean="0"/>
              <a:t>recorded in the Lecture Notes. You can do Ctrl-F </a:t>
            </a:r>
            <a:r>
              <a:rPr lang="en-US" sz="1800" dirty="0" err="1" smtClean="0"/>
              <a:t>Hilson</a:t>
            </a:r>
            <a:r>
              <a:rPr lang="en-US" sz="1800" dirty="0" smtClean="0"/>
              <a:t>; the second </a:t>
            </a:r>
            <a:r>
              <a:rPr lang="en-US" sz="1800" dirty="0" err="1" smtClean="0"/>
              <a:t>Hilson</a:t>
            </a:r>
            <a:r>
              <a:rPr lang="en-US" sz="1800" dirty="0" smtClean="0"/>
              <a:t> song is Breaking_Point. Clicking  on that gives the data on that song; that display has also changed (for the worse).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29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20550</TotalTime>
  <Words>560</Words>
  <Application>Microsoft Office PowerPoint</Application>
  <PresentationFormat>On-screen Show (4:3)</PresentationFormat>
  <Paragraphs>100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7_Default Design</vt:lpstr>
      <vt:lpstr>UB LIS 571 Soergel Lecture 5.1   RDF, linked data, SPARQL query language</vt:lpstr>
      <vt:lpstr>How to use these slides repeated</vt:lpstr>
      <vt:lpstr>Powerpoint Outline</vt:lpstr>
      <vt:lpstr>1 Resource Description Framework (RDF).   RDF Schema (RDFS)</vt:lpstr>
      <vt:lpstr>1 Resource Description Framework (RDF).   RDF Schema (RDFS)  continued</vt:lpstr>
      <vt:lpstr>1 Resource Description Framework (RDF).   RDF Schema (RDFS)  continued</vt:lpstr>
      <vt:lpstr>2 Linked Data</vt:lpstr>
      <vt:lpstr>3 SPARQL query language</vt:lpstr>
      <vt:lpstr>3 SPARQL query language continued</vt:lpstr>
      <vt:lpstr>3 SPARQL query language continued, optional</vt:lpstr>
      <vt:lpstr>3 SPARQL query language continued, optional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647</cp:revision>
  <dcterms:created xsi:type="dcterms:W3CDTF">2002-10-21T17:52:26Z</dcterms:created>
  <dcterms:modified xsi:type="dcterms:W3CDTF">2016-02-18T00:50:24Z</dcterms:modified>
</cp:coreProperties>
</file>