
<file path=[Content_Types].xml><?xml version="1.0" encoding="utf-8"?>
<Types xmlns="http://schemas.openxmlformats.org/package/2006/content-types">
  <Default Extension="mp3" ContentType="audio/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1" r:id="rId1"/>
  </p:sldMasterIdLst>
  <p:notesMasterIdLst>
    <p:notesMasterId r:id="rId18"/>
  </p:notesMasterIdLst>
  <p:sldIdLst>
    <p:sldId id="260" r:id="rId2"/>
    <p:sldId id="273" r:id="rId3"/>
    <p:sldId id="272" r:id="rId4"/>
    <p:sldId id="259" r:id="rId5"/>
    <p:sldId id="261" r:id="rId6"/>
    <p:sldId id="262" r:id="rId7"/>
    <p:sldId id="268" r:id="rId8"/>
    <p:sldId id="282" r:id="rId9"/>
    <p:sldId id="283" r:id="rId10"/>
    <p:sldId id="275" r:id="rId11"/>
    <p:sldId id="269" r:id="rId12"/>
    <p:sldId id="270" r:id="rId13"/>
    <p:sldId id="285" r:id="rId14"/>
    <p:sldId id="274" r:id="rId15"/>
    <p:sldId id="284" r:id="rId16"/>
    <p:sldId id="286" r:id="rId1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4" autoAdjust="0"/>
    <p:restoredTop sz="94649" autoAdjust="0"/>
  </p:normalViewPr>
  <p:slideViewPr>
    <p:cSldViewPr>
      <p:cViewPr varScale="1">
        <p:scale>
          <a:sx n="82" d="100"/>
          <a:sy n="82" d="100"/>
        </p:scale>
        <p:origin x="-1397"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cs typeface="+mn-cs"/>
              </a:defRPr>
            </a:lvl1pPr>
          </a:lstStyle>
          <a:p>
            <a:pPr>
              <a:defRPr/>
            </a:pPr>
            <a:endParaRPr lang="en-US" dirty="0"/>
          </a:p>
        </p:txBody>
      </p:sp>
      <p:sp>
        <p:nvSpPr>
          <p:cNvPr id="296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cs typeface="+mn-cs"/>
              </a:defRPr>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97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97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cs typeface="+mn-cs"/>
              </a:defRPr>
            </a:lvl1pPr>
          </a:lstStyle>
          <a:p>
            <a:pPr>
              <a:defRPr/>
            </a:pPr>
            <a:endParaRPr lang="en-US" dirty="0"/>
          </a:p>
        </p:txBody>
      </p:sp>
      <p:sp>
        <p:nvSpPr>
          <p:cNvPr id="297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cs typeface="+mn-cs"/>
              </a:defRPr>
            </a:lvl1pPr>
          </a:lstStyle>
          <a:p>
            <a:pPr>
              <a:defRPr/>
            </a:pPr>
            <a:fld id="{33099120-5D35-4016-9FD4-809C6A124625}" type="slidenum">
              <a:rPr lang="en-US"/>
              <a:pPr>
                <a:defRPr/>
              </a:pPr>
              <a:t>‹#›</a:t>
            </a:fld>
            <a:endParaRPr lang="en-US" dirty="0"/>
          </a:p>
        </p:txBody>
      </p:sp>
    </p:spTree>
    <p:extLst>
      <p:ext uri="{BB962C8B-B14F-4D97-AF65-F5344CB8AC3E}">
        <p14:creationId xmlns:p14="http://schemas.microsoft.com/office/powerpoint/2010/main" val="23656290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Unicode MS" pitchFamily="34" charset="-128"/>
        <a:ea typeface="+mn-ea"/>
        <a:cs typeface="+mn-cs"/>
      </a:defRPr>
    </a:lvl1pPr>
    <a:lvl2pPr marL="457200" algn="l" rtl="0" eaLnBrk="0" fontAlgn="base" hangingPunct="0">
      <a:spcBef>
        <a:spcPct val="30000"/>
      </a:spcBef>
      <a:spcAft>
        <a:spcPct val="0"/>
      </a:spcAft>
      <a:defRPr sz="1200" kern="1200">
        <a:solidFill>
          <a:schemeClr val="tx1"/>
        </a:solidFill>
        <a:latin typeface="Arial Unicode MS" pitchFamily="34" charset="-128"/>
        <a:ea typeface="+mn-ea"/>
        <a:cs typeface="+mn-cs"/>
      </a:defRPr>
    </a:lvl2pPr>
    <a:lvl3pPr marL="914400" algn="l" rtl="0" eaLnBrk="0" fontAlgn="base" hangingPunct="0">
      <a:spcBef>
        <a:spcPct val="30000"/>
      </a:spcBef>
      <a:spcAft>
        <a:spcPct val="0"/>
      </a:spcAft>
      <a:defRPr sz="1200" kern="1200">
        <a:solidFill>
          <a:schemeClr val="tx1"/>
        </a:solidFill>
        <a:latin typeface="Arial Unicode MS" pitchFamily="34" charset="-128"/>
        <a:ea typeface="+mn-ea"/>
        <a:cs typeface="+mn-cs"/>
      </a:defRPr>
    </a:lvl3pPr>
    <a:lvl4pPr marL="1371600" algn="l" rtl="0" eaLnBrk="0" fontAlgn="base" hangingPunct="0">
      <a:spcBef>
        <a:spcPct val="30000"/>
      </a:spcBef>
      <a:spcAft>
        <a:spcPct val="0"/>
      </a:spcAft>
      <a:defRPr sz="1200" kern="1200">
        <a:solidFill>
          <a:schemeClr val="tx1"/>
        </a:solidFill>
        <a:latin typeface="Arial Unicode MS" pitchFamily="34" charset="-128"/>
        <a:ea typeface="+mn-ea"/>
        <a:cs typeface="+mn-cs"/>
      </a:defRPr>
    </a:lvl4pPr>
    <a:lvl5pPr marL="1828800" algn="l" rtl="0" eaLnBrk="0" fontAlgn="base" hangingPunct="0">
      <a:spcBef>
        <a:spcPct val="30000"/>
      </a:spcBef>
      <a:spcAft>
        <a:spcPct val="0"/>
      </a:spcAft>
      <a:defRPr sz="1200" kern="1200">
        <a:solidFill>
          <a:schemeClr val="tx1"/>
        </a:solidFill>
        <a:latin typeface="Arial Unicode MS" pitchFamily="34" charset="-12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Soergel,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3ED20E5-6F4E-464C-8E89-564284A36F70}"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Soergel,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DB36F06-0C2B-441C-8941-30DA2EF27D98}"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Soergel,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926B714-91EE-44DF-9AE1-6EC187663BAB}"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Soergel,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DBE7EF8-D788-4A0E-B8CC-75CFC5CF7804}"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Soergel,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944B3AD-9855-43B4-A677-2B5D64DC55C4}"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r>
              <a:rPr lang="en-US" dirty="0" smtClean="0"/>
              <a:t>Soergel, </a:t>
            </a: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C01A8624-5168-452F-8FB5-BCB158AF065B}"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dirty="0"/>
          </a:p>
        </p:txBody>
      </p:sp>
      <p:sp>
        <p:nvSpPr>
          <p:cNvPr id="8" name="Footer Placeholder 7"/>
          <p:cNvSpPr>
            <a:spLocks noGrp="1"/>
          </p:cNvSpPr>
          <p:nvPr>
            <p:ph type="ftr" sz="quarter" idx="11"/>
          </p:nvPr>
        </p:nvSpPr>
        <p:spPr/>
        <p:txBody>
          <a:bodyPr/>
          <a:lstStyle>
            <a:lvl1pPr>
              <a:defRPr/>
            </a:lvl1pPr>
          </a:lstStyle>
          <a:p>
            <a:pPr>
              <a:defRPr/>
            </a:pPr>
            <a:r>
              <a:rPr lang="en-US" dirty="0" smtClean="0"/>
              <a:t>Soergel, </a:t>
            </a:r>
            <a:endParaRPr lang="en-US" dirty="0"/>
          </a:p>
        </p:txBody>
      </p:sp>
      <p:sp>
        <p:nvSpPr>
          <p:cNvPr id="9" name="Slide Number Placeholder 8"/>
          <p:cNvSpPr>
            <a:spLocks noGrp="1"/>
          </p:cNvSpPr>
          <p:nvPr>
            <p:ph type="sldNum" sz="quarter" idx="12"/>
          </p:nvPr>
        </p:nvSpPr>
        <p:spPr/>
        <p:txBody>
          <a:bodyPr/>
          <a:lstStyle>
            <a:lvl1pPr>
              <a:defRPr/>
            </a:lvl1pPr>
          </a:lstStyle>
          <a:p>
            <a:pPr>
              <a:defRPr/>
            </a:pPr>
            <a:fld id="{41909EEE-143D-4BF0-8157-580CBF4BE5C0}"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dirty="0"/>
          </a:p>
        </p:txBody>
      </p:sp>
      <p:sp>
        <p:nvSpPr>
          <p:cNvPr id="4" name="Footer Placeholder 3"/>
          <p:cNvSpPr>
            <a:spLocks noGrp="1"/>
          </p:cNvSpPr>
          <p:nvPr>
            <p:ph type="ftr" sz="quarter" idx="11"/>
          </p:nvPr>
        </p:nvSpPr>
        <p:spPr/>
        <p:txBody>
          <a:bodyPr/>
          <a:lstStyle>
            <a:lvl1pPr>
              <a:defRPr/>
            </a:lvl1pPr>
          </a:lstStyle>
          <a:p>
            <a:pPr>
              <a:defRPr/>
            </a:pPr>
            <a:r>
              <a:rPr lang="en-US" dirty="0" smtClean="0"/>
              <a:t>Soergel, </a:t>
            </a:r>
            <a:endParaRPr lang="en-US" dirty="0"/>
          </a:p>
        </p:txBody>
      </p:sp>
      <p:sp>
        <p:nvSpPr>
          <p:cNvPr id="5" name="Slide Number Placeholder 4"/>
          <p:cNvSpPr>
            <a:spLocks noGrp="1"/>
          </p:cNvSpPr>
          <p:nvPr>
            <p:ph type="sldNum" sz="quarter" idx="12"/>
          </p:nvPr>
        </p:nvSpPr>
        <p:spPr/>
        <p:txBody>
          <a:bodyPr/>
          <a:lstStyle>
            <a:lvl1pPr>
              <a:defRPr/>
            </a:lvl1pPr>
          </a:lstStyle>
          <a:p>
            <a:pPr>
              <a:defRPr/>
            </a:pPr>
            <a:fld id="{9968B5FA-1634-4030-BE4D-C041FBFC09F4}"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p>
        </p:txBody>
      </p:sp>
      <p:sp>
        <p:nvSpPr>
          <p:cNvPr id="3" name="Footer Placeholder 2"/>
          <p:cNvSpPr>
            <a:spLocks noGrp="1"/>
          </p:cNvSpPr>
          <p:nvPr>
            <p:ph type="ftr" sz="quarter" idx="11"/>
          </p:nvPr>
        </p:nvSpPr>
        <p:spPr/>
        <p:txBody>
          <a:bodyPr/>
          <a:lstStyle>
            <a:lvl1pPr>
              <a:defRPr/>
            </a:lvl1pPr>
          </a:lstStyle>
          <a:p>
            <a:pPr>
              <a:defRPr/>
            </a:pPr>
            <a:r>
              <a:rPr lang="en-US" dirty="0" smtClean="0"/>
              <a:t>Soergel, </a:t>
            </a:r>
            <a:endParaRPr lang="en-US" dirty="0"/>
          </a:p>
        </p:txBody>
      </p:sp>
      <p:sp>
        <p:nvSpPr>
          <p:cNvPr id="4" name="Slide Number Placeholder 3"/>
          <p:cNvSpPr>
            <a:spLocks noGrp="1"/>
          </p:cNvSpPr>
          <p:nvPr>
            <p:ph type="sldNum" sz="quarter" idx="12"/>
          </p:nvPr>
        </p:nvSpPr>
        <p:spPr/>
        <p:txBody>
          <a:bodyPr/>
          <a:lstStyle>
            <a:lvl1pPr>
              <a:defRPr/>
            </a:lvl1pPr>
          </a:lstStyle>
          <a:p>
            <a:pPr>
              <a:defRPr/>
            </a:pPr>
            <a:fld id="{B3884B5F-4628-496F-B9D1-7DFF093BE185}"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r>
              <a:rPr lang="en-US" dirty="0" smtClean="0"/>
              <a:t>Soergel, </a:t>
            </a: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EC6EE177-5E08-4D66-96B9-012347F80AE8}"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r>
              <a:rPr lang="en-US" dirty="0" smtClean="0"/>
              <a:t>Soergel, </a:t>
            </a: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5EB0D0F3-6F04-41AC-BEA2-CC5654185D7D}"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685800" y="1524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3011" name="Rectangle 3"/>
          <p:cNvSpPr>
            <a:spLocks noGrp="1" noChangeArrowheads="1"/>
          </p:cNvSpPr>
          <p:nvPr>
            <p:ph type="body" idx="1"/>
          </p:nvPr>
        </p:nvSpPr>
        <p:spPr bwMode="auto">
          <a:xfrm>
            <a:off x="685800" y="16764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30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430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dirty="0" smtClean="0"/>
              <a:t>Soergel, </a:t>
            </a:r>
            <a:endParaRPr lang="en-US" dirty="0"/>
          </a:p>
        </p:txBody>
      </p:sp>
      <p:sp>
        <p:nvSpPr>
          <p:cNvPr id="430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800"/>
            </a:lvl1pPr>
          </a:lstStyle>
          <a:p>
            <a:pPr>
              <a:defRPr/>
            </a:pPr>
            <a:fld id="{F023A00D-5CB4-4BC5-96EA-DD2D4099CE3A}"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hdr="0" ftr="0" dt="0"/>
  <p:txStyles>
    <p:titleStyle>
      <a:lvl1pPr algn="ctr" rtl="0" fontAlgn="base">
        <a:spcBef>
          <a:spcPct val="0"/>
        </a:spcBef>
        <a:spcAft>
          <a:spcPct val="0"/>
        </a:spcAft>
        <a:defRPr sz="4000" b="1">
          <a:solidFill>
            <a:srgbClr val="FFCC66"/>
          </a:solidFill>
          <a:latin typeface="+mj-lt"/>
          <a:ea typeface="+mj-ea"/>
          <a:cs typeface="+mj-cs"/>
        </a:defRPr>
      </a:lvl1pPr>
      <a:lvl2pPr algn="ctr" rtl="0" fontAlgn="base">
        <a:spcBef>
          <a:spcPct val="0"/>
        </a:spcBef>
        <a:spcAft>
          <a:spcPct val="0"/>
        </a:spcAft>
        <a:defRPr sz="4000" b="1">
          <a:solidFill>
            <a:srgbClr val="FFCC66"/>
          </a:solidFill>
          <a:latin typeface="Arial" charset="0"/>
          <a:cs typeface="Arial" charset="0"/>
        </a:defRPr>
      </a:lvl2pPr>
      <a:lvl3pPr algn="ctr" rtl="0" fontAlgn="base">
        <a:spcBef>
          <a:spcPct val="0"/>
        </a:spcBef>
        <a:spcAft>
          <a:spcPct val="0"/>
        </a:spcAft>
        <a:defRPr sz="4000" b="1">
          <a:solidFill>
            <a:srgbClr val="FFCC66"/>
          </a:solidFill>
          <a:latin typeface="Arial" charset="0"/>
          <a:cs typeface="Arial" charset="0"/>
        </a:defRPr>
      </a:lvl3pPr>
      <a:lvl4pPr algn="ctr" rtl="0" fontAlgn="base">
        <a:spcBef>
          <a:spcPct val="0"/>
        </a:spcBef>
        <a:spcAft>
          <a:spcPct val="0"/>
        </a:spcAft>
        <a:defRPr sz="4000" b="1">
          <a:solidFill>
            <a:srgbClr val="FFCC66"/>
          </a:solidFill>
          <a:latin typeface="Arial" charset="0"/>
          <a:cs typeface="Arial" charset="0"/>
        </a:defRPr>
      </a:lvl4pPr>
      <a:lvl5pPr algn="ctr" rtl="0" fontAlgn="base">
        <a:spcBef>
          <a:spcPct val="0"/>
        </a:spcBef>
        <a:spcAft>
          <a:spcPct val="0"/>
        </a:spcAft>
        <a:defRPr sz="4000" b="1">
          <a:solidFill>
            <a:srgbClr val="FFCC66"/>
          </a:solidFill>
          <a:latin typeface="Arial" charset="0"/>
          <a:cs typeface="Arial" charset="0"/>
        </a:defRPr>
      </a:lvl5pPr>
      <a:lvl6pPr marL="457200" algn="ctr" rtl="0" fontAlgn="base">
        <a:spcBef>
          <a:spcPct val="0"/>
        </a:spcBef>
        <a:spcAft>
          <a:spcPct val="0"/>
        </a:spcAft>
        <a:defRPr sz="4000" b="1">
          <a:solidFill>
            <a:srgbClr val="FFCC66"/>
          </a:solidFill>
          <a:latin typeface="Arial" charset="0"/>
          <a:cs typeface="Arial" charset="0"/>
        </a:defRPr>
      </a:lvl6pPr>
      <a:lvl7pPr marL="914400" algn="ctr" rtl="0" fontAlgn="base">
        <a:spcBef>
          <a:spcPct val="0"/>
        </a:spcBef>
        <a:spcAft>
          <a:spcPct val="0"/>
        </a:spcAft>
        <a:defRPr sz="4000" b="1">
          <a:solidFill>
            <a:srgbClr val="FFCC66"/>
          </a:solidFill>
          <a:latin typeface="Arial" charset="0"/>
          <a:cs typeface="Arial" charset="0"/>
        </a:defRPr>
      </a:lvl7pPr>
      <a:lvl8pPr marL="1371600" algn="ctr" rtl="0" fontAlgn="base">
        <a:spcBef>
          <a:spcPct val="0"/>
        </a:spcBef>
        <a:spcAft>
          <a:spcPct val="0"/>
        </a:spcAft>
        <a:defRPr sz="4000" b="1">
          <a:solidFill>
            <a:srgbClr val="FFCC66"/>
          </a:solidFill>
          <a:latin typeface="Arial" charset="0"/>
          <a:cs typeface="Arial" charset="0"/>
        </a:defRPr>
      </a:lvl8pPr>
      <a:lvl9pPr marL="1828800" algn="ctr" rtl="0" fontAlgn="base">
        <a:spcBef>
          <a:spcPct val="0"/>
        </a:spcBef>
        <a:spcAft>
          <a:spcPct val="0"/>
        </a:spcAft>
        <a:defRPr sz="4000" b="1">
          <a:solidFill>
            <a:srgbClr val="FFCC66"/>
          </a:solidFill>
          <a:latin typeface="Arial" charset="0"/>
          <a:cs typeface="Arial" charset="0"/>
        </a:defRPr>
      </a:lvl9pPr>
    </p:titleStyle>
    <p:bodyStyle>
      <a:lvl1pPr marL="342900" indent="-342900" algn="l" rtl="0" fontAlgn="base">
        <a:spcBef>
          <a:spcPct val="6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dsoergel.com/UBLIS571DS-05.2-2Lecture5.2RankingSpreadsheet.xlsx"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609600" y="914400"/>
            <a:ext cx="7772400" cy="1447800"/>
          </a:xfrm>
        </p:spPr>
        <p:txBody>
          <a:bodyPr/>
          <a:lstStyle/>
          <a:p>
            <a:pPr eaLnBrk="1" hangingPunct="1"/>
            <a:r>
              <a:rPr lang="en-US" sz="4800" b="0" dirty="0">
                <a:latin typeface="Arial Unicode MS" pitchFamily="34" charset="-128"/>
              </a:rPr>
              <a:t>UB LIS 571 Soergel</a:t>
            </a:r>
            <a:br>
              <a:rPr lang="en-US" sz="4800" b="0" dirty="0">
                <a:latin typeface="Arial Unicode MS" pitchFamily="34" charset="-128"/>
              </a:rPr>
            </a:br>
            <a:r>
              <a:rPr lang="en-US" sz="4800" b="0" dirty="0">
                <a:latin typeface="Arial Unicode MS" pitchFamily="34" charset="-128"/>
              </a:rPr>
              <a:t>Lecture </a:t>
            </a:r>
            <a:r>
              <a:rPr lang="en-US" sz="4800" b="0" dirty="0" smtClean="0">
                <a:latin typeface="Arial Unicode MS" pitchFamily="34" charset="-128"/>
              </a:rPr>
              <a:t>5.2  </a:t>
            </a:r>
            <a:r>
              <a:rPr lang="en-US" sz="4800" b="0" dirty="0">
                <a:latin typeface="Arial Unicode MS" pitchFamily="34" charset="-128"/>
              </a:rPr>
              <a:t/>
            </a:r>
            <a:br>
              <a:rPr lang="en-US" sz="4800" b="0" dirty="0">
                <a:latin typeface="Arial Unicode MS" pitchFamily="34" charset="-128"/>
              </a:rPr>
            </a:br>
            <a:r>
              <a:rPr lang="en-US" sz="4800" dirty="0" smtClean="0"/>
              <a:t>Access to Information</a:t>
            </a:r>
            <a:endParaRPr lang="en-US" sz="4800" b="0" dirty="0">
              <a:latin typeface="Arial Unicode MS" pitchFamily="34" charset="-128"/>
            </a:endParaRPr>
          </a:p>
        </p:txBody>
      </p:sp>
      <p:sp>
        <p:nvSpPr>
          <p:cNvPr id="2052" name="Rectangle 3"/>
          <p:cNvSpPr>
            <a:spLocks noGrp="1" noChangeArrowheads="1"/>
          </p:cNvSpPr>
          <p:nvPr>
            <p:ph type="subTitle" idx="1"/>
          </p:nvPr>
        </p:nvSpPr>
        <p:spPr>
          <a:xfrm>
            <a:off x="1066800" y="3502767"/>
            <a:ext cx="7239000" cy="1752600"/>
          </a:xfrm>
        </p:spPr>
        <p:txBody>
          <a:bodyPr/>
          <a:lstStyle/>
          <a:p>
            <a:pPr eaLnBrk="1" hangingPunct="1"/>
            <a:r>
              <a:rPr lang="en-US" sz="2800" b="1" dirty="0" smtClean="0">
                <a:solidFill>
                  <a:schemeClr val="bg1"/>
                </a:solidFill>
              </a:rPr>
              <a:t>Dagobert Soergel</a:t>
            </a:r>
          </a:p>
          <a:p>
            <a:pPr eaLnBrk="1" hangingPunct="1"/>
            <a:r>
              <a:rPr lang="en-US" sz="2000" dirty="0" smtClean="0">
                <a:solidFill>
                  <a:schemeClr val="bg1"/>
                </a:solidFill>
              </a:rPr>
              <a:t>Department of Library and Information Studies</a:t>
            </a:r>
            <a:br>
              <a:rPr lang="en-US" sz="2000" dirty="0" smtClean="0">
                <a:solidFill>
                  <a:schemeClr val="bg1"/>
                </a:solidFill>
              </a:rPr>
            </a:br>
            <a:r>
              <a:rPr lang="en-US" sz="2000" dirty="0" smtClean="0">
                <a:solidFill>
                  <a:schemeClr val="bg1"/>
                </a:solidFill>
              </a:rPr>
              <a:t>Graduate School of Education </a:t>
            </a:r>
            <a:br>
              <a:rPr lang="en-US" sz="2000" dirty="0" smtClean="0">
                <a:solidFill>
                  <a:schemeClr val="bg1"/>
                </a:solidFill>
              </a:rPr>
            </a:br>
            <a:r>
              <a:rPr lang="en-US" sz="2000" dirty="0" smtClean="0">
                <a:solidFill>
                  <a:schemeClr val="bg1"/>
                </a:solidFill>
              </a:rPr>
              <a:t>University at Buffalo</a:t>
            </a:r>
          </a:p>
        </p:txBody>
      </p:sp>
      <p:sp>
        <p:nvSpPr>
          <p:cNvPr id="2053" name="Text Box 4"/>
          <p:cNvSpPr txBox="1">
            <a:spLocks noChangeArrowheads="1"/>
          </p:cNvSpPr>
          <p:nvPr/>
        </p:nvSpPr>
        <p:spPr bwMode="auto">
          <a:xfrm>
            <a:off x="1828800" y="4876800"/>
            <a:ext cx="6248400" cy="457200"/>
          </a:xfrm>
          <a:prstGeom prst="rect">
            <a:avLst/>
          </a:prstGeom>
          <a:noFill/>
          <a:ln w="9525">
            <a:noFill/>
            <a:miter lim="800000"/>
            <a:headEnd/>
            <a:tailEnd/>
          </a:ln>
        </p:spPr>
        <p:txBody>
          <a:bodyPr>
            <a:spAutoFit/>
          </a:bodyPr>
          <a:lstStyle/>
          <a:p>
            <a:pPr algn="ctr">
              <a:spcBef>
                <a:spcPct val="10000"/>
              </a:spcBef>
            </a:pPr>
            <a:endParaRPr lang="en-US" dirty="0">
              <a:latin typeface="Arial" charset="0"/>
            </a:endParaRPr>
          </a:p>
        </p:txBody>
      </p:sp>
      <p:sp>
        <p:nvSpPr>
          <p:cNvPr id="6" name="TextBox 5"/>
          <p:cNvSpPr txBox="1"/>
          <p:nvPr/>
        </p:nvSpPr>
        <p:spPr>
          <a:xfrm>
            <a:off x="914400" y="5490865"/>
            <a:ext cx="7543800" cy="461665"/>
          </a:xfrm>
          <a:prstGeom prst="rect">
            <a:avLst/>
          </a:prstGeom>
          <a:noFill/>
        </p:spPr>
        <p:txBody>
          <a:bodyPr wrap="square" rtlCol="0">
            <a:spAutoFit/>
          </a:bodyPr>
          <a:lstStyle/>
          <a:p>
            <a:r>
              <a:rPr lang="en-US" dirty="0" smtClean="0">
                <a:solidFill>
                  <a:schemeClr val="bg1"/>
                </a:solidFill>
              </a:rPr>
              <a:t>Includes audio.			</a:t>
            </a:r>
            <a:r>
              <a:rPr lang="en-US" smtClean="0">
                <a:solidFill>
                  <a:schemeClr val="bg1"/>
                </a:solidFill>
              </a:rPr>
              <a:t>	</a:t>
            </a:r>
            <a:r>
              <a:rPr lang="en-US" smtClean="0">
                <a:solidFill>
                  <a:schemeClr val="bg1"/>
                </a:solidFill>
              </a:rPr>
              <a:t>100 </a:t>
            </a:r>
            <a:r>
              <a:rPr lang="en-US" dirty="0" smtClean="0">
                <a:solidFill>
                  <a:schemeClr val="bg1"/>
                </a:solidFill>
              </a:rPr>
              <a:t>minutes </a:t>
            </a:r>
          </a:p>
        </p:txBody>
      </p:sp>
    </p:spTree>
    <p:extLst>
      <p:ext uri="{BB962C8B-B14F-4D97-AF65-F5344CB8AC3E}">
        <p14:creationId xmlns:p14="http://schemas.microsoft.com/office/powerpoint/2010/main" val="27844585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228600" y="152400"/>
            <a:ext cx="8839200" cy="1143000"/>
          </a:xfrm>
        </p:spPr>
        <p:txBody>
          <a:bodyPr/>
          <a:lstStyle/>
          <a:p>
            <a:pPr eaLnBrk="1" hangingPunct="1"/>
            <a:r>
              <a:rPr lang="en-US" sz="3200" dirty="0"/>
              <a:t>Lecture 5.2, Section 3</a:t>
            </a:r>
            <a:br>
              <a:rPr lang="en-US" sz="3200" dirty="0"/>
            </a:br>
            <a:r>
              <a:rPr lang="en-US" sz="3200" spc="-100" dirty="0"/>
              <a:t> </a:t>
            </a:r>
            <a:r>
              <a:rPr lang="en-US" sz="2400" spc="-100" dirty="0"/>
              <a:t>Ranking documents by (system-) expected relevance</a:t>
            </a:r>
            <a:r>
              <a:rPr lang="en-US" sz="2400" dirty="0"/>
              <a:t/>
            </a:r>
            <a:br>
              <a:rPr lang="en-US" sz="2400" dirty="0"/>
            </a:br>
            <a:r>
              <a:rPr lang="en-US" sz="2400" dirty="0" smtClean="0"/>
              <a:t>3.2 </a:t>
            </a:r>
            <a:r>
              <a:rPr lang="en-US" sz="2400" dirty="0" smtClean="0">
                <a:solidFill>
                  <a:srgbClr val="FFC000"/>
                </a:solidFill>
              </a:rPr>
              <a:t>Full exercise. Ranking of retrieved documents </a:t>
            </a:r>
            <a:r>
              <a:rPr lang="en-US" sz="2400" dirty="0" smtClean="0">
                <a:solidFill>
                  <a:srgbClr val="FF0000"/>
                </a:solidFill>
              </a:rPr>
              <a:t>Optional</a:t>
            </a:r>
            <a:endParaRPr lang="en-US" sz="2400" b="0" dirty="0">
              <a:solidFill>
                <a:srgbClr val="FF0000"/>
              </a:solidFill>
              <a:latin typeface="Arial Unicode MS" pitchFamily="34" charset="-128"/>
            </a:endParaRPr>
          </a:p>
        </p:txBody>
      </p:sp>
      <p:sp>
        <p:nvSpPr>
          <p:cNvPr id="3076" name="Rectangle 3"/>
          <p:cNvSpPr>
            <a:spLocks noGrp="1" noChangeArrowheads="1"/>
          </p:cNvSpPr>
          <p:nvPr>
            <p:ph idx="1"/>
          </p:nvPr>
        </p:nvSpPr>
        <p:spPr>
          <a:xfrm>
            <a:off x="304800" y="1676400"/>
            <a:ext cx="8610600" cy="4876800"/>
          </a:xfrm>
        </p:spPr>
        <p:txBody>
          <a:bodyPr/>
          <a:lstStyle/>
          <a:p>
            <a:pPr marL="0" indent="0" eaLnBrk="1" hangingPunct="1">
              <a:spcBef>
                <a:spcPts val="1800"/>
              </a:spcBef>
              <a:buNone/>
            </a:pPr>
            <a:r>
              <a:rPr lang="en-US" sz="1800" dirty="0" smtClean="0">
                <a:solidFill>
                  <a:schemeClr val="bg1"/>
                </a:solidFill>
              </a:rPr>
              <a:t>In the full exercise, you compute relevance scores for all four documents using each of the four formulas. Then you can arrange in the documents in a ranked list, highest relevance score first. You get four ranked lists, one for each formula, and you can compare these ranked lists to your intuitive ranking – a mini retrieval experiment. There is a spreadsheet to help with this task.</a:t>
            </a:r>
            <a:endParaRPr lang="en-US" sz="1800" dirty="0">
              <a:solidFill>
                <a:schemeClr val="bg1"/>
              </a:solidFill>
            </a:endParaRPr>
          </a:p>
          <a:p>
            <a:pPr marL="0" indent="0" eaLnBrk="1" hangingPunct="1">
              <a:spcBef>
                <a:spcPts val="1800"/>
              </a:spcBef>
              <a:buNone/>
            </a:pPr>
            <a:r>
              <a:rPr lang="en-US" sz="1800" dirty="0" smtClean="0">
                <a:solidFill>
                  <a:schemeClr val="bg1"/>
                </a:solidFill>
              </a:rPr>
              <a:t>Note: The tables on p. 147, bottom, are for use in a seated section</a:t>
            </a:r>
          </a:p>
          <a:p>
            <a:pPr marL="0" indent="0">
              <a:buNone/>
            </a:pPr>
            <a:r>
              <a:rPr lang="en-US" sz="1800" dirty="0" smtClean="0">
                <a:solidFill>
                  <a:schemeClr val="bg1"/>
                </a:solidFill>
              </a:rPr>
              <a:t>Download the spreadsheet found at</a:t>
            </a:r>
            <a:br>
              <a:rPr lang="en-US" sz="1800" dirty="0" smtClean="0">
                <a:solidFill>
                  <a:schemeClr val="bg1"/>
                </a:solidFill>
              </a:rPr>
            </a:br>
            <a:r>
              <a:rPr lang="en-US" sz="1800" dirty="0">
                <a:hlinkClick r:id="rId2"/>
              </a:rPr>
              <a:t>http://</a:t>
            </a:r>
            <a:r>
              <a:rPr lang="en-US" sz="1800" dirty="0" smtClean="0">
                <a:hlinkClick r:id="rId2"/>
              </a:rPr>
              <a:t>www.dsoergel.com/UBLIS571DS-05.2-2Lecture5.2RankingSpreadsheet.xlsx</a:t>
            </a:r>
            <a:r>
              <a:rPr lang="en-US" sz="1800" dirty="0" smtClean="0"/>
              <a:t/>
            </a:r>
            <a:br>
              <a:rPr lang="en-US" sz="1800" dirty="0" smtClean="0"/>
            </a:br>
            <a:r>
              <a:rPr lang="en-US" sz="1800" dirty="0" smtClean="0">
                <a:solidFill>
                  <a:schemeClr val="bg1"/>
                </a:solidFill>
              </a:rPr>
              <a:t>and open it.</a:t>
            </a:r>
            <a:br>
              <a:rPr lang="en-US" sz="1800" dirty="0" smtClean="0">
                <a:solidFill>
                  <a:schemeClr val="bg1"/>
                </a:solidFill>
              </a:rPr>
            </a:br>
            <a:endParaRPr lang="en-US" sz="1800" dirty="0" smtClean="0">
              <a:solidFill>
                <a:schemeClr val="bg1"/>
              </a:solidFill>
            </a:endParaRPr>
          </a:p>
          <a:p>
            <a:pPr marL="0" indent="0">
              <a:buNone/>
            </a:pPr>
            <a:r>
              <a:rPr lang="en-US" sz="1800" dirty="0" smtClean="0">
                <a:solidFill>
                  <a:schemeClr val="bg1"/>
                </a:solidFill>
              </a:rPr>
              <a:t>Then follow the explanations and instructions</a:t>
            </a:r>
            <a:r>
              <a:rPr lang="en-US" sz="1800" dirty="0">
                <a:solidFill>
                  <a:schemeClr val="bg1"/>
                </a:solidFill>
              </a:rPr>
              <a:t> </a:t>
            </a:r>
            <a:r>
              <a:rPr lang="en-US" sz="1800" dirty="0" smtClean="0">
                <a:solidFill>
                  <a:schemeClr val="bg1"/>
                </a:solidFill>
              </a:rPr>
              <a:t>on p. 148 – 149.</a:t>
            </a:r>
          </a:p>
          <a:p>
            <a:pPr marL="0" indent="0">
              <a:buNone/>
            </a:pPr>
            <a:endParaRPr lang="en-US" sz="1800" i="1" dirty="0">
              <a:solidFill>
                <a:schemeClr val="bg1"/>
              </a:solidFill>
            </a:endParaRPr>
          </a:p>
          <a:p>
            <a:pPr marL="0" indent="0">
              <a:buNone/>
            </a:pPr>
            <a:r>
              <a:rPr lang="en-US" sz="1800" dirty="0" smtClean="0">
                <a:solidFill>
                  <a:schemeClr val="bg1"/>
                </a:solidFill>
              </a:rPr>
              <a:t>20 minutes</a:t>
            </a:r>
            <a:r>
              <a:rPr lang="en-US" sz="2000" i="1" dirty="0" smtClean="0">
                <a:solidFill>
                  <a:schemeClr val="bg1"/>
                </a:solidFill>
              </a:rPr>
              <a:t/>
            </a:r>
            <a:br>
              <a:rPr lang="en-US" sz="2000" i="1" dirty="0" smtClean="0">
                <a:solidFill>
                  <a:schemeClr val="bg1"/>
                </a:solidFill>
              </a:rPr>
            </a:br>
            <a:r>
              <a:rPr lang="en-US" sz="2000" dirty="0" smtClean="0">
                <a:solidFill>
                  <a:schemeClr val="bg1"/>
                </a:solidFill>
              </a:rPr>
              <a:t> </a:t>
            </a:r>
          </a:p>
        </p:txBody>
      </p:sp>
      <p:sp>
        <p:nvSpPr>
          <p:cNvPr id="3074" name="Slide Number Placeholder 5"/>
          <p:cNvSpPr>
            <a:spLocks noGrp="1"/>
          </p:cNvSpPr>
          <p:nvPr>
            <p:ph type="sldNum" sz="quarter" idx="12"/>
          </p:nvPr>
        </p:nvSpPr>
        <p:spPr>
          <a:noFill/>
        </p:spPr>
        <p:txBody>
          <a:bodyPr/>
          <a:lstStyle/>
          <a:p>
            <a:fld id="{377A5EB6-31DF-49C5-A368-99503CA30BC6}" type="slidenum">
              <a:rPr lang="en-US"/>
              <a:pPr/>
              <a:t>10</a:t>
            </a:fld>
            <a:endParaRPr lang="en-US" dirty="0"/>
          </a:p>
        </p:txBody>
      </p:sp>
    </p:spTree>
    <p:extLst>
      <p:ext uri="{BB962C8B-B14F-4D97-AF65-F5344CB8AC3E}">
        <p14:creationId xmlns:p14="http://schemas.microsoft.com/office/powerpoint/2010/main" val="2253445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228600" y="762000"/>
            <a:ext cx="8915400" cy="1143000"/>
          </a:xfrm>
        </p:spPr>
        <p:txBody>
          <a:bodyPr/>
          <a:lstStyle/>
          <a:p>
            <a:pPr eaLnBrk="1" hangingPunct="1"/>
            <a:r>
              <a:rPr lang="en-US" sz="3200" dirty="0"/>
              <a:t>Lecture 5.2, Section 3</a:t>
            </a:r>
            <a:br>
              <a:rPr lang="en-US" sz="3200" dirty="0"/>
            </a:br>
            <a:r>
              <a:rPr lang="en-US" sz="3200" spc="-100" dirty="0"/>
              <a:t> </a:t>
            </a:r>
            <a:r>
              <a:rPr lang="en-US" sz="2800" spc="-100" dirty="0"/>
              <a:t>Ranking documents by (system-) expected relevance</a:t>
            </a:r>
            <a:r>
              <a:rPr lang="en-US" sz="3200" dirty="0"/>
              <a:t/>
            </a:r>
            <a:br>
              <a:rPr lang="en-US" sz="3200" dirty="0"/>
            </a:br>
            <a:r>
              <a:rPr lang="en-US" sz="3200" dirty="0" smtClean="0"/>
              <a:t>3.3 </a:t>
            </a:r>
            <a:r>
              <a:rPr lang="en-US" sz="3200" dirty="0" smtClean="0">
                <a:solidFill>
                  <a:srgbClr val="FFC000"/>
                </a:solidFill>
              </a:rPr>
              <a:t>Ranking criteria</a:t>
            </a:r>
            <a:endParaRPr lang="en-US" sz="3200" b="0" dirty="0">
              <a:solidFill>
                <a:srgbClr val="FFC000"/>
              </a:solidFill>
              <a:latin typeface="Arial Unicode MS" pitchFamily="34" charset="-128"/>
            </a:endParaRPr>
          </a:p>
        </p:txBody>
      </p:sp>
      <p:sp>
        <p:nvSpPr>
          <p:cNvPr id="3076" name="Rectangle 3"/>
          <p:cNvSpPr>
            <a:spLocks noGrp="1" noChangeArrowheads="1"/>
          </p:cNvSpPr>
          <p:nvPr>
            <p:ph idx="1"/>
          </p:nvPr>
        </p:nvSpPr>
        <p:spPr>
          <a:xfrm>
            <a:off x="228600" y="2743200"/>
            <a:ext cx="8610600" cy="3200400"/>
          </a:xfrm>
        </p:spPr>
        <p:txBody>
          <a:bodyPr/>
          <a:lstStyle/>
          <a:p>
            <a:pPr marL="0" indent="0" eaLnBrk="1" hangingPunct="1">
              <a:buNone/>
            </a:pPr>
            <a:r>
              <a:rPr lang="en-US" sz="2000" dirty="0" smtClean="0">
                <a:solidFill>
                  <a:schemeClr val="bg1"/>
                </a:solidFill>
              </a:rPr>
              <a:t>Lecture Notes p. 150: Read box at the top. </a:t>
            </a:r>
          </a:p>
          <a:p>
            <a:pPr marL="0" indent="0" eaLnBrk="1" hangingPunct="1">
              <a:buNone/>
            </a:pPr>
            <a:r>
              <a:rPr lang="en-US" sz="2000" dirty="0" smtClean="0">
                <a:solidFill>
                  <a:schemeClr val="bg1"/>
                </a:solidFill>
              </a:rPr>
              <a:t>The heading should be</a:t>
            </a:r>
          </a:p>
          <a:p>
            <a:pPr marL="0" indent="0" eaLnBrk="1" hangingPunct="1">
              <a:buNone/>
            </a:pPr>
            <a:r>
              <a:rPr lang="en-US" sz="2000" dirty="0"/>
              <a:t>3.3   There are many ranking methods used by search </a:t>
            </a:r>
            <a:r>
              <a:rPr lang="en-US" sz="2000" dirty="0" smtClean="0"/>
              <a:t>engines</a:t>
            </a:r>
            <a:r>
              <a:rPr lang="en-US" sz="2000" b="1" dirty="0" smtClean="0"/>
              <a:t>.</a:t>
            </a:r>
          </a:p>
          <a:p>
            <a:pPr marL="0" indent="0" eaLnBrk="1" hangingPunct="1">
              <a:buNone/>
            </a:pPr>
            <a:endParaRPr lang="en-US" sz="2000" b="1" dirty="0">
              <a:solidFill>
                <a:schemeClr val="bg1"/>
              </a:solidFill>
            </a:endParaRPr>
          </a:p>
          <a:p>
            <a:pPr marL="0" indent="0" eaLnBrk="1" hangingPunct="1">
              <a:buNone/>
            </a:pPr>
            <a:endParaRPr lang="en-US" sz="2000" b="1" dirty="0" smtClean="0">
              <a:solidFill>
                <a:schemeClr val="bg1"/>
              </a:solidFill>
            </a:endParaRPr>
          </a:p>
          <a:p>
            <a:pPr marL="0" indent="0" eaLnBrk="1" hangingPunct="1">
              <a:buNone/>
            </a:pPr>
            <a:endParaRPr lang="en-US" sz="2000" b="1" dirty="0">
              <a:solidFill>
                <a:schemeClr val="bg1"/>
              </a:solidFill>
            </a:endParaRPr>
          </a:p>
          <a:p>
            <a:pPr marL="0" indent="0" eaLnBrk="1" hangingPunct="1">
              <a:buNone/>
            </a:pPr>
            <a:r>
              <a:rPr lang="en-US" sz="2000" dirty="0" smtClean="0">
                <a:solidFill>
                  <a:schemeClr val="bg1"/>
                </a:solidFill>
              </a:rPr>
              <a:t>3 minutes </a:t>
            </a:r>
          </a:p>
        </p:txBody>
      </p:sp>
      <p:sp>
        <p:nvSpPr>
          <p:cNvPr id="3074" name="Slide Number Placeholder 5"/>
          <p:cNvSpPr>
            <a:spLocks noGrp="1"/>
          </p:cNvSpPr>
          <p:nvPr>
            <p:ph type="sldNum" sz="quarter" idx="12"/>
          </p:nvPr>
        </p:nvSpPr>
        <p:spPr>
          <a:noFill/>
        </p:spPr>
        <p:txBody>
          <a:bodyPr/>
          <a:lstStyle/>
          <a:p>
            <a:fld id="{377A5EB6-31DF-49C5-A368-99503CA30BC6}" type="slidenum">
              <a:rPr lang="en-US"/>
              <a:pPr/>
              <a:t>11</a:t>
            </a:fld>
            <a:endParaRPr lang="en-US" dirty="0"/>
          </a:p>
        </p:txBody>
      </p:sp>
    </p:spTree>
    <p:extLst>
      <p:ext uri="{BB962C8B-B14F-4D97-AF65-F5344CB8AC3E}">
        <p14:creationId xmlns:p14="http://schemas.microsoft.com/office/powerpoint/2010/main" val="36887009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81000" y="457200"/>
            <a:ext cx="8458200" cy="1219200"/>
          </a:xfrm>
        </p:spPr>
        <p:txBody>
          <a:bodyPr/>
          <a:lstStyle/>
          <a:p>
            <a:pPr eaLnBrk="1" hangingPunct="1"/>
            <a:r>
              <a:rPr lang="en-US" sz="3200" dirty="0"/>
              <a:t>Lecture 5.2, </a:t>
            </a:r>
            <a:r>
              <a:rPr lang="en-US" sz="3200" dirty="0" smtClean="0"/>
              <a:t>Section 4</a:t>
            </a:r>
            <a:r>
              <a:rPr lang="en-US" sz="3200" dirty="0"/>
              <a:t/>
            </a:r>
            <a:br>
              <a:rPr lang="en-US" sz="3200" dirty="0"/>
            </a:br>
            <a:r>
              <a:rPr lang="en-US" sz="3200" dirty="0" smtClean="0"/>
              <a:t>Search modes and data structures 1</a:t>
            </a:r>
            <a:endParaRPr lang="en-US" sz="3200" b="0" dirty="0">
              <a:solidFill>
                <a:schemeClr val="bg1"/>
              </a:solidFill>
              <a:latin typeface="Arial Unicode MS" pitchFamily="34" charset="-128"/>
            </a:endParaRPr>
          </a:p>
        </p:txBody>
      </p:sp>
      <p:sp>
        <p:nvSpPr>
          <p:cNvPr id="3076" name="Rectangle 3"/>
          <p:cNvSpPr>
            <a:spLocks noGrp="1" noChangeArrowheads="1"/>
          </p:cNvSpPr>
          <p:nvPr>
            <p:ph idx="1"/>
          </p:nvPr>
        </p:nvSpPr>
        <p:spPr>
          <a:xfrm>
            <a:off x="381000" y="2362200"/>
            <a:ext cx="8610600" cy="3581400"/>
          </a:xfrm>
        </p:spPr>
        <p:txBody>
          <a:bodyPr/>
          <a:lstStyle/>
          <a:p>
            <a:pPr marL="0" indent="0" eaLnBrk="1" hangingPunct="1">
              <a:lnSpc>
                <a:spcPct val="110000"/>
              </a:lnSpc>
              <a:buNone/>
            </a:pPr>
            <a:r>
              <a:rPr lang="en-US" sz="2000" dirty="0" smtClean="0">
                <a:solidFill>
                  <a:schemeClr val="bg1"/>
                </a:solidFill>
              </a:rPr>
              <a:t>Lecture Notes Section 4, p. 150, based on Chapter 11 of the</a:t>
            </a:r>
            <a:r>
              <a:rPr lang="en-US" sz="2000" b="1" dirty="0" smtClean="0">
                <a:solidFill>
                  <a:schemeClr val="bg1"/>
                </a:solidFill>
              </a:rPr>
              <a:t> textbook</a:t>
            </a:r>
            <a:r>
              <a:rPr lang="en-US" sz="2000" dirty="0" smtClean="0">
                <a:solidFill>
                  <a:schemeClr val="bg1"/>
                </a:solidFill>
              </a:rPr>
              <a:t>. </a:t>
            </a:r>
          </a:p>
          <a:p>
            <a:pPr marL="0" indent="0" eaLnBrk="1" hangingPunct="1">
              <a:lnSpc>
                <a:spcPct val="110000"/>
              </a:lnSpc>
              <a:buNone/>
            </a:pPr>
            <a:r>
              <a:rPr lang="en-US" sz="2000" dirty="0" smtClean="0">
                <a:solidFill>
                  <a:schemeClr val="bg1"/>
                </a:solidFill>
              </a:rPr>
              <a:t>Not all sections of this chapter are still of equal importance. Get the gist of 11.1, read 11.2 - 11.4, skim the others</a:t>
            </a:r>
          </a:p>
          <a:p>
            <a:pPr marL="0" indent="0" eaLnBrk="1" hangingPunct="1">
              <a:buNone/>
            </a:pPr>
            <a:r>
              <a:rPr lang="en-US" sz="1800" dirty="0" smtClean="0">
                <a:solidFill>
                  <a:schemeClr val="bg1"/>
                </a:solidFill>
              </a:rPr>
              <a:t/>
            </a:r>
            <a:br>
              <a:rPr lang="en-US" sz="1800" dirty="0" smtClean="0">
                <a:solidFill>
                  <a:schemeClr val="bg1"/>
                </a:solidFill>
              </a:rPr>
            </a:br>
            <a:r>
              <a:rPr lang="en-US" sz="1800" dirty="0" smtClean="0">
                <a:solidFill>
                  <a:schemeClr val="bg1"/>
                </a:solidFill>
              </a:rPr>
              <a:t> </a:t>
            </a:r>
          </a:p>
        </p:txBody>
      </p:sp>
      <p:sp>
        <p:nvSpPr>
          <p:cNvPr id="3074" name="Slide Number Placeholder 5"/>
          <p:cNvSpPr>
            <a:spLocks noGrp="1"/>
          </p:cNvSpPr>
          <p:nvPr>
            <p:ph type="sldNum" sz="quarter" idx="12"/>
          </p:nvPr>
        </p:nvSpPr>
        <p:spPr>
          <a:noFill/>
        </p:spPr>
        <p:txBody>
          <a:bodyPr/>
          <a:lstStyle/>
          <a:p>
            <a:fld id="{377A5EB6-31DF-49C5-A368-99503CA30BC6}" type="slidenum">
              <a:rPr lang="en-US"/>
              <a:pPr/>
              <a:t>12</a:t>
            </a:fld>
            <a:endParaRPr lang="en-US" dirty="0"/>
          </a:p>
        </p:txBody>
      </p:sp>
    </p:spTree>
    <p:extLst>
      <p:ext uri="{BB962C8B-B14F-4D97-AF65-F5344CB8AC3E}">
        <p14:creationId xmlns:p14="http://schemas.microsoft.com/office/powerpoint/2010/main" val="6562259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81000" y="457200"/>
            <a:ext cx="8458200" cy="1219200"/>
          </a:xfrm>
        </p:spPr>
        <p:txBody>
          <a:bodyPr/>
          <a:lstStyle/>
          <a:p>
            <a:pPr eaLnBrk="1" hangingPunct="1"/>
            <a:r>
              <a:rPr lang="en-US" sz="3200" dirty="0"/>
              <a:t>Lecture 5.2, </a:t>
            </a:r>
            <a:r>
              <a:rPr lang="en-US" sz="3200" dirty="0" smtClean="0"/>
              <a:t>Section 4</a:t>
            </a:r>
            <a:r>
              <a:rPr lang="en-US" sz="3200" dirty="0"/>
              <a:t/>
            </a:r>
            <a:br>
              <a:rPr lang="en-US" sz="3200" dirty="0"/>
            </a:br>
            <a:r>
              <a:rPr lang="en-US" sz="3200" dirty="0" smtClean="0"/>
              <a:t>Search modes and data structures 2</a:t>
            </a:r>
            <a:endParaRPr lang="en-US" sz="3200" b="0" dirty="0">
              <a:solidFill>
                <a:schemeClr val="bg1"/>
              </a:solidFill>
              <a:latin typeface="Arial Unicode MS" pitchFamily="34" charset="-128"/>
            </a:endParaRPr>
          </a:p>
        </p:txBody>
      </p:sp>
      <p:sp>
        <p:nvSpPr>
          <p:cNvPr id="3076" name="Rectangle 3"/>
          <p:cNvSpPr>
            <a:spLocks noGrp="1" noChangeArrowheads="1"/>
          </p:cNvSpPr>
          <p:nvPr>
            <p:ph idx="1"/>
          </p:nvPr>
        </p:nvSpPr>
        <p:spPr>
          <a:xfrm>
            <a:off x="381000" y="2362200"/>
            <a:ext cx="8610600" cy="3581400"/>
          </a:xfrm>
        </p:spPr>
        <p:txBody>
          <a:bodyPr/>
          <a:lstStyle/>
          <a:p>
            <a:pPr marL="0" indent="0">
              <a:lnSpc>
                <a:spcPct val="110000"/>
              </a:lnSpc>
              <a:buNone/>
            </a:pPr>
            <a:r>
              <a:rPr lang="en-US" sz="2000" dirty="0" smtClean="0">
                <a:solidFill>
                  <a:schemeClr val="bg1"/>
                </a:solidFill>
              </a:rPr>
              <a:t>Textbook</a:t>
            </a:r>
            <a:r>
              <a:rPr lang="en-US" sz="2000" b="1" dirty="0" smtClean="0">
                <a:solidFill>
                  <a:schemeClr val="bg1"/>
                </a:solidFill>
              </a:rPr>
              <a:t> Section 11.1</a:t>
            </a:r>
            <a:r>
              <a:rPr lang="en-US" sz="2000" dirty="0" smtClean="0">
                <a:solidFill>
                  <a:schemeClr val="bg1"/>
                </a:solidFill>
              </a:rPr>
              <a:t>: </a:t>
            </a:r>
            <a:br>
              <a:rPr lang="en-US" sz="2000" dirty="0" smtClean="0">
                <a:solidFill>
                  <a:schemeClr val="bg1"/>
                </a:solidFill>
              </a:rPr>
            </a:br>
            <a:r>
              <a:rPr lang="en-US" sz="2000" dirty="0" smtClean="0">
                <a:solidFill>
                  <a:schemeClr val="bg1"/>
                </a:solidFill>
              </a:rPr>
              <a:t>Get the gist of this, </a:t>
            </a:r>
            <a:r>
              <a:rPr lang="en-US" sz="2000" b="1" dirty="0" smtClean="0">
                <a:solidFill>
                  <a:schemeClr val="bg1"/>
                </a:solidFill>
              </a:rPr>
              <a:t>key messages in the Lecture </a:t>
            </a:r>
            <a:r>
              <a:rPr lang="en-US" sz="2000" b="1" dirty="0">
                <a:solidFill>
                  <a:schemeClr val="bg1"/>
                </a:solidFill>
              </a:rPr>
              <a:t>N</a:t>
            </a:r>
            <a:r>
              <a:rPr lang="en-US" sz="2000" b="1" dirty="0" smtClean="0">
                <a:solidFill>
                  <a:schemeClr val="bg1"/>
                </a:solidFill>
              </a:rPr>
              <a:t>otes.</a:t>
            </a:r>
            <a:r>
              <a:rPr lang="en-US" sz="2000" dirty="0" smtClean="0">
                <a:solidFill>
                  <a:schemeClr val="bg1"/>
                </a:solidFill>
              </a:rPr>
              <a:t/>
            </a:r>
            <a:br>
              <a:rPr lang="en-US" sz="2000" dirty="0" smtClean="0">
                <a:solidFill>
                  <a:schemeClr val="bg1"/>
                </a:solidFill>
              </a:rPr>
            </a:br>
            <a:r>
              <a:rPr lang="en-US" sz="2000" dirty="0" smtClean="0">
                <a:solidFill>
                  <a:schemeClr val="bg1"/>
                </a:solidFill>
              </a:rPr>
              <a:t>The structure of the various printed indexes discussed in this section is of much less significance today.</a:t>
            </a:r>
          </a:p>
          <a:p>
            <a:pPr marL="0" indent="0" eaLnBrk="1" hangingPunct="1">
              <a:buNone/>
            </a:pPr>
            <a:r>
              <a:rPr lang="en-US" sz="1800" dirty="0" smtClean="0">
                <a:solidFill>
                  <a:schemeClr val="bg1"/>
                </a:solidFill>
              </a:rPr>
              <a:t/>
            </a:r>
            <a:br>
              <a:rPr lang="en-US" sz="1800" dirty="0" smtClean="0">
                <a:solidFill>
                  <a:schemeClr val="bg1"/>
                </a:solidFill>
              </a:rPr>
            </a:br>
            <a:r>
              <a:rPr lang="en-US" sz="1800" dirty="0" smtClean="0">
                <a:solidFill>
                  <a:schemeClr val="bg1"/>
                </a:solidFill>
              </a:rPr>
              <a:t> </a:t>
            </a:r>
          </a:p>
        </p:txBody>
      </p:sp>
      <p:sp>
        <p:nvSpPr>
          <p:cNvPr id="3074" name="Slide Number Placeholder 5"/>
          <p:cNvSpPr>
            <a:spLocks noGrp="1"/>
          </p:cNvSpPr>
          <p:nvPr>
            <p:ph type="sldNum" sz="quarter" idx="12"/>
          </p:nvPr>
        </p:nvSpPr>
        <p:spPr>
          <a:noFill/>
        </p:spPr>
        <p:txBody>
          <a:bodyPr/>
          <a:lstStyle/>
          <a:p>
            <a:fld id="{377A5EB6-31DF-49C5-A368-99503CA30BC6}" type="slidenum">
              <a:rPr lang="en-US"/>
              <a:pPr/>
              <a:t>13</a:t>
            </a:fld>
            <a:endParaRPr lang="en-US" dirty="0"/>
          </a:p>
        </p:txBody>
      </p:sp>
    </p:spTree>
    <p:extLst>
      <p:ext uri="{BB962C8B-B14F-4D97-AF65-F5344CB8AC3E}">
        <p14:creationId xmlns:p14="http://schemas.microsoft.com/office/powerpoint/2010/main" val="27164424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76200"/>
            <a:ext cx="8458200" cy="1066800"/>
          </a:xfrm>
        </p:spPr>
        <p:txBody>
          <a:bodyPr/>
          <a:lstStyle/>
          <a:p>
            <a:pPr eaLnBrk="1" hangingPunct="1"/>
            <a:r>
              <a:rPr lang="en-US" sz="2800" dirty="0"/>
              <a:t>Lecture 5.2, </a:t>
            </a:r>
            <a:r>
              <a:rPr lang="en-US" sz="2800" dirty="0" smtClean="0"/>
              <a:t>Section 4</a:t>
            </a:r>
            <a:r>
              <a:rPr lang="en-US" sz="2800" dirty="0"/>
              <a:t/>
            </a:r>
            <a:br>
              <a:rPr lang="en-US" sz="2800" dirty="0"/>
            </a:br>
            <a:r>
              <a:rPr lang="en-US" sz="2800" dirty="0" smtClean="0"/>
              <a:t>Search modes and data structures 3</a:t>
            </a:r>
            <a:endParaRPr lang="en-US" sz="2800" b="0" dirty="0">
              <a:solidFill>
                <a:schemeClr val="bg1"/>
              </a:solidFill>
              <a:latin typeface="Arial Unicode MS" pitchFamily="34" charset="-128"/>
            </a:endParaRPr>
          </a:p>
        </p:txBody>
      </p:sp>
      <p:sp>
        <p:nvSpPr>
          <p:cNvPr id="3076" name="Rectangle 3"/>
          <p:cNvSpPr>
            <a:spLocks noGrp="1" noChangeArrowheads="1"/>
          </p:cNvSpPr>
          <p:nvPr>
            <p:ph idx="1"/>
          </p:nvPr>
        </p:nvSpPr>
        <p:spPr>
          <a:xfrm>
            <a:off x="228600" y="1295400"/>
            <a:ext cx="8763000" cy="4876800"/>
          </a:xfrm>
        </p:spPr>
        <p:txBody>
          <a:bodyPr/>
          <a:lstStyle/>
          <a:p>
            <a:pPr>
              <a:lnSpc>
                <a:spcPct val="110000"/>
              </a:lnSpc>
            </a:pPr>
            <a:r>
              <a:rPr lang="en-US" sz="1800" dirty="0" smtClean="0">
                <a:solidFill>
                  <a:schemeClr val="bg1"/>
                </a:solidFill>
              </a:rPr>
              <a:t>Textbook</a:t>
            </a:r>
            <a:r>
              <a:rPr lang="en-US" sz="1800" b="1" dirty="0" smtClean="0">
                <a:solidFill>
                  <a:schemeClr val="bg1"/>
                </a:solidFill>
              </a:rPr>
              <a:t> Section 11.2</a:t>
            </a:r>
            <a:r>
              <a:rPr lang="en-US" sz="1800" dirty="0" smtClean="0">
                <a:solidFill>
                  <a:schemeClr val="bg1"/>
                </a:solidFill>
              </a:rPr>
              <a:t> </a:t>
            </a:r>
            <a:br>
              <a:rPr lang="en-US" sz="1800" dirty="0" smtClean="0">
                <a:solidFill>
                  <a:schemeClr val="bg1"/>
                </a:solidFill>
              </a:rPr>
            </a:br>
            <a:r>
              <a:rPr lang="en-US" sz="1800" dirty="0" smtClean="0">
                <a:solidFill>
                  <a:schemeClr val="bg1"/>
                </a:solidFill>
              </a:rPr>
              <a:t>is primarily important for its discussion of </a:t>
            </a:r>
            <a:r>
              <a:rPr lang="en-US" sz="1800" b="1" dirty="0" smtClean="0">
                <a:solidFill>
                  <a:schemeClr val="bg1"/>
                </a:solidFill>
              </a:rPr>
              <a:t>search modes:</a:t>
            </a:r>
            <a:r>
              <a:rPr lang="en-US" sz="1800" dirty="0" smtClean="0">
                <a:solidFill>
                  <a:schemeClr val="bg1"/>
                </a:solidFill>
              </a:rPr>
              <a:t/>
            </a:r>
            <a:br>
              <a:rPr lang="en-US" sz="1800" dirty="0" smtClean="0">
                <a:solidFill>
                  <a:schemeClr val="bg1"/>
                </a:solidFill>
              </a:rPr>
            </a:br>
            <a:r>
              <a:rPr lang="en-US" sz="1800" dirty="0" smtClean="0">
                <a:solidFill>
                  <a:schemeClr val="bg1"/>
                </a:solidFill>
              </a:rPr>
              <a:t>A search usually consists of identifying a subset of documents (or other target entities, as when searching for products or people) through </a:t>
            </a:r>
            <a:br>
              <a:rPr lang="en-US" sz="1800" dirty="0" smtClean="0">
                <a:solidFill>
                  <a:schemeClr val="bg1"/>
                </a:solidFill>
              </a:rPr>
            </a:br>
            <a:r>
              <a:rPr lang="en-US" sz="1800" b="1" dirty="0" smtClean="0">
                <a:solidFill>
                  <a:srgbClr val="FF0000"/>
                </a:solidFill>
              </a:rPr>
              <a:t>lookup</a:t>
            </a:r>
            <a:r>
              <a:rPr lang="en-US" sz="1800" b="1" dirty="0" smtClean="0">
                <a:solidFill>
                  <a:schemeClr val="bg1"/>
                </a:solidFill>
              </a:rPr>
              <a:t> followed by</a:t>
            </a:r>
            <a:r>
              <a:rPr lang="en-US" sz="1800" dirty="0" smtClean="0">
                <a:solidFill>
                  <a:schemeClr val="bg1"/>
                </a:solidFill>
              </a:rPr>
              <a:t> further selection through </a:t>
            </a:r>
            <a:r>
              <a:rPr lang="en-US" sz="1800" b="1" dirty="0" smtClean="0">
                <a:solidFill>
                  <a:srgbClr val="00B050"/>
                </a:solidFill>
              </a:rPr>
              <a:t>examination</a:t>
            </a:r>
            <a:r>
              <a:rPr lang="en-US" sz="1800" dirty="0" smtClean="0">
                <a:solidFill>
                  <a:srgbClr val="00B050"/>
                </a:solidFill>
              </a:rPr>
              <a:t>.</a:t>
            </a:r>
          </a:p>
          <a:p>
            <a:pPr>
              <a:lnSpc>
                <a:spcPct val="110000"/>
              </a:lnSpc>
            </a:pPr>
            <a:r>
              <a:rPr lang="en-US" sz="1800" b="1" dirty="0" smtClean="0">
                <a:solidFill>
                  <a:srgbClr val="FF0000"/>
                </a:solidFill>
              </a:rPr>
              <a:t>Look-up </a:t>
            </a:r>
            <a:r>
              <a:rPr lang="en-US" sz="1800" b="1" dirty="0" smtClean="0">
                <a:solidFill>
                  <a:schemeClr val="bg1"/>
                </a:solidFill>
              </a:rPr>
              <a:t>(</a:t>
            </a:r>
            <a:r>
              <a:rPr lang="en-US" sz="1800" dirty="0" smtClean="0">
                <a:solidFill>
                  <a:schemeClr val="bg1"/>
                </a:solidFill>
              </a:rPr>
              <a:t>through</a:t>
            </a:r>
            <a:r>
              <a:rPr lang="en-US" sz="1800" b="1" dirty="0" smtClean="0">
                <a:solidFill>
                  <a:schemeClr val="bg1"/>
                </a:solidFill>
              </a:rPr>
              <a:t> query search</a:t>
            </a:r>
            <a:r>
              <a:rPr lang="en-US" sz="1800" dirty="0" smtClean="0">
                <a:solidFill>
                  <a:schemeClr val="bg1"/>
                </a:solidFill>
              </a:rPr>
              <a:t> or through </a:t>
            </a:r>
            <a:r>
              <a:rPr lang="en-US" sz="1800" b="1" dirty="0" smtClean="0">
                <a:solidFill>
                  <a:schemeClr val="bg1"/>
                </a:solidFill>
              </a:rPr>
              <a:t>navigation</a:t>
            </a:r>
            <a:r>
              <a:rPr lang="en-US" sz="1800" dirty="0" smtClean="0">
                <a:solidFill>
                  <a:schemeClr val="bg1"/>
                </a:solidFill>
              </a:rPr>
              <a:t>) </a:t>
            </a:r>
            <a:r>
              <a:rPr lang="en-US" sz="1800" b="1" dirty="0" smtClean="0">
                <a:solidFill>
                  <a:schemeClr val="bg1"/>
                </a:solidFill>
              </a:rPr>
              <a:t>depends on the degree of order in the database</a:t>
            </a:r>
            <a:r>
              <a:rPr lang="en-US" sz="1800" dirty="0" smtClean="0">
                <a:solidFill>
                  <a:schemeClr val="bg1"/>
                </a:solidFill>
              </a:rPr>
              <a:t>.</a:t>
            </a:r>
          </a:p>
          <a:p>
            <a:pPr>
              <a:lnSpc>
                <a:spcPct val="110000"/>
              </a:lnSpc>
            </a:pPr>
            <a:r>
              <a:rPr lang="en-US" sz="1800" b="1" dirty="0" smtClean="0">
                <a:solidFill>
                  <a:schemeClr val="bg1"/>
                </a:solidFill>
              </a:rPr>
              <a:t>Search by </a:t>
            </a:r>
            <a:r>
              <a:rPr lang="en-US" sz="1800" b="1" dirty="0" smtClean="0">
                <a:solidFill>
                  <a:srgbClr val="00B050"/>
                </a:solidFill>
              </a:rPr>
              <a:t>examination</a:t>
            </a:r>
            <a:r>
              <a:rPr lang="en-US" sz="1800" dirty="0" smtClean="0">
                <a:solidFill>
                  <a:schemeClr val="bg1"/>
                </a:solidFill>
              </a:rPr>
              <a:t> of records about the entities targeted in the search </a:t>
            </a:r>
            <a:r>
              <a:rPr lang="en-US" sz="1800" b="1" dirty="0" smtClean="0">
                <a:solidFill>
                  <a:schemeClr val="bg1"/>
                </a:solidFill>
              </a:rPr>
              <a:t>depends on the amount of information available in a results display</a:t>
            </a:r>
            <a:r>
              <a:rPr lang="en-US" sz="1800" dirty="0" smtClean="0">
                <a:solidFill>
                  <a:schemeClr val="bg1"/>
                </a:solidFill>
              </a:rPr>
              <a:t> (which is limited by the amount of information available in the database). For example, does the Google result listing give enough information (or the right information) to make intelligent selections. By following a link you can examine a Web page using full information; the Web page may have links to reviews which will give you even more information (as in ecommerce pages where you examine products based on the information provided on the ecommerce site.</a:t>
            </a:r>
            <a:br>
              <a:rPr lang="en-US" sz="1800" dirty="0" smtClean="0">
                <a:solidFill>
                  <a:schemeClr val="bg1"/>
                </a:solidFill>
              </a:rPr>
            </a:br>
            <a:r>
              <a:rPr lang="en-US" sz="1800" dirty="0" smtClean="0">
                <a:solidFill>
                  <a:schemeClr val="bg1"/>
                </a:solidFill>
              </a:rPr>
              <a:t> </a:t>
            </a:r>
          </a:p>
        </p:txBody>
      </p:sp>
      <p:sp>
        <p:nvSpPr>
          <p:cNvPr id="3074" name="Slide Number Placeholder 5"/>
          <p:cNvSpPr>
            <a:spLocks noGrp="1"/>
          </p:cNvSpPr>
          <p:nvPr>
            <p:ph type="sldNum" sz="quarter" idx="12"/>
          </p:nvPr>
        </p:nvSpPr>
        <p:spPr>
          <a:noFill/>
        </p:spPr>
        <p:txBody>
          <a:bodyPr/>
          <a:lstStyle/>
          <a:p>
            <a:fld id="{377A5EB6-31DF-49C5-A368-99503CA30BC6}" type="slidenum">
              <a:rPr lang="en-US"/>
              <a:pPr/>
              <a:t>14</a:t>
            </a:fld>
            <a:endParaRPr lang="en-US" dirty="0"/>
          </a:p>
        </p:txBody>
      </p:sp>
    </p:spTree>
    <p:extLst>
      <p:ext uri="{BB962C8B-B14F-4D97-AF65-F5344CB8AC3E}">
        <p14:creationId xmlns:p14="http://schemas.microsoft.com/office/powerpoint/2010/main" val="15011803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76200"/>
            <a:ext cx="8458200" cy="1066800"/>
          </a:xfrm>
        </p:spPr>
        <p:txBody>
          <a:bodyPr/>
          <a:lstStyle/>
          <a:p>
            <a:pPr eaLnBrk="1" hangingPunct="1"/>
            <a:r>
              <a:rPr lang="en-US" sz="2800" dirty="0"/>
              <a:t>Lecture 5.2, </a:t>
            </a:r>
            <a:r>
              <a:rPr lang="en-US" sz="2800" dirty="0" smtClean="0"/>
              <a:t>Section 4</a:t>
            </a:r>
            <a:r>
              <a:rPr lang="en-US" sz="2800" dirty="0"/>
              <a:t/>
            </a:r>
            <a:br>
              <a:rPr lang="en-US" sz="2800" dirty="0"/>
            </a:br>
            <a:r>
              <a:rPr lang="en-US" sz="2800" dirty="0" smtClean="0"/>
              <a:t>Search modes and data structures 4</a:t>
            </a:r>
            <a:endParaRPr lang="en-US" sz="2800" b="0" dirty="0">
              <a:solidFill>
                <a:schemeClr val="bg1"/>
              </a:solidFill>
              <a:latin typeface="Arial Unicode MS" pitchFamily="34" charset="-128"/>
            </a:endParaRPr>
          </a:p>
        </p:txBody>
      </p:sp>
      <p:sp>
        <p:nvSpPr>
          <p:cNvPr id="3076" name="Rectangle 3"/>
          <p:cNvSpPr>
            <a:spLocks noGrp="1" noChangeArrowheads="1"/>
          </p:cNvSpPr>
          <p:nvPr>
            <p:ph idx="1"/>
          </p:nvPr>
        </p:nvSpPr>
        <p:spPr>
          <a:xfrm>
            <a:off x="381000" y="1676400"/>
            <a:ext cx="8610600" cy="4495800"/>
          </a:xfrm>
        </p:spPr>
        <p:txBody>
          <a:bodyPr/>
          <a:lstStyle/>
          <a:p>
            <a:pPr>
              <a:lnSpc>
                <a:spcPct val="110000"/>
              </a:lnSpc>
            </a:pPr>
            <a:r>
              <a:rPr lang="en-US" sz="1800" dirty="0" smtClean="0">
                <a:solidFill>
                  <a:schemeClr val="bg1"/>
                </a:solidFill>
              </a:rPr>
              <a:t>Textbook</a:t>
            </a:r>
            <a:r>
              <a:rPr lang="en-US" sz="1800" b="1" dirty="0" smtClean="0">
                <a:solidFill>
                  <a:schemeClr val="bg1"/>
                </a:solidFill>
              </a:rPr>
              <a:t> Section 11.3</a:t>
            </a:r>
            <a:br>
              <a:rPr lang="en-US" sz="1800" b="1" dirty="0" smtClean="0">
                <a:solidFill>
                  <a:schemeClr val="bg1"/>
                </a:solidFill>
              </a:rPr>
            </a:br>
            <a:r>
              <a:rPr lang="en-US" sz="1800" dirty="0" smtClean="0">
                <a:solidFill>
                  <a:schemeClr val="bg1"/>
                </a:solidFill>
              </a:rPr>
              <a:t>discusses the still very important  data structure  </a:t>
            </a:r>
            <a:r>
              <a:rPr lang="en-US" sz="1800" dirty="0" smtClean="0">
                <a:solidFill>
                  <a:srgbClr val="00B050"/>
                </a:solidFill>
              </a:rPr>
              <a:t>Main file </a:t>
            </a:r>
            <a:r>
              <a:rPr lang="en-US" sz="1800" dirty="0" smtClean="0">
                <a:solidFill>
                  <a:schemeClr val="bg1"/>
                </a:solidFill>
              </a:rPr>
              <a:t>with </a:t>
            </a:r>
            <a:r>
              <a:rPr lang="en-US" sz="1800" dirty="0" smtClean="0">
                <a:solidFill>
                  <a:srgbClr val="FF0000"/>
                </a:solidFill>
              </a:rPr>
              <a:t>index file(s)</a:t>
            </a:r>
            <a:endParaRPr lang="en-US" sz="1800" dirty="0">
              <a:solidFill>
                <a:srgbClr val="FF0000"/>
              </a:solidFill>
            </a:endParaRPr>
          </a:p>
          <a:p>
            <a:pPr marL="344488" indent="0">
              <a:lnSpc>
                <a:spcPct val="110000"/>
              </a:lnSpc>
              <a:buNone/>
            </a:pPr>
            <a:r>
              <a:rPr lang="en-US" sz="1800" dirty="0">
                <a:solidFill>
                  <a:schemeClr val="bg1"/>
                </a:solidFill>
              </a:rPr>
              <a:t>The </a:t>
            </a:r>
            <a:r>
              <a:rPr lang="en-US" sz="1800" dirty="0">
                <a:solidFill>
                  <a:srgbClr val="FF0000"/>
                </a:solidFill>
              </a:rPr>
              <a:t>index file(s)</a:t>
            </a:r>
            <a:r>
              <a:rPr lang="en-US" sz="1800" dirty="0">
                <a:solidFill>
                  <a:schemeClr val="bg1"/>
                </a:solidFill>
              </a:rPr>
              <a:t> provide quick access. The index files </a:t>
            </a:r>
            <a:r>
              <a:rPr lang="en-US" sz="1800" dirty="0" smtClean="0">
                <a:solidFill>
                  <a:schemeClr val="bg1"/>
                </a:solidFill>
              </a:rPr>
              <a:t>support </a:t>
            </a:r>
            <a:r>
              <a:rPr lang="en-US" sz="1800" dirty="0" smtClean="0">
                <a:solidFill>
                  <a:srgbClr val="FF0000"/>
                </a:solidFill>
              </a:rPr>
              <a:t>search by lookup</a:t>
            </a:r>
            <a:r>
              <a:rPr lang="en-US" sz="1800" dirty="0" smtClean="0">
                <a:solidFill>
                  <a:schemeClr val="bg1"/>
                </a:solidFill>
              </a:rPr>
              <a:t>. A search may use all indexes together or it may use only specific indexes based on one or more fields in the records in the main file. For example, when searching a library catalog for a person one might specify the </a:t>
            </a:r>
            <a:r>
              <a:rPr lang="en-US" sz="1800" i="1" dirty="0" smtClean="0">
                <a:solidFill>
                  <a:schemeClr val="bg1"/>
                </a:solidFill>
              </a:rPr>
              <a:t>person as subject</a:t>
            </a:r>
            <a:r>
              <a:rPr lang="en-US" sz="1800" dirty="0">
                <a:solidFill>
                  <a:schemeClr val="bg1"/>
                </a:solidFill>
              </a:rPr>
              <a:t> field (MARC 600 Subject Added Entry - Personal Name </a:t>
            </a:r>
            <a:r>
              <a:rPr lang="en-US" sz="1800" dirty="0" smtClean="0">
                <a:solidFill>
                  <a:schemeClr val="bg1"/>
                </a:solidFill>
              </a:rPr>
              <a:t>). This is called a </a:t>
            </a:r>
            <a:r>
              <a:rPr lang="en-US" sz="1800" i="1" dirty="0" smtClean="0">
                <a:solidFill>
                  <a:schemeClr val="bg1"/>
                </a:solidFill>
              </a:rPr>
              <a:t>fielded search</a:t>
            </a:r>
            <a:r>
              <a:rPr lang="en-US" sz="1800" dirty="0" smtClean="0">
                <a:solidFill>
                  <a:schemeClr val="bg1"/>
                </a:solidFill>
              </a:rPr>
              <a:t>, often available under Advanced Search.  </a:t>
            </a:r>
            <a:endParaRPr lang="en-US" sz="1800" dirty="0">
              <a:solidFill>
                <a:schemeClr val="bg1"/>
              </a:solidFill>
            </a:endParaRPr>
          </a:p>
          <a:p>
            <a:pPr marL="344488" indent="0">
              <a:lnSpc>
                <a:spcPct val="110000"/>
              </a:lnSpc>
              <a:buNone/>
            </a:pPr>
            <a:r>
              <a:rPr lang="en-US" sz="1800" dirty="0" smtClean="0">
                <a:solidFill>
                  <a:schemeClr val="bg1"/>
                </a:solidFill>
              </a:rPr>
              <a:t>The </a:t>
            </a:r>
            <a:r>
              <a:rPr lang="en-US" sz="1800" dirty="0" smtClean="0">
                <a:solidFill>
                  <a:srgbClr val="00B050"/>
                </a:solidFill>
              </a:rPr>
              <a:t>main file</a:t>
            </a:r>
            <a:r>
              <a:rPr lang="en-US" sz="1800" dirty="0" smtClean="0">
                <a:solidFill>
                  <a:schemeClr val="bg1"/>
                </a:solidFill>
              </a:rPr>
              <a:t> has all the data on one entity (document, person, project) ready for quick display. The information displayed allows for selection of items found (narrowing the </a:t>
            </a:r>
            <a:r>
              <a:rPr lang="en-US" sz="1800" dirty="0" smtClean="0">
                <a:solidFill>
                  <a:srgbClr val="00B050"/>
                </a:solidFill>
              </a:rPr>
              <a:t>search) by examination</a:t>
            </a:r>
            <a:r>
              <a:rPr lang="en-US" sz="1800" dirty="0" smtClean="0">
                <a:solidFill>
                  <a:schemeClr val="bg1"/>
                </a:solidFill>
              </a:rPr>
              <a:t>.</a:t>
            </a:r>
            <a:br>
              <a:rPr lang="en-US" sz="1800" dirty="0" smtClean="0">
                <a:solidFill>
                  <a:schemeClr val="bg1"/>
                </a:solidFill>
              </a:rPr>
            </a:br>
            <a:r>
              <a:rPr lang="en-US" sz="1800" dirty="0" smtClean="0">
                <a:solidFill>
                  <a:schemeClr val="bg1"/>
                </a:solidFill>
              </a:rPr>
              <a:t> </a:t>
            </a:r>
          </a:p>
        </p:txBody>
      </p:sp>
      <p:sp>
        <p:nvSpPr>
          <p:cNvPr id="3074" name="Slide Number Placeholder 5"/>
          <p:cNvSpPr>
            <a:spLocks noGrp="1"/>
          </p:cNvSpPr>
          <p:nvPr>
            <p:ph type="sldNum" sz="quarter" idx="12"/>
          </p:nvPr>
        </p:nvSpPr>
        <p:spPr>
          <a:noFill/>
        </p:spPr>
        <p:txBody>
          <a:bodyPr/>
          <a:lstStyle/>
          <a:p>
            <a:fld id="{377A5EB6-31DF-49C5-A368-99503CA30BC6}" type="slidenum">
              <a:rPr lang="en-US"/>
              <a:pPr/>
              <a:t>15</a:t>
            </a:fld>
            <a:endParaRPr lang="en-US" dirty="0"/>
          </a:p>
        </p:txBody>
      </p:sp>
    </p:spTree>
    <p:extLst>
      <p:ext uri="{BB962C8B-B14F-4D97-AF65-F5344CB8AC3E}">
        <p14:creationId xmlns:p14="http://schemas.microsoft.com/office/powerpoint/2010/main" val="7432914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76200"/>
            <a:ext cx="8458200" cy="1066800"/>
          </a:xfrm>
        </p:spPr>
        <p:txBody>
          <a:bodyPr/>
          <a:lstStyle/>
          <a:p>
            <a:pPr eaLnBrk="1" hangingPunct="1"/>
            <a:r>
              <a:rPr lang="en-US" sz="2800" dirty="0"/>
              <a:t>Lecture 5.2, </a:t>
            </a:r>
            <a:r>
              <a:rPr lang="en-US" sz="2800" dirty="0" smtClean="0"/>
              <a:t>Section 4</a:t>
            </a:r>
            <a:r>
              <a:rPr lang="en-US" sz="2800" dirty="0"/>
              <a:t/>
            </a:r>
            <a:br>
              <a:rPr lang="en-US" sz="2800" dirty="0"/>
            </a:br>
            <a:r>
              <a:rPr lang="en-US" sz="2800" dirty="0" smtClean="0"/>
              <a:t>Search modes and data structures 5</a:t>
            </a:r>
            <a:endParaRPr lang="en-US" sz="2800" b="0" dirty="0">
              <a:solidFill>
                <a:schemeClr val="bg1"/>
              </a:solidFill>
              <a:latin typeface="Arial Unicode MS" pitchFamily="34" charset="-128"/>
            </a:endParaRPr>
          </a:p>
        </p:txBody>
      </p:sp>
      <p:sp>
        <p:nvSpPr>
          <p:cNvPr id="3076" name="Rectangle 3"/>
          <p:cNvSpPr>
            <a:spLocks noGrp="1" noChangeArrowheads="1"/>
          </p:cNvSpPr>
          <p:nvPr>
            <p:ph idx="1"/>
          </p:nvPr>
        </p:nvSpPr>
        <p:spPr>
          <a:xfrm>
            <a:off x="381000" y="1828800"/>
            <a:ext cx="8610600" cy="3505200"/>
          </a:xfrm>
        </p:spPr>
        <p:txBody>
          <a:bodyPr/>
          <a:lstStyle/>
          <a:p>
            <a:pPr>
              <a:lnSpc>
                <a:spcPct val="110000"/>
              </a:lnSpc>
            </a:pPr>
            <a:r>
              <a:rPr lang="en-US" sz="1800" dirty="0" smtClean="0">
                <a:solidFill>
                  <a:schemeClr val="bg1"/>
                </a:solidFill>
              </a:rPr>
              <a:t>Textbook</a:t>
            </a:r>
            <a:r>
              <a:rPr lang="en-US" sz="1800" b="1" dirty="0" smtClean="0">
                <a:solidFill>
                  <a:schemeClr val="bg1"/>
                </a:solidFill>
              </a:rPr>
              <a:t> Section 11.4</a:t>
            </a:r>
            <a:r>
              <a:rPr lang="en-US" sz="1800" dirty="0" smtClean="0">
                <a:solidFill>
                  <a:schemeClr val="bg1"/>
                </a:solidFill>
              </a:rPr>
              <a:t> </a:t>
            </a:r>
            <a:br>
              <a:rPr lang="en-US" sz="1800" dirty="0" smtClean="0">
                <a:solidFill>
                  <a:schemeClr val="bg1"/>
                </a:solidFill>
              </a:rPr>
            </a:br>
            <a:r>
              <a:rPr lang="en-US" sz="1800" dirty="0" smtClean="0">
                <a:solidFill>
                  <a:schemeClr val="bg1"/>
                </a:solidFill>
              </a:rPr>
              <a:t>discusses degree of order. Particularly important: How specifically are entities identified. For example, if a database gives person names only as last name, first initial, a query search for a specific author can go only so far; each of the documents found must be checked to see whether it is authored by the person wanted.</a:t>
            </a:r>
          </a:p>
          <a:p>
            <a:pPr marL="0" indent="0" eaLnBrk="1" hangingPunct="1">
              <a:buNone/>
            </a:pPr>
            <a:r>
              <a:rPr lang="en-US" sz="1800" dirty="0" smtClean="0">
                <a:solidFill>
                  <a:schemeClr val="bg1"/>
                </a:solidFill>
              </a:rPr>
              <a:t/>
            </a:r>
            <a:br>
              <a:rPr lang="en-US" sz="1800" dirty="0" smtClean="0">
                <a:solidFill>
                  <a:schemeClr val="bg1"/>
                </a:solidFill>
              </a:rPr>
            </a:br>
            <a:r>
              <a:rPr lang="en-US" sz="1800" dirty="0" smtClean="0">
                <a:solidFill>
                  <a:schemeClr val="bg1"/>
                </a:solidFill>
              </a:rPr>
              <a:t> </a:t>
            </a:r>
          </a:p>
        </p:txBody>
      </p:sp>
      <p:sp>
        <p:nvSpPr>
          <p:cNvPr id="3074" name="Slide Number Placeholder 5"/>
          <p:cNvSpPr>
            <a:spLocks noGrp="1"/>
          </p:cNvSpPr>
          <p:nvPr>
            <p:ph type="sldNum" sz="quarter" idx="12"/>
          </p:nvPr>
        </p:nvSpPr>
        <p:spPr>
          <a:noFill/>
        </p:spPr>
        <p:txBody>
          <a:bodyPr/>
          <a:lstStyle/>
          <a:p>
            <a:fld id="{377A5EB6-31DF-49C5-A368-99503CA30BC6}" type="slidenum">
              <a:rPr lang="en-US"/>
              <a:pPr/>
              <a:t>16</a:t>
            </a:fld>
            <a:endParaRPr lang="en-US" dirty="0"/>
          </a:p>
        </p:txBody>
      </p:sp>
    </p:spTree>
    <p:extLst>
      <p:ext uri="{BB962C8B-B14F-4D97-AF65-F5344CB8AC3E}">
        <p14:creationId xmlns:p14="http://schemas.microsoft.com/office/powerpoint/2010/main" val="28299407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1143000"/>
          </a:xfrm>
        </p:spPr>
        <p:txBody>
          <a:bodyPr/>
          <a:lstStyle/>
          <a:p>
            <a:r>
              <a:rPr lang="en-US" dirty="0"/>
              <a:t>H</a:t>
            </a:r>
            <a:r>
              <a:rPr lang="en-US" dirty="0" smtClean="0"/>
              <a:t>ow </a:t>
            </a:r>
            <a:r>
              <a:rPr lang="en-US" dirty="0"/>
              <a:t>to use </a:t>
            </a:r>
            <a:r>
              <a:rPr lang="en-US" dirty="0" smtClean="0"/>
              <a:t>these slides</a:t>
            </a:r>
            <a:br>
              <a:rPr lang="en-US" dirty="0" smtClean="0"/>
            </a:br>
            <a:r>
              <a:rPr lang="en-US" dirty="0">
                <a:solidFill>
                  <a:srgbClr val="FF0000"/>
                </a:solidFill>
              </a:rPr>
              <a:t>repeated</a:t>
            </a:r>
            <a:endParaRPr lang="en-US" dirty="0"/>
          </a:p>
        </p:txBody>
      </p:sp>
      <p:sp>
        <p:nvSpPr>
          <p:cNvPr id="3" name="Content Placeholder 2"/>
          <p:cNvSpPr>
            <a:spLocks noGrp="1"/>
          </p:cNvSpPr>
          <p:nvPr>
            <p:ph idx="1"/>
          </p:nvPr>
        </p:nvSpPr>
        <p:spPr>
          <a:xfrm>
            <a:off x="685800" y="2057400"/>
            <a:ext cx="7924800" cy="4114800"/>
          </a:xfrm>
        </p:spPr>
        <p:txBody>
          <a:bodyPr/>
          <a:lstStyle/>
          <a:p>
            <a:r>
              <a:rPr lang="en-US" sz="2000" dirty="0"/>
              <a:t>The lecture or exercise is divided into segments listed on </a:t>
            </a:r>
            <a:r>
              <a:rPr lang="en-US" sz="2000" dirty="0" smtClean="0"/>
              <a:t>Slide 3. </a:t>
            </a:r>
            <a:endParaRPr lang="en-US" sz="2000" dirty="0"/>
          </a:p>
          <a:p>
            <a:r>
              <a:rPr lang="en-US" sz="2000" dirty="0"/>
              <a:t>Many slides have audio. To start the </a:t>
            </a:r>
            <a:r>
              <a:rPr lang="en-US" sz="2000" dirty="0" smtClean="0"/>
              <a:t>audio:</a:t>
            </a:r>
            <a:endParaRPr lang="en-US" sz="2000" dirty="0"/>
          </a:p>
          <a:p>
            <a:pPr marL="685800"/>
            <a:r>
              <a:rPr lang="en-US" sz="2000" dirty="0"/>
              <a:t>Mouse over the speaker </a:t>
            </a:r>
            <a:r>
              <a:rPr lang="en-US" sz="2000" dirty="0" smtClean="0"/>
              <a:t>icon.</a:t>
            </a:r>
            <a:endParaRPr lang="en-US" sz="2000" dirty="0"/>
          </a:p>
          <a:p>
            <a:pPr marL="685800" lvl="1" indent="-347472">
              <a:spcBef>
                <a:spcPts val="1440"/>
              </a:spcBef>
            </a:pPr>
            <a:r>
              <a:rPr lang="en-US" sz="2000" dirty="0" smtClean="0">
                <a:solidFill>
                  <a:schemeClr val="bg1"/>
                </a:solidFill>
              </a:rPr>
              <a:t>A </a:t>
            </a:r>
            <a:r>
              <a:rPr lang="en-US" sz="2000" dirty="0">
                <a:solidFill>
                  <a:schemeClr val="bg1"/>
                </a:solidFill>
              </a:rPr>
              <a:t>familiar play-back control bar </a:t>
            </a:r>
            <a:r>
              <a:rPr lang="en-US" sz="2000" dirty="0" smtClean="0">
                <a:solidFill>
                  <a:schemeClr val="bg1"/>
                </a:solidFill>
              </a:rPr>
              <a:t>appears. </a:t>
            </a:r>
            <a:br>
              <a:rPr lang="en-US" sz="2000" dirty="0" smtClean="0">
                <a:solidFill>
                  <a:schemeClr val="bg1"/>
                </a:solidFill>
              </a:rPr>
            </a:br>
            <a:r>
              <a:rPr lang="en-US" sz="2000" dirty="0" smtClean="0">
                <a:solidFill>
                  <a:schemeClr val="bg1"/>
                </a:solidFill>
              </a:rPr>
              <a:t>Click </a:t>
            </a:r>
            <a:r>
              <a:rPr lang="en-US" sz="2000" dirty="0">
                <a:solidFill>
                  <a:schemeClr val="bg1"/>
                </a:solidFill>
              </a:rPr>
              <a:t>on </a:t>
            </a:r>
            <a:r>
              <a:rPr lang="en-US" sz="2000" dirty="0" smtClean="0">
                <a:solidFill>
                  <a:schemeClr val="bg1"/>
                </a:solidFill>
                <a:latin typeface="Times New Roman"/>
                <a:cs typeface="Times New Roman"/>
              </a:rPr>
              <a:t>►</a:t>
            </a:r>
            <a:r>
              <a:rPr lang="en-US" sz="2000" dirty="0" smtClean="0">
                <a:solidFill>
                  <a:schemeClr val="bg1"/>
                </a:solidFill>
              </a:rPr>
              <a:t>to start, </a:t>
            </a:r>
            <a:r>
              <a:rPr lang="en-US" sz="2000" dirty="0">
                <a:solidFill>
                  <a:schemeClr val="bg1"/>
                </a:solidFill>
              </a:rPr>
              <a:t>click </a:t>
            </a:r>
            <a:r>
              <a:rPr lang="en-US" sz="2000" dirty="0" smtClean="0">
                <a:solidFill>
                  <a:schemeClr val="bg1"/>
                </a:solidFill>
              </a:rPr>
              <a:t>on || to </a:t>
            </a:r>
            <a:r>
              <a:rPr lang="en-US" sz="2000" dirty="0">
                <a:solidFill>
                  <a:schemeClr val="bg1"/>
                </a:solidFill>
              </a:rPr>
              <a:t>pause</a:t>
            </a:r>
            <a:r>
              <a:rPr lang="en-US" dirty="0">
                <a:solidFill>
                  <a:schemeClr val="bg1"/>
                </a:solidFill>
              </a:rPr>
              <a:t>.</a:t>
            </a:r>
          </a:p>
          <a:p>
            <a:pPr marL="342900" lvl="2" indent="-342900">
              <a:spcBef>
                <a:spcPct val="60000"/>
              </a:spcBef>
            </a:pPr>
            <a:r>
              <a:rPr lang="en-US" sz="2000" dirty="0" smtClean="0"/>
              <a:t>Other </a:t>
            </a:r>
            <a:r>
              <a:rPr lang="en-US" sz="2000" dirty="0"/>
              <a:t>slides </a:t>
            </a:r>
            <a:r>
              <a:rPr lang="en-US" sz="2000" dirty="0">
                <a:ea typeface="+mn-ea"/>
              </a:rPr>
              <a:t>have</a:t>
            </a:r>
            <a:r>
              <a:rPr lang="en-US" sz="2000" dirty="0"/>
              <a:t> just instructions or are just to </a:t>
            </a:r>
            <a:r>
              <a:rPr lang="en-US" sz="2000" dirty="0" smtClean="0"/>
              <a:t>read </a:t>
            </a:r>
            <a:br>
              <a:rPr lang="en-US" sz="2000" dirty="0" smtClean="0"/>
            </a:br>
            <a:r>
              <a:rPr lang="en-US" sz="2000" dirty="0" smtClean="0"/>
              <a:t>or direct you to read something.</a:t>
            </a:r>
          </a:p>
          <a:p>
            <a:pPr marL="0" lvl="2" indent="-342900">
              <a:spcBef>
                <a:spcPct val="60000"/>
              </a:spcBef>
            </a:pPr>
            <a:r>
              <a:rPr lang="en-US" sz="2000" b="1" dirty="0">
                <a:solidFill>
                  <a:schemeClr val="bg1"/>
                </a:solidFill>
              </a:rPr>
              <a:t>If you do not have MS PowerPoint 2010 or later </a:t>
            </a:r>
            <a:r>
              <a:rPr lang="en-US" sz="2000" b="1" dirty="0" smtClean="0">
                <a:solidFill>
                  <a:schemeClr val="bg1"/>
                </a:solidFill>
              </a:rPr>
              <a:t/>
            </a:r>
            <a:br>
              <a:rPr lang="en-US" sz="2000" b="1" dirty="0" smtClean="0">
                <a:solidFill>
                  <a:schemeClr val="bg1"/>
                </a:solidFill>
              </a:rPr>
            </a:br>
            <a:r>
              <a:rPr lang="en-US" sz="2000" b="1" dirty="0" smtClean="0">
                <a:solidFill>
                  <a:schemeClr val="bg1"/>
                </a:solidFill>
              </a:rPr>
              <a:t>     (</a:t>
            </a:r>
            <a:r>
              <a:rPr lang="en-US" sz="2000" b="1" dirty="0">
                <a:solidFill>
                  <a:schemeClr val="bg1"/>
                </a:solidFill>
              </a:rPr>
              <a:t>also </a:t>
            </a:r>
            <a:r>
              <a:rPr lang="en-US" sz="2000" b="1" dirty="0" smtClean="0">
                <a:solidFill>
                  <a:schemeClr val="bg1"/>
                </a:solidFill>
              </a:rPr>
              <a:t>available for </a:t>
            </a:r>
            <a:r>
              <a:rPr lang="en-US" sz="2000" b="1" dirty="0">
                <a:solidFill>
                  <a:schemeClr val="bg1"/>
                </a:solidFill>
              </a:rPr>
              <a:t>Mac), get it free from UB </a:t>
            </a:r>
            <a:r>
              <a:rPr lang="en-US" sz="2000" b="1" dirty="0" smtClean="0">
                <a:solidFill>
                  <a:schemeClr val="bg1"/>
                </a:solidFill>
              </a:rPr>
              <a:t>IT.</a:t>
            </a:r>
            <a:endParaRPr lang="en-US" sz="2000" b="1" dirty="0"/>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BDBE7EF8-D788-4A0E-B8CC-75CFC5CF7804}" type="slidenum">
              <a:rPr lang="en-US" smtClean="0">
                <a:solidFill>
                  <a:srgbClr val="FFFFFF"/>
                </a:solidFill>
              </a:rPr>
              <a:pPr>
                <a:defRPr/>
              </a:pPr>
              <a:t>2</a:t>
            </a:fld>
            <a:endParaRPr lang="en-US" dirty="0">
              <a:solidFill>
                <a:srgbClr val="FFFFFF"/>
              </a:solidFill>
            </a:endParaRPr>
          </a:p>
        </p:txBody>
      </p:sp>
    </p:spTree>
    <p:extLst>
      <p:ext uri="{BB962C8B-B14F-4D97-AF65-F5344CB8AC3E}">
        <p14:creationId xmlns:p14="http://schemas.microsoft.com/office/powerpoint/2010/main" val="9887199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914400"/>
          </a:xfrm>
        </p:spPr>
        <p:txBody>
          <a:bodyPr/>
          <a:lstStyle/>
          <a:p>
            <a:r>
              <a:rPr lang="en-US" dirty="0" smtClean="0"/>
              <a:t>Outline</a:t>
            </a:r>
            <a:endParaRPr lang="en-US" dirty="0"/>
          </a:p>
        </p:txBody>
      </p:sp>
      <p:sp>
        <p:nvSpPr>
          <p:cNvPr id="4" name="Slide Number Placeholder 3"/>
          <p:cNvSpPr>
            <a:spLocks noGrp="1"/>
          </p:cNvSpPr>
          <p:nvPr>
            <p:ph type="sldNum" sz="quarter" idx="12"/>
          </p:nvPr>
        </p:nvSpPr>
        <p:spPr/>
        <p:txBody>
          <a:bodyPr/>
          <a:lstStyle/>
          <a:p>
            <a:pPr>
              <a:defRPr/>
            </a:pPr>
            <a:fld id="{BDBE7EF8-D788-4A0E-B8CC-75CFC5CF7804}" type="slidenum">
              <a:rPr lang="en-US" smtClean="0">
                <a:solidFill>
                  <a:srgbClr val="FFFFFF"/>
                </a:solidFill>
              </a:rPr>
              <a:pPr>
                <a:defRPr/>
              </a:pPr>
              <a:t>3</a:t>
            </a:fld>
            <a:endParaRPr lang="en-US" dirty="0">
              <a:solidFill>
                <a:srgbClr val="FFFFFF"/>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339246894"/>
              </p:ext>
            </p:extLst>
          </p:nvPr>
        </p:nvGraphicFramePr>
        <p:xfrm>
          <a:off x="304800" y="1066800"/>
          <a:ext cx="8610599" cy="5593080"/>
        </p:xfrm>
        <a:graphic>
          <a:graphicData uri="http://schemas.openxmlformats.org/drawingml/2006/table">
            <a:tbl>
              <a:tblPr firstRow="1" bandRow="1">
                <a:tableStyleId>{1FECB4D8-DB02-4DC6-A0A2-4F2EBAE1DC90}</a:tableStyleId>
              </a:tblPr>
              <a:tblGrid>
                <a:gridCol w="4419600"/>
                <a:gridCol w="1828800"/>
                <a:gridCol w="2362199"/>
              </a:tblGrid>
              <a:tr h="655320">
                <a:tc>
                  <a:txBody>
                    <a:bodyPr/>
                    <a:lstStyle/>
                    <a:p>
                      <a:pPr marL="0" marR="0">
                        <a:spcBef>
                          <a:spcPts val="1200"/>
                        </a:spcBef>
                        <a:spcAft>
                          <a:spcPts val="0"/>
                        </a:spcAft>
                      </a:pPr>
                      <a:r>
                        <a:rPr lang="en-US" sz="1800" dirty="0">
                          <a:solidFill>
                            <a:schemeClr val="bg1"/>
                          </a:solidFill>
                          <a:effectLst/>
                          <a:latin typeface="+mn-lt"/>
                        </a:rPr>
                        <a:t>Title</a:t>
                      </a:r>
                      <a:endParaRPr lang="en-US" sz="18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ctr">
                        <a:spcBef>
                          <a:spcPts val="1200"/>
                        </a:spcBef>
                        <a:spcAft>
                          <a:spcPts val="0"/>
                        </a:spcAft>
                      </a:pPr>
                      <a:r>
                        <a:rPr lang="en-US" sz="1800" dirty="0">
                          <a:solidFill>
                            <a:schemeClr val="bg1"/>
                          </a:solidFill>
                          <a:effectLst/>
                          <a:latin typeface="+mn-lt"/>
                        </a:rPr>
                        <a:t>Slides</a:t>
                      </a:r>
                      <a:endParaRPr lang="en-US" sz="18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spcBef>
                          <a:spcPts val="1200"/>
                        </a:spcBef>
                        <a:spcAft>
                          <a:spcPts val="0"/>
                        </a:spcAft>
                      </a:pPr>
                      <a:r>
                        <a:rPr lang="en-US" sz="1800" dirty="0">
                          <a:solidFill>
                            <a:schemeClr val="bg1"/>
                          </a:solidFill>
                          <a:effectLst/>
                          <a:latin typeface="+mn-lt"/>
                        </a:rPr>
                        <a:t>Time</a:t>
                      </a:r>
                      <a:endParaRPr lang="en-US" sz="18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r h="436418">
                <a:tc>
                  <a:txBody>
                    <a:bodyPr/>
                    <a:lstStyle/>
                    <a:p>
                      <a:pPr marL="0" marR="0" algn="l">
                        <a:spcBef>
                          <a:spcPts val="1200"/>
                        </a:spcBef>
                        <a:spcAft>
                          <a:spcPts val="0"/>
                        </a:spcAft>
                      </a:pPr>
                      <a:r>
                        <a:rPr lang="en-US" sz="1800" dirty="0" smtClean="0"/>
                        <a:t>1  Retrieval</a:t>
                      </a:r>
                      <a:r>
                        <a:rPr lang="en-US" sz="1800" baseline="0" dirty="0" smtClean="0"/>
                        <a:t> as prediction</a:t>
                      </a:r>
                      <a:endParaRPr lang="en-US" sz="18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r>
                        <a:rPr lang="en-US" sz="1800" dirty="0" smtClean="0">
                          <a:solidFill>
                            <a:schemeClr val="bg1"/>
                          </a:solidFill>
                          <a:effectLst/>
                          <a:latin typeface="+mn-lt"/>
                        </a:rPr>
                        <a:t>Slide</a:t>
                      </a:r>
                      <a:r>
                        <a:rPr lang="en-US" sz="1800" baseline="0" dirty="0" smtClean="0">
                          <a:solidFill>
                            <a:schemeClr val="bg1"/>
                          </a:solidFill>
                          <a:effectLst/>
                          <a:latin typeface="+mn-lt"/>
                        </a:rPr>
                        <a:t> 4</a:t>
                      </a:r>
                      <a:endParaRPr lang="en-US" sz="18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r>
                        <a:rPr lang="en-US" sz="1800" baseline="0" dirty="0" smtClean="0">
                          <a:solidFill>
                            <a:schemeClr val="bg1"/>
                          </a:solidFill>
                          <a:effectLst/>
                          <a:latin typeface="+mn-lt"/>
                        </a:rPr>
                        <a:t>  3 minutes</a:t>
                      </a: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r h="436418">
                <a:tc>
                  <a:txBody>
                    <a:bodyPr/>
                    <a:lstStyle/>
                    <a:p>
                      <a:pPr marL="0" marR="0" algn="l">
                        <a:spcBef>
                          <a:spcPts val="1200"/>
                        </a:spcBef>
                        <a:spcAft>
                          <a:spcPts val="0"/>
                        </a:spcAft>
                      </a:pPr>
                      <a:r>
                        <a:rPr lang="en-US" sz="1800" dirty="0" smtClean="0"/>
                        <a:t>2  Brief review of Boolean retrieval</a:t>
                      </a:r>
                      <a:endParaRPr lang="en-US" sz="18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r>
                        <a:rPr lang="en-US" sz="1800" dirty="0" smtClean="0">
                          <a:solidFill>
                            <a:schemeClr val="bg1"/>
                          </a:solidFill>
                          <a:effectLst/>
                          <a:latin typeface="+mn-lt"/>
                          <a:ea typeface="ＭＳ 明朝"/>
                          <a:cs typeface="Times New Roman"/>
                        </a:rPr>
                        <a:t>Slide</a:t>
                      </a:r>
                      <a:r>
                        <a:rPr lang="en-US" sz="1800" baseline="0" dirty="0" smtClean="0">
                          <a:solidFill>
                            <a:schemeClr val="bg1"/>
                          </a:solidFill>
                          <a:effectLst/>
                          <a:latin typeface="+mn-lt"/>
                          <a:ea typeface="ＭＳ 明朝"/>
                          <a:cs typeface="Times New Roman"/>
                        </a:rPr>
                        <a:t> 5</a:t>
                      </a:r>
                      <a:endParaRPr lang="en-US" sz="18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r>
                        <a:rPr lang="en-US" sz="1800" baseline="0" dirty="0" smtClean="0">
                          <a:solidFill>
                            <a:schemeClr val="bg1"/>
                          </a:solidFill>
                          <a:effectLst/>
                          <a:latin typeface="+mn-lt"/>
                        </a:rPr>
                        <a:t>15 minutes</a:t>
                      </a: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r h="436418">
                <a:tc>
                  <a:txBody>
                    <a:bodyPr/>
                    <a:lstStyle/>
                    <a:p>
                      <a:pPr marL="0" marR="0" algn="l">
                        <a:spcBef>
                          <a:spcPts val="1200"/>
                        </a:spcBef>
                        <a:spcAft>
                          <a:spcPts val="0"/>
                        </a:spcAft>
                      </a:pPr>
                      <a:r>
                        <a:rPr lang="en-US" sz="1800" dirty="0" smtClean="0">
                          <a:solidFill>
                            <a:schemeClr val="bg1"/>
                          </a:solidFill>
                          <a:effectLst/>
                          <a:latin typeface="+mn-lt"/>
                          <a:ea typeface="ＭＳ 明朝"/>
                          <a:cs typeface="Times New Roman"/>
                        </a:rPr>
                        <a:t>3  Ranking retrieval results</a:t>
                      </a:r>
                      <a:endParaRPr lang="en-US" sz="18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endParaRPr lang="en-US" sz="18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endParaRPr lang="en-US" sz="1800" baseline="0" dirty="0" smtClean="0">
                        <a:solidFill>
                          <a:schemeClr val="bg1"/>
                        </a:solidFill>
                        <a:effectLst/>
                        <a:latin typeface="+mn-lt"/>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r h="436418">
                <a:tc>
                  <a:txBody>
                    <a:bodyPr/>
                    <a:lstStyle/>
                    <a:p>
                      <a:pPr marL="0" marR="0" algn="l">
                        <a:spcBef>
                          <a:spcPts val="1200"/>
                        </a:spcBef>
                        <a:spcAft>
                          <a:spcPts val="0"/>
                        </a:spcAft>
                      </a:pPr>
                      <a:r>
                        <a:rPr lang="en-US" sz="1800" dirty="0" smtClean="0">
                          <a:solidFill>
                            <a:schemeClr val="bg1"/>
                          </a:solidFill>
                          <a:effectLst/>
                          <a:latin typeface="+mn-lt"/>
                          <a:ea typeface="ＭＳ 明朝"/>
                          <a:cs typeface="Times New Roman"/>
                        </a:rPr>
                        <a:t>  </a:t>
                      </a:r>
                      <a:r>
                        <a:rPr lang="en-US" sz="1800" baseline="0" dirty="0" smtClean="0">
                          <a:solidFill>
                            <a:schemeClr val="bg1"/>
                          </a:solidFill>
                          <a:effectLst/>
                          <a:latin typeface="+mn-lt"/>
                          <a:ea typeface="ＭＳ 明朝"/>
                          <a:cs typeface="Times New Roman"/>
                        </a:rPr>
                        <a:t>  3.1</a:t>
                      </a:r>
                      <a:r>
                        <a:rPr lang="en-US" sz="1800" dirty="0" smtClean="0">
                          <a:solidFill>
                            <a:schemeClr val="bg1"/>
                          </a:solidFill>
                          <a:effectLst/>
                          <a:latin typeface="+mn-lt"/>
                          <a:ea typeface="ＭＳ 明朝"/>
                          <a:cs typeface="Times New Roman"/>
                        </a:rPr>
                        <a:t>   Introduction</a:t>
                      </a:r>
                      <a:endParaRPr lang="en-US" sz="18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r>
                        <a:rPr lang="en-US" sz="1800" dirty="0" smtClean="0">
                          <a:solidFill>
                            <a:schemeClr val="bg1"/>
                          </a:solidFill>
                          <a:effectLst/>
                          <a:latin typeface="+mn-lt"/>
                          <a:ea typeface="ＭＳ 明朝"/>
                          <a:cs typeface="Times New Roman"/>
                        </a:rPr>
                        <a:t>Slide 6</a:t>
                      </a:r>
                      <a:endParaRPr lang="en-US" sz="18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r>
                        <a:rPr lang="en-US" sz="1800" baseline="0" dirty="0" smtClean="0">
                          <a:solidFill>
                            <a:schemeClr val="bg1"/>
                          </a:solidFill>
                          <a:effectLst/>
                          <a:latin typeface="+mn-lt"/>
                        </a:rPr>
                        <a:t>13 minutes</a:t>
                      </a: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r h="436418">
                <a:tc>
                  <a:txBody>
                    <a:bodyPr/>
                    <a:lstStyle/>
                    <a:p>
                      <a:pPr marL="0" marR="0" algn="l">
                        <a:spcBef>
                          <a:spcPts val="1200"/>
                        </a:spcBef>
                        <a:spcAft>
                          <a:spcPts val="0"/>
                        </a:spcAft>
                      </a:pPr>
                      <a:r>
                        <a:rPr lang="en-US" sz="1800" dirty="0" smtClean="0">
                          <a:solidFill>
                            <a:schemeClr val="bg1"/>
                          </a:solidFill>
                          <a:effectLst/>
                          <a:latin typeface="+mn-lt"/>
                          <a:ea typeface="ＭＳ 明朝"/>
                          <a:cs typeface="Times New Roman"/>
                        </a:rPr>
                        <a:t>    3.2</a:t>
                      </a:r>
                      <a:r>
                        <a:rPr lang="en-US" sz="1800" baseline="0" dirty="0" smtClean="0">
                          <a:solidFill>
                            <a:schemeClr val="bg1"/>
                          </a:solidFill>
                          <a:effectLst/>
                          <a:latin typeface="+mn-lt"/>
                          <a:ea typeface="ＭＳ 明朝"/>
                          <a:cs typeface="Times New Roman"/>
                        </a:rPr>
                        <a:t>   Exercise</a:t>
                      </a:r>
                      <a:endParaRPr lang="en-US" sz="18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r>
                        <a:rPr lang="en-US" sz="1800" dirty="0" smtClean="0">
                          <a:solidFill>
                            <a:schemeClr val="bg1"/>
                          </a:solidFill>
                          <a:effectLst/>
                          <a:latin typeface="+mn-lt"/>
                          <a:ea typeface="ＭＳ 明朝"/>
                          <a:cs typeface="Times New Roman"/>
                        </a:rPr>
                        <a:t>Slides</a:t>
                      </a:r>
                      <a:r>
                        <a:rPr lang="en-US" sz="1800" baseline="0" dirty="0" smtClean="0">
                          <a:solidFill>
                            <a:schemeClr val="bg1"/>
                          </a:solidFill>
                          <a:effectLst/>
                          <a:latin typeface="+mn-lt"/>
                          <a:ea typeface="ＭＳ 明朝"/>
                          <a:cs typeface="Times New Roman"/>
                        </a:rPr>
                        <a:t> 7 - 9</a:t>
                      </a:r>
                      <a:endParaRPr lang="en-US" sz="18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r>
                        <a:rPr lang="en-US" sz="1800" baseline="0" dirty="0" smtClean="0">
                          <a:solidFill>
                            <a:schemeClr val="bg1"/>
                          </a:solidFill>
                          <a:effectLst/>
                          <a:latin typeface="+mn-lt"/>
                        </a:rPr>
                        <a:t>20 minutes</a:t>
                      </a: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r h="436418">
                <a:tc>
                  <a:txBody>
                    <a:bodyPr/>
                    <a:lstStyle/>
                    <a:p>
                      <a:pPr marL="0" marR="0" algn="l">
                        <a:spcBef>
                          <a:spcPts val="1200"/>
                        </a:spcBef>
                        <a:spcAft>
                          <a:spcPts val="0"/>
                        </a:spcAft>
                      </a:pPr>
                      <a:r>
                        <a:rPr lang="en-US" sz="1800" dirty="0" smtClean="0">
                          <a:solidFill>
                            <a:schemeClr val="bg1"/>
                          </a:solidFill>
                          <a:effectLst/>
                          <a:latin typeface="+mn-lt"/>
                          <a:ea typeface="ＭＳ 明朝"/>
                          <a:cs typeface="Times New Roman"/>
                        </a:rPr>
                        <a:t>            Full exercise (optional)</a:t>
                      </a:r>
                      <a:endParaRPr lang="en-US" sz="18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r>
                        <a:rPr lang="en-US" sz="1800" dirty="0" smtClean="0">
                          <a:solidFill>
                            <a:schemeClr val="bg1"/>
                          </a:solidFill>
                          <a:effectLst/>
                          <a:latin typeface="+mn-lt"/>
                          <a:ea typeface="ＭＳ 明朝"/>
                          <a:cs typeface="Times New Roman"/>
                        </a:rPr>
                        <a:t>Slide 10</a:t>
                      </a:r>
                      <a:endParaRPr lang="en-US" sz="18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r>
                        <a:rPr lang="en-US" sz="1800" baseline="0" dirty="0" smtClean="0">
                          <a:solidFill>
                            <a:schemeClr val="bg1"/>
                          </a:solidFill>
                          <a:effectLst/>
                          <a:latin typeface="+mn-lt"/>
                        </a:rPr>
                        <a:t>(20 minutes)</a:t>
                      </a: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r h="436418">
                <a:tc>
                  <a:txBody>
                    <a:bodyPr/>
                    <a:lstStyle/>
                    <a:p>
                      <a:pPr marL="0" marR="0" indent="0" algn="l" defTabSz="914400" rtl="0" eaLnBrk="1" fontAlgn="auto" latinLnBrk="0" hangingPunct="1">
                        <a:lnSpc>
                          <a:spcPct val="100000"/>
                        </a:lnSpc>
                        <a:spcBef>
                          <a:spcPts val="1200"/>
                        </a:spcBef>
                        <a:spcAft>
                          <a:spcPts val="0"/>
                        </a:spcAft>
                        <a:buClrTx/>
                        <a:buSzTx/>
                        <a:buFontTx/>
                        <a:buNone/>
                        <a:tabLst/>
                        <a:defRPr/>
                      </a:pPr>
                      <a:r>
                        <a:rPr lang="en-US" sz="1800" dirty="0" smtClean="0">
                          <a:solidFill>
                            <a:schemeClr val="bg1"/>
                          </a:solidFill>
                          <a:effectLst/>
                          <a:latin typeface="+mn-lt"/>
                          <a:ea typeface="ＭＳ 明朝"/>
                          <a:cs typeface="Times New Roman"/>
                        </a:rPr>
                        <a:t>    3.3   Ranking criteria</a:t>
                      </a:r>
                      <a:endParaRPr lang="en-US" sz="18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r>
                        <a:rPr lang="en-US" sz="1800" dirty="0" smtClean="0">
                          <a:solidFill>
                            <a:schemeClr val="bg1"/>
                          </a:solidFill>
                          <a:effectLst/>
                          <a:latin typeface="+mn-lt"/>
                          <a:ea typeface="ＭＳ 明朝"/>
                          <a:cs typeface="Times New Roman"/>
                        </a:rPr>
                        <a:t>Slide</a:t>
                      </a:r>
                      <a:r>
                        <a:rPr lang="en-US" sz="1800" baseline="0" dirty="0" smtClean="0">
                          <a:solidFill>
                            <a:schemeClr val="bg1"/>
                          </a:solidFill>
                          <a:effectLst/>
                          <a:latin typeface="+mn-lt"/>
                          <a:ea typeface="ＭＳ 明朝"/>
                          <a:cs typeface="Times New Roman"/>
                        </a:rPr>
                        <a:t> 11</a:t>
                      </a:r>
                      <a:endParaRPr lang="en-US" sz="18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r>
                        <a:rPr lang="en-US" sz="1800" baseline="0" dirty="0" smtClean="0">
                          <a:solidFill>
                            <a:schemeClr val="bg1"/>
                          </a:solidFill>
                          <a:effectLst/>
                          <a:latin typeface="+mn-lt"/>
                        </a:rPr>
                        <a:t>  3 minutes</a:t>
                      </a: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r h="436418">
                <a:tc>
                  <a:txBody>
                    <a:bodyPr/>
                    <a:lstStyle/>
                    <a:p>
                      <a:pPr marL="0" marR="0" algn="l">
                        <a:spcBef>
                          <a:spcPts val="1200"/>
                        </a:spcBef>
                        <a:spcAft>
                          <a:spcPts val="0"/>
                        </a:spcAft>
                      </a:pPr>
                      <a:r>
                        <a:rPr lang="en-US" sz="1800" dirty="0" smtClean="0"/>
                        <a:t>Search modes and data structures</a:t>
                      </a:r>
                      <a:endParaRPr lang="en-US" sz="18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r>
                        <a:rPr lang="en-US" sz="1800" dirty="0" smtClean="0">
                          <a:solidFill>
                            <a:schemeClr val="bg1"/>
                          </a:solidFill>
                          <a:effectLst/>
                          <a:latin typeface="+mn-lt"/>
                          <a:ea typeface="ＭＳ 明朝"/>
                          <a:cs typeface="Times New Roman"/>
                        </a:rPr>
                        <a:t>Slides</a:t>
                      </a:r>
                      <a:r>
                        <a:rPr lang="en-US" sz="1800" baseline="0" dirty="0" smtClean="0">
                          <a:solidFill>
                            <a:schemeClr val="bg1"/>
                          </a:solidFill>
                          <a:effectLst/>
                          <a:latin typeface="+mn-lt"/>
                          <a:ea typeface="ＭＳ 明朝"/>
                          <a:cs typeface="Times New Roman"/>
                        </a:rPr>
                        <a:t> </a:t>
                      </a:r>
                      <a:r>
                        <a:rPr lang="en-US" sz="1800" dirty="0" smtClean="0">
                          <a:solidFill>
                            <a:schemeClr val="bg1"/>
                          </a:solidFill>
                          <a:effectLst/>
                          <a:latin typeface="+mn-lt"/>
                          <a:ea typeface="ＭＳ 明朝"/>
                          <a:cs typeface="Times New Roman"/>
                        </a:rPr>
                        <a:t>12 - 16</a:t>
                      </a:r>
                      <a:endParaRPr lang="en-US" sz="18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r>
                        <a:rPr lang="en-US" sz="1800" baseline="0" dirty="0" smtClean="0">
                          <a:solidFill>
                            <a:schemeClr val="bg1"/>
                          </a:solidFill>
                          <a:effectLst/>
                          <a:latin typeface="+mn-lt"/>
                        </a:rPr>
                        <a:t>45 minutes</a:t>
                      </a: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r h="436418">
                <a:tc>
                  <a:txBody>
                    <a:bodyPr/>
                    <a:lstStyle/>
                    <a:p>
                      <a:pPr marL="0" marR="0" algn="l">
                        <a:spcBef>
                          <a:spcPts val="1200"/>
                        </a:spcBef>
                        <a:spcAft>
                          <a:spcPts val="0"/>
                        </a:spcAft>
                      </a:pPr>
                      <a:r>
                        <a:rPr lang="en-US" sz="1800" b="1" dirty="0" smtClean="0">
                          <a:solidFill>
                            <a:schemeClr val="bg1"/>
                          </a:solidFill>
                          <a:effectLst/>
                          <a:latin typeface="+mn-lt"/>
                          <a:ea typeface="ＭＳ 明朝"/>
                          <a:cs typeface="Times New Roman"/>
                        </a:rPr>
                        <a:t>Total</a:t>
                      </a:r>
                      <a:endParaRPr lang="en-US" sz="1800" b="1"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endParaRPr lang="en-US" sz="18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r>
                        <a:rPr lang="en-US" sz="1800" baseline="0" dirty="0" smtClean="0">
                          <a:solidFill>
                            <a:schemeClr val="bg1"/>
                          </a:solidFill>
                          <a:effectLst/>
                          <a:latin typeface="+mn-lt"/>
                        </a:rPr>
                        <a:t>100 minutes</a:t>
                      </a: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8952125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81000" y="152400"/>
            <a:ext cx="8458200" cy="1143000"/>
          </a:xfrm>
        </p:spPr>
        <p:txBody>
          <a:bodyPr/>
          <a:lstStyle/>
          <a:p>
            <a:pPr eaLnBrk="1" hangingPunct="1"/>
            <a:r>
              <a:rPr lang="en-US" sz="3200" dirty="0" smtClean="0"/>
              <a:t>Lecture 5.2, Section 1 </a:t>
            </a:r>
            <a:br>
              <a:rPr lang="en-US" sz="3200" dirty="0" smtClean="0"/>
            </a:br>
            <a:r>
              <a:rPr lang="en-US" sz="3200" dirty="0" smtClean="0"/>
              <a:t>Retrieval as prediction</a:t>
            </a:r>
            <a:endParaRPr lang="en-US" sz="3200" b="0" dirty="0">
              <a:latin typeface="Arial Unicode MS" pitchFamily="34" charset="-128"/>
            </a:endParaRPr>
          </a:p>
        </p:txBody>
      </p:sp>
      <p:sp>
        <p:nvSpPr>
          <p:cNvPr id="3076" name="Rectangle 3"/>
          <p:cNvSpPr>
            <a:spLocks noGrp="1" noChangeArrowheads="1"/>
          </p:cNvSpPr>
          <p:nvPr>
            <p:ph idx="1"/>
          </p:nvPr>
        </p:nvSpPr>
        <p:spPr>
          <a:xfrm>
            <a:off x="304800" y="1676400"/>
            <a:ext cx="8458200" cy="4114800"/>
          </a:xfrm>
        </p:spPr>
        <p:txBody>
          <a:bodyPr/>
          <a:lstStyle/>
          <a:p>
            <a:pPr marL="0" indent="0" eaLnBrk="1" hangingPunct="1">
              <a:buNone/>
            </a:pPr>
            <a:r>
              <a:rPr lang="en-US" dirty="0" smtClean="0">
                <a:solidFill>
                  <a:schemeClr val="bg1"/>
                </a:solidFill>
              </a:rPr>
              <a:t>You should have read Lecture Notes p. 139 – 140 (pink)</a:t>
            </a:r>
          </a:p>
          <a:p>
            <a:pPr marL="0" indent="0" eaLnBrk="1" hangingPunct="1">
              <a:buNone/>
            </a:pPr>
            <a:endParaRPr lang="en-US" dirty="0">
              <a:solidFill>
                <a:schemeClr val="bg1"/>
              </a:solidFill>
            </a:endParaRPr>
          </a:p>
          <a:p>
            <a:pPr marL="0" indent="0" eaLnBrk="1" hangingPunct="1">
              <a:buNone/>
            </a:pPr>
            <a:r>
              <a:rPr lang="en-US" dirty="0" smtClean="0">
                <a:solidFill>
                  <a:schemeClr val="bg1"/>
                </a:solidFill>
              </a:rPr>
              <a:t>Read Lecture Notes p. 141</a:t>
            </a:r>
          </a:p>
        </p:txBody>
      </p:sp>
      <p:sp>
        <p:nvSpPr>
          <p:cNvPr id="3074" name="Slide Number Placeholder 5"/>
          <p:cNvSpPr>
            <a:spLocks noGrp="1"/>
          </p:cNvSpPr>
          <p:nvPr>
            <p:ph type="sldNum" sz="quarter" idx="12"/>
          </p:nvPr>
        </p:nvSpPr>
        <p:spPr>
          <a:noFill/>
        </p:spPr>
        <p:txBody>
          <a:bodyPr/>
          <a:lstStyle/>
          <a:p>
            <a:fld id="{377A5EB6-31DF-49C5-A368-99503CA30BC6}" type="slidenum">
              <a:rPr lang="en-US"/>
              <a:pPr/>
              <a:t>4</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81000" y="152400"/>
            <a:ext cx="8458200" cy="1143000"/>
          </a:xfrm>
        </p:spPr>
        <p:txBody>
          <a:bodyPr/>
          <a:lstStyle/>
          <a:p>
            <a:pPr eaLnBrk="1" hangingPunct="1"/>
            <a:r>
              <a:rPr lang="en-US" sz="3200" dirty="0"/>
              <a:t>Lecture 5.2, Section 2 </a:t>
            </a:r>
            <a:br>
              <a:rPr lang="en-US" sz="3200" dirty="0"/>
            </a:br>
            <a:r>
              <a:rPr lang="en-US" sz="3200" dirty="0"/>
              <a:t>Brief </a:t>
            </a:r>
            <a:r>
              <a:rPr lang="en-US" sz="3200" dirty="0" smtClean="0"/>
              <a:t>review of Boolean retrieval</a:t>
            </a:r>
            <a:endParaRPr lang="en-US" sz="3200" b="0" dirty="0">
              <a:latin typeface="Arial Unicode MS" pitchFamily="34" charset="-128"/>
            </a:endParaRPr>
          </a:p>
        </p:txBody>
      </p:sp>
      <p:sp>
        <p:nvSpPr>
          <p:cNvPr id="3076" name="Rectangle 3"/>
          <p:cNvSpPr>
            <a:spLocks noGrp="1" noChangeArrowheads="1"/>
          </p:cNvSpPr>
          <p:nvPr>
            <p:ph idx="1"/>
          </p:nvPr>
        </p:nvSpPr>
        <p:spPr>
          <a:xfrm>
            <a:off x="304800" y="1676400"/>
            <a:ext cx="8458200" cy="4419600"/>
          </a:xfrm>
        </p:spPr>
        <p:txBody>
          <a:bodyPr/>
          <a:lstStyle/>
          <a:p>
            <a:pPr>
              <a:tabLst>
                <a:tab pos="1147763" algn="l"/>
              </a:tabLst>
            </a:pPr>
            <a:r>
              <a:rPr lang="en-US" sz="2000" dirty="0">
                <a:solidFill>
                  <a:schemeClr val="bg1"/>
                </a:solidFill>
              </a:rPr>
              <a:t>This lecture </a:t>
            </a:r>
            <a:r>
              <a:rPr lang="en-US" sz="2000" dirty="0" smtClean="0">
                <a:solidFill>
                  <a:schemeClr val="bg1"/>
                </a:solidFill>
              </a:rPr>
              <a:t>assumes you have read Textbook Chapter 10</a:t>
            </a:r>
          </a:p>
          <a:p>
            <a:pPr>
              <a:lnSpc>
                <a:spcPct val="110000"/>
              </a:lnSpc>
              <a:tabLst>
                <a:tab pos="1147763" algn="l"/>
              </a:tabLst>
            </a:pPr>
            <a:r>
              <a:rPr lang="en-US" sz="2000" dirty="0" smtClean="0">
                <a:solidFill>
                  <a:schemeClr val="bg1"/>
                </a:solidFill>
              </a:rPr>
              <a:t>Lecture Notes p. 143, Section 2 gives some pointers, especially to</a:t>
            </a:r>
            <a:br>
              <a:rPr lang="en-US" sz="2000" dirty="0" smtClean="0">
                <a:solidFill>
                  <a:schemeClr val="bg1"/>
                </a:solidFill>
              </a:rPr>
            </a:br>
            <a:r>
              <a:rPr lang="en-US" sz="2000" dirty="0" smtClean="0">
                <a:solidFill>
                  <a:schemeClr val="bg1"/>
                </a:solidFill>
              </a:rPr>
              <a:t>Textbook	Section 10.4, p. 168 - 169 </a:t>
            </a:r>
            <a:br>
              <a:rPr lang="en-US" sz="2000" dirty="0" smtClean="0">
                <a:solidFill>
                  <a:schemeClr val="bg1"/>
                </a:solidFill>
              </a:rPr>
            </a:br>
            <a:r>
              <a:rPr lang="en-US" sz="2000" dirty="0" smtClean="0">
                <a:solidFill>
                  <a:schemeClr val="bg1"/>
                </a:solidFill>
              </a:rPr>
              <a:t>and 		Section 10.6, p. 170 – 171                         "</a:t>
            </a:r>
          </a:p>
          <a:p>
            <a:r>
              <a:rPr lang="en-US" sz="2000" dirty="0" smtClean="0">
                <a:solidFill>
                  <a:schemeClr val="bg1"/>
                </a:solidFill>
              </a:rPr>
              <a:t>Listen to the audio </a:t>
            </a:r>
            <a:r>
              <a:rPr lang="en-US" sz="2000" dirty="0">
                <a:solidFill>
                  <a:schemeClr val="bg1"/>
                </a:solidFill>
              </a:rPr>
              <a:t>while following along </a:t>
            </a:r>
            <a:r>
              <a:rPr lang="en-US" sz="2000" dirty="0" smtClean="0">
                <a:solidFill>
                  <a:schemeClr val="bg1"/>
                </a:solidFill>
              </a:rPr>
              <a:t>first in </a:t>
            </a:r>
            <a:r>
              <a:rPr lang="en-US" sz="2000" dirty="0">
                <a:solidFill>
                  <a:schemeClr val="bg1"/>
                </a:solidFill>
              </a:rPr>
              <a:t>the </a:t>
            </a:r>
            <a:r>
              <a:rPr lang="en-US" sz="2000" dirty="0" smtClean="0">
                <a:solidFill>
                  <a:schemeClr val="bg1"/>
                </a:solidFill>
              </a:rPr>
              <a:t>notes, then in the textbook (12 min.)</a:t>
            </a:r>
          </a:p>
          <a:p>
            <a:pPr marL="0" indent="0" eaLnBrk="1" hangingPunct="1">
              <a:buNone/>
            </a:pPr>
            <a:endParaRPr lang="en-US" sz="2000" dirty="0" smtClean="0">
              <a:solidFill>
                <a:schemeClr val="bg1"/>
              </a:solidFill>
            </a:endParaRPr>
          </a:p>
          <a:p>
            <a:pPr marL="0" indent="0" eaLnBrk="1" hangingPunct="1">
              <a:buNone/>
            </a:pPr>
            <a:r>
              <a:rPr lang="en-US" sz="2000" dirty="0" smtClean="0">
                <a:solidFill>
                  <a:schemeClr val="bg1"/>
                </a:solidFill>
              </a:rPr>
              <a:t>More examples of Google queries</a:t>
            </a:r>
          </a:p>
          <a:p>
            <a:pPr marL="0" indent="0" eaLnBrk="1" hangingPunct="1">
              <a:buNone/>
            </a:pPr>
            <a:r>
              <a:rPr lang="en-US" sz="1800" dirty="0" smtClean="0">
                <a:solidFill>
                  <a:schemeClr val="bg1"/>
                </a:solidFill>
              </a:rPr>
              <a:t>"linked data" (introduction OR introductory OR tutorial OR "beginner's guide" OR "step-by-step" OR simplified OR basic)</a:t>
            </a:r>
          </a:p>
          <a:p>
            <a:pPr marL="0" indent="0" eaLnBrk="1" hangingPunct="1">
              <a:buNone/>
            </a:pPr>
            <a:r>
              <a:rPr lang="en-US" sz="1800" dirty="0" smtClean="0">
                <a:solidFill>
                  <a:schemeClr val="bg1"/>
                </a:solidFill>
              </a:rPr>
              <a:t>"linked data" (libraries OR archives OR museums)</a:t>
            </a:r>
          </a:p>
        </p:txBody>
      </p:sp>
      <p:sp>
        <p:nvSpPr>
          <p:cNvPr id="3074" name="Slide Number Placeholder 5"/>
          <p:cNvSpPr>
            <a:spLocks noGrp="1"/>
          </p:cNvSpPr>
          <p:nvPr>
            <p:ph type="sldNum" sz="quarter" idx="12"/>
          </p:nvPr>
        </p:nvSpPr>
        <p:spPr>
          <a:noFill/>
        </p:spPr>
        <p:txBody>
          <a:bodyPr/>
          <a:lstStyle/>
          <a:p>
            <a:fld id="{377A5EB6-31DF-49C5-A368-99503CA30BC6}" type="slidenum">
              <a:rPr lang="en-US"/>
              <a:pPr/>
              <a:t>5</a:t>
            </a:fld>
            <a:endParaRPr lang="en-US" dirty="0"/>
          </a:p>
        </p:txBody>
      </p:sp>
      <p:pic>
        <p:nvPicPr>
          <p:cNvPr id="2" name="UBLIS571DS-05.2-2Lecture5.2AccessToInformationSlidesSlide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48600" y="3810000"/>
            <a:ext cx="487363" cy="487363"/>
          </a:xfrm>
          <a:prstGeom prst="rect">
            <a:avLst/>
          </a:prstGeom>
        </p:spPr>
      </p:pic>
    </p:spTree>
    <p:extLst>
      <p:ext uri="{BB962C8B-B14F-4D97-AF65-F5344CB8AC3E}">
        <p14:creationId xmlns:p14="http://schemas.microsoft.com/office/powerpoint/2010/main" val="679672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7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52400" y="152400"/>
            <a:ext cx="8839200" cy="2286000"/>
          </a:xfrm>
        </p:spPr>
        <p:txBody>
          <a:bodyPr/>
          <a:lstStyle/>
          <a:p>
            <a:pPr eaLnBrk="1" hangingPunct="1"/>
            <a:r>
              <a:rPr lang="en-US" sz="3200" dirty="0"/>
              <a:t>Lecture 5.2, Section </a:t>
            </a:r>
            <a:r>
              <a:rPr lang="en-US" sz="3200" dirty="0" smtClean="0"/>
              <a:t>3</a:t>
            </a:r>
            <a:br>
              <a:rPr lang="en-US" sz="3200" dirty="0" smtClean="0"/>
            </a:br>
            <a:r>
              <a:rPr lang="en-US" sz="3200" spc="-100" dirty="0"/>
              <a:t> </a:t>
            </a:r>
            <a:r>
              <a:rPr lang="en-US" sz="2800" spc="-100" dirty="0"/>
              <a:t>Ranking documents by </a:t>
            </a:r>
            <a:r>
              <a:rPr lang="en-US" sz="2800" spc="-100" dirty="0" smtClean="0"/>
              <a:t>(system-) expected relevance</a:t>
            </a:r>
            <a:r>
              <a:rPr lang="en-US" sz="3200" dirty="0" smtClean="0"/>
              <a:t/>
            </a:r>
            <a:br>
              <a:rPr lang="en-US" sz="3200" dirty="0" smtClean="0"/>
            </a:br>
            <a:r>
              <a:rPr lang="en-US" sz="3200" dirty="0" smtClean="0"/>
              <a:t>3.1 </a:t>
            </a:r>
            <a:r>
              <a:rPr lang="en-US" sz="3200" dirty="0" smtClean="0">
                <a:solidFill>
                  <a:srgbClr val="FFC000"/>
                </a:solidFill>
              </a:rPr>
              <a:t>Introduction</a:t>
            </a:r>
            <a:endParaRPr lang="en-US" sz="3200" b="0" dirty="0">
              <a:solidFill>
                <a:srgbClr val="FFC000"/>
              </a:solidFill>
              <a:latin typeface="Arial Unicode MS" pitchFamily="34" charset="-128"/>
            </a:endParaRPr>
          </a:p>
        </p:txBody>
      </p:sp>
      <p:sp>
        <p:nvSpPr>
          <p:cNvPr id="3076" name="Rectangle 3"/>
          <p:cNvSpPr>
            <a:spLocks noGrp="1" noChangeArrowheads="1"/>
          </p:cNvSpPr>
          <p:nvPr>
            <p:ph idx="1"/>
          </p:nvPr>
        </p:nvSpPr>
        <p:spPr>
          <a:xfrm>
            <a:off x="304800" y="2514600"/>
            <a:ext cx="8610600" cy="4114800"/>
          </a:xfrm>
        </p:spPr>
        <p:txBody>
          <a:bodyPr/>
          <a:lstStyle/>
          <a:p>
            <a:pPr marL="0" indent="0" eaLnBrk="1" hangingPunct="1">
              <a:buNone/>
            </a:pPr>
            <a:r>
              <a:rPr lang="en-US" sz="2000" dirty="0" smtClean="0">
                <a:solidFill>
                  <a:schemeClr val="bg1"/>
                </a:solidFill>
              </a:rPr>
              <a:t>Lecture Notes Section 3.1, p. 143 – 144 (not labeled 3.1 in the Notes)</a:t>
            </a:r>
          </a:p>
          <a:p>
            <a:pPr eaLnBrk="1" hangingPunct="1"/>
            <a:r>
              <a:rPr lang="en-US" sz="2000" dirty="0" smtClean="0">
                <a:solidFill>
                  <a:schemeClr val="bg1"/>
                </a:solidFill>
              </a:rPr>
              <a:t>The lecture notes can stand on their own – just read.</a:t>
            </a:r>
            <a:br>
              <a:rPr lang="en-US" sz="2000" dirty="0" smtClean="0">
                <a:solidFill>
                  <a:schemeClr val="bg1"/>
                </a:solidFill>
              </a:rPr>
            </a:br>
            <a:r>
              <a:rPr lang="en-US" sz="2000" dirty="0" smtClean="0">
                <a:solidFill>
                  <a:schemeClr val="bg1"/>
                </a:solidFill>
              </a:rPr>
              <a:t>For the box labeled </a:t>
            </a:r>
            <a:r>
              <a:rPr lang="en-US" sz="2000" b="1" dirty="0"/>
              <a:t>Using OR descriptor combinations</a:t>
            </a:r>
            <a:r>
              <a:rPr lang="en-US" sz="2000" dirty="0" smtClean="0">
                <a:solidFill>
                  <a:schemeClr val="bg1"/>
                </a:solidFill>
              </a:rPr>
              <a:t/>
            </a:r>
            <a:br>
              <a:rPr lang="en-US" sz="2000" dirty="0" smtClean="0">
                <a:solidFill>
                  <a:schemeClr val="bg1"/>
                </a:solidFill>
              </a:rPr>
            </a:br>
            <a:r>
              <a:rPr lang="en-US" sz="2000" dirty="0" smtClean="0">
                <a:solidFill>
                  <a:schemeClr val="bg1"/>
                </a:solidFill>
              </a:rPr>
              <a:t>the search topic is: </a:t>
            </a:r>
            <a:br>
              <a:rPr lang="en-US" sz="2000" dirty="0" smtClean="0">
                <a:solidFill>
                  <a:schemeClr val="bg1"/>
                </a:solidFill>
              </a:rPr>
            </a:br>
            <a:r>
              <a:rPr lang="en-US" sz="2000" i="1" dirty="0" smtClean="0">
                <a:solidFill>
                  <a:schemeClr val="bg1"/>
                </a:solidFill>
              </a:rPr>
              <a:t>Traffic congestion in airports [terminals for air traffic] in NY or Boston or Washington</a:t>
            </a:r>
            <a:endParaRPr lang="en-US" sz="2000" dirty="0" smtClean="0">
              <a:solidFill>
                <a:schemeClr val="bg1"/>
              </a:solidFill>
            </a:endParaRPr>
          </a:p>
          <a:p>
            <a:pPr eaLnBrk="1" hangingPunct="1"/>
            <a:r>
              <a:rPr lang="en-US" sz="2000" dirty="0" smtClean="0">
                <a:solidFill>
                  <a:schemeClr val="bg1"/>
                </a:solidFill>
              </a:rPr>
              <a:t>If </a:t>
            </a:r>
            <a:r>
              <a:rPr lang="en-US" sz="2000" dirty="0">
                <a:solidFill>
                  <a:schemeClr val="bg1"/>
                </a:solidFill>
              </a:rPr>
              <a:t>just reading does not do it for </a:t>
            </a:r>
            <a:r>
              <a:rPr lang="en-US" sz="2000" dirty="0" smtClean="0">
                <a:solidFill>
                  <a:schemeClr val="bg1"/>
                </a:solidFill>
              </a:rPr>
              <a:t>you, listen to the audio) (11 min.); </a:t>
            </a:r>
            <a:br>
              <a:rPr lang="en-US" sz="2000" dirty="0" smtClean="0">
                <a:solidFill>
                  <a:schemeClr val="bg1"/>
                </a:solidFill>
              </a:rPr>
            </a:br>
            <a:r>
              <a:rPr lang="en-US" sz="2000" dirty="0" smtClean="0">
                <a:solidFill>
                  <a:schemeClr val="bg1"/>
                </a:solidFill>
              </a:rPr>
              <a:t>it walks you through the Lecture Notes Section 3, one box at a time.</a:t>
            </a:r>
          </a:p>
          <a:p>
            <a:pPr marL="0" indent="0" eaLnBrk="1" hangingPunct="1">
              <a:buNone/>
            </a:pPr>
            <a:r>
              <a:rPr lang="en-US" sz="2000" dirty="0">
                <a:solidFill>
                  <a:schemeClr val="bg1"/>
                </a:solidFill>
              </a:rPr>
              <a:t> </a:t>
            </a:r>
            <a:r>
              <a:rPr lang="en-US" sz="2000" dirty="0" smtClean="0">
                <a:solidFill>
                  <a:schemeClr val="bg1"/>
                </a:solidFill>
              </a:rPr>
              <a:t>    13 minutes</a:t>
            </a:r>
            <a:r>
              <a:rPr lang="en-US" dirty="0" smtClean="0">
                <a:solidFill>
                  <a:schemeClr val="bg1"/>
                </a:solidFill>
              </a:rPr>
              <a:t/>
            </a:r>
            <a:br>
              <a:rPr lang="en-US" dirty="0" smtClean="0">
                <a:solidFill>
                  <a:schemeClr val="bg1"/>
                </a:solidFill>
              </a:rPr>
            </a:br>
            <a:r>
              <a:rPr lang="en-US" dirty="0" smtClean="0">
                <a:solidFill>
                  <a:schemeClr val="bg1"/>
                </a:solidFill>
              </a:rPr>
              <a:t> </a:t>
            </a:r>
          </a:p>
        </p:txBody>
      </p:sp>
      <p:sp>
        <p:nvSpPr>
          <p:cNvPr id="3074" name="Slide Number Placeholder 5"/>
          <p:cNvSpPr>
            <a:spLocks noGrp="1"/>
          </p:cNvSpPr>
          <p:nvPr>
            <p:ph type="sldNum" sz="quarter" idx="12"/>
          </p:nvPr>
        </p:nvSpPr>
        <p:spPr>
          <a:noFill/>
        </p:spPr>
        <p:txBody>
          <a:bodyPr/>
          <a:lstStyle/>
          <a:p>
            <a:fld id="{377A5EB6-31DF-49C5-A368-99503CA30BC6}" type="slidenum">
              <a:rPr lang="en-US"/>
              <a:pPr/>
              <a:t>6</a:t>
            </a:fld>
            <a:endParaRPr lang="en-US" dirty="0"/>
          </a:p>
        </p:txBody>
      </p:sp>
      <p:pic>
        <p:nvPicPr>
          <p:cNvPr id="2" name="UBLIS571DS-05.2-2Lecture5.2AccessToInformationSlidesSlide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48600" y="5562600"/>
            <a:ext cx="487363" cy="487363"/>
          </a:xfrm>
          <a:prstGeom prst="rect">
            <a:avLst/>
          </a:prstGeom>
        </p:spPr>
      </p:pic>
    </p:spTree>
    <p:extLst>
      <p:ext uri="{BB962C8B-B14F-4D97-AF65-F5344CB8AC3E}">
        <p14:creationId xmlns:p14="http://schemas.microsoft.com/office/powerpoint/2010/main" val="679672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8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228600" y="152400"/>
            <a:ext cx="8839200" cy="1143000"/>
          </a:xfrm>
        </p:spPr>
        <p:txBody>
          <a:bodyPr/>
          <a:lstStyle/>
          <a:p>
            <a:pPr eaLnBrk="1" hangingPunct="1"/>
            <a:r>
              <a:rPr lang="en-US" sz="3200" dirty="0"/>
              <a:t>Lecture 5.2, Section 3</a:t>
            </a:r>
            <a:br>
              <a:rPr lang="en-US" sz="3200" dirty="0"/>
            </a:br>
            <a:r>
              <a:rPr lang="en-US" sz="3200" spc="-100" dirty="0"/>
              <a:t> </a:t>
            </a:r>
            <a:r>
              <a:rPr lang="en-US" sz="2800" spc="-100" dirty="0"/>
              <a:t>Ranking documents by (system-) expected relevance</a:t>
            </a:r>
            <a:r>
              <a:rPr lang="en-US" sz="3200" dirty="0"/>
              <a:t/>
            </a:r>
            <a:br>
              <a:rPr lang="en-US" sz="3200" dirty="0"/>
            </a:br>
            <a:r>
              <a:rPr lang="en-US" sz="2800" dirty="0" smtClean="0"/>
              <a:t>3.2 </a:t>
            </a:r>
            <a:r>
              <a:rPr lang="en-US" sz="2800" dirty="0" smtClean="0">
                <a:solidFill>
                  <a:srgbClr val="FFC000"/>
                </a:solidFill>
              </a:rPr>
              <a:t>Exercise. Ranking of retrieved documents</a:t>
            </a:r>
            <a:endParaRPr lang="en-US" sz="2800" b="0" dirty="0">
              <a:solidFill>
                <a:srgbClr val="FFC000"/>
              </a:solidFill>
              <a:latin typeface="Arial Unicode MS" pitchFamily="34" charset="-128"/>
            </a:endParaRPr>
          </a:p>
        </p:txBody>
      </p:sp>
      <p:sp>
        <p:nvSpPr>
          <p:cNvPr id="3076" name="Rectangle 3"/>
          <p:cNvSpPr>
            <a:spLocks noGrp="1" noChangeArrowheads="1"/>
          </p:cNvSpPr>
          <p:nvPr>
            <p:ph idx="1"/>
          </p:nvPr>
        </p:nvSpPr>
        <p:spPr>
          <a:xfrm>
            <a:off x="304800" y="1676400"/>
            <a:ext cx="8610600" cy="4876800"/>
          </a:xfrm>
        </p:spPr>
        <p:txBody>
          <a:bodyPr/>
          <a:lstStyle/>
          <a:p>
            <a:pPr marL="0" indent="0" eaLnBrk="1" hangingPunct="1">
              <a:buNone/>
            </a:pPr>
            <a:r>
              <a:rPr lang="en-US" sz="1800" dirty="0" smtClean="0">
                <a:solidFill>
                  <a:schemeClr val="bg1"/>
                </a:solidFill>
              </a:rPr>
              <a:t>Read Lecture Notes p. 145 – 147 top (labeled as Section 4 in the Lecture Notes). </a:t>
            </a:r>
            <a:br>
              <a:rPr lang="en-US" sz="1800" dirty="0" smtClean="0">
                <a:solidFill>
                  <a:schemeClr val="bg1"/>
                </a:solidFill>
              </a:rPr>
            </a:br>
            <a:r>
              <a:rPr lang="en-US" sz="1800" dirty="0" smtClean="0">
                <a:solidFill>
                  <a:schemeClr val="bg1"/>
                </a:solidFill>
              </a:rPr>
              <a:t>The </a:t>
            </a:r>
            <a:r>
              <a:rPr lang="en-US" sz="1800" dirty="0">
                <a:solidFill>
                  <a:schemeClr val="bg1"/>
                </a:solidFill>
              </a:rPr>
              <a:t>audio </a:t>
            </a:r>
            <a:r>
              <a:rPr lang="en-US" sz="1800" dirty="0" smtClean="0">
                <a:solidFill>
                  <a:schemeClr val="bg1"/>
                </a:solidFill>
              </a:rPr>
              <a:t>(9 min.) comments on several items on these pages.</a:t>
            </a:r>
          </a:p>
          <a:p>
            <a:pPr marL="0" indent="0" eaLnBrk="1" hangingPunct="1">
              <a:buNone/>
            </a:pPr>
            <a:r>
              <a:rPr lang="en-US" sz="1800" dirty="0" smtClean="0">
                <a:solidFill>
                  <a:schemeClr val="bg1"/>
                </a:solidFill>
              </a:rPr>
              <a:t>The full exercise using the spreadsheet is optional.</a:t>
            </a:r>
          </a:p>
          <a:p>
            <a:pPr marL="0" indent="0" eaLnBrk="1" hangingPunct="1">
              <a:buNone/>
            </a:pPr>
            <a:endParaRPr lang="en-US" sz="1800" dirty="0" smtClean="0">
              <a:solidFill>
                <a:schemeClr val="bg1"/>
              </a:solidFill>
            </a:endParaRPr>
          </a:p>
          <a:p>
            <a:pPr marL="0" indent="0" eaLnBrk="1" hangingPunct="1">
              <a:spcBef>
                <a:spcPts val="1800"/>
              </a:spcBef>
              <a:buNone/>
            </a:pPr>
            <a:r>
              <a:rPr lang="en-US" sz="1800" dirty="0" smtClean="0">
                <a:solidFill>
                  <a:schemeClr val="bg1"/>
                </a:solidFill>
              </a:rPr>
              <a:t>The main take-away from this exercise is the </a:t>
            </a:r>
            <a:r>
              <a:rPr lang="en-US" sz="1800" b="1" dirty="0" smtClean="0">
                <a:solidFill>
                  <a:schemeClr val="bg1"/>
                </a:solidFill>
              </a:rPr>
              <a:t>effect of using hierarchically expanded match on ranking</a:t>
            </a:r>
            <a:r>
              <a:rPr lang="en-US" sz="1800" dirty="0" smtClean="0">
                <a:solidFill>
                  <a:schemeClr val="bg1"/>
                </a:solidFill>
              </a:rPr>
              <a:t>.  Hierarchically expanded match (or, more general, knowledge-based match) applies the idea of inclusive searching to computing the expected relevance score of a document. </a:t>
            </a:r>
          </a:p>
          <a:p>
            <a:pPr marL="0" indent="0" eaLnBrk="1" hangingPunct="1">
              <a:spcBef>
                <a:spcPts val="1800"/>
              </a:spcBef>
              <a:buNone/>
            </a:pPr>
            <a:r>
              <a:rPr lang="en-US" sz="1800" dirty="0" smtClean="0">
                <a:solidFill>
                  <a:schemeClr val="bg1"/>
                </a:solidFill>
              </a:rPr>
              <a:t>The next two slides give an example to illustrate the idea.  The audio on these two slides starts automatically.</a:t>
            </a:r>
          </a:p>
          <a:p>
            <a:pPr marL="0" indent="0" eaLnBrk="1" hangingPunct="1">
              <a:spcBef>
                <a:spcPts val="1800"/>
              </a:spcBef>
              <a:buNone/>
            </a:pPr>
            <a:r>
              <a:rPr lang="en-US" sz="1800" dirty="0" smtClean="0">
                <a:solidFill>
                  <a:schemeClr val="bg1"/>
                </a:solidFill>
              </a:rPr>
              <a:t>Then follow instructions to do the optional full exercise</a:t>
            </a:r>
          </a:p>
          <a:p>
            <a:pPr marL="0" indent="0" eaLnBrk="1" hangingPunct="1">
              <a:spcBef>
                <a:spcPts val="1800"/>
              </a:spcBef>
              <a:buNone/>
            </a:pPr>
            <a:r>
              <a:rPr lang="en-US" sz="1800" dirty="0" smtClean="0">
                <a:solidFill>
                  <a:schemeClr val="bg1"/>
                </a:solidFill>
              </a:rPr>
              <a:t>10 minutes</a:t>
            </a:r>
          </a:p>
          <a:p>
            <a:pPr marL="0" indent="0" eaLnBrk="1" hangingPunct="1">
              <a:spcBef>
                <a:spcPts val="1800"/>
              </a:spcBef>
              <a:buNone/>
            </a:pPr>
            <a:endParaRPr lang="en-US" sz="1800" dirty="0">
              <a:solidFill>
                <a:schemeClr val="bg1"/>
              </a:solidFill>
            </a:endParaRPr>
          </a:p>
        </p:txBody>
      </p:sp>
      <p:sp>
        <p:nvSpPr>
          <p:cNvPr id="3074" name="Slide Number Placeholder 5"/>
          <p:cNvSpPr>
            <a:spLocks noGrp="1"/>
          </p:cNvSpPr>
          <p:nvPr>
            <p:ph type="sldNum" sz="quarter" idx="12"/>
          </p:nvPr>
        </p:nvSpPr>
        <p:spPr>
          <a:noFill/>
        </p:spPr>
        <p:txBody>
          <a:bodyPr/>
          <a:lstStyle/>
          <a:p>
            <a:fld id="{377A5EB6-31DF-49C5-A368-99503CA30BC6}" type="slidenum">
              <a:rPr lang="en-US"/>
              <a:pPr/>
              <a:t>7</a:t>
            </a:fld>
            <a:endParaRPr lang="en-US" dirty="0"/>
          </a:p>
        </p:txBody>
      </p:sp>
      <p:pic>
        <p:nvPicPr>
          <p:cNvPr id="2" name="UBLIS571DS-05.2-2Lecture5.2AccessToInformationSlidesSlide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20000" y="2438400"/>
            <a:ext cx="487363" cy="487363"/>
          </a:xfrm>
          <a:prstGeom prst="rect">
            <a:avLst/>
          </a:prstGeom>
        </p:spPr>
      </p:pic>
    </p:spTree>
    <p:extLst>
      <p:ext uri="{BB962C8B-B14F-4D97-AF65-F5344CB8AC3E}">
        <p14:creationId xmlns:p14="http://schemas.microsoft.com/office/powerpoint/2010/main" val="255368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5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228600" y="152400"/>
            <a:ext cx="8839200" cy="1143000"/>
          </a:xfrm>
        </p:spPr>
        <p:txBody>
          <a:bodyPr/>
          <a:lstStyle/>
          <a:p>
            <a:pPr eaLnBrk="1" hangingPunct="1"/>
            <a:r>
              <a:rPr lang="en-US" sz="3200" dirty="0"/>
              <a:t>Lecture 5.2, Section 3</a:t>
            </a:r>
            <a:br>
              <a:rPr lang="en-US" sz="3200" dirty="0"/>
            </a:br>
            <a:r>
              <a:rPr lang="en-US" sz="2000" spc="-100" dirty="0"/>
              <a:t> </a:t>
            </a:r>
            <a:r>
              <a:rPr lang="en-US" sz="2000" dirty="0" smtClean="0"/>
              <a:t>3.2 </a:t>
            </a:r>
            <a:r>
              <a:rPr lang="en-US" sz="2000" dirty="0" smtClean="0">
                <a:solidFill>
                  <a:srgbClr val="FFC000"/>
                </a:solidFill>
              </a:rPr>
              <a:t>Computing relevance scores. </a:t>
            </a:r>
            <a:r>
              <a:rPr lang="en-US" sz="2000" dirty="0" smtClean="0">
                <a:solidFill>
                  <a:srgbClr val="FFFF00"/>
                </a:solidFill>
              </a:rPr>
              <a:t>Crude match examples</a:t>
            </a:r>
            <a:endParaRPr lang="en-US" sz="2000" b="0" dirty="0">
              <a:solidFill>
                <a:srgbClr val="FFFF00"/>
              </a:solidFill>
              <a:latin typeface="Arial Unicode MS" pitchFamily="34" charset="-128"/>
            </a:endParaRPr>
          </a:p>
        </p:txBody>
      </p:sp>
      <p:sp>
        <p:nvSpPr>
          <p:cNvPr id="3074" name="Slide Number Placeholder 5"/>
          <p:cNvSpPr>
            <a:spLocks noGrp="1"/>
          </p:cNvSpPr>
          <p:nvPr>
            <p:ph type="sldNum" sz="quarter" idx="12"/>
          </p:nvPr>
        </p:nvSpPr>
        <p:spPr>
          <a:noFill/>
        </p:spPr>
        <p:txBody>
          <a:bodyPr/>
          <a:lstStyle/>
          <a:p>
            <a:fld id="{377A5EB6-31DF-49C5-A368-99503CA30BC6}" type="slidenum">
              <a:rPr lang="en-US"/>
              <a:pPr/>
              <a:t>8</a:t>
            </a:fld>
            <a:endParaRPr lang="en-US" dirty="0"/>
          </a:p>
        </p:txBody>
      </p:sp>
      <p:sp>
        <p:nvSpPr>
          <p:cNvPr id="3" name="TextBox 2"/>
          <p:cNvSpPr txBox="1"/>
          <p:nvPr/>
        </p:nvSpPr>
        <p:spPr>
          <a:xfrm>
            <a:off x="6172199" y="1676400"/>
            <a:ext cx="2699657" cy="1992853"/>
          </a:xfrm>
          <a:prstGeom prst="rect">
            <a:avLst/>
          </a:prstGeom>
          <a:noFill/>
        </p:spPr>
        <p:txBody>
          <a:bodyPr wrap="square" rtlCol="0">
            <a:spAutoFit/>
          </a:bodyPr>
          <a:lstStyle/>
          <a:p>
            <a:pPr>
              <a:tabLst>
                <a:tab pos="457200" algn="l"/>
                <a:tab pos="1082675" algn="l"/>
                <a:tab pos="1539875" algn="l"/>
              </a:tabLst>
            </a:pPr>
            <a:r>
              <a:rPr lang="en-US" dirty="0" smtClean="0"/>
              <a:t># matches	=  2</a:t>
            </a:r>
          </a:p>
          <a:p>
            <a:pPr>
              <a:tabLst>
                <a:tab pos="457200" algn="l"/>
                <a:tab pos="1082675" algn="l"/>
                <a:tab pos="1539875" algn="l"/>
              </a:tabLst>
            </a:pPr>
            <a:r>
              <a:rPr lang="en-US" dirty="0"/>
              <a:t># query	</a:t>
            </a:r>
            <a:r>
              <a:rPr lang="en-US" dirty="0" smtClean="0"/>
              <a:t>	=  4</a:t>
            </a:r>
          </a:p>
          <a:p>
            <a:pPr>
              <a:spcBef>
                <a:spcPts val="1500"/>
              </a:spcBef>
              <a:tabLst>
                <a:tab pos="457200" algn="l"/>
                <a:tab pos="1082675" algn="l"/>
                <a:tab pos="1539875" algn="l"/>
              </a:tabLst>
            </a:pPr>
            <a:r>
              <a:rPr lang="en-US" dirty="0" smtClean="0"/>
              <a:t>Score, Formula 1a</a:t>
            </a:r>
          </a:p>
          <a:p>
            <a:pPr>
              <a:spcBef>
                <a:spcPts val="1800"/>
              </a:spcBef>
              <a:tabLst>
                <a:tab pos="457200" algn="l"/>
                <a:tab pos="1082675" algn="l"/>
                <a:tab pos="1539875" algn="l"/>
              </a:tabLst>
            </a:pPr>
            <a:r>
              <a:rPr lang="en-US" dirty="0" smtClean="0"/>
              <a:t>2 / 4 = </a:t>
            </a:r>
            <a:r>
              <a:rPr lang="en-US" dirty="0" smtClean="0">
                <a:solidFill>
                  <a:srgbClr val="FFFF00"/>
                </a:solidFill>
              </a:rPr>
              <a:t>.5</a:t>
            </a:r>
            <a:endParaRPr lang="en-US" dirty="0">
              <a:solidFill>
                <a:srgbClr val="FFFF0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70095021"/>
              </p:ext>
            </p:extLst>
          </p:nvPr>
        </p:nvGraphicFramePr>
        <p:xfrm>
          <a:off x="381000" y="1770442"/>
          <a:ext cx="5333999" cy="1674845"/>
        </p:xfrm>
        <a:graphic>
          <a:graphicData uri="http://schemas.openxmlformats.org/drawingml/2006/table">
            <a:tbl>
              <a:tblPr firstRow="1" bandRow="1">
                <a:tableStyleId>{5C22544A-7EE6-4342-B048-85BDC9FD1C3A}</a:tableStyleId>
              </a:tblPr>
              <a:tblGrid>
                <a:gridCol w="1752600"/>
                <a:gridCol w="914400"/>
                <a:gridCol w="918147"/>
                <a:gridCol w="874426"/>
                <a:gridCol w="874426"/>
              </a:tblGrid>
              <a:tr h="498808">
                <a:tc>
                  <a:txBody>
                    <a:bodyPr/>
                    <a:lstStyle/>
                    <a:p>
                      <a:r>
                        <a:rPr lang="en-US" dirty="0" smtClean="0"/>
                        <a:t>Query</a:t>
                      </a:r>
                      <a:endParaRPr lang="en-US"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2">
                        <a:lumMod val="50000"/>
                      </a:schemeClr>
                    </a:solidFill>
                  </a:tcPr>
                </a:tc>
                <a:tc>
                  <a:txBody>
                    <a:bodyPr/>
                    <a:lstStyle/>
                    <a:p>
                      <a:pPr algn="ctr"/>
                      <a:r>
                        <a:rPr lang="en-US" dirty="0" smtClean="0"/>
                        <a:t>B1.2</a:t>
                      </a:r>
                      <a:endParaRPr lang="en-US" dirty="0"/>
                    </a:p>
                  </a:txBody>
                  <a:tcPr anchor="ctr">
                    <a:lnT w="12700" cap="flat" cmpd="sng" algn="ctr">
                      <a:solidFill>
                        <a:schemeClr val="tx1"/>
                      </a:solidFill>
                      <a:prstDash val="solid"/>
                      <a:round/>
                      <a:headEnd type="none" w="med" len="med"/>
                      <a:tailEnd type="none" w="med" len="med"/>
                    </a:lnT>
                    <a:solidFill>
                      <a:schemeClr val="accent2">
                        <a:lumMod val="50000"/>
                      </a:schemeClr>
                    </a:solidFill>
                  </a:tcPr>
                </a:tc>
                <a:tc>
                  <a:txBody>
                    <a:bodyPr/>
                    <a:lstStyle/>
                    <a:p>
                      <a:pPr algn="ctr"/>
                      <a:r>
                        <a:rPr lang="en-US" dirty="0" smtClean="0"/>
                        <a:t>E1.2</a:t>
                      </a:r>
                      <a:endParaRPr lang="en-US" dirty="0"/>
                    </a:p>
                  </a:txBody>
                  <a:tcPr anchor="ctr">
                    <a:lnT w="12700" cap="flat" cmpd="sng" algn="ctr">
                      <a:solidFill>
                        <a:schemeClr val="tx1"/>
                      </a:solidFill>
                      <a:prstDash val="solid"/>
                      <a:round/>
                      <a:headEnd type="none" w="med" len="med"/>
                      <a:tailEnd type="none" w="med" len="med"/>
                    </a:lnT>
                    <a:solidFill>
                      <a:schemeClr val="accent2">
                        <a:lumMod val="50000"/>
                      </a:schemeClr>
                    </a:solidFill>
                  </a:tcPr>
                </a:tc>
                <a:tc>
                  <a:txBody>
                    <a:bodyPr/>
                    <a:lstStyle/>
                    <a:p>
                      <a:pPr algn="ctr"/>
                      <a:r>
                        <a:rPr lang="en-US" dirty="0" smtClean="0"/>
                        <a:t>J1</a:t>
                      </a:r>
                      <a:endParaRPr lang="en-US" dirty="0"/>
                    </a:p>
                  </a:txBody>
                  <a:tcPr anchor="ctr">
                    <a:lnT w="12700" cap="flat" cmpd="sng" algn="ctr">
                      <a:solidFill>
                        <a:schemeClr val="tx1"/>
                      </a:solidFill>
                      <a:prstDash val="solid"/>
                      <a:round/>
                      <a:headEnd type="none" w="med" len="med"/>
                      <a:tailEnd type="none" w="med" len="med"/>
                    </a:lnT>
                    <a:solidFill>
                      <a:schemeClr val="accent2">
                        <a:lumMod val="50000"/>
                      </a:schemeClr>
                    </a:solidFill>
                  </a:tcPr>
                </a:tc>
                <a:tc>
                  <a:txBody>
                    <a:bodyPr/>
                    <a:lstStyle/>
                    <a:p>
                      <a:pPr algn="ctr"/>
                      <a:r>
                        <a:rPr lang="en-US" dirty="0" smtClean="0"/>
                        <a:t>U15</a:t>
                      </a:r>
                      <a:endParaRPr lang="en-US"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50000"/>
                      </a:schemeClr>
                    </a:solidFill>
                  </a:tcPr>
                </a:tc>
              </a:tr>
              <a:tr h="568514">
                <a:tc>
                  <a:txBody>
                    <a:bodyPr/>
                    <a:lstStyle/>
                    <a:p>
                      <a:r>
                        <a:rPr lang="en-US" dirty="0" smtClean="0"/>
                        <a:t>Document 2</a:t>
                      </a:r>
                      <a:endParaRPr lang="en-US" dirty="0"/>
                    </a:p>
                  </a:txBody>
                  <a:tcPr anchor="ctr">
                    <a:lnL w="12700" cap="flat" cmpd="sng" algn="ctr">
                      <a:solidFill>
                        <a:schemeClr val="tx1"/>
                      </a:solidFill>
                      <a:prstDash val="solid"/>
                      <a:round/>
                      <a:headEnd type="none" w="med" len="med"/>
                      <a:tailEnd type="none" w="med" len="med"/>
                    </a:lnL>
                    <a:solidFill>
                      <a:schemeClr val="accent2">
                        <a:lumMod val="50000"/>
                      </a:schemeClr>
                    </a:solidFill>
                  </a:tcPr>
                </a:tc>
                <a:tc>
                  <a:txBody>
                    <a:bodyPr/>
                    <a:lstStyle/>
                    <a:p>
                      <a:pPr algn="ctr"/>
                      <a:r>
                        <a:rPr lang="en-US" dirty="0" smtClean="0"/>
                        <a:t>B1.2.1</a:t>
                      </a:r>
                      <a:endParaRPr lang="en-US" dirty="0"/>
                    </a:p>
                  </a:txBody>
                  <a:tcPr anchor="ctr">
                    <a:solidFill>
                      <a:schemeClr val="accent2">
                        <a:lumMod val="50000"/>
                      </a:schemeClr>
                    </a:solidFill>
                  </a:tcPr>
                </a:tc>
                <a:tc>
                  <a:txBody>
                    <a:bodyPr/>
                    <a:lstStyle/>
                    <a:p>
                      <a:pPr algn="ctr"/>
                      <a:r>
                        <a:rPr lang="en-US" dirty="0" smtClean="0"/>
                        <a:t>E1</a:t>
                      </a:r>
                      <a:endParaRPr lang="en-US" dirty="0"/>
                    </a:p>
                  </a:txBody>
                  <a:tcPr anchor="ctr">
                    <a:solidFill>
                      <a:schemeClr val="accent2">
                        <a:lumMod val="50000"/>
                      </a:schemeClr>
                    </a:solidFill>
                  </a:tcPr>
                </a:tc>
                <a:tc>
                  <a:txBody>
                    <a:bodyPr/>
                    <a:lstStyle/>
                    <a:p>
                      <a:pPr algn="ctr"/>
                      <a:r>
                        <a:rPr lang="en-US" dirty="0" smtClean="0"/>
                        <a:t>J1</a:t>
                      </a:r>
                      <a:endParaRPr lang="en-US" dirty="0"/>
                    </a:p>
                  </a:txBody>
                  <a:tcPr anchor="ctr">
                    <a:solidFill>
                      <a:schemeClr val="accent2">
                        <a:lumMod val="50000"/>
                      </a:schemeClr>
                    </a:solidFill>
                  </a:tcPr>
                </a:tc>
                <a:tc>
                  <a:txBody>
                    <a:bodyPr/>
                    <a:lstStyle/>
                    <a:p>
                      <a:pPr algn="ctr"/>
                      <a:r>
                        <a:rPr lang="en-US" dirty="0" smtClean="0"/>
                        <a:t>U15</a:t>
                      </a:r>
                      <a:endParaRPr lang="en-US" dirty="0"/>
                    </a:p>
                  </a:txBody>
                  <a:tcPr anchor="ctr">
                    <a:lnR w="12700" cap="flat" cmpd="sng" algn="ctr">
                      <a:solidFill>
                        <a:schemeClr val="tx1"/>
                      </a:solidFill>
                      <a:prstDash val="solid"/>
                      <a:round/>
                      <a:headEnd type="none" w="med" len="med"/>
                      <a:tailEnd type="none" w="med" len="med"/>
                    </a:lnR>
                    <a:solidFill>
                      <a:schemeClr val="accent2">
                        <a:lumMod val="50000"/>
                      </a:schemeClr>
                    </a:solidFill>
                  </a:tcPr>
                </a:tc>
              </a:tr>
              <a:tr h="607523">
                <a:tc>
                  <a:txBody>
                    <a:bodyPr/>
                    <a:lstStyle/>
                    <a:p>
                      <a:r>
                        <a:rPr lang="en-US" dirty="0" smtClean="0"/>
                        <a:t>Match</a:t>
                      </a:r>
                      <a:endParaRPr lang="en-US"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r>
                        <a:rPr lang="en-US" dirty="0" smtClean="0">
                          <a:solidFill>
                            <a:srgbClr val="FFFF00"/>
                          </a:solidFill>
                        </a:rPr>
                        <a:t>0</a:t>
                      </a:r>
                      <a:endParaRPr lang="en-US" dirty="0">
                        <a:solidFill>
                          <a:srgbClr val="FFFF00"/>
                        </a:solidFill>
                      </a:endParaRPr>
                    </a:p>
                  </a:txBody>
                  <a:tcPr anchor="ctr">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r>
                        <a:rPr lang="en-US" dirty="0" smtClean="0">
                          <a:solidFill>
                            <a:srgbClr val="FFFF00"/>
                          </a:solidFill>
                        </a:rPr>
                        <a:t>0</a:t>
                      </a:r>
                      <a:endParaRPr lang="en-US" dirty="0">
                        <a:solidFill>
                          <a:srgbClr val="FFFF00"/>
                        </a:solidFill>
                      </a:endParaRPr>
                    </a:p>
                  </a:txBody>
                  <a:tcPr anchor="ctr">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r>
                        <a:rPr lang="en-US" dirty="0" smtClean="0">
                          <a:solidFill>
                            <a:srgbClr val="FFFF00"/>
                          </a:solidFill>
                        </a:rPr>
                        <a:t>1</a:t>
                      </a:r>
                      <a:endParaRPr lang="en-US" dirty="0">
                        <a:solidFill>
                          <a:srgbClr val="FFFF00"/>
                        </a:solidFill>
                      </a:endParaRPr>
                    </a:p>
                  </a:txBody>
                  <a:tcPr anchor="ctr">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r>
                        <a:rPr lang="en-US" dirty="0" smtClean="0">
                          <a:solidFill>
                            <a:srgbClr val="FFFF00"/>
                          </a:solidFill>
                        </a:rPr>
                        <a:t>1</a:t>
                      </a:r>
                      <a:endParaRPr lang="en-US" dirty="0">
                        <a:solidFill>
                          <a:srgbClr val="FFFF00"/>
                        </a:solidFill>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lumMod val="50000"/>
                      </a:schemeClr>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849131556"/>
              </p:ext>
            </p:extLst>
          </p:nvPr>
        </p:nvGraphicFramePr>
        <p:xfrm>
          <a:off x="370117" y="4267201"/>
          <a:ext cx="5333999" cy="1828799"/>
        </p:xfrm>
        <a:graphic>
          <a:graphicData uri="http://schemas.openxmlformats.org/drawingml/2006/table">
            <a:tbl>
              <a:tblPr firstRow="1" bandRow="1">
                <a:tableStyleId>{5C22544A-7EE6-4342-B048-85BDC9FD1C3A}</a:tableStyleId>
              </a:tblPr>
              <a:tblGrid>
                <a:gridCol w="1763483"/>
                <a:gridCol w="947238"/>
                <a:gridCol w="874426"/>
                <a:gridCol w="874426"/>
                <a:gridCol w="874426"/>
              </a:tblGrid>
              <a:tr h="570542">
                <a:tc>
                  <a:txBody>
                    <a:bodyPr/>
                    <a:lstStyle/>
                    <a:p>
                      <a:r>
                        <a:rPr lang="en-US" dirty="0" smtClean="0"/>
                        <a:t>Query</a:t>
                      </a:r>
                      <a:endParaRPr lang="en-US"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2">
                        <a:lumMod val="50000"/>
                      </a:schemeClr>
                    </a:solidFill>
                  </a:tcPr>
                </a:tc>
                <a:tc>
                  <a:txBody>
                    <a:bodyPr/>
                    <a:lstStyle/>
                    <a:p>
                      <a:pPr algn="ctr"/>
                      <a:r>
                        <a:rPr lang="en-US" dirty="0" smtClean="0"/>
                        <a:t>B1.2</a:t>
                      </a:r>
                      <a:endParaRPr lang="en-US" dirty="0"/>
                    </a:p>
                  </a:txBody>
                  <a:tcPr anchor="ctr">
                    <a:lnT w="12700" cap="flat" cmpd="sng" algn="ctr">
                      <a:solidFill>
                        <a:schemeClr val="tx1"/>
                      </a:solidFill>
                      <a:prstDash val="solid"/>
                      <a:round/>
                      <a:headEnd type="none" w="med" len="med"/>
                      <a:tailEnd type="none" w="med" len="med"/>
                    </a:lnT>
                    <a:solidFill>
                      <a:schemeClr val="accent2">
                        <a:lumMod val="50000"/>
                      </a:schemeClr>
                    </a:solidFill>
                  </a:tcPr>
                </a:tc>
                <a:tc>
                  <a:txBody>
                    <a:bodyPr/>
                    <a:lstStyle/>
                    <a:p>
                      <a:pPr algn="ctr"/>
                      <a:r>
                        <a:rPr lang="en-US" dirty="0" smtClean="0"/>
                        <a:t>E1.2</a:t>
                      </a:r>
                      <a:endParaRPr lang="en-US" dirty="0"/>
                    </a:p>
                  </a:txBody>
                  <a:tcPr anchor="ctr">
                    <a:lnT w="12700" cap="flat" cmpd="sng" algn="ctr">
                      <a:solidFill>
                        <a:schemeClr val="tx1"/>
                      </a:solidFill>
                      <a:prstDash val="solid"/>
                      <a:round/>
                      <a:headEnd type="none" w="med" len="med"/>
                      <a:tailEnd type="none" w="med" len="med"/>
                    </a:lnT>
                    <a:solidFill>
                      <a:schemeClr val="accent2">
                        <a:lumMod val="50000"/>
                      </a:schemeClr>
                    </a:solidFill>
                  </a:tcPr>
                </a:tc>
                <a:tc>
                  <a:txBody>
                    <a:bodyPr/>
                    <a:lstStyle/>
                    <a:p>
                      <a:pPr algn="ctr"/>
                      <a:r>
                        <a:rPr lang="en-US" dirty="0" smtClean="0"/>
                        <a:t>J1</a:t>
                      </a:r>
                      <a:endParaRPr lang="en-US" dirty="0"/>
                    </a:p>
                  </a:txBody>
                  <a:tcPr anchor="ctr">
                    <a:lnT w="12700" cap="flat" cmpd="sng" algn="ctr">
                      <a:solidFill>
                        <a:schemeClr val="tx1"/>
                      </a:solidFill>
                      <a:prstDash val="solid"/>
                      <a:round/>
                      <a:headEnd type="none" w="med" len="med"/>
                      <a:tailEnd type="none" w="med" len="med"/>
                    </a:lnT>
                    <a:solidFill>
                      <a:schemeClr val="accent2">
                        <a:lumMod val="50000"/>
                      </a:schemeClr>
                    </a:solidFill>
                  </a:tcPr>
                </a:tc>
                <a:tc>
                  <a:txBody>
                    <a:bodyPr/>
                    <a:lstStyle/>
                    <a:p>
                      <a:pPr algn="ctr"/>
                      <a:r>
                        <a:rPr lang="en-US" dirty="0" smtClean="0"/>
                        <a:t>U15</a:t>
                      </a:r>
                      <a:endParaRPr lang="en-US"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50000"/>
                      </a:schemeClr>
                    </a:solidFill>
                  </a:tcPr>
                </a:tc>
              </a:tr>
              <a:tr h="553566">
                <a:tc>
                  <a:txBody>
                    <a:bodyPr/>
                    <a:lstStyle/>
                    <a:p>
                      <a:r>
                        <a:rPr lang="en-US" dirty="0" smtClean="0"/>
                        <a:t>Document 3</a:t>
                      </a:r>
                      <a:endParaRPr lang="en-US" dirty="0"/>
                    </a:p>
                  </a:txBody>
                  <a:tcPr anchor="ctr">
                    <a:lnL w="12700" cap="flat" cmpd="sng" algn="ctr">
                      <a:solidFill>
                        <a:schemeClr val="tx1"/>
                      </a:solidFill>
                      <a:prstDash val="solid"/>
                      <a:round/>
                      <a:headEnd type="none" w="med" len="med"/>
                      <a:tailEnd type="none" w="med" len="med"/>
                    </a:lnL>
                    <a:solidFill>
                      <a:schemeClr val="accent2">
                        <a:lumMod val="50000"/>
                      </a:schemeClr>
                    </a:solidFill>
                  </a:tcPr>
                </a:tc>
                <a:tc>
                  <a:txBody>
                    <a:bodyPr/>
                    <a:lstStyle/>
                    <a:p>
                      <a:pPr algn="ctr"/>
                      <a:r>
                        <a:rPr lang="en-US" dirty="0" smtClean="0"/>
                        <a:t>B1</a:t>
                      </a:r>
                      <a:endParaRPr lang="en-US" dirty="0"/>
                    </a:p>
                  </a:txBody>
                  <a:tcPr anchor="ctr">
                    <a:solidFill>
                      <a:schemeClr val="accent2">
                        <a:lumMod val="50000"/>
                      </a:schemeClr>
                    </a:solidFill>
                  </a:tcPr>
                </a:tc>
                <a:tc>
                  <a:txBody>
                    <a:bodyPr/>
                    <a:lstStyle/>
                    <a:p>
                      <a:pPr algn="ctr"/>
                      <a:r>
                        <a:rPr lang="en-US" dirty="0" smtClean="0"/>
                        <a:t>E2.1</a:t>
                      </a:r>
                      <a:endParaRPr lang="en-US" dirty="0"/>
                    </a:p>
                  </a:txBody>
                  <a:tcPr anchor="ctr">
                    <a:solidFill>
                      <a:schemeClr val="accent2">
                        <a:lumMod val="50000"/>
                      </a:schemeClr>
                    </a:solidFill>
                  </a:tcPr>
                </a:tc>
                <a:tc>
                  <a:txBody>
                    <a:bodyPr/>
                    <a:lstStyle/>
                    <a:p>
                      <a:pPr algn="ctr"/>
                      <a:r>
                        <a:rPr lang="en-US" dirty="0" smtClean="0"/>
                        <a:t>J1</a:t>
                      </a:r>
                      <a:endParaRPr lang="en-US" dirty="0"/>
                    </a:p>
                  </a:txBody>
                  <a:tcPr anchor="ctr">
                    <a:solidFill>
                      <a:schemeClr val="accent2">
                        <a:lumMod val="50000"/>
                      </a:schemeClr>
                    </a:solidFill>
                  </a:tcPr>
                </a:tc>
                <a:tc>
                  <a:txBody>
                    <a:bodyPr/>
                    <a:lstStyle/>
                    <a:p>
                      <a:pPr algn="ctr"/>
                      <a:r>
                        <a:rPr lang="en-US" dirty="0" smtClean="0"/>
                        <a:t>U15</a:t>
                      </a:r>
                      <a:endParaRPr lang="en-US" dirty="0"/>
                    </a:p>
                  </a:txBody>
                  <a:tcPr anchor="ctr">
                    <a:lnR w="12700" cap="flat" cmpd="sng" algn="ctr">
                      <a:solidFill>
                        <a:schemeClr val="tx1"/>
                      </a:solidFill>
                      <a:prstDash val="solid"/>
                      <a:round/>
                      <a:headEnd type="none" w="med" len="med"/>
                      <a:tailEnd type="none" w="med" len="med"/>
                    </a:lnR>
                    <a:solidFill>
                      <a:schemeClr val="accent2">
                        <a:lumMod val="50000"/>
                      </a:schemeClr>
                    </a:solidFill>
                  </a:tcPr>
                </a:tc>
              </a:tr>
              <a:tr h="704691">
                <a:tc>
                  <a:txBody>
                    <a:bodyPr/>
                    <a:lstStyle/>
                    <a:p>
                      <a:r>
                        <a:rPr lang="en-US" dirty="0" smtClean="0"/>
                        <a:t>Match</a:t>
                      </a:r>
                      <a:endParaRPr lang="en-US"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r>
                        <a:rPr lang="en-US" dirty="0" smtClean="0"/>
                        <a:t>0</a:t>
                      </a:r>
                      <a:endParaRPr lang="en-US" dirty="0"/>
                    </a:p>
                  </a:txBody>
                  <a:tcPr anchor="ctr">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r>
                        <a:rPr lang="en-US" dirty="0" smtClean="0"/>
                        <a:t>0</a:t>
                      </a:r>
                      <a:endParaRPr lang="en-US" dirty="0"/>
                    </a:p>
                  </a:txBody>
                  <a:tcPr anchor="ctr">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r>
                        <a:rPr lang="en-US" dirty="0" smtClean="0"/>
                        <a:t>1</a:t>
                      </a:r>
                      <a:endParaRPr lang="en-US" dirty="0"/>
                    </a:p>
                  </a:txBody>
                  <a:tcPr anchor="ctr">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r>
                        <a:rPr lang="en-US" dirty="0" smtClean="0"/>
                        <a:t>1</a:t>
                      </a:r>
                      <a:endParaRPr lang="en-US"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lumMod val="50000"/>
                      </a:schemeClr>
                    </a:solidFill>
                  </a:tcPr>
                </a:tc>
              </a:tr>
            </a:tbl>
          </a:graphicData>
        </a:graphic>
      </p:graphicFrame>
      <p:sp>
        <p:nvSpPr>
          <p:cNvPr id="7" name="TextBox 6"/>
          <p:cNvSpPr txBox="1"/>
          <p:nvPr/>
        </p:nvSpPr>
        <p:spPr>
          <a:xfrm>
            <a:off x="6248400" y="4126483"/>
            <a:ext cx="2743199" cy="2731517"/>
          </a:xfrm>
          <a:prstGeom prst="rect">
            <a:avLst/>
          </a:prstGeom>
          <a:noFill/>
        </p:spPr>
        <p:txBody>
          <a:bodyPr wrap="square" rtlCol="0">
            <a:spAutoFit/>
          </a:bodyPr>
          <a:lstStyle/>
          <a:p>
            <a:pPr>
              <a:tabLst>
                <a:tab pos="457200" algn="l"/>
                <a:tab pos="1082675" algn="l"/>
                <a:tab pos="1539875" algn="l"/>
              </a:tabLst>
            </a:pPr>
            <a:r>
              <a:rPr lang="en-US" dirty="0" smtClean="0"/>
              <a:t># matches	=  2</a:t>
            </a:r>
          </a:p>
          <a:p>
            <a:pPr>
              <a:tabLst>
                <a:tab pos="457200" algn="l"/>
                <a:tab pos="1082675" algn="l"/>
                <a:tab pos="1539875" algn="l"/>
              </a:tabLst>
            </a:pPr>
            <a:r>
              <a:rPr lang="en-US" dirty="0"/>
              <a:t># query	</a:t>
            </a:r>
            <a:r>
              <a:rPr lang="en-US" dirty="0" smtClean="0"/>
              <a:t>	=  4</a:t>
            </a:r>
            <a:endParaRPr lang="en-US" dirty="0"/>
          </a:p>
          <a:p>
            <a:pPr>
              <a:spcBef>
                <a:spcPts val="1500"/>
              </a:spcBef>
              <a:tabLst>
                <a:tab pos="457200" algn="l"/>
                <a:tab pos="1082675" algn="l"/>
                <a:tab pos="1539875" algn="l"/>
              </a:tabLst>
            </a:pPr>
            <a:r>
              <a:rPr lang="en-US" dirty="0" smtClean="0"/>
              <a:t>Score, Formula </a:t>
            </a:r>
            <a:r>
              <a:rPr lang="en-US" dirty="0"/>
              <a:t>1a</a:t>
            </a:r>
          </a:p>
          <a:p>
            <a:pPr>
              <a:spcBef>
                <a:spcPts val="1800"/>
              </a:spcBef>
              <a:tabLst>
                <a:tab pos="457200" algn="l"/>
                <a:tab pos="1082675" algn="l"/>
                <a:tab pos="1539875" algn="l"/>
              </a:tabLst>
            </a:pPr>
            <a:r>
              <a:rPr lang="en-US" dirty="0"/>
              <a:t>2 / 4 = </a:t>
            </a:r>
            <a:r>
              <a:rPr lang="en-US" dirty="0">
                <a:solidFill>
                  <a:srgbClr val="FFFF00"/>
                </a:solidFill>
              </a:rPr>
              <a:t>.5</a:t>
            </a:r>
          </a:p>
          <a:p>
            <a:pPr>
              <a:tabLst>
                <a:tab pos="457200" algn="l"/>
                <a:tab pos="1082675" algn="l"/>
                <a:tab pos="1539875" algn="l"/>
              </a:tabLst>
            </a:pPr>
            <a:endParaRPr lang="en-US" dirty="0"/>
          </a:p>
          <a:p>
            <a:pPr>
              <a:tabLst>
                <a:tab pos="457200" algn="l"/>
                <a:tab pos="1082675" algn="l"/>
                <a:tab pos="1539875" algn="l"/>
              </a:tabLst>
            </a:pPr>
            <a:endParaRPr lang="en-US" dirty="0"/>
          </a:p>
        </p:txBody>
      </p:sp>
      <p:pic>
        <p:nvPicPr>
          <p:cNvPr id="4" name="UBLIS571DS-05.2-2Lecture5.2AccessToInformationAudioSlidesNewSlide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05600" y="6172200"/>
            <a:ext cx="487363" cy="487363"/>
          </a:xfrm>
          <a:prstGeom prst="rect">
            <a:avLst/>
          </a:prstGeom>
        </p:spPr>
      </p:pic>
    </p:spTree>
    <p:extLst>
      <p:ext uri="{BB962C8B-B14F-4D97-AF65-F5344CB8AC3E}">
        <p14:creationId xmlns:p14="http://schemas.microsoft.com/office/powerpoint/2010/main" val="41853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1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228600" y="152400"/>
            <a:ext cx="8839200" cy="1143000"/>
          </a:xfrm>
        </p:spPr>
        <p:txBody>
          <a:bodyPr/>
          <a:lstStyle/>
          <a:p>
            <a:pPr eaLnBrk="1" hangingPunct="1"/>
            <a:r>
              <a:rPr lang="en-US" sz="3200" dirty="0"/>
              <a:t>Lecture 5.2, Section 3</a:t>
            </a:r>
            <a:br>
              <a:rPr lang="en-US" sz="3200" dirty="0"/>
            </a:br>
            <a:r>
              <a:rPr lang="en-US" sz="2000" spc="-100" dirty="0"/>
              <a:t> </a:t>
            </a:r>
            <a:r>
              <a:rPr lang="en-US" sz="2000" dirty="0" smtClean="0"/>
              <a:t>3.2 </a:t>
            </a:r>
            <a:r>
              <a:rPr lang="en-US" sz="2000" dirty="0" smtClean="0">
                <a:solidFill>
                  <a:srgbClr val="FFC000"/>
                </a:solidFill>
              </a:rPr>
              <a:t>Computing relevance scores. </a:t>
            </a:r>
            <a:r>
              <a:rPr lang="en-US" sz="2000" dirty="0" smtClean="0">
                <a:solidFill>
                  <a:srgbClr val="FF0000"/>
                </a:solidFill>
              </a:rPr>
              <a:t>Knowledge-based match examples</a:t>
            </a:r>
            <a:endParaRPr lang="en-US" sz="2000" b="0" dirty="0">
              <a:solidFill>
                <a:srgbClr val="FF0000"/>
              </a:solidFill>
              <a:latin typeface="Arial Unicode MS" pitchFamily="34" charset="-128"/>
            </a:endParaRPr>
          </a:p>
        </p:txBody>
      </p:sp>
      <p:sp>
        <p:nvSpPr>
          <p:cNvPr id="3074" name="Slide Number Placeholder 5"/>
          <p:cNvSpPr>
            <a:spLocks noGrp="1"/>
          </p:cNvSpPr>
          <p:nvPr>
            <p:ph type="sldNum" sz="quarter" idx="12"/>
          </p:nvPr>
        </p:nvSpPr>
        <p:spPr>
          <a:noFill/>
        </p:spPr>
        <p:txBody>
          <a:bodyPr/>
          <a:lstStyle/>
          <a:p>
            <a:fld id="{377A5EB6-31DF-49C5-A368-99503CA30BC6}" type="slidenum">
              <a:rPr lang="en-US"/>
              <a:pPr/>
              <a:t>9</a:t>
            </a:fld>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4266711457"/>
              </p:ext>
            </p:extLst>
          </p:nvPr>
        </p:nvGraphicFramePr>
        <p:xfrm>
          <a:off x="402614" y="1626643"/>
          <a:ext cx="5333999" cy="1933975"/>
        </p:xfrm>
        <a:graphic>
          <a:graphicData uri="http://schemas.openxmlformats.org/drawingml/2006/table">
            <a:tbl>
              <a:tblPr firstRow="1" bandRow="1">
                <a:tableStyleId>{5C22544A-7EE6-4342-B048-85BDC9FD1C3A}</a:tableStyleId>
              </a:tblPr>
              <a:tblGrid>
                <a:gridCol w="1836295"/>
                <a:gridCol w="874426"/>
                <a:gridCol w="874426"/>
                <a:gridCol w="874426"/>
                <a:gridCol w="874426"/>
              </a:tblGrid>
              <a:tr h="580053">
                <a:tc>
                  <a:txBody>
                    <a:bodyPr/>
                    <a:lstStyle/>
                    <a:p>
                      <a:r>
                        <a:rPr lang="en-US" dirty="0" smtClean="0"/>
                        <a:t>Query</a:t>
                      </a:r>
                      <a:endParaRPr lang="en-US"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2">
                        <a:lumMod val="50000"/>
                      </a:schemeClr>
                    </a:solidFill>
                  </a:tcPr>
                </a:tc>
                <a:tc>
                  <a:txBody>
                    <a:bodyPr/>
                    <a:lstStyle/>
                    <a:p>
                      <a:pPr algn="ctr"/>
                      <a:r>
                        <a:rPr lang="en-US" dirty="0" smtClean="0"/>
                        <a:t>B1.2</a:t>
                      </a:r>
                      <a:endParaRPr lang="en-US" dirty="0"/>
                    </a:p>
                  </a:txBody>
                  <a:tcPr anchor="ctr">
                    <a:lnT w="12700" cap="flat" cmpd="sng" algn="ctr">
                      <a:solidFill>
                        <a:schemeClr val="tx1"/>
                      </a:solidFill>
                      <a:prstDash val="solid"/>
                      <a:round/>
                      <a:headEnd type="none" w="med" len="med"/>
                      <a:tailEnd type="none" w="med" len="med"/>
                    </a:lnT>
                    <a:solidFill>
                      <a:schemeClr val="accent2">
                        <a:lumMod val="50000"/>
                      </a:schemeClr>
                    </a:solidFill>
                  </a:tcPr>
                </a:tc>
                <a:tc>
                  <a:txBody>
                    <a:bodyPr/>
                    <a:lstStyle/>
                    <a:p>
                      <a:pPr algn="ctr"/>
                      <a:r>
                        <a:rPr lang="en-US" dirty="0" smtClean="0"/>
                        <a:t>E1.2</a:t>
                      </a:r>
                      <a:endParaRPr lang="en-US" dirty="0"/>
                    </a:p>
                  </a:txBody>
                  <a:tcPr anchor="ctr">
                    <a:lnT w="12700" cap="flat" cmpd="sng" algn="ctr">
                      <a:solidFill>
                        <a:schemeClr val="tx1"/>
                      </a:solidFill>
                      <a:prstDash val="solid"/>
                      <a:round/>
                      <a:headEnd type="none" w="med" len="med"/>
                      <a:tailEnd type="none" w="med" len="med"/>
                    </a:lnT>
                    <a:solidFill>
                      <a:schemeClr val="accent2">
                        <a:lumMod val="50000"/>
                      </a:schemeClr>
                    </a:solidFill>
                  </a:tcPr>
                </a:tc>
                <a:tc>
                  <a:txBody>
                    <a:bodyPr/>
                    <a:lstStyle/>
                    <a:p>
                      <a:pPr algn="ctr"/>
                      <a:r>
                        <a:rPr lang="en-US" dirty="0" smtClean="0"/>
                        <a:t>J1</a:t>
                      </a:r>
                      <a:endParaRPr lang="en-US" dirty="0"/>
                    </a:p>
                  </a:txBody>
                  <a:tcPr anchor="ctr">
                    <a:lnT w="12700" cap="flat" cmpd="sng" algn="ctr">
                      <a:solidFill>
                        <a:schemeClr val="tx1"/>
                      </a:solidFill>
                      <a:prstDash val="solid"/>
                      <a:round/>
                      <a:headEnd type="none" w="med" len="med"/>
                      <a:tailEnd type="none" w="med" len="med"/>
                    </a:lnT>
                    <a:solidFill>
                      <a:schemeClr val="accent2">
                        <a:lumMod val="50000"/>
                      </a:schemeClr>
                    </a:solidFill>
                  </a:tcPr>
                </a:tc>
                <a:tc>
                  <a:txBody>
                    <a:bodyPr/>
                    <a:lstStyle/>
                    <a:p>
                      <a:pPr algn="ctr"/>
                      <a:r>
                        <a:rPr lang="en-US" dirty="0" smtClean="0"/>
                        <a:t>U15</a:t>
                      </a:r>
                      <a:endParaRPr lang="en-US"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50000"/>
                      </a:schemeClr>
                    </a:solidFill>
                  </a:tcPr>
                </a:tc>
              </a:tr>
              <a:tr h="685800">
                <a:tc>
                  <a:txBody>
                    <a:bodyPr/>
                    <a:lstStyle/>
                    <a:p>
                      <a:r>
                        <a:rPr lang="en-US" b="1" dirty="0" smtClean="0"/>
                        <a:t>Document 2</a:t>
                      </a:r>
                      <a:endParaRPr lang="en-US" b="1" dirty="0"/>
                    </a:p>
                  </a:txBody>
                  <a:tcPr anchor="ctr">
                    <a:lnL w="12700" cap="flat" cmpd="sng" algn="ctr">
                      <a:solidFill>
                        <a:schemeClr val="tx1"/>
                      </a:solidFill>
                      <a:prstDash val="solid"/>
                      <a:round/>
                      <a:headEnd type="none" w="med" len="med"/>
                      <a:tailEnd type="none" w="med" len="med"/>
                    </a:lnL>
                    <a:solidFill>
                      <a:schemeClr val="accent2">
                        <a:lumMod val="50000"/>
                      </a:schemeClr>
                    </a:solidFill>
                  </a:tcPr>
                </a:tc>
                <a:tc>
                  <a:txBody>
                    <a:bodyPr/>
                    <a:lstStyle/>
                    <a:p>
                      <a:pPr algn="ctr"/>
                      <a:r>
                        <a:rPr lang="en-US" dirty="0" smtClean="0"/>
                        <a:t>B1.2.1</a:t>
                      </a:r>
                      <a:endParaRPr lang="en-US" dirty="0"/>
                    </a:p>
                  </a:txBody>
                  <a:tcPr anchor="ctr">
                    <a:solidFill>
                      <a:schemeClr val="accent2">
                        <a:lumMod val="50000"/>
                      </a:schemeClr>
                    </a:solidFill>
                  </a:tcPr>
                </a:tc>
                <a:tc>
                  <a:txBody>
                    <a:bodyPr/>
                    <a:lstStyle/>
                    <a:p>
                      <a:pPr algn="ctr"/>
                      <a:r>
                        <a:rPr lang="en-US" dirty="0" smtClean="0"/>
                        <a:t>E1</a:t>
                      </a:r>
                      <a:endParaRPr lang="en-US" dirty="0"/>
                    </a:p>
                  </a:txBody>
                  <a:tcPr anchor="ctr">
                    <a:solidFill>
                      <a:schemeClr val="accent2">
                        <a:lumMod val="50000"/>
                      </a:schemeClr>
                    </a:solidFill>
                  </a:tcPr>
                </a:tc>
                <a:tc>
                  <a:txBody>
                    <a:bodyPr/>
                    <a:lstStyle/>
                    <a:p>
                      <a:pPr algn="ctr"/>
                      <a:r>
                        <a:rPr lang="en-US" dirty="0" smtClean="0"/>
                        <a:t>J1</a:t>
                      </a:r>
                      <a:endParaRPr lang="en-US" dirty="0"/>
                    </a:p>
                  </a:txBody>
                  <a:tcPr anchor="ctr">
                    <a:solidFill>
                      <a:schemeClr val="accent2">
                        <a:lumMod val="50000"/>
                      </a:schemeClr>
                    </a:solidFill>
                  </a:tcPr>
                </a:tc>
                <a:tc>
                  <a:txBody>
                    <a:bodyPr/>
                    <a:lstStyle/>
                    <a:p>
                      <a:pPr algn="ctr"/>
                      <a:r>
                        <a:rPr lang="en-US" dirty="0" smtClean="0"/>
                        <a:t>U15</a:t>
                      </a:r>
                      <a:endParaRPr lang="en-US" dirty="0"/>
                    </a:p>
                  </a:txBody>
                  <a:tcPr anchor="ctr">
                    <a:lnR w="12700" cap="flat" cmpd="sng" algn="ctr">
                      <a:solidFill>
                        <a:schemeClr val="tx1"/>
                      </a:solidFill>
                      <a:prstDash val="solid"/>
                      <a:round/>
                      <a:headEnd type="none" w="med" len="med"/>
                      <a:tailEnd type="none" w="med" len="med"/>
                    </a:lnR>
                    <a:solidFill>
                      <a:schemeClr val="accent2">
                        <a:lumMod val="50000"/>
                      </a:schemeClr>
                    </a:solidFill>
                  </a:tcPr>
                </a:tc>
              </a:tr>
              <a:tr h="668122">
                <a:tc>
                  <a:txBody>
                    <a:bodyPr/>
                    <a:lstStyle/>
                    <a:p>
                      <a:r>
                        <a:rPr lang="en-US" dirty="0" smtClean="0"/>
                        <a:t>Match</a:t>
                      </a:r>
                      <a:endParaRPr lang="en-US"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r>
                        <a:rPr lang="en-US" dirty="0" smtClean="0">
                          <a:solidFill>
                            <a:srgbClr val="FF0000"/>
                          </a:solidFill>
                        </a:rPr>
                        <a:t>1</a:t>
                      </a:r>
                      <a:endParaRPr lang="en-US" dirty="0">
                        <a:solidFill>
                          <a:srgbClr val="FF0000"/>
                        </a:solidFill>
                      </a:endParaRPr>
                    </a:p>
                  </a:txBody>
                  <a:tcPr anchor="ctr">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r>
                        <a:rPr lang="en-US" dirty="0" smtClean="0">
                          <a:solidFill>
                            <a:srgbClr val="FF0000"/>
                          </a:solidFill>
                        </a:rPr>
                        <a:t>.5</a:t>
                      </a:r>
                      <a:endParaRPr lang="en-US" dirty="0">
                        <a:solidFill>
                          <a:srgbClr val="FF0000"/>
                        </a:solidFill>
                      </a:endParaRPr>
                    </a:p>
                  </a:txBody>
                  <a:tcPr anchor="ctr">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r>
                        <a:rPr lang="en-US" dirty="0" smtClean="0">
                          <a:solidFill>
                            <a:srgbClr val="FF0000"/>
                          </a:solidFill>
                        </a:rPr>
                        <a:t>1</a:t>
                      </a:r>
                      <a:endParaRPr lang="en-US" dirty="0">
                        <a:solidFill>
                          <a:srgbClr val="FF0000"/>
                        </a:solidFill>
                      </a:endParaRPr>
                    </a:p>
                  </a:txBody>
                  <a:tcPr anchor="ctr">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r>
                        <a:rPr lang="en-US" dirty="0" smtClean="0">
                          <a:solidFill>
                            <a:srgbClr val="FF0000"/>
                          </a:solidFill>
                        </a:rPr>
                        <a:t>1</a:t>
                      </a:r>
                      <a:endParaRPr lang="en-US" dirty="0">
                        <a:solidFill>
                          <a:srgbClr val="FF0000"/>
                        </a:solidFill>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lumMod val="50000"/>
                      </a:schemeClr>
                    </a:solidFill>
                  </a:tcPr>
                </a:tc>
              </a:tr>
            </a:tbl>
          </a:graphicData>
        </a:graphic>
      </p:graphicFrame>
      <p:sp>
        <p:nvSpPr>
          <p:cNvPr id="3" name="TextBox 2"/>
          <p:cNvSpPr txBox="1"/>
          <p:nvPr/>
        </p:nvSpPr>
        <p:spPr>
          <a:xfrm>
            <a:off x="6096000" y="1524000"/>
            <a:ext cx="2775857" cy="1992853"/>
          </a:xfrm>
          <a:prstGeom prst="rect">
            <a:avLst/>
          </a:prstGeom>
          <a:noFill/>
        </p:spPr>
        <p:txBody>
          <a:bodyPr wrap="square" rtlCol="0">
            <a:spAutoFit/>
          </a:bodyPr>
          <a:lstStyle/>
          <a:p>
            <a:pPr>
              <a:tabLst>
                <a:tab pos="457200" algn="l"/>
                <a:tab pos="1082675" algn="l"/>
                <a:tab pos="1539875" algn="l"/>
              </a:tabLst>
            </a:pPr>
            <a:r>
              <a:rPr lang="en-US" dirty="0" smtClean="0"/>
              <a:t># matches	=  3.5</a:t>
            </a:r>
          </a:p>
          <a:p>
            <a:pPr>
              <a:tabLst>
                <a:tab pos="457200" algn="l"/>
                <a:tab pos="1082675" algn="l"/>
                <a:tab pos="1539875" algn="l"/>
              </a:tabLst>
            </a:pPr>
            <a:r>
              <a:rPr lang="en-US" dirty="0"/>
              <a:t># query	</a:t>
            </a:r>
            <a:r>
              <a:rPr lang="en-US" dirty="0" smtClean="0"/>
              <a:t>	=  4</a:t>
            </a:r>
            <a:endParaRPr lang="en-US" dirty="0"/>
          </a:p>
          <a:p>
            <a:pPr>
              <a:spcBef>
                <a:spcPts val="1500"/>
              </a:spcBef>
              <a:tabLst>
                <a:tab pos="457200" algn="l"/>
                <a:tab pos="1082675" algn="l"/>
                <a:tab pos="1539875" algn="l"/>
              </a:tabLst>
            </a:pPr>
            <a:r>
              <a:rPr lang="en-US" dirty="0" smtClean="0"/>
              <a:t>Score, Formula 1b</a:t>
            </a:r>
            <a:endParaRPr lang="en-US" dirty="0"/>
          </a:p>
          <a:p>
            <a:pPr>
              <a:spcBef>
                <a:spcPts val="1800"/>
              </a:spcBef>
              <a:tabLst>
                <a:tab pos="457200" algn="l"/>
                <a:tab pos="1082675" algn="l"/>
                <a:tab pos="1539875" algn="l"/>
              </a:tabLst>
            </a:pPr>
            <a:r>
              <a:rPr lang="en-US" dirty="0"/>
              <a:t>2 / 4 = </a:t>
            </a:r>
            <a:r>
              <a:rPr lang="en-US" dirty="0" smtClean="0">
                <a:solidFill>
                  <a:srgbClr val="FF0000"/>
                </a:solidFill>
              </a:rPr>
              <a:t>.88</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715124996"/>
              </p:ext>
            </p:extLst>
          </p:nvPr>
        </p:nvGraphicFramePr>
        <p:xfrm>
          <a:off x="370117" y="4267201"/>
          <a:ext cx="5333999" cy="1733150"/>
        </p:xfrm>
        <a:graphic>
          <a:graphicData uri="http://schemas.openxmlformats.org/drawingml/2006/table">
            <a:tbl>
              <a:tblPr firstRow="1" bandRow="1">
                <a:tableStyleId>{5C22544A-7EE6-4342-B048-85BDC9FD1C3A}</a:tableStyleId>
              </a:tblPr>
              <a:tblGrid>
                <a:gridCol w="1836295"/>
                <a:gridCol w="874426"/>
                <a:gridCol w="874426"/>
                <a:gridCol w="874426"/>
                <a:gridCol w="874426"/>
              </a:tblGrid>
              <a:tr h="505024">
                <a:tc>
                  <a:txBody>
                    <a:bodyPr/>
                    <a:lstStyle/>
                    <a:p>
                      <a:r>
                        <a:rPr lang="en-US" dirty="0" smtClean="0"/>
                        <a:t>Query</a:t>
                      </a:r>
                      <a:endParaRPr lang="en-US"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2">
                        <a:lumMod val="50000"/>
                      </a:schemeClr>
                    </a:solidFill>
                  </a:tcPr>
                </a:tc>
                <a:tc>
                  <a:txBody>
                    <a:bodyPr/>
                    <a:lstStyle/>
                    <a:p>
                      <a:pPr algn="ctr"/>
                      <a:r>
                        <a:rPr lang="en-US" dirty="0" smtClean="0"/>
                        <a:t>B1.2</a:t>
                      </a:r>
                      <a:endParaRPr lang="en-US" dirty="0"/>
                    </a:p>
                  </a:txBody>
                  <a:tcPr anchor="ctr">
                    <a:lnT w="12700" cap="flat" cmpd="sng" algn="ctr">
                      <a:solidFill>
                        <a:schemeClr val="tx1"/>
                      </a:solidFill>
                      <a:prstDash val="solid"/>
                      <a:round/>
                      <a:headEnd type="none" w="med" len="med"/>
                      <a:tailEnd type="none" w="med" len="med"/>
                    </a:lnT>
                    <a:solidFill>
                      <a:schemeClr val="accent2">
                        <a:lumMod val="50000"/>
                      </a:schemeClr>
                    </a:solidFill>
                  </a:tcPr>
                </a:tc>
                <a:tc>
                  <a:txBody>
                    <a:bodyPr/>
                    <a:lstStyle/>
                    <a:p>
                      <a:pPr algn="ctr"/>
                      <a:r>
                        <a:rPr lang="en-US" dirty="0" smtClean="0"/>
                        <a:t>E1.2</a:t>
                      </a:r>
                      <a:endParaRPr lang="en-US" dirty="0"/>
                    </a:p>
                  </a:txBody>
                  <a:tcPr anchor="ctr">
                    <a:lnT w="12700" cap="flat" cmpd="sng" algn="ctr">
                      <a:solidFill>
                        <a:schemeClr val="tx1"/>
                      </a:solidFill>
                      <a:prstDash val="solid"/>
                      <a:round/>
                      <a:headEnd type="none" w="med" len="med"/>
                      <a:tailEnd type="none" w="med" len="med"/>
                    </a:lnT>
                    <a:solidFill>
                      <a:schemeClr val="accent2">
                        <a:lumMod val="50000"/>
                      </a:schemeClr>
                    </a:solidFill>
                  </a:tcPr>
                </a:tc>
                <a:tc>
                  <a:txBody>
                    <a:bodyPr/>
                    <a:lstStyle/>
                    <a:p>
                      <a:pPr algn="ctr"/>
                      <a:r>
                        <a:rPr lang="en-US" dirty="0" smtClean="0"/>
                        <a:t>J1</a:t>
                      </a:r>
                      <a:endParaRPr lang="en-US" dirty="0"/>
                    </a:p>
                  </a:txBody>
                  <a:tcPr anchor="ctr">
                    <a:lnT w="12700" cap="flat" cmpd="sng" algn="ctr">
                      <a:solidFill>
                        <a:schemeClr val="tx1"/>
                      </a:solidFill>
                      <a:prstDash val="solid"/>
                      <a:round/>
                      <a:headEnd type="none" w="med" len="med"/>
                      <a:tailEnd type="none" w="med" len="med"/>
                    </a:lnT>
                    <a:solidFill>
                      <a:schemeClr val="accent2">
                        <a:lumMod val="50000"/>
                      </a:schemeClr>
                    </a:solidFill>
                  </a:tcPr>
                </a:tc>
                <a:tc>
                  <a:txBody>
                    <a:bodyPr/>
                    <a:lstStyle/>
                    <a:p>
                      <a:pPr algn="ctr"/>
                      <a:r>
                        <a:rPr lang="en-US" dirty="0" smtClean="0"/>
                        <a:t>U15</a:t>
                      </a:r>
                      <a:endParaRPr lang="en-US"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50000"/>
                      </a:schemeClr>
                    </a:solidFill>
                  </a:tcPr>
                </a:tc>
              </a:tr>
              <a:tr h="561775">
                <a:tc>
                  <a:txBody>
                    <a:bodyPr/>
                    <a:lstStyle/>
                    <a:p>
                      <a:r>
                        <a:rPr lang="en-US" b="1" dirty="0" smtClean="0"/>
                        <a:t>Document 3</a:t>
                      </a:r>
                      <a:endParaRPr lang="en-US" b="1" dirty="0"/>
                    </a:p>
                  </a:txBody>
                  <a:tcPr anchor="ctr">
                    <a:lnL w="12700" cap="flat" cmpd="sng" algn="ctr">
                      <a:solidFill>
                        <a:schemeClr val="tx1"/>
                      </a:solidFill>
                      <a:prstDash val="solid"/>
                      <a:round/>
                      <a:headEnd type="none" w="med" len="med"/>
                      <a:tailEnd type="none" w="med" len="med"/>
                    </a:lnL>
                    <a:solidFill>
                      <a:schemeClr val="accent2">
                        <a:lumMod val="50000"/>
                      </a:schemeClr>
                    </a:solidFill>
                  </a:tcPr>
                </a:tc>
                <a:tc>
                  <a:txBody>
                    <a:bodyPr/>
                    <a:lstStyle/>
                    <a:p>
                      <a:pPr algn="ctr"/>
                      <a:r>
                        <a:rPr lang="en-US" dirty="0" smtClean="0"/>
                        <a:t>B1</a:t>
                      </a:r>
                      <a:endParaRPr lang="en-US" dirty="0"/>
                    </a:p>
                  </a:txBody>
                  <a:tcPr anchor="ctr">
                    <a:solidFill>
                      <a:schemeClr val="accent2">
                        <a:lumMod val="50000"/>
                      </a:schemeClr>
                    </a:solidFill>
                  </a:tcPr>
                </a:tc>
                <a:tc>
                  <a:txBody>
                    <a:bodyPr/>
                    <a:lstStyle/>
                    <a:p>
                      <a:pPr algn="ctr"/>
                      <a:r>
                        <a:rPr lang="en-US" dirty="0" smtClean="0"/>
                        <a:t>E2.1</a:t>
                      </a:r>
                      <a:endParaRPr lang="en-US" dirty="0"/>
                    </a:p>
                  </a:txBody>
                  <a:tcPr anchor="ctr">
                    <a:solidFill>
                      <a:schemeClr val="accent2">
                        <a:lumMod val="50000"/>
                      </a:schemeClr>
                    </a:solidFill>
                  </a:tcPr>
                </a:tc>
                <a:tc>
                  <a:txBody>
                    <a:bodyPr/>
                    <a:lstStyle/>
                    <a:p>
                      <a:pPr algn="ctr"/>
                      <a:r>
                        <a:rPr lang="en-US" dirty="0" smtClean="0"/>
                        <a:t>J1</a:t>
                      </a:r>
                      <a:endParaRPr lang="en-US" dirty="0"/>
                    </a:p>
                  </a:txBody>
                  <a:tcPr anchor="ctr">
                    <a:solidFill>
                      <a:schemeClr val="accent2">
                        <a:lumMod val="50000"/>
                      </a:schemeClr>
                    </a:solidFill>
                  </a:tcPr>
                </a:tc>
                <a:tc>
                  <a:txBody>
                    <a:bodyPr/>
                    <a:lstStyle/>
                    <a:p>
                      <a:pPr algn="ctr"/>
                      <a:r>
                        <a:rPr lang="en-US" dirty="0" smtClean="0"/>
                        <a:t>U15</a:t>
                      </a:r>
                      <a:endParaRPr lang="en-US" dirty="0"/>
                    </a:p>
                  </a:txBody>
                  <a:tcPr anchor="ctr">
                    <a:lnR w="12700" cap="flat" cmpd="sng" algn="ctr">
                      <a:solidFill>
                        <a:schemeClr val="tx1"/>
                      </a:solidFill>
                      <a:prstDash val="solid"/>
                      <a:round/>
                      <a:headEnd type="none" w="med" len="med"/>
                      <a:tailEnd type="none" w="med" len="med"/>
                    </a:lnR>
                    <a:solidFill>
                      <a:schemeClr val="accent2">
                        <a:lumMod val="50000"/>
                      </a:schemeClr>
                    </a:solidFill>
                  </a:tcPr>
                </a:tc>
              </a:tr>
              <a:tr h="666351">
                <a:tc>
                  <a:txBody>
                    <a:bodyPr/>
                    <a:lstStyle/>
                    <a:p>
                      <a:r>
                        <a:rPr lang="en-US" dirty="0" smtClean="0"/>
                        <a:t>Match</a:t>
                      </a:r>
                      <a:endParaRPr lang="en-US"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r>
                        <a:rPr lang="en-US" dirty="0" smtClean="0">
                          <a:solidFill>
                            <a:srgbClr val="FF0000"/>
                          </a:solidFill>
                        </a:rPr>
                        <a:t>.5</a:t>
                      </a:r>
                      <a:endParaRPr lang="en-US" dirty="0">
                        <a:solidFill>
                          <a:srgbClr val="FF0000"/>
                        </a:solidFill>
                      </a:endParaRPr>
                    </a:p>
                  </a:txBody>
                  <a:tcPr anchor="ctr">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r>
                        <a:rPr lang="en-US" dirty="0" smtClean="0">
                          <a:solidFill>
                            <a:srgbClr val="FF0000"/>
                          </a:solidFill>
                        </a:rPr>
                        <a:t>0</a:t>
                      </a:r>
                      <a:endParaRPr lang="en-US" dirty="0">
                        <a:solidFill>
                          <a:srgbClr val="FF0000"/>
                        </a:solidFill>
                      </a:endParaRPr>
                    </a:p>
                  </a:txBody>
                  <a:tcPr anchor="ctr">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r>
                        <a:rPr lang="en-US" dirty="0" smtClean="0">
                          <a:solidFill>
                            <a:srgbClr val="FF0000"/>
                          </a:solidFill>
                        </a:rPr>
                        <a:t>1</a:t>
                      </a:r>
                      <a:endParaRPr lang="en-US" dirty="0">
                        <a:solidFill>
                          <a:srgbClr val="FF0000"/>
                        </a:solidFill>
                      </a:endParaRPr>
                    </a:p>
                  </a:txBody>
                  <a:tcPr anchor="ctr">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r>
                        <a:rPr lang="en-US" dirty="0" smtClean="0">
                          <a:solidFill>
                            <a:srgbClr val="FF0000"/>
                          </a:solidFill>
                        </a:rPr>
                        <a:t>1</a:t>
                      </a:r>
                      <a:endParaRPr lang="en-US" dirty="0">
                        <a:solidFill>
                          <a:srgbClr val="FF0000"/>
                        </a:solidFill>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lumMod val="50000"/>
                      </a:schemeClr>
                    </a:solidFill>
                  </a:tcPr>
                </a:tc>
              </a:tr>
            </a:tbl>
          </a:graphicData>
        </a:graphic>
      </p:graphicFrame>
      <p:sp>
        <p:nvSpPr>
          <p:cNvPr id="7" name="TextBox 6"/>
          <p:cNvSpPr txBox="1"/>
          <p:nvPr/>
        </p:nvSpPr>
        <p:spPr>
          <a:xfrm>
            <a:off x="6096000" y="4220545"/>
            <a:ext cx="2775857" cy="1992853"/>
          </a:xfrm>
          <a:prstGeom prst="rect">
            <a:avLst/>
          </a:prstGeom>
          <a:noFill/>
        </p:spPr>
        <p:txBody>
          <a:bodyPr wrap="square" rtlCol="0">
            <a:spAutoFit/>
          </a:bodyPr>
          <a:lstStyle/>
          <a:p>
            <a:pPr>
              <a:tabLst>
                <a:tab pos="457200" algn="l"/>
                <a:tab pos="1082675" algn="l"/>
                <a:tab pos="1539875" algn="l"/>
              </a:tabLst>
            </a:pPr>
            <a:r>
              <a:rPr lang="en-US" dirty="0" smtClean="0"/>
              <a:t># matches	=  2.5</a:t>
            </a:r>
          </a:p>
          <a:p>
            <a:pPr>
              <a:tabLst>
                <a:tab pos="457200" algn="l"/>
                <a:tab pos="1082675" algn="l"/>
                <a:tab pos="1539875" algn="l"/>
              </a:tabLst>
            </a:pPr>
            <a:r>
              <a:rPr lang="en-US" dirty="0"/>
              <a:t># query	</a:t>
            </a:r>
            <a:r>
              <a:rPr lang="en-US" dirty="0" smtClean="0"/>
              <a:t>	=  4</a:t>
            </a:r>
            <a:endParaRPr lang="en-US" dirty="0"/>
          </a:p>
          <a:p>
            <a:pPr>
              <a:spcBef>
                <a:spcPts val="1500"/>
              </a:spcBef>
              <a:tabLst>
                <a:tab pos="457200" algn="l"/>
                <a:tab pos="1082675" algn="l"/>
                <a:tab pos="1539875" algn="l"/>
              </a:tabLst>
            </a:pPr>
            <a:r>
              <a:rPr lang="en-US" dirty="0" smtClean="0"/>
              <a:t>Score, Formula 1b</a:t>
            </a:r>
            <a:endParaRPr lang="en-US" dirty="0"/>
          </a:p>
          <a:p>
            <a:pPr>
              <a:spcBef>
                <a:spcPts val="1800"/>
              </a:spcBef>
              <a:tabLst>
                <a:tab pos="457200" algn="l"/>
                <a:tab pos="1082675" algn="l"/>
                <a:tab pos="1539875" algn="l"/>
              </a:tabLst>
            </a:pPr>
            <a:r>
              <a:rPr lang="en-US" dirty="0" smtClean="0"/>
              <a:t>2.5 </a:t>
            </a:r>
            <a:r>
              <a:rPr lang="en-US" dirty="0"/>
              <a:t>/ 4 = </a:t>
            </a:r>
            <a:r>
              <a:rPr lang="en-US" dirty="0" smtClean="0">
                <a:solidFill>
                  <a:srgbClr val="FF0000"/>
                </a:solidFill>
              </a:rPr>
              <a:t>.63</a:t>
            </a:r>
            <a:endParaRPr lang="en-US" dirty="0"/>
          </a:p>
        </p:txBody>
      </p:sp>
      <p:pic>
        <p:nvPicPr>
          <p:cNvPr id="4" name="UBLIS571DS-05.2-2Lecture5.2AccessToInformationAudioSlidesNewSlide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81800" y="6213398"/>
            <a:ext cx="487363" cy="487363"/>
          </a:xfrm>
          <a:prstGeom prst="rect">
            <a:avLst/>
          </a:prstGeom>
        </p:spPr>
      </p:pic>
    </p:spTree>
    <p:extLst>
      <p:ext uri="{BB962C8B-B14F-4D97-AF65-F5344CB8AC3E}">
        <p14:creationId xmlns:p14="http://schemas.microsoft.com/office/powerpoint/2010/main" val="250849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1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7_Default Design">
  <a:themeElements>
    <a:clrScheme name="">
      <a:dk1>
        <a:srgbClr val="FFFFFF"/>
      </a:dk1>
      <a:lt1>
        <a:srgbClr val="FFFFFF"/>
      </a:lt1>
      <a:dk2>
        <a:srgbClr val="FFFF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FFFFFF"/>
    </a:dk1>
    <a:lt1>
      <a:srgbClr val="FFFFFF"/>
    </a:lt1>
    <a:dk2>
      <a:srgbClr val="FFFF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14796</TotalTime>
  <Words>563</Words>
  <Application>Microsoft Office PowerPoint</Application>
  <PresentationFormat>On-screen Show (4:3)</PresentationFormat>
  <Paragraphs>190</Paragraphs>
  <Slides>16</Slides>
  <Notes>0</Notes>
  <HiddenSlides>0</HiddenSlides>
  <MMClips>5</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7_Default Design</vt:lpstr>
      <vt:lpstr>UB LIS 571 Soergel Lecture 5.2   Access to Information</vt:lpstr>
      <vt:lpstr>How to use these slides repeated</vt:lpstr>
      <vt:lpstr>Outline</vt:lpstr>
      <vt:lpstr>Lecture 5.2, Section 1  Retrieval as prediction</vt:lpstr>
      <vt:lpstr>Lecture 5.2, Section 2  Brief review of Boolean retrieval</vt:lpstr>
      <vt:lpstr>Lecture 5.2, Section 3  Ranking documents by (system-) expected relevance 3.1 Introduction</vt:lpstr>
      <vt:lpstr>Lecture 5.2, Section 3  Ranking documents by (system-) expected relevance 3.2 Exercise. Ranking of retrieved documents</vt:lpstr>
      <vt:lpstr>Lecture 5.2, Section 3  3.2 Computing relevance scores. Crude match examples</vt:lpstr>
      <vt:lpstr>Lecture 5.2, Section 3  3.2 Computing relevance scores. Knowledge-based match examples</vt:lpstr>
      <vt:lpstr>Lecture 5.2, Section 3  Ranking documents by (system-) expected relevance 3.2 Full exercise. Ranking of retrieved documents Optional</vt:lpstr>
      <vt:lpstr>Lecture 5.2, Section 3  Ranking documents by (system-) expected relevance 3.3 Ranking criteria</vt:lpstr>
      <vt:lpstr>Lecture 5.2, Section 4 Search modes and data structures 1</vt:lpstr>
      <vt:lpstr>Lecture 5.2, Section 4 Search modes and data structures 2</vt:lpstr>
      <vt:lpstr>Lecture 5.2, Section 4 Search modes and data structures 3</vt:lpstr>
      <vt:lpstr>Lecture 5.2, Section 4 Search modes and data structures 4</vt:lpstr>
      <vt:lpstr>Lecture 5.2, Section 4 Search modes and data structures 5</vt:lpstr>
    </vt:vector>
  </TitlesOfParts>
  <Company>GMU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Default</dc:creator>
  <cp:lastModifiedBy>dsoergel</cp:lastModifiedBy>
  <cp:revision>662</cp:revision>
  <dcterms:created xsi:type="dcterms:W3CDTF">2002-10-21T17:52:26Z</dcterms:created>
  <dcterms:modified xsi:type="dcterms:W3CDTF">2016-02-18T00:48:26Z</dcterms:modified>
</cp:coreProperties>
</file>