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1" r:id="rId1"/>
  </p:sldMasterIdLst>
  <p:notesMasterIdLst>
    <p:notesMasterId r:id="rId8"/>
  </p:notesMasterIdLst>
  <p:sldIdLst>
    <p:sldId id="260" r:id="rId2"/>
    <p:sldId id="267" r:id="rId3"/>
    <p:sldId id="266" r:id="rId4"/>
    <p:sldId id="259" r:id="rId5"/>
    <p:sldId id="263" r:id="rId6"/>
    <p:sldId id="264" r:id="rId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4" autoAdjust="0"/>
    <p:restoredTop sz="94649" autoAdjust="0"/>
  </p:normalViewPr>
  <p:slideViewPr>
    <p:cSldViewPr>
      <p:cViewPr varScale="1">
        <p:scale>
          <a:sx n="82" d="100"/>
          <a:sy n="82" d="100"/>
        </p:scale>
        <p:origin x="-1397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33099120-5D35-4016-9FD4-809C6A1246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6290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D20E5-6F4E-464C-8E89-564284A36F7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36F06-0C2B-441C-8941-30DA2EF27D9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6B714-91EE-44DF-9AE1-6EC187663BA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E7EF8-D788-4A0E-B8CC-75CFC5CF780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4B3AD-9855-43B4-A677-2B5D64DC55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A8624-5168-452F-8FB5-BCB158AF0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09EEE-143D-4BF0-8157-580CBF4BE5C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8B5FA-1634-4030-BE4D-C041FBFC09F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84B5F-4628-496F-B9D1-7DFF093BE18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EE177-5E08-4D66-96B9-012347F80AE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0D0F3-6F04-41AC-BEA2-CC5654185D7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800"/>
            </a:lvl1pPr>
          </a:lstStyle>
          <a:p>
            <a:pPr>
              <a:defRPr/>
            </a:pPr>
            <a:fld id="{F023A00D-5CB4-4BC5-96EA-DD2D4099CE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6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143000"/>
            <a:ext cx="7772400" cy="1447800"/>
          </a:xfrm>
        </p:spPr>
        <p:txBody>
          <a:bodyPr/>
          <a:lstStyle/>
          <a:p>
            <a:pPr eaLnBrk="1" hangingPunct="1"/>
            <a:r>
              <a:rPr lang="en-US" sz="4800" b="0" dirty="0">
                <a:latin typeface="Arial Unicode MS" pitchFamily="34" charset="-128"/>
              </a:rPr>
              <a:t>UB LIS 571 Soergel</a:t>
            </a:r>
            <a:br>
              <a:rPr lang="en-US" sz="4800" b="0" dirty="0">
                <a:latin typeface="Arial Unicode MS" pitchFamily="34" charset="-128"/>
              </a:rPr>
            </a:br>
            <a:r>
              <a:rPr lang="en-US" sz="4800" b="0" dirty="0">
                <a:latin typeface="Arial Unicode MS" pitchFamily="34" charset="-128"/>
              </a:rPr>
              <a:t>Lecture </a:t>
            </a:r>
            <a:r>
              <a:rPr lang="en-US" sz="4800" b="0" dirty="0" smtClean="0">
                <a:latin typeface="Arial Unicode MS" pitchFamily="34" charset="-128"/>
              </a:rPr>
              <a:t>6.1a  </a:t>
            </a:r>
            <a:r>
              <a:rPr lang="en-US" sz="4800" b="0" dirty="0">
                <a:latin typeface="Arial Unicode MS" pitchFamily="34" charset="-128"/>
              </a:rPr>
              <a:t/>
            </a:r>
            <a:br>
              <a:rPr lang="en-US" sz="4800" b="0" dirty="0">
                <a:latin typeface="Arial Unicode MS" pitchFamily="34" charset="-128"/>
              </a:rPr>
            </a:br>
            <a:r>
              <a:rPr lang="en-US" sz="4800" dirty="0" smtClean="0"/>
              <a:t>Document functions</a:t>
            </a:r>
            <a:br>
              <a:rPr lang="en-US" sz="4800" dirty="0" smtClean="0"/>
            </a:br>
            <a:r>
              <a:rPr lang="en-US" sz="4800" dirty="0" smtClean="0"/>
              <a:t>Document design</a:t>
            </a:r>
            <a:endParaRPr lang="en-US" sz="4800" b="0" dirty="0">
              <a:latin typeface="Arial Unicode MS" pitchFamily="34" charset="-128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09261" y="3886200"/>
            <a:ext cx="7239000" cy="17526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Dagobert Soergel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Department of Library and Information Studies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Graduate School of Education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University at Buffalo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1828800" y="4876800"/>
            <a:ext cx="624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10000"/>
              </a:spcBef>
            </a:pPr>
            <a:endParaRPr lang="en-US" dirty="0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58674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43 </a:t>
            </a:r>
            <a:r>
              <a:rPr lang="en-US" dirty="0" smtClean="0">
                <a:solidFill>
                  <a:schemeClr val="bg1"/>
                </a:solidFill>
              </a:rPr>
              <a:t>min                                           </a:t>
            </a:r>
            <a:r>
              <a:rPr lang="en-US" dirty="0">
                <a:solidFill>
                  <a:schemeClr val="bg1"/>
                </a:solidFill>
              </a:rPr>
              <a:t>Includes </a:t>
            </a:r>
            <a:r>
              <a:rPr lang="en-US" dirty="0" smtClean="0">
                <a:solidFill>
                  <a:schemeClr val="bg1"/>
                </a:solidFill>
              </a:rPr>
              <a:t>audio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45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772400" cy="1143000"/>
          </a:xfrm>
        </p:spPr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ow </a:t>
            </a:r>
            <a:r>
              <a:rPr lang="en-US" dirty="0"/>
              <a:t>to use </a:t>
            </a:r>
            <a:r>
              <a:rPr lang="en-US" dirty="0" smtClean="0"/>
              <a:t>these slides</a:t>
            </a:r>
            <a:br>
              <a:rPr lang="en-US" dirty="0" smtClean="0"/>
            </a:br>
            <a:r>
              <a:rPr lang="en-US" dirty="0">
                <a:solidFill>
                  <a:srgbClr val="FF0000"/>
                </a:solidFill>
              </a:rPr>
              <a:t>repeated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57400"/>
            <a:ext cx="7924800" cy="4114800"/>
          </a:xfrm>
        </p:spPr>
        <p:txBody>
          <a:bodyPr/>
          <a:lstStyle/>
          <a:p>
            <a:r>
              <a:rPr lang="en-US" sz="2000" dirty="0"/>
              <a:t>The lecture or exercise is divided into segments listed on </a:t>
            </a:r>
            <a:r>
              <a:rPr lang="en-US" sz="2000" dirty="0" smtClean="0"/>
              <a:t>Slide 3. </a:t>
            </a:r>
            <a:endParaRPr lang="en-US" sz="2000" dirty="0"/>
          </a:p>
          <a:p>
            <a:r>
              <a:rPr lang="en-US" sz="2000" dirty="0"/>
              <a:t>Many slides have audio. To start the </a:t>
            </a:r>
            <a:r>
              <a:rPr lang="en-US" sz="2000" dirty="0" smtClean="0"/>
              <a:t>audio:</a:t>
            </a:r>
            <a:endParaRPr lang="en-US" sz="2000" dirty="0"/>
          </a:p>
          <a:p>
            <a:pPr marL="685800"/>
            <a:r>
              <a:rPr lang="en-US" sz="2000" dirty="0"/>
              <a:t>Mouse over the speaker </a:t>
            </a:r>
            <a:r>
              <a:rPr lang="en-US" sz="2000" dirty="0" smtClean="0"/>
              <a:t>icon.</a:t>
            </a:r>
            <a:endParaRPr lang="en-US" sz="2000" dirty="0"/>
          </a:p>
          <a:p>
            <a:pPr marL="685800" lvl="1" indent="-347472">
              <a:spcBef>
                <a:spcPts val="144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 </a:t>
            </a:r>
            <a:r>
              <a:rPr lang="en-US" sz="2000" dirty="0">
                <a:solidFill>
                  <a:schemeClr val="bg1"/>
                </a:solidFill>
              </a:rPr>
              <a:t>familiar play-back control bar </a:t>
            </a:r>
            <a:r>
              <a:rPr lang="en-US" sz="2000" dirty="0" smtClean="0">
                <a:solidFill>
                  <a:schemeClr val="bg1"/>
                </a:solidFill>
              </a:rPr>
              <a:t>appears.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Click </a:t>
            </a:r>
            <a:r>
              <a:rPr lang="en-US" sz="2000" dirty="0">
                <a:solidFill>
                  <a:schemeClr val="bg1"/>
                </a:solidFill>
              </a:rPr>
              <a:t>on 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►</a:t>
            </a:r>
            <a:r>
              <a:rPr lang="en-US" sz="2000" dirty="0" smtClean="0">
                <a:solidFill>
                  <a:schemeClr val="bg1"/>
                </a:solidFill>
              </a:rPr>
              <a:t>to start, </a:t>
            </a:r>
            <a:r>
              <a:rPr lang="en-US" sz="2000" dirty="0">
                <a:solidFill>
                  <a:schemeClr val="bg1"/>
                </a:solidFill>
              </a:rPr>
              <a:t>click </a:t>
            </a:r>
            <a:r>
              <a:rPr lang="en-US" sz="2000" dirty="0" smtClean="0">
                <a:solidFill>
                  <a:schemeClr val="bg1"/>
                </a:solidFill>
              </a:rPr>
              <a:t>on || to </a:t>
            </a:r>
            <a:r>
              <a:rPr lang="en-US" sz="2000" dirty="0">
                <a:solidFill>
                  <a:schemeClr val="bg1"/>
                </a:solidFill>
              </a:rPr>
              <a:t>pause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342900" lvl="2" indent="-342900">
              <a:spcBef>
                <a:spcPct val="60000"/>
              </a:spcBef>
            </a:pPr>
            <a:r>
              <a:rPr lang="en-US" sz="2000" dirty="0" smtClean="0"/>
              <a:t>Other </a:t>
            </a:r>
            <a:r>
              <a:rPr lang="en-US" sz="2000" dirty="0"/>
              <a:t>slides </a:t>
            </a:r>
            <a:r>
              <a:rPr lang="en-US" sz="2000" dirty="0">
                <a:ea typeface="+mn-ea"/>
              </a:rPr>
              <a:t>have</a:t>
            </a:r>
            <a:r>
              <a:rPr lang="en-US" sz="2000" dirty="0"/>
              <a:t> just instructions or are just to </a:t>
            </a:r>
            <a:r>
              <a:rPr lang="en-US" sz="2000" dirty="0" smtClean="0"/>
              <a:t>read </a:t>
            </a:r>
            <a:br>
              <a:rPr lang="en-US" sz="2000" dirty="0" smtClean="0"/>
            </a:br>
            <a:r>
              <a:rPr lang="en-US" sz="2000" dirty="0" smtClean="0"/>
              <a:t>or direct you to read something.</a:t>
            </a:r>
          </a:p>
          <a:p>
            <a:pPr marL="0" lvl="2" indent="-342900">
              <a:spcBef>
                <a:spcPct val="6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If you do not have MS PowerPoint 2010 or later 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     (</a:t>
            </a:r>
            <a:r>
              <a:rPr lang="en-US" sz="2000" b="1" dirty="0">
                <a:solidFill>
                  <a:schemeClr val="bg1"/>
                </a:solidFill>
              </a:rPr>
              <a:t>also </a:t>
            </a:r>
            <a:r>
              <a:rPr lang="en-US" sz="2000" b="1" dirty="0" smtClean="0">
                <a:solidFill>
                  <a:schemeClr val="bg1"/>
                </a:solidFill>
              </a:rPr>
              <a:t>available for </a:t>
            </a:r>
            <a:r>
              <a:rPr lang="en-US" sz="2000" b="1" dirty="0">
                <a:solidFill>
                  <a:schemeClr val="bg1"/>
                </a:solidFill>
              </a:rPr>
              <a:t>Mac), get it free from UB </a:t>
            </a:r>
            <a:r>
              <a:rPr lang="en-US" sz="2000" b="1" dirty="0" smtClean="0">
                <a:solidFill>
                  <a:schemeClr val="bg1"/>
                </a:solidFill>
              </a:rPr>
              <a:t>IT.</a:t>
            </a:r>
            <a:endParaRPr lang="en-US" sz="2000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49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371574"/>
              </p:ext>
            </p:extLst>
          </p:nvPr>
        </p:nvGraphicFramePr>
        <p:xfrm>
          <a:off x="228600" y="1447800"/>
          <a:ext cx="8610599" cy="350520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5791200"/>
                <a:gridCol w="1524000"/>
                <a:gridCol w="1295399"/>
              </a:tblGrid>
              <a:tr h="436418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Title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Slides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Time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/>
                        <a:t>Document analysis. Document functions</a:t>
                      </a:r>
                      <a:br>
                        <a:rPr lang="en-US" sz="2000" dirty="0" smtClean="0"/>
                      </a:br>
                      <a:r>
                        <a:rPr lang="en-US" sz="2000" dirty="0" smtClean="0"/>
                        <a:t>Document and text types</a:t>
                      </a:r>
                      <a:br>
                        <a:rPr lang="en-US" sz="2000" dirty="0" smtClean="0"/>
                      </a:br>
                      <a:r>
                        <a:rPr lang="en-US" sz="2000" dirty="0" smtClean="0"/>
                        <a:t>Some principles for good document design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Slide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4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 min</a:t>
                      </a:r>
                      <a:endParaRPr lang="en-US" sz="20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/>
                        <a:t>Means of expression, media modalities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 5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 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min</a:t>
                      </a:r>
                      <a:endParaRPr lang="en-US" sz="20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Arial Unicode MS" pitchFamily="34" charset="-128"/>
                        </a:rPr>
                        <a:t>Document design examples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 6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18 min</a:t>
                      </a:r>
                      <a:endParaRPr lang="en-US" sz="20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Total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43 min</a:t>
                      </a:r>
                      <a:endParaRPr lang="en-US" sz="20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1131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990600"/>
            <a:ext cx="8458200" cy="1143000"/>
          </a:xfrm>
        </p:spPr>
        <p:txBody>
          <a:bodyPr/>
          <a:lstStyle/>
          <a:p>
            <a:pPr eaLnBrk="1" hangingPunct="1"/>
            <a:r>
              <a:rPr lang="en-US" sz="3000" dirty="0" smtClean="0"/>
              <a:t>1 Document analysis. Document functions</a:t>
            </a:r>
            <a:br>
              <a:rPr lang="en-US" sz="3000" dirty="0" smtClean="0"/>
            </a:br>
            <a:r>
              <a:rPr lang="en-US" sz="3000" dirty="0" smtClean="0"/>
              <a:t>2 Document and text types</a:t>
            </a:r>
            <a:br>
              <a:rPr lang="en-US" sz="3000" dirty="0" smtClean="0"/>
            </a:br>
            <a:r>
              <a:rPr lang="en-US" sz="3000" dirty="0"/>
              <a:t>3 Some principles for good document design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743200"/>
            <a:ext cx="8458200" cy="33528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You should have read Lecture Notes p. </a:t>
            </a:r>
            <a:r>
              <a:rPr lang="en-US" dirty="0" smtClean="0">
                <a:solidFill>
                  <a:schemeClr val="bg1"/>
                </a:solidFill>
              </a:rPr>
              <a:t>155 </a:t>
            </a:r>
            <a:r>
              <a:rPr lang="en-US" dirty="0" smtClean="0">
                <a:solidFill>
                  <a:schemeClr val="bg1"/>
                </a:solidFill>
              </a:rPr>
              <a:t>– </a:t>
            </a:r>
            <a:r>
              <a:rPr lang="en-US" dirty="0" smtClean="0">
                <a:solidFill>
                  <a:schemeClr val="bg1"/>
                </a:solidFill>
              </a:rPr>
              <a:t>162 </a:t>
            </a:r>
            <a:r>
              <a:rPr lang="en-US" dirty="0" smtClean="0">
                <a:solidFill>
                  <a:schemeClr val="bg1"/>
                </a:solidFill>
              </a:rPr>
              <a:t>(pink).</a:t>
            </a: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Listen to the audio introduction (3 </a:t>
            </a:r>
            <a:r>
              <a:rPr lang="en-US" dirty="0" smtClean="0">
                <a:solidFill>
                  <a:schemeClr val="bg1"/>
                </a:solidFill>
              </a:rPr>
              <a:t>min).</a:t>
            </a:r>
            <a:endParaRPr lang="en-US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Read Lecture Notes p. </a:t>
            </a:r>
            <a:r>
              <a:rPr lang="en-US" dirty="0" smtClean="0">
                <a:solidFill>
                  <a:schemeClr val="bg1"/>
                </a:solidFill>
              </a:rPr>
              <a:t>163 </a:t>
            </a:r>
            <a:r>
              <a:rPr lang="en-US" dirty="0" smtClean="0">
                <a:solidFill>
                  <a:schemeClr val="bg1"/>
                </a:solidFill>
              </a:rPr>
              <a:t>– p. </a:t>
            </a:r>
            <a:r>
              <a:rPr lang="en-US" dirty="0" smtClean="0">
                <a:solidFill>
                  <a:schemeClr val="bg1"/>
                </a:solidFill>
              </a:rPr>
              <a:t>165.</a:t>
            </a:r>
          </a:p>
          <a:p>
            <a:pPr eaLnBrk="1" hangingPunct="1"/>
            <a:endParaRPr lang="en-US" dirty="0">
              <a:solidFill>
                <a:schemeClr val="bg1"/>
              </a:solidFill>
            </a:endParaRPr>
          </a:p>
          <a:p>
            <a:pPr marL="0" indent="0" eaLnBrk="1" hangingPunct="1">
              <a:spcBef>
                <a:spcPts val="420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10 min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4</a:t>
            </a:fld>
            <a:endParaRPr lang="en-US" dirty="0"/>
          </a:p>
        </p:txBody>
      </p:sp>
      <p:pic>
        <p:nvPicPr>
          <p:cNvPr id="2" name="UBLIS571DS-06.1a-2Lecture6.1aDocumentFunctionsDesignSlidesSlide2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7600" y="3429000"/>
            <a:ext cx="487363" cy="48736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1143000"/>
          </a:xfrm>
        </p:spPr>
        <p:txBody>
          <a:bodyPr/>
          <a:lstStyle/>
          <a:p>
            <a:pPr eaLnBrk="1" hangingPunct="1"/>
            <a:r>
              <a:rPr lang="en-US" sz="3000" dirty="0" smtClean="0"/>
              <a:t>4 Means of expression, media modalities</a:t>
            </a:r>
            <a:endParaRPr lang="en-US" sz="30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76400"/>
            <a:ext cx="86106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Lecture Notes p. </a:t>
            </a:r>
            <a:r>
              <a:rPr lang="en-US" sz="2000" dirty="0" smtClean="0">
                <a:solidFill>
                  <a:schemeClr val="bg1"/>
                </a:solidFill>
              </a:rPr>
              <a:t>166 </a:t>
            </a:r>
            <a:r>
              <a:rPr lang="en-US" sz="2000" dirty="0" smtClean="0">
                <a:solidFill>
                  <a:schemeClr val="bg1"/>
                </a:solidFill>
              </a:rPr>
              <a:t>– </a:t>
            </a:r>
            <a:r>
              <a:rPr lang="en-US" sz="2000" dirty="0" smtClean="0">
                <a:solidFill>
                  <a:schemeClr val="bg1"/>
                </a:solidFill>
              </a:rPr>
              <a:t>167</a:t>
            </a:r>
            <a:endParaRPr lang="en-US" sz="2000" b="1" dirty="0" smtClean="0"/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Listen </a:t>
            </a:r>
            <a:r>
              <a:rPr lang="en-US" sz="2000" dirty="0">
                <a:solidFill>
                  <a:schemeClr val="bg1"/>
                </a:solidFill>
              </a:rPr>
              <a:t>to </a:t>
            </a:r>
            <a:r>
              <a:rPr lang="en-US" sz="2000" dirty="0" smtClean="0">
                <a:solidFill>
                  <a:schemeClr val="bg1"/>
                </a:solidFill>
              </a:rPr>
              <a:t>the audio while </a:t>
            </a:r>
            <a:r>
              <a:rPr lang="en-US" sz="2000" dirty="0">
                <a:solidFill>
                  <a:schemeClr val="bg1"/>
                </a:solidFill>
              </a:rPr>
              <a:t>following along in the </a:t>
            </a:r>
            <a:r>
              <a:rPr lang="en-US" sz="2000" dirty="0" smtClean="0">
                <a:solidFill>
                  <a:schemeClr val="bg1"/>
                </a:solidFill>
              </a:rPr>
              <a:t>Lecture </a:t>
            </a:r>
            <a:r>
              <a:rPr lang="en-US" sz="2000" dirty="0" smtClean="0">
                <a:solidFill>
                  <a:schemeClr val="bg1"/>
                </a:solidFill>
              </a:rPr>
              <a:t>Notes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spcBef>
                <a:spcPts val="2400"/>
              </a:spcBef>
              <a:buNone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15 min</a:t>
            </a:r>
            <a:endParaRPr lang="en-US" sz="2000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5</a:t>
            </a:fld>
            <a:endParaRPr lang="en-US" dirty="0"/>
          </a:p>
        </p:txBody>
      </p:sp>
      <p:pic>
        <p:nvPicPr>
          <p:cNvPr id="3" name="UBLIS571DS-06.1a-2Lecture6.1aDocumentFunctionsDesignSlidesSlide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0971" y="2209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7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1143000"/>
          </a:xfrm>
        </p:spPr>
        <p:txBody>
          <a:bodyPr/>
          <a:lstStyle/>
          <a:p>
            <a:pPr eaLnBrk="1" hangingPunct="1"/>
            <a:r>
              <a:rPr lang="en-US" sz="3200" b="0" dirty="0" smtClean="0">
                <a:latin typeface="Arial Unicode MS" pitchFamily="34" charset="-128"/>
              </a:rPr>
              <a:t>5 Document design examples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76400"/>
            <a:ext cx="8458200" cy="4114800"/>
          </a:xfrm>
        </p:spPr>
        <p:txBody>
          <a:bodyPr/>
          <a:lstStyle/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Lecture Notes p. </a:t>
            </a:r>
            <a:r>
              <a:rPr lang="en-US" sz="2000" dirty="0" smtClean="0">
                <a:solidFill>
                  <a:schemeClr val="bg1"/>
                </a:solidFill>
              </a:rPr>
              <a:t>168 </a:t>
            </a: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Take this page out of the binder as a "table of contents"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p. </a:t>
            </a:r>
            <a:r>
              <a:rPr lang="en-US" sz="2000" dirty="0" smtClean="0">
                <a:solidFill>
                  <a:schemeClr val="bg1"/>
                </a:solidFill>
              </a:rPr>
              <a:t>169 - 176 </a:t>
            </a: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Listen to the </a:t>
            </a:r>
            <a:r>
              <a:rPr lang="en-US" sz="2000" dirty="0" smtClean="0">
                <a:solidFill>
                  <a:schemeClr val="bg1"/>
                </a:solidFill>
              </a:rPr>
              <a:t>audio while following </a:t>
            </a:r>
            <a:r>
              <a:rPr lang="en-US" sz="2000" dirty="0">
                <a:solidFill>
                  <a:schemeClr val="bg1"/>
                </a:solidFill>
              </a:rPr>
              <a:t>along in the </a:t>
            </a:r>
            <a:r>
              <a:rPr lang="en-US" sz="2000" dirty="0" smtClean="0">
                <a:solidFill>
                  <a:schemeClr val="bg1"/>
                </a:solidFill>
              </a:rPr>
              <a:t>Lecture </a:t>
            </a:r>
            <a:r>
              <a:rPr lang="en-US" sz="2000" dirty="0" smtClean="0">
                <a:solidFill>
                  <a:schemeClr val="bg1"/>
                </a:solidFill>
              </a:rPr>
              <a:t>Notes</a:t>
            </a:r>
          </a:p>
          <a:p>
            <a:pPr eaLnBrk="1" hangingPunct="1"/>
            <a:endParaRPr lang="en-US" sz="2000" dirty="0">
              <a:solidFill>
                <a:schemeClr val="bg1"/>
              </a:solidFill>
            </a:endParaRPr>
          </a:p>
          <a:p>
            <a:pPr eaLnBrk="1" hangingPunct="1"/>
            <a:endParaRPr lang="en-US" sz="2000" dirty="0" smtClean="0">
              <a:solidFill>
                <a:schemeClr val="bg1"/>
              </a:solidFill>
            </a:endParaRPr>
          </a:p>
          <a:p>
            <a:pPr eaLnBrk="1" hangingPunct="1"/>
            <a:endParaRPr lang="en-US" sz="2000" dirty="0">
              <a:solidFill>
                <a:schemeClr val="bg1"/>
              </a:solidFill>
            </a:endParaRPr>
          </a:p>
          <a:p>
            <a:pPr marL="0" indent="0" eaLnBrk="1" hangingPunct="1">
              <a:spcBef>
                <a:spcPts val="3600"/>
              </a:spcBef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     18 min</a:t>
            </a: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6</a:t>
            </a:fld>
            <a:endParaRPr lang="en-US" dirty="0"/>
          </a:p>
        </p:txBody>
      </p:sp>
      <p:pic>
        <p:nvPicPr>
          <p:cNvPr id="3" name="UBLIS571DS-06.1a-2Lecture6.1aDocumentFunctionsDesignSlidesSlide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27727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7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7_Default Design">
  <a:themeElements>
    <a:clrScheme name="">
      <a:dk1>
        <a:srgbClr val="FFFFFF"/>
      </a:dk1>
      <a:lt1>
        <a:srgbClr val="FFFFFF"/>
      </a:lt1>
      <a:dk2>
        <a:srgbClr val="FFFF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FFFFFF"/>
    </a:dk1>
    <a:lt1>
      <a:srgbClr val="FFFFFF"/>
    </a:lt1>
    <a:dk2>
      <a:srgbClr val="FFFF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DADADA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16746</TotalTime>
  <Words>177</Words>
  <Application>Microsoft Office PowerPoint</Application>
  <PresentationFormat>On-screen Show (4:3)</PresentationFormat>
  <Paragraphs>53</Paragraphs>
  <Slides>6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7_Default Design</vt:lpstr>
      <vt:lpstr>UB LIS 571 Soergel Lecture 6.1a   Document functions Document design</vt:lpstr>
      <vt:lpstr>How to use these slides repeated</vt:lpstr>
      <vt:lpstr>Outline</vt:lpstr>
      <vt:lpstr>1 Document analysis. Document functions 2 Document and text types 3 Some principles for good document design </vt:lpstr>
      <vt:lpstr>4 Means of expression, media modalities</vt:lpstr>
      <vt:lpstr>5 Document design examples</vt:lpstr>
    </vt:vector>
  </TitlesOfParts>
  <Company>GMU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Default</dc:creator>
  <cp:lastModifiedBy>dsoergel</cp:lastModifiedBy>
  <cp:revision>626</cp:revision>
  <dcterms:created xsi:type="dcterms:W3CDTF">2002-10-21T17:52:26Z</dcterms:created>
  <dcterms:modified xsi:type="dcterms:W3CDTF">2016-02-21T03:56:29Z</dcterms:modified>
</cp:coreProperties>
</file>