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9"/>
  </p:notesMasterIdLst>
  <p:sldIdLst>
    <p:sldId id="260" r:id="rId2"/>
    <p:sldId id="267" r:id="rId3"/>
    <p:sldId id="266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3048000"/>
          </a:xfrm>
        </p:spPr>
        <p:txBody>
          <a:bodyPr/>
          <a:lstStyle/>
          <a:p>
            <a:r>
              <a:rPr lang="en-US" sz="4800" b="0" dirty="0">
                <a:latin typeface="Arial Unicode MS" pitchFamily="34" charset="-128"/>
              </a:rPr>
              <a:t>UB LIS 571 Soergel</a:t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4800" b="0" dirty="0">
                <a:latin typeface="Arial Unicode MS" pitchFamily="34" charset="-128"/>
              </a:rPr>
              <a:t>Lecture </a:t>
            </a:r>
            <a:r>
              <a:rPr lang="en-US" sz="4800" b="0" dirty="0" smtClean="0">
                <a:latin typeface="Arial Unicode MS" pitchFamily="34" charset="-128"/>
              </a:rPr>
              <a:t>6.1b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200" dirty="0"/>
              <a:t>Document macrostructure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document </a:t>
            </a:r>
            <a:r>
              <a:rPr lang="en-US" sz="3200" dirty="0"/>
              <a:t>templates</a:t>
            </a:r>
            <a:br>
              <a:rPr lang="en-US" sz="3200" dirty="0"/>
            </a:br>
            <a:r>
              <a:rPr lang="en-US" sz="3200" dirty="0"/>
              <a:t>Inter-document relationships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9261" y="3886200"/>
            <a:ext cx="7239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31 </a:t>
            </a:r>
            <a:r>
              <a:rPr lang="en-US" smtClean="0">
                <a:solidFill>
                  <a:schemeClr val="bg1"/>
                </a:solidFill>
              </a:rPr>
              <a:t>min                                             </a:t>
            </a:r>
            <a:r>
              <a:rPr lang="en-US" smtClean="0">
                <a:solidFill>
                  <a:schemeClr val="bg1"/>
                </a:solidFill>
              </a:rPr>
              <a:t>Includes audio.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r>
              <a:rPr lang="en-US" sz="2000" dirty="0"/>
              <a:t>The lecture or exercise is divided into segments listed 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8992"/>
              </p:ext>
            </p:extLst>
          </p:nvPr>
        </p:nvGraphicFramePr>
        <p:xfrm>
          <a:off x="304800" y="1905000"/>
          <a:ext cx="8610599" cy="347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943600"/>
                <a:gridCol w="1447800"/>
                <a:gridCol w="1219199"/>
              </a:tblGrid>
              <a:tr h="43641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The structure of scientific text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Preview of document templates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 simple document system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Web templates: Hypermedia/hypertext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Slide 7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 </a:t>
                      </a:r>
                      <a:r>
                        <a:rPr lang="en-US" sz="2000" baseline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17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1 The structure of scientific text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You should have read Lecture Notes p. 177 – 178 (pink)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Lecture Notes p. 179 - 181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Listen to the audio </a:t>
            </a:r>
            <a:r>
              <a:rPr lang="en-US" sz="2000" dirty="0" smtClean="0">
                <a:solidFill>
                  <a:schemeClr val="bg1"/>
                </a:solidFill>
              </a:rPr>
              <a:t>while following </a:t>
            </a:r>
            <a:r>
              <a:rPr lang="en-US" sz="2000" dirty="0">
                <a:solidFill>
                  <a:schemeClr val="bg1"/>
                </a:solidFill>
              </a:rPr>
              <a:t>along in the </a:t>
            </a:r>
            <a:r>
              <a:rPr lang="en-US" sz="2000" dirty="0" smtClean="0">
                <a:solidFill>
                  <a:schemeClr val="bg1"/>
                </a:solidFill>
              </a:rPr>
              <a:t>Lecture Notes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smtClean="0">
                <a:solidFill>
                  <a:schemeClr val="bg1"/>
                </a:solidFill>
              </a:rPr>
              <a:t>5 </a:t>
            </a:r>
            <a:r>
              <a:rPr lang="en-US" sz="2000" smtClean="0">
                <a:solidFill>
                  <a:schemeClr val="bg1"/>
                </a:solidFill>
              </a:rPr>
              <a:t>min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3" name="UBLIS571DS-06.1b-2Lecture6.1bDocumentTemplatesSlidesSlide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3048000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2 Preview of document templates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3733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Lecture Notes p. 182 – 184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Listen to the audio </a:t>
            </a:r>
            <a:r>
              <a:rPr lang="en-US" sz="2000" dirty="0" smtClean="0">
                <a:solidFill>
                  <a:schemeClr val="bg1"/>
                </a:solidFill>
              </a:rPr>
              <a:t>while following </a:t>
            </a:r>
            <a:r>
              <a:rPr lang="en-US" sz="2000" dirty="0">
                <a:solidFill>
                  <a:schemeClr val="bg1"/>
                </a:solidFill>
              </a:rPr>
              <a:t>along in the </a:t>
            </a:r>
            <a:r>
              <a:rPr lang="en-US" sz="2000" dirty="0" smtClean="0">
                <a:solidFill>
                  <a:schemeClr val="bg1"/>
                </a:solidFill>
              </a:rPr>
              <a:t>Lecture Notes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smtClean="0">
                <a:solidFill>
                  <a:schemeClr val="bg1"/>
                </a:solidFill>
              </a:rPr>
              <a:t>4 </a:t>
            </a:r>
            <a:r>
              <a:rPr lang="en-US" sz="2000" smtClean="0">
                <a:solidFill>
                  <a:schemeClr val="bg1"/>
                </a:solidFill>
              </a:rPr>
              <a:t>min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2" name="UBLIS571DS-06.1b-2Lecture6.1bDocumentTemplatesSlidesSlide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2601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914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3 A simple document system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The core of Lecture 6.1b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Introduction. Read: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Lecture Notes p. 185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 text below the box on p. 186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 text in the box on p. 187 starting with "XML allows us ..."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The text below the box on p. </a:t>
            </a:r>
            <a:r>
              <a:rPr lang="en-US" sz="2000" dirty="0" smtClean="0">
                <a:solidFill>
                  <a:schemeClr val="bg1"/>
                </a:solidFill>
              </a:rPr>
              <a:t>187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Now we come to the examples p. 188 </a:t>
            </a:r>
            <a:r>
              <a:rPr lang="en-US" sz="2000" dirty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195. For every example there is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</a:rPr>
              <a:t>a document template </a:t>
            </a:r>
            <a:r>
              <a:rPr lang="en-US" sz="2000" dirty="0" smtClean="0">
                <a:solidFill>
                  <a:schemeClr val="bg1"/>
                </a:solidFill>
              </a:rPr>
              <a:t>on </a:t>
            </a:r>
            <a:r>
              <a:rPr lang="en-US" sz="2000" dirty="0">
                <a:solidFill>
                  <a:schemeClr val="bg1"/>
                </a:solidFill>
              </a:rPr>
              <a:t>the left (even) page;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 document produced using the template </a:t>
            </a:r>
            <a:r>
              <a:rPr lang="en-US" sz="2000" dirty="0" smtClean="0">
                <a:solidFill>
                  <a:schemeClr val="bg1"/>
                </a:solidFill>
              </a:rPr>
              <a:t>on the   </a:t>
            </a:r>
            <a:r>
              <a:rPr lang="en-US" sz="2000" dirty="0">
                <a:solidFill>
                  <a:schemeClr val="bg1"/>
                </a:solidFill>
              </a:rPr>
              <a:t>right (odd) page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Listen </a:t>
            </a:r>
            <a:r>
              <a:rPr lang="en-US" sz="2000" dirty="0">
                <a:solidFill>
                  <a:schemeClr val="bg1"/>
                </a:solidFill>
              </a:rPr>
              <a:t>to the audio </a:t>
            </a:r>
            <a:r>
              <a:rPr lang="en-US" sz="2000" dirty="0" smtClean="0">
                <a:solidFill>
                  <a:schemeClr val="bg1"/>
                </a:solidFill>
              </a:rPr>
              <a:t>while following </a:t>
            </a:r>
            <a:r>
              <a:rPr lang="en-US" sz="2000" dirty="0">
                <a:solidFill>
                  <a:schemeClr val="bg1"/>
                </a:solidFill>
              </a:rPr>
              <a:t>along in the L</a:t>
            </a:r>
            <a:r>
              <a:rPr lang="en-US" sz="2000" dirty="0" smtClean="0">
                <a:solidFill>
                  <a:schemeClr val="bg1"/>
                </a:solidFill>
              </a:rPr>
              <a:t>ecture </a:t>
            </a:r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2000" dirty="0" smtClean="0">
                <a:solidFill>
                  <a:schemeClr val="bg1"/>
                </a:solidFill>
              </a:rPr>
              <a:t>otes </a:t>
            </a:r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15 min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2" name="UBLIS571DS-06.1b-2Lecture6.1bDocumentTemplatesSlidesSlid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464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600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3000" dirty="0" smtClean="0"/>
              <a:t>4 Web templates</a:t>
            </a:r>
            <a:br>
              <a:rPr lang="en-US" sz="3000" dirty="0" smtClean="0"/>
            </a:br>
            <a:r>
              <a:rPr lang="en-US" sz="3200" dirty="0" smtClean="0"/>
              <a:t>Hypermedia/hypertext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458200" cy="3505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Lecture Notes p. 196 – 197: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Listen to the audio </a:t>
            </a:r>
            <a:r>
              <a:rPr lang="en-US" sz="2000" dirty="0" smtClean="0">
                <a:solidFill>
                  <a:schemeClr val="bg1"/>
                </a:solidFill>
              </a:rPr>
              <a:t>while following </a:t>
            </a:r>
            <a:r>
              <a:rPr lang="en-US" sz="2000" dirty="0">
                <a:solidFill>
                  <a:schemeClr val="bg1"/>
                </a:solidFill>
              </a:rPr>
              <a:t>along in the </a:t>
            </a:r>
            <a:r>
              <a:rPr lang="en-US" sz="2000" dirty="0" smtClean="0">
                <a:solidFill>
                  <a:schemeClr val="bg1"/>
                </a:solidFill>
              </a:rPr>
              <a:t>Lecture Notes.</a:t>
            </a: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Read </a:t>
            </a:r>
            <a:r>
              <a:rPr lang="en-US" sz="2000" dirty="0">
                <a:solidFill>
                  <a:schemeClr val="bg1"/>
                </a:solidFill>
              </a:rPr>
              <a:t>Lecture Notes p. </a:t>
            </a:r>
            <a:r>
              <a:rPr lang="en-US" sz="2000" dirty="0" smtClean="0">
                <a:solidFill>
                  <a:schemeClr val="bg1"/>
                </a:solidFill>
              </a:rPr>
              <a:t>198.</a:t>
            </a:r>
          </a:p>
          <a:p>
            <a:pPr eaLnBrk="1" hangingPunct="1"/>
            <a:endParaRPr lang="en-US" sz="2000" dirty="0">
              <a:solidFill>
                <a:schemeClr val="bg1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</a:t>
            </a:r>
            <a:r>
              <a:rPr lang="en-US" sz="2000" smtClean="0">
                <a:solidFill>
                  <a:schemeClr val="bg1"/>
                </a:solidFill>
              </a:rPr>
              <a:t>7 </a:t>
            </a:r>
            <a:r>
              <a:rPr lang="en-US" sz="2000" smtClean="0">
                <a:solidFill>
                  <a:schemeClr val="bg1"/>
                </a:solidFill>
              </a:rPr>
              <a:t>min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2" name="UBLIS571DS-06.1b-2Lecture6.1bDocumentTemplatesSlidesSlide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2590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15562</TotalTime>
  <Words>168</Words>
  <Application>Microsoft Office PowerPoint</Application>
  <PresentationFormat>On-screen Show (4:3)</PresentationFormat>
  <Paragraphs>62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7_Default Design</vt:lpstr>
      <vt:lpstr>UB LIS 571 Soergel Lecture 6.1b   Document macrostructure, document templates Inter-document relationships</vt:lpstr>
      <vt:lpstr>How to use these slides repeated</vt:lpstr>
      <vt:lpstr>Outline</vt:lpstr>
      <vt:lpstr>1 The structure of scientific text </vt:lpstr>
      <vt:lpstr>2 Preview of document templates </vt:lpstr>
      <vt:lpstr>3 A simple document system </vt:lpstr>
      <vt:lpstr>4 Web templates Hypermedia/hypertext 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640</cp:revision>
  <dcterms:created xsi:type="dcterms:W3CDTF">2002-10-21T17:52:26Z</dcterms:created>
  <dcterms:modified xsi:type="dcterms:W3CDTF">2016-02-21T04:00:05Z</dcterms:modified>
</cp:coreProperties>
</file>