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9"/>
  </p:notesMasterIdLst>
  <p:sldIdLst>
    <p:sldId id="260" r:id="rId2"/>
    <p:sldId id="267" r:id="rId3"/>
    <p:sldId id="266" r:id="rId4"/>
    <p:sldId id="259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6600"/>
    <a:srgbClr val="00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3048000"/>
          </a:xfrm>
        </p:spPr>
        <p:txBody>
          <a:bodyPr/>
          <a:lstStyle/>
          <a:p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7.1b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 smtClean="0"/>
              <a:t>Bibliographic control. </a:t>
            </a:r>
            <a:r>
              <a:rPr lang="en-US" sz="3200" smtClean="0"/>
              <a:t>General issues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1269" y="3505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562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55 min                                                    </a:t>
            </a:r>
            <a:r>
              <a:rPr lang="en-US" smtClean="0">
                <a:solidFill>
                  <a:schemeClr val="bg1"/>
                </a:solidFill>
              </a:rPr>
              <a:t>Includes </a:t>
            </a:r>
            <a:r>
              <a:rPr lang="en-US" smtClean="0">
                <a:solidFill>
                  <a:schemeClr val="bg1"/>
                </a:solidFill>
              </a:rPr>
              <a:t>audio</a:t>
            </a:r>
            <a:r>
              <a:rPr lang="en-US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8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731558"/>
              </p:ext>
            </p:extLst>
          </p:nvPr>
        </p:nvGraphicFramePr>
        <p:xfrm>
          <a:off x="304800" y="1524000"/>
          <a:ext cx="8610599" cy="33223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6172200"/>
                <a:gridCol w="1219200"/>
                <a:gridCol w="121919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233363" marR="0" indent="-233363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smtClean="0"/>
                        <a:t>1 Conceptualizing </a:t>
                      </a:r>
                      <a:r>
                        <a:rPr lang="en-US" sz="1800" dirty="0" smtClean="0"/>
                        <a:t>bibliographic control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233363" marR="0" indent="-233363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Definition </a:t>
                      </a:r>
                      <a:r>
                        <a:rPr lang="en-US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en-US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units in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bibliographic and record control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5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 </a:t>
                      </a: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233363" marR="0" indent="-233363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The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structure of a better </a:t>
                      </a:r>
                      <a:r>
                        <a:rPr lang="en-US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catalog</a:t>
                      </a:r>
                      <a:r>
                        <a:rPr lang="en-US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Interlinked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records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6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smtClean="0"/>
                        <a:t>4 Definition </a:t>
                      </a:r>
                      <a:r>
                        <a:rPr lang="en-US" sz="1800" dirty="0" smtClean="0"/>
                        <a:t>of "catalog"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3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 min</a:t>
                      </a:r>
                      <a:endParaRPr lang="en-US" sz="1800" b="1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14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1 </a:t>
            </a:r>
            <a:r>
              <a:rPr lang="en-US" sz="2800" dirty="0" smtClean="0"/>
              <a:t>Identifying key problems in conceptualizing bibliographic control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8839200" cy="4267200"/>
          </a:xfrm>
        </p:spPr>
        <p:txBody>
          <a:bodyPr/>
          <a:lstStyle/>
          <a:p>
            <a:r>
              <a:rPr lang="en-US" sz="1800" smtClean="0">
                <a:solidFill>
                  <a:schemeClr val="bg1"/>
                </a:solidFill>
              </a:rPr>
              <a:t>Read </a:t>
            </a:r>
            <a:r>
              <a:rPr lang="en-US" sz="1800" dirty="0" smtClean="0">
                <a:solidFill>
                  <a:schemeClr val="bg1"/>
                </a:solidFill>
              </a:rPr>
              <a:t>Lecture Notes p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247 – 248 (these are pink).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Examine the list of sample bibliographic records on p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249 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and </a:t>
            </a:r>
            <a:r>
              <a:rPr lang="en-US" sz="1800" dirty="0" smtClean="0">
                <a:solidFill>
                  <a:schemeClr val="bg1"/>
                </a:solidFill>
              </a:rPr>
              <a:t>answer for </a:t>
            </a:r>
            <a:r>
              <a:rPr lang="en-US" sz="1800" smtClean="0">
                <a:solidFill>
                  <a:schemeClr val="bg1"/>
                </a:solidFill>
              </a:rPr>
              <a:t>yourself </a:t>
            </a:r>
            <a:r>
              <a:rPr lang="en-US" sz="1800" smtClean="0">
                <a:solidFill>
                  <a:schemeClr val="bg1"/>
                </a:solidFill>
              </a:rPr>
              <a:t>these questions  (repeated from </a:t>
            </a:r>
            <a:r>
              <a:rPr lang="en-US" sz="1800" dirty="0" smtClean="0">
                <a:solidFill>
                  <a:schemeClr val="bg1"/>
                </a:solidFill>
              </a:rPr>
              <a:t>p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248).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    </a:t>
            </a:r>
            <a:r>
              <a:rPr lang="en-US" sz="1800" smtClean="0">
                <a:solidFill>
                  <a:srgbClr val="FFCC00"/>
                </a:solidFill>
              </a:rPr>
              <a:t>How </a:t>
            </a:r>
            <a:r>
              <a:rPr lang="en-US" sz="1800">
                <a:solidFill>
                  <a:srgbClr val="FFCC00"/>
                </a:solidFill>
              </a:rPr>
              <a:t>many </a:t>
            </a:r>
            <a:r>
              <a:rPr lang="en-US" sz="1800" smtClean="0">
                <a:solidFill>
                  <a:srgbClr val="FFCC00"/>
                </a:solidFill>
              </a:rPr>
              <a:t>works?</a:t>
            </a:r>
            <a:br>
              <a:rPr lang="en-US" sz="1800" smtClean="0">
                <a:solidFill>
                  <a:srgbClr val="FFCC00"/>
                </a:solidFill>
              </a:rPr>
            </a:br>
            <a:r>
              <a:rPr lang="en-US" sz="1800" smtClean="0">
                <a:solidFill>
                  <a:srgbClr val="FFCC00"/>
                </a:solidFill>
              </a:rPr>
              <a:t>    </a:t>
            </a:r>
            <a:r>
              <a:rPr lang="en-US" sz="1800" spc="-20" smtClean="0">
                <a:solidFill>
                  <a:srgbClr val="FFCC00"/>
                </a:solidFill>
              </a:rPr>
              <a:t>Who </a:t>
            </a:r>
            <a:r>
              <a:rPr lang="en-US" sz="1800" spc="-20">
                <a:solidFill>
                  <a:srgbClr val="FFCC00"/>
                </a:solidFill>
              </a:rPr>
              <a:t>is the author of (4</a:t>
            </a:r>
            <a:r>
              <a:rPr lang="en-US" sz="1800" spc="-20">
                <a:solidFill>
                  <a:srgbClr val="FFCC00"/>
                </a:solidFill>
              </a:rPr>
              <a:t>). </a:t>
            </a:r>
            <a:r>
              <a:rPr lang="en-US" sz="1800" spc="-20" smtClean="0">
                <a:solidFill>
                  <a:srgbClr val="FFCC00"/>
                </a:solidFill>
              </a:rPr>
              <a:t>Should a catalog record for (4) mention Halliday? How?</a:t>
            </a:r>
            <a:r>
              <a:rPr lang="en-US" sz="1800" smtClean="0">
                <a:solidFill>
                  <a:srgbClr val="FFCC00"/>
                </a:solidFill>
              </a:rPr>
              <a:t/>
            </a:r>
            <a:br>
              <a:rPr lang="en-US" sz="1800" smtClean="0">
                <a:solidFill>
                  <a:srgbClr val="FFCC00"/>
                </a:solidFill>
              </a:rPr>
            </a:br>
            <a:r>
              <a:rPr lang="en-US" sz="1800" smtClean="0">
                <a:solidFill>
                  <a:srgbClr val="FFCC00"/>
                </a:solidFill>
              </a:rPr>
              <a:t>    How </a:t>
            </a:r>
            <a:r>
              <a:rPr lang="en-US" sz="1800">
                <a:solidFill>
                  <a:srgbClr val="FFCC00"/>
                </a:solidFill>
              </a:rPr>
              <a:t>about (8)?  What is the status of the marginal notes?</a:t>
            </a:r>
            <a:r>
              <a:rPr lang="en-US" sz="1800" smtClean="0">
                <a:solidFill>
                  <a:srgbClr val="FFCC00"/>
                </a:solidFill>
              </a:rPr>
              <a:t> </a:t>
            </a:r>
          </a:p>
          <a:p>
            <a:r>
              <a:rPr lang="en-US" sz="1800" smtClean="0">
                <a:solidFill>
                  <a:schemeClr val="bg1"/>
                </a:solidFill>
              </a:rPr>
              <a:t>Then </a:t>
            </a:r>
            <a:r>
              <a:rPr lang="en-US" sz="1800" dirty="0" smtClean="0">
                <a:solidFill>
                  <a:schemeClr val="bg1"/>
                </a:solidFill>
              </a:rPr>
              <a:t>listen to the audio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</a:t>
            </a:r>
            <a:r>
              <a:rPr lang="en-US" sz="1800" smtClean="0">
                <a:solidFill>
                  <a:schemeClr val="bg1"/>
                </a:solidFill>
              </a:rPr>
              <a:t>13 </a:t>
            </a:r>
            <a:r>
              <a:rPr lang="en-US" sz="1800" smtClean="0">
                <a:solidFill>
                  <a:schemeClr val="bg1"/>
                </a:solidFill>
              </a:rPr>
              <a:t>min).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Examine the bibliographic records on p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251</a:t>
            </a:r>
            <a:r>
              <a:rPr lang="en-US" sz="1800" dirty="0" smtClean="0">
                <a:solidFill>
                  <a:schemeClr val="bg1"/>
                </a:solidFill>
              </a:rPr>
              <a:t>, keeping in </a:t>
            </a:r>
            <a:r>
              <a:rPr lang="en-US" sz="1800" smtClean="0">
                <a:solidFill>
                  <a:schemeClr val="bg1"/>
                </a:solidFill>
              </a:rPr>
              <a:t>mind </a:t>
            </a:r>
            <a:r>
              <a:rPr lang="en-US" sz="1800" smtClean="0">
                <a:solidFill>
                  <a:schemeClr val="bg1"/>
                </a:solidFill>
              </a:rPr>
              <a:t>these  </a:t>
            </a:r>
            <a:r>
              <a:rPr lang="en-US" sz="1800" smtClean="0">
                <a:solidFill>
                  <a:schemeClr val="bg1"/>
                </a:solidFill>
              </a:rPr>
              <a:t>question </a:t>
            </a:r>
            <a:r>
              <a:rPr lang="en-US" sz="1800" smtClean="0">
                <a:solidFill>
                  <a:schemeClr val="bg1"/>
                </a:solidFill>
              </a:rPr>
              <a:t>s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(repeated from p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250</a:t>
            </a:r>
            <a:r>
              <a:rPr lang="en-US" sz="1800" smtClean="0">
                <a:solidFill>
                  <a:schemeClr val="bg1"/>
                </a:solidFill>
              </a:rPr>
              <a:t>):</a:t>
            </a:r>
            <a:r>
              <a:rPr lang="en-US" sz="1800">
                <a:solidFill>
                  <a:schemeClr val="bg1"/>
                </a:solidFill>
              </a:rPr>
              <a:t/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    </a:t>
            </a:r>
            <a:r>
              <a:rPr lang="en-US" sz="1800" smtClean="0">
                <a:solidFill>
                  <a:srgbClr val="FFCC00"/>
                </a:solidFill>
              </a:rPr>
              <a:t>Are </a:t>
            </a:r>
            <a:r>
              <a:rPr lang="en-US" sz="1800">
                <a:solidFill>
                  <a:srgbClr val="FFCC00"/>
                </a:solidFill>
              </a:rPr>
              <a:t>these all different works</a:t>
            </a:r>
            <a:r>
              <a:rPr lang="en-US" sz="1800">
                <a:solidFill>
                  <a:srgbClr val="FFCC00"/>
                </a:solidFill>
              </a:rPr>
              <a:t>?  </a:t>
            </a:r>
            <a:r>
              <a:rPr lang="en-US" sz="1800" smtClean="0">
                <a:solidFill>
                  <a:srgbClr val="FFCC00"/>
                </a:solidFill>
              </a:rPr>
              <a:t/>
            </a:r>
            <a:br>
              <a:rPr lang="en-US" sz="1800" smtClean="0">
                <a:solidFill>
                  <a:srgbClr val="FFCC00"/>
                </a:solidFill>
              </a:rPr>
            </a:br>
            <a:r>
              <a:rPr lang="en-US" sz="1800" smtClean="0">
                <a:solidFill>
                  <a:srgbClr val="FFCC00"/>
                </a:solidFill>
              </a:rPr>
              <a:t>    Or </a:t>
            </a:r>
            <a:r>
              <a:rPr lang="en-US" sz="1800">
                <a:solidFill>
                  <a:srgbClr val="FFCC00"/>
                </a:solidFill>
              </a:rPr>
              <a:t>is there an identity preserved through all the changes</a:t>
            </a:r>
            <a:r>
              <a:rPr lang="en-US" sz="1800">
                <a:solidFill>
                  <a:srgbClr val="FFCC00"/>
                </a:solidFill>
              </a:rPr>
              <a:t>? </a:t>
            </a:r>
            <a:r>
              <a:rPr lang="en-US" sz="1800" smtClean="0">
                <a:solidFill>
                  <a:srgbClr val="FFCC00"/>
                </a:solidFill>
              </a:rPr>
              <a:t/>
            </a:r>
            <a:br>
              <a:rPr lang="en-US" sz="1800" smtClean="0">
                <a:solidFill>
                  <a:srgbClr val="FFCC00"/>
                </a:solidFill>
              </a:rPr>
            </a:br>
            <a:r>
              <a:rPr lang="en-US" sz="1800" smtClean="0">
                <a:solidFill>
                  <a:srgbClr val="FFCC00"/>
                </a:solidFill>
              </a:rPr>
              <a:t>    If </a:t>
            </a:r>
            <a:r>
              <a:rPr lang="en-US" sz="1800">
                <a:solidFill>
                  <a:srgbClr val="FFCC00"/>
                </a:solidFill>
              </a:rPr>
              <a:t>so, what does this identity pertain to?  A </a:t>
            </a:r>
            <a:r>
              <a:rPr lang="en-US" sz="1800">
                <a:solidFill>
                  <a:srgbClr val="FFCC00"/>
                </a:solidFill>
              </a:rPr>
              <a:t>work</a:t>
            </a:r>
            <a:r>
              <a:rPr lang="en-US" sz="1800" smtClean="0">
                <a:solidFill>
                  <a:srgbClr val="FFCC00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1800" smtClean="0">
                <a:solidFill>
                  <a:srgbClr val="FF6600"/>
                </a:solidFill>
              </a:rPr>
              <a:t> </a:t>
            </a:r>
            <a:r>
              <a:rPr lang="en-US" sz="1800" smtClean="0">
                <a:solidFill>
                  <a:schemeClr val="bg1"/>
                </a:solidFill>
              </a:rPr>
              <a:t>    20 min</a:t>
            </a:r>
            <a:endParaRPr lang="en-US" sz="1800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3" name="UBLIS571DS-07.1b-2Lecture7.1bBibliographicControlGeneralSlidesSlide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653881"/>
            <a:ext cx="487363" cy="4873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7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458200" cy="9144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2 Definition of units</a:t>
            </a:r>
            <a:br>
              <a:rPr lang="en-US" sz="3000" dirty="0" smtClean="0"/>
            </a:br>
            <a:r>
              <a:rPr lang="en-US" sz="3000" dirty="0" smtClean="0"/>
              <a:t>in bibliographic and record control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6868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1800" smtClean="0">
                <a:solidFill>
                  <a:schemeClr val="bg1"/>
                </a:solidFill>
              </a:rPr>
              <a:t>Covers Lecture </a:t>
            </a:r>
            <a:r>
              <a:rPr lang="en-US" sz="1800" dirty="0" smtClean="0">
                <a:solidFill>
                  <a:schemeClr val="bg1"/>
                </a:solidFill>
              </a:rPr>
              <a:t>Notes p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252  </a:t>
            </a:r>
            <a:r>
              <a:rPr lang="en-US" sz="1800" smtClean="0">
                <a:solidFill>
                  <a:schemeClr val="bg1"/>
                </a:solidFill>
              </a:rPr>
              <a:t>– </a:t>
            </a:r>
            <a:r>
              <a:rPr lang="en-US" sz="1800" smtClean="0">
                <a:solidFill>
                  <a:schemeClr val="bg1"/>
                </a:solidFill>
              </a:rPr>
              <a:t>260. 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Assumes you know about Goethe's Faust (Lecture Notes p. 243)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smtClean="0">
                <a:solidFill>
                  <a:schemeClr val="bg1"/>
                </a:solidFill>
              </a:rPr>
              <a:t>Repeated and corrected from Lecture </a:t>
            </a:r>
            <a:r>
              <a:rPr lang="en-US" sz="1800" dirty="0" smtClean="0">
                <a:solidFill>
                  <a:schemeClr val="bg1"/>
                </a:solidFill>
              </a:rPr>
              <a:t>Notes p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250: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pc="-40" smtClean="0"/>
              <a:t>In </a:t>
            </a:r>
            <a:r>
              <a:rPr lang="en-US" sz="1800" spc="-40"/>
              <a:t>all </a:t>
            </a:r>
            <a:r>
              <a:rPr lang="en-US" sz="1800" spc="-40" smtClean="0"/>
              <a:t>examples we examined so far, </a:t>
            </a:r>
            <a:r>
              <a:rPr lang="en-US" sz="1800" spc="-40"/>
              <a:t>we are confronted with two fundamental </a:t>
            </a:r>
            <a:r>
              <a:rPr lang="en-US" sz="1800" spc="-40"/>
              <a:t>questions</a:t>
            </a:r>
            <a:r>
              <a:rPr lang="en-US" sz="1800" spc="-40" smtClean="0"/>
              <a:t>: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>
                <a:solidFill>
                  <a:srgbClr val="FFFF00"/>
                </a:solidFill>
              </a:rPr>
              <a:t> </a:t>
            </a:r>
            <a:r>
              <a:rPr lang="en-US" sz="1800" smtClean="0">
                <a:solidFill>
                  <a:srgbClr val="FFCC00"/>
                </a:solidFill>
              </a:rPr>
              <a:t>  1 </a:t>
            </a:r>
            <a:r>
              <a:rPr lang="en-US" sz="1800" spc="-20" smtClean="0">
                <a:solidFill>
                  <a:srgbClr val="FFCC00"/>
                </a:solidFill>
              </a:rPr>
              <a:t>What </a:t>
            </a:r>
            <a:r>
              <a:rPr lang="en-US" sz="1800" spc="-20">
                <a:solidFill>
                  <a:srgbClr val="FFCC00"/>
                </a:solidFill>
              </a:rPr>
              <a:t>are the units, the types of entities we must deal with in </a:t>
            </a:r>
            <a:r>
              <a:rPr lang="en-US" sz="1800" spc="-20">
                <a:solidFill>
                  <a:srgbClr val="FFCC00"/>
                </a:solidFill>
              </a:rPr>
              <a:t>bibliographic </a:t>
            </a:r>
            <a:r>
              <a:rPr lang="en-US" sz="1800" spc="-20" smtClean="0">
                <a:solidFill>
                  <a:srgbClr val="FFCC00"/>
                </a:solidFill>
              </a:rPr>
              <a:t>control</a:t>
            </a:r>
            <a:r>
              <a:rPr lang="en-US" sz="1800" smtClean="0">
                <a:solidFill>
                  <a:srgbClr val="FFCC00"/>
                </a:solidFill>
              </a:rPr>
              <a:t/>
            </a:r>
            <a:br>
              <a:rPr lang="en-US" sz="1800" smtClean="0">
                <a:solidFill>
                  <a:srgbClr val="FFCC00"/>
                </a:solidFill>
              </a:rPr>
            </a:br>
            <a:r>
              <a:rPr lang="en-US" sz="1800" smtClean="0">
                <a:solidFill>
                  <a:srgbClr val="FFCC00"/>
                </a:solidFill>
              </a:rPr>
              <a:t>   2 How </a:t>
            </a:r>
            <a:r>
              <a:rPr lang="en-US" sz="1800">
                <a:solidFill>
                  <a:srgbClr val="FFCC00"/>
                </a:solidFill>
              </a:rPr>
              <a:t>are bibliographic entities </a:t>
            </a:r>
            <a:r>
              <a:rPr lang="en-US" sz="1800">
                <a:solidFill>
                  <a:srgbClr val="FFCC00"/>
                </a:solidFill>
              </a:rPr>
              <a:t>related</a:t>
            </a:r>
            <a:r>
              <a:rPr lang="en-US" sz="1800" smtClean="0">
                <a:solidFill>
                  <a:srgbClr val="FFCC00"/>
                </a:solidFill>
              </a:rPr>
              <a:t>.</a:t>
            </a:r>
            <a:r>
              <a:rPr lang="en-US" sz="1800" smtClean="0">
                <a:solidFill>
                  <a:srgbClr val="FFFF00"/>
                </a:solidFill>
              </a:rPr>
              <a:t/>
            </a:r>
            <a:br>
              <a:rPr lang="en-US" sz="1800" smtClean="0">
                <a:solidFill>
                  <a:srgbClr val="FFFF00"/>
                </a:solidFill>
              </a:rPr>
            </a:br>
            <a:r>
              <a:rPr lang="en-US" sz="1800" smtClean="0"/>
              <a:t>Pages 252 </a:t>
            </a:r>
            <a:r>
              <a:rPr lang="en-US" sz="1800"/>
              <a:t>-  </a:t>
            </a:r>
            <a:r>
              <a:rPr lang="en-US" sz="1800" smtClean="0"/>
              <a:t>260 deal </a:t>
            </a:r>
            <a:r>
              <a:rPr lang="en-US" sz="1800"/>
              <a:t>with </a:t>
            </a:r>
            <a:r>
              <a:rPr lang="en-US" sz="1800"/>
              <a:t>these </a:t>
            </a:r>
            <a:r>
              <a:rPr lang="en-US" sz="1800" smtClean="0"/>
              <a:t>questions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spc="-10" dirty="0" smtClean="0">
                <a:solidFill>
                  <a:schemeClr val="bg1"/>
                </a:solidFill>
              </a:rPr>
              <a:t>p</a:t>
            </a:r>
            <a:r>
              <a:rPr lang="en-US" sz="1800" spc="-10" smtClean="0">
                <a:solidFill>
                  <a:schemeClr val="bg1"/>
                </a:solidFill>
              </a:rPr>
              <a:t>. </a:t>
            </a:r>
            <a:r>
              <a:rPr lang="en-US" sz="1800" spc="-10" smtClean="0">
                <a:solidFill>
                  <a:schemeClr val="bg1"/>
                </a:solidFill>
              </a:rPr>
              <a:t>252</a:t>
            </a:r>
            <a:r>
              <a:rPr lang="en-US" sz="1800" spc="-10" dirty="0" smtClean="0">
                <a:solidFill>
                  <a:schemeClr val="bg1"/>
                </a:solidFill>
              </a:rPr>
              <a:t>: Listen </a:t>
            </a:r>
            <a:r>
              <a:rPr lang="en-US" sz="1800" spc="-10" smtClean="0">
                <a:solidFill>
                  <a:schemeClr val="bg1"/>
                </a:solidFill>
              </a:rPr>
              <a:t>to </a:t>
            </a:r>
            <a:r>
              <a:rPr lang="en-US" sz="1800" spc="-10" smtClean="0">
                <a:solidFill>
                  <a:schemeClr val="bg1"/>
                </a:solidFill>
              </a:rPr>
              <a:t>Audio1 </a:t>
            </a:r>
            <a:r>
              <a:rPr lang="en-US" sz="1800" spc="-10" dirty="0" smtClean="0">
                <a:solidFill>
                  <a:schemeClr val="bg1"/>
                </a:solidFill>
              </a:rPr>
              <a:t>while looking at the Lecture Notes (</a:t>
            </a:r>
            <a:r>
              <a:rPr lang="en-US" sz="1800" spc="-10" smtClean="0">
                <a:solidFill>
                  <a:schemeClr val="bg1"/>
                </a:solidFill>
              </a:rPr>
              <a:t>11 </a:t>
            </a:r>
            <a:r>
              <a:rPr lang="en-US" sz="1800" spc="-10" smtClean="0">
                <a:solidFill>
                  <a:schemeClr val="bg1"/>
                </a:solidFill>
              </a:rPr>
              <a:t>min)</a:t>
            </a:r>
            <a:r>
              <a:rPr lang="en-US" sz="1800" smtClean="0">
                <a:solidFill>
                  <a:schemeClr val="bg1"/>
                </a:solidFill>
              </a:rPr>
              <a:t>.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Read Lecture Notes p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253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spcBef>
                <a:spcPts val="900"/>
              </a:spcBef>
            </a:pPr>
            <a:r>
              <a:rPr lang="en-US" sz="1800" dirty="0">
                <a:solidFill>
                  <a:schemeClr val="bg1"/>
                </a:solidFill>
              </a:rPr>
              <a:t>p</a:t>
            </a:r>
            <a:r>
              <a:rPr lang="en-US" sz="180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254 </a:t>
            </a:r>
            <a:r>
              <a:rPr lang="en-US" sz="1800" smtClean="0">
                <a:solidFill>
                  <a:schemeClr val="bg1"/>
                </a:solidFill>
              </a:rPr>
              <a:t>– </a:t>
            </a:r>
            <a:r>
              <a:rPr lang="en-US" sz="1800" smtClean="0">
                <a:solidFill>
                  <a:schemeClr val="bg1"/>
                </a:solidFill>
              </a:rPr>
              <a:t>255</a:t>
            </a:r>
            <a:r>
              <a:rPr lang="en-US" sz="1800" dirty="0" smtClean="0">
                <a:solidFill>
                  <a:schemeClr val="bg1"/>
                </a:solidFill>
              </a:rPr>
              <a:t>: </a:t>
            </a:r>
            <a:r>
              <a:rPr lang="en-US" sz="1800" spc="-10" dirty="0">
                <a:solidFill>
                  <a:schemeClr val="bg1"/>
                </a:solidFill>
              </a:rPr>
              <a:t>Listen </a:t>
            </a:r>
            <a:r>
              <a:rPr lang="en-US" sz="1800" spc="-10">
                <a:solidFill>
                  <a:schemeClr val="bg1"/>
                </a:solidFill>
              </a:rPr>
              <a:t>to </a:t>
            </a:r>
            <a:r>
              <a:rPr lang="en-US" sz="1800" spc="-10" smtClean="0">
                <a:solidFill>
                  <a:schemeClr val="bg1"/>
                </a:solidFill>
              </a:rPr>
              <a:t>Audio 2  </a:t>
            </a:r>
            <a:r>
              <a:rPr lang="en-US" sz="1800" spc="-10" dirty="0">
                <a:solidFill>
                  <a:schemeClr val="bg1"/>
                </a:solidFill>
              </a:rPr>
              <a:t>while looking at the Lecture Notes (</a:t>
            </a:r>
            <a:r>
              <a:rPr lang="en-US" sz="1800" spc="-10">
                <a:solidFill>
                  <a:schemeClr val="bg1"/>
                </a:solidFill>
              </a:rPr>
              <a:t>11 </a:t>
            </a:r>
            <a:r>
              <a:rPr lang="en-US" sz="1800" spc="-10" smtClean="0">
                <a:solidFill>
                  <a:schemeClr val="bg1"/>
                </a:solidFill>
              </a:rPr>
              <a:t>min)</a:t>
            </a:r>
            <a:r>
              <a:rPr lang="en-US" sz="1800" smtClean="0">
                <a:solidFill>
                  <a:schemeClr val="bg1"/>
                </a:solidFill>
              </a:rPr>
              <a:t>.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spcBef>
                <a:spcPts val="900"/>
              </a:spcBef>
            </a:pPr>
            <a:endParaRPr lang="en-US" sz="1800" smtClean="0">
              <a:solidFill>
                <a:schemeClr val="bg1"/>
              </a:solidFill>
            </a:endParaRPr>
          </a:p>
          <a:p>
            <a:pPr>
              <a:spcBef>
                <a:spcPts val="900"/>
              </a:spcBef>
            </a:pPr>
            <a:r>
              <a:rPr lang="en-US" sz="1800" smtClean="0">
                <a:solidFill>
                  <a:schemeClr val="bg1"/>
                </a:solidFill>
              </a:rPr>
              <a:t>Lecture </a:t>
            </a:r>
            <a:r>
              <a:rPr lang="en-US" sz="1800" dirty="0" smtClean="0">
                <a:solidFill>
                  <a:schemeClr val="bg1"/>
                </a:solidFill>
              </a:rPr>
              <a:t>Notes p. 266: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Read the text on top, the headline of the article, and at least the bold </a:t>
            </a:r>
            <a:r>
              <a:rPr lang="en-US" sz="1800" smtClean="0">
                <a:solidFill>
                  <a:schemeClr val="bg1"/>
                </a:solidFill>
              </a:rPr>
              <a:t>text</a:t>
            </a:r>
            <a:r>
              <a:rPr lang="en-US" sz="1800" smtClean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900"/>
              </a:spcBef>
            </a:pPr>
            <a:endParaRPr lang="en-US" sz="1800">
              <a:solidFill>
                <a:schemeClr val="bg1"/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1800" smtClean="0">
                <a:solidFill>
                  <a:schemeClr val="bg1"/>
                </a:solidFill>
              </a:rPr>
              <a:t>   25 min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2" name="UBLIS571DS-07.1b-2Lecture7.1bBibliographicControlGeneralSlidesSlide3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1411" y="3657599"/>
            <a:ext cx="487363" cy="487363"/>
          </a:xfrm>
          <a:prstGeom prst="rect">
            <a:avLst/>
          </a:prstGeom>
        </p:spPr>
      </p:pic>
      <p:pic>
        <p:nvPicPr>
          <p:cNvPr id="3" name="UBLIS571DS-07.1b-2Lecture7.1bBibliographicControlGeneralSlidesSlide3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3959" y="4953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9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3 The structure of a better catalog:</a:t>
            </a:r>
            <a:br>
              <a:rPr lang="en-US" sz="3000" dirty="0" smtClean="0"/>
            </a:br>
            <a:r>
              <a:rPr lang="en-US" sz="3000" dirty="0" smtClean="0"/>
              <a:t>Interlinked records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458200" cy="3535363"/>
          </a:xfrm>
        </p:spPr>
        <p:txBody>
          <a:bodyPr/>
          <a:lstStyle/>
          <a:p>
            <a:r>
              <a:rPr lang="en-US" sz="2000" smtClean="0">
                <a:solidFill>
                  <a:schemeClr val="bg1"/>
                </a:solidFill>
              </a:rPr>
              <a:t>Read </a:t>
            </a:r>
            <a:r>
              <a:rPr lang="en-US" sz="2000" smtClean="0">
                <a:solidFill>
                  <a:schemeClr val="bg1"/>
                </a:solidFill>
              </a:rPr>
              <a:t>Lecture Notes p</a:t>
            </a:r>
            <a:r>
              <a:rPr lang="en-US" sz="2000" smtClean="0">
                <a:solidFill>
                  <a:schemeClr val="bg1"/>
                </a:solidFill>
              </a:rPr>
              <a:t>. </a:t>
            </a:r>
            <a:r>
              <a:rPr lang="en-US" sz="2000" smtClean="0">
                <a:solidFill>
                  <a:schemeClr val="bg1"/>
                </a:solidFill>
              </a:rPr>
              <a:t>258 – 259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The audio just gives some comments for reinforcement (</a:t>
            </a:r>
            <a:r>
              <a:rPr lang="en-US" sz="2000" smtClean="0">
                <a:solidFill>
                  <a:schemeClr val="bg1"/>
                </a:solidFill>
              </a:rPr>
              <a:t>3 </a:t>
            </a:r>
            <a:r>
              <a:rPr lang="en-US" sz="2000" smtClean="0">
                <a:solidFill>
                  <a:schemeClr val="bg1"/>
                </a:solidFill>
              </a:rPr>
              <a:t>min)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solidFill>
                  <a:schemeClr val="bg1"/>
                </a:solidFill>
              </a:rPr>
              <a:t>   10 min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2" name="UBLIS571DS-07.1b-2Lecture7.1bBibliographicControlGeneralSlidesSlide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334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87630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4 Definition of "catalog" – elaboration</a:t>
            </a:r>
            <a:br>
              <a:rPr lang="en-US" sz="3000" dirty="0" smtClean="0"/>
            </a:br>
            <a:r>
              <a:rPr lang="en-US" sz="3000" dirty="0" smtClean="0"/>
              <a:t>Objectives of the library catalog - restatement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458200" cy="4419600"/>
          </a:xfrm>
        </p:spPr>
        <p:txBody>
          <a:bodyPr/>
          <a:lstStyle/>
          <a:p>
            <a:pPr marL="0" indent="0">
              <a:buNone/>
            </a:pPr>
            <a:endParaRPr lang="en-US" sz="200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chemeClr val="bg1"/>
                </a:solidFill>
              </a:rPr>
              <a:t>Read </a:t>
            </a:r>
            <a:r>
              <a:rPr lang="en-US" sz="2000" dirty="0" smtClean="0">
                <a:solidFill>
                  <a:schemeClr val="bg1"/>
                </a:solidFill>
              </a:rPr>
              <a:t>Lecture Notes p. 270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End of </a:t>
            </a:r>
            <a:r>
              <a:rPr lang="en-US" smtClean="0">
                <a:solidFill>
                  <a:schemeClr val="bg1"/>
                </a:solidFill>
              </a:rPr>
              <a:t>Lecture </a:t>
            </a:r>
            <a:r>
              <a:rPr lang="en-US" smtClean="0">
                <a:solidFill>
                  <a:schemeClr val="bg1"/>
                </a:solidFill>
              </a:rPr>
              <a:t>7.1b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    3 min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0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18394</TotalTime>
  <Words>199</Words>
  <Application>Microsoft Office PowerPoint</Application>
  <PresentationFormat>On-screen Show (4:3)</PresentationFormat>
  <Paragraphs>68</Paragraphs>
  <Slides>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7_Default Design</vt:lpstr>
      <vt:lpstr>UB LIS 571 Soergel Lecture 7.1b   Bibliographic control. General issues</vt:lpstr>
      <vt:lpstr>How to use these slides repeated</vt:lpstr>
      <vt:lpstr>Outline</vt:lpstr>
      <vt:lpstr>1 Identifying key problems in conceptualizing bibliographic control</vt:lpstr>
      <vt:lpstr>2 Definition of units in bibliographic and record control</vt:lpstr>
      <vt:lpstr>3 The structure of a better catalog: Interlinked records</vt:lpstr>
      <vt:lpstr>4 Definition of "catalog" – elaboration Objectives of the library catalog - restatement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683</cp:revision>
  <dcterms:created xsi:type="dcterms:W3CDTF">2002-10-21T17:52:26Z</dcterms:created>
  <dcterms:modified xsi:type="dcterms:W3CDTF">2016-02-21T00:32:51Z</dcterms:modified>
</cp:coreProperties>
</file>