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6"/>
  </p:notesMasterIdLst>
  <p:sldIdLst>
    <p:sldId id="260" r:id="rId2"/>
    <p:sldId id="263" r:id="rId3"/>
    <p:sldId id="262" r:id="rId4"/>
    <p:sldId id="259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49" autoAdjust="0"/>
  </p:normalViewPr>
  <p:slideViewPr>
    <p:cSldViewPr>
      <p:cViewPr varScale="1">
        <p:scale>
          <a:sx n="82" d="100"/>
          <a:sy n="82" d="100"/>
        </p:scale>
        <p:origin x="-139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3099120-5D35-4016-9FD4-809C6A124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29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D20E5-6F4E-464C-8E89-564284A36F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36F06-0C2B-441C-8941-30DA2EF27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6B714-91EE-44DF-9AE1-6EC187663B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7EF8-D788-4A0E-B8CC-75CFC5CF78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B3AD-9855-43B4-A677-2B5D64DC55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8624-5168-452F-8FB5-BCB158AF06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9EEE-143D-4BF0-8157-580CBF4BE5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B5FA-1634-4030-BE4D-C041FBFC0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84B5F-4628-496F-B9D1-7DFF093BE1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EE177-5E08-4D66-96B9-012347F80A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D0F3-6F04-41AC-BEA2-CC5654185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Soergel, </a:t>
            </a:r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pPr>
              <a:defRPr/>
            </a:pPr>
            <a:fld id="{F023A00D-5CB4-4BC5-96EA-DD2D4099CE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8153400" cy="3048000"/>
          </a:xfrm>
        </p:spPr>
        <p:txBody>
          <a:bodyPr/>
          <a:lstStyle/>
          <a:p>
            <a:r>
              <a:rPr lang="en-US" sz="4800" b="0" dirty="0">
                <a:latin typeface="Arial Unicode MS" pitchFamily="34" charset="-128"/>
              </a:rPr>
              <a:t>UB LIS 571 Soergel</a:t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4800" b="0" dirty="0">
                <a:latin typeface="Arial Unicode MS" pitchFamily="34" charset="-128"/>
              </a:rPr>
              <a:t>Lecture </a:t>
            </a:r>
            <a:r>
              <a:rPr lang="en-US" sz="4800" b="0" dirty="0" smtClean="0">
                <a:latin typeface="Arial Unicode MS" pitchFamily="34" charset="-128"/>
              </a:rPr>
              <a:t>7.1c  </a:t>
            </a:r>
            <a:r>
              <a:rPr lang="en-US" sz="4800" b="0" dirty="0">
                <a:latin typeface="Arial Unicode MS" pitchFamily="34" charset="-128"/>
              </a:rPr>
              <a:t/>
            </a:r>
            <a:br>
              <a:rPr lang="en-US" sz="4800" b="0" dirty="0">
                <a:latin typeface="Arial Unicode MS" pitchFamily="34" charset="-128"/>
              </a:rPr>
            </a:br>
            <a:r>
              <a:rPr lang="en-US" sz="3200" dirty="0" smtClean="0"/>
              <a:t>Bibliographic and record control. Description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1269" y="3505200"/>
            <a:ext cx="7239000" cy="1752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Dagobert Soergel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Department of Library and Information Studies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Graduate School of Education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University at Buffalo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828800" y="487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endParaRPr lang="en-US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562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 min                                                    Includes audio.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use </a:t>
            </a:r>
            <a:r>
              <a:rPr lang="en-US" dirty="0" smtClean="0"/>
              <a:t>these slides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repeated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4114800"/>
          </a:xfrm>
        </p:spPr>
        <p:txBody>
          <a:bodyPr/>
          <a:lstStyle/>
          <a:p>
            <a:r>
              <a:rPr lang="en-US" sz="2000" dirty="0"/>
              <a:t>The lecture or exercise is divided into segments listed on </a:t>
            </a:r>
            <a:r>
              <a:rPr lang="en-US" sz="2000" dirty="0" smtClean="0"/>
              <a:t>Slide 3. </a:t>
            </a:r>
            <a:endParaRPr lang="en-US" sz="2000" dirty="0"/>
          </a:p>
          <a:p>
            <a:r>
              <a:rPr lang="en-US" sz="2000" dirty="0"/>
              <a:t>Many slides have audio. To start the </a:t>
            </a:r>
            <a:r>
              <a:rPr lang="en-US" sz="2000" dirty="0" smtClean="0"/>
              <a:t>audio:</a:t>
            </a:r>
            <a:endParaRPr lang="en-US" sz="2000" dirty="0"/>
          </a:p>
          <a:p>
            <a:pPr marL="685800"/>
            <a:r>
              <a:rPr lang="en-US" sz="2000" dirty="0"/>
              <a:t>Mouse over the speaker </a:t>
            </a:r>
            <a:r>
              <a:rPr lang="en-US" sz="2000" dirty="0" smtClean="0"/>
              <a:t>icon.</a:t>
            </a:r>
            <a:endParaRPr lang="en-US" sz="2000" dirty="0"/>
          </a:p>
          <a:p>
            <a:pPr marL="685800" lvl="1" indent="-347472">
              <a:spcBef>
                <a:spcPts val="144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familiar play-back control bar </a:t>
            </a:r>
            <a:r>
              <a:rPr lang="en-US" sz="2000" dirty="0" smtClean="0">
                <a:solidFill>
                  <a:schemeClr val="bg1"/>
                </a:solidFill>
              </a:rPr>
              <a:t>appears.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Click </a:t>
            </a:r>
            <a:r>
              <a:rPr lang="en-US" sz="2000" dirty="0">
                <a:solidFill>
                  <a:schemeClr val="bg1"/>
                </a:solidFill>
              </a:rPr>
              <a:t>on </a:t>
            </a:r>
            <a:r>
              <a:rPr lang="en-US" sz="2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►</a:t>
            </a:r>
            <a:r>
              <a:rPr lang="en-US" sz="2000" dirty="0" smtClean="0">
                <a:solidFill>
                  <a:schemeClr val="bg1"/>
                </a:solidFill>
              </a:rPr>
              <a:t>to start, </a:t>
            </a:r>
            <a:r>
              <a:rPr lang="en-US" sz="2000" dirty="0">
                <a:solidFill>
                  <a:schemeClr val="bg1"/>
                </a:solidFill>
              </a:rPr>
              <a:t>click </a:t>
            </a:r>
            <a:r>
              <a:rPr lang="en-US" sz="2000" dirty="0" smtClean="0">
                <a:solidFill>
                  <a:schemeClr val="bg1"/>
                </a:solidFill>
              </a:rPr>
              <a:t>on || to </a:t>
            </a:r>
            <a:r>
              <a:rPr lang="en-US" sz="2000" dirty="0">
                <a:solidFill>
                  <a:schemeClr val="bg1"/>
                </a:solidFill>
              </a:rPr>
              <a:t>pause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342900" lvl="2" indent="-342900">
              <a:spcBef>
                <a:spcPct val="60000"/>
              </a:spcBef>
            </a:pPr>
            <a:r>
              <a:rPr lang="en-US" sz="2000" dirty="0" smtClean="0"/>
              <a:t>Other </a:t>
            </a:r>
            <a:r>
              <a:rPr lang="en-US" sz="2000" dirty="0"/>
              <a:t>slides </a:t>
            </a:r>
            <a:r>
              <a:rPr lang="en-US" sz="2000" dirty="0">
                <a:ea typeface="+mn-ea"/>
              </a:rPr>
              <a:t>have</a:t>
            </a:r>
            <a:r>
              <a:rPr lang="en-US" sz="2000" dirty="0"/>
              <a:t> just instructions or are just to </a:t>
            </a:r>
            <a:r>
              <a:rPr lang="en-US" sz="2000" dirty="0" smtClean="0"/>
              <a:t>read </a:t>
            </a:r>
            <a:br>
              <a:rPr lang="en-US" sz="2000" dirty="0" smtClean="0"/>
            </a:br>
            <a:r>
              <a:rPr lang="en-US" sz="2000" dirty="0" smtClean="0"/>
              <a:t>or direct you to read something.</a:t>
            </a:r>
          </a:p>
          <a:p>
            <a:pPr marL="0" lvl="2" indent="-342900">
              <a:spcBef>
                <a:spcPct val="6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If you do not have MS PowerPoint 2010 or later </a:t>
            </a:r>
            <a:r>
              <a:rPr lang="en-US" sz="2000" b="1" dirty="0" smtClean="0">
                <a:solidFill>
                  <a:schemeClr val="bg1"/>
                </a:solidFill>
              </a:rPr>
              <a:t/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     (</a:t>
            </a:r>
            <a:r>
              <a:rPr lang="en-US" sz="2000" b="1" dirty="0">
                <a:solidFill>
                  <a:schemeClr val="bg1"/>
                </a:solidFill>
              </a:rPr>
              <a:t>also </a:t>
            </a:r>
            <a:r>
              <a:rPr lang="en-US" sz="2000" b="1" dirty="0" smtClean="0">
                <a:solidFill>
                  <a:schemeClr val="bg1"/>
                </a:solidFill>
              </a:rPr>
              <a:t>available for </a:t>
            </a:r>
            <a:r>
              <a:rPr lang="en-US" sz="2000" b="1" dirty="0">
                <a:solidFill>
                  <a:schemeClr val="bg1"/>
                </a:solidFill>
              </a:rPr>
              <a:t>Mac), get it free from UB </a:t>
            </a:r>
            <a:r>
              <a:rPr lang="en-US" sz="2000" b="1" dirty="0" smtClean="0">
                <a:solidFill>
                  <a:schemeClr val="bg1"/>
                </a:solidFill>
              </a:rPr>
              <a:t>IT.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E7EF8-D788-4A0E-B8CC-75CFC5CF7804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44216"/>
              </p:ext>
            </p:extLst>
          </p:nvPr>
        </p:nvGraphicFramePr>
        <p:xfrm>
          <a:off x="304800" y="1905000"/>
          <a:ext cx="8610599" cy="1737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019800"/>
                <a:gridCol w="1295400"/>
                <a:gridCol w="1295399"/>
              </a:tblGrid>
              <a:tr h="436418"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Time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Bibliographic description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Slide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641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Total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17 min</a:t>
                      </a:r>
                      <a:endParaRPr lang="en-US" sz="2000" baseline="0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3152" marR="73152" marT="137160" marB="13716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15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1 </a:t>
            </a:r>
            <a:r>
              <a:rPr lang="en-US" sz="2800" dirty="0" smtClean="0"/>
              <a:t>Bibliographic description</a:t>
            </a:r>
            <a:endParaRPr lang="en-US" sz="3200" b="0" dirty="0">
              <a:latin typeface="Arial Unicode MS" pitchFamily="34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4582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Lecture Notes p. 261 </a:t>
            </a:r>
            <a:r>
              <a:rPr lang="en-US" sz="2000" dirty="0" smtClean="0">
                <a:solidFill>
                  <a:schemeClr val="bg1"/>
                </a:solidFill>
              </a:rPr>
              <a:t>– 262 (read after listening to the audio)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Listen </a:t>
            </a:r>
            <a:r>
              <a:rPr lang="en-US" sz="2000" dirty="0" smtClean="0">
                <a:solidFill>
                  <a:schemeClr val="bg1"/>
                </a:solidFill>
              </a:rPr>
              <a:t>to the audio (12 min</a:t>
            </a:r>
            <a:r>
              <a:rPr lang="en-US" sz="2000" dirty="0" smtClean="0">
                <a:solidFill>
                  <a:schemeClr val="bg1"/>
                </a:solidFill>
              </a:rPr>
              <a:t>.).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17 min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7A5EB6-31DF-49C5-A368-99503CA30BC6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" name="UBLIS571DS-07.1c-2Lecture7.1cBibliographicDescriptionSlidesSlide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69631" y="2743200"/>
            <a:ext cx="487363" cy="4873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_Default Design">
  <a:themeElements>
    <a:clrScheme name="">
      <a:dk1>
        <a:srgbClr val="FFFFFF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18890</TotalTime>
  <Words>102</Words>
  <Application>Microsoft Office PowerPoint</Application>
  <PresentationFormat>On-screen Show (4:3)</PresentationFormat>
  <Paragraphs>36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7_Default Design</vt:lpstr>
      <vt:lpstr>UB LIS 571 Soergel Lecture 7.1c   Bibliographic and record control. Description</vt:lpstr>
      <vt:lpstr>How to use these slides repeated</vt:lpstr>
      <vt:lpstr>Outline</vt:lpstr>
      <vt:lpstr>1 Bibliographic description</vt:lpstr>
    </vt:vector>
  </TitlesOfParts>
  <Company>GMU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dsoergel</cp:lastModifiedBy>
  <cp:revision>659</cp:revision>
  <dcterms:created xsi:type="dcterms:W3CDTF">2002-10-21T17:52:26Z</dcterms:created>
  <dcterms:modified xsi:type="dcterms:W3CDTF">2016-02-23T22:56:31Z</dcterms:modified>
</cp:coreProperties>
</file>