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9"/>
  </p:notesMasterIdLst>
  <p:sldIdLst>
    <p:sldId id="260" r:id="rId2"/>
    <p:sldId id="312" r:id="rId3"/>
    <p:sldId id="311" r:id="rId4"/>
    <p:sldId id="272" r:id="rId5"/>
    <p:sldId id="306" r:id="rId6"/>
    <p:sldId id="308" r:id="rId7"/>
    <p:sldId id="30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49" autoAdjust="0"/>
  </p:normalViewPr>
  <p:slideViewPr>
    <p:cSldViewPr>
      <p:cViewPr varScale="1">
        <p:scale>
          <a:sx n="82" d="100"/>
          <a:sy n="82" d="100"/>
        </p:scale>
        <p:origin x="-89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3099120-5D35-4016-9FD4-809C6A124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099120-5D35-4016-9FD4-809C6A1246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099120-5D35-4016-9FD4-809C6A1246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099120-5D35-4016-9FD4-809C6A1246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099120-5D35-4016-9FD4-809C6A1246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loc.gov/bibframe/news/bibframe-update-mw2016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loc.gov/bibframe/docs/model.html" TargetMode="External"/><Relationship Id="rId5" Type="http://schemas.openxmlformats.org/officeDocument/2006/relationships/hyperlink" Target="http://www.loc.gov/bibframe/" TargetMode="External"/><Relationship Id="rId4" Type="http://schemas.openxmlformats.org/officeDocument/2006/relationships/hyperlink" Target="http://en.wikipedia.org/wiki/BIBFRA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hyperlink" Target="http://dublincore.org/" TargetMode="Externa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ves.org/pm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ema.org/ScholarlyArticle" TargetMode="External"/><Relationship Id="rId4" Type="http://schemas.openxmlformats.org/officeDocument/2006/relationships/hyperlink" Target="http://bibliontology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153400" cy="3048000"/>
          </a:xfrm>
        </p:spPr>
        <p:txBody>
          <a:bodyPr/>
          <a:lstStyle/>
          <a:p>
            <a:r>
              <a:rPr lang="en-US" sz="4800" b="0" dirty="0">
                <a:latin typeface="Arial Unicode MS" pitchFamily="34" charset="-128"/>
              </a:rPr>
              <a:t>UB LIS 571 Soergel</a:t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4800" b="0" dirty="0">
                <a:latin typeface="Arial Unicode MS" pitchFamily="34" charset="-128"/>
              </a:rPr>
              <a:t>Lecture </a:t>
            </a:r>
            <a:r>
              <a:rPr lang="en-US" sz="4800" b="0" dirty="0" smtClean="0">
                <a:latin typeface="Arial Unicode MS" pitchFamily="34" charset="-128"/>
              </a:rPr>
              <a:t>7.2b  </a:t>
            </a:r>
            <a:r>
              <a:rPr lang="en-US" sz="4800" b="0" dirty="0">
                <a:latin typeface="Arial Unicode MS" pitchFamily="34" charset="-128"/>
              </a:rPr>
              <a:t/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3200" dirty="0" smtClean="0"/>
              <a:t>Bibliographic data on the Web</a:t>
            </a:r>
            <a:br>
              <a:rPr lang="en-US" sz="3200" dirty="0" smtClean="0"/>
            </a:br>
            <a:r>
              <a:rPr lang="en-US" sz="3200" dirty="0" err="1" smtClean="0"/>
              <a:t>BibFrame</a:t>
            </a:r>
            <a:r>
              <a:rPr lang="en-US" sz="3200" dirty="0" smtClean="0"/>
              <a:t>, Dublin Core, OAI, ...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1269" y="3505200"/>
            <a:ext cx="72390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Dagobert Soergel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Department of Library and Information Studies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Graduate School of Education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University at Buffalo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562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15 min                                                    </a:t>
            </a:r>
            <a:r>
              <a:rPr lang="en-US" smtClean="0">
                <a:solidFill>
                  <a:schemeClr val="bg1"/>
                </a:solidFill>
              </a:rPr>
              <a:t>Includes </a:t>
            </a:r>
            <a:r>
              <a:rPr lang="en-US" smtClean="0">
                <a:solidFill>
                  <a:schemeClr val="bg1"/>
                </a:solidFill>
              </a:rPr>
              <a:t>audio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use </a:t>
            </a:r>
            <a:r>
              <a:rPr lang="en-US" dirty="0" smtClean="0"/>
              <a:t>these slides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114800"/>
          </a:xfrm>
        </p:spPr>
        <p:txBody>
          <a:bodyPr/>
          <a:lstStyle/>
          <a:p>
            <a:r>
              <a:rPr lang="en-US" sz="2000" dirty="0"/>
              <a:t>The lecture or exercise is divided into segments listed on </a:t>
            </a:r>
            <a:r>
              <a:rPr lang="en-US" sz="2000" dirty="0" smtClean="0"/>
              <a:t>Slide 3. </a:t>
            </a:r>
            <a:endParaRPr lang="en-US" sz="2000" dirty="0"/>
          </a:p>
          <a:p>
            <a:r>
              <a:rPr lang="en-US" sz="2000" dirty="0"/>
              <a:t>Many slides have audio. To start the </a:t>
            </a:r>
            <a:r>
              <a:rPr lang="en-US" sz="2000" dirty="0" smtClean="0"/>
              <a:t>audio:</a:t>
            </a:r>
            <a:endParaRPr lang="en-US" sz="2000" dirty="0"/>
          </a:p>
          <a:p>
            <a:pPr marL="685800"/>
            <a:r>
              <a:rPr lang="en-US" sz="2000" dirty="0"/>
              <a:t>Mouse over the speaker </a:t>
            </a:r>
            <a:r>
              <a:rPr lang="en-US" sz="2000" dirty="0" smtClean="0"/>
              <a:t>icon.</a:t>
            </a:r>
            <a:endParaRPr lang="en-US" sz="2000" dirty="0"/>
          </a:p>
          <a:p>
            <a:pPr marL="685800" lvl="1" indent="-347472">
              <a:spcBef>
                <a:spcPts val="144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familiar play-back control bar </a:t>
            </a:r>
            <a:r>
              <a:rPr lang="en-US" sz="2000" dirty="0" smtClean="0">
                <a:solidFill>
                  <a:schemeClr val="bg1"/>
                </a:solidFill>
              </a:rPr>
              <a:t>appears.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</a:t>
            </a:r>
            <a:r>
              <a:rPr lang="en-US" sz="2000" dirty="0" smtClean="0">
                <a:solidFill>
                  <a:schemeClr val="bg1"/>
                </a:solidFill>
              </a:rPr>
              <a:t>to start, </a:t>
            </a:r>
            <a:r>
              <a:rPr lang="en-US" sz="2000" dirty="0">
                <a:solidFill>
                  <a:schemeClr val="bg1"/>
                </a:solidFill>
              </a:rPr>
              <a:t>click </a:t>
            </a:r>
            <a:r>
              <a:rPr lang="en-US" sz="2000" dirty="0" smtClean="0">
                <a:solidFill>
                  <a:schemeClr val="bg1"/>
                </a:solidFill>
              </a:rPr>
              <a:t>on || to </a:t>
            </a:r>
            <a:r>
              <a:rPr lang="en-US" sz="2000" dirty="0">
                <a:solidFill>
                  <a:schemeClr val="bg1"/>
                </a:solidFill>
              </a:rPr>
              <a:t>pause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lvl="2" indent="-342900">
              <a:spcBef>
                <a:spcPct val="60000"/>
              </a:spcBef>
            </a:pPr>
            <a:r>
              <a:rPr lang="en-US" sz="2000" dirty="0" smtClean="0"/>
              <a:t>Other </a:t>
            </a:r>
            <a:r>
              <a:rPr lang="en-US" sz="2000" dirty="0"/>
              <a:t>slides </a:t>
            </a:r>
            <a:r>
              <a:rPr lang="en-US" sz="2000" dirty="0">
                <a:ea typeface="+mn-ea"/>
              </a:rPr>
              <a:t>have</a:t>
            </a:r>
            <a:r>
              <a:rPr lang="en-US" sz="2000" dirty="0"/>
              <a:t> just instructions or are just to </a:t>
            </a:r>
            <a:r>
              <a:rPr lang="en-US" sz="2000" dirty="0" smtClean="0"/>
              <a:t>read </a:t>
            </a:r>
            <a:br>
              <a:rPr lang="en-US" sz="2000" dirty="0" smtClean="0"/>
            </a:br>
            <a:r>
              <a:rPr lang="en-US" sz="2000" dirty="0" smtClean="0"/>
              <a:t>or direct you to read something.</a:t>
            </a:r>
          </a:p>
          <a:p>
            <a:pPr marL="0" lvl="2" indent="-342900">
              <a:spcBef>
                <a:spcPct val="6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If you do not have MS PowerPoint 2010 or later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(</a:t>
            </a:r>
            <a:r>
              <a:rPr lang="en-US" sz="2000" b="1" dirty="0">
                <a:solidFill>
                  <a:schemeClr val="bg1"/>
                </a:solidFill>
              </a:rPr>
              <a:t>also </a:t>
            </a:r>
            <a:r>
              <a:rPr lang="en-US" sz="2000" b="1" dirty="0" smtClean="0">
                <a:solidFill>
                  <a:schemeClr val="bg1"/>
                </a:solidFill>
              </a:rPr>
              <a:t>available for </a:t>
            </a:r>
            <a:r>
              <a:rPr lang="en-US" sz="2000" b="1" dirty="0">
                <a:solidFill>
                  <a:schemeClr val="bg1"/>
                </a:solidFill>
              </a:rPr>
              <a:t>Mac), get it free from UB </a:t>
            </a:r>
            <a:r>
              <a:rPr lang="en-US" sz="2000" b="1" dirty="0" smtClean="0">
                <a:solidFill>
                  <a:schemeClr val="bg1"/>
                </a:solidFill>
              </a:rPr>
              <a:t>IT.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55366"/>
              </p:ext>
            </p:extLst>
          </p:nvPr>
        </p:nvGraphicFramePr>
        <p:xfrm>
          <a:off x="304800" y="1371600"/>
          <a:ext cx="8610599" cy="347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72200"/>
                <a:gridCol w="1219200"/>
                <a:gridCol w="1219199"/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1  BibFrame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2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2  Dublin </a:t>
                      </a:r>
                      <a:r>
                        <a:rPr lang="en-US" sz="2000" dirty="0" smtClean="0"/>
                        <a:t>Core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 </a:t>
                      </a:r>
                      <a:r>
                        <a:rPr lang="en-US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3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3 OAI and 4 Other schemes, esp. schema.org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 </a:t>
                      </a:r>
                      <a:r>
                        <a:rPr lang="en-US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4  Note </a:t>
                      </a:r>
                      <a:r>
                        <a:rPr lang="en-US" sz="2000" dirty="0" smtClean="0"/>
                        <a:t>on midterm </a:t>
                      </a:r>
                      <a:r>
                        <a:rPr lang="en-US" sz="2000" smtClean="0"/>
                        <a:t>sample </a:t>
                      </a:r>
                      <a:r>
                        <a:rPr lang="en-US" sz="2000" smtClean="0"/>
                        <a:t>questions corrections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 </a:t>
                      </a:r>
                      <a:r>
                        <a:rPr lang="en-US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Total (not including</a:t>
                      </a: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time for optional parts)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49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1 </a:t>
            </a:r>
            <a:r>
              <a:rPr lang="en-US" sz="3000" dirty="0" err="1" smtClean="0"/>
              <a:t>BibFrame</a:t>
            </a:r>
            <a:endParaRPr lang="en-US" sz="30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5029200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Read Lecture Notes p</a:t>
            </a:r>
            <a:r>
              <a:rPr lang="en-US" sz="1800" smtClean="0">
                <a:solidFill>
                  <a:schemeClr val="bg1"/>
                </a:solidFill>
              </a:rPr>
              <a:t>. </a:t>
            </a:r>
            <a:r>
              <a:rPr lang="en-US" sz="1800" smtClean="0">
                <a:solidFill>
                  <a:schemeClr val="bg1"/>
                </a:solidFill>
              </a:rPr>
              <a:t>273</a:t>
            </a:r>
            <a:r>
              <a:rPr lang="en-US" sz="1800" smtClean="0">
                <a:solidFill>
                  <a:schemeClr val="bg1"/>
                </a:solidFill>
              </a:rPr>
              <a:t>, </a:t>
            </a:r>
            <a:r>
              <a:rPr lang="en-US" sz="1800" smtClean="0">
                <a:solidFill>
                  <a:schemeClr val="bg1"/>
                </a:solidFill>
              </a:rPr>
              <a:t>top</a:t>
            </a:r>
          </a:p>
          <a:p>
            <a:pPr marL="0" indent="0" eaLnBrk="1" hangingPunct="1">
              <a:buNone/>
            </a:pPr>
            <a:r>
              <a:rPr lang="en-US" sz="1800" smtClean="0">
                <a:solidFill>
                  <a:schemeClr val="bg1"/>
                </a:solidFill>
              </a:rPr>
              <a:t>You need to be aware of this major initiative to replace the MARC format with a conceptual data schema and a data structure that is based on entity-relationship (E-R) modeling and more suitable to bringing bibliographic data to the Semantic Web so they can be linked with other data.</a:t>
            </a:r>
          </a:p>
          <a:p>
            <a:pPr marL="0" indent="0">
              <a:buNone/>
            </a:pPr>
            <a:r>
              <a:rPr lang="en-US" sz="1800" smtClean="0">
                <a:solidFill>
                  <a:schemeClr val="bg1"/>
                </a:solidFill>
              </a:rPr>
              <a:t>There </a:t>
            </a:r>
            <a:r>
              <a:rPr lang="en-US" sz="1800">
                <a:solidFill>
                  <a:schemeClr val="bg1"/>
                </a:solidFill>
              </a:rPr>
              <a:t>are good points in this </a:t>
            </a:r>
            <a:r>
              <a:rPr lang="en-US" sz="1800">
                <a:solidFill>
                  <a:schemeClr val="bg1"/>
                </a:solidFill>
              </a:rPr>
              <a:t>model </a:t>
            </a:r>
            <a:r>
              <a:rPr lang="en-US" sz="1800" smtClean="0">
                <a:solidFill>
                  <a:schemeClr val="bg1"/>
                </a:solidFill>
              </a:rPr>
              <a:t>but </a:t>
            </a:r>
            <a:r>
              <a:rPr lang="en-US" sz="1800">
                <a:solidFill>
                  <a:schemeClr val="bg1"/>
                </a:solidFill>
              </a:rPr>
              <a:t>also </a:t>
            </a:r>
            <a:r>
              <a:rPr lang="en-US" sz="1800">
                <a:solidFill>
                  <a:schemeClr val="bg1"/>
                </a:solidFill>
              </a:rPr>
              <a:t>serious </a:t>
            </a:r>
            <a:r>
              <a:rPr lang="en-US" sz="1800" smtClean="0">
                <a:solidFill>
                  <a:schemeClr val="bg1"/>
                </a:solidFill>
              </a:rPr>
              <a:t>problems.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sz="1800" b="1" smtClean="0">
                <a:solidFill>
                  <a:schemeClr val="bg1"/>
                </a:solidFill>
              </a:rPr>
              <a:t>Optional: </a:t>
            </a:r>
            <a:r>
              <a:rPr lang="en-US" sz="1800" smtClean="0">
                <a:solidFill>
                  <a:schemeClr val="bg1"/>
                </a:solidFill>
              </a:rPr>
              <a:t>For more information</a:t>
            </a:r>
            <a:endParaRPr lang="en-US" sz="1800" b="1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sz="180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1800">
                <a:solidFill>
                  <a:schemeClr val="bg1"/>
                </a:solidFill>
                <a:hlinkClick r:id="rId4"/>
              </a:rPr>
              <a:t>://</a:t>
            </a:r>
            <a:r>
              <a:rPr lang="en-US" sz="1800" smtClean="0">
                <a:solidFill>
                  <a:schemeClr val="bg1"/>
                </a:solidFill>
                <a:hlinkClick r:id="rId4"/>
              </a:rPr>
              <a:t>en.wikipedia.org/wiki/BIBFRAME</a:t>
            </a:r>
            <a:r>
              <a:rPr lang="en-US" sz="1800" smtClean="0">
                <a:solidFill>
                  <a:schemeClr val="bg1"/>
                </a:solidFill>
              </a:rPr>
              <a:t> (</a:t>
            </a:r>
            <a:r>
              <a:rPr lang="en-US" sz="1800" dirty="0" smtClean="0">
                <a:solidFill>
                  <a:schemeClr val="bg1"/>
                </a:solidFill>
              </a:rPr>
              <a:t>a very brief intro giving </a:t>
            </a:r>
            <a:r>
              <a:rPr lang="en-US" sz="1800" dirty="0">
                <a:solidFill>
                  <a:schemeClr val="bg1"/>
                </a:solidFill>
              </a:rPr>
              <a:t>some </a:t>
            </a:r>
            <a:r>
              <a:rPr lang="en-US" sz="1800">
                <a:solidFill>
                  <a:schemeClr val="bg1"/>
                </a:solidFill>
              </a:rPr>
              <a:t>context</a:t>
            </a:r>
            <a:r>
              <a:rPr lang="en-US" sz="1800" smtClean="0">
                <a:solidFill>
                  <a:schemeClr val="bg1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en-US" sz="1800">
                <a:solidFill>
                  <a:schemeClr val="bg1"/>
                </a:solidFill>
                <a:hlinkClick r:id="rId5"/>
              </a:rPr>
              <a:t>http://</a:t>
            </a:r>
            <a:r>
              <a:rPr lang="en-US" sz="1800">
                <a:solidFill>
                  <a:schemeClr val="bg1"/>
                </a:solidFill>
                <a:hlinkClick r:id="rId5"/>
              </a:rPr>
              <a:t>www.loc.gov/bibframe</a:t>
            </a:r>
            <a:r>
              <a:rPr lang="en-US" sz="1800" smtClean="0">
                <a:solidFill>
                  <a:schemeClr val="bg1"/>
                </a:solidFill>
                <a:hlinkClick r:id="rId5"/>
              </a:rPr>
              <a:t>/</a:t>
            </a:r>
            <a:r>
              <a:rPr lang="en-US" sz="1800" smtClean="0">
                <a:solidFill>
                  <a:schemeClr val="bg1"/>
                </a:solidFill>
              </a:rPr>
              <a:t>, esp. </a:t>
            </a:r>
            <a:r>
              <a:rPr lang="en-US" sz="180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en-US" sz="1800">
                <a:solidFill>
                  <a:schemeClr val="bg1"/>
                </a:solidFill>
                <a:hlinkClick r:id="rId6"/>
              </a:rPr>
              <a:t>://</a:t>
            </a:r>
            <a:r>
              <a:rPr lang="en-US" sz="1800" smtClean="0">
                <a:solidFill>
                  <a:schemeClr val="bg1"/>
                </a:solidFill>
                <a:hlinkClick r:id="rId6"/>
              </a:rPr>
              <a:t>www.loc.gov/bibframe/docs/model.html</a:t>
            </a:r>
            <a:endParaRPr lang="en-US" sz="180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sz="1800">
                <a:solidFill>
                  <a:schemeClr val="bg1"/>
                </a:solidFill>
                <a:hlinkClick r:id="rId7"/>
              </a:rPr>
              <a:t>http</a:t>
            </a:r>
            <a:r>
              <a:rPr lang="en-US" sz="1800">
                <a:solidFill>
                  <a:schemeClr val="bg1"/>
                </a:solidFill>
                <a:hlinkClick r:id="rId7"/>
              </a:rPr>
              <a:t>://</a:t>
            </a:r>
            <a:r>
              <a:rPr lang="en-US" sz="1800" smtClean="0">
                <a:solidFill>
                  <a:schemeClr val="bg1"/>
                </a:solidFill>
                <a:hlinkClick r:id="rId7"/>
              </a:rPr>
              <a:t>www.loc.gov/bibframe/news/bibframe-update-mw2016.html</a:t>
            </a:r>
            <a:endParaRPr lang="en-US" sz="180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US" sz="180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1800" smtClean="0">
                <a:solidFill>
                  <a:schemeClr val="bg1"/>
                </a:solidFill>
              </a:rPr>
              <a:t>2 min</a:t>
            </a:r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5146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2 Dublin Core</a:t>
            </a:r>
            <a:endParaRPr lang="en-US" sz="30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51816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Read Lecture Notes p</a:t>
            </a:r>
            <a:r>
              <a:rPr lang="en-US" sz="2000" b="1" smtClean="0">
                <a:solidFill>
                  <a:schemeClr val="bg1"/>
                </a:solidFill>
              </a:rPr>
              <a:t>. </a:t>
            </a:r>
            <a:r>
              <a:rPr lang="en-US" sz="2000" b="1" smtClean="0">
                <a:solidFill>
                  <a:schemeClr val="bg1"/>
                </a:solidFill>
              </a:rPr>
              <a:t>273</a:t>
            </a:r>
            <a:r>
              <a:rPr lang="en-US" sz="2000" b="1" dirty="0" smtClean="0">
                <a:solidFill>
                  <a:schemeClr val="bg1"/>
                </a:solidFill>
              </a:rPr>
              <a:t>, bottom</a:t>
            </a:r>
          </a:p>
          <a:p>
            <a:pPr eaLnBrk="1" hangingPunct="1">
              <a:buNone/>
            </a:pPr>
            <a:endParaRPr lang="en-US" sz="2000" b="1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sz="2000" b="1" smtClean="0">
                <a:solidFill>
                  <a:schemeClr val="bg1"/>
                </a:solidFill>
              </a:rPr>
              <a:t>Optional</a:t>
            </a:r>
          </a:p>
          <a:p>
            <a:pPr eaLnBrk="1" hangingPunct="1">
              <a:buNone/>
            </a:pPr>
            <a:r>
              <a:rPr lang="en-US" sz="2000" smtClean="0">
                <a:solidFill>
                  <a:schemeClr val="bg1"/>
                </a:solidFill>
              </a:rPr>
              <a:t>Examples in </a:t>
            </a:r>
            <a:r>
              <a:rPr lang="en-US" sz="2000">
                <a:solidFill>
                  <a:schemeClr val="bg1"/>
                </a:solidFill>
              </a:rPr>
              <a:t>Lecture Notes p</a:t>
            </a:r>
            <a:r>
              <a:rPr lang="en-US" sz="2000">
                <a:solidFill>
                  <a:schemeClr val="bg1"/>
                </a:solidFill>
              </a:rPr>
              <a:t>. </a:t>
            </a:r>
            <a:r>
              <a:rPr lang="en-US" sz="2000" smtClean="0">
                <a:solidFill>
                  <a:schemeClr val="bg1"/>
                </a:solidFill>
              </a:rPr>
              <a:t>274 </a:t>
            </a:r>
            <a:r>
              <a:rPr lang="en-US" sz="2000">
                <a:solidFill>
                  <a:schemeClr val="bg1"/>
                </a:solidFill>
              </a:rPr>
              <a:t>- </a:t>
            </a:r>
            <a:r>
              <a:rPr lang="en-US" sz="2000" smtClean="0">
                <a:solidFill>
                  <a:schemeClr val="bg1"/>
                </a:solidFill>
              </a:rPr>
              <a:t>275</a:t>
            </a:r>
            <a:endParaRPr lang="en-US" sz="200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sz="2000">
                <a:solidFill>
                  <a:schemeClr val="bg1"/>
                </a:solidFill>
              </a:rPr>
              <a:t>Look the examples </a:t>
            </a:r>
            <a:r>
              <a:rPr lang="en-US" sz="2000">
                <a:solidFill>
                  <a:schemeClr val="bg1"/>
                </a:solidFill>
              </a:rPr>
              <a:t>over</a:t>
            </a:r>
            <a:r>
              <a:rPr lang="en-US" sz="2000" smtClean="0">
                <a:solidFill>
                  <a:schemeClr val="bg1"/>
                </a:solidFill>
              </a:rPr>
              <a:t>. Then </a:t>
            </a:r>
            <a:r>
              <a:rPr lang="en-US" sz="2000">
                <a:solidFill>
                  <a:schemeClr val="bg1"/>
                </a:solidFill>
              </a:rPr>
              <a:t>listen to the audio</a:t>
            </a:r>
          </a:p>
          <a:p>
            <a:pPr eaLnBrk="1" hangingPunct="1">
              <a:buNone/>
            </a:pPr>
            <a:r>
              <a:rPr lang="en-US" sz="2000" smtClean="0">
                <a:solidFill>
                  <a:schemeClr val="bg1"/>
                </a:solidFill>
              </a:rPr>
              <a:t>Examples at the end of the Model Catalog</a:t>
            </a:r>
            <a:endParaRPr lang="en-US" sz="200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sz="2000" u="sng" smtClean="0">
                <a:hlinkClick r:id="rId5"/>
              </a:rPr>
              <a:t>http</a:t>
            </a:r>
            <a:r>
              <a:rPr lang="en-US" sz="2000" u="sng" dirty="0">
                <a:hlinkClick r:id="rId5"/>
              </a:rPr>
              <a:t>://</a:t>
            </a:r>
            <a:r>
              <a:rPr lang="en-US" sz="2000" u="sng" dirty="0" smtClean="0">
                <a:hlinkClick r:id="rId5"/>
              </a:rPr>
              <a:t>dublincore.org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esp. </a:t>
            </a:r>
            <a:r>
              <a:rPr lang="en-US" sz="2000">
                <a:solidFill>
                  <a:schemeClr val="bg1"/>
                </a:solidFill>
              </a:rPr>
              <a:t>DCMI </a:t>
            </a:r>
            <a:r>
              <a:rPr lang="en-US" sz="2000" smtClean="0">
                <a:solidFill>
                  <a:schemeClr val="bg1"/>
                </a:solidFill>
              </a:rPr>
              <a:t>specifications</a:t>
            </a:r>
          </a:p>
          <a:p>
            <a:pPr eaLnBrk="1" hangingPunct="1">
              <a:buNone/>
            </a:pPr>
            <a:r>
              <a:rPr lang="en-US" sz="2000" smtClean="0">
                <a:solidFill>
                  <a:schemeClr val="bg1"/>
                </a:solidFill>
              </a:rPr>
              <a:t>In the Supplement: </a:t>
            </a:r>
            <a:r>
              <a:rPr lang="en-US" sz="2000" smtClean="0"/>
              <a:t>SLecture </a:t>
            </a:r>
            <a:r>
              <a:rPr lang="en-US" sz="2000"/>
              <a:t>7.2b Dublin Core elements</a:t>
            </a:r>
            <a:r>
              <a:rPr lang="en-US" sz="2000"/>
              <a:t>. </a:t>
            </a:r>
            <a:r>
              <a:rPr lang="en-US" sz="2000" smtClean="0"/>
              <a:t>Definitions</a:t>
            </a:r>
          </a:p>
          <a:p>
            <a:pPr eaLnBrk="1" hangingPunct="1">
              <a:buNone/>
            </a:pPr>
            <a:endParaRPr lang="en-US" sz="200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 eaLnBrk="1" hangingPunct="1">
              <a:spcBef>
                <a:spcPts val="900"/>
              </a:spcBef>
              <a:buNone/>
            </a:pPr>
            <a:r>
              <a:rPr lang="en-US" sz="2000" smtClean="0">
                <a:solidFill>
                  <a:schemeClr val="bg1"/>
                </a:solidFill>
              </a:rPr>
              <a:t>3 min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UBLIS571DS-07.2b-2Lecture7.2bBibliographicDataWebSlidesSlide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599" y="34849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48337"/>
      </p:ext>
    </p:extLst>
  </p:cSld>
  <p:clrMapOvr>
    <a:masterClrMapping/>
  </p:clrMapOvr>
  <p:transition advTm="35146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/>
          <a:lstStyle/>
          <a:p>
            <a:r>
              <a:rPr lang="en-US" sz="3000" dirty="0" smtClean="0"/>
              <a:t>3 OAI </a:t>
            </a:r>
            <a:r>
              <a:rPr lang="en-US" sz="3000" smtClean="0"/>
              <a:t>and </a:t>
            </a:r>
            <a:r>
              <a:rPr lang="en-US" sz="3000" smtClean="0"/>
              <a:t>4 Other schemes, esp. schema.org</a:t>
            </a:r>
            <a:endParaRPr lang="en-US" sz="30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Read Lecture Notes p</a:t>
            </a:r>
            <a:r>
              <a:rPr lang="en-US" sz="1800" smtClean="0">
                <a:solidFill>
                  <a:schemeClr val="bg1"/>
                </a:solidFill>
              </a:rPr>
              <a:t>. </a:t>
            </a:r>
            <a:r>
              <a:rPr lang="en-US" sz="1800" smtClean="0">
                <a:solidFill>
                  <a:schemeClr val="bg1"/>
                </a:solidFill>
              </a:rPr>
              <a:t>275</a:t>
            </a:r>
            <a:r>
              <a:rPr lang="en-US" sz="1800" dirty="0" smtClean="0">
                <a:solidFill>
                  <a:schemeClr val="bg1"/>
                </a:solidFill>
              </a:rPr>
              <a:t>, bottom</a:t>
            </a:r>
          </a:p>
          <a:p>
            <a:pPr marL="0" indent="0" eaLnBrk="1" hangingPunct="1">
              <a:buNone/>
            </a:pPr>
            <a:r>
              <a:rPr lang="en-US" sz="1800" smtClean="0">
                <a:solidFill>
                  <a:schemeClr val="bg1"/>
                </a:solidFill>
              </a:rPr>
              <a:t>Optional: For more information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sz="1800" dirty="0">
                <a:solidFill>
                  <a:schemeClr val="bg1"/>
                </a:solidFill>
                <a:hlinkClick r:id="rId3"/>
              </a:rPr>
              <a:t>http://www.openarchives.org/pmh</a:t>
            </a:r>
            <a:r>
              <a:rPr lang="en-US" sz="18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sz="18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sz="1800">
                <a:solidFill>
                  <a:schemeClr val="bg1"/>
                </a:solidFill>
                <a:hlinkClick r:id="rId4"/>
              </a:rPr>
              <a:t>bibliontology.com</a:t>
            </a:r>
            <a:r>
              <a:rPr lang="en-US" sz="1800" smtClean="0">
                <a:solidFill>
                  <a:schemeClr val="bg1"/>
                </a:solidFill>
                <a:hlinkClick r:id="rId4"/>
              </a:rPr>
              <a:t>/</a:t>
            </a:r>
            <a:endParaRPr lang="en-US" sz="180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US" sz="180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smtClean="0">
                <a:solidFill>
                  <a:schemeClr val="bg1"/>
                </a:solidFill>
              </a:rPr>
              <a:t>Required:</a:t>
            </a:r>
            <a:r>
              <a:rPr lang="en-US" sz="1800" smtClean="0">
                <a:solidFill>
                  <a:schemeClr val="bg1"/>
                </a:solidFill>
              </a:rPr>
              <a:t> Most </a:t>
            </a:r>
            <a:r>
              <a:rPr lang="en-US" sz="1800">
                <a:solidFill>
                  <a:schemeClr val="bg1"/>
                </a:solidFill>
              </a:rPr>
              <a:t>important</a:t>
            </a:r>
            <a:r>
              <a:rPr lang="en-US" sz="1800">
                <a:solidFill>
                  <a:schemeClr val="bg1"/>
                </a:solidFill>
              </a:rPr>
              <a:t>: </a:t>
            </a:r>
            <a:r>
              <a:rPr lang="en-US" sz="1800" smtClean="0">
                <a:solidFill>
                  <a:schemeClr val="bg1"/>
                </a:solidFill>
              </a:rPr>
              <a:t/>
            </a:r>
            <a:br>
              <a:rPr lang="en-US" sz="1800" smtClean="0">
                <a:solidFill>
                  <a:schemeClr val="bg1"/>
                </a:solidFill>
              </a:rPr>
            </a:br>
            <a:r>
              <a:rPr lang="en-US" sz="1800" b="1" smtClean="0">
                <a:solidFill>
                  <a:schemeClr val="bg1"/>
                </a:solidFill>
              </a:rPr>
              <a:t>schema.org</a:t>
            </a:r>
            <a:r>
              <a:rPr lang="en-US" sz="1800" smtClean="0">
                <a:solidFill>
                  <a:schemeClr val="bg1"/>
                </a:solidFill>
              </a:rPr>
              <a:t>  (sponsored by Google, Microsoft, Yahoo, etc.)</a:t>
            </a:r>
          </a:p>
          <a:p>
            <a:pPr marL="0" indent="0">
              <a:buNone/>
            </a:pPr>
            <a:r>
              <a:rPr lang="en-US" sz="1800" smtClean="0">
                <a:solidFill>
                  <a:schemeClr val="bg1"/>
                </a:solidFill>
              </a:rPr>
              <a:t>Toward a comprehensive inventory of entity types and relationship types</a:t>
            </a:r>
          </a:p>
          <a:p>
            <a:pPr marL="0" indent="0">
              <a:buNone/>
            </a:pPr>
            <a:r>
              <a:rPr lang="en-US" sz="1800" smtClean="0">
                <a:solidFill>
                  <a:schemeClr val="bg1"/>
                </a:solidFill>
              </a:rPr>
              <a:t>Example: </a:t>
            </a:r>
            <a:r>
              <a:rPr lang="en-US" sz="180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sz="1800">
                <a:solidFill>
                  <a:schemeClr val="bg1"/>
                </a:solidFill>
                <a:hlinkClick r:id="rId5"/>
              </a:rPr>
              <a:t>://</a:t>
            </a:r>
            <a:r>
              <a:rPr lang="en-US" sz="1800" smtClean="0">
                <a:solidFill>
                  <a:schemeClr val="bg1"/>
                </a:solidFill>
                <a:hlinkClick r:id="rId5"/>
              </a:rPr>
              <a:t>schema.org/ScholarlyArticle</a:t>
            </a:r>
            <a:r>
              <a:rPr lang="en-US" sz="1800" smtClean="0">
                <a:solidFill>
                  <a:schemeClr val="bg1"/>
                </a:solidFill>
              </a:rPr>
              <a:t> . Excerpts: Lecture </a:t>
            </a:r>
            <a:r>
              <a:rPr lang="en-US" sz="1800" dirty="0" smtClean="0">
                <a:solidFill>
                  <a:schemeClr val="bg1"/>
                </a:solidFill>
              </a:rPr>
              <a:t>Notes p</a:t>
            </a:r>
            <a:r>
              <a:rPr lang="en-US" sz="1800" smtClean="0">
                <a:solidFill>
                  <a:schemeClr val="bg1"/>
                </a:solidFill>
              </a:rPr>
              <a:t>. </a:t>
            </a:r>
            <a:r>
              <a:rPr lang="en-US" sz="1800" smtClean="0">
                <a:solidFill>
                  <a:schemeClr val="bg1"/>
                </a:solidFill>
              </a:rPr>
              <a:t>276</a:t>
            </a:r>
          </a:p>
          <a:p>
            <a:pPr marL="0" indent="0">
              <a:buNone/>
            </a:pPr>
            <a:r>
              <a:rPr lang="en-US" sz="1800" smtClean="0">
                <a:solidFill>
                  <a:schemeClr val="bg1"/>
                </a:solidFill>
              </a:rPr>
              <a:t>The </a:t>
            </a:r>
            <a:r>
              <a:rPr lang="en-US" sz="1800" dirty="0" smtClean="0">
                <a:solidFill>
                  <a:schemeClr val="bg1"/>
                </a:solidFill>
              </a:rPr>
              <a:t>types of data include but go well beyond what is normally found in catalogs and </a:t>
            </a:r>
            <a:r>
              <a:rPr lang="en-US" sz="1800" smtClean="0">
                <a:solidFill>
                  <a:schemeClr val="bg1"/>
                </a:solidFill>
              </a:rPr>
              <a:t>bibliographic </a:t>
            </a:r>
            <a:r>
              <a:rPr lang="en-US" sz="1800" smtClean="0">
                <a:solidFill>
                  <a:schemeClr val="bg1"/>
                </a:solidFill>
              </a:rPr>
              <a:t>databases.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End of Lecture 7.2b, but see next slide on </a:t>
            </a:r>
            <a:r>
              <a:rPr lang="en-US" sz="2000" b="1" smtClean="0">
                <a:solidFill>
                  <a:schemeClr val="bg1"/>
                </a:solidFill>
              </a:rPr>
              <a:t>midterm </a:t>
            </a:r>
            <a:r>
              <a:rPr lang="en-US" sz="2000" b="1" smtClean="0">
                <a:solidFill>
                  <a:schemeClr val="bg1"/>
                </a:solidFill>
              </a:rPr>
              <a:t>exam</a:t>
            </a:r>
          </a:p>
          <a:p>
            <a:pPr marL="0" indent="0" eaLnBrk="1" hangingPunct="1">
              <a:buNone/>
            </a:pPr>
            <a:r>
              <a:rPr lang="en-US" sz="2000" smtClean="0">
                <a:solidFill>
                  <a:schemeClr val="bg1"/>
                </a:solidFill>
              </a:rPr>
              <a:t>10 min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8337"/>
      </p:ext>
    </p:extLst>
  </p:cSld>
  <p:clrMapOvr>
    <a:masterClrMapping/>
  </p:clrMapOvr>
  <p:transition advTm="35146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Note on midterm sample questions</a:t>
            </a:r>
            <a:endParaRPr lang="en-US" sz="30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3058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smtClean="0">
                <a:solidFill>
                  <a:schemeClr val="bg1"/>
                </a:solidFill>
              </a:rPr>
              <a:t>By an oversight, the sample questions in the Lecture Notes p. 277 – 279 were not updated</a:t>
            </a:r>
          </a:p>
          <a:p>
            <a:pPr marL="0" indent="0" eaLnBrk="1" hangingPunct="1">
              <a:buNone/>
            </a:pPr>
            <a:r>
              <a:rPr lang="en-US" sz="2000" smtClean="0">
                <a:solidFill>
                  <a:schemeClr val="bg1"/>
                </a:solidFill>
              </a:rPr>
              <a:t>Replacement pages have been distributed.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89893"/>
      </p:ext>
    </p:extLst>
  </p:cSld>
  <p:clrMapOvr>
    <a:masterClrMapping/>
  </p:clrMapOvr>
  <p:transition advTm="35146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19799</TotalTime>
  <Words>353</Words>
  <Application>Microsoft Office PowerPoint</Application>
  <PresentationFormat>On-screen Show (4:3)</PresentationFormat>
  <Paragraphs>76</Paragraphs>
  <Slides>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7_Default Design</vt:lpstr>
      <vt:lpstr>UB LIS 571 Soergel Lecture 7.2b   Bibliographic data on the Web BibFrame, Dublin Core, OAI, ...</vt:lpstr>
      <vt:lpstr>How to use these slides repeated</vt:lpstr>
      <vt:lpstr>Powerpoint Outline</vt:lpstr>
      <vt:lpstr>1 BibFrame</vt:lpstr>
      <vt:lpstr>2 Dublin Core</vt:lpstr>
      <vt:lpstr>3 OAI and 4 Other schemes, esp. schema.org</vt:lpstr>
      <vt:lpstr>Note on midterm sample questions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dsoergel</cp:lastModifiedBy>
  <cp:revision>703</cp:revision>
  <dcterms:created xsi:type="dcterms:W3CDTF">2002-10-21T17:52:26Z</dcterms:created>
  <dcterms:modified xsi:type="dcterms:W3CDTF">2016-02-21T03:54:42Z</dcterms:modified>
</cp:coreProperties>
</file>