
<file path=[Content_Types].xml><?xml version="1.0" encoding="utf-8"?>
<Types xmlns="http://schemas.openxmlformats.org/package/2006/content-types">
  <Default Extension="mp3" ContentType="audio/unknown"/>
  <Default Extension="png" ContentType="image/pn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5" r:id="rId4"/>
  </p:sldMasterIdLst>
  <p:notesMasterIdLst>
    <p:notesMasterId r:id="rId72"/>
  </p:notesMasterIdLst>
  <p:sldIdLst>
    <p:sldId id="339" r:id="rId5"/>
    <p:sldId id="337" r:id="rId6"/>
    <p:sldId id="340" r:id="rId7"/>
    <p:sldId id="346" r:id="rId8"/>
    <p:sldId id="347" r:id="rId9"/>
    <p:sldId id="349" r:id="rId10"/>
    <p:sldId id="372" r:id="rId11"/>
    <p:sldId id="370" r:id="rId12"/>
    <p:sldId id="344" r:id="rId13"/>
    <p:sldId id="290" r:id="rId14"/>
    <p:sldId id="289" r:id="rId15"/>
    <p:sldId id="295" r:id="rId16"/>
    <p:sldId id="306" r:id="rId17"/>
    <p:sldId id="315" r:id="rId18"/>
    <p:sldId id="297" r:id="rId19"/>
    <p:sldId id="307" r:id="rId20"/>
    <p:sldId id="298" r:id="rId21"/>
    <p:sldId id="309" r:id="rId22"/>
    <p:sldId id="304" r:id="rId23"/>
    <p:sldId id="310" r:id="rId24"/>
    <p:sldId id="350" r:id="rId25"/>
    <p:sldId id="296" r:id="rId26"/>
    <p:sldId id="288" r:id="rId27"/>
    <p:sldId id="287" r:id="rId28"/>
    <p:sldId id="286" r:id="rId29"/>
    <p:sldId id="351" r:id="rId30"/>
    <p:sldId id="317" r:id="rId31"/>
    <p:sldId id="284" r:id="rId32"/>
    <p:sldId id="283" r:id="rId33"/>
    <p:sldId id="282" r:id="rId34"/>
    <p:sldId id="281" r:id="rId35"/>
    <p:sldId id="280" r:id="rId36"/>
    <p:sldId id="279" r:id="rId37"/>
    <p:sldId id="278" r:id="rId38"/>
    <p:sldId id="276" r:id="rId39"/>
    <p:sldId id="324" r:id="rId40"/>
    <p:sldId id="318" r:id="rId41"/>
    <p:sldId id="352" r:id="rId42"/>
    <p:sldId id="275" r:id="rId43"/>
    <p:sldId id="274" r:id="rId44"/>
    <p:sldId id="273" r:id="rId45"/>
    <p:sldId id="272" r:id="rId46"/>
    <p:sldId id="271" r:id="rId47"/>
    <p:sldId id="270" r:id="rId48"/>
    <p:sldId id="269" r:id="rId49"/>
    <p:sldId id="268" r:id="rId50"/>
    <p:sldId id="362" r:id="rId51"/>
    <p:sldId id="363" r:id="rId52"/>
    <p:sldId id="369" r:id="rId53"/>
    <p:sldId id="364" r:id="rId54"/>
    <p:sldId id="365" r:id="rId55"/>
    <p:sldId id="265" r:id="rId56"/>
    <p:sldId id="354" r:id="rId57"/>
    <p:sldId id="373" r:id="rId58"/>
    <p:sldId id="263" r:id="rId59"/>
    <p:sldId id="327" r:id="rId60"/>
    <p:sldId id="328" r:id="rId61"/>
    <p:sldId id="329" r:id="rId62"/>
    <p:sldId id="330" r:id="rId63"/>
    <p:sldId id="331" r:id="rId64"/>
    <p:sldId id="332" r:id="rId65"/>
    <p:sldId id="333" r:id="rId66"/>
    <p:sldId id="314" r:id="rId67"/>
    <p:sldId id="312" r:id="rId68"/>
    <p:sldId id="313" r:id="rId69"/>
    <p:sldId id="258" r:id="rId70"/>
    <p:sldId id="311" r:id="rId71"/>
  </p:sldIdLst>
  <p:sldSz cx="21945600" cy="5486400"/>
  <p:notesSz cx="6858000" cy="9144000"/>
  <p:defaultTextStyle>
    <a:defPPr>
      <a:defRPr lang="en-US"/>
    </a:defPPr>
    <a:lvl1pPr algn="l" defTabSz="1409700" rtl="0" fontAlgn="base">
      <a:spcBef>
        <a:spcPct val="0"/>
      </a:spcBef>
      <a:spcAft>
        <a:spcPct val="0"/>
      </a:spcAft>
      <a:defRPr sz="2800" kern="1200">
        <a:solidFill>
          <a:schemeClr val="tx1"/>
        </a:solidFill>
        <a:latin typeface="Arial" charset="0"/>
        <a:ea typeface="+mn-ea"/>
        <a:cs typeface="Arial" charset="0"/>
      </a:defRPr>
    </a:lvl1pPr>
    <a:lvl2pPr marL="704850" indent="-247650" algn="l" defTabSz="1409700" rtl="0" fontAlgn="base">
      <a:spcBef>
        <a:spcPct val="0"/>
      </a:spcBef>
      <a:spcAft>
        <a:spcPct val="0"/>
      </a:spcAft>
      <a:defRPr sz="2800" kern="1200">
        <a:solidFill>
          <a:schemeClr val="tx1"/>
        </a:solidFill>
        <a:latin typeface="Arial" charset="0"/>
        <a:ea typeface="+mn-ea"/>
        <a:cs typeface="Arial" charset="0"/>
      </a:defRPr>
    </a:lvl2pPr>
    <a:lvl3pPr marL="1409700" indent="-495300" algn="l" defTabSz="1409700" rtl="0" fontAlgn="base">
      <a:spcBef>
        <a:spcPct val="0"/>
      </a:spcBef>
      <a:spcAft>
        <a:spcPct val="0"/>
      </a:spcAft>
      <a:defRPr sz="2800" kern="1200">
        <a:solidFill>
          <a:schemeClr val="tx1"/>
        </a:solidFill>
        <a:latin typeface="Arial" charset="0"/>
        <a:ea typeface="+mn-ea"/>
        <a:cs typeface="Arial" charset="0"/>
      </a:defRPr>
    </a:lvl3pPr>
    <a:lvl4pPr marL="2116138" indent="-744538" algn="l" defTabSz="1409700" rtl="0" fontAlgn="base">
      <a:spcBef>
        <a:spcPct val="0"/>
      </a:spcBef>
      <a:spcAft>
        <a:spcPct val="0"/>
      </a:spcAft>
      <a:defRPr sz="2800" kern="1200">
        <a:solidFill>
          <a:schemeClr val="tx1"/>
        </a:solidFill>
        <a:latin typeface="Arial" charset="0"/>
        <a:ea typeface="+mn-ea"/>
        <a:cs typeface="Arial" charset="0"/>
      </a:defRPr>
    </a:lvl4pPr>
    <a:lvl5pPr marL="2820988" indent="-992188" algn="l" defTabSz="1409700" rtl="0" fontAlgn="base">
      <a:spcBef>
        <a:spcPct val="0"/>
      </a:spcBef>
      <a:spcAft>
        <a:spcPct val="0"/>
      </a:spcAft>
      <a:defRPr sz="2800" kern="1200">
        <a:solidFill>
          <a:schemeClr val="tx1"/>
        </a:solidFill>
        <a:latin typeface="Arial" charset="0"/>
        <a:ea typeface="+mn-ea"/>
        <a:cs typeface="Arial" charset="0"/>
      </a:defRPr>
    </a:lvl5pPr>
    <a:lvl6pPr marL="2286000" algn="l" defTabSz="914400" rtl="0" eaLnBrk="1" latinLnBrk="0" hangingPunct="1">
      <a:defRPr sz="2800" kern="1200">
        <a:solidFill>
          <a:schemeClr val="tx1"/>
        </a:solidFill>
        <a:latin typeface="Arial" charset="0"/>
        <a:ea typeface="+mn-ea"/>
        <a:cs typeface="Arial" charset="0"/>
      </a:defRPr>
    </a:lvl6pPr>
    <a:lvl7pPr marL="2743200" algn="l" defTabSz="914400" rtl="0" eaLnBrk="1" latinLnBrk="0" hangingPunct="1">
      <a:defRPr sz="2800" kern="1200">
        <a:solidFill>
          <a:schemeClr val="tx1"/>
        </a:solidFill>
        <a:latin typeface="Arial" charset="0"/>
        <a:ea typeface="+mn-ea"/>
        <a:cs typeface="Arial" charset="0"/>
      </a:defRPr>
    </a:lvl7pPr>
    <a:lvl8pPr marL="3200400" algn="l" defTabSz="914400" rtl="0" eaLnBrk="1" latinLnBrk="0" hangingPunct="1">
      <a:defRPr sz="2800" kern="1200">
        <a:solidFill>
          <a:schemeClr val="tx1"/>
        </a:solidFill>
        <a:latin typeface="Arial" charset="0"/>
        <a:ea typeface="+mn-ea"/>
        <a:cs typeface="Arial" charset="0"/>
      </a:defRPr>
    </a:lvl8pPr>
    <a:lvl9pPr marL="3657600" algn="l" defTabSz="914400" rtl="0" eaLnBrk="1" latinLnBrk="0" hangingPunct="1">
      <a:defRPr sz="2800"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8" autoAdjust="0"/>
    <p:restoredTop sz="70533" autoAdjust="0"/>
  </p:normalViewPr>
  <p:slideViewPr>
    <p:cSldViewPr>
      <p:cViewPr varScale="1">
        <p:scale>
          <a:sx n="53" d="100"/>
          <a:sy n="53" d="100"/>
        </p:scale>
        <p:origin x="-62" y="-1027"/>
      </p:cViewPr>
      <p:guideLst>
        <p:guide orient="horz" pos="1728"/>
        <p:guide pos="6912"/>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5FA575-634D-40AB-A25C-51160D6C15A1}" type="datetimeFigureOut">
              <a:rPr lang="en-US" smtClean="0"/>
              <a:t>3/13/2016</a:t>
            </a:fld>
            <a:endParaRPr lang="en-US" dirty="0"/>
          </a:p>
        </p:txBody>
      </p:sp>
      <p:sp>
        <p:nvSpPr>
          <p:cNvPr id="4" name="Slide Image Placeholder 3"/>
          <p:cNvSpPr>
            <a:spLocks noGrp="1" noRot="1" noChangeAspect="1"/>
          </p:cNvSpPr>
          <p:nvPr>
            <p:ph type="sldImg" idx="2"/>
          </p:nvPr>
        </p:nvSpPr>
        <p:spPr>
          <a:xfrm>
            <a:off x="-3429000" y="685800"/>
            <a:ext cx="1371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C86F4A4-A9A6-4010-9340-0C94D84FB221}" type="slidenum">
              <a:rPr lang="en-US" smtClean="0"/>
              <a:t>‹#›</a:t>
            </a:fld>
            <a:endParaRPr lang="en-US" dirty="0"/>
          </a:p>
        </p:txBody>
      </p:sp>
    </p:spTree>
    <p:extLst>
      <p:ext uri="{BB962C8B-B14F-4D97-AF65-F5344CB8AC3E}">
        <p14:creationId xmlns:p14="http://schemas.microsoft.com/office/powerpoint/2010/main" val="579799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45920" y="1704341"/>
            <a:ext cx="18653760" cy="1176020"/>
          </a:xfrm>
        </p:spPr>
        <p:txBody>
          <a:bodyPr/>
          <a:lstStyle/>
          <a:p>
            <a:r>
              <a:rPr lang="en-US" smtClean="0"/>
              <a:t>Click to edit Master title style</a:t>
            </a:r>
            <a:endParaRPr lang="en-US"/>
          </a:p>
        </p:txBody>
      </p:sp>
      <p:sp>
        <p:nvSpPr>
          <p:cNvPr id="3" name="Subtitle 2"/>
          <p:cNvSpPr>
            <a:spLocks noGrp="1"/>
          </p:cNvSpPr>
          <p:nvPr>
            <p:ph type="subTitle" idx="1"/>
          </p:nvPr>
        </p:nvSpPr>
        <p:spPr>
          <a:xfrm>
            <a:off x="3291840" y="3108960"/>
            <a:ext cx="15361920" cy="1402080"/>
          </a:xfrm>
        </p:spPr>
        <p:txBody>
          <a:bodyPr/>
          <a:lstStyle>
            <a:lvl1pPr marL="0" indent="0" algn="ctr">
              <a:buNone/>
              <a:defRPr>
                <a:solidFill>
                  <a:schemeClr val="tx1">
                    <a:tint val="75000"/>
                  </a:schemeClr>
                </a:solidFill>
              </a:defRPr>
            </a:lvl1pPr>
            <a:lvl2pPr marL="705391" indent="0" algn="ctr">
              <a:buNone/>
              <a:defRPr>
                <a:solidFill>
                  <a:schemeClr val="tx1">
                    <a:tint val="75000"/>
                  </a:schemeClr>
                </a:solidFill>
              </a:defRPr>
            </a:lvl2pPr>
            <a:lvl3pPr marL="1410782" indent="0" algn="ctr">
              <a:buNone/>
              <a:defRPr>
                <a:solidFill>
                  <a:schemeClr val="tx1">
                    <a:tint val="75000"/>
                  </a:schemeClr>
                </a:solidFill>
              </a:defRPr>
            </a:lvl3pPr>
            <a:lvl4pPr marL="2116173" indent="0" algn="ctr">
              <a:buNone/>
              <a:defRPr>
                <a:solidFill>
                  <a:schemeClr val="tx1">
                    <a:tint val="75000"/>
                  </a:schemeClr>
                </a:solidFill>
              </a:defRPr>
            </a:lvl4pPr>
            <a:lvl5pPr marL="2821564" indent="0" algn="ctr">
              <a:buNone/>
              <a:defRPr>
                <a:solidFill>
                  <a:schemeClr val="tx1">
                    <a:tint val="75000"/>
                  </a:schemeClr>
                </a:solidFill>
              </a:defRPr>
            </a:lvl5pPr>
            <a:lvl6pPr marL="3526955" indent="0" algn="ctr">
              <a:buNone/>
              <a:defRPr>
                <a:solidFill>
                  <a:schemeClr val="tx1">
                    <a:tint val="75000"/>
                  </a:schemeClr>
                </a:solidFill>
              </a:defRPr>
            </a:lvl6pPr>
            <a:lvl7pPr marL="4232346" indent="0" algn="ctr">
              <a:buNone/>
              <a:defRPr>
                <a:solidFill>
                  <a:schemeClr val="tx1">
                    <a:tint val="75000"/>
                  </a:schemeClr>
                </a:solidFill>
              </a:defRPr>
            </a:lvl7pPr>
            <a:lvl8pPr marL="4937737" indent="0" algn="ctr">
              <a:buNone/>
              <a:defRPr>
                <a:solidFill>
                  <a:schemeClr val="tx1">
                    <a:tint val="75000"/>
                  </a:schemeClr>
                </a:solidFill>
              </a:defRPr>
            </a:lvl8pPr>
            <a:lvl9pPr marL="564312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69ED32D-3A75-4CDA-9330-874FA07444D5}" type="datetime1">
              <a:rPr lang="en-US" smtClean="0"/>
              <a:t>3/13/2016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3DEFE088-8579-4FBE-BCB9-2CBB59355AC7}" type="slidenum">
              <a:rPr lang="en-US"/>
              <a:pPr>
                <a:defRPr/>
              </a:pPr>
              <a:t>‹#›</a:t>
            </a:fld>
            <a:endParaRPr lang="en-US" dirty="0"/>
          </a:p>
        </p:txBody>
      </p:sp>
    </p:spTree>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01491" y="3840483"/>
            <a:ext cx="13167360" cy="453391"/>
          </a:xfrm>
        </p:spPr>
        <p:txBody>
          <a:bodyPr anchor="b"/>
          <a:lstStyle>
            <a:lvl1pPr algn="l">
              <a:defRPr sz="3100" b="1"/>
            </a:lvl1pPr>
          </a:lstStyle>
          <a:p>
            <a:r>
              <a:rPr lang="en-US" smtClean="0"/>
              <a:t>Click to edit Master title style</a:t>
            </a:r>
            <a:endParaRPr lang="en-US"/>
          </a:p>
        </p:txBody>
      </p:sp>
      <p:sp>
        <p:nvSpPr>
          <p:cNvPr id="3" name="Picture Placeholder 2"/>
          <p:cNvSpPr>
            <a:spLocks noGrp="1"/>
          </p:cNvSpPr>
          <p:nvPr>
            <p:ph type="pic" idx="1"/>
          </p:nvPr>
        </p:nvSpPr>
        <p:spPr>
          <a:xfrm>
            <a:off x="4301491" y="490220"/>
            <a:ext cx="13167360" cy="3291840"/>
          </a:xfrm>
        </p:spPr>
        <p:txBody>
          <a:bodyPr rtlCol="0">
            <a:normAutofit/>
          </a:bodyPr>
          <a:lstStyle>
            <a:lvl1pPr marL="0" indent="0">
              <a:buNone/>
              <a:defRPr sz="5000"/>
            </a:lvl1pPr>
            <a:lvl2pPr marL="705391" indent="0">
              <a:buNone/>
              <a:defRPr sz="4300"/>
            </a:lvl2pPr>
            <a:lvl3pPr marL="1410782" indent="0">
              <a:buNone/>
              <a:defRPr sz="3700"/>
            </a:lvl3pPr>
            <a:lvl4pPr marL="2116173" indent="0">
              <a:buNone/>
              <a:defRPr sz="3100"/>
            </a:lvl4pPr>
            <a:lvl5pPr marL="2821564" indent="0">
              <a:buNone/>
              <a:defRPr sz="3100"/>
            </a:lvl5pPr>
            <a:lvl6pPr marL="3526955" indent="0">
              <a:buNone/>
              <a:defRPr sz="3100"/>
            </a:lvl6pPr>
            <a:lvl7pPr marL="4232346" indent="0">
              <a:buNone/>
              <a:defRPr sz="3100"/>
            </a:lvl7pPr>
            <a:lvl8pPr marL="4937737" indent="0">
              <a:buNone/>
              <a:defRPr sz="3100"/>
            </a:lvl8pPr>
            <a:lvl9pPr marL="5643128" indent="0">
              <a:buNone/>
              <a:defRPr sz="3100"/>
            </a:lvl9pPr>
          </a:lstStyle>
          <a:p>
            <a:pPr lvl="0"/>
            <a:endParaRPr lang="en-US" noProof="0" dirty="0"/>
          </a:p>
        </p:txBody>
      </p:sp>
      <p:sp>
        <p:nvSpPr>
          <p:cNvPr id="4" name="Text Placeholder 3"/>
          <p:cNvSpPr>
            <a:spLocks noGrp="1"/>
          </p:cNvSpPr>
          <p:nvPr>
            <p:ph type="body" sz="half" idx="2"/>
          </p:nvPr>
        </p:nvSpPr>
        <p:spPr>
          <a:xfrm>
            <a:off x="4301491" y="4293873"/>
            <a:ext cx="13167360" cy="643890"/>
          </a:xfrm>
        </p:spPr>
        <p:txBody>
          <a:bodyPr/>
          <a:lstStyle>
            <a:lvl1pPr marL="0" indent="0">
              <a:buNone/>
              <a:defRPr sz="2200"/>
            </a:lvl1pPr>
            <a:lvl2pPr marL="705391" indent="0">
              <a:buNone/>
              <a:defRPr sz="1900"/>
            </a:lvl2pPr>
            <a:lvl3pPr marL="1410782" indent="0">
              <a:buNone/>
              <a:defRPr sz="1600"/>
            </a:lvl3pPr>
            <a:lvl4pPr marL="2116173" indent="0">
              <a:buNone/>
              <a:defRPr sz="1400"/>
            </a:lvl4pPr>
            <a:lvl5pPr marL="2821564" indent="0">
              <a:buNone/>
              <a:defRPr sz="1400"/>
            </a:lvl5pPr>
            <a:lvl6pPr marL="3526955" indent="0">
              <a:buNone/>
              <a:defRPr sz="1400"/>
            </a:lvl6pPr>
            <a:lvl7pPr marL="4232346" indent="0">
              <a:buNone/>
              <a:defRPr sz="1400"/>
            </a:lvl7pPr>
            <a:lvl8pPr marL="4937737" indent="0">
              <a:buNone/>
              <a:defRPr sz="1400"/>
            </a:lvl8pPr>
            <a:lvl9pPr marL="5643128" indent="0">
              <a:buNone/>
              <a:defRPr sz="14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4B8F1FA-7D6F-489F-9338-87D17917796B}" type="datetime1">
              <a:rPr lang="en-US" smtClean="0"/>
              <a:t>3/13/2016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132F10DE-A20D-4DC5-9D4D-12EBA92C5FBF}" type="slidenum">
              <a:rPr lang="en-US"/>
              <a:pPr>
                <a:defRPr/>
              </a:pPr>
              <a:t>‹#›</a:t>
            </a:fld>
            <a:endParaRPr lang="en-US" dirty="0"/>
          </a:p>
        </p:txBody>
      </p:sp>
    </p:spTree>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EC36713-984F-4CEE-8E3F-C90A2AFEBEF4}" type="datetime1">
              <a:rPr lang="en-US" smtClean="0"/>
              <a:t>3/13/2016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FBFC2C2-78EF-4090-8F5B-25432BD9122B}" type="slidenum">
              <a:rPr lang="en-US"/>
              <a:pPr>
                <a:defRPr/>
              </a:pPr>
              <a:t>‹#›</a:t>
            </a:fld>
            <a:endParaRPr lang="en-US" dirty="0"/>
          </a:p>
        </p:txBody>
      </p:sp>
    </p:spTree>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910560" y="219712"/>
            <a:ext cx="4937760" cy="468122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97280" y="219712"/>
            <a:ext cx="14447520" cy="46812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3F5ACCD-4068-432C-B61D-9CF2A7040FE2}" type="datetime1">
              <a:rPr lang="en-US" smtClean="0"/>
              <a:t>3/13/2016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91A2C61-8CD6-4606-B73D-9FB5CA9698E1}" type="slidenum">
              <a:rPr lang="en-US"/>
              <a:pPr>
                <a:defRPr/>
              </a:pPr>
              <a:t>‹#›</a:t>
            </a:fld>
            <a:endParaRPr lang="en-US" dirty="0"/>
          </a:p>
        </p:txBody>
      </p:sp>
    </p:spTree>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46240" y="1704975"/>
            <a:ext cx="18653124" cy="11747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292477" y="3108325"/>
            <a:ext cx="15360650" cy="14033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B9C779-3CA1-427A-A729-194AD35143DE}" type="datetimeFigureOut">
              <a:rPr lang="en-US" smtClean="0"/>
              <a:t>3/13/2016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40BD71-6E44-4CEE-AD01-2769EF68951A}" type="slidenum">
              <a:rPr lang="en-US" smtClean="0"/>
              <a:t>‹#›</a:t>
            </a:fld>
            <a:endParaRPr lang="en-US" dirty="0"/>
          </a:p>
        </p:txBody>
      </p:sp>
    </p:spTree>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B9C779-3CA1-427A-A729-194AD35143DE}" type="datetimeFigureOut">
              <a:rPr lang="en-US" smtClean="0"/>
              <a:t>3/13/2016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40BD71-6E44-4CEE-AD01-2769EF68951A}" type="slidenum">
              <a:rPr lang="en-US" smtClean="0"/>
              <a:t>‹#›</a:t>
            </a:fld>
            <a:endParaRPr lang="en-US" dirty="0"/>
          </a:p>
        </p:txBody>
      </p:sp>
    </p:spTree>
  </p:cSld>
  <p:clrMapOvr>
    <a:masterClrMapping/>
  </p:clrMapOvr>
  <p:transition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33552" y="3525840"/>
            <a:ext cx="18653124" cy="108902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733552" y="2325688"/>
            <a:ext cx="18653124" cy="120015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B9C779-3CA1-427A-A729-194AD35143DE}" type="datetimeFigureOut">
              <a:rPr lang="en-US" smtClean="0"/>
              <a:t>3/13/2016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40BD71-6E44-4CEE-AD01-2769EF68951A}" type="slidenum">
              <a:rPr lang="en-US" smtClean="0"/>
              <a:t>‹#›</a:t>
            </a:fld>
            <a:endParaRPr lang="en-US" dirty="0"/>
          </a:p>
        </p:txBody>
      </p:sp>
    </p:spTree>
  </p:cSld>
  <p:clrMapOvr>
    <a:masterClrMapping/>
  </p:clrMapOvr>
  <p:transition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96963" y="1279525"/>
            <a:ext cx="9799637" cy="3621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1049004" y="1279525"/>
            <a:ext cx="9799639" cy="3621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B9C779-3CA1-427A-A729-194AD35143DE}" type="datetimeFigureOut">
              <a:rPr lang="en-US" smtClean="0"/>
              <a:t>3/13/2016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40BD71-6E44-4CEE-AD01-2769EF68951A}" type="slidenum">
              <a:rPr lang="en-US" smtClean="0"/>
              <a:t>‹#›</a:t>
            </a:fld>
            <a:endParaRPr lang="en-US" dirty="0"/>
          </a:p>
        </p:txBody>
      </p:sp>
    </p:spTree>
  </p:cSld>
  <p:clrMapOvr>
    <a:masterClrMapping/>
  </p:clrMapOvr>
  <p:transition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96963" y="1228727"/>
            <a:ext cx="9696451" cy="5111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6963" y="1739902"/>
            <a:ext cx="9696451" cy="316071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1147426" y="1228727"/>
            <a:ext cx="9701213" cy="5111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1147426" y="1739902"/>
            <a:ext cx="9701213" cy="316071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B9C779-3CA1-427A-A729-194AD35143DE}" type="datetimeFigureOut">
              <a:rPr lang="en-US" smtClean="0"/>
              <a:t>3/13/2016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240BD71-6E44-4CEE-AD01-2769EF68951A}" type="slidenum">
              <a:rPr lang="en-US" smtClean="0"/>
              <a:t>‹#›</a:t>
            </a:fld>
            <a:endParaRPr lang="en-US" dirty="0"/>
          </a:p>
        </p:txBody>
      </p:sp>
    </p:spTree>
  </p:cSld>
  <p:clrMapOvr>
    <a:masterClrMapping/>
  </p:clrMapOvr>
  <p:transition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B9C779-3CA1-427A-A729-194AD35143DE}" type="datetimeFigureOut">
              <a:rPr lang="en-US" smtClean="0"/>
              <a:t>3/13/2016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240BD71-6E44-4CEE-AD01-2769EF68951A}" type="slidenum">
              <a:rPr lang="en-US" smtClean="0"/>
              <a:t>‹#›</a:t>
            </a:fld>
            <a:endParaRPr lang="en-US" dirty="0"/>
          </a:p>
        </p:txBody>
      </p:sp>
    </p:spTree>
  </p:cSld>
  <p:clrMapOvr>
    <a:masterClrMapping/>
  </p:clrMapOvr>
  <p:transition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B9C779-3CA1-427A-A729-194AD35143DE}" type="datetimeFigureOut">
              <a:rPr lang="en-US" smtClean="0"/>
              <a:t>3/13/2016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240BD71-6E44-4CEE-AD01-2769EF68951A}" type="slidenum">
              <a:rPr lang="en-US" smtClean="0"/>
              <a:t>‹#›</a:t>
            </a:fld>
            <a:endParaRPr lang="en-US" dirty="0"/>
          </a:p>
        </p:txBody>
      </p:sp>
    </p:spTree>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1DF0-9C9F-4AD6-B008-6007EE7DFA98}" type="datetime1">
              <a:rPr lang="en-US" smtClean="0"/>
              <a:t>3/13/2016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83D64A9-39AF-4310-8A5C-45AF2B8FED62}" type="slidenum">
              <a:rPr lang="en-US"/>
              <a:pPr>
                <a:defRPr/>
              </a:pPr>
              <a:t>‹#›</a:t>
            </a:fld>
            <a:endParaRPr lang="en-US" dirty="0"/>
          </a:p>
        </p:txBody>
      </p:sp>
    </p:spTree>
  </p:cSld>
  <p:clrMapOvr>
    <a:masterClrMapping/>
  </p:clrMapOvr>
  <p:transition advClick="0"/>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96967" y="219075"/>
            <a:ext cx="7219951" cy="92868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8580439" y="219077"/>
            <a:ext cx="12268200" cy="468153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96967" y="1147765"/>
            <a:ext cx="7219951" cy="37528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B9C779-3CA1-427A-A729-194AD35143DE}" type="datetimeFigureOut">
              <a:rPr lang="en-US" smtClean="0"/>
              <a:t>3/13/2016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40BD71-6E44-4CEE-AD01-2769EF68951A}" type="slidenum">
              <a:rPr lang="en-US" smtClean="0"/>
              <a:t>‹#›</a:t>
            </a:fld>
            <a:endParaRPr lang="en-US" dirty="0"/>
          </a:p>
        </p:txBody>
      </p:sp>
    </p:spTree>
  </p:cSld>
  <p:clrMapOvr>
    <a:masterClrMapping/>
  </p:clrMapOvr>
  <p:transition advClick="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02128" y="3840165"/>
            <a:ext cx="13166724" cy="45402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302128" y="490540"/>
            <a:ext cx="13166724" cy="32908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4302128" y="4294190"/>
            <a:ext cx="13166724" cy="6429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B9C779-3CA1-427A-A729-194AD35143DE}" type="datetimeFigureOut">
              <a:rPr lang="en-US" smtClean="0"/>
              <a:t>3/13/2016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40BD71-6E44-4CEE-AD01-2769EF68951A}" type="slidenum">
              <a:rPr lang="en-US" smtClean="0"/>
              <a:t>‹#›</a:t>
            </a:fld>
            <a:endParaRPr lang="en-US" dirty="0"/>
          </a:p>
        </p:txBody>
      </p:sp>
    </p:spTree>
  </p:cSld>
  <p:clrMapOvr>
    <a:masterClrMapping/>
  </p:clrMapOvr>
  <p:transition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B9C779-3CA1-427A-A729-194AD35143DE}" type="datetimeFigureOut">
              <a:rPr lang="en-US" smtClean="0"/>
              <a:t>3/13/2016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40BD71-6E44-4CEE-AD01-2769EF68951A}" type="slidenum">
              <a:rPr lang="en-US" smtClean="0"/>
              <a:t>‹#›</a:t>
            </a:fld>
            <a:endParaRPr lang="en-US" dirty="0"/>
          </a:p>
        </p:txBody>
      </p:sp>
    </p:spTree>
  </p:cSld>
  <p:clrMapOvr>
    <a:masterClrMapping/>
  </p:clrMapOvr>
  <p:transition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911514" y="219077"/>
            <a:ext cx="4937124" cy="46815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96964" y="219077"/>
            <a:ext cx="14662150" cy="46815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B9C779-3CA1-427A-A729-194AD35143DE}" type="datetimeFigureOut">
              <a:rPr lang="en-US" smtClean="0"/>
              <a:t>3/13/2016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40BD71-6E44-4CEE-AD01-2769EF68951A}" type="slidenum">
              <a:rPr lang="en-US" smtClean="0"/>
              <a:t>‹#›</a:t>
            </a:fld>
            <a:endParaRPr lang="en-US" dirty="0"/>
          </a:p>
        </p:txBody>
      </p:sp>
    </p:spTree>
  </p:cSld>
  <p:clrMapOvr>
    <a:masterClrMapping/>
  </p:clrMapOvr>
  <p:transition advClick="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45920" y="1704340"/>
            <a:ext cx="18653760" cy="1176020"/>
          </a:xfrm>
        </p:spPr>
        <p:txBody>
          <a:bodyPr/>
          <a:lstStyle/>
          <a:p>
            <a:r>
              <a:rPr lang="en-US" smtClean="0"/>
              <a:t>Click to edit Master title style</a:t>
            </a:r>
            <a:endParaRPr lang="en-US"/>
          </a:p>
        </p:txBody>
      </p:sp>
      <p:sp>
        <p:nvSpPr>
          <p:cNvPr id="3" name="Subtitle 2"/>
          <p:cNvSpPr>
            <a:spLocks noGrp="1"/>
          </p:cNvSpPr>
          <p:nvPr>
            <p:ph type="subTitle" idx="1"/>
          </p:nvPr>
        </p:nvSpPr>
        <p:spPr>
          <a:xfrm>
            <a:off x="3291840" y="3108960"/>
            <a:ext cx="15361920" cy="140208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83ED20E5-6F4E-464C-8E89-564284A36F7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08522575"/>
      </p:ext>
    </p:extLst>
  </p:cSld>
  <p:clrMapOvr>
    <a:masterClrMapping/>
  </p:clrMapOvr>
  <p:transition advClick="0"/>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BDBE7EF8-D788-4A0E-B8CC-75CFC5CF780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84042441"/>
      </p:ext>
    </p:extLst>
  </p:cSld>
  <p:clrMapOvr>
    <a:masterClrMapping/>
  </p:clrMapOvr>
  <p:transition advClick="0"/>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33551" y="3525520"/>
            <a:ext cx="18653760" cy="108966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733551" y="2325371"/>
            <a:ext cx="18653760" cy="12001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1944B3AD-9855-43B4-A677-2B5D64DC55C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74331211"/>
      </p:ext>
    </p:extLst>
  </p:cSld>
  <p:clrMapOvr>
    <a:masterClrMapping/>
  </p:clrMapOvr>
  <p:transition advClick="0"/>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45920" y="1341120"/>
            <a:ext cx="9144000" cy="3291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1155680" y="1341120"/>
            <a:ext cx="9144000" cy="3291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pPr>
              <a:defRPr/>
            </a:pPr>
            <a:fld id="{C01A8624-5168-452F-8FB5-BCB158AF065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6130353"/>
      </p:ext>
    </p:extLst>
  </p:cSld>
  <p:clrMapOvr>
    <a:masterClrMapping/>
  </p:clrMapOvr>
  <p:transition advClick="0"/>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97280" y="219710"/>
            <a:ext cx="19751040" cy="914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97280" y="1228090"/>
            <a:ext cx="9696451" cy="5118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1739900"/>
            <a:ext cx="9696451" cy="316103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1148061" y="1228090"/>
            <a:ext cx="9700260" cy="5118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1148061" y="1739900"/>
            <a:ext cx="9700260" cy="316103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8" name="Footer Placeholder 7"/>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pPr>
              <a:defRPr/>
            </a:pPr>
            <a:fld id="{41909EEE-143D-4BF0-8157-580CBF4BE5C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66983862"/>
      </p:ext>
    </p:extLst>
  </p:cSld>
  <p:clrMapOvr>
    <a:masterClrMapping/>
  </p:clrMapOvr>
  <p:transition advClick="0"/>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4" name="Footer Placeholder 3"/>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pPr>
              <a:defRPr/>
            </a:pPr>
            <a:fld id="{9968B5FA-1634-4030-BE4D-C041FBFC09F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32314023"/>
      </p:ext>
    </p:extLst>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33551" y="3525521"/>
            <a:ext cx="18653760" cy="1089660"/>
          </a:xfrm>
        </p:spPr>
        <p:txBody>
          <a:bodyPr anchor="t"/>
          <a:lstStyle>
            <a:lvl1pPr algn="l">
              <a:defRPr sz="6200" b="1" cap="all"/>
            </a:lvl1pPr>
          </a:lstStyle>
          <a:p>
            <a:r>
              <a:rPr lang="en-US" smtClean="0"/>
              <a:t>Click to edit Master title style</a:t>
            </a:r>
            <a:endParaRPr lang="en-US"/>
          </a:p>
        </p:txBody>
      </p:sp>
      <p:sp>
        <p:nvSpPr>
          <p:cNvPr id="3" name="Text Placeholder 2"/>
          <p:cNvSpPr>
            <a:spLocks noGrp="1"/>
          </p:cNvSpPr>
          <p:nvPr>
            <p:ph type="body" idx="1"/>
          </p:nvPr>
        </p:nvSpPr>
        <p:spPr>
          <a:xfrm>
            <a:off x="1733551" y="2325372"/>
            <a:ext cx="18653760" cy="1200150"/>
          </a:xfrm>
        </p:spPr>
        <p:txBody>
          <a:bodyPr anchor="b"/>
          <a:lstStyle>
            <a:lvl1pPr marL="0" indent="0">
              <a:buNone/>
              <a:defRPr sz="3100">
                <a:solidFill>
                  <a:schemeClr val="tx1">
                    <a:tint val="75000"/>
                  </a:schemeClr>
                </a:solidFill>
              </a:defRPr>
            </a:lvl1pPr>
            <a:lvl2pPr marL="705391" indent="0">
              <a:buNone/>
              <a:defRPr sz="2800">
                <a:solidFill>
                  <a:schemeClr val="tx1">
                    <a:tint val="75000"/>
                  </a:schemeClr>
                </a:solidFill>
              </a:defRPr>
            </a:lvl2pPr>
            <a:lvl3pPr marL="1410782" indent="0">
              <a:buNone/>
              <a:defRPr sz="2500">
                <a:solidFill>
                  <a:schemeClr val="tx1">
                    <a:tint val="75000"/>
                  </a:schemeClr>
                </a:solidFill>
              </a:defRPr>
            </a:lvl3pPr>
            <a:lvl4pPr marL="2116173" indent="0">
              <a:buNone/>
              <a:defRPr sz="2200">
                <a:solidFill>
                  <a:schemeClr val="tx1">
                    <a:tint val="75000"/>
                  </a:schemeClr>
                </a:solidFill>
              </a:defRPr>
            </a:lvl4pPr>
            <a:lvl5pPr marL="2821564" indent="0">
              <a:buNone/>
              <a:defRPr sz="2200">
                <a:solidFill>
                  <a:schemeClr val="tx1">
                    <a:tint val="75000"/>
                  </a:schemeClr>
                </a:solidFill>
              </a:defRPr>
            </a:lvl5pPr>
            <a:lvl6pPr marL="3526955" indent="0">
              <a:buNone/>
              <a:defRPr sz="2200">
                <a:solidFill>
                  <a:schemeClr val="tx1">
                    <a:tint val="75000"/>
                  </a:schemeClr>
                </a:solidFill>
              </a:defRPr>
            </a:lvl6pPr>
            <a:lvl7pPr marL="4232346" indent="0">
              <a:buNone/>
              <a:defRPr sz="2200">
                <a:solidFill>
                  <a:schemeClr val="tx1">
                    <a:tint val="75000"/>
                  </a:schemeClr>
                </a:solidFill>
              </a:defRPr>
            </a:lvl7pPr>
            <a:lvl8pPr marL="4937737" indent="0">
              <a:buNone/>
              <a:defRPr sz="2200">
                <a:solidFill>
                  <a:schemeClr val="tx1">
                    <a:tint val="75000"/>
                  </a:schemeClr>
                </a:solidFill>
              </a:defRPr>
            </a:lvl8pPr>
            <a:lvl9pPr marL="5643128" indent="0">
              <a:buNone/>
              <a:defRPr sz="2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FC8B1C3-89D3-45DB-844E-50173C80FFBA}" type="datetime1">
              <a:rPr lang="en-US" smtClean="0"/>
              <a:t>3/13/2016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E8B3F80-390E-4308-A661-4CC20BB3DF88}" type="slidenum">
              <a:rPr lang="en-US"/>
              <a:pPr>
                <a:defRPr/>
              </a:pPr>
              <a:t>‹#›</a:t>
            </a:fld>
            <a:endParaRPr lang="en-US" dirty="0"/>
          </a:p>
        </p:txBody>
      </p:sp>
    </p:spTree>
  </p:cSld>
  <p:clrMapOvr>
    <a:masterClrMapping/>
  </p:clrMapOvr>
  <p:transition advClick="0"/>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3" name="Footer Placeholder 2"/>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pPr>
              <a:defRPr/>
            </a:pPr>
            <a:fld id="{B3884B5F-4628-496F-B9D1-7DFF093BE185}"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33667460"/>
      </p:ext>
    </p:extLst>
  </p:cSld>
  <p:clrMapOvr>
    <a:masterClrMapping/>
  </p:clrMapOvr>
  <p:transition advClick="0"/>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97286" y="218440"/>
            <a:ext cx="7219951" cy="92964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8580120" y="218441"/>
            <a:ext cx="12268200" cy="468249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97286" y="1148081"/>
            <a:ext cx="7219951" cy="37528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pPr>
              <a:defRPr/>
            </a:pPr>
            <a:fld id="{EC6EE177-5E08-4D66-96B9-012347F80AE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89248306"/>
      </p:ext>
    </p:extLst>
  </p:cSld>
  <p:clrMapOvr>
    <a:masterClrMapping/>
  </p:clrMapOvr>
  <p:transition advClick="0"/>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01491" y="3840480"/>
            <a:ext cx="13167360" cy="45339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301491" y="490220"/>
            <a:ext cx="13167360" cy="32918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4301491" y="4293870"/>
            <a:ext cx="13167360" cy="64389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pPr>
              <a:defRPr/>
            </a:pPr>
            <a:fld id="{5EB0D0F3-6F04-41AC-BEA2-CC5654185D7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60332433"/>
      </p:ext>
    </p:extLst>
  </p:cSld>
  <p:clrMapOvr>
    <a:masterClrMapping/>
  </p:clrMapOvr>
  <p:transition advClick="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CDB36F06-0C2B-441C-8941-30DA2EF27D9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19112772"/>
      </p:ext>
    </p:extLst>
  </p:cSld>
  <p:clrMapOvr>
    <a:masterClrMapping/>
  </p:clrMapOvr>
  <p:transition advClick="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636240" y="121920"/>
            <a:ext cx="4663440" cy="451104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45920" y="121920"/>
            <a:ext cx="13624560" cy="451104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B926B714-91EE-44DF-9AE1-6EC187663BA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9086836"/>
      </p:ext>
    </p:extLst>
  </p:cSld>
  <p:clrMapOvr>
    <a:masterClrMapping/>
  </p:clrMapOvr>
  <p:transition advClick="0"/>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45920" y="1704340"/>
            <a:ext cx="18653760" cy="1176020"/>
          </a:xfrm>
        </p:spPr>
        <p:txBody>
          <a:bodyPr/>
          <a:lstStyle/>
          <a:p>
            <a:r>
              <a:rPr lang="en-US" smtClean="0"/>
              <a:t>Click to edit Master title style</a:t>
            </a:r>
            <a:endParaRPr lang="en-US"/>
          </a:p>
        </p:txBody>
      </p:sp>
      <p:sp>
        <p:nvSpPr>
          <p:cNvPr id="3" name="Subtitle 2"/>
          <p:cNvSpPr>
            <a:spLocks noGrp="1"/>
          </p:cNvSpPr>
          <p:nvPr>
            <p:ph type="subTitle" idx="1"/>
          </p:nvPr>
        </p:nvSpPr>
        <p:spPr>
          <a:xfrm>
            <a:off x="3291840" y="3108960"/>
            <a:ext cx="15361920" cy="140208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83ED20E5-6F4E-464C-8E89-564284A36F7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33722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BDBE7EF8-D788-4A0E-B8CC-75CFC5CF780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6538994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33551" y="3525520"/>
            <a:ext cx="18653760" cy="108966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733551" y="2325371"/>
            <a:ext cx="18653760" cy="12001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1944B3AD-9855-43B4-A677-2B5D64DC55C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636172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45920" y="1341120"/>
            <a:ext cx="9144000" cy="3291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1155680" y="1341120"/>
            <a:ext cx="9144000" cy="32918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pPr>
              <a:defRPr/>
            </a:pPr>
            <a:fld id="{C01A8624-5168-452F-8FB5-BCB158AF065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239013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97280" y="219710"/>
            <a:ext cx="19751040" cy="914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97280" y="1228090"/>
            <a:ext cx="9696451" cy="5118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1739900"/>
            <a:ext cx="9696451" cy="316103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1148061" y="1228090"/>
            <a:ext cx="9700260" cy="5118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1148061" y="1739900"/>
            <a:ext cx="9700260" cy="316103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8" name="Footer Placeholder 7"/>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pPr>
              <a:defRPr/>
            </a:pPr>
            <a:fld id="{41909EEE-143D-4BF0-8157-580CBF4BE5C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65174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97280" y="1280163"/>
            <a:ext cx="9692640" cy="3620771"/>
          </a:xfrm>
        </p:spPr>
        <p:txBody>
          <a:bodyPr/>
          <a:lstStyle>
            <a:lvl1pPr>
              <a:defRPr sz="4300"/>
            </a:lvl1pPr>
            <a:lvl2pPr>
              <a:defRPr sz="37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1155680" y="1280163"/>
            <a:ext cx="9692640" cy="3620771"/>
          </a:xfrm>
        </p:spPr>
        <p:txBody>
          <a:bodyPr/>
          <a:lstStyle>
            <a:lvl1pPr>
              <a:defRPr sz="4300"/>
            </a:lvl1pPr>
            <a:lvl2pPr>
              <a:defRPr sz="37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FC931E5-062C-4130-811A-ACFBD86D09C3}" type="datetime1">
              <a:rPr lang="en-US" smtClean="0"/>
              <a:t>3/13/2016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18175F12-7817-4B3B-97E2-964C9C1FE178}" type="slidenum">
              <a:rPr lang="en-US"/>
              <a:pPr>
                <a:defRPr/>
              </a:pPr>
              <a:t>‹#›</a:t>
            </a:fld>
            <a:endParaRPr lang="en-US" dirty="0"/>
          </a:p>
        </p:txBody>
      </p:sp>
    </p:spTree>
  </p:cSld>
  <p:clrMapOvr>
    <a:masterClrMapping/>
  </p:clrMapOvr>
  <p:transition advClick="0"/>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4" name="Footer Placeholder 3"/>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pPr>
              <a:defRPr/>
            </a:pPr>
            <a:fld id="{9968B5FA-1634-4030-BE4D-C041FBFC09F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361776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3" name="Footer Placeholder 2"/>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pPr>
              <a:defRPr/>
            </a:pPr>
            <a:fld id="{B3884B5F-4628-496F-B9D1-7DFF093BE185}"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875583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97281" y="218440"/>
            <a:ext cx="7219951" cy="92964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8580120" y="218441"/>
            <a:ext cx="12268200" cy="468249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97281" y="1148081"/>
            <a:ext cx="7219951" cy="37528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pPr>
              <a:defRPr/>
            </a:pPr>
            <a:fld id="{EC6EE177-5E08-4D66-96B9-012347F80AE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1202459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01491" y="3840480"/>
            <a:ext cx="13167360" cy="45339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301491" y="490220"/>
            <a:ext cx="13167360" cy="32918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4301491" y="4293870"/>
            <a:ext cx="13167360" cy="64389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pPr>
              <a:defRPr/>
            </a:pPr>
            <a:fld id="{5EB0D0F3-6F04-41AC-BEA2-CC5654185D7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4616223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CDB36F06-0C2B-441C-8941-30DA2EF27D9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930503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636240" y="121920"/>
            <a:ext cx="4663440" cy="451104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45920" y="121920"/>
            <a:ext cx="13624560" cy="451104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B926B714-91EE-44DF-9AE1-6EC187663BA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414529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97283" y="1228093"/>
            <a:ext cx="9696451" cy="511810"/>
          </a:xfrm>
        </p:spPr>
        <p:txBody>
          <a:bodyPr anchor="b"/>
          <a:lstStyle>
            <a:lvl1pPr marL="0" indent="0">
              <a:buNone/>
              <a:defRPr sz="3700" b="1"/>
            </a:lvl1pPr>
            <a:lvl2pPr marL="705391" indent="0">
              <a:buNone/>
              <a:defRPr sz="3100" b="1"/>
            </a:lvl2pPr>
            <a:lvl3pPr marL="1410782" indent="0">
              <a:buNone/>
              <a:defRPr sz="2800" b="1"/>
            </a:lvl3pPr>
            <a:lvl4pPr marL="2116173" indent="0">
              <a:buNone/>
              <a:defRPr sz="2500" b="1"/>
            </a:lvl4pPr>
            <a:lvl5pPr marL="2821564" indent="0">
              <a:buNone/>
              <a:defRPr sz="2500" b="1"/>
            </a:lvl5pPr>
            <a:lvl6pPr marL="3526955" indent="0">
              <a:buNone/>
              <a:defRPr sz="2500" b="1"/>
            </a:lvl6pPr>
            <a:lvl7pPr marL="4232346" indent="0">
              <a:buNone/>
              <a:defRPr sz="2500" b="1"/>
            </a:lvl7pPr>
            <a:lvl8pPr marL="4937737" indent="0">
              <a:buNone/>
              <a:defRPr sz="2500" b="1"/>
            </a:lvl8pPr>
            <a:lvl9pPr marL="5643128"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1097283" y="1739900"/>
            <a:ext cx="9696451" cy="3161031"/>
          </a:xfrm>
        </p:spPr>
        <p:txBody>
          <a:bodyPr/>
          <a:lstStyle>
            <a:lvl1pPr>
              <a:defRPr sz="37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1148066" y="1228093"/>
            <a:ext cx="9700260" cy="511810"/>
          </a:xfrm>
        </p:spPr>
        <p:txBody>
          <a:bodyPr anchor="b"/>
          <a:lstStyle>
            <a:lvl1pPr marL="0" indent="0">
              <a:buNone/>
              <a:defRPr sz="3700" b="1"/>
            </a:lvl1pPr>
            <a:lvl2pPr marL="705391" indent="0">
              <a:buNone/>
              <a:defRPr sz="3100" b="1"/>
            </a:lvl2pPr>
            <a:lvl3pPr marL="1410782" indent="0">
              <a:buNone/>
              <a:defRPr sz="2800" b="1"/>
            </a:lvl3pPr>
            <a:lvl4pPr marL="2116173" indent="0">
              <a:buNone/>
              <a:defRPr sz="2500" b="1"/>
            </a:lvl4pPr>
            <a:lvl5pPr marL="2821564" indent="0">
              <a:buNone/>
              <a:defRPr sz="2500" b="1"/>
            </a:lvl5pPr>
            <a:lvl6pPr marL="3526955" indent="0">
              <a:buNone/>
              <a:defRPr sz="2500" b="1"/>
            </a:lvl6pPr>
            <a:lvl7pPr marL="4232346" indent="0">
              <a:buNone/>
              <a:defRPr sz="2500" b="1"/>
            </a:lvl7pPr>
            <a:lvl8pPr marL="4937737" indent="0">
              <a:buNone/>
              <a:defRPr sz="2500" b="1"/>
            </a:lvl8pPr>
            <a:lvl9pPr marL="5643128"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11148066" y="1739900"/>
            <a:ext cx="9700260" cy="3161031"/>
          </a:xfrm>
        </p:spPr>
        <p:txBody>
          <a:bodyPr/>
          <a:lstStyle>
            <a:lvl1pPr>
              <a:defRPr sz="37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4FB0305-7908-4F75-9900-04706FCBACDE}" type="datetime1">
              <a:rPr lang="en-US" smtClean="0"/>
              <a:t>3/13/2016</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37CD2AB4-D7B2-48B6-A261-03EE39C2A2D8}" type="slidenum">
              <a:rPr lang="en-US"/>
              <a:pPr>
                <a:defRPr/>
              </a:pPr>
              <a:t>‹#›</a:t>
            </a:fld>
            <a:endParaRPr lang="en-US" dirty="0"/>
          </a:p>
        </p:txBody>
      </p:sp>
    </p:spTree>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4DB37CC-4FF4-497E-B21C-0E80EA49D7B2}" type="datetime1">
              <a:rPr lang="en-US" smtClean="0"/>
              <a:t>3/13/2016</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543BB3FE-09E4-4A33-AF79-3AD4DF077CFD}" type="slidenum">
              <a:rPr lang="en-US"/>
              <a:pPr>
                <a:defRPr/>
              </a:pPr>
              <a:t>‹#›</a:t>
            </a:fld>
            <a:endParaRPr lang="en-US" dirty="0"/>
          </a:p>
        </p:txBody>
      </p:sp>
    </p:spTree>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1" y="5105400"/>
            <a:ext cx="5121276" cy="292100"/>
          </a:xfrm>
        </p:spPr>
        <p:txBody>
          <a:bodyPr/>
          <a:lstStyle>
            <a:lvl1pPr>
              <a:defRPr/>
            </a:lvl1pPr>
          </a:lstStyle>
          <a:p>
            <a:pPr algn="l">
              <a:defRPr/>
            </a:pPr>
            <a:fld id="{1C34AABC-7A0A-4F81-8B5A-F7715F07E9BB}" type="slidenum">
              <a:rPr lang="en-US" smtClean="0"/>
              <a:pPr algn="l">
                <a:defRPr/>
              </a:pPr>
              <a:t>‹#›</a:t>
            </a:fld>
            <a:endParaRPr lang="en-US" dirty="0"/>
          </a:p>
        </p:txBody>
      </p:sp>
    </p:spTree>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a:xfrm>
            <a:off x="1" y="5029200"/>
            <a:ext cx="5121276" cy="292100"/>
          </a:xfrm>
        </p:spPr>
        <p:txBody>
          <a:bodyPr/>
          <a:lstStyle>
            <a:lvl1pPr algn="l">
              <a:defRPr/>
            </a:lvl1pPr>
          </a:lstStyle>
          <a:p>
            <a:pPr>
              <a:defRPr/>
            </a:pPr>
            <a:fld id="{DE16452B-90D8-4685-A313-27DB28E8B5A7}" type="slidenum">
              <a:rPr lang="en-US" smtClean="0"/>
              <a:pPr>
                <a:defRPr/>
              </a:pPr>
              <a:t>‹#›</a:t>
            </a:fld>
            <a:endParaRPr lang="en-US" dirty="0"/>
          </a:p>
        </p:txBody>
      </p:sp>
    </p:spTree>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97286" y="218440"/>
            <a:ext cx="7219951" cy="929640"/>
          </a:xfrm>
        </p:spPr>
        <p:txBody>
          <a:bodyPr anchor="b"/>
          <a:lstStyle>
            <a:lvl1pPr algn="l">
              <a:defRPr sz="3100" b="1"/>
            </a:lvl1pPr>
          </a:lstStyle>
          <a:p>
            <a:r>
              <a:rPr lang="en-US" smtClean="0"/>
              <a:t>Click to edit Master title style</a:t>
            </a:r>
            <a:endParaRPr lang="en-US"/>
          </a:p>
        </p:txBody>
      </p:sp>
      <p:sp>
        <p:nvSpPr>
          <p:cNvPr id="3" name="Content Placeholder 2"/>
          <p:cNvSpPr>
            <a:spLocks noGrp="1"/>
          </p:cNvSpPr>
          <p:nvPr>
            <p:ph idx="1"/>
          </p:nvPr>
        </p:nvSpPr>
        <p:spPr>
          <a:xfrm>
            <a:off x="8580120" y="218443"/>
            <a:ext cx="12268200" cy="4682491"/>
          </a:xfrm>
        </p:spPr>
        <p:txBody>
          <a:bodyPr/>
          <a:lstStyle>
            <a:lvl1pPr>
              <a:defRPr sz="5000"/>
            </a:lvl1pPr>
            <a:lvl2pPr>
              <a:defRPr sz="4300"/>
            </a:lvl2pPr>
            <a:lvl3pPr>
              <a:defRPr sz="37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97286" y="1148083"/>
            <a:ext cx="7219951" cy="3752851"/>
          </a:xfrm>
        </p:spPr>
        <p:txBody>
          <a:bodyPr/>
          <a:lstStyle>
            <a:lvl1pPr marL="0" indent="0">
              <a:buNone/>
              <a:defRPr sz="2200"/>
            </a:lvl1pPr>
            <a:lvl2pPr marL="705391" indent="0">
              <a:buNone/>
              <a:defRPr sz="1900"/>
            </a:lvl2pPr>
            <a:lvl3pPr marL="1410782" indent="0">
              <a:buNone/>
              <a:defRPr sz="1600"/>
            </a:lvl3pPr>
            <a:lvl4pPr marL="2116173" indent="0">
              <a:buNone/>
              <a:defRPr sz="1400"/>
            </a:lvl4pPr>
            <a:lvl5pPr marL="2821564" indent="0">
              <a:buNone/>
              <a:defRPr sz="1400"/>
            </a:lvl5pPr>
            <a:lvl6pPr marL="3526955" indent="0">
              <a:buNone/>
              <a:defRPr sz="1400"/>
            </a:lvl6pPr>
            <a:lvl7pPr marL="4232346" indent="0">
              <a:buNone/>
              <a:defRPr sz="1400"/>
            </a:lvl7pPr>
            <a:lvl8pPr marL="4937737" indent="0">
              <a:buNone/>
              <a:defRPr sz="1400"/>
            </a:lvl8pPr>
            <a:lvl9pPr marL="5643128" indent="0">
              <a:buNone/>
              <a:defRPr sz="14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EA4376E-D79A-45AB-B273-65CF8C577D3F}" type="datetime1">
              <a:rPr lang="en-US" smtClean="0"/>
              <a:t>3/13/2016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37286474-2DE9-49FB-BA01-11A80081225E}" type="slidenum">
              <a:rPr lang="en-US"/>
              <a:pPr>
                <a:defRPr/>
              </a:pPr>
              <a:t>‹#›</a:t>
            </a:fld>
            <a:endParaRPr lang="en-US" dirty="0"/>
          </a:p>
        </p:txBody>
      </p:sp>
    </p:spTree>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096964" y="219075"/>
            <a:ext cx="19751676" cy="914400"/>
          </a:xfrm>
          <a:prstGeom prst="rect">
            <a:avLst/>
          </a:prstGeom>
          <a:noFill/>
          <a:ln w="9525">
            <a:noFill/>
            <a:miter lim="800000"/>
            <a:headEnd/>
            <a:tailEnd/>
          </a:ln>
        </p:spPr>
        <p:txBody>
          <a:bodyPr vert="horz" wrap="square" lIns="141078" tIns="70539" rIns="141078" bIns="70539"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1096964" y="1279525"/>
            <a:ext cx="19751676" cy="3621088"/>
          </a:xfrm>
          <a:prstGeom prst="rect">
            <a:avLst/>
          </a:prstGeom>
          <a:noFill/>
          <a:ln w="9525">
            <a:noFill/>
            <a:miter lim="800000"/>
            <a:headEnd/>
            <a:tailEnd/>
          </a:ln>
        </p:spPr>
        <p:txBody>
          <a:bodyPr vert="horz" wrap="square" lIns="141078" tIns="70539" rIns="141078" bIns="7053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1096964" y="5084764"/>
            <a:ext cx="5121276" cy="292100"/>
          </a:xfrm>
          <a:prstGeom prst="rect">
            <a:avLst/>
          </a:prstGeom>
        </p:spPr>
        <p:txBody>
          <a:bodyPr vert="horz" lIns="141078" tIns="70539" rIns="141078" bIns="70539" rtlCol="0" anchor="ctr"/>
          <a:lstStyle>
            <a:lvl1pPr algn="l" defTabSz="1410782" fontAlgn="auto">
              <a:spcBef>
                <a:spcPts val="0"/>
              </a:spcBef>
              <a:spcAft>
                <a:spcPts val="0"/>
              </a:spcAft>
              <a:defRPr sz="1900">
                <a:solidFill>
                  <a:schemeClr val="tx1">
                    <a:tint val="75000"/>
                  </a:schemeClr>
                </a:solidFill>
                <a:latin typeface="+mn-lt"/>
                <a:cs typeface="+mn-cs"/>
              </a:defRPr>
            </a:lvl1pPr>
          </a:lstStyle>
          <a:p>
            <a:pPr>
              <a:defRPr/>
            </a:pPr>
            <a:fld id="{7424475E-B7E4-4B56-8AE1-B31C68AC91B5}" type="datetime1">
              <a:rPr lang="en-US" smtClean="0"/>
              <a:t>3/13/2016</a:t>
            </a:fld>
            <a:endParaRPr lang="en-US" dirty="0"/>
          </a:p>
        </p:txBody>
      </p:sp>
      <p:sp>
        <p:nvSpPr>
          <p:cNvPr id="5" name="Footer Placeholder 4"/>
          <p:cNvSpPr>
            <a:spLocks noGrp="1"/>
          </p:cNvSpPr>
          <p:nvPr>
            <p:ph type="ftr" sz="quarter" idx="3"/>
          </p:nvPr>
        </p:nvSpPr>
        <p:spPr>
          <a:xfrm>
            <a:off x="7497764" y="5084764"/>
            <a:ext cx="6950076" cy="292100"/>
          </a:xfrm>
          <a:prstGeom prst="rect">
            <a:avLst/>
          </a:prstGeom>
        </p:spPr>
        <p:txBody>
          <a:bodyPr vert="horz" lIns="141078" tIns="70539" rIns="141078" bIns="70539" rtlCol="0" anchor="ctr"/>
          <a:lstStyle>
            <a:lvl1pPr algn="ctr" defTabSz="1410782" fontAlgn="auto">
              <a:spcBef>
                <a:spcPts val="0"/>
              </a:spcBef>
              <a:spcAft>
                <a:spcPts val="0"/>
              </a:spcAft>
              <a:defRPr sz="1900" dirty="0">
                <a:solidFill>
                  <a:schemeClr val="tx1">
                    <a:tint val="75000"/>
                  </a:schemeClr>
                </a:solidFill>
                <a:latin typeface="+mn-lt"/>
                <a:cs typeface="+mn-cs"/>
              </a:defRPr>
            </a:lvl1pPr>
          </a:lstStyle>
          <a:p>
            <a:pPr>
              <a:defRPr/>
            </a:pPr>
            <a:endParaRPr lang="en-US" dirty="0"/>
          </a:p>
        </p:txBody>
      </p:sp>
      <p:sp>
        <p:nvSpPr>
          <p:cNvPr id="6" name="Slide Number Placeholder 5"/>
          <p:cNvSpPr>
            <a:spLocks noGrp="1"/>
          </p:cNvSpPr>
          <p:nvPr>
            <p:ph type="sldNum" sz="quarter" idx="4"/>
          </p:nvPr>
        </p:nvSpPr>
        <p:spPr>
          <a:xfrm>
            <a:off x="15727364" y="5084764"/>
            <a:ext cx="5121276" cy="292100"/>
          </a:xfrm>
          <a:prstGeom prst="rect">
            <a:avLst/>
          </a:prstGeom>
        </p:spPr>
        <p:txBody>
          <a:bodyPr vert="horz" lIns="141078" tIns="70539" rIns="141078" bIns="70539" rtlCol="0" anchor="ctr"/>
          <a:lstStyle>
            <a:lvl1pPr algn="r" defTabSz="1410782" fontAlgn="auto">
              <a:spcBef>
                <a:spcPts val="0"/>
              </a:spcBef>
              <a:spcAft>
                <a:spcPts val="0"/>
              </a:spcAft>
              <a:defRPr sz="1900">
                <a:solidFill>
                  <a:schemeClr val="tx1">
                    <a:tint val="75000"/>
                  </a:schemeClr>
                </a:solidFill>
                <a:latin typeface="+mn-lt"/>
                <a:cs typeface="+mn-cs"/>
              </a:defRPr>
            </a:lvl1pPr>
          </a:lstStyle>
          <a:p>
            <a:pPr>
              <a:defRPr/>
            </a:pPr>
            <a:fld id="{DE16452B-90D8-4685-A313-27DB28E8B5A7}"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Lst>
  <p:transition advClick="0"/>
  <p:hf hdr="0" ftr="0" dt="0"/>
  <p:txStyles>
    <p:titleStyle>
      <a:lvl1pPr algn="ctr" defTabSz="1409700" rtl="0" eaLnBrk="0" fontAlgn="base" hangingPunct="0">
        <a:spcBef>
          <a:spcPct val="0"/>
        </a:spcBef>
        <a:spcAft>
          <a:spcPct val="0"/>
        </a:spcAft>
        <a:defRPr sz="6800" kern="1200">
          <a:solidFill>
            <a:schemeClr val="tx1"/>
          </a:solidFill>
          <a:latin typeface="+mj-lt"/>
          <a:ea typeface="+mj-ea"/>
          <a:cs typeface="+mj-cs"/>
        </a:defRPr>
      </a:lvl1pPr>
      <a:lvl2pPr algn="ctr" defTabSz="1409700" rtl="0" eaLnBrk="0" fontAlgn="base" hangingPunct="0">
        <a:spcBef>
          <a:spcPct val="0"/>
        </a:spcBef>
        <a:spcAft>
          <a:spcPct val="0"/>
        </a:spcAft>
        <a:defRPr sz="6800">
          <a:solidFill>
            <a:schemeClr val="tx1"/>
          </a:solidFill>
          <a:latin typeface="Calibri" pitchFamily="34" charset="0"/>
        </a:defRPr>
      </a:lvl2pPr>
      <a:lvl3pPr algn="ctr" defTabSz="1409700" rtl="0" eaLnBrk="0" fontAlgn="base" hangingPunct="0">
        <a:spcBef>
          <a:spcPct val="0"/>
        </a:spcBef>
        <a:spcAft>
          <a:spcPct val="0"/>
        </a:spcAft>
        <a:defRPr sz="6800">
          <a:solidFill>
            <a:schemeClr val="tx1"/>
          </a:solidFill>
          <a:latin typeface="Calibri" pitchFamily="34" charset="0"/>
        </a:defRPr>
      </a:lvl3pPr>
      <a:lvl4pPr algn="ctr" defTabSz="1409700" rtl="0" eaLnBrk="0" fontAlgn="base" hangingPunct="0">
        <a:spcBef>
          <a:spcPct val="0"/>
        </a:spcBef>
        <a:spcAft>
          <a:spcPct val="0"/>
        </a:spcAft>
        <a:defRPr sz="6800">
          <a:solidFill>
            <a:schemeClr val="tx1"/>
          </a:solidFill>
          <a:latin typeface="Calibri" pitchFamily="34" charset="0"/>
        </a:defRPr>
      </a:lvl4pPr>
      <a:lvl5pPr algn="ctr" defTabSz="1409700" rtl="0" eaLnBrk="0" fontAlgn="base" hangingPunct="0">
        <a:spcBef>
          <a:spcPct val="0"/>
        </a:spcBef>
        <a:spcAft>
          <a:spcPct val="0"/>
        </a:spcAft>
        <a:defRPr sz="6800">
          <a:solidFill>
            <a:schemeClr val="tx1"/>
          </a:solidFill>
          <a:latin typeface="Calibri" pitchFamily="34" charset="0"/>
        </a:defRPr>
      </a:lvl5pPr>
      <a:lvl6pPr marL="457200" algn="ctr" defTabSz="1409700" rtl="0" fontAlgn="base">
        <a:spcBef>
          <a:spcPct val="0"/>
        </a:spcBef>
        <a:spcAft>
          <a:spcPct val="0"/>
        </a:spcAft>
        <a:defRPr sz="6800">
          <a:solidFill>
            <a:schemeClr val="tx1"/>
          </a:solidFill>
          <a:latin typeface="Calibri" pitchFamily="34" charset="0"/>
        </a:defRPr>
      </a:lvl6pPr>
      <a:lvl7pPr marL="914400" algn="ctr" defTabSz="1409700" rtl="0" fontAlgn="base">
        <a:spcBef>
          <a:spcPct val="0"/>
        </a:spcBef>
        <a:spcAft>
          <a:spcPct val="0"/>
        </a:spcAft>
        <a:defRPr sz="6800">
          <a:solidFill>
            <a:schemeClr val="tx1"/>
          </a:solidFill>
          <a:latin typeface="Calibri" pitchFamily="34" charset="0"/>
        </a:defRPr>
      </a:lvl7pPr>
      <a:lvl8pPr marL="1371600" algn="ctr" defTabSz="1409700" rtl="0" fontAlgn="base">
        <a:spcBef>
          <a:spcPct val="0"/>
        </a:spcBef>
        <a:spcAft>
          <a:spcPct val="0"/>
        </a:spcAft>
        <a:defRPr sz="6800">
          <a:solidFill>
            <a:schemeClr val="tx1"/>
          </a:solidFill>
          <a:latin typeface="Calibri" pitchFamily="34" charset="0"/>
        </a:defRPr>
      </a:lvl8pPr>
      <a:lvl9pPr marL="1828800" algn="ctr" defTabSz="1409700" rtl="0" fontAlgn="base">
        <a:spcBef>
          <a:spcPct val="0"/>
        </a:spcBef>
        <a:spcAft>
          <a:spcPct val="0"/>
        </a:spcAft>
        <a:defRPr sz="6800">
          <a:solidFill>
            <a:schemeClr val="tx1"/>
          </a:solidFill>
          <a:latin typeface="Calibri" pitchFamily="34" charset="0"/>
        </a:defRPr>
      </a:lvl9pPr>
    </p:titleStyle>
    <p:bodyStyle>
      <a:lvl1pPr marL="528638" indent="-528638" algn="l" defTabSz="1409700" rtl="0" eaLnBrk="0" fontAlgn="base" hangingPunct="0">
        <a:spcBef>
          <a:spcPct val="20000"/>
        </a:spcBef>
        <a:spcAft>
          <a:spcPct val="0"/>
        </a:spcAft>
        <a:buFont typeface="Arial" charset="0"/>
        <a:buChar char="•"/>
        <a:defRPr sz="5000" kern="1200">
          <a:solidFill>
            <a:schemeClr val="tx1"/>
          </a:solidFill>
          <a:latin typeface="+mn-lt"/>
          <a:ea typeface="+mn-ea"/>
          <a:cs typeface="+mn-cs"/>
        </a:defRPr>
      </a:lvl1pPr>
      <a:lvl2pPr marL="1146175" indent="-439738" algn="l" defTabSz="1409700" rtl="0" eaLnBrk="0" fontAlgn="base" hangingPunct="0">
        <a:spcBef>
          <a:spcPct val="20000"/>
        </a:spcBef>
        <a:spcAft>
          <a:spcPct val="0"/>
        </a:spcAft>
        <a:buFont typeface="Arial" charset="0"/>
        <a:buChar char="–"/>
        <a:defRPr sz="4300" kern="1200">
          <a:solidFill>
            <a:schemeClr val="tx1"/>
          </a:solidFill>
          <a:latin typeface="+mn-lt"/>
          <a:ea typeface="+mn-ea"/>
          <a:cs typeface="+mn-cs"/>
        </a:defRPr>
      </a:lvl2pPr>
      <a:lvl3pPr marL="1762125" indent="-352425" algn="l" defTabSz="1409700" rtl="0" eaLnBrk="0" fontAlgn="base" hangingPunct="0">
        <a:spcBef>
          <a:spcPct val="20000"/>
        </a:spcBef>
        <a:spcAft>
          <a:spcPct val="0"/>
        </a:spcAft>
        <a:buFont typeface="Arial" charset="0"/>
        <a:buChar char="•"/>
        <a:defRPr sz="3700" kern="1200">
          <a:solidFill>
            <a:schemeClr val="tx1"/>
          </a:solidFill>
          <a:latin typeface="+mn-lt"/>
          <a:ea typeface="+mn-ea"/>
          <a:cs typeface="+mn-cs"/>
        </a:defRPr>
      </a:lvl3pPr>
      <a:lvl4pPr marL="2468563" indent="-352425" algn="l" defTabSz="1409700" rtl="0" eaLnBrk="0" fontAlgn="base" hangingPunct="0">
        <a:spcBef>
          <a:spcPct val="20000"/>
        </a:spcBef>
        <a:spcAft>
          <a:spcPct val="0"/>
        </a:spcAft>
        <a:buFont typeface="Arial" charset="0"/>
        <a:buChar char="–"/>
        <a:defRPr sz="3100" kern="1200">
          <a:solidFill>
            <a:schemeClr val="tx1"/>
          </a:solidFill>
          <a:latin typeface="+mn-lt"/>
          <a:ea typeface="+mn-ea"/>
          <a:cs typeface="+mn-cs"/>
        </a:defRPr>
      </a:lvl4pPr>
      <a:lvl5pPr marL="3173413" indent="-352425" algn="l" defTabSz="1409700" rtl="0" eaLnBrk="0" fontAlgn="base" hangingPunct="0">
        <a:spcBef>
          <a:spcPct val="20000"/>
        </a:spcBef>
        <a:spcAft>
          <a:spcPct val="0"/>
        </a:spcAft>
        <a:buFont typeface="Arial" charset="0"/>
        <a:buChar char="»"/>
        <a:defRPr sz="3100" kern="1200">
          <a:solidFill>
            <a:schemeClr val="tx1"/>
          </a:solidFill>
          <a:latin typeface="+mn-lt"/>
          <a:ea typeface="+mn-ea"/>
          <a:cs typeface="+mn-cs"/>
        </a:defRPr>
      </a:lvl5pPr>
      <a:lvl6pPr marL="3879651" indent="-352696" algn="l" defTabSz="1410782" rtl="0" eaLnBrk="1" latinLnBrk="0" hangingPunct="1">
        <a:spcBef>
          <a:spcPct val="20000"/>
        </a:spcBef>
        <a:buFont typeface="Arial" pitchFamily="34" charset="0"/>
        <a:buChar char="•"/>
        <a:defRPr sz="3100" kern="1200">
          <a:solidFill>
            <a:schemeClr val="tx1"/>
          </a:solidFill>
          <a:latin typeface="+mn-lt"/>
          <a:ea typeface="+mn-ea"/>
          <a:cs typeface="+mn-cs"/>
        </a:defRPr>
      </a:lvl6pPr>
      <a:lvl7pPr marL="4585042" indent="-352696" algn="l" defTabSz="1410782" rtl="0" eaLnBrk="1" latinLnBrk="0" hangingPunct="1">
        <a:spcBef>
          <a:spcPct val="20000"/>
        </a:spcBef>
        <a:buFont typeface="Arial" pitchFamily="34" charset="0"/>
        <a:buChar char="•"/>
        <a:defRPr sz="3100" kern="1200">
          <a:solidFill>
            <a:schemeClr val="tx1"/>
          </a:solidFill>
          <a:latin typeface="+mn-lt"/>
          <a:ea typeface="+mn-ea"/>
          <a:cs typeface="+mn-cs"/>
        </a:defRPr>
      </a:lvl7pPr>
      <a:lvl8pPr marL="5290433" indent="-352696" algn="l" defTabSz="1410782" rtl="0" eaLnBrk="1" latinLnBrk="0" hangingPunct="1">
        <a:spcBef>
          <a:spcPct val="20000"/>
        </a:spcBef>
        <a:buFont typeface="Arial" pitchFamily="34" charset="0"/>
        <a:buChar char="•"/>
        <a:defRPr sz="3100" kern="1200">
          <a:solidFill>
            <a:schemeClr val="tx1"/>
          </a:solidFill>
          <a:latin typeface="+mn-lt"/>
          <a:ea typeface="+mn-ea"/>
          <a:cs typeface="+mn-cs"/>
        </a:defRPr>
      </a:lvl8pPr>
      <a:lvl9pPr marL="5995824" indent="-352696" algn="l" defTabSz="1410782" rtl="0" eaLnBrk="1" latinLnBrk="0" hangingPunct="1">
        <a:spcBef>
          <a:spcPct val="20000"/>
        </a:spcBef>
        <a:buFont typeface="Arial" pitchFamily="34" charset="0"/>
        <a:buChar char="•"/>
        <a:defRPr sz="3100" kern="1200">
          <a:solidFill>
            <a:schemeClr val="tx1"/>
          </a:solidFill>
          <a:latin typeface="+mn-lt"/>
          <a:ea typeface="+mn-ea"/>
          <a:cs typeface="+mn-cs"/>
        </a:defRPr>
      </a:lvl9pPr>
    </p:bodyStyle>
    <p:otherStyle>
      <a:defPPr>
        <a:defRPr lang="en-US"/>
      </a:defPPr>
      <a:lvl1pPr marL="0" algn="l" defTabSz="1410782" rtl="0" eaLnBrk="1" latinLnBrk="0" hangingPunct="1">
        <a:defRPr sz="2800" kern="1200">
          <a:solidFill>
            <a:schemeClr val="tx1"/>
          </a:solidFill>
          <a:latin typeface="+mn-lt"/>
          <a:ea typeface="+mn-ea"/>
          <a:cs typeface="+mn-cs"/>
        </a:defRPr>
      </a:lvl1pPr>
      <a:lvl2pPr marL="705391" algn="l" defTabSz="1410782" rtl="0" eaLnBrk="1" latinLnBrk="0" hangingPunct="1">
        <a:defRPr sz="2800" kern="1200">
          <a:solidFill>
            <a:schemeClr val="tx1"/>
          </a:solidFill>
          <a:latin typeface="+mn-lt"/>
          <a:ea typeface="+mn-ea"/>
          <a:cs typeface="+mn-cs"/>
        </a:defRPr>
      </a:lvl2pPr>
      <a:lvl3pPr marL="1410782" algn="l" defTabSz="1410782" rtl="0" eaLnBrk="1" latinLnBrk="0" hangingPunct="1">
        <a:defRPr sz="2800" kern="1200">
          <a:solidFill>
            <a:schemeClr val="tx1"/>
          </a:solidFill>
          <a:latin typeface="+mn-lt"/>
          <a:ea typeface="+mn-ea"/>
          <a:cs typeface="+mn-cs"/>
        </a:defRPr>
      </a:lvl3pPr>
      <a:lvl4pPr marL="2116173" algn="l" defTabSz="1410782" rtl="0" eaLnBrk="1" latinLnBrk="0" hangingPunct="1">
        <a:defRPr sz="2800" kern="1200">
          <a:solidFill>
            <a:schemeClr val="tx1"/>
          </a:solidFill>
          <a:latin typeface="+mn-lt"/>
          <a:ea typeface="+mn-ea"/>
          <a:cs typeface="+mn-cs"/>
        </a:defRPr>
      </a:lvl4pPr>
      <a:lvl5pPr marL="2821564" algn="l" defTabSz="1410782" rtl="0" eaLnBrk="1" latinLnBrk="0" hangingPunct="1">
        <a:defRPr sz="2800" kern="1200">
          <a:solidFill>
            <a:schemeClr val="tx1"/>
          </a:solidFill>
          <a:latin typeface="+mn-lt"/>
          <a:ea typeface="+mn-ea"/>
          <a:cs typeface="+mn-cs"/>
        </a:defRPr>
      </a:lvl5pPr>
      <a:lvl6pPr marL="3526955" algn="l" defTabSz="1410782" rtl="0" eaLnBrk="1" latinLnBrk="0" hangingPunct="1">
        <a:defRPr sz="2800" kern="1200">
          <a:solidFill>
            <a:schemeClr val="tx1"/>
          </a:solidFill>
          <a:latin typeface="+mn-lt"/>
          <a:ea typeface="+mn-ea"/>
          <a:cs typeface="+mn-cs"/>
        </a:defRPr>
      </a:lvl6pPr>
      <a:lvl7pPr marL="4232346" algn="l" defTabSz="1410782" rtl="0" eaLnBrk="1" latinLnBrk="0" hangingPunct="1">
        <a:defRPr sz="2800" kern="1200">
          <a:solidFill>
            <a:schemeClr val="tx1"/>
          </a:solidFill>
          <a:latin typeface="+mn-lt"/>
          <a:ea typeface="+mn-ea"/>
          <a:cs typeface="+mn-cs"/>
        </a:defRPr>
      </a:lvl7pPr>
      <a:lvl8pPr marL="4937737" algn="l" defTabSz="1410782" rtl="0" eaLnBrk="1" latinLnBrk="0" hangingPunct="1">
        <a:defRPr sz="2800" kern="1200">
          <a:solidFill>
            <a:schemeClr val="tx1"/>
          </a:solidFill>
          <a:latin typeface="+mn-lt"/>
          <a:ea typeface="+mn-ea"/>
          <a:cs typeface="+mn-cs"/>
        </a:defRPr>
      </a:lvl8pPr>
      <a:lvl9pPr marL="5643128" algn="l" defTabSz="1410782" rtl="0" eaLnBrk="1" latinLnBrk="0" hangingPunct="1">
        <a:defRPr sz="2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6964" y="219075"/>
            <a:ext cx="19751676" cy="9144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096964" y="1279525"/>
            <a:ext cx="19751676" cy="362108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096964" y="5084764"/>
            <a:ext cx="5121276" cy="292100"/>
          </a:xfrm>
          <a:prstGeom prst="rect">
            <a:avLst/>
          </a:prstGeom>
        </p:spPr>
        <p:txBody>
          <a:bodyPr vert="horz" lIns="91440" tIns="45720" rIns="91440" bIns="45720" rtlCol="0" anchor="ctr"/>
          <a:lstStyle>
            <a:lvl1pPr algn="l">
              <a:defRPr sz="1200">
                <a:solidFill>
                  <a:schemeClr val="tx1">
                    <a:tint val="75000"/>
                  </a:schemeClr>
                </a:solidFill>
              </a:defRPr>
            </a:lvl1pPr>
          </a:lstStyle>
          <a:p>
            <a:fld id="{A8B9C779-3CA1-427A-A729-194AD35143DE}" type="datetimeFigureOut">
              <a:rPr lang="en-US" smtClean="0"/>
              <a:t>3/13/2016</a:t>
            </a:fld>
            <a:endParaRPr lang="en-US" dirty="0"/>
          </a:p>
        </p:txBody>
      </p:sp>
      <p:sp>
        <p:nvSpPr>
          <p:cNvPr id="5" name="Footer Placeholder 4"/>
          <p:cNvSpPr>
            <a:spLocks noGrp="1"/>
          </p:cNvSpPr>
          <p:nvPr>
            <p:ph type="ftr" sz="quarter" idx="3"/>
          </p:nvPr>
        </p:nvSpPr>
        <p:spPr>
          <a:xfrm>
            <a:off x="7497764" y="5084764"/>
            <a:ext cx="6950076" cy="2921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5727364" y="5084764"/>
            <a:ext cx="5121276" cy="292100"/>
          </a:xfrm>
          <a:prstGeom prst="rect">
            <a:avLst/>
          </a:prstGeom>
        </p:spPr>
        <p:txBody>
          <a:bodyPr vert="horz" lIns="91440" tIns="45720" rIns="91440" bIns="45720" rtlCol="0" anchor="ctr"/>
          <a:lstStyle>
            <a:lvl1pPr algn="r">
              <a:defRPr sz="1200">
                <a:solidFill>
                  <a:schemeClr val="tx1">
                    <a:tint val="75000"/>
                  </a:schemeClr>
                </a:solidFill>
              </a:defRPr>
            </a:lvl1pPr>
          </a:lstStyle>
          <a:p>
            <a:fld id="{B240BD71-6E44-4CEE-AD01-2769EF68951A}"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advClick="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1645920" y="121920"/>
            <a:ext cx="1865376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3011" name="Rectangle 3"/>
          <p:cNvSpPr>
            <a:spLocks noGrp="1" noChangeArrowheads="1"/>
          </p:cNvSpPr>
          <p:nvPr>
            <p:ph type="body" idx="1"/>
          </p:nvPr>
        </p:nvSpPr>
        <p:spPr bwMode="auto">
          <a:xfrm>
            <a:off x="1645920" y="1341120"/>
            <a:ext cx="18653760" cy="32918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3012" name="Rectangle 4"/>
          <p:cNvSpPr>
            <a:spLocks noGrp="1" noChangeArrowheads="1"/>
          </p:cNvSpPr>
          <p:nvPr>
            <p:ph type="dt" sz="half" idx="2"/>
          </p:nvPr>
        </p:nvSpPr>
        <p:spPr bwMode="auto">
          <a:xfrm>
            <a:off x="1645920" y="4998720"/>
            <a:ext cx="4572000" cy="36576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defTabSz="914400">
              <a:defRPr/>
            </a:pPr>
            <a:endParaRPr lang="en-US" dirty="0">
              <a:solidFill>
                <a:srgbClr val="FFFFFF"/>
              </a:solidFill>
              <a:latin typeface="Arial Unicode MS" pitchFamily="34" charset="-128"/>
            </a:endParaRPr>
          </a:p>
        </p:txBody>
      </p:sp>
      <p:sp>
        <p:nvSpPr>
          <p:cNvPr id="43013" name="Rectangle 5"/>
          <p:cNvSpPr>
            <a:spLocks noGrp="1" noChangeArrowheads="1"/>
          </p:cNvSpPr>
          <p:nvPr>
            <p:ph type="ftr" sz="quarter" idx="3"/>
          </p:nvPr>
        </p:nvSpPr>
        <p:spPr bwMode="auto">
          <a:xfrm>
            <a:off x="7498080" y="4998720"/>
            <a:ext cx="6949440" cy="36576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defTabSz="914400">
              <a:defRPr/>
            </a:pPr>
            <a:r>
              <a:rPr lang="en-US" dirty="0" smtClean="0">
                <a:solidFill>
                  <a:srgbClr val="FFFFFF"/>
                </a:solidFill>
                <a:latin typeface="Arial Unicode MS" pitchFamily="34" charset="-128"/>
              </a:rPr>
              <a:t>Soergel, </a:t>
            </a:r>
            <a:endParaRPr lang="en-US" dirty="0">
              <a:solidFill>
                <a:srgbClr val="FFFFFF"/>
              </a:solidFill>
              <a:latin typeface="Arial Unicode MS" pitchFamily="34" charset="-128"/>
            </a:endParaRPr>
          </a:p>
        </p:txBody>
      </p:sp>
      <p:sp>
        <p:nvSpPr>
          <p:cNvPr id="43014" name="Rectangle 6"/>
          <p:cNvSpPr>
            <a:spLocks noGrp="1" noChangeArrowheads="1"/>
          </p:cNvSpPr>
          <p:nvPr>
            <p:ph type="sldNum" sz="quarter" idx="4"/>
          </p:nvPr>
        </p:nvSpPr>
        <p:spPr bwMode="auto">
          <a:xfrm>
            <a:off x="15727680" y="4998720"/>
            <a:ext cx="4572000" cy="36576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a:defRPr/>
            </a:pPr>
            <a:fld id="{F023A00D-5CB4-4BC5-96EA-DD2D4099CE3A}" type="slidenum">
              <a:rPr lang="en-US" smtClean="0">
                <a:solidFill>
                  <a:srgbClr val="FFFFFF"/>
                </a:solidFill>
                <a:latin typeface="Arial Unicode MS" pitchFamily="34" charset="-128"/>
              </a:rPr>
              <a:pPr defTabSz="914400">
                <a:defRPr/>
              </a:pPr>
              <a:t>‹#›</a:t>
            </a:fld>
            <a:endParaRPr lang="en-US" dirty="0">
              <a:solidFill>
                <a:srgbClr val="FFFFFF"/>
              </a:solidFill>
              <a:latin typeface="Arial Unicode MS" pitchFamily="34" charset="-128"/>
            </a:endParaRPr>
          </a:p>
        </p:txBody>
      </p:sp>
    </p:spTree>
    <p:extLst>
      <p:ext uri="{BB962C8B-B14F-4D97-AF65-F5344CB8AC3E}">
        <p14:creationId xmlns:p14="http://schemas.microsoft.com/office/powerpoint/2010/main" val="40481222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advClick="0"/>
  <p:hf hdr="0" ftr="0" dt="0"/>
  <p:txStyles>
    <p:titleStyle>
      <a:lvl1pPr algn="ctr" rtl="0" fontAlgn="base">
        <a:spcBef>
          <a:spcPct val="0"/>
        </a:spcBef>
        <a:spcAft>
          <a:spcPct val="0"/>
        </a:spcAft>
        <a:defRPr sz="4000" b="1">
          <a:solidFill>
            <a:srgbClr val="FFCC66"/>
          </a:solidFill>
          <a:latin typeface="+mj-lt"/>
          <a:ea typeface="+mj-ea"/>
          <a:cs typeface="+mj-cs"/>
        </a:defRPr>
      </a:lvl1pPr>
      <a:lvl2pPr algn="ctr" rtl="0" fontAlgn="base">
        <a:spcBef>
          <a:spcPct val="0"/>
        </a:spcBef>
        <a:spcAft>
          <a:spcPct val="0"/>
        </a:spcAft>
        <a:defRPr sz="4000" b="1">
          <a:solidFill>
            <a:srgbClr val="FFCC66"/>
          </a:solidFill>
          <a:latin typeface="Arial" charset="0"/>
          <a:cs typeface="Arial" charset="0"/>
        </a:defRPr>
      </a:lvl2pPr>
      <a:lvl3pPr algn="ctr" rtl="0" fontAlgn="base">
        <a:spcBef>
          <a:spcPct val="0"/>
        </a:spcBef>
        <a:spcAft>
          <a:spcPct val="0"/>
        </a:spcAft>
        <a:defRPr sz="4000" b="1">
          <a:solidFill>
            <a:srgbClr val="FFCC66"/>
          </a:solidFill>
          <a:latin typeface="Arial" charset="0"/>
          <a:cs typeface="Arial" charset="0"/>
        </a:defRPr>
      </a:lvl3pPr>
      <a:lvl4pPr algn="ctr" rtl="0" fontAlgn="base">
        <a:spcBef>
          <a:spcPct val="0"/>
        </a:spcBef>
        <a:spcAft>
          <a:spcPct val="0"/>
        </a:spcAft>
        <a:defRPr sz="4000" b="1">
          <a:solidFill>
            <a:srgbClr val="FFCC66"/>
          </a:solidFill>
          <a:latin typeface="Arial" charset="0"/>
          <a:cs typeface="Arial" charset="0"/>
        </a:defRPr>
      </a:lvl4pPr>
      <a:lvl5pPr algn="ctr" rtl="0" fontAlgn="base">
        <a:spcBef>
          <a:spcPct val="0"/>
        </a:spcBef>
        <a:spcAft>
          <a:spcPct val="0"/>
        </a:spcAft>
        <a:defRPr sz="4000" b="1">
          <a:solidFill>
            <a:srgbClr val="FFCC66"/>
          </a:solidFill>
          <a:latin typeface="Arial" charset="0"/>
          <a:cs typeface="Arial" charset="0"/>
        </a:defRPr>
      </a:lvl5pPr>
      <a:lvl6pPr marL="457200" algn="ctr" rtl="0" fontAlgn="base">
        <a:spcBef>
          <a:spcPct val="0"/>
        </a:spcBef>
        <a:spcAft>
          <a:spcPct val="0"/>
        </a:spcAft>
        <a:defRPr sz="4000" b="1">
          <a:solidFill>
            <a:srgbClr val="FFCC66"/>
          </a:solidFill>
          <a:latin typeface="Arial" charset="0"/>
          <a:cs typeface="Arial" charset="0"/>
        </a:defRPr>
      </a:lvl6pPr>
      <a:lvl7pPr marL="914400" algn="ctr" rtl="0" fontAlgn="base">
        <a:spcBef>
          <a:spcPct val="0"/>
        </a:spcBef>
        <a:spcAft>
          <a:spcPct val="0"/>
        </a:spcAft>
        <a:defRPr sz="4000" b="1">
          <a:solidFill>
            <a:srgbClr val="FFCC66"/>
          </a:solidFill>
          <a:latin typeface="Arial" charset="0"/>
          <a:cs typeface="Arial" charset="0"/>
        </a:defRPr>
      </a:lvl7pPr>
      <a:lvl8pPr marL="1371600" algn="ctr" rtl="0" fontAlgn="base">
        <a:spcBef>
          <a:spcPct val="0"/>
        </a:spcBef>
        <a:spcAft>
          <a:spcPct val="0"/>
        </a:spcAft>
        <a:defRPr sz="4000" b="1">
          <a:solidFill>
            <a:srgbClr val="FFCC66"/>
          </a:solidFill>
          <a:latin typeface="Arial" charset="0"/>
          <a:cs typeface="Arial" charset="0"/>
        </a:defRPr>
      </a:lvl8pPr>
      <a:lvl9pPr marL="1828800" algn="ctr" rtl="0" fontAlgn="base">
        <a:spcBef>
          <a:spcPct val="0"/>
        </a:spcBef>
        <a:spcAft>
          <a:spcPct val="0"/>
        </a:spcAft>
        <a:defRPr sz="4000" b="1">
          <a:solidFill>
            <a:srgbClr val="FFCC66"/>
          </a:solidFill>
          <a:latin typeface="Arial" charset="0"/>
          <a:cs typeface="Arial" charset="0"/>
        </a:defRPr>
      </a:lvl9pPr>
    </p:titleStyle>
    <p:bodyStyle>
      <a:lvl1pPr marL="342900" indent="-342900" algn="l" rtl="0" fontAlgn="base">
        <a:spcBef>
          <a:spcPct val="6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1645920" y="121920"/>
            <a:ext cx="1865376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3011" name="Rectangle 3"/>
          <p:cNvSpPr>
            <a:spLocks noGrp="1" noChangeArrowheads="1"/>
          </p:cNvSpPr>
          <p:nvPr>
            <p:ph type="body" idx="1"/>
          </p:nvPr>
        </p:nvSpPr>
        <p:spPr bwMode="auto">
          <a:xfrm>
            <a:off x="1645920" y="1341120"/>
            <a:ext cx="18653760" cy="32918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3012" name="Rectangle 4"/>
          <p:cNvSpPr>
            <a:spLocks noGrp="1" noChangeArrowheads="1"/>
          </p:cNvSpPr>
          <p:nvPr>
            <p:ph type="dt" sz="half" idx="2"/>
          </p:nvPr>
        </p:nvSpPr>
        <p:spPr bwMode="auto">
          <a:xfrm>
            <a:off x="1645920" y="4998720"/>
            <a:ext cx="4572000" cy="36576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defTabSz="914400">
              <a:defRPr/>
            </a:pPr>
            <a:endParaRPr lang="en-US" dirty="0">
              <a:solidFill>
                <a:srgbClr val="FFFFFF"/>
              </a:solidFill>
              <a:latin typeface="Arial Unicode MS" pitchFamily="34" charset="-128"/>
            </a:endParaRPr>
          </a:p>
        </p:txBody>
      </p:sp>
      <p:sp>
        <p:nvSpPr>
          <p:cNvPr id="43013" name="Rectangle 5"/>
          <p:cNvSpPr>
            <a:spLocks noGrp="1" noChangeArrowheads="1"/>
          </p:cNvSpPr>
          <p:nvPr>
            <p:ph type="ftr" sz="quarter" idx="3"/>
          </p:nvPr>
        </p:nvSpPr>
        <p:spPr bwMode="auto">
          <a:xfrm>
            <a:off x="7498080" y="4998720"/>
            <a:ext cx="6949440" cy="36576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defTabSz="914400">
              <a:defRPr/>
            </a:pPr>
            <a:r>
              <a:rPr lang="en-US" dirty="0" smtClean="0">
                <a:solidFill>
                  <a:srgbClr val="FFFFFF"/>
                </a:solidFill>
                <a:latin typeface="Arial Unicode MS" pitchFamily="34" charset="-128"/>
              </a:rPr>
              <a:t>Soergel, </a:t>
            </a:r>
            <a:endParaRPr lang="en-US" dirty="0">
              <a:solidFill>
                <a:srgbClr val="FFFFFF"/>
              </a:solidFill>
              <a:latin typeface="Arial Unicode MS" pitchFamily="34" charset="-128"/>
            </a:endParaRPr>
          </a:p>
        </p:txBody>
      </p:sp>
      <p:sp>
        <p:nvSpPr>
          <p:cNvPr id="43014" name="Rectangle 6"/>
          <p:cNvSpPr>
            <a:spLocks noGrp="1" noChangeArrowheads="1"/>
          </p:cNvSpPr>
          <p:nvPr>
            <p:ph type="sldNum" sz="quarter" idx="4"/>
          </p:nvPr>
        </p:nvSpPr>
        <p:spPr bwMode="auto">
          <a:xfrm>
            <a:off x="15727680" y="4998720"/>
            <a:ext cx="4572000" cy="36576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2800"/>
            </a:lvl1pPr>
          </a:lstStyle>
          <a:p>
            <a:pPr defTabSz="914400">
              <a:defRPr/>
            </a:pPr>
            <a:fld id="{F023A00D-5CB4-4BC5-96EA-DD2D4099CE3A}" type="slidenum">
              <a:rPr lang="en-US" smtClean="0">
                <a:solidFill>
                  <a:srgbClr val="FFFFFF"/>
                </a:solidFill>
                <a:latin typeface="Arial Unicode MS" pitchFamily="34" charset="-128"/>
              </a:rPr>
              <a:pPr defTabSz="914400">
                <a:defRPr/>
              </a:pPr>
              <a:t>‹#›</a:t>
            </a:fld>
            <a:endParaRPr lang="en-US" dirty="0">
              <a:solidFill>
                <a:srgbClr val="FFFFFF"/>
              </a:solidFill>
              <a:latin typeface="Arial Unicode MS" pitchFamily="34" charset="-128"/>
            </a:endParaRPr>
          </a:p>
        </p:txBody>
      </p:sp>
    </p:spTree>
    <p:extLst>
      <p:ext uri="{BB962C8B-B14F-4D97-AF65-F5344CB8AC3E}">
        <p14:creationId xmlns:p14="http://schemas.microsoft.com/office/powerpoint/2010/main" val="419671523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dt="0"/>
  <p:txStyles>
    <p:titleStyle>
      <a:lvl1pPr algn="ctr" rtl="0" fontAlgn="base">
        <a:spcBef>
          <a:spcPct val="0"/>
        </a:spcBef>
        <a:spcAft>
          <a:spcPct val="0"/>
        </a:spcAft>
        <a:defRPr sz="4000" b="1">
          <a:solidFill>
            <a:srgbClr val="FFCC66"/>
          </a:solidFill>
          <a:latin typeface="+mj-lt"/>
          <a:ea typeface="+mj-ea"/>
          <a:cs typeface="+mj-cs"/>
        </a:defRPr>
      </a:lvl1pPr>
      <a:lvl2pPr algn="ctr" rtl="0" fontAlgn="base">
        <a:spcBef>
          <a:spcPct val="0"/>
        </a:spcBef>
        <a:spcAft>
          <a:spcPct val="0"/>
        </a:spcAft>
        <a:defRPr sz="4000" b="1">
          <a:solidFill>
            <a:srgbClr val="FFCC66"/>
          </a:solidFill>
          <a:latin typeface="Arial" charset="0"/>
          <a:cs typeface="Arial" charset="0"/>
        </a:defRPr>
      </a:lvl2pPr>
      <a:lvl3pPr algn="ctr" rtl="0" fontAlgn="base">
        <a:spcBef>
          <a:spcPct val="0"/>
        </a:spcBef>
        <a:spcAft>
          <a:spcPct val="0"/>
        </a:spcAft>
        <a:defRPr sz="4000" b="1">
          <a:solidFill>
            <a:srgbClr val="FFCC66"/>
          </a:solidFill>
          <a:latin typeface="Arial" charset="0"/>
          <a:cs typeface="Arial" charset="0"/>
        </a:defRPr>
      </a:lvl3pPr>
      <a:lvl4pPr algn="ctr" rtl="0" fontAlgn="base">
        <a:spcBef>
          <a:spcPct val="0"/>
        </a:spcBef>
        <a:spcAft>
          <a:spcPct val="0"/>
        </a:spcAft>
        <a:defRPr sz="4000" b="1">
          <a:solidFill>
            <a:srgbClr val="FFCC66"/>
          </a:solidFill>
          <a:latin typeface="Arial" charset="0"/>
          <a:cs typeface="Arial" charset="0"/>
        </a:defRPr>
      </a:lvl4pPr>
      <a:lvl5pPr algn="ctr" rtl="0" fontAlgn="base">
        <a:spcBef>
          <a:spcPct val="0"/>
        </a:spcBef>
        <a:spcAft>
          <a:spcPct val="0"/>
        </a:spcAft>
        <a:defRPr sz="4000" b="1">
          <a:solidFill>
            <a:srgbClr val="FFCC66"/>
          </a:solidFill>
          <a:latin typeface="Arial" charset="0"/>
          <a:cs typeface="Arial" charset="0"/>
        </a:defRPr>
      </a:lvl5pPr>
      <a:lvl6pPr marL="457200" algn="ctr" rtl="0" fontAlgn="base">
        <a:spcBef>
          <a:spcPct val="0"/>
        </a:spcBef>
        <a:spcAft>
          <a:spcPct val="0"/>
        </a:spcAft>
        <a:defRPr sz="4000" b="1">
          <a:solidFill>
            <a:srgbClr val="FFCC66"/>
          </a:solidFill>
          <a:latin typeface="Arial" charset="0"/>
          <a:cs typeface="Arial" charset="0"/>
        </a:defRPr>
      </a:lvl6pPr>
      <a:lvl7pPr marL="914400" algn="ctr" rtl="0" fontAlgn="base">
        <a:spcBef>
          <a:spcPct val="0"/>
        </a:spcBef>
        <a:spcAft>
          <a:spcPct val="0"/>
        </a:spcAft>
        <a:defRPr sz="4000" b="1">
          <a:solidFill>
            <a:srgbClr val="FFCC66"/>
          </a:solidFill>
          <a:latin typeface="Arial" charset="0"/>
          <a:cs typeface="Arial" charset="0"/>
        </a:defRPr>
      </a:lvl7pPr>
      <a:lvl8pPr marL="1371600" algn="ctr" rtl="0" fontAlgn="base">
        <a:spcBef>
          <a:spcPct val="0"/>
        </a:spcBef>
        <a:spcAft>
          <a:spcPct val="0"/>
        </a:spcAft>
        <a:defRPr sz="4000" b="1">
          <a:solidFill>
            <a:srgbClr val="FFCC66"/>
          </a:solidFill>
          <a:latin typeface="Arial" charset="0"/>
          <a:cs typeface="Arial" charset="0"/>
        </a:defRPr>
      </a:lvl8pPr>
      <a:lvl9pPr marL="1828800" algn="ctr" rtl="0" fontAlgn="base">
        <a:spcBef>
          <a:spcPct val="0"/>
        </a:spcBef>
        <a:spcAft>
          <a:spcPct val="0"/>
        </a:spcAft>
        <a:defRPr sz="4000" b="1">
          <a:solidFill>
            <a:srgbClr val="FFCC66"/>
          </a:solidFill>
          <a:latin typeface="Arial" charset="0"/>
          <a:cs typeface="Arial" charset="0"/>
        </a:defRPr>
      </a:lvl9pPr>
    </p:titleStyle>
    <p:bodyStyle>
      <a:lvl1pPr marL="342900" indent="-342900" algn="l" rtl="0" fontAlgn="base">
        <a:spcBef>
          <a:spcPct val="6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WAV"/><Relationship Id="rId1" Type="http://schemas.microsoft.com/office/2007/relationships/media" Target="../media/media25.WAV"/><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WAV"/><Relationship Id="rId1" Type="http://schemas.microsoft.com/office/2007/relationships/media" Target="../media/media26.WAV"/><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WAV"/><Relationship Id="rId1" Type="http://schemas.microsoft.com/office/2007/relationships/media" Target="../media/media27.WAV"/><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WAV"/><Relationship Id="rId1" Type="http://schemas.microsoft.com/office/2007/relationships/media" Target="../media/media28.WAV"/><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WAV"/><Relationship Id="rId1" Type="http://schemas.microsoft.com/office/2007/relationships/media" Target="../media/media29.WAV"/><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WAV"/><Relationship Id="rId1" Type="http://schemas.microsoft.com/office/2007/relationships/media" Target="../media/media30.WAV"/><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WAV"/><Relationship Id="rId1" Type="http://schemas.microsoft.com/office/2007/relationships/media" Target="../media/media31.WAV"/><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WAV"/><Relationship Id="rId1" Type="http://schemas.microsoft.com/office/2007/relationships/media" Target="../media/media32.WAV"/><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WAV"/><Relationship Id="rId1" Type="http://schemas.microsoft.com/office/2007/relationships/media" Target="../media/media33.WAV"/><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WAV"/><Relationship Id="rId1" Type="http://schemas.microsoft.com/office/2007/relationships/media" Target="../media/media34.WAV"/><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WAV"/><Relationship Id="rId1" Type="http://schemas.microsoft.com/office/2007/relationships/media" Target="../media/media35.WAV"/><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WAV"/><Relationship Id="rId1" Type="http://schemas.microsoft.com/office/2007/relationships/media" Target="../media/media36.WAV"/><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37.WAV"/><Relationship Id="rId1" Type="http://schemas.microsoft.com/office/2007/relationships/media" Target="../media/media37.WAV"/><Relationship Id="rId4" Type="http://schemas.openxmlformats.org/officeDocument/2006/relationships/image" Target="../media/image13.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WAV"/><Relationship Id="rId1" Type="http://schemas.microsoft.com/office/2007/relationships/media" Target="../media/media38.WAV"/><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p3"/><Relationship Id="rId1" Type="http://schemas.microsoft.com/office/2007/relationships/media" Target="../media/media39.mp3"/><Relationship Id="rId4" Type="http://schemas.openxmlformats.org/officeDocument/2006/relationships/image" Target="../media/image14.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p3"/><Relationship Id="rId1" Type="http://schemas.microsoft.com/office/2007/relationships/media" Target="../media/media40.mp3"/><Relationship Id="rId4" Type="http://schemas.openxmlformats.org/officeDocument/2006/relationships/image" Target="../media/image14.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p3"/><Relationship Id="rId1" Type="http://schemas.microsoft.com/office/2007/relationships/media" Target="../media/media41.mp3"/><Relationship Id="rId4" Type="http://schemas.openxmlformats.org/officeDocument/2006/relationships/image" Target="../media/image14.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mp3"/><Relationship Id="rId1" Type="http://schemas.microsoft.com/office/2007/relationships/media" Target="../media/media42.mp3"/><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3.mp3"/><Relationship Id="rId1" Type="http://schemas.microsoft.com/office/2007/relationships/media" Target="../media/media43.mp3"/><Relationship Id="rId4" Type="http://schemas.openxmlformats.org/officeDocument/2006/relationships/image" Target="../media/image14.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mp3"/><Relationship Id="rId1" Type="http://schemas.microsoft.com/office/2007/relationships/media" Target="../media/media44.mp3"/><Relationship Id="rId4" Type="http://schemas.openxmlformats.org/officeDocument/2006/relationships/image" Target="../media/image14.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5.WAV"/><Relationship Id="rId1" Type="http://schemas.microsoft.com/office/2007/relationships/media" Target="../media/media45.WAV"/><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6.WAV"/><Relationship Id="rId1" Type="http://schemas.microsoft.com/office/2007/relationships/media" Target="../media/media46.WAV"/><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7.WAV"/><Relationship Id="rId1" Type="http://schemas.microsoft.com/office/2007/relationships/media" Target="../media/media47.WAV"/><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8.WAV"/><Relationship Id="rId1" Type="http://schemas.microsoft.com/office/2007/relationships/media" Target="../media/media48.WAV"/><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9.WAV"/><Relationship Id="rId1" Type="http://schemas.microsoft.com/office/2007/relationships/media" Target="../media/media49.WAV"/><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ctrTitle"/>
          </p:nvPr>
        </p:nvSpPr>
        <p:spPr>
          <a:xfrm>
            <a:off x="228600" y="152400"/>
            <a:ext cx="9144000" cy="2438400"/>
          </a:xfrm>
        </p:spPr>
        <p:txBody>
          <a:bodyPr/>
          <a:lstStyle/>
          <a:p>
            <a:r>
              <a:rPr lang="en-US" sz="3200" b="0" dirty="0">
                <a:latin typeface="Arial Unicode MS" pitchFamily="34" charset="-128"/>
              </a:rPr>
              <a:t>UB LIS 571 Soergel</a:t>
            </a:r>
            <a:r>
              <a:rPr lang="en-US" b="0" dirty="0">
                <a:latin typeface="Arial Unicode MS" pitchFamily="34" charset="-128"/>
              </a:rPr>
              <a:t/>
            </a:r>
            <a:br>
              <a:rPr lang="en-US" b="0" dirty="0">
                <a:latin typeface="Arial Unicode MS" pitchFamily="34" charset="-128"/>
              </a:rPr>
            </a:br>
            <a:r>
              <a:rPr lang="en-US" sz="3200" b="0" dirty="0">
                <a:latin typeface="Arial Unicode MS" pitchFamily="34" charset="-128"/>
              </a:rPr>
              <a:t>Lecture </a:t>
            </a:r>
            <a:r>
              <a:rPr lang="en-US" sz="3200" b="0" dirty="0" smtClean="0">
                <a:latin typeface="Arial Unicode MS" pitchFamily="34" charset="-128"/>
              </a:rPr>
              <a:t>8.1a  </a:t>
            </a:r>
            <a:r>
              <a:rPr lang="en-US" sz="4800" b="0" dirty="0">
                <a:latin typeface="Arial Unicode MS" pitchFamily="34" charset="-128"/>
              </a:rPr>
              <a:t/>
            </a:r>
            <a:br>
              <a:rPr lang="en-US" sz="4800" b="0" dirty="0">
                <a:latin typeface="Arial Unicode MS" pitchFamily="34" charset="-128"/>
              </a:rPr>
            </a:br>
            <a:r>
              <a:rPr lang="en-US" dirty="0" smtClean="0"/>
              <a:t>Explorations in subject access</a:t>
            </a:r>
            <a:br>
              <a:rPr lang="en-US" dirty="0" smtClean="0"/>
            </a:br>
            <a:r>
              <a:rPr lang="en-US" sz="2400" dirty="0"/>
              <a:t>based on Assignment 10</a:t>
            </a:r>
            <a:endParaRPr lang="en-US" sz="2400" b="0" dirty="0">
              <a:latin typeface="Arial Unicode MS" pitchFamily="34" charset="-128"/>
            </a:endParaRPr>
          </a:p>
        </p:txBody>
      </p:sp>
      <p:sp>
        <p:nvSpPr>
          <p:cNvPr id="2052" name="Rectangle 3"/>
          <p:cNvSpPr>
            <a:spLocks noGrp="1" noChangeArrowheads="1"/>
          </p:cNvSpPr>
          <p:nvPr>
            <p:ph type="subTitle" idx="1"/>
          </p:nvPr>
        </p:nvSpPr>
        <p:spPr>
          <a:xfrm>
            <a:off x="828674" y="2719093"/>
            <a:ext cx="7705725" cy="1402080"/>
          </a:xfrm>
        </p:spPr>
        <p:txBody>
          <a:bodyPr/>
          <a:lstStyle/>
          <a:p>
            <a:pPr eaLnBrk="1" hangingPunct="1"/>
            <a:r>
              <a:rPr lang="en-US" sz="2800" b="1" dirty="0" smtClean="0">
                <a:solidFill>
                  <a:schemeClr val="bg1"/>
                </a:solidFill>
              </a:rPr>
              <a:t>Dagobert Soergel</a:t>
            </a:r>
          </a:p>
          <a:p>
            <a:pPr eaLnBrk="1" hangingPunct="1"/>
            <a:r>
              <a:rPr lang="en-US" sz="2000" dirty="0" smtClean="0">
                <a:solidFill>
                  <a:schemeClr val="bg1"/>
                </a:solidFill>
              </a:rPr>
              <a:t>Department of Library and Information Studies</a:t>
            </a:r>
            <a:br>
              <a:rPr lang="en-US" sz="2000" dirty="0" smtClean="0">
                <a:solidFill>
                  <a:schemeClr val="bg1"/>
                </a:solidFill>
              </a:rPr>
            </a:br>
            <a:r>
              <a:rPr lang="en-US" sz="2000" dirty="0" smtClean="0">
                <a:solidFill>
                  <a:schemeClr val="bg1"/>
                </a:solidFill>
              </a:rPr>
              <a:t>Graduate School of Education </a:t>
            </a:r>
            <a:br>
              <a:rPr lang="en-US" sz="2000" dirty="0" smtClean="0">
                <a:solidFill>
                  <a:schemeClr val="bg1"/>
                </a:solidFill>
              </a:rPr>
            </a:br>
            <a:r>
              <a:rPr lang="en-US" sz="2000" dirty="0" smtClean="0">
                <a:solidFill>
                  <a:schemeClr val="bg1"/>
                </a:solidFill>
              </a:rPr>
              <a:t>University at Buffalo</a:t>
            </a:r>
          </a:p>
        </p:txBody>
      </p:sp>
      <p:sp>
        <p:nvSpPr>
          <p:cNvPr id="2053" name="Text Box 4"/>
          <p:cNvSpPr txBox="1">
            <a:spLocks noChangeArrowheads="1"/>
          </p:cNvSpPr>
          <p:nvPr/>
        </p:nvSpPr>
        <p:spPr bwMode="auto">
          <a:xfrm>
            <a:off x="4267200" y="3890341"/>
            <a:ext cx="14996160" cy="461665"/>
          </a:xfrm>
          <a:prstGeom prst="rect">
            <a:avLst/>
          </a:prstGeom>
          <a:noFill/>
          <a:ln w="9525">
            <a:noFill/>
            <a:miter lim="800000"/>
            <a:headEnd/>
            <a:tailEnd/>
          </a:ln>
        </p:spPr>
        <p:txBody>
          <a:bodyPr>
            <a:spAutoFit/>
          </a:bodyPr>
          <a:lstStyle/>
          <a:p>
            <a:pPr algn="ctr" defTabSz="914400">
              <a:spcBef>
                <a:spcPct val="10000"/>
              </a:spcBef>
            </a:pPr>
            <a:endParaRPr lang="en-US" sz="2400" dirty="0">
              <a:solidFill>
                <a:srgbClr val="FFFFFF"/>
              </a:solidFill>
            </a:endParaRPr>
          </a:p>
        </p:txBody>
      </p:sp>
      <p:sp>
        <p:nvSpPr>
          <p:cNvPr id="6" name="TextBox 5"/>
          <p:cNvSpPr txBox="1"/>
          <p:nvPr/>
        </p:nvSpPr>
        <p:spPr>
          <a:xfrm>
            <a:off x="304800" y="4608913"/>
            <a:ext cx="8153400" cy="461665"/>
          </a:xfrm>
          <a:prstGeom prst="rect">
            <a:avLst/>
          </a:prstGeom>
          <a:noFill/>
        </p:spPr>
        <p:txBody>
          <a:bodyPr wrap="square" rtlCol="0">
            <a:spAutoFit/>
          </a:bodyPr>
          <a:lstStyle/>
          <a:p>
            <a:pPr defTabSz="914400"/>
            <a:r>
              <a:rPr lang="en-US" sz="2400" smtClean="0">
                <a:solidFill>
                  <a:srgbClr val="FFFFFF"/>
                </a:solidFill>
                <a:latin typeface="Arial Unicode MS" pitchFamily="34" charset="-128"/>
              </a:rPr>
              <a:t>180 </a:t>
            </a:r>
            <a:r>
              <a:rPr lang="en-US" sz="2400" smtClean="0">
                <a:solidFill>
                  <a:srgbClr val="FFFFFF"/>
                </a:solidFill>
                <a:latin typeface="Arial Unicode MS" pitchFamily="34" charset="-128"/>
              </a:rPr>
              <a:t>min                                        </a:t>
            </a:r>
            <a:r>
              <a:rPr lang="en-US" sz="2400" smtClean="0">
                <a:solidFill>
                  <a:srgbClr val="FFFFFF"/>
                </a:solidFill>
                <a:latin typeface="Arial Unicode MS" pitchFamily="34" charset="-128"/>
              </a:rPr>
              <a:t>                </a:t>
            </a:r>
            <a:r>
              <a:rPr lang="en-US" sz="2400" dirty="0" smtClean="0">
                <a:solidFill>
                  <a:srgbClr val="FFFFFF"/>
                </a:solidFill>
                <a:latin typeface="Arial Unicode MS" pitchFamily="34" charset="-128"/>
              </a:rPr>
              <a:t>Includes audio.  </a:t>
            </a:r>
          </a:p>
        </p:txBody>
      </p:sp>
    </p:spTree>
    <p:extLst>
      <p:ext uri="{BB962C8B-B14F-4D97-AF65-F5344CB8AC3E}">
        <p14:creationId xmlns:p14="http://schemas.microsoft.com/office/powerpoint/2010/main" val="3901614714"/>
      </p:ext>
    </p:extLst>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758512663"/>
              </p:ext>
            </p:extLst>
          </p:nvPr>
        </p:nvGraphicFramePr>
        <p:xfrm>
          <a:off x="457200" y="150813"/>
          <a:ext cx="20682240" cy="5054227"/>
        </p:xfrm>
        <a:graphic>
          <a:graphicData uri="http://schemas.openxmlformats.org/drawingml/2006/table">
            <a:tbl>
              <a:tblPr/>
              <a:tblGrid>
                <a:gridCol w="1600200"/>
                <a:gridCol w="1524000"/>
                <a:gridCol w="1447800"/>
                <a:gridCol w="3429000"/>
                <a:gridCol w="2775240"/>
                <a:gridCol w="2209800"/>
                <a:gridCol w="1676400"/>
                <a:gridCol w="1905000"/>
                <a:gridCol w="4114800"/>
              </a:tblGrid>
              <a:tr h="460720">
                <a:tc rowSpan="2">
                  <a:txBody>
                    <a:bodyPr/>
                    <a:lstStyle/>
                    <a:p>
                      <a:pPr marL="0" marR="0" algn="ctr">
                        <a:spcBef>
                          <a:spcPts val="0"/>
                        </a:spcBef>
                        <a:spcAft>
                          <a:spcPts val="0"/>
                        </a:spcAft>
                      </a:pPr>
                      <a:r>
                        <a:rPr lang="en-US" sz="1200" b="1" kern="1400" dirty="0" smtClean="0">
                          <a:solidFill>
                            <a:srgbClr val="000000"/>
                          </a:solidFill>
                          <a:latin typeface="Times New Roman"/>
                          <a:ea typeface="Calibri"/>
                        </a:rPr>
                        <a:t>a</a:t>
                      </a:r>
                    </a:p>
                    <a:p>
                      <a:pPr marL="0" marR="0" algn="ctr">
                        <a:spcBef>
                          <a:spcPts val="0"/>
                        </a:spcBef>
                        <a:spcAft>
                          <a:spcPts val="0"/>
                        </a:spcAft>
                      </a:pPr>
                      <a:r>
                        <a:rPr lang="en-US" sz="1200" b="1" kern="1400" dirty="0" smtClean="0">
                          <a:solidFill>
                            <a:srgbClr val="000000"/>
                          </a:solidFill>
                          <a:latin typeface="Times New Roman"/>
                          <a:ea typeface="Calibri"/>
                        </a:rPr>
                        <a:t>Search terms</a:t>
                      </a:r>
                    </a:p>
                    <a:p>
                      <a:pPr marL="0" marR="0" algn="ctr">
                        <a:spcBef>
                          <a:spcPts val="0"/>
                        </a:spcBef>
                        <a:spcAft>
                          <a:spcPts val="0"/>
                        </a:spcAft>
                      </a:pPr>
                      <a:r>
                        <a:rPr lang="en-US" sz="1200" b="1" kern="1400" dirty="0" smtClean="0">
                          <a:solidFill>
                            <a:srgbClr val="000000"/>
                          </a:solidFill>
                          <a:latin typeface="Times New Roman"/>
                          <a:ea typeface="Calibri"/>
                        </a:rPr>
                        <a:t>for concept Harbor</a:t>
                      </a:r>
                    </a:p>
                    <a:p>
                      <a:pPr marL="0" marR="0" algn="ctr">
                        <a:spcBef>
                          <a:spcPts val="0"/>
                        </a:spcBef>
                        <a:spcAft>
                          <a:spcPts val="0"/>
                        </a:spcAft>
                      </a:pPr>
                      <a:r>
                        <a:rPr lang="en-US" sz="1200" b="0" kern="1400" dirty="0" smtClean="0">
                          <a:solidFill>
                            <a:srgbClr val="000000"/>
                          </a:solidFill>
                          <a:latin typeface="Times New Roman"/>
                          <a:ea typeface="Calibri"/>
                        </a:rPr>
                        <a:t>in the raw alpha index</a:t>
                      </a:r>
                      <a:endParaRPr lang="en-US" sz="1200" b="0" kern="1400" dirty="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Times New Roman"/>
                          <a:ea typeface="Calibri"/>
                        </a:rPr>
                        <a:t>b1</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Times New Roman"/>
                          <a:ea typeface="Calibri"/>
                        </a:rPr>
                        <a:t>b2</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Times New Roman"/>
                          <a:ea typeface="Calibri"/>
                        </a:rPr>
                        <a:t>c1</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Times New Roman"/>
                          <a:ea typeface="Calibri"/>
                        </a:rPr>
                        <a:t>c1 continued</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spcBef>
                          <a:spcPts val="0"/>
                        </a:spcBef>
                        <a:spcAft>
                          <a:spcPts val="0"/>
                        </a:spcAft>
                      </a:pPr>
                      <a:r>
                        <a:rPr lang="en-US" sz="1200" b="1" kern="1400" dirty="0" smtClean="0">
                          <a:solidFill>
                            <a:srgbClr val="000000"/>
                          </a:solidFill>
                          <a:latin typeface="Times New Roman"/>
                          <a:ea typeface="Calibri"/>
                        </a:rPr>
                        <a:t>c2</a:t>
                      </a:r>
                    </a:p>
                    <a:p>
                      <a:pPr marL="0" marR="0" algn="ctr">
                        <a:spcBef>
                          <a:spcPts val="0"/>
                        </a:spcBef>
                        <a:spcAft>
                          <a:spcPts val="0"/>
                        </a:spcAft>
                      </a:pPr>
                      <a:endParaRPr lang="en-US" sz="1200" b="1" kern="1400" dirty="0" smtClean="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endParaRPr lang="en-US" sz="1200" b="1" kern="1400" dirty="0" smtClean="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5267">
                <a:tc v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1410782" rtl="0" eaLnBrk="1" latinLnBrk="0" hangingPunct="1">
                        <a:spcBef>
                          <a:spcPts val="0"/>
                        </a:spcBef>
                        <a:spcAft>
                          <a:spcPts val="0"/>
                        </a:spcAft>
                        <a:tabLst>
                          <a:tab pos="857250" algn="l"/>
                        </a:tabLst>
                      </a:pPr>
                      <a:endParaRPr lang="en-US" sz="1200" b="1" kern="1400" dirty="0">
                        <a:solidFill>
                          <a:srgbClr val="FF0000"/>
                        </a:solidFill>
                        <a:latin typeface="Times New Roman"/>
                        <a:ea typeface="Calibri"/>
                        <a:cs typeface="+mn-cs"/>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b="1" kern="1400" dirty="0">
                        <a:solidFill>
                          <a:srgbClr val="00B05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b="1" kern="1400" dirty="0">
                        <a:solidFill>
                          <a:srgbClr val="0070C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38240">
                <a:tc>
                  <a:txBody>
                    <a:bodyPr/>
                    <a:lstStyle/>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r>
                        <a:rPr lang="en-US" sz="1200" kern="1400" dirty="0" smtClean="0">
                          <a:solidFill>
                            <a:srgbClr val="000000"/>
                          </a:solidFill>
                          <a:latin typeface="Times New Roman"/>
                          <a:ea typeface="Calibri"/>
                        </a:rPr>
                        <a:t>Harbor</a:t>
                      </a:r>
                    </a:p>
                    <a:p>
                      <a:pPr marL="0" marR="0">
                        <a:spcBef>
                          <a:spcPts val="0"/>
                        </a:spcBef>
                        <a:spcAft>
                          <a:spcPts val="0"/>
                        </a:spcAft>
                      </a:pPr>
                      <a:r>
                        <a:rPr lang="en-US" sz="1200" kern="1400" dirty="0" smtClean="0">
                          <a:solidFill>
                            <a:srgbClr val="000000"/>
                          </a:solidFill>
                          <a:latin typeface="Times New Roman"/>
                          <a:ea typeface="Calibri"/>
                        </a:rPr>
                        <a:t>Harbors</a:t>
                      </a:r>
                    </a:p>
                    <a:p>
                      <a:pPr marL="0" marR="0">
                        <a:spcBef>
                          <a:spcPts val="0"/>
                        </a:spcBef>
                        <a:spcAft>
                          <a:spcPts val="0"/>
                        </a:spcAft>
                      </a:pPr>
                      <a:r>
                        <a:rPr lang="en-US" sz="1200" kern="1400" dirty="0" smtClean="0">
                          <a:solidFill>
                            <a:srgbClr val="000000"/>
                          </a:solidFill>
                          <a:latin typeface="Times New Roman"/>
                          <a:ea typeface="Calibri"/>
                        </a:rPr>
                        <a:t>Harbour</a:t>
                      </a:r>
                    </a:p>
                    <a:p>
                      <a:pPr marL="0" marR="0">
                        <a:spcBef>
                          <a:spcPts val="0"/>
                        </a:spcBef>
                        <a:spcAft>
                          <a:spcPts val="0"/>
                        </a:spcAft>
                      </a:pPr>
                      <a:r>
                        <a:rPr lang="en-US" sz="1200" kern="1400" dirty="0" smtClean="0">
                          <a:solidFill>
                            <a:srgbClr val="000000"/>
                          </a:solidFill>
                          <a:latin typeface="Times New Roman"/>
                          <a:ea typeface="Calibri"/>
                        </a:rPr>
                        <a:t>Harbours</a:t>
                      </a:r>
                    </a:p>
                    <a:p>
                      <a:pPr marL="0" marR="0">
                        <a:spcBef>
                          <a:spcPts val="0"/>
                        </a:spcBef>
                        <a:spcAft>
                          <a:spcPts val="0"/>
                        </a:spcAft>
                      </a:pPr>
                      <a:endParaRPr lang="en-US" sz="1200" kern="1400" dirty="0" smtClean="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1028700" algn="l"/>
                        </a:tabLst>
                      </a:pPr>
                      <a:r>
                        <a:rPr lang="en-US" sz="1200" kern="1400" dirty="0" smtClean="0">
                          <a:solidFill>
                            <a:srgbClr val="000000"/>
                          </a:solidFill>
                          <a:latin typeface="Times New Roman"/>
                          <a:ea typeface="Calibri"/>
                        </a:rPr>
                        <a:t>	</a:t>
                      </a:r>
                    </a:p>
                    <a:p>
                      <a:pPr marL="0" marR="0">
                        <a:spcBef>
                          <a:spcPts val="0"/>
                        </a:spcBef>
                        <a:spcAft>
                          <a:spcPts val="0"/>
                        </a:spcAft>
                        <a:tabLst>
                          <a:tab pos="1028700" algn="l"/>
                        </a:tabLst>
                      </a:pPr>
                      <a:endParaRPr lang="en-US" sz="1200" kern="1400" dirty="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100" kern="1400" dirty="0" smtClean="0">
                        <a:solidFill>
                          <a:srgbClr val="000000"/>
                        </a:solidFill>
                        <a:latin typeface="Times New Roman"/>
                        <a:ea typeface="Calibri"/>
                      </a:endParaRPr>
                    </a:p>
                    <a:p>
                      <a:pPr marL="0" marR="0">
                        <a:spcBef>
                          <a:spcPts val="0"/>
                        </a:spcBef>
                        <a:spcAft>
                          <a:spcPts val="0"/>
                        </a:spcAft>
                      </a:pPr>
                      <a:endParaRPr lang="en-US" sz="1100" kern="1400" baseline="0" dirty="0" smtClean="0">
                        <a:solidFill>
                          <a:srgbClr val="000000"/>
                        </a:solidFill>
                        <a:latin typeface="+mn-lt"/>
                        <a:ea typeface="Calibri"/>
                      </a:endParaRPr>
                    </a:p>
                    <a:p>
                      <a:pPr marL="0" marR="0">
                        <a:spcBef>
                          <a:spcPts val="0"/>
                        </a:spcBef>
                        <a:spcAft>
                          <a:spcPts val="0"/>
                        </a:spcAft>
                      </a:pPr>
                      <a:endParaRPr lang="en-US" sz="1100" kern="1400" baseline="0" dirty="0" smtClean="0">
                        <a:solidFill>
                          <a:srgbClr val="000000"/>
                        </a:solidFill>
                        <a:latin typeface="+mn-lt"/>
                        <a:ea typeface="Calibri"/>
                      </a:endParaRPr>
                    </a:p>
                    <a:p>
                      <a:pPr marL="0" marR="0">
                        <a:spcBef>
                          <a:spcPts val="0"/>
                        </a:spcBef>
                        <a:spcAft>
                          <a:spcPts val="0"/>
                        </a:spcAft>
                      </a:pPr>
                      <a:endParaRPr lang="en-US" sz="1100" kern="1400" baseline="0" dirty="0" smtClean="0">
                        <a:solidFill>
                          <a:srgbClr val="000000"/>
                        </a:solidFill>
                        <a:latin typeface="+mn-lt"/>
                        <a:ea typeface="Calibri"/>
                      </a:endParaRPr>
                    </a:p>
                    <a:p>
                      <a:pPr marL="0" marR="0">
                        <a:spcBef>
                          <a:spcPts val="0"/>
                        </a:spcBef>
                        <a:spcAft>
                          <a:spcPts val="0"/>
                        </a:spcAft>
                      </a:pPr>
                      <a:endParaRPr lang="en-US" sz="1100" kern="1400" baseline="0" dirty="0" smtClean="0">
                        <a:solidFill>
                          <a:srgbClr val="000000"/>
                        </a:solidFill>
                        <a:latin typeface="+mn-lt"/>
                        <a:ea typeface="Calibri"/>
                      </a:endParaRPr>
                    </a:p>
                    <a:p>
                      <a:pPr marL="0" marR="0">
                        <a:spcBef>
                          <a:spcPts val="0"/>
                        </a:spcBef>
                        <a:spcAft>
                          <a:spcPts val="0"/>
                        </a:spcAft>
                      </a:pPr>
                      <a:endParaRPr lang="en-US" sz="1100" kern="1400" baseline="0" dirty="0" smtClean="0">
                        <a:solidFill>
                          <a:srgbClr val="000000"/>
                        </a:solidFill>
                        <a:latin typeface="+mn-lt"/>
                        <a:ea typeface="Calibri"/>
                      </a:endParaRPr>
                    </a:p>
                    <a:p>
                      <a:pPr marL="0" marR="0">
                        <a:spcBef>
                          <a:spcPts val="0"/>
                        </a:spcBef>
                        <a:spcAft>
                          <a:spcPts val="0"/>
                        </a:spcAft>
                      </a:pPr>
                      <a:endParaRPr lang="en-US" sz="1100" kern="1400" baseline="0" dirty="0" smtClean="0">
                        <a:solidFill>
                          <a:srgbClr val="000000"/>
                        </a:solidFill>
                        <a:latin typeface="+mn-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1085850" algn="l"/>
                        </a:tabLst>
                      </a:pPr>
                      <a:endParaRPr lang="en-US" sz="1200" kern="1400" dirty="0" smtClean="0">
                        <a:solidFill>
                          <a:srgbClr val="000000"/>
                        </a:solidFill>
                        <a:latin typeface="Times New Roman"/>
                        <a:ea typeface="Calibri"/>
                      </a:endParaRPr>
                    </a:p>
                    <a:p>
                      <a:pPr marL="0" marR="0">
                        <a:spcBef>
                          <a:spcPts val="0"/>
                        </a:spcBef>
                        <a:spcAft>
                          <a:spcPts val="0"/>
                        </a:spcAft>
                        <a:tabLst>
                          <a:tab pos="1085850" algn="l"/>
                        </a:tabLst>
                      </a:pPr>
                      <a:endParaRPr lang="en-US" sz="1200" kern="1400" baseline="0" dirty="0" smtClean="0">
                        <a:solidFill>
                          <a:srgbClr val="000000"/>
                        </a:solidFill>
                        <a:latin typeface="Times New Roman"/>
                        <a:ea typeface="Calibri"/>
                      </a:endParaRPr>
                    </a:p>
                    <a:p>
                      <a:pPr marL="0" marR="0">
                        <a:spcBef>
                          <a:spcPts val="0"/>
                        </a:spcBef>
                        <a:spcAft>
                          <a:spcPts val="0"/>
                        </a:spcAft>
                        <a:tabLst>
                          <a:tab pos="1085850" algn="l"/>
                        </a:tabLst>
                      </a:pPr>
                      <a:endParaRPr lang="en-US" sz="1200" kern="1400" baseline="0" dirty="0" smtClean="0">
                        <a:solidFill>
                          <a:srgbClr val="FF0000"/>
                        </a:solidFill>
                        <a:latin typeface="Times New Roman"/>
                        <a:ea typeface="Calibri"/>
                      </a:endParaRPr>
                    </a:p>
                    <a:p>
                      <a:pPr marL="0" marR="0">
                        <a:spcBef>
                          <a:spcPts val="0"/>
                        </a:spcBef>
                        <a:spcAft>
                          <a:spcPts val="0"/>
                        </a:spcAft>
                        <a:tabLst>
                          <a:tab pos="1085850" algn="l"/>
                        </a:tabLst>
                      </a:pPr>
                      <a:endParaRPr lang="en-US" sz="1200" kern="1400" baseline="0" dirty="0" smtClean="0">
                        <a:solidFill>
                          <a:srgbClr val="000000"/>
                        </a:solidFill>
                        <a:latin typeface="Times New Roman"/>
                        <a:ea typeface="Calibri"/>
                      </a:endParaRPr>
                    </a:p>
                    <a:p>
                      <a:pPr marL="0" marR="0">
                        <a:spcBef>
                          <a:spcPts val="0"/>
                        </a:spcBef>
                        <a:spcAft>
                          <a:spcPts val="0"/>
                        </a:spcAft>
                        <a:tabLst>
                          <a:tab pos="1085850" algn="l"/>
                        </a:tabLst>
                      </a:pPr>
                      <a:endParaRPr lang="en-US" sz="1200" kern="1400" baseline="0" dirty="0" smtClean="0">
                        <a:solidFill>
                          <a:srgbClr val="000000"/>
                        </a:solidFill>
                        <a:latin typeface="Times New Roman"/>
                        <a:ea typeface="Calibri"/>
                      </a:endParaRPr>
                    </a:p>
                    <a:p>
                      <a:pPr marL="0" marR="0">
                        <a:spcBef>
                          <a:spcPts val="0"/>
                        </a:spcBef>
                        <a:spcAft>
                          <a:spcPts val="0"/>
                        </a:spcAft>
                        <a:tabLst>
                          <a:tab pos="1085850" algn="l"/>
                        </a:tabLst>
                      </a:pPr>
                      <a:r>
                        <a:rPr lang="en-US" sz="1200" kern="1400" dirty="0" smtClean="0">
                          <a:solidFill>
                            <a:srgbClr val="000000"/>
                          </a:solidFill>
                          <a:latin typeface="Times New Roman"/>
                          <a:ea typeface="Calibri"/>
                        </a:rPr>
                        <a:t>	</a:t>
                      </a:r>
                      <a:endParaRPr lang="en-US" sz="1200" kern="1400" dirty="0" smtClean="0">
                        <a:solidFill>
                          <a:srgbClr val="FF0000"/>
                        </a:solidFill>
                        <a:latin typeface="Times New Roman"/>
                        <a:ea typeface="Calibri"/>
                        <a:cs typeface="+mn-cs"/>
                      </a:endParaRPr>
                    </a:p>
                    <a:p>
                      <a:pPr marL="0" marR="0">
                        <a:spcBef>
                          <a:spcPts val="0"/>
                        </a:spcBef>
                        <a:spcAft>
                          <a:spcPts val="0"/>
                        </a:spcAft>
                        <a:tabLst>
                          <a:tab pos="1085850" algn="l"/>
                        </a:tabLst>
                      </a:pPr>
                      <a:endParaRPr lang="en-US" sz="1200" kern="1400" baseline="0" dirty="0" smtClean="0">
                        <a:solidFill>
                          <a:srgbClr val="000000"/>
                        </a:solidFill>
                        <a:latin typeface="Times New Roman"/>
                        <a:ea typeface="Calibri"/>
                      </a:endParaRPr>
                    </a:p>
                    <a:p>
                      <a:pPr marL="0" marR="0">
                        <a:spcBef>
                          <a:spcPts val="0"/>
                        </a:spcBef>
                        <a:spcAft>
                          <a:spcPts val="0"/>
                        </a:spcAft>
                        <a:tabLst>
                          <a:tab pos="1085850" algn="l"/>
                        </a:tabLst>
                      </a:pPr>
                      <a:endParaRPr lang="en-US" sz="1200" kern="1400" baseline="0" dirty="0" smtClean="0">
                        <a:solidFill>
                          <a:srgbClr val="000000"/>
                        </a:solidFill>
                        <a:latin typeface="Times New Roman"/>
                        <a:ea typeface="Calibri"/>
                      </a:endParaRPr>
                    </a:p>
                    <a:p>
                      <a:pPr marL="0" marR="0">
                        <a:spcBef>
                          <a:spcPts val="0"/>
                        </a:spcBef>
                        <a:spcAft>
                          <a:spcPts val="0"/>
                        </a:spcAft>
                        <a:tabLst>
                          <a:tab pos="1085850" algn="l"/>
                        </a:tabLst>
                      </a:pPr>
                      <a:r>
                        <a:rPr lang="en-US" sz="1200" kern="1400" dirty="0" smtClean="0">
                          <a:solidFill>
                            <a:srgbClr val="000000"/>
                          </a:solidFill>
                          <a:latin typeface="Times New Roman"/>
                          <a:ea typeface="Calibri"/>
                        </a:rPr>
                        <a:t>	</a:t>
                      </a:r>
                      <a:endParaRPr lang="en-US" sz="1200" kern="1400" dirty="0" smtClean="0">
                        <a:solidFill>
                          <a:srgbClr val="FF0000"/>
                        </a:solidFill>
                        <a:latin typeface="Times New Roman"/>
                        <a:ea typeface="Calibri"/>
                        <a:cs typeface="+mn-cs"/>
                      </a:endParaRPr>
                    </a:p>
                    <a:p>
                      <a:pPr marL="0" marR="0">
                        <a:spcBef>
                          <a:spcPts val="0"/>
                        </a:spcBef>
                        <a:spcAft>
                          <a:spcPts val="0"/>
                        </a:spcAft>
                      </a:pPr>
                      <a:endParaRPr lang="en-US" sz="1200" kern="1400" baseline="0" dirty="0" smtClean="0">
                        <a:solidFill>
                          <a:srgbClr val="000000"/>
                        </a:solidFill>
                        <a:latin typeface="Times New Roman"/>
                        <a:ea typeface="Calibri"/>
                      </a:endParaRPr>
                    </a:p>
                    <a:p>
                      <a:pPr marL="0" marR="0">
                        <a:spcBef>
                          <a:spcPts val="0"/>
                        </a:spcBef>
                        <a:spcAft>
                          <a:spcPts val="0"/>
                        </a:spcAft>
                      </a:pPr>
                      <a:endParaRPr lang="en-US" sz="1200" kern="1400" baseline="0" dirty="0" smtClean="0">
                        <a:solidFill>
                          <a:srgbClr val="000000"/>
                        </a:solidFill>
                        <a:latin typeface="Times New Roman"/>
                        <a:ea typeface="Calibri"/>
                      </a:endParaRPr>
                    </a:p>
                    <a:p>
                      <a:pPr marL="0" marR="0">
                        <a:spcBef>
                          <a:spcPts val="0"/>
                        </a:spcBef>
                        <a:spcAft>
                          <a:spcPts val="0"/>
                        </a:spcAft>
                      </a:pPr>
                      <a:endParaRPr lang="en-US" sz="1200" kern="1400" baseline="0" dirty="0" smtClean="0">
                        <a:solidFill>
                          <a:srgbClr val="000000"/>
                        </a:solidFill>
                        <a:latin typeface="Times New Roman"/>
                        <a:ea typeface="Calibri"/>
                        <a:cs typeface="+mn-cs"/>
                      </a:endParaRPr>
                    </a:p>
                    <a:p>
                      <a:pPr marL="0" marR="0">
                        <a:spcBef>
                          <a:spcPts val="0"/>
                        </a:spcBef>
                        <a:spcAft>
                          <a:spcPts val="0"/>
                        </a:spcAft>
                      </a:pPr>
                      <a:endParaRPr lang="en-US" sz="1100" kern="1400" baseline="0" dirty="0" smtClean="0">
                        <a:solidFill>
                          <a:srgbClr val="000000"/>
                        </a:solidFill>
                        <a:latin typeface="Times New Roman"/>
                        <a:ea typeface="Calibri"/>
                        <a:cs typeface="+mn-cs"/>
                      </a:endParaRPr>
                    </a:p>
                    <a:p>
                      <a:pPr marL="0" marR="0">
                        <a:spcBef>
                          <a:spcPts val="0"/>
                        </a:spcBef>
                        <a:spcAft>
                          <a:spcPts val="0"/>
                        </a:spcAft>
                      </a:pPr>
                      <a:endParaRPr lang="en-US" sz="1200" kern="1400" baseline="0" dirty="0" smtClean="0">
                        <a:solidFill>
                          <a:srgbClr val="000000"/>
                        </a:solidFill>
                        <a:latin typeface="Times New Roman"/>
                        <a:ea typeface="Calibri"/>
                        <a:cs typeface="+mn-cs"/>
                      </a:endParaRPr>
                    </a:p>
                    <a:p>
                      <a:pPr marL="0" marR="0">
                        <a:spcBef>
                          <a:spcPts val="0"/>
                        </a:spcBef>
                        <a:spcAft>
                          <a:spcPts val="0"/>
                        </a:spcAft>
                      </a:pPr>
                      <a:endParaRPr lang="en-US" sz="1200" kern="1400" baseline="0" dirty="0" smtClean="0">
                        <a:solidFill>
                          <a:srgbClr val="000000"/>
                        </a:solidFill>
                        <a:latin typeface="Times New Roman"/>
                        <a:ea typeface="Calibri"/>
                        <a:cs typeface="+mn-cs"/>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857250" algn="l"/>
                        </a:tabLst>
                      </a:pPr>
                      <a:endParaRPr lang="en-US" sz="1200" kern="1400" dirty="0" smtClean="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B050"/>
                        </a:solidFill>
                        <a:latin typeface="Times New Roman"/>
                        <a:ea typeface="Calibri"/>
                      </a:endParaRPr>
                    </a:p>
                    <a:p>
                      <a:pPr marL="0" marR="0">
                        <a:spcBef>
                          <a:spcPts val="0"/>
                        </a:spcBef>
                        <a:spcAft>
                          <a:spcPts val="0"/>
                        </a:spcAft>
                      </a:pPr>
                      <a:r>
                        <a:rPr lang="en-US" sz="1200" kern="1400" baseline="0" dirty="0" smtClean="0">
                          <a:solidFill>
                            <a:srgbClr val="00B050"/>
                          </a:solidFill>
                          <a:latin typeface="Times New Roman"/>
                          <a:ea typeface="Calibri"/>
                        </a:rPr>
                        <a:t> </a:t>
                      </a:r>
                      <a:endParaRPr lang="en-US" sz="1200" kern="1400" dirty="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chemeClr val="tx1"/>
                        </a:solidFill>
                        <a:latin typeface="Times New Roman"/>
                        <a:ea typeface="Calibri"/>
                      </a:endParaRPr>
                    </a:p>
                    <a:p>
                      <a:pPr marL="0" marR="0">
                        <a:spcBef>
                          <a:spcPts val="0"/>
                        </a:spcBef>
                        <a:spcAft>
                          <a:spcPts val="0"/>
                        </a:spcAft>
                      </a:pPr>
                      <a:endParaRPr lang="en-US" sz="1200" kern="1400" baseline="0" dirty="0" smtClean="0">
                        <a:solidFill>
                          <a:schemeClr val="tx1"/>
                        </a:solidFill>
                        <a:latin typeface="Times New Roman"/>
                        <a:ea typeface="Calibri"/>
                      </a:endParaRPr>
                    </a:p>
                    <a:p>
                      <a:pPr marL="0" marR="0">
                        <a:spcBef>
                          <a:spcPts val="0"/>
                        </a:spcBef>
                        <a:spcAft>
                          <a:spcPts val="0"/>
                        </a:spcAft>
                      </a:pPr>
                      <a:endParaRPr lang="en-US" sz="1200" kern="1400" baseline="0" dirty="0" smtClean="0">
                        <a:solidFill>
                          <a:schemeClr val="tx1"/>
                        </a:solidFill>
                        <a:latin typeface="Times New Roman"/>
                        <a:ea typeface="Calibri"/>
                      </a:endParaRPr>
                    </a:p>
                    <a:p>
                      <a:pPr marL="0" marR="0">
                        <a:spcBef>
                          <a:spcPts val="0"/>
                        </a:spcBef>
                        <a:spcAft>
                          <a:spcPts val="0"/>
                        </a:spcAft>
                      </a:pPr>
                      <a:endParaRPr lang="en-US" sz="1200" kern="1400" baseline="0" dirty="0" smtClean="0">
                        <a:solidFill>
                          <a:schemeClr val="tx1"/>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5" name="~PP351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4114804" y="4267200"/>
            <a:ext cx="623887" cy="623888"/>
          </a:xfrm>
          <a:prstGeom prst="rect">
            <a:avLst/>
          </a:prstGeom>
        </p:spPr>
      </p:pic>
      <p:sp>
        <p:nvSpPr>
          <p:cNvPr id="6" name="Slide Number Placeholder 5"/>
          <p:cNvSpPr>
            <a:spLocks noGrp="1"/>
          </p:cNvSpPr>
          <p:nvPr>
            <p:ph type="sldNum" sz="quarter" idx="12"/>
          </p:nvPr>
        </p:nvSpPr>
        <p:spPr/>
        <p:txBody>
          <a:bodyPr/>
          <a:lstStyle/>
          <a:p>
            <a:pPr>
              <a:defRPr/>
            </a:pPr>
            <a:fld id="{1C34AABC-7A0A-4F81-8B5A-F7715F07E9BB}" type="slidenum">
              <a:rPr lang="en-US" smtClean="0"/>
              <a:pPr>
                <a:defRPr/>
              </a:pPr>
              <a:t>10</a:t>
            </a:fld>
            <a:endParaRPr lang="en-US" dirty="0"/>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5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243690319"/>
              </p:ext>
            </p:extLst>
          </p:nvPr>
        </p:nvGraphicFramePr>
        <p:xfrm>
          <a:off x="457200" y="150813"/>
          <a:ext cx="20682240" cy="5259387"/>
        </p:xfrm>
        <a:graphic>
          <a:graphicData uri="http://schemas.openxmlformats.org/drawingml/2006/table">
            <a:tbl>
              <a:tblPr/>
              <a:tblGrid>
                <a:gridCol w="1600200"/>
                <a:gridCol w="1524000"/>
                <a:gridCol w="1447800"/>
                <a:gridCol w="3429000"/>
                <a:gridCol w="2775240"/>
                <a:gridCol w="2209800"/>
                <a:gridCol w="1676400"/>
                <a:gridCol w="1905000"/>
                <a:gridCol w="4114800"/>
              </a:tblGrid>
              <a:tr h="460720">
                <a:tc rowSpan="2">
                  <a:txBody>
                    <a:bodyPr/>
                    <a:lstStyle/>
                    <a:p>
                      <a:pPr marL="0" marR="0" algn="ctr">
                        <a:spcBef>
                          <a:spcPts val="0"/>
                        </a:spcBef>
                        <a:spcAft>
                          <a:spcPts val="0"/>
                        </a:spcAft>
                      </a:pPr>
                      <a:r>
                        <a:rPr lang="en-US" sz="1200" b="1" kern="1400" dirty="0" smtClean="0">
                          <a:solidFill>
                            <a:srgbClr val="000000"/>
                          </a:solidFill>
                          <a:latin typeface="Times New Roman"/>
                          <a:ea typeface="Calibri"/>
                        </a:rPr>
                        <a:t>a</a:t>
                      </a:r>
                    </a:p>
                    <a:p>
                      <a:pPr marL="0" marR="0" algn="ctr">
                        <a:spcBef>
                          <a:spcPts val="0"/>
                        </a:spcBef>
                        <a:spcAft>
                          <a:spcPts val="0"/>
                        </a:spcAft>
                      </a:pPr>
                      <a:r>
                        <a:rPr lang="en-US" sz="1200" b="1" kern="1400" dirty="0" smtClean="0">
                          <a:solidFill>
                            <a:srgbClr val="000000"/>
                          </a:solidFill>
                          <a:latin typeface="Times New Roman"/>
                          <a:ea typeface="Calibri"/>
                        </a:rPr>
                        <a:t>Search terms</a:t>
                      </a:r>
                    </a:p>
                    <a:p>
                      <a:pPr marL="0" marR="0" algn="ctr">
                        <a:spcBef>
                          <a:spcPts val="0"/>
                        </a:spcBef>
                        <a:spcAft>
                          <a:spcPts val="0"/>
                        </a:spcAft>
                      </a:pPr>
                      <a:r>
                        <a:rPr lang="en-US" sz="1200" b="1" kern="1400" dirty="0" smtClean="0">
                          <a:solidFill>
                            <a:srgbClr val="000000"/>
                          </a:solidFill>
                          <a:latin typeface="Times New Roman"/>
                          <a:ea typeface="Calibri"/>
                        </a:rPr>
                        <a:t>for concept Harbor</a:t>
                      </a:r>
                    </a:p>
                    <a:p>
                      <a:pPr marL="0" marR="0" algn="ctr">
                        <a:spcBef>
                          <a:spcPts val="0"/>
                        </a:spcBef>
                        <a:spcAft>
                          <a:spcPts val="0"/>
                        </a:spcAft>
                      </a:pPr>
                      <a:r>
                        <a:rPr lang="en-US" sz="1200" b="0" kern="1400" dirty="0" smtClean="0">
                          <a:solidFill>
                            <a:srgbClr val="000000"/>
                          </a:solidFill>
                          <a:latin typeface="Times New Roman"/>
                          <a:ea typeface="Calibri"/>
                        </a:rPr>
                        <a:t>in the raw alpha index</a:t>
                      </a:r>
                      <a:endParaRPr lang="en-US" sz="1200" b="0" kern="1400" dirty="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Times New Roman"/>
                          <a:ea typeface="Calibri"/>
                        </a:rPr>
                        <a:t>b1</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Times New Roman"/>
                          <a:ea typeface="Calibri"/>
                        </a:rPr>
                        <a:t>b2</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Times New Roman"/>
                          <a:ea typeface="Calibri"/>
                        </a:rPr>
                        <a:t>c1</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Times New Roman"/>
                          <a:ea typeface="Calibri"/>
                        </a:rPr>
                        <a:t>c1 continued</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spcBef>
                          <a:spcPts val="0"/>
                        </a:spcBef>
                        <a:spcAft>
                          <a:spcPts val="0"/>
                        </a:spcAft>
                      </a:pPr>
                      <a:r>
                        <a:rPr lang="en-US" sz="1200" b="1" kern="1400" dirty="0" smtClean="0">
                          <a:solidFill>
                            <a:srgbClr val="000000"/>
                          </a:solidFill>
                          <a:latin typeface="Times New Roman"/>
                          <a:ea typeface="Calibri"/>
                        </a:rPr>
                        <a:t>c2</a:t>
                      </a:r>
                    </a:p>
                    <a:p>
                      <a:pPr marL="0" marR="0" algn="ctr">
                        <a:spcBef>
                          <a:spcPts val="0"/>
                        </a:spcBef>
                        <a:spcAft>
                          <a:spcPts val="0"/>
                        </a:spcAft>
                      </a:pPr>
                      <a:endParaRPr lang="en-US" sz="1200" b="1" kern="1400" dirty="0" smtClean="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endParaRPr lang="en-US" sz="1200" b="1" kern="1400" dirty="0" smtClean="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5267">
                <a:tc v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1410782" rtl="0" eaLnBrk="1" latinLnBrk="0" hangingPunct="1">
                        <a:spcBef>
                          <a:spcPts val="0"/>
                        </a:spcBef>
                        <a:spcAft>
                          <a:spcPts val="0"/>
                        </a:spcAft>
                        <a:tabLst>
                          <a:tab pos="857250" algn="l"/>
                        </a:tabLst>
                      </a:pPr>
                      <a:endParaRPr lang="en-US" sz="1200" b="1" kern="1400" dirty="0">
                        <a:solidFill>
                          <a:srgbClr val="FF0000"/>
                        </a:solidFill>
                        <a:latin typeface="Times New Roman"/>
                        <a:ea typeface="Calibri"/>
                        <a:cs typeface="+mn-cs"/>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b="1" kern="1400" dirty="0">
                        <a:solidFill>
                          <a:srgbClr val="00B05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b="1" kern="1400" dirty="0">
                        <a:solidFill>
                          <a:srgbClr val="0070C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43400">
                <a:tc>
                  <a:txBody>
                    <a:bodyPr/>
                    <a:lstStyle/>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r>
                        <a:rPr lang="en-US" sz="1200" kern="1400" dirty="0" smtClean="0">
                          <a:solidFill>
                            <a:srgbClr val="000000"/>
                          </a:solidFill>
                          <a:latin typeface="Times New Roman"/>
                          <a:ea typeface="Calibri"/>
                        </a:rPr>
                        <a:t>Harbor</a:t>
                      </a:r>
                    </a:p>
                    <a:p>
                      <a:pPr marL="0" marR="0">
                        <a:spcBef>
                          <a:spcPts val="0"/>
                        </a:spcBef>
                        <a:spcAft>
                          <a:spcPts val="0"/>
                        </a:spcAft>
                      </a:pPr>
                      <a:r>
                        <a:rPr lang="en-US" sz="1200" kern="1400" dirty="0" smtClean="0">
                          <a:solidFill>
                            <a:srgbClr val="000000"/>
                          </a:solidFill>
                          <a:latin typeface="Times New Roman"/>
                          <a:ea typeface="Calibri"/>
                        </a:rPr>
                        <a:t>Harbors</a:t>
                      </a:r>
                    </a:p>
                    <a:p>
                      <a:pPr marL="0" marR="0">
                        <a:spcBef>
                          <a:spcPts val="0"/>
                        </a:spcBef>
                        <a:spcAft>
                          <a:spcPts val="0"/>
                        </a:spcAft>
                      </a:pPr>
                      <a:r>
                        <a:rPr lang="en-US" sz="1200" kern="1400" dirty="0" smtClean="0">
                          <a:solidFill>
                            <a:srgbClr val="000000"/>
                          </a:solidFill>
                          <a:latin typeface="Times New Roman"/>
                          <a:ea typeface="Calibri"/>
                        </a:rPr>
                        <a:t>Harbour</a:t>
                      </a:r>
                    </a:p>
                    <a:p>
                      <a:pPr marL="0" marR="0">
                        <a:spcBef>
                          <a:spcPts val="0"/>
                        </a:spcBef>
                        <a:spcAft>
                          <a:spcPts val="0"/>
                        </a:spcAft>
                      </a:pPr>
                      <a:r>
                        <a:rPr lang="en-US" sz="1200" kern="1400" dirty="0" smtClean="0">
                          <a:solidFill>
                            <a:srgbClr val="000000"/>
                          </a:solidFill>
                          <a:latin typeface="Times New Roman"/>
                          <a:ea typeface="Calibri"/>
                        </a:rPr>
                        <a:t>Harbours</a:t>
                      </a: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r>
                        <a:rPr lang="en-US" sz="1200" kern="1400" dirty="0" smtClean="0">
                          <a:solidFill>
                            <a:srgbClr val="000000"/>
                          </a:solidFill>
                          <a:latin typeface="Times New Roman"/>
                          <a:ea typeface="Calibri"/>
                        </a:rPr>
                        <a:t>Port</a:t>
                      </a:r>
                    </a:p>
                    <a:p>
                      <a:pPr marL="0" marR="0">
                        <a:spcBef>
                          <a:spcPts val="0"/>
                        </a:spcBef>
                        <a:spcAft>
                          <a:spcPts val="0"/>
                        </a:spcAft>
                      </a:pPr>
                      <a:r>
                        <a:rPr lang="en-US" sz="1200" kern="1400" dirty="0" smtClean="0">
                          <a:solidFill>
                            <a:srgbClr val="000000"/>
                          </a:solidFill>
                          <a:latin typeface="Times New Roman"/>
                          <a:ea typeface="Calibri"/>
                        </a:rPr>
                        <a:t>Ports</a:t>
                      </a: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r>
                        <a:rPr lang="en-US" sz="1200" kern="1400" dirty="0" smtClean="0">
                          <a:solidFill>
                            <a:srgbClr val="000000"/>
                          </a:solidFill>
                          <a:latin typeface="Times New Roman"/>
                          <a:ea typeface="Calibri"/>
                        </a:rPr>
                        <a:t>Dock</a:t>
                      </a:r>
                    </a:p>
                    <a:p>
                      <a:pPr marL="0" marR="0">
                        <a:spcBef>
                          <a:spcPts val="0"/>
                        </a:spcBef>
                        <a:spcAft>
                          <a:spcPts val="0"/>
                        </a:spcAft>
                      </a:pPr>
                      <a:r>
                        <a:rPr lang="en-US" sz="1200" kern="1400" dirty="0" smtClean="0">
                          <a:solidFill>
                            <a:srgbClr val="000000"/>
                          </a:solidFill>
                          <a:latin typeface="Times New Roman"/>
                          <a:ea typeface="Calibri"/>
                        </a:rPr>
                        <a:t>Docks</a:t>
                      </a: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p>
                      <a:pPr marL="0" marR="0" indent="0" algn="l" defTabSz="1410782" rtl="0" eaLnBrk="1" fontAlgn="auto" latinLnBrk="0" hangingPunct="1">
                        <a:lnSpc>
                          <a:spcPct val="100000"/>
                        </a:lnSpc>
                        <a:spcBef>
                          <a:spcPts val="0"/>
                        </a:spcBef>
                        <a:spcAft>
                          <a:spcPts val="0"/>
                        </a:spcAft>
                        <a:buClrTx/>
                        <a:buSzTx/>
                        <a:buFontTx/>
                        <a:buNone/>
                        <a:tabLst/>
                        <a:defRPr/>
                      </a:pPr>
                      <a:endParaRPr lang="en-US" sz="1200" kern="1400" baseline="0" dirty="0" smtClean="0">
                        <a:solidFill>
                          <a:srgbClr val="000000"/>
                        </a:solidFill>
                        <a:latin typeface="Times New Roman"/>
                        <a:ea typeface="Calibri"/>
                      </a:endParaRPr>
                    </a:p>
                    <a:p>
                      <a:pPr marL="0" marR="0" indent="0" algn="l" defTabSz="1410782" rtl="0" eaLnBrk="1" fontAlgn="auto" latinLnBrk="0" hangingPunct="1">
                        <a:lnSpc>
                          <a:spcPct val="100000"/>
                        </a:lnSpc>
                        <a:spcBef>
                          <a:spcPts val="0"/>
                        </a:spcBef>
                        <a:spcAft>
                          <a:spcPts val="0"/>
                        </a:spcAft>
                        <a:buClrTx/>
                        <a:buSzTx/>
                        <a:buFontTx/>
                        <a:buNone/>
                        <a:tabLst/>
                        <a:defRPr/>
                      </a:pPr>
                      <a:endParaRPr lang="en-US" sz="1200" kern="1400" baseline="0" dirty="0" smtClean="0">
                        <a:solidFill>
                          <a:srgbClr val="000000"/>
                        </a:solidFill>
                        <a:latin typeface="Times New Roman"/>
                        <a:ea typeface="Calibri"/>
                      </a:endParaRPr>
                    </a:p>
                    <a:p>
                      <a:pPr marL="0" marR="0" indent="0" algn="l" defTabSz="1410782" rtl="0" eaLnBrk="1" fontAlgn="auto" latinLnBrk="0" hangingPunct="1">
                        <a:lnSpc>
                          <a:spcPct val="100000"/>
                        </a:lnSpc>
                        <a:spcBef>
                          <a:spcPts val="600"/>
                        </a:spcBef>
                        <a:spcAft>
                          <a:spcPts val="0"/>
                        </a:spcAft>
                        <a:buClrTx/>
                        <a:buSzTx/>
                        <a:buFontTx/>
                        <a:buNone/>
                        <a:tabLst/>
                        <a:defRPr/>
                      </a:pPr>
                      <a:r>
                        <a:rPr lang="en-US" sz="1200" kern="1400" baseline="0" dirty="0" smtClean="0">
                          <a:solidFill>
                            <a:srgbClr val="000000"/>
                          </a:solidFill>
                          <a:latin typeface="Times New Roman"/>
                          <a:ea typeface="Calibri"/>
                        </a:rPr>
                        <a:t>Liverpool dock facilities</a:t>
                      </a:r>
                      <a:endParaRPr lang="en-US" sz="1200" kern="1400" dirty="0" smtClean="0">
                        <a:solidFill>
                          <a:srgbClr val="000000"/>
                        </a:solidFill>
                        <a:latin typeface="Times New Roman"/>
                        <a:ea typeface="Calibri"/>
                      </a:endParaRPr>
                    </a:p>
                    <a:p>
                      <a:pPr marL="0" marR="0">
                        <a:spcBef>
                          <a:spcPts val="600"/>
                        </a:spcBef>
                        <a:spcAft>
                          <a:spcPts val="0"/>
                        </a:spcAft>
                      </a:pPr>
                      <a:r>
                        <a:rPr lang="en-US" sz="1200" kern="1400" dirty="0" smtClean="0">
                          <a:solidFill>
                            <a:srgbClr val="000000"/>
                          </a:solidFill>
                          <a:latin typeface="Times New Roman"/>
                          <a:ea typeface="Calibri"/>
                        </a:rPr>
                        <a:t>Inland ports</a:t>
                      </a:r>
                    </a:p>
                    <a:p>
                      <a:pPr marL="0" marR="0">
                        <a:spcBef>
                          <a:spcPts val="600"/>
                        </a:spcBef>
                        <a:spcAft>
                          <a:spcPts val="0"/>
                        </a:spcAft>
                      </a:pPr>
                      <a:r>
                        <a:rPr lang="en-US" sz="1200" kern="1400" dirty="0" smtClean="0">
                          <a:solidFill>
                            <a:srgbClr val="000000"/>
                          </a:solidFill>
                          <a:latin typeface="Times New Roman"/>
                          <a:ea typeface="Calibri"/>
                        </a:rPr>
                        <a:t>Boat facilities</a:t>
                      </a:r>
                    </a:p>
                    <a:p>
                      <a:pPr marL="0" marR="0">
                        <a:spcBef>
                          <a:spcPts val="600"/>
                        </a:spcBef>
                        <a:spcAft>
                          <a:spcPts val="0"/>
                        </a:spcAft>
                      </a:pPr>
                      <a:r>
                        <a:rPr lang="en-US" sz="1200" kern="1400" dirty="0" smtClean="0">
                          <a:solidFill>
                            <a:srgbClr val="000000"/>
                          </a:solidFill>
                          <a:latin typeface="Times New Roman"/>
                          <a:ea typeface="Calibri"/>
                        </a:rPr>
                        <a:t>Coastal oil</a:t>
                      </a:r>
                      <a:r>
                        <a:rPr lang="en-US" sz="1200" kern="1400" baseline="0" dirty="0" smtClean="0">
                          <a:solidFill>
                            <a:srgbClr val="000000"/>
                          </a:solidFill>
                          <a:latin typeface="Times New Roman"/>
                          <a:ea typeface="Calibri"/>
                        </a:rPr>
                        <a:t> terminal</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1028700" algn="l"/>
                        </a:tabLst>
                      </a:pPr>
                      <a:r>
                        <a:rPr lang="en-US" sz="1200" kern="1400" dirty="0" smtClean="0">
                          <a:solidFill>
                            <a:srgbClr val="000000"/>
                          </a:solidFill>
                          <a:latin typeface="Times New Roman"/>
                          <a:ea typeface="Calibri"/>
                        </a:rPr>
                        <a:t>	</a:t>
                      </a:r>
                    </a:p>
                    <a:p>
                      <a:pPr marL="0" marR="0">
                        <a:spcBef>
                          <a:spcPts val="0"/>
                        </a:spcBef>
                        <a:spcAft>
                          <a:spcPts val="0"/>
                        </a:spcAft>
                        <a:tabLst>
                          <a:tab pos="1028700" algn="l"/>
                        </a:tabLst>
                      </a:pPr>
                      <a:endParaRPr lang="en-US" sz="1200" kern="1400" dirty="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100" kern="1400" dirty="0" smtClean="0">
                        <a:solidFill>
                          <a:srgbClr val="000000"/>
                        </a:solidFill>
                        <a:latin typeface="Times New Roman"/>
                        <a:ea typeface="Calibri"/>
                      </a:endParaRPr>
                    </a:p>
                    <a:p>
                      <a:pPr marL="0" marR="0">
                        <a:spcBef>
                          <a:spcPts val="0"/>
                        </a:spcBef>
                        <a:spcAft>
                          <a:spcPts val="0"/>
                        </a:spcAft>
                      </a:pPr>
                      <a:endParaRPr lang="en-US" sz="1100" kern="1400" baseline="0" dirty="0" smtClean="0">
                        <a:solidFill>
                          <a:srgbClr val="000000"/>
                        </a:solidFill>
                        <a:latin typeface="+mn-lt"/>
                        <a:ea typeface="Calibri"/>
                      </a:endParaRPr>
                    </a:p>
                    <a:p>
                      <a:pPr marL="0" marR="0">
                        <a:spcBef>
                          <a:spcPts val="0"/>
                        </a:spcBef>
                        <a:spcAft>
                          <a:spcPts val="0"/>
                        </a:spcAft>
                      </a:pPr>
                      <a:endParaRPr lang="en-US" sz="1100" kern="1400" baseline="0" dirty="0" smtClean="0">
                        <a:solidFill>
                          <a:srgbClr val="000000"/>
                        </a:solidFill>
                        <a:latin typeface="+mn-lt"/>
                        <a:ea typeface="Calibri"/>
                      </a:endParaRPr>
                    </a:p>
                    <a:p>
                      <a:pPr marL="0" marR="0">
                        <a:spcBef>
                          <a:spcPts val="0"/>
                        </a:spcBef>
                        <a:spcAft>
                          <a:spcPts val="0"/>
                        </a:spcAft>
                      </a:pPr>
                      <a:endParaRPr lang="en-US" sz="1100" kern="1400" baseline="0" dirty="0" smtClean="0">
                        <a:solidFill>
                          <a:srgbClr val="000000"/>
                        </a:solidFill>
                        <a:latin typeface="+mn-lt"/>
                        <a:ea typeface="Calibri"/>
                      </a:endParaRPr>
                    </a:p>
                    <a:p>
                      <a:pPr marL="0" marR="0">
                        <a:spcBef>
                          <a:spcPts val="0"/>
                        </a:spcBef>
                        <a:spcAft>
                          <a:spcPts val="0"/>
                        </a:spcAft>
                      </a:pPr>
                      <a:endParaRPr lang="en-US" sz="1100" kern="1400" baseline="0" dirty="0" smtClean="0">
                        <a:solidFill>
                          <a:srgbClr val="000000"/>
                        </a:solidFill>
                        <a:latin typeface="+mn-lt"/>
                        <a:ea typeface="Calibri"/>
                      </a:endParaRPr>
                    </a:p>
                    <a:p>
                      <a:pPr marL="0" marR="0">
                        <a:spcBef>
                          <a:spcPts val="0"/>
                        </a:spcBef>
                        <a:spcAft>
                          <a:spcPts val="0"/>
                        </a:spcAft>
                      </a:pPr>
                      <a:endParaRPr lang="en-US" sz="1100" kern="1400" baseline="0" dirty="0" smtClean="0">
                        <a:solidFill>
                          <a:srgbClr val="000000"/>
                        </a:solidFill>
                        <a:latin typeface="+mn-lt"/>
                        <a:ea typeface="Calibri"/>
                      </a:endParaRPr>
                    </a:p>
                    <a:p>
                      <a:pPr marL="0" marR="0">
                        <a:spcBef>
                          <a:spcPts val="0"/>
                        </a:spcBef>
                        <a:spcAft>
                          <a:spcPts val="0"/>
                        </a:spcAft>
                      </a:pPr>
                      <a:endParaRPr lang="en-US" sz="1100" kern="1400" baseline="0" dirty="0" smtClean="0">
                        <a:solidFill>
                          <a:srgbClr val="000000"/>
                        </a:solidFill>
                        <a:latin typeface="+mn-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1085850" algn="l"/>
                        </a:tabLst>
                      </a:pPr>
                      <a:endParaRPr lang="en-US" sz="1200" kern="1400" dirty="0" smtClean="0">
                        <a:solidFill>
                          <a:srgbClr val="000000"/>
                        </a:solidFill>
                        <a:latin typeface="Times New Roman"/>
                        <a:ea typeface="Calibri"/>
                      </a:endParaRPr>
                    </a:p>
                    <a:p>
                      <a:pPr marL="0" marR="0">
                        <a:spcBef>
                          <a:spcPts val="0"/>
                        </a:spcBef>
                        <a:spcAft>
                          <a:spcPts val="0"/>
                        </a:spcAft>
                        <a:tabLst>
                          <a:tab pos="1085850" algn="l"/>
                        </a:tabLst>
                      </a:pPr>
                      <a:endParaRPr lang="en-US" sz="1200" kern="1400" baseline="0" dirty="0" smtClean="0">
                        <a:solidFill>
                          <a:srgbClr val="000000"/>
                        </a:solidFill>
                        <a:latin typeface="Times New Roman"/>
                        <a:ea typeface="Calibri"/>
                      </a:endParaRPr>
                    </a:p>
                    <a:p>
                      <a:pPr marL="0" marR="0">
                        <a:spcBef>
                          <a:spcPts val="0"/>
                        </a:spcBef>
                        <a:spcAft>
                          <a:spcPts val="0"/>
                        </a:spcAft>
                        <a:tabLst>
                          <a:tab pos="1085850" algn="l"/>
                        </a:tabLst>
                      </a:pPr>
                      <a:endParaRPr lang="en-US" sz="1200" kern="1400" baseline="0" dirty="0" smtClean="0">
                        <a:solidFill>
                          <a:srgbClr val="FF0000"/>
                        </a:solidFill>
                        <a:latin typeface="Times New Roman"/>
                        <a:ea typeface="Calibri"/>
                      </a:endParaRPr>
                    </a:p>
                    <a:p>
                      <a:pPr marL="0" marR="0">
                        <a:spcBef>
                          <a:spcPts val="0"/>
                        </a:spcBef>
                        <a:spcAft>
                          <a:spcPts val="0"/>
                        </a:spcAft>
                        <a:tabLst>
                          <a:tab pos="1085850" algn="l"/>
                        </a:tabLst>
                      </a:pPr>
                      <a:endParaRPr lang="en-US" sz="1200" kern="1400" baseline="0" dirty="0" smtClean="0">
                        <a:solidFill>
                          <a:srgbClr val="000000"/>
                        </a:solidFill>
                        <a:latin typeface="Times New Roman"/>
                        <a:ea typeface="Calibri"/>
                      </a:endParaRPr>
                    </a:p>
                    <a:p>
                      <a:pPr marL="0" marR="0">
                        <a:spcBef>
                          <a:spcPts val="0"/>
                        </a:spcBef>
                        <a:spcAft>
                          <a:spcPts val="0"/>
                        </a:spcAft>
                        <a:tabLst>
                          <a:tab pos="1085850" algn="l"/>
                        </a:tabLst>
                      </a:pPr>
                      <a:endParaRPr lang="en-US" sz="1200" kern="1400" baseline="0" dirty="0" smtClean="0">
                        <a:solidFill>
                          <a:srgbClr val="000000"/>
                        </a:solidFill>
                        <a:latin typeface="Times New Roman"/>
                        <a:ea typeface="Calibri"/>
                      </a:endParaRPr>
                    </a:p>
                    <a:p>
                      <a:pPr marL="0" marR="0">
                        <a:spcBef>
                          <a:spcPts val="0"/>
                        </a:spcBef>
                        <a:spcAft>
                          <a:spcPts val="0"/>
                        </a:spcAft>
                        <a:tabLst>
                          <a:tab pos="1085850" algn="l"/>
                        </a:tabLst>
                      </a:pPr>
                      <a:r>
                        <a:rPr lang="en-US" sz="1200" kern="1400" dirty="0" smtClean="0">
                          <a:solidFill>
                            <a:srgbClr val="000000"/>
                          </a:solidFill>
                          <a:latin typeface="Times New Roman"/>
                          <a:ea typeface="Calibri"/>
                        </a:rPr>
                        <a:t>	</a:t>
                      </a:r>
                      <a:endParaRPr lang="en-US" sz="1200" kern="1400" dirty="0" smtClean="0">
                        <a:solidFill>
                          <a:srgbClr val="FF0000"/>
                        </a:solidFill>
                        <a:latin typeface="Times New Roman"/>
                        <a:ea typeface="Calibri"/>
                        <a:cs typeface="+mn-cs"/>
                      </a:endParaRPr>
                    </a:p>
                    <a:p>
                      <a:pPr marL="0" marR="0">
                        <a:spcBef>
                          <a:spcPts val="0"/>
                        </a:spcBef>
                        <a:spcAft>
                          <a:spcPts val="0"/>
                        </a:spcAft>
                        <a:tabLst>
                          <a:tab pos="1085850" algn="l"/>
                        </a:tabLst>
                      </a:pPr>
                      <a:endParaRPr lang="en-US" sz="1200" kern="1400" baseline="0" dirty="0" smtClean="0">
                        <a:solidFill>
                          <a:srgbClr val="000000"/>
                        </a:solidFill>
                        <a:latin typeface="Times New Roman"/>
                        <a:ea typeface="Calibri"/>
                      </a:endParaRPr>
                    </a:p>
                    <a:p>
                      <a:pPr marL="0" marR="0">
                        <a:spcBef>
                          <a:spcPts val="0"/>
                        </a:spcBef>
                        <a:spcAft>
                          <a:spcPts val="0"/>
                        </a:spcAft>
                        <a:tabLst>
                          <a:tab pos="1085850" algn="l"/>
                        </a:tabLst>
                      </a:pPr>
                      <a:endParaRPr lang="en-US" sz="1200" kern="1400" baseline="0" dirty="0" smtClean="0">
                        <a:solidFill>
                          <a:srgbClr val="000000"/>
                        </a:solidFill>
                        <a:latin typeface="Times New Roman"/>
                        <a:ea typeface="Calibri"/>
                      </a:endParaRPr>
                    </a:p>
                    <a:p>
                      <a:pPr marL="0" marR="0">
                        <a:spcBef>
                          <a:spcPts val="0"/>
                        </a:spcBef>
                        <a:spcAft>
                          <a:spcPts val="0"/>
                        </a:spcAft>
                        <a:tabLst>
                          <a:tab pos="1085850" algn="l"/>
                        </a:tabLst>
                      </a:pPr>
                      <a:r>
                        <a:rPr lang="en-US" sz="1200" kern="1400" dirty="0" smtClean="0">
                          <a:solidFill>
                            <a:srgbClr val="000000"/>
                          </a:solidFill>
                          <a:latin typeface="Times New Roman"/>
                          <a:ea typeface="Calibri"/>
                        </a:rPr>
                        <a:t>	</a:t>
                      </a:r>
                      <a:endParaRPr lang="en-US" sz="1200" kern="1400" dirty="0" smtClean="0">
                        <a:solidFill>
                          <a:srgbClr val="FF0000"/>
                        </a:solidFill>
                        <a:latin typeface="Times New Roman"/>
                        <a:ea typeface="Calibri"/>
                        <a:cs typeface="+mn-cs"/>
                      </a:endParaRPr>
                    </a:p>
                    <a:p>
                      <a:pPr marL="0" marR="0">
                        <a:spcBef>
                          <a:spcPts val="0"/>
                        </a:spcBef>
                        <a:spcAft>
                          <a:spcPts val="0"/>
                        </a:spcAft>
                      </a:pPr>
                      <a:endParaRPr lang="en-US" sz="1200" kern="1400" baseline="0" dirty="0" smtClean="0">
                        <a:solidFill>
                          <a:srgbClr val="000000"/>
                        </a:solidFill>
                        <a:latin typeface="Times New Roman"/>
                        <a:ea typeface="Calibri"/>
                      </a:endParaRPr>
                    </a:p>
                    <a:p>
                      <a:pPr marL="0" marR="0">
                        <a:spcBef>
                          <a:spcPts val="0"/>
                        </a:spcBef>
                        <a:spcAft>
                          <a:spcPts val="0"/>
                        </a:spcAft>
                      </a:pPr>
                      <a:endParaRPr lang="en-US" sz="1200" kern="1400" baseline="0" dirty="0" smtClean="0">
                        <a:solidFill>
                          <a:srgbClr val="000000"/>
                        </a:solidFill>
                        <a:latin typeface="Times New Roman"/>
                        <a:ea typeface="Calibri"/>
                      </a:endParaRPr>
                    </a:p>
                    <a:p>
                      <a:pPr marL="0" marR="0">
                        <a:spcBef>
                          <a:spcPts val="0"/>
                        </a:spcBef>
                        <a:spcAft>
                          <a:spcPts val="0"/>
                        </a:spcAft>
                      </a:pPr>
                      <a:endParaRPr lang="en-US" sz="1200" kern="1400" baseline="0" dirty="0" smtClean="0">
                        <a:solidFill>
                          <a:srgbClr val="000000"/>
                        </a:solidFill>
                        <a:latin typeface="Times New Roman"/>
                        <a:ea typeface="Calibri"/>
                        <a:cs typeface="+mn-cs"/>
                      </a:endParaRPr>
                    </a:p>
                    <a:p>
                      <a:pPr marL="0" marR="0">
                        <a:spcBef>
                          <a:spcPts val="0"/>
                        </a:spcBef>
                        <a:spcAft>
                          <a:spcPts val="0"/>
                        </a:spcAft>
                      </a:pPr>
                      <a:endParaRPr lang="en-US" sz="1100" kern="1400" baseline="0" dirty="0" smtClean="0">
                        <a:solidFill>
                          <a:srgbClr val="000000"/>
                        </a:solidFill>
                        <a:latin typeface="Times New Roman"/>
                        <a:ea typeface="Calibri"/>
                        <a:cs typeface="+mn-cs"/>
                      </a:endParaRPr>
                    </a:p>
                    <a:p>
                      <a:pPr marL="0" marR="0">
                        <a:spcBef>
                          <a:spcPts val="0"/>
                        </a:spcBef>
                        <a:spcAft>
                          <a:spcPts val="0"/>
                        </a:spcAft>
                      </a:pPr>
                      <a:endParaRPr lang="en-US" sz="1200" kern="1400" baseline="0" dirty="0" smtClean="0">
                        <a:solidFill>
                          <a:srgbClr val="000000"/>
                        </a:solidFill>
                        <a:latin typeface="Times New Roman"/>
                        <a:ea typeface="Calibri"/>
                        <a:cs typeface="+mn-cs"/>
                      </a:endParaRPr>
                    </a:p>
                    <a:p>
                      <a:pPr marL="0" marR="0">
                        <a:spcBef>
                          <a:spcPts val="0"/>
                        </a:spcBef>
                        <a:spcAft>
                          <a:spcPts val="0"/>
                        </a:spcAft>
                      </a:pPr>
                      <a:endParaRPr lang="en-US" sz="1200" kern="1400" baseline="0" dirty="0" smtClean="0">
                        <a:solidFill>
                          <a:srgbClr val="000000"/>
                        </a:solidFill>
                        <a:latin typeface="Times New Roman"/>
                        <a:ea typeface="Calibri"/>
                        <a:cs typeface="+mn-cs"/>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857250" algn="l"/>
                        </a:tabLst>
                      </a:pPr>
                      <a:endParaRPr lang="en-US" sz="1200" kern="1400" dirty="0" smtClean="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B050"/>
                        </a:solidFill>
                        <a:latin typeface="Times New Roman"/>
                        <a:ea typeface="Calibri"/>
                      </a:endParaRPr>
                    </a:p>
                    <a:p>
                      <a:pPr marL="0" marR="0">
                        <a:spcBef>
                          <a:spcPts val="0"/>
                        </a:spcBef>
                        <a:spcAft>
                          <a:spcPts val="0"/>
                        </a:spcAft>
                      </a:pPr>
                      <a:r>
                        <a:rPr lang="en-US" sz="1200" kern="1400" baseline="0" dirty="0" smtClean="0">
                          <a:solidFill>
                            <a:srgbClr val="00B050"/>
                          </a:solidFill>
                          <a:latin typeface="Times New Roman"/>
                          <a:ea typeface="Calibri"/>
                        </a:rPr>
                        <a:t> </a:t>
                      </a:r>
                      <a:endParaRPr lang="en-US" sz="1200" kern="1400" dirty="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chemeClr val="tx1"/>
                        </a:solidFill>
                        <a:latin typeface="Times New Roman"/>
                        <a:ea typeface="Calibri"/>
                      </a:endParaRPr>
                    </a:p>
                    <a:p>
                      <a:pPr marL="0" marR="0">
                        <a:spcBef>
                          <a:spcPts val="0"/>
                        </a:spcBef>
                        <a:spcAft>
                          <a:spcPts val="0"/>
                        </a:spcAft>
                      </a:pPr>
                      <a:endParaRPr lang="en-US" sz="1200" kern="1400" baseline="0" dirty="0" smtClean="0">
                        <a:solidFill>
                          <a:schemeClr val="tx1"/>
                        </a:solidFill>
                        <a:latin typeface="Times New Roman"/>
                        <a:ea typeface="Calibri"/>
                      </a:endParaRPr>
                    </a:p>
                    <a:p>
                      <a:pPr marL="0" marR="0">
                        <a:spcBef>
                          <a:spcPts val="0"/>
                        </a:spcBef>
                        <a:spcAft>
                          <a:spcPts val="0"/>
                        </a:spcAft>
                      </a:pPr>
                      <a:endParaRPr lang="en-US" sz="1200" kern="1400" baseline="0" dirty="0" smtClean="0">
                        <a:solidFill>
                          <a:schemeClr val="tx1"/>
                        </a:solidFill>
                        <a:latin typeface="Times New Roman"/>
                        <a:ea typeface="Calibri"/>
                      </a:endParaRPr>
                    </a:p>
                    <a:p>
                      <a:pPr marL="0" marR="0">
                        <a:spcBef>
                          <a:spcPts val="0"/>
                        </a:spcBef>
                        <a:spcAft>
                          <a:spcPts val="0"/>
                        </a:spcAft>
                      </a:pPr>
                      <a:endParaRPr lang="en-US" sz="1200" kern="1400" baseline="0" dirty="0" smtClean="0">
                        <a:solidFill>
                          <a:schemeClr val="tx1"/>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5" name="~PP366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3886204" y="4117183"/>
            <a:ext cx="776287" cy="776288"/>
          </a:xfrm>
          <a:prstGeom prst="rect">
            <a:avLst/>
          </a:prstGeom>
        </p:spPr>
      </p:pic>
      <p:sp>
        <p:nvSpPr>
          <p:cNvPr id="6" name="Slide Number Placeholder 5"/>
          <p:cNvSpPr>
            <a:spLocks noGrp="1"/>
          </p:cNvSpPr>
          <p:nvPr>
            <p:ph type="sldNum" sz="quarter" idx="12"/>
          </p:nvPr>
        </p:nvSpPr>
        <p:spPr/>
        <p:txBody>
          <a:bodyPr/>
          <a:lstStyle/>
          <a:p>
            <a:pPr>
              <a:defRPr/>
            </a:pPr>
            <a:fld id="{1C34AABC-7A0A-4F81-8B5A-F7715F07E9BB}" type="slidenum">
              <a:rPr lang="en-US" smtClean="0"/>
              <a:pPr>
                <a:defRPr/>
              </a:pPr>
              <a:t>11</a:t>
            </a:fld>
            <a:endParaRPr lang="en-US" dirty="0"/>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7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381000"/>
            <a:ext cx="10972800" cy="2893100"/>
          </a:xfrm>
          <a:prstGeom prst="rect">
            <a:avLst/>
          </a:prstGeom>
          <a:noFill/>
        </p:spPr>
        <p:txBody>
          <a:bodyPr wrap="square">
            <a:spAutoFit/>
          </a:bodyPr>
          <a:lstStyle/>
          <a:p>
            <a:pPr marL="914400" lvl="0" indent="-914400">
              <a:defRPr/>
            </a:pPr>
            <a:r>
              <a:rPr lang="en-US" sz="2400" b="1" dirty="0">
                <a:solidFill>
                  <a:prstClr val="black"/>
                </a:solidFill>
              </a:rPr>
              <a:t>Task </a:t>
            </a:r>
            <a:r>
              <a:rPr lang="en-US" sz="2400" b="1" dirty="0" smtClean="0">
                <a:solidFill>
                  <a:prstClr val="black"/>
                </a:solidFill>
              </a:rPr>
              <a:t>a</a:t>
            </a:r>
            <a:r>
              <a:rPr lang="en-US" sz="2400" b="1" dirty="0"/>
              <a:t>. Identify search terms. Q</a:t>
            </a:r>
            <a:r>
              <a:rPr lang="en-US" sz="2400" b="1" dirty="0" smtClean="0">
                <a:solidFill>
                  <a:prstClr val="black"/>
                </a:solidFill>
              </a:rPr>
              <a:t>uestion </a:t>
            </a:r>
            <a:r>
              <a:rPr lang="en-US" sz="2400" b="1" dirty="0">
                <a:solidFill>
                  <a:prstClr val="black"/>
                </a:solidFill>
              </a:rPr>
              <a:t>1, concept </a:t>
            </a:r>
            <a:r>
              <a:rPr lang="en-US" sz="2400" b="1" dirty="0" smtClean="0">
                <a:solidFill>
                  <a:prstClr val="black"/>
                </a:solidFill>
              </a:rPr>
              <a:t>2          </a:t>
            </a:r>
            <a:r>
              <a:rPr lang="en-US" sz="2400" b="1" dirty="0" smtClean="0"/>
              <a:t> Your thoughts</a:t>
            </a:r>
          </a:p>
          <a:p>
            <a:pPr>
              <a:defRPr/>
            </a:pPr>
            <a:endParaRPr lang="en-US" sz="1800" dirty="0"/>
          </a:p>
          <a:p>
            <a:pPr marL="631825" indent="-631825">
              <a:defRPr/>
            </a:pPr>
            <a:endParaRPr lang="en-US" sz="2400" dirty="0" smtClean="0"/>
          </a:p>
          <a:p>
            <a:pPr marL="631825" indent="-631825">
              <a:defRPr/>
            </a:pPr>
            <a:r>
              <a:rPr lang="en-US" sz="2400" dirty="0" smtClean="0"/>
              <a:t>Harbors </a:t>
            </a:r>
            <a:r>
              <a:rPr lang="en-US" sz="2400" dirty="0"/>
              <a:t>for </a:t>
            </a:r>
            <a:r>
              <a:rPr lang="en-US" sz="2400" b="1" u="sng" dirty="0"/>
              <a:t>large</a:t>
            </a:r>
            <a:r>
              <a:rPr lang="en-US" sz="2400" b="1" dirty="0"/>
              <a:t> </a:t>
            </a:r>
            <a:r>
              <a:rPr lang="en-US" sz="2400" b="1" dirty="0" smtClean="0"/>
              <a:t>tankers</a:t>
            </a:r>
            <a:r>
              <a:rPr lang="en-US" sz="2400" dirty="0"/>
              <a:t>  emphasis on </a:t>
            </a:r>
            <a:r>
              <a:rPr lang="en-US" sz="2400" b="1" u="sng" dirty="0"/>
              <a:t>large</a:t>
            </a:r>
          </a:p>
          <a:p>
            <a:pPr marL="631825" indent="-631825">
              <a:defRPr/>
            </a:pPr>
            <a:endParaRPr lang="en-US" sz="1800" dirty="0"/>
          </a:p>
          <a:p>
            <a:pPr marL="631825" indent="-631825">
              <a:defRPr/>
            </a:pPr>
            <a:endParaRPr lang="en-US" sz="1800" dirty="0" smtClean="0"/>
          </a:p>
          <a:p>
            <a:pPr marL="631825" indent="-631825">
              <a:defRPr/>
            </a:pPr>
            <a:r>
              <a:rPr lang="en-US" sz="2000" dirty="0" smtClean="0"/>
              <a:t>Check </a:t>
            </a:r>
            <a:r>
              <a:rPr lang="en-US" sz="2000" dirty="0"/>
              <a:t>the index for terms that could be used for</a:t>
            </a:r>
            <a:r>
              <a:rPr lang="en-US" sz="2000" u="sng" dirty="0"/>
              <a:t> </a:t>
            </a:r>
            <a:r>
              <a:rPr lang="en-US" sz="2000" b="1" u="sng" dirty="0"/>
              <a:t>large</a:t>
            </a:r>
            <a:r>
              <a:rPr lang="en-US" sz="2000" b="1" dirty="0"/>
              <a:t> </a:t>
            </a:r>
            <a:r>
              <a:rPr lang="en-US" sz="2000" dirty="0"/>
              <a:t>tankers</a:t>
            </a:r>
          </a:p>
          <a:p>
            <a:pPr marL="631825" indent="-631825">
              <a:defRPr/>
            </a:pPr>
            <a:endParaRPr lang="en-US" sz="1800" dirty="0"/>
          </a:p>
          <a:p>
            <a:pPr>
              <a:defRPr/>
            </a:pPr>
            <a:endParaRPr lang="en-US" sz="1800" dirty="0"/>
          </a:p>
        </p:txBody>
      </p:sp>
      <p:pic>
        <p:nvPicPr>
          <p:cNvPr id="4" name="~PP170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5638804" y="4114800"/>
            <a:ext cx="852487" cy="852488"/>
          </a:xfrm>
          <a:prstGeom prst="rect">
            <a:avLst/>
          </a:prstGeom>
        </p:spPr>
      </p:pic>
      <p:sp>
        <p:nvSpPr>
          <p:cNvPr id="5" name="Slide Number Placeholder 4"/>
          <p:cNvSpPr>
            <a:spLocks noGrp="1"/>
          </p:cNvSpPr>
          <p:nvPr>
            <p:ph type="sldNum" sz="quarter" idx="12"/>
          </p:nvPr>
        </p:nvSpPr>
        <p:spPr/>
        <p:txBody>
          <a:bodyPr/>
          <a:lstStyle/>
          <a:p>
            <a:pPr>
              <a:defRPr/>
            </a:pPr>
            <a:fld id="{1C34AABC-7A0A-4F81-8B5A-F7715F07E9BB}" type="slidenum">
              <a:rPr lang="en-US" smtClean="0"/>
              <a:pPr>
                <a:defRPr/>
              </a:pPr>
              <a:t>12</a:t>
            </a:fld>
            <a:endParaRPr lang="en-US" dirty="0"/>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3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381002"/>
            <a:ext cx="10210800" cy="4647426"/>
          </a:xfrm>
          <a:prstGeom prst="rect">
            <a:avLst/>
          </a:prstGeom>
          <a:noFill/>
        </p:spPr>
        <p:txBody>
          <a:bodyPr wrap="square">
            <a:spAutoFit/>
          </a:bodyPr>
          <a:lstStyle/>
          <a:p>
            <a:pPr marL="914400" lvl="0" indent="-914400">
              <a:defRPr/>
            </a:pPr>
            <a:r>
              <a:rPr lang="en-US" sz="2400" b="1" dirty="0">
                <a:solidFill>
                  <a:prstClr val="black"/>
                </a:solidFill>
              </a:rPr>
              <a:t>Task a. Identify search terms. Question 1, concept 2 </a:t>
            </a:r>
            <a:r>
              <a:rPr lang="en-US" sz="2400" b="1" dirty="0" smtClean="0">
                <a:solidFill>
                  <a:prstClr val="black"/>
                </a:solidFill>
              </a:rPr>
              <a:t>   Your thoughts   </a:t>
            </a:r>
          </a:p>
          <a:p>
            <a:pPr marL="914400" lvl="0" indent="-914400">
              <a:defRPr/>
            </a:pPr>
            <a:r>
              <a:rPr lang="en-US" sz="2400" b="1" dirty="0" smtClean="0">
                <a:solidFill>
                  <a:prstClr val="black"/>
                </a:solidFill>
              </a:rPr>
              <a:t>       </a:t>
            </a:r>
          </a:p>
          <a:p>
            <a:pPr marL="631825" lvl="0" indent="-631825">
              <a:defRPr/>
            </a:pPr>
            <a:r>
              <a:rPr lang="en-US" sz="2400" dirty="0" smtClean="0">
                <a:solidFill>
                  <a:prstClr val="black"/>
                </a:solidFill>
              </a:rPr>
              <a:t>Harbors </a:t>
            </a:r>
            <a:r>
              <a:rPr lang="en-US" sz="2400" dirty="0">
                <a:solidFill>
                  <a:prstClr val="black"/>
                </a:solidFill>
              </a:rPr>
              <a:t>for </a:t>
            </a:r>
            <a:r>
              <a:rPr lang="en-US" sz="2400" b="1" u="sng" dirty="0">
                <a:solidFill>
                  <a:prstClr val="black"/>
                </a:solidFill>
              </a:rPr>
              <a:t>large</a:t>
            </a:r>
            <a:r>
              <a:rPr lang="en-US" sz="2400" b="1" dirty="0">
                <a:solidFill>
                  <a:prstClr val="black"/>
                </a:solidFill>
              </a:rPr>
              <a:t> tankers</a:t>
            </a:r>
            <a:r>
              <a:rPr lang="en-US" sz="2400" dirty="0">
                <a:solidFill>
                  <a:prstClr val="black"/>
                </a:solidFill>
              </a:rPr>
              <a:t>  emphasis on </a:t>
            </a:r>
            <a:r>
              <a:rPr lang="en-US" sz="2400" b="1" u="sng" dirty="0" smtClean="0">
                <a:solidFill>
                  <a:prstClr val="black"/>
                </a:solidFill>
              </a:rPr>
              <a:t>large</a:t>
            </a:r>
          </a:p>
          <a:p>
            <a:pPr marL="631825" lvl="0" indent="-631825">
              <a:defRPr/>
            </a:pPr>
            <a:endParaRPr lang="en-US" sz="2400" b="1" u="sng" dirty="0">
              <a:solidFill>
                <a:prstClr val="black"/>
              </a:solidFill>
            </a:endParaRPr>
          </a:p>
          <a:p>
            <a:pPr marL="914400" lvl="0" indent="-914400">
              <a:defRPr/>
            </a:pPr>
            <a:r>
              <a:rPr lang="en-US" sz="2400" b="1" dirty="0">
                <a:solidFill>
                  <a:prstClr val="black"/>
                </a:solidFill>
              </a:rPr>
              <a:t>DS audio comments, then your thoughts</a:t>
            </a:r>
          </a:p>
          <a:p>
            <a:pPr lvl="0">
              <a:defRPr/>
            </a:pPr>
            <a:endParaRPr lang="en-US" sz="1800" dirty="0">
              <a:solidFill>
                <a:prstClr val="black"/>
              </a:solidFill>
            </a:endParaRPr>
          </a:p>
          <a:p>
            <a:pPr marL="631825" lvl="0" indent="-631825">
              <a:defRPr/>
            </a:pPr>
            <a:endParaRPr lang="en-US" sz="2400" b="1" u="sng" dirty="0">
              <a:solidFill>
                <a:prstClr val="black"/>
              </a:solidFill>
            </a:endParaRPr>
          </a:p>
          <a:p>
            <a:pPr marL="631825" indent="-631825">
              <a:defRPr/>
            </a:pPr>
            <a:endParaRPr lang="en-US" sz="1800" dirty="0" smtClean="0"/>
          </a:p>
          <a:p>
            <a:pPr marL="631825" indent="-631825">
              <a:defRPr/>
            </a:pPr>
            <a:r>
              <a:rPr lang="en-US" sz="2000" b="1" dirty="0" smtClean="0"/>
              <a:t>Question to think about:</a:t>
            </a:r>
            <a:endParaRPr lang="en-US" sz="2000" dirty="0" smtClean="0"/>
          </a:p>
          <a:p>
            <a:pPr marL="631825" indent="-631825">
              <a:defRPr/>
            </a:pPr>
            <a:endParaRPr lang="en-US" sz="2000" b="1" dirty="0" smtClean="0"/>
          </a:p>
          <a:p>
            <a:pPr marL="631825">
              <a:defRPr/>
            </a:pPr>
            <a:r>
              <a:rPr lang="en-US" sz="2000" dirty="0" smtClean="0"/>
              <a:t>How can you build an index that will allow answering this question provided that </a:t>
            </a:r>
            <a:br>
              <a:rPr lang="en-US" sz="2000" dirty="0" smtClean="0"/>
            </a:br>
            <a:r>
              <a:rPr lang="en-US" sz="2000" b="1" dirty="0" smtClean="0"/>
              <a:t>you are in charge</a:t>
            </a:r>
            <a:r>
              <a:rPr lang="en-US" sz="2000" dirty="0" smtClean="0"/>
              <a:t> and can tell the indexers exactly what to do</a:t>
            </a:r>
          </a:p>
          <a:p>
            <a:pPr marL="631825" indent="-631825">
              <a:defRPr/>
            </a:pPr>
            <a:endParaRPr lang="en-US" sz="1800" dirty="0"/>
          </a:p>
          <a:p>
            <a:pPr>
              <a:defRPr/>
            </a:pPr>
            <a:endParaRPr lang="en-US" sz="1800" dirty="0"/>
          </a:p>
        </p:txBody>
      </p:sp>
      <p:pic>
        <p:nvPicPr>
          <p:cNvPr id="4" name="~PP255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9004048" y="1794940"/>
            <a:ext cx="700087" cy="700088"/>
          </a:xfrm>
          <a:prstGeom prst="rect">
            <a:avLst/>
          </a:prstGeom>
        </p:spPr>
      </p:pic>
      <p:sp>
        <p:nvSpPr>
          <p:cNvPr id="5" name="Slide Number Placeholder 4"/>
          <p:cNvSpPr>
            <a:spLocks noGrp="1"/>
          </p:cNvSpPr>
          <p:nvPr>
            <p:ph type="sldNum" sz="quarter" idx="12"/>
          </p:nvPr>
        </p:nvSpPr>
        <p:spPr/>
        <p:txBody>
          <a:bodyPr/>
          <a:lstStyle/>
          <a:p>
            <a:pPr>
              <a:defRPr/>
            </a:pPr>
            <a:fld id="{1C34AABC-7A0A-4F81-8B5A-F7715F07E9BB}" type="slidenum">
              <a:rPr lang="en-US" smtClean="0"/>
              <a:pPr>
                <a:defRPr/>
              </a:pPr>
              <a:t>13</a:t>
            </a:fld>
            <a:endParaRPr lang="en-US" dirty="0"/>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9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381002"/>
            <a:ext cx="10287000" cy="4739759"/>
          </a:xfrm>
          <a:prstGeom prst="rect">
            <a:avLst/>
          </a:prstGeom>
          <a:noFill/>
        </p:spPr>
        <p:txBody>
          <a:bodyPr wrap="square">
            <a:spAutoFit/>
          </a:bodyPr>
          <a:lstStyle/>
          <a:p>
            <a:pPr marL="914400" lvl="0" indent="-914400">
              <a:defRPr/>
            </a:pPr>
            <a:r>
              <a:rPr lang="en-US" sz="2400" b="1" dirty="0" smtClean="0">
                <a:solidFill>
                  <a:prstClr val="black"/>
                </a:solidFill>
              </a:rPr>
              <a:t>Task </a:t>
            </a:r>
            <a:r>
              <a:rPr lang="en-US" sz="2400" b="1" dirty="0">
                <a:solidFill>
                  <a:prstClr val="black"/>
                </a:solidFill>
              </a:rPr>
              <a:t>a. Identify search terms. Question 1, concept 2    </a:t>
            </a:r>
            <a:r>
              <a:rPr lang="en-US" sz="2400" b="1" dirty="0" smtClean="0">
                <a:solidFill>
                  <a:prstClr val="black"/>
                </a:solidFill>
              </a:rPr>
              <a:t>DS comments</a:t>
            </a:r>
            <a:endParaRPr lang="en-US" sz="2400" b="1" dirty="0">
              <a:solidFill>
                <a:prstClr val="black"/>
              </a:solidFill>
            </a:endParaRPr>
          </a:p>
          <a:p>
            <a:pPr marL="914400" lvl="0" indent="-914400">
              <a:defRPr/>
            </a:pPr>
            <a:r>
              <a:rPr lang="en-US" sz="2400" b="1" dirty="0">
                <a:solidFill>
                  <a:prstClr val="black"/>
                </a:solidFill>
              </a:rPr>
              <a:t>       </a:t>
            </a:r>
          </a:p>
          <a:p>
            <a:pPr marL="631825" lvl="0" indent="-631825">
              <a:defRPr/>
            </a:pPr>
            <a:r>
              <a:rPr lang="en-US" sz="2400" dirty="0" smtClean="0">
                <a:solidFill>
                  <a:prstClr val="black"/>
                </a:solidFill>
              </a:rPr>
              <a:t>Harbors </a:t>
            </a:r>
            <a:r>
              <a:rPr lang="en-US" sz="2400" dirty="0">
                <a:solidFill>
                  <a:prstClr val="black"/>
                </a:solidFill>
              </a:rPr>
              <a:t>for </a:t>
            </a:r>
            <a:r>
              <a:rPr lang="en-US" sz="2400" b="1" u="sng" dirty="0">
                <a:solidFill>
                  <a:prstClr val="black"/>
                </a:solidFill>
              </a:rPr>
              <a:t>large</a:t>
            </a:r>
            <a:r>
              <a:rPr lang="en-US" sz="2400" b="1" dirty="0">
                <a:solidFill>
                  <a:prstClr val="black"/>
                </a:solidFill>
              </a:rPr>
              <a:t> tankers</a:t>
            </a:r>
            <a:r>
              <a:rPr lang="en-US" sz="2400" dirty="0">
                <a:solidFill>
                  <a:prstClr val="black"/>
                </a:solidFill>
              </a:rPr>
              <a:t>  emphasis on </a:t>
            </a:r>
            <a:r>
              <a:rPr lang="en-US" sz="2400" b="1" u="sng" dirty="0">
                <a:solidFill>
                  <a:prstClr val="black"/>
                </a:solidFill>
              </a:rPr>
              <a:t>large</a:t>
            </a:r>
          </a:p>
          <a:p>
            <a:pPr marL="631825" indent="-631825">
              <a:defRPr/>
            </a:pPr>
            <a:endParaRPr lang="en-US" sz="1800" dirty="0" smtClean="0"/>
          </a:p>
          <a:p>
            <a:pPr marL="631825" indent="-631825">
              <a:defRPr/>
            </a:pPr>
            <a:endParaRPr lang="en-US" sz="1800" dirty="0" smtClean="0"/>
          </a:p>
          <a:p>
            <a:pPr marL="631825" indent="-631825">
              <a:defRPr/>
            </a:pPr>
            <a:r>
              <a:rPr lang="en-US" sz="2000" b="1" dirty="0" smtClean="0"/>
              <a:t>Question to think about:</a:t>
            </a:r>
            <a:endParaRPr lang="en-US" sz="2000" dirty="0" smtClean="0"/>
          </a:p>
          <a:p>
            <a:pPr marL="631825" indent="-631825">
              <a:defRPr/>
            </a:pPr>
            <a:endParaRPr lang="en-US" sz="2000" b="1" dirty="0" smtClean="0"/>
          </a:p>
          <a:p>
            <a:pPr marL="631825">
              <a:defRPr/>
            </a:pPr>
            <a:r>
              <a:rPr lang="en-US" sz="2000" dirty="0" smtClean="0"/>
              <a:t>How can you build an index that will allow answering this question provided that </a:t>
            </a:r>
            <a:br>
              <a:rPr lang="en-US" sz="2000" dirty="0" smtClean="0"/>
            </a:br>
            <a:r>
              <a:rPr lang="en-US" sz="2000" b="1" dirty="0" smtClean="0"/>
              <a:t>you are in charge</a:t>
            </a:r>
            <a:r>
              <a:rPr lang="en-US" sz="2000" dirty="0" smtClean="0"/>
              <a:t> and can tell the indexers exactly what to do</a:t>
            </a:r>
          </a:p>
          <a:p>
            <a:pPr marL="631825">
              <a:defRPr/>
            </a:pPr>
            <a:endParaRPr lang="en-US" sz="1800" dirty="0"/>
          </a:p>
          <a:p>
            <a:pPr marL="631825">
              <a:defRPr/>
            </a:pPr>
            <a:endParaRPr lang="en-US" sz="1800" dirty="0" smtClean="0"/>
          </a:p>
          <a:p>
            <a:pPr marL="631825">
              <a:defRPr/>
            </a:pPr>
            <a:endParaRPr lang="en-US" sz="1800" dirty="0"/>
          </a:p>
          <a:p>
            <a:pPr marL="631825">
              <a:defRPr/>
            </a:pPr>
            <a:r>
              <a:rPr lang="en-US" sz="2400" b="1" dirty="0"/>
              <a:t> DS </a:t>
            </a:r>
            <a:r>
              <a:rPr lang="en-US" sz="2400" b="1" dirty="0" smtClean="0"/>
              <a:t>audio comments </a:t>
            </a:r>
            <a:r>
              <a:rPr lang="en-US" sz="2400" b="1" dirty="0"/>
              <a:t>on the question</a:t>
            </a:r>
            <a:endParaRPr lang="en-US" sz="2400" dirty="0" smtClean="0"/>
          </a:p>
          <a:p>
            <a:pPr marL="631825" indent="-631825">
              <a:defRPr/>
            </a:pPr>
            <a:endParaRPr lang="en-US" sz="1800" dirty="0"/>
          </a:p>
          <a:p>
            <a:pPr>
              <a:defRPr/>
            </a:pPr>
            <a:endParaRPr lang="en-US" sz="1800" dirty="0"/>
          </a:p>
        </p:txBody>
      </p:sp>
      <p:pic>
        <p:nvPicPr>
          <p:cNvPr id="5" name="~PP245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82003" y="3960020"/>
            <a:ext cx="852487" cy="852488"/>
          </a:xfrm>
          <a:prstGeom prst="rect">
            <a:avLst/>
          </a:prstGeom>
        </p:spPr>
      </p:pic>
      <p:sp>
        <p:nvSpPr>
          <p:cNvPr id="6" name="Slide Number Placeholder 5"/>
          <p:cNvSpPr>
            <a:spLocks noGrp="1"/>
          </p:cNvSpPr>
          <p:nvPr>
            <p:ph type="sldNum" sz="quarter" idx="12"/>
          </p:nvPr>
        </p:nvSpPr>
        <p:spPr/>
        <p:txBody>
          <a:bodyPr/>
          <a:lstStyle/>
          <a:p>
            <a:pPr>
              <a:defRPr/>
            </a:pPr>
            <a:fld id="{1C34AABC-7A0A-4F81-8B5A-F7715F07E9BB}" type="slidenum">
              <a:rPr lang="en-US" smtClean="0"/>
              <a:pPr>
                <a:defRPr/>
              </a:pPr>
              <a:t>14</a:t>
            </a:fld>
            <a:endParaRPr lang="en-US" dirty="0"/>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1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381001"/>
            <a:ext cx="11125200" cy="3416320"/>
          </a:xfrm>
          <a:prstGeom prst="rect">
            <a:avLst/>
          </a:prstGeom>
          <a:noFill/>
        </p:spPr>
        <p:txBody>
          <a:bodyPr wrap="square">
            <a:spAutoFit/>
          </a:bodyPr>
          <a:lstStyle/>
          <a:p>
            <a:pPr marL="914400" indent="-914400">
              <a:defRPr/>
            </a:pPr>
            <a:r>
              <a:rPr lang="en-US" sz="2400" b="1" dirty="0" smtClean="0"/>
              <a:t>T</a:t>
            </a:r>
            <a:r>
              <a:rPr lang="en-US" sz="2400" b="1" dirty="0" smtClean="0">
                <a:solidFill>
                  <a:prstClr val="black"/>
                </a:solidFill>
              </a:rPr>
              <a:t>ask </a:t>
            </a:r>
            <a:r>
              <a:rPr lang="en-US" sz="2400" b="1" dirty="0">
                <a:solidFill>
                  <a:prstClr val="black"/>
                </a:solidFill>
              </a:rPr>
              <a:t>a. Identify search terms. Question </a:t>
            </a:r>
            <a:r>
              <a:rPr lang="en-US" sz="2400" b="1" dirty="0" smtClean="0">
                <a:solidFill>
                  <a:prstClr val="black"/>
                </a:solidFill>
              </a:rPr>
              <a:t>2, </a:t>
            </a:r>
            <a:r>
              <a:rPr lang="en-US" sz="2400" b="1" dirty="0">
                <a:solidFill>
                  <a:prstClr val="black"/>
                </a:solidFill>
              </a:rPr>
              <a:t>concept </a:t>
            </a:r>
            <a:r>
              <a:rPr lang="en-US" sz="2400" b="1" dirty="0" smtClean="0">
                <a:solidFill>
                  <a:prstClr val="black"/>
                </a:solidFill>
              </a:rPr>
              <a:t>1</a:t>
            </a:r>
            <a:r>
              <a:rPr lang="en-US" sz="2400" b="1" dirty="0" smtClean="0"/>
              <a:t>               </a:t>
            </a:r>
            <a:r>
              <a:rPr lang="en-US" sz="2400" b="1" dirty="0"/>
              <a:t>Your thoughts</a:t>
            </a:r>
          </a:p>
          <a:p>
            <a:pPr>
              <a:defRPr/>
            </a:pPr>
            <a:endParaRPr lang="en-US" sz="1800" dirty="0"/>
          </a:p>
          <a:p>
            <a:pPr marL="631825" indent="-631825">
              <a:defRPr/>
            </a:pPr>
            <a:endParaRPr lang="en-US" sz="1800" dirty="0"/>
          </a:p>
          <a:p>
            <a:pPr marL="631825" indent="-631825">
              <a:defRPr/>
            </a:pPr>
            <a:r>
              <a:rPr lang="en-US" sz="2400" b="1" dirty="0" smtClean="0"/>
              <a:t>Air </a:t>
            </a:r>
            <a:r>
              <a:rPr lang="en-US" sz="2400" b="1" dirty="0"/>
              <a:t>cushion craft</a:t>
            </a:r>
            <a:r>
              <a:rPr lang="en-US" sz="2400" dirty="0" smtClean="0"/>
              <a:t>.</a:t>
            </a:r>
          </a:p>
          <a:p>
            <a:pPr marL="631825" indent="-631825">
              <a:defRPr/>
            </a:pPr>
            <a:endParaRPr lang="en-US" sz="2400" dirty="0"/>
          </a:p>
          <a:p>
            <a:pPr marL="631825" indent="-631825">
              <a:defRPr/>
            </a:pPr>
            <a:endParaRPr lang="en-US" sz="2400" dirty="0" smtClean="0"/>
          </a:p>
          <a:p>
            <a:pPr marL="631825" lvl="0" indent="-631825">
              <a:defRPr/>
            </a:pPr>
            <a:r>
              <a:rPr lang="en-US" sz="2400" b="1" dirty="0">
                <a:solidFill>
                  <a:prstClr val="black"/>
                </a:solidFill>
              </a:rPr>
              <a:t>DS audio comments, then your thoughts</a:t>
            </a:r>
          </a:p>
          <a:p>
            <a:pPr marL="631825" indent="-631825">
              <a:defRPr/>
            </a:pPr>
            <a:endParaRPr lang="en-US" sz="2400" dirty="0"/>
          </a:p>
          <a:p>
            <a:pPr marL="631825" indent="-631825">
              <a:defRPr/>
            </a:pPr>
            <a:endParaRPr lang="en-US" sz="1800" dirty="0"/>
          </a:p>
          <a:p>
            <a:pPr>
              <a:defRPr/>
            </a:pPr>
            <a:endParaRPr lang="en-US" sz="1800" dirty="0"/>
          </a:p>
        </p:txBody>
      </p:sp>
      <p:pic>
        <p:nvPicPr>
          <p:cNvPr id="4" name="~PP251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610600" y="2362200"/>
            <a:ext cx="623887" cy="623888"/>
          </a:xfrm>
          <a:prstGeom prst="rect">
            <a:avLst/>
          </a:prstGeom>
        </p:spPr>
      </p:pic>
      <p:sp>
        <p:nvSpPr>
          <p:cNvPr id="5" name="Slide Number Placeholder 4"/>
          <p:cNvSpPr>
            <a:spLocks noGrp="1"/>
          </p:cNvSpPr>
          <p:nvPr>
            <p:ph type="sldNum" sz="quarter" idx="12"/>
          </p:nvPr>
        </p:nvSpPr>
        <p:spPr/>
        <p:txBody>
          <a:bodyPr/>
          <a:lstStyle/>
          <a:p>
            <a:pPr>
              <a:defRPr/>
            </a:pPr>
            <a:fld id="{1C34AABC-7A0A-4F81-8B5A-F7715F07E9BB}" type="slidenum">
              <a:rPr lang="en-US" smtClean="0"/>
              <a:pPr>
                <a:defRPr/>
              </a:pPr>
              <a:t>15</a:t>
            </a:fld>
            <a:endParaRPr lang="en-US" dirty="0"/>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381001"/>
            <a:ext cx="11277600" cy="5047536"/>
          </a:xfrm>
          <a:prstGeom prst="rect">
            <a:avLst/>
          </a:prstGeom>
          <a:noFill/>
        </p:spPr>
        <p:txBody>
          <a:bodyPr wrap="square">
            <a:spAutoFit/>
          </a:bodyPr>
          <a:lstStyle/>
          <a:p>
            <a:pPr marL="914400" lvl="0" indent="-914400">
              <a:defRPr/>
            </a:pPr>
            <a:r>
              <a:rPr lang="en-US" sz="2400" b="1" dirty="0" smtClean="0">
                <a:solidFill>
                  <a:prstClr val="black"/>
                </a:solidFill>
              </a:rPr>
              <a:t>Task </a:t>
            </a:r>
            <a:r>
              <a:rPr lang="en-US" sz="2400" b="1" dirty="0">
                <a:solidFill>
                  <a:prstClr val="black"/>
                </a:solidFill>
              </a:rPr>
              <a:t>a. Identify search terms. Question 2, concept 1         </a:t>
            </a:r>
            <a:r>
              <a:rPr lang="en-US" sz="2400" b="1" dirty="0" smtClean="0">
                <a:solidFill>
                  <a:prstClr val="black"/>
                </a:solidFill>
              </a:rPr>
              <a:t>DS comments</a:t>
            </a:r>
            <a:endParaRPr lang="en-US" sz="2400" b="1" dirty="0">
              <a:solidFill>
                <a:prstClr val="black"/>
              </a:solidFill>
            </a:endParaRPr>
          </a:p>
          <a:p>
            <a:pPr lvl="0">
              <a:defRPr/>
            </a:pPr>
            <a:endParaRPr lang="en-US" sz="1800" dirty="0">
              <a:solidFill>
                <a:prstClr val="black"/>
              </a:solidFill>
            </a:endParaRPr>
          </a:p>
          <a:p>
            <a:pPr marL="631825" lvl="0" indent="-631825">
              <a:defRPr/>
            </a:pPr>
            <a:endParaRPr lang="en-US" sz="1800" dirty="0">
              <a:solidFill>
                <a:prstClr val="black"/>
              </a:solidFill>
            </a:endParaRPr>
          </a:p>
          <a:p>
            <a:pPr marL="631825" lvl="0" indent="-631825">
              <a:defRPr/>
            </a:pPr>
            <a:r>
              <a:rPr lang="en-US" sz="2400" b="1" dirty="0" smtClean="0">
                <a:solidFill>
                  <a:prstClr val="black"/>
                </a:solidFill>
              </a:rPr>
              <a:t>Air </a:t>
            </a:r>
            <a:r>
              <a:rPr lang="en-US" sz="2400" b="1" dirty="0">
                <a:solidFill>
                  <a:prstClr val="black"/>
                </a:solidFill>
              </a:rPr>
              <a:t>cushion craft</a:t>
            </a:r>
            <a:r>
              <a:rPr lang="en-US" sz="2400" dirty="0">
                <a:solidFill>
                  <a:prstClr val="black"/>
                </a:solidFill>
              </a:rPr>
              <a:t>.</a:t>
            </a:r>
          </a:p>
          <a:p>
            <a:pPr marL="631825" indent="-631825">
              <a:defRPr/>
            </a:pPr>
            <a:endParaRPr lang="en-US" sz="1800" dirty="0"/>
          </a:p>
          <a:p>
            <a:pPr marL="631825" indent="-631825">
              <a:defRPr/>
            </a:pPr>
            <a:r>
              <a:rPr lang="en-US" sz="2000" dirty="0"/>
              <a:t>Air cushion craft</a:t>
            </a:r>
          </a:p>
          <a:p>
            <a:pPr marL="631825" indent="-631825">
              <a:defRPr/>
            </a:pPr>
            <a:endParaRPr lang="en-US" sz="2000" dirty="0"/>
          </a:p>
          <a:p>
            <a:pPr marL="631825" indent="-631825">
              <a:defRPr/>
            </a:pPr>
            <a:r>
              <a:rPr lang="en-US" sz="2000" dirty="0"/>
              <a:t>Air cushion vehicles</a:t>
            </a:r>
          </a:p>
          <a:p>
            <a:pPr marL="631825" indent="-631825">
              <a:defRPr/>
            </a:pPr>
            <a:endParaRPr lang="en-US" sz="2000" dirty="0"/>
          </a:p>
          <a:p>
            <a:pPr marL="631825" indent="-631825">
              <a:defRPr/>
            </a:pPr>
            <a:r>
              <a:rPr lang="en-US" sz="2000" dirty="0"/>
              <a:t>Hovercraft</a:t>
            </a:r>
          </a:p>
          <a:p>
            <a:pPr marL="631825" indent="-631825">
              <a:defRPr/>
            </a:pPr>
            <a:endParaRPr lang="en-US" sz="2000" dirty="0"/>
          </a:p>
          <a:p>
            <a:pPr marL="631825" indent="-631825">
              <a:defRPr/>
            </a:pPr>
            <a:r>
              <a:rPr lang="en-US" sz="2000" dirty="0"/>
              <a:t>Ground effect </a:t>
            </a:r>
            <a:r>
              <a:rPr lang="en-US" sz="2000" dirty="0" smtClean="0"/>
              <a:t>machines</a:t>
            </a:r>
          </a:p>
          <a:p>
            <a:pPr marL="631825" indent="-631825">
              <a:defRPr/>
            </a:pPr>
            <a:endParaRPr lang="en-US" sz="2000" dirty="0"/>
          </a:p>
          <a:p>
            <a:pPr marL="631825" indent="-631825">
              <a:defRPr/>
            </a:pPr>
            <a:r>
              <a:rPr lang="en-US" sz="2400" b="1" dirty="0" smtClean="0"/>
              <a:t>DS audio </a:t>
            </a:r>
            <a:r>
              <a:rPr lang="en-US" sz="2400" b="1" dirty="0" smtClean="0"/>
              <a:t>comments</a:t>
            </a:r>
            <a:endParaRPr lang="en-US" sz="2400" b="1" dirty="0"/>
          </a:p>
          <a:p>
            <a:pPr marL="631825" indent="-631825">
              <a:defRPr/>
            </a:pPr>
            <a:endParaRPr lang="en-US" sz="1800" dirty="0"/>
          </a:p>
          <a:p>
            <a:pPr>
              <a:defRPr/>
            </a:pPr>
            <a:endParaRPr lang="en-US" sz="1800" dirty="0"/>
          </a:p>
        </p:txBody>
      </p:sp>
      <p:pic>
        <p:nvPicPr>
          <p:cNvPr id="4" name="~PP208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5181604" y="4149984"/>
            <a:ext cx="1004887" cy="1004888"/>
          </a:xfrm>
          <a:prstGeom prst="rect">
            <a:avLst/>
          </a:prstGeom>
        </p:spPr>
      </p:pic>
      <p:sp>
        <p:nvSpPr>
          <p:cNvPr id="5" name="Slide Number Placeholder 4"/>
          <p:cNvSpPr>
            <a:spLocks noGrp="1"/>
          </p:cNvSpPr>
          <p:nvPr>
            <p:ph type="sldNum" sz="quarter" idx="12"/>
          </p:nvPr>
        </p:nvSpPr>
        <p:spPr/>
        <p:txBody>
          <a:bodyPr/>
          <a:lstStyle/>
          <a:p>
            <a:pPr>
              <a:defRPr/>
            </a:pPr>
            <a:fld id="{1C34AABC-7A0A-4F81-8B5A-F7715F07E9BB}" type="slidenum">
              <a:rPr lang="en-US" smtClean="0"/>
              <a:pPr>
                <a:defRPr/>
              </a:pPr>
              <a:t>16</a:t>
            </a:fld>
            <a:endParaRPr lang="en-US" dirty="0"/>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8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381000"/>
            <a:ext cx="13335000" cy="3877985"/>
          </a:xfrm>
          <a:prstGeom prst="rect">
            <a:avLst/>
          </a:prstGeom>
          <a:noFill/>
        </p:spPr>
        <p:txBody>
          <a:bodyPr wrap="square">
            <a:spAutoFit/>
          </a:bodyPr>
          <a:lstStyle/>
          <a:p>
            <a:pPr marL="914400" lvl="0" indent="-914400">
              <a:defRPr/>
            </a:pPr>
            <a:r>
              <a:rPr lang="en-US" sz="2400" b="1" dirty="0">
                <a:solidFill>
                  <a:prstClr val="black"/>
                </a:solidFill>
              </a:rPr>
              <a:t>Task a. Identify search terms. Question </a:t>
            </a:r>
            <a:r>
              <a:rPr lang="en-US" sz="2400" b="1" dirty="0" smtClean="0">
                <a:solidFill>
                  <a:prstClr val="black"/>
                </a:solidFill>
              </a:rPr>
              <a:t>3, </a:t>
            </a:r>
            <a:r>
              <a:rPr lang="en-US" sz="2400" b="1" dirty="0">
                <a:solidFill>
                  <a:prstClr val="black"/>
                </a:solidFill>
              </a:rPr>
              <a:t>concept </a:t>
            </a:r>
            <a:r>
              <a:rPr lang="en-US" sz="2400" b="1" dirty="0" smtClean="0">
                <a:solidFill>
                  <a:prstClr val="black"/>
                </a:solidFill>
              </a:rPr>
              <a:t>3</a:t>
            </a:r>
            <a:r>
              <a:rPr lang="en-US" sz="1800" b="1" dirty="0" smtClean="0">
                <a:solidFill>
                  <a:prstClr val="black"/>
                </a:solidFill>
              </a:rPr>
              <a:t>         </a:t>
            </a:r>
            <a:r>
              <a:rPr lang="en-US" sz="2400" b="1" dirty="0" smtClean="0">
                <a:solidFill>
                  <a:prstClr val="black"/>
                </a:solidFill>
              </a:rPr>
              <a:t>Your thoughts</a:t>
            </a:r>
            <a:endParaRPr lang="en-US" sz="2400" b="1" dirty="0">
              <a:solidFill>
                <a:prstClr val="black"/>
              </a:solidFill>
            </a:endParaRPr>
          </a:p>
          <a:p>
            <a:pPr>
              <a:defRPr/>
            </a:pPr>
            <a:endParaRPr lang="en-US" sz="1800" dirty="0"/>
          </a:p>
          <a:p>
            <a:pPr marL="631825" indent="-631825">
              <a:defRPr/>
            </a:pPr>
            <a:endParaRPr lang="en-US" sz="1800" dirty="0"/>
          </a:p>
          <a:p>
            <a:pPr marL="631825" indent="-631825">
              <a:defRPr/>
            </a:pPr>
            <a:r>
              <a:rPr lang="en-US" sz="2400" dirty="0" smtClean="0"/>
              <a:t>The </a:t>
            </a:r>
            <a:r>
              <a:rPr lang="en-US" sz="2400" dirty="0"/>
              <a:t>consequences of the development of</a:t>
            </a:r>
            <a:r>
              <a:rPr lang="en-US" sz="2400" b="1" dirty="0"/>
              <a:t> </a:t>
            </a:r>
            <a:r>
              <a:rPr lang="en-US" sz="2400" b="1" u="sng" dirty="0"/>
              <a:t>new types</a:t>
            </a:r>
            <a:r>
              <a:rPr lang="en-US" sz="2400" b="1" dirty="0"/>
              <a:t> of vehicles </a:t>
            </a:r>
            <a:r>
              <a:rPr lang="en-US" sz="2400" dirty="0"/>
              <a:t>for terminal </a:t>
            </a:r>
            <a:r>
              <a:rPr lang="en-US" sz="2400" dirty="0" smtClean="0"/>
              <a:t>design</a:t>
            </a:r>
          </a:p>
          <a:p>
            <a:pPr marL="631825" indent="-631825">
              <a:defRPr/>
            </a:pPr>
            <a:r>
              <a:rPr lang="en-US" sz="2400" dirty="0" smtClean="0"/>
              <a:t>.</a:t>
            </a:r>
            <a:endParaRPr lang="en-US" sz="2400" dirty="0"/>
          </a:p>
          <a:p>
            <a:pPr marL="631825" indent="-631825">
              <a:defRPr/>
            </a:pPr>
            <a:endParaRPr lang="en-US" sz="1800" dirty="0"/>
          </a:p>
          <a:p>
            <a:pPr marL="631825" indent="-631825">
              <a:defRPr/>
            </a:pPr>
            <a:r>
              <a:rPr lang="en-US" sz="2400" dirty="0"/>
              <a:t>How do you express the idea of </a:t>
            </a:r>
            <a:r>
              <a:rPr lang="en-US" sz="2400" b="1" u="sng" dirty="0"/>
              <a:t>new types</a:t>
            </a:r>
            <a:r>
              <a:rPr lang="en-US" sz="2400" b="1" dirty="0"/>
              <a:t> </a:t>
            </a:r>
            <a:r>
              <a:rPr lang="en-US" sz="2400" b="1" dirty="0" smtClean="0"/>
              <a:t>of vehicles </a:t>
            </a:r>
            <a:r>
              <a:rPr lang="en-US" sz="2400" dirty="0" smtClean="0"/>
              <a:t>in </a:t>
            </a:r>
            <a:r>
              <a:rPr lang="en-US" sz="2400" dirty="0"/>
              <a:t>terms that are found in the rough index</a:t>
            </a:r>
          </a:p>
          <a:p>
            <a:pPr marL="631825" indent="-631825">
              <a:defRPr/>
            </a:pPr>
            <a:endParaRPr lang="en-US" sz="1800" dirty="0"/>
          </a:p>
          <a:p>
            <a:pPr>
              <a:defRPr/>
            </a:pPr>
            <a:endParaRPr lang="en-US" sz="1800" dirty="0" smtClean="0"/>
          </a:p>
          <a:p>
            <a:pPr>
              <a:defRPr/>
            </a:pPr>
            <a:endParaRPr lang="en-US" sz="1800" dirty="0"/>
          </a:p>
          <a:p>
            <a:pPr marL="914400" lvl="0" indent="-914400">
              <a:defRPr/>
            </a:pPr>
            <a:r>
              <a:rPr lang="en-US" sz="2400" b="1" dirty="0">
                <a:solidFill>
                  <a:prstClr val="black"/>
                </a:solidFill>
              </a:rPr>
              <a:t>DS audio comments, then your thoughts</a:t>
            </a:r>
          </a:p>
          <a:p>
            <a:pPr>
              <a:defRPr/>
            </a:pPr>
            <a:endParaRPr lang="en-US" sz="1800" dirty="0"/>
          </a:p>
        </p:txBody>
      </p:sp>
      <p:pic>
        <p:nvPicPr>
          <p:cNvPr id="4" name="~PP323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9677404" y="3283744"/>
            <a:ext cx="776287" cy="776288"/>
          </a:xfrm>
          <a:prstGeom prst="rect">
            <a:avLst/>
          </a:prstGeom>
        </p:spPr>
      </p:pic>
      <p:sp>
        <p:nvSpPr>
          <p:cNvPr id="5" name="Slide Number Placeholder 4"/>
          <p:cNvSpPr>
            <a:spLocks noGrp="1"/>
          </p:cNvSpPr>
          <p:nvPr>
            <p:ph type="sldNum" sz="quarter" idx="12"/>
          </p:nvPr>
        </p:nvSpPr>
        <p:spPr/>
        <p:txBody>
          <a:bodyPr/>
          <a:lstStyle/>
          <a:p>
            <a:pPr>
              <a:defRPr/>
            </a:pPr>
            <a:fld id="{1C34AABC-7A0A-4F81-8B5A-F7715F07E9BB}" type="slidenum">
              <a:rPr lang="en-US" smtClean="0"/>
              <a:pPr>
                <a:defRPr/>
              </a:pPr>
              <a:t>17</a:t>
            </a:fld>
            <a:endParaRPr lang="en-US" dirty="0"/>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0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22732"/>
            <a:ext cx="13716000" cy="3785652"/>
          </a:xfrm>
          <a:prstGeom prst="rect">
            <a:avLst/>
          </a:prstGeom>
          <a:noFill/>
        </p:spPr>
        <p:txBody>
          <a:bodyPr wrap="square">
            <a:spAutoFit/>
          </a:bodyPr>
          <a:lstStyle/>
          <a:p>
            <a:pPr marL="914400" lvl="0" indent="-914400">
              <a:defRPr/>
            </a:pPr>
            <a:r>
              <a:rPr lang="en-US" sz="2400" b="1" dirty="0" smtClean="0">
                <a:solidFill>
                  <a:prstClr val="black"/>
                </a:solidFill>
              </a:rPr>
              <a:t>Task </a:t>
            </a:r>
            <a:r>
              <a:rPr lang="en-US" sz="2400" b="1" dirty="0">
                <a:solidFill>
                  <a:prstClr val="black"/>
                </a:solidFill>
              </a:rPr>
              <a:t>a. Identify search terms. Question 3, concept 3</a:t>
            </a:r>
            <a:r>
              <a:rPr lang="en-US" sz="1800" b="1" dirty="0">
                <a:solidFill>
                  <a:prstClr val="black"/>
                </a:solidFill>
              </a:rPr>
              <a:t>         </a:t>
            </a:r>
            <a:r>
              <a:rPr lang="en-US" sz="2400" b="1" dirty="0" smtClean="0">
                <a:solidFill>
                  <a:prstClr val="black"/>
                </a:solidFill>
              </a:rPr>
              <a:t>DS comments</a:t>
            </a:r>
            <a:endParaRPr lang="en-US" sz="2400" b="1" dirty="0">
              <a:solidFill>
                <a:prstClr val="black"/>
              </a:solidFill>
            </a:endParaRPr>
          </a:p>
          <a:p>
            <a:pPr>
              <a:defRPr/>
            </a:pPr>
            <a:endParaRPr lang="en-US" sz="1800" dirty="0"/>
          </a:p>
          <a:p>
            <a:pPr marL="631825" indent="-631825">
              <a:defRPr/>
            </a:pPr>
            <a:endParaRPr lang="en-US" sz="1800" dirty="0"/>
          </a:p>
          <a:p>
            <a:pPr marL="631825" indent="-631825">
              <a:defRPr/>
            </a:pPr>
            <a:r>
              <a:rPr lang="en-US" sz="2400" dirty="0"/>
              <a:t>The consequences of the development of</a:t>
            </a:r>
            <a:r>
              <a:rPr lang="en-US" sz="2400" b="1" dirty="0"/>
              <a:t> </a:t>
            </a:r>
            <a:r>
              <a:rPr lang="en-US" sz="2400" b="1" u="sng" dirty="0"/>
              <a:t>new types</a:t>
            </a:r>
            <a:r>
              <a:rPr lang="en-US" sz="2400" b="1" dirty="0"/>
              <a:t> of vehicles </a:t>
            </a:r>
            <a:r>
              <a:rPr lang="en-US" sz="2400" dirty="0"/>
              <a:t>for terminal design</a:t>
            </a:r>
          </a:p>
          <a:p>
            <a:pPr marL="631825" indent="-631825">
              <a:defRPr/>
            </a:pPr>
            <a:r>
              <a:rPr lang="en-US" sz="2400" dirty="0"/>
              <a:t>.</a:t>
            </a:r>
          </a:p>
          <a:p>
            <a:pPr marL="631825" indent="-631825">
              <a:defRPr/>
            </a:pPr>
            <a:endParaRPr lang="en-US" sz="1800" dirty="0"/>
          </a:p>
          <a:p>
            <a:pPr marL="631825" indent="-631825">
              <a:defRPr/>
            </a:pPr>
            <a:r>
              <a:rPr lang="en-US" sz="2400" dirty="0"/>
              <a:t>How do you express the idea of </a:t>
            </a:r>
            <a:r>
              <a:rPr lang="en-US" sz="2400" b="1" u="sng" dirty="0"/>
              <a:t>new types</a:t>
            </a:r>
            <a:r>
              <a:rPr lang="en-US" sz="2400" b="1" dirty="0"/>
              <a:t> of vehicles </a:t>
            </a:r>
            <a:r>
              <a:rPr lang="en-US" sz="2400" dirty="0"/>
              <a:t>in terms that are found in the rough </a:t>
            </a:r>
            <a:r>
              <a:rPr lang="en-US" sz="2400" dirty="0" smtClean="0"/>
              <a:t>index</a:t>
            </a:r>
          </a:p>
          <a:p>
            <a:pPr marL="631825" indent="-631825">
              <a:defRPr/>
            </a:pPr>
            <a:endParaRPr lang="en-US" sz="2400" dirty="0"/>
          </a:p>
          <a:p>
            <a:pPr marL="631825" indent="-631825">
              <a:defRPr/>
            </a:pPr>
            <a:endParaRPr lang="en-US" sz="2400" dirty="0" smtClean="0"/>
          </a:p>
          <a:p>
            <a:pPr marL="631825" indent="-631825">
              <a:defRPr/>
            </a:pPr>
            <a:r>
              <a:rPr lang="en-US" sz="2400" b="1" dirty="0" smtClean="0"/>
              <a:t>DS audio comments</a:t>
            </a:r>
            <a:endParaRPr lang="en-US" sz="2400" b="1" dirty="0"/>
          </a:p>
          <a:p>
            <a:pPr>
              <a:defRPr/>
            </a:pPr>
            <a:endParaRPr lang="en-US" sz="1800" dirty="0"/>
          </a:p>
        </p:txBody>
      </p:sp>
      <p:pic>
        <p:nvPicPr>
          <p:cNvPr id="4" name="~PP17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0515603" y="3183470"/>
            <a:ext cx="852487" cy="852488"/>
          </a:xfrm>
          <a:prstGeom prst="rect">
            <a:avLst/>
          </a:prstGeom>
        </p:spPr>
      </p:pic>
      <p:sp>
        <p:nvSpPr>
          <p:cNvPr id="5" name="Slide Number Placeholder 4"/>
          <p:cNvSpPr>
            <a:spLocks noGrp="1"/>
          </p:cNvSpPr>
          <p:nvPr>
            <p:ph type="sldNum" sz="quarter" idx="12"/>
          </p:nvPr>
        </p:nvSpPr>
        <p:spPr/>
        <p:txBody>
          <a:bodyPr/>
          <a:lstStyle/>
          <a:p>
            <a:pPr>
              <a:defRPr/>
            </a:pPr>
            <a:fld id="{1C34AABC-7A0A-4F81-8B5A-F7715F07E9BB}" type="slidenum">
              <a:rPr lang="en-US" smtClean="0"/>
              <a:pPr>
                <a:defRPr/>
              </a:pPr>
              <a:t>18</a:t>
            </a:fld>
            <a:endParaRPr lang="en-US" dirty="0"/>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6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381002"/>
            <a:ext cx="10896600" cy="5262979"/>
          </a:xfrm>
          <a:prstGeom prst="rect">
            <a:avLst/>
          </a:prstGeom>
          <a:noFill/>
        </p:spPr>
        <p:txBody>
          <a:bodyPr wrap="square">
            <a:spAutoFit/>
          </a:bodyPr>
          <a:lstStyle/>
          <a:p>
            <a:pPr marL="914400" lvl="0" indent="-914400">
              <a:defRPr/>
            </a:pPr>
            <a:r>
              <a:rPr lang="en-US" sz="2400" b="1" dirty="0">
                <a:solidFill>
                  <a:prstClr val="black"/>
                </a:solidFill>
              </a:rPr>
              <a:t>Task a. Identify search terms. Question </a:t>
            </a:r>
            <a:r>
              <a:rPr lang="en-US" sz="2400" b="1" dirty="0" smtClean="0">
                <a:solidFill>
                  <a:prstClr val="black"/>
                </a:solidFill>
              </a:rPr>
              <a:t>4, all concepts</a:t>
            </a:r>
            <a:r>
              <a:rPr lang="en-US" sz="1800" b="1" dirty="0" smtClean="0">
                <a:solidFill>
                  <a:prstClr val="black"/>
                </a:solidFill>
              </a:rPr>
              <a:t>        </a:t>
            </a:r>
            <a:r>
              <a:rPr lang="en-US" sz="2400" b="1" dirty="0">
                <a:solidFill>
                  <a:prstClr val="black"/>
                </a:solidFill>
              </a:rPr>
              <a:t>Your thoughts</a:t>
            </a:r>
          </a:p>
          <a:p>
            <a:pPr>
              <a:defRPr/>
            </a:pPr>
            <a:endParaRPr lang="en-US" sz="1800" dirty="0"/>
          </a:p>
          <a:p>
            <a:pPr marL="631825" indent="-631825">
              <a:defRPr/>
            </a:pPr>
            <a:endParaRPr lang="en-US" sz="1800" dirty="0"/>
          </a:p>
          <a:p>
            <a:pPr marL="631825" indent="-631825">
              <a:defRPr/>
            </a:pPr>
            <a:r>
              <a:rPr lang="en-US" sz="2400" b="1" dirty="0" smtClean="0"/>
              <a:t>Simulation </a:t>
            </a:r>
            <a:r>
              <a:rPr lang="en-US" sz="2400" b="1" dirty="0"/>
              <a:t>of </a:t>
            </a:r>
            <a:r>
              <a:rPr lang="en-US" sz="2400" b="1" dirty="0" smtClean="0"/>
              <a:t>passenger </a:t>
            </a:r>
            <a:r>
              <a:rPr lang="en-US" sz="2400" b="1" dirty="0"/>
              <a:t>flow </a:t>
            </a:r>
            <a:r>
              <a:rPr lang="en-US" sz="2400" b="1" dirty="0" smtClean="0"/>
              <a:t>over </a:t>
            </a:r>
            <a:r>
              <a:rPr lang="en-US" sz="2400" b="1" dirty="0"/>
              <a:t>transportation </a:t>
            </a:r>
            <a:r>
              <a:rPr lang="en-US" sz="2400" b="1" dirty="0" smtClean="0"/>
              <a:t>networks</a:t>
            </a:r>
          </a:p>
          <a:p>
            <a:pPr marL="631825" indent="-631825">
              <a:defRPr/>
            </a:pPr>
            <a:endParaRPr lang="en-US" sz="2400" b="1" dirty="0"/>
          </a:p>
          <a:p>
            <a:pPr marL="631825" indent="-631825">
              <a:spcBef>
                <a:spcPts val="1200"/>
              </a:spcBef>
              <a:defRPr/>
            </a:pPr>
            <a:r>
              <a:rPr lang="en-US" sz="2400" dirty="0" smtClean="0"/>
              <a:t>Simulation</a:t>
            </a:r>
          </a:p>
          <a:p>
            <a:pPr>
              <a:spcBef>
                <a:spcPts val="1200"/>
              </a:spcBef>
              <a:defRPr/>
            </a:pPr>
            <a:r>
              <a:rPr lang="en-US" sz="2400" dirty="0" smtClean="0"/>
              <a:t>Passenger</a:t>
            </a:r>
          </a:p>
          <a:p>
            <a:pPr>
              <a:spcBef>
                <a:spcPts val="1200"/>
              </a:spcBef>
              <a:defRPr/>
            </a:pPr>
            <a:r>
              <a:rPr lang="en-US" sz="2400" dirty="0" smtClean="0"/>
              <a:t>flow</a:t>
            </a:r>
          </a:p>
          <a:p>
            <a:pPr>
              <a:spcBef>
                <a:spcPts val="1200"/>
              </a:spcBef>
              <a:defRPr/>
            </a:pPr>
            <a:r>
              <a:rPr lang="en-US" sz="2400" dirty="0" smtClean="0"/>
              <a:t>(transportation) network</a:t>
            </a:r>
          </a:p>
          <a:p>
            <a:pPr>
              <a:spcBef>
                <a:spcPts val="1200"/>
              </a:spcBef>
              <a:defRPr/>
            </a:pPr>
            <a:endParaRPr lang="en-US" sz="2400" dirty="0"/>
          </a:p>
          <a:p>
            <a:pPr marL="631825" lvl="0" indent="-631825">
              <a:defRPr/>
            </a:pPr>
            <a:r>
              <a:rPr lang="en-US" sz="2400" b="1" dirty="0">
                <a:solidFill>
                  <a:prstClr val="black"/>
                </a:solidFill>
              </a:rPr>
              <a:t>DS audio comments, then your thoughts</a:t>
            </a:r>
          </a:p>
          <a:p>
            <a:pPr>
              <a:spcBef>
                <a:spcPts val="1200"/>
              </a:spcBef>
              <a:defRPr/>
            </a:pPr>
            <a:endParaRPr lang="en-US" sz="2400" dirty="0"/>
          </a:p>
        </p:txBody>
      </p:sp>
      <p:pic>
        <p:nvPicPr>
          <p:cNvPr id="4" name="~PP88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534400" y="4419600"/>
            <a:ext cx="928687" cy="928688"/>
          </a:xfrm>
          <a:prstGeom prst="rect">
            <a:avLst/>
          </a:prstGeom>
        </p:spPr>
      </p:pic>
      <p:sp>
        <p:nvSpPr>
          <p:cNvPr id="5" name="Slide Number Placeholder 4"/>
          <p:cNvSpPr>
            <a:spLocks noGrp="1"/>
          </p:cNvSpPr>
          <p:nvPr>
            <p:ph type="sldNum" sz="quarter" idx="12"/>
          </p:nvPr>
        </p:nvSpPr>
        <p:spPr/>
        <p:txBody>
          <a:bodyPr/>
          <a:lstStyle/>
          <a:p>
            <a:pPr>
              <a:defRPr/>
            </a:pPr>
            <a:fld id="{1C34AABC-7A0A-4F81-8B5A-F7715F07E9BB}" type="slidenum">
              <a:rPr lang="en-US" smtClean="0"/>
              <a:pPr>
                <a:defRPr/>
              </a:pPr>
              <a:t>19</a:t>
            </a:fld>
            <a:endParaRPr lang="en-US" dirty="0"/>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87680"/>
            <a:ext cx="8077200" cy="914400"/>
          </a:xfrm>
        </p:spPr>
        <p:txBody>
          <a:bodyPr/>
          <a:lstStyle/>
          <a:p>
            <a:r>
              <a:rPr lang="en-US" dirty="0"/>
              <a:t>H</a:t>
            </a:r>
            <a:r>
              <a:rPr lang="en-US" dirty="0" smtClean="0"/>
              <a:t>ow </a:t>
            </a:r>
            <a:r>
              <a:rPr lang="en-US" dirty="0"/>
              <a:t>to use </a:t>
            </a:r>
            <a:r>
              <a:rPr lang="en-US" dirty="0" smtClean="0"/>
              <a:t>these slides</a:t>
            </a:r>
            <a:br>
              <a:rPr lang="en-US" dirty="0" smtClean="0"/>
            </a:br>
            <a:r>
              <a:rPr lang="en-US" dirty="0">
                <a:solidFill>
                  <a:srgbClr val="FF0000"/>
                </a:solidFill>
              </a:rPr>
              <a:t>repeated</a:t>
            </a:r>
            <a:endParaRPr lang="en-US" dirty="0"/>
          </a:p>
        </p:txBody>
      </p:sp>
      <p:sp>
        <p:nvSpPr>
          <p:cNvPr id="3" name="Content Placeholder 2"/>
          <p:cNvSpPr>
            <a:spLocks noGrp="1"/>
          </p:cNvSpPr>
          <p:nvPr>
            <p:ph idx="1"/>
          </p:nvPr>
        </p:nvSpPr>
        <p:spPr>
          <a:xfrm>
            <a:off x="914400" y="1645920"/>
            <a:ext cx="8001000" cy="3840480"/>
          </a:xfrm>
        </p:spPr>
        <p:txBody>
          <a:bodyPr/>
          <a:lstStyle/>
          <a:p>
            <a:r>
              <a:rPr lang="en-US" sz="2000" dirty="0"/>
              <a:t>The lecture or exercise is divided into segments listed on </a:t>
            </a:r>
            <a:r>
              <a:rPr lang="en-US" sz="2000" dirty="0" smtClean="0"/>
              <a:t>Slide 3. </a:t>
            </a:r>
            <a:endParaRPr lang="en-US" sz="2000" dirty="0"/>
          </a:p>
          <a:p>
            <a:r>
              <a:rPr lang="en-US" sz="2000" dirty="0"/>
              <a:t>Many slides have audio. To start the </a:t>
            </a:r>
            <a:r>
              <a:rPr lang="en-US" sz="2000" dirty="0" smtClean="0"/>
              <a:t>audio:</a:t>
            </a:r>
            <a:endParaRPr lang="en-US" sz="2000" dirty="0"/>
          </a:p>
          <a:p>
            <a:pPr marL="685800"/>
            <a:r>
              <a:rPr lang="en-US" sz="2000" dirty="0"/>
              <a:t>Mouse over the speaker </a:t>
            </a:r>
            <a:r>
              <a:rPr lang="en-US" sz="2000" dirty="0" smtClean="0"/>
              <a:t>icon.</a:t>
            </a:r>
            <a:endParaRPr lang="en-US" sz="2000" dirty="0"/>
          </a:p>
          <a:p>
            <a:pPr marL="685800" lvl="1" indent="-347472">
              <a:spcBef>
                <a:spcPts val="1440"/>
              </a:spcBef>
            </a:pPr>
            <a:r>
              <a:rPr lang="en-US" sz="2000" dirty="0" smtClean="0">
                <a:solidFill>
                  <a:schemeClr val="bg1"/>
                </a:solidFill>
              </a:rPr>
              <a:t>A </a:t>
            </a:r>
            <a:r>
              <a:rPr lang="en-US" sz="2000" dirty="0">
                <a:solidFill>
                  <a:schemeClr val="bg1"/>
                </a:solidFill>
              </a:rPr>
              <a:t>familiar play-back control bar </a:t>
            </a:r>
            <a:r>
              <a:rPr lang="en-US" sz="2000" dirty="0" smtClean="0">
                <a:solidFill>
                  <a:schemeClr val="bg1"/>
                </a:solidFill>
              </a:rPr>
              <a:t>appears. </a:t>
            </a:r>
            <a:br>
              <a:rPr lang="en-US" sz="2000" dirty="0" smtClean="0">
                <a:solidFill>
                  <a:schemeClr val="bg1"/>
                </a:solidFill>
              </a:rPr>
            </a:br>
            <a:r>
              <a:rPr lang="en-US" sz="2000" dirty="0" smtClean="0">
                <a:solidFill>
                  <a:schemeClr val="bg1"/>
                </a:solidFill>
              </a:rPr>
              <a:t>Click </a:t>
            </a:r>
            <a:r>
              <a:rPr lang="en-US" sz="2000" dirty="0">
                <a:solidFill>
                  <a:schemeClr val="bg1"/>
                </a:solidFill>
              </a:rPr>
              <a:t>on </a:t>
            </a:r>
            <a:r>
              <a:rPr lang="en-US" sz="2000" dirty="0" smtClean="0">
                <a:solidFill>
                  <a:schemeClr val="bg1"/>
                </a:solidFill>
                <a:latin typeface="Times New Roman"/>
                <a:cs typeface="Times New Roman"/>
              </a:rPr>
              <a:t>►</a:t>
            </a:r>
            <a:r>
              <a:rPr lang="en-US" sz="2000" dirty="0" smtClean="0">
                <a:solidFill>
                  <a:schemeClr val="bg1"/>
                </a:solidFill>
              </a:rPr>
              <a:t>to start, </a:t>
            </a:r>
            <a:r>
              <a:rPr lang="en-US" sz="2000" dirty="0">
                <a:solidFill>
                  <a:schemeClr val="bg1"/>
                </a:solidFill>
              </a:rPr>
              <a:t>click </a:t>
            </a:r>
            <a:r>
              <a:rPr lang="en-US" sz="2000" dirty="0" smtClean="0">
                <a:solidFill>
                  <a:schemeClr val="bg1"/>
                </a:solidFill>
              </a:rPr>
              <a:t>on || to </a:t>
            </a:r>
            <a:r>
              <a:rPr lang="en-US" sz="2000" dirty="0">
                <a:solidFill>
                  <a:schemeClr val="bg1"/>
                </a:solidFill>
              </a:rPr>
              <a:t>pause</a:t>
            </a:r>
            <a:r>
              <a:rPr lang="en-US" dirty="0">
                <a:solidFill>
                  <a:schemeClr val="bg1"/>
                </a:solidFill>
              </a:rPr>
              <a:t>.</a:t>
            </a:r>
          </a:p>
          <a:p>
            <a:pPr marL="342900" lvl="2" indent="-342900">
              <a:spcBef>
                <a:spcPct val="60000"/>
              </a:spcBef>
            </a:pPr>
            <a:r>
              <a:rPr lang="en-US" sz="2000" dirty="0" smtClean="0"/>
              <a:t>Other </a:t>
            </a:r>
            <a:r>
              <a:rPr lang="en-US" sz="2000" dirty="0"/>
              <a:t>slides </a:t>
            </a:r>
            <a:r>
              <a:rPr lang="en-US" sz="2000" dirty="0">
                <a:ea typeface="+mn-ea"/>
              </a:rPr>
              <a:t>have</a:t>
            </a:r>
            <a:r>
              <a:rPr lang="en-US" sz="2000" dirty="0"/>
              <a:t> just instructions or are just to </a:t>
            </a:r>
            <a:r>
              <a:rPr lang="en-US" sz="2000" dirty="0" smtClean="0"/>
              <a:t>read </a:t>
            </a:r>
            <a:br>
              <a:rPr lang="en-US" sz="2000" dirty="0" smtClean="0"/>
            </a:br>
            <a:r>
              <a:rPr lang="en-US" sz="2000" dirty="0" smtClean="0"/>
              <a:t>or direct you to read something.</a:t>
            </a:r>
          </a:p>
          <a:p>
            <a:pPr marL="0" lvl="2" indent="-342900">
              <a:spcBef>
                <a:spcPct val="60000"/>
              </a:spcBef>
            </a:pPr>
            <a:r>
              <a:rPr lang="en-US" sz="2000" b="1" dirty="0">
                <a:solidFill>
                  <a:schemeClr val="bg1"/>
                </a:solidFill>
              </a:rPr>
              <a:t>If you do not have MS PowerPoint 2010 or later </a:t>
            </a:r>
            <a:r>
              <a:rPr lang="en-US" sz="2000" b="1" dirty="0" smtClean="0">
                <a:solidFill>
                  <a:schemeClr val="bg1"/>
                </a:solidFill>
              </a:rPr>
              <a:t/>
            </a:r>
            <a:br>
              <a:rPr lang="en-US" sz="2000" b="1" dirty="0" smtClean="0">
                <a:solidFill>
                  <a:schemeClr val="bg1"/>
                </a:solidFill>
              </a:rPr>
            </a:br>
            <a:r>
              <a:rPr lang="en-US" sz="2000" b="1" dirty="0" smtClean="0">
                <a:solidFill>
                  <a:schemeClr val="bg1"/>
                </a:solidFill>
              </a:rPr>
              <a:t>     (</a:t>
            </a:r>
            <a:r>
              <a:rPr lang="en-US" sz="2000" b="1" dirty="0">
                <a:solidFill>
                  <a:schemeClr val="bg1"/>
                </a:solidFill>
              </a:rPr>
              <a:t>also </a:t>
            </a:r>
            <a:r>
              <a:rPr lang="en-US" sz="2000" b="1" dirty="0" smtClean="0">
                <a:solidFill>
                  <a:schemeClr val="bg1"/>
                </a:solidFill>
              </a:rPr>
              <a:t>available for </a:t>
            </a:r>
            <a:r>
              <a:rPr lang="en-US" sz="2000" b="1" dirty="0">
                <a:solidFill>
                  <a:schemeClr val="bg1"/>
                </a:solidFill>
              </a:rPr>
              <a:t>Mac), get it free from UB </a:t>
            </a:r>
            <a:r>
              <a:rPr lang="en-US" sz="2000" b="1" dirty="0" smtClean="0">
                <a:solidFill>
                  <a:schemeClr val="bg1"/>
                </a:solidFill>
              </a:rPr>
              <a:t>IT.</a:t>
            </a:r>
            <a:endParaRPr lang="en-US" sz="2000" b="1" dirty="0"/>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BDBE7EF8-D788-4A0E-B8CC-75CFC5CF7804}" type="slidenum">
              <a:rPr lang="en-US" smtClean="0">
                <a:solidFill>
                  <a:srgbClr val="FFFFFF"/>
                </a:solidFill>
              </a:rPr>
              <a:pPr>
                <a:defRPr/>
              </a:pPr>
              <a:t>2</a:t>
            </a:fld>
            <a:endParaRPr lang="en-US" dirty="0">
              <a:solidFill>
                <a:srgbClr val="FFFFFF"/>
              </a:solidFill>
            </a:endParaRPr>
          </a:p>
        </p:txBody>
      </p:sp>
    </p:spTree>
    <p:extLst>
      <p:ext uri="{BB962C8B-B14F-4D97-AF65-F5344CB8AC3E}">
        <p14:creationId xmlns:p14="http://schemas.microsoft.com/office/powerpoint/2010/main" val="20448670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381000"/>
            <a:ext cx="12192000" cy="5324535"/>
          </a:xfrm>
          <a:prstGeom prst="rect">
            <a:avLst/>
          </a:prstGeom>
          <a:noFill/>
        </p:spPr>
        <p:txBody>
          <a:bodyPr wrap="square">
            <a:spAutoFit/>
          </a:bodyPr>
          <a:lstStyle/>
          <a:p>
            <a:pPr marL="914400" indent="-914400">
              <a:defRPr/>
            </a:pPr>
            <a:r>
              <a:rPr lang="en-US" sz="2400" b="1" dirty="0">
                <a:solidFill>
                  <a:prstClr val="black"/>
                </a:solidFill>
              </a:rPr>
              <a:t>Task a. Identify search terms. Question 4, all </a:t>
            </a:r>
            <a:r>
              <a:rPr lang="en-US" sz="2400" b="1" dirty="0" smtClean="0">
                <a:solidFill>
                  <a:prstClr val="black"/>
                </a:solidFill>
              </a:rPr>
              <a:t>concepts </a:t>
            </a:r>
            <a:r>
              <a:rPr lang="en-US" sz="1800" b="1" dirty="0" smtClean="0"/>
              <a:t>                  </a:t>
            </a:r>
            <a:r>
              <a:rPr lang="en-US" sz="2400" b="1" dirty="0" smtClean="0"/>
              <a:t>       </a:t>
            </a:r>
            <a:r>
              <a:rPr lang="en-US" sz="2400" b="1" dirty="0"/>
              <a:t>DS comments</a:t>
            </a:r>
          </a:p>
          <a:p>
            <a:pPr marL="631825" indent="-631825">
              <a:defRPr/>
            </a:pPr>
            <a:endParaRPr lang="en-US" sz="1800" dirty="0"/>
          </a:p>
          <a:p>
            <a:pPr marL="631825" indent="-631825">
              <a:defRPr/>
            </a:pPr>
            <a:r>
              <a:rPr lang="en-US" sz="2400" b="1" dirty="0" smtClean="0"/>
              <a:t>Simulation </a:t>
            </a:r>
            <a:r>
              <a:rPr lang="en-US" sz="2400" b="1" dirty="0"/>
              <a:t>of passenger flow over transportation networks</a:t>
            </a:r>
          </a:p>
          <a:p>
            <a:pPr>
              <a:spcBef>
                <a:spcPts val="1200"/>
              </a:spcBef>
              <a:defRPr/>
            </a:pPr>
            <a:r>
              <a:rPr lang="en-US" sz="2400" dirty="0" smtClean="0">
                <a:latin typeface="Arial" pitchFamily="34" charset="0"/>
                <a:cs typeface="Arial" pitchFamily="34" charset="0"/>
              </a:rPr>
              <a:t>(</a:t>
            </a:r>
            <a:r>
              <a:rPr lang="en-US" sz="2400" dirty="0">
                <a:latin typeface="Arial" pitchFamily="34" charset="0"/>
                <a:cs typeface="Arial" pitchFamily="34" charset="0"/>
              </a:rPr>
              <a:t>simulation OR </a:t>
            </a:r>
            <a:r>
              <a:rPr lang="en-US" sz="2400" dirty="0" smtClean="0">
                <a:latin typeface="Arial" pitchFamily="34" charset="0"/>
                <a:cs typeface="Arial" pitchFamily="34" charset="0"/>
              </a:rPr>
              <a:t> </a:t>
            </a:r>
            <a:r>
              <a:rPr lang="en-US" sz="2400" dirty="0">
                <a:latin typeface="Arial" pitchFamily="34" charset="0"/>
                <a:cs typeface="Arial" pitchFamily="34" charset="0"/>
              </a:rPr>
              <a:t>model)</a:t>
            </a:r>
          </a:p>
          <a:p>
            <a:pPr>
              <a:spcBef>
                <a:spcPts val="1200"/>
              </a:spcBef>
              <a:defRPr/>
            </a:pPr>
            <a:r>
              <a:rPr lang="en-US" sz="2400" dirty="0" smtClean="0">
                <a:latin typeface="Arial" pitchFamily="34" charset="0"/>
                <a:cs typeface="Arial" pitchFamily="34" charset="0"/>
              </a:rPr>
              <a:t>passenger</a:t>
            </a:r>
            <a:endParaRPr lang="en-US" sz="2400" dirty="0">
              <a:latin typeface="Arial" pitchFamily="34" charset="0"/>
              <a:cs typeface="Arial" pitchFamily="34" charset="0"/>
            </a:endParaRPr>
          </a:p>
          <a:p>
            <a:pPr>
              <a:spcBef>
                <a:spcPts val="1200"/>
              </a:spcBef>
              <a:defRPr/>
            </a:pPr>
            <a:r>
              <a:rPr lang="en-US" sz="2400" dirty="0" smtClean="0">
                <a:latin typeface="Arial" pitchFamily="34" charset="0"/>
                <a:cs typeface="Arial" pitchFamily="34" charset="0"/>
              </a:rPr>
              <a:t>flow</a:t>
            </a:r>
            <a:endParaRPr lang="en-US" sz="2400" dirty="0">
              <a:latin typeface="Arial" pitchFamily="34" charset="0"/>
              <a:cs typeface="Arial" pitchFamily="34" charset="0"/>
            </a:endParaRPr>
          </a:p>
          <a:p>
            <a:pPr>
              <a:spcBef>
                <a:spcPts val="1200"/>
              </a:spcBef>
              <a:defRPr/>
            </a:pPr>
            <a:r>
              <a:rPr lang="en-US" sz="2400" dirty="0" smtClean="0">
                <a:latin typeface="Arial" pitchFamily="34" charset="0"/>
                <a:cs typeface="Arial" pitchFamily="34" charset="0"/>
              </a:rPr>
              <a:t>network</a:t>
            </a:r>
            <a:endParaRPr lang="en-US" sz="2400" dirty="0">
              <a:latin typeface="Arial" pitchFamily="34" charset="0"/>
              <a:cs typeface="Arial" pitchFamily="34" charset="0"/>
            </a:endParaRPr>
          </a:p>
          <a:p>
            <a:pPr marL="631825" indent="-631825">
              <a:defRPr/>
            </a:pPr>
            <a:endParaRPr lang="en-US" sz="1800" dirty="0">
              <a:latin typeface="Arial" pitchFamily="34" charset="0"/>
              <a:cs typeface="Arial" pitchFamily="34" charset="0"/>
            </a:endParaRPr>
          </a:p>
          <a:p>
            <a:pPr>
              <a:defRPr/>
            </a:pPr>
            <a:r>
              <a:rPr lang="en-US" sz="2000" dirty="0">
                <a:latin typeface="Arial" pitchFamily="34" charset="0"/>
                <a:cs typeface="Arial" pitchFamily="34" charset="0"/>
              </a:rPr>
              <a:t>Except for </a:t>
            </a:r>
            <a:r>
              <a:rPr lang="en-US" sz="2000" dirty="0" smtClean="0">
                <a:latin typeface="Arial" pitchFamily="34" charset="0"/>
                <a:cs typeface="Arial" pitchFamily="34" charset="0"/>
              </a:rPr>
              <a:t>passenger, did these concepts come to the attention of the indexer </a:t>
            </a:r>
            <a:br>
              <a:rPr lang="en-US" sz="2000" dirty="0" smtClean="0">
                <a:latin typeface="Arial" pitchFamily="34" charset="0"/>
                <a:cs typeface="Arial" pitchFamily="34" charset="0"/>
              </a:rPr>
            </a:br>
            <a:r>
              <a:rPr lang="en-US" sz="2000" dirty="0" smtClean="0">
                <a:latin typeface="Arial" pitchFamily="34" charset="0"/>
                <a:cs typeface="Arial" pitchFamily="34" charset="0"/>
              </a:rPr>
              <a:t>for a relevant document?  May be, and </a:t>
            </a:r>
            <a:r>
              <a:rPr lang="en-US" sz="2000" dirty="0" smtClean="0">
                <a:latin typeface="Arial" pitchFamily="34" charset="0"/>
                <a:cs typeface="Arial" pitchFamily="34" charset="0"/>
              </a:rPr>
              <a:t>may be</a:t>
            </a:r>
            <a:r>
              <a:rPr lang="en-US" sz="2000" dirty="0" smtClean="0">
                <a:latin typeface="Arial" pitchFamily="34" charset="0"/>
                <a:cs typeface="Arial" pitchFamily="34" charset="0"/>
              </a:rPr>
              <a:t> not.</a:t>
            </a:r>
          </a:p>
          <a:p>
            <a:pPr>
              <a:defRPr/>
            </a:pPr>
            <a:endParaRPr lang="en-US" sz="2000" dirty="0">
              <a:latin typeface="Arial" pitchFamily="34" charset="0"/>
              <a:cs typeface="Arial" pitchFamily="34" charset="0"/>
            </a:endParaRPr>
          </a:p>
          <a:p>
            <a:pPr>
              <a:defRPr/>
            </a:pPr>
            <a:r>
              <a:rPr lang="en-US" sz="2400" b="1" dirty="0" smtClean="0">
                <a:latin typeface="Arial" pitchFamily="34" charset="0"/>
                <a:cs typeface="Arial" pitchFamily="34" charset="0"/>
              </a:rPr>
              <a:t>DS audio comments</a:t>
            </a:r>
            <a:endParaRPr lang="en-US" sz="2400" b="1" dirty="0">
              <a:latin typeface="Arial" pitchFamily="34" charset="0"/>
              <a:cs typeface="Arial" pitchFamily="34" charset="0"/>
            </a:endParaRPr>
          </a:p>
          <a:p>
            <a:pPr marL="631825" indent="-631825">
              <a:defRPr/>
            </a:pPr>
            <a:endParaRPr lang="en-US" sz="1800" dirty="0">
              <a:latin typeface="Arial" pitchFamily="34" charset="0"/>
              <a:cs typeface="Arial" pitchFamily="34" charset="0"/>
            </a:endParaRPr>
          </a:p>
          <a:p>
            <a:pPr>
              <a:defRPr/>
            </a:pPr>
            <a:endParaRPr lang="en-US" sz="1800" dirty="0"/>
          </a:p>
        </p:txBody>
      </p:sp>
      <p:pic>
        <p:nvPicPr>
          <p:cNvPr id="4" name="~PP135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9905999" y="4333875"/>
            <a:ext cx="928687" cy="928688"/>
          </a:xfrm>
          <a:prstGeom prst="rect">
            <a:avLst/>
          </a:prstGeom>
        </p:spPr>
      </p:pic>
      <p:sp>
        <p:nvSpPr>
          <p:cNvPr id="5" name="Slide Number Placeholder 4"/>
          <p:cNvSpPr>
            <a:spLocks noGrp="1"/>
          </p:cNvSpPr>
          <p:nvPr>
            <p:ph type="sldNum" sz="quarter" idx="12"/>
          </p:nvPr>
        </p:nvSpPr>
        <p:spPr/>
        <p:txBody>
          <a:bodyPr/>
          <a:lstStyle/>
          <a:p>
            <a:pPr>
              <a:defRPr/>
            </a:pPr>
            <a:fld id="{1C34AABC-7A0A-4F81-8B5A-F7715F07E9BB}" type="slidenum">
              <a:rPr lang="en-US" smtClean="0"/>
              <a:pPr>
                <a:defRPr/>
              </a:pPr>
              <a:t>20</a:t>
            </a:fld>
            <a:endParaRPr lang="en-US" dirty="0"/>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4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10439400" cy="762000"/>
          </a:xfrm>
        </p:spPr>
        <p:txBody>
          <a:bodyPr/>
          <a:lstStyle/>
          <a:p>
            <a:r>
              <a:rPr lang="en-US" sz="3200" dirty="0"/>
              <a:t>Task b:	Design a good alphabetical </a:t>
            </a:r>
            <a:r>
              <a:rPr lang="en-US" sz="3200" smtClean="0"/>
              <a:t>index </a:t>
            </a:r>
            <a:r>
              <a:rPr lang="en-US" sz="2400" smtClean="0">
                <a:solidFill>
                  <a:schemeClr val="bg1"/>
                </a:solidFill>
              </a:rPr>
              <a:t>(12 </a:t>
            </a:r>
            <a:r>
              <a:rPr lang="en-US" sz="2400" dirty="0" smtClean="0">
                <a:solidFill>
                  <a:schemeClr val="bg1"/>
                </a:solidFill>
              </a:rPr>
              <a:t>min)</a:t>
            </a:r>
            <a:endParaRPr lang="en-US" sz="2400" dirty="0">
              <a:solidFill>
                <a:schemeClr val="bg1"/>
              </a:solidFill>
            </a:endParaRPr>
          </a:p>
        </p:txBody>
      </p:sp>
      <p:sp>
        <p:nvSpPr>
          <p:cNvPr id="4" name="Slide Number Placeholder 3"/>
          <p:cNvSpPr>
            <a:spLocks noGrp="1"/>
          </p:cNvSpPr>
          <p:nvPr>
            <p:ph type="sldNum" sz="quarter" idx="12"/>
          </p:nvPr>
        </p:nvSpPr>
        <p:spPr/>
        <p:txBody>
          <a:bodyPr/>
          <a:lstStyle/>
          <a:p>
            <a:pPr>
              <a:defRPr/>
            </a:pPr>
            <a:fld id="{BDBE7EF8-D788-4A0E-B8CC-75CFC5CF7804}" type="slidenum">
              <a:rPr lang="en-US" smtClean="0">
                <a:solidFill>
                  <a:srgbClr val="FFFFFF"/>
                </a:solidFill>
              </a:rPr>
              <a:pPr>
                <a:defRPr/>
              </a:pPr>
              <a:t>21</a:t>
            </a:fld>
            <a:endParaRPr lang="en-US" dirty="0">
              <a:solidFill>
                <a:srgbClr val="FFFFFF"/>
              </a:solidFill>
            </a:endParaRPr>
          </a:p>
        </p:txBody>
      </p:sp>
      <p:sp>
        <p:nvSpPr>
          <p:cNvPr id="5" name="TextBox 4"/>
          <p:cNvSpPr txBox="1"/>
          <p:nvPr/>
        </p:nvSpPr>
        <p:spPr>
          <a:xfrm>
            <a:off x="433384" y="1371600"/>
            <a:ext cx="11306178" cy="3939540"/>
          </a:xfrm>
          <a:prstGeom prst="rect">
            <a:avLst/>
          </a:prstGeom>
          <a:noFill/>
        </p:spPr>
        <p:txBody>
          <a:bodyPr wrap="square">
            <a:spAutoFit/>
          </a:bodyPr>
          <a:lstStyle/>
          <a:p>
            <a:r>
              <a:rPr lang="en-US" sz="2400" dirty="0" smtClean="0"/>
              <a:t>Your </a:t>
            </a:r>
            <a:r>
              <a:rPr lang="en-US" sz="2400" dirty="0"/>
              <a:t>experience with Task </a:t>
            </a:r>
            <a:r>
              <a:rPr lang="en-US" sz="2400" dirty="0" smtClean="0"/>
              <a:t>a </a:t>
            </a:r>
            <a:r>
              <a:rPr lang="en-US" sz="2400" dirty="0"/>
              <a:t>revealed problems with the rough alphabetical index. How would you design an alphabetical index that would address these problems and make searching easier?  Start making some revisions to the index, just enough to get some experience that enables you to address the following points:</a:t>
            </a:r>
          </a:p>
          <a:p>
            <a:pPr>
              <a:spcBef>
                <a:spcPts val="1200"/>
              </a:spcBef>
            </a:pPr>
            <a:r>
              <a:rPr lang="en-US" sz="2400" dirty="0" smtClean="0"/>
              <a:t>  ●     What </a:t>
            </a:r>
            <a:r>
              <a:rPr lang="en-US" sz="2400" dirty="0"/>
              <a:t>should a good alphabetical index look like?</a:t>
            </a:r>
          </a:p>
          <a:p>
            <a:pPr>
              <a:spcBef>
                <a:spcPts val="1200"/>
              </a:spcBef>
            </a:pPr>
            <a:r>
              <a:rPr lang="en-US" sz="2400" dirty="0" smtClean="0"/>
              <a:t>  ●     How </a:t>
            </a:r>
            <a:r>
              <a:rPr lang="en-US" sz="2400" dirty="0"/>
              <a:t>would you go about transforming the rough index into a good index</a:t>
            </a:r>
            <a:r>
              <a:rPr lang="en-US" sz="2400" dirty="0" smtClean="0"/>
              <a:t>?</a:t>
            </a:r>
          </a:p>
          <a:p>
            <a:pPr>
              <a:spcBef>
                <a:spcPts val="1200"/>
              </a:spcBef>
            </a:pPr>
            <a:endParaRPr lang="en-US" sz="2400" dirty="0"/>
          </a:p>
          <a:p>
            <a:pPr>
              <a:spcBef>
                <a:spcPts val="1200"/>
              </a:spcBef>
            </a:pPr>
            <a:r>
              <a:rPr lang="en-US" sz="2400" dirty="0" smtClean="0"/>
              <a:t>The following slides will take you through this task.</a:t>
            </a:r>
            <a:endParaRPr lang="en-US" sz="1800" dirty="0"/>
          </a:p>
          <a:p>
            <a:pPr>
              <a:defRPr/>
            </a:pPr>
            <a:endParaRPr lang="en-US" sz="1800" dirty="0"/>
          </a:p>
        </p:txBody>
      </p:sp>
    </p:spTree>
    <p:extLst>
      <p:ext uri="{BB962C8B-B14F-4D97-AF65-F5344CB8AC3E}">
        <p14:creationId xmlns:p14="http://schemas.microsoft.com/office/powerpoint/2010/main" val="21183824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291520757"/>
              </p:ext>
            </p:extLst>
          </p:nvPr>
        </p:nvGraphicFramePr>
        <p:xfrm>
          <a:off x="457200" y="111746"/>
          <a:ext cx="20682240" cy="5720107"/>
        </p:xfrm>
        <a:graphic>
          <a:graphicData uri="http://schemas.openxmlformats.org/drawingml/2006/table">
            <a:tbl>
              <a:tblPr/>
              <a:tblGrid>
                <a:gridCol w="1600200"/>
                <a:gridCol w="1524000"/>
                <a:gridCol w="1447800"/>
                <a:gridCol w="3429000"/>
                <a:gridCol w="2775240"/>
                <a:gridCol w="2209800"/>
                <a:gridCol w="1676400"/>
                <a:gridCol w="1905000"/>
                <a:gridCol w="4114800"/>
              </a:tblGrid>
              <a:tr h="460720">
                <a:tc rowSpan="2">
                  <a:txBody>
                    <a:bodyPr/>
                    <a:lstStyle/>
                    <a:p>
                      <a:pPr marL="0" marR="0" algn="ctr">
                        <a:spcBef>
                          <a:spcPts val="0"/>
                        </a:spcBef>
                        <a:spcAft>
                          <a:spcPts val="0"/>
                        </a:spcAft>
                      </a:pPr>
                      <a:r>
                        <a:rPr lang="en-US" sz="1200" b="1" kern="1400" dirty="0" smtClean="0">
                          <a:solidFill>
                            <a:srgbClr val="000000"/>
                          </a:solidFill>
                          <a:latin typeface="+mj-lt"/>
                          <a:ea typeface="Calibri"/>
                        </a:rPr>
                        <a:t>a</a:t>
                      </a:r>
                    </a:p>
                    <a:p>
                      <a:pPr marL="0" marR="0" algn="ctr">
                        <a:spcBef>
                          <a:spcPts val="0"/>
                        </a:spcBef>
                        <a:spcAft>
                          <a:spcPts val="0"/>
                        </a:spcAft>
                      </a:pPr>
                      <a:r>
                        <a:rPr lang="en-US" sz="1200" b="1" kern="1400" dirty="0" smtClean="0">
                          <a:solidFill>
                            <a:srgbClr val="000000"/>
                          </a:solidFill>
                          <a:latin typeface="+mj-lt"/>
                          <a:ea typeface="Calibri"/>
                        </a:rPr>
                        <a:t>Search terms</a:t>
                      </a:r>
                    </a:p>
                    <a:p>
                      <a:pPr marL="0" marR="0" algn="ctr">
                        <a:spcBef>
                          <a:spcPts val="0"/>
                        </a:spcBef>
                        <a:spcAft>
                          <a:spcPts val="0"/>
                        </a:spcAft>
                      </a:pPr>
                      <a:r>
                        <a:rPr lang="en-US" sz="1200" b="1" kern="1400" dirty="0" smtClean="0">
                          <a:solidFill>
                            <a:srgbClr val="000000"/>
                          </a:solidFill>
                          <a:latin typeface="+mj-lt"/>
                          <a:ea typeface="Calibri"/>
                        </a:rPr>
                        <a:t>for concept Harbor</a:t>
                      </a:r>
                    </a:p>
                    <a:p>
                      <a:pPr marL="0" marR="0" algn="ctr">
                        <a:spcBef>
                          <a:spcPts val="0"/>
                        </a:spcBef>
                        <a:spcAft>
                          <a:spcPts val="0"/>
                        </a:spcAft>
                      </a:pPr>
                      <a:r>
                        <a:rPr lang="en-US" sz="1200" b="0" kern="1400" dirty="0" smtClean="0">
                          <a:solidFill>
                            <a:srgbClr val="000000"/>
                          </a:solidFill>
                          <a:latin typeface="+mj-lt"/>
                          <a:ea typeface="Calibri"/>
                        </a:rPr>
                        <a:t>in the raw alpha index</a:t>
                      </a:r>
                      <a:endParaRPr lang="en-US" sz="1200" b="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b1</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b2</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c1</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c1 continued</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spcBef>
                          <a:spcPts val="0"/>
                        </a:spcBef>
                        <a:spcAft>
                          <a:spcPts val="0"/>
                        </a:spcAft>
                      </a:pPr>
                      <a:r>
                        <a:rPr lang="en-US" sz="1200" b="1" kern="1400" dirty="0" smtClean="0">
                          <a:solidFill>
                            <a:srgbClr val="000000"/>
                          </a:solidFill>
                          <a:latin typeface="+mj-lt"/>
                          <a:ea typeface="Calibri"/>
                        </a:rPr>
                        <a:t>c2</a:t>
                      </a:r>
                    </a:p>
                    <a:p>
                      <a:pPr marL="0" marR="0" algn="ctr">
                        <a:spcBef>
                          <a:spcPts val="0"/>
                        </a:spcBef>
                        <a:spcAft>
                          <a:spcPts val="0"/>
                        </a:spcAft>
                      </a:pPr>
                      <a:endParaRPr lang="en-US" sz="1200" b="1"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endParaRPr lang="en-US" sz="1200" b="1"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5267">
                <a:tc v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1410782" rtl="0" eaLnBrk="1" latinLnBrk="0" hangingPunct="1">
                        <a:spcBef>
                          <a:spcPts val="0"/>
                        </a:spcBef>
                        <a:spcAft>
                          <a:spcPts val="0"/>
                        </a:spcAft>
                        <a:tabLst>
                          <a:tab pos="857250" algn="l"/>
                        </a:tabLst>
                      </a:pPr>
                      <a:endParaRPr lang="en-US" sz="1200" b="1" kern="1400" dirty="0">
                        <a:solidFill>
                          <a:srgbClr val="FF0000"/>
                        </a:solidFill>
                        <a:latin typeface="+mj-lt"/>
                        <a:ea typeface="Calibri"/>
                        <a:cs typeface="+mn-cs"/>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b="1" kern="1400" dirty="0">
                        <a:solidFill>
                          <a:srgbClr val="00B05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b="1" kern="1400" dirty="0">
                        <a:solidFill>
                          <a:srgbClr val="0070C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72000">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Harbor</a:t>
                      </a:r>
                    </a:p>
                    <a:p>
                      <a:pPr marL="0" marR="0">
                        <a:spcBef>
                          <a:spcPts val="0"/>
                        </a:spcBef>
                        <a:spcAft>
                          <a:spcPts val="0"/>
                        </a:spcAft>
                      </a:pPr>
                      <a:r>
                        <a:rPr lang="en-US" sz="1200" kern="1400" dirty="0" smtClean="0">
                          <a:solidFill>
                            <a:srgbClr val="000000"/>
                          </a:solidFill>
                          <a:latin typeface="+mj-lt"/>
                          <a:ea typeface="Calibri"/>
                        </a:rPr>
                        <a:t>Harbors</a:t>
                      </a:r>
                    </a:p>
                    <a:p>
                      <a:pPr marL="0" marR="0">
                        <a:spcBef>
                          <a:spcPts val="0"/>
                        </a:spcBef>
                        <a:spcAft>
                          <a:spcPts val="0"/>
                        </a:spcAft>
                      </a:pPr>
                      <a:r>
                        <a:rPr lang="en-US" sz="1200" kern="1400" dirty="0" smtClean="0">
                          <a:solidFill>
                            <a:srgbClr val="000000"/>
                          </a:solidFill>
                          <a:latin typeface="+mj-lt"/>
                          <a:ea typeface="Calibri"/>
                        </a:rPr>
                        <a:t>Harbour</a:t>
                      </a:r>
                    </a:p>
                    <a:p>
                      <a:pPr marL="0" marR="0">
                        <a:spcBef>
                          <a:spcPts val="0"/>
                        </a:spcBef>
                        <a:spcAft>
                          <a:spcPts val="0"/>
                        </a:spcAft>
                      </a:pPr>
                      <a:r>
                        <a:rPr lang="en-US" sz="1200" kern="1400" dirty="0" smtClean="0">
                          <a:solidFill>
                            <a:srgbClr val="000000"/>
                          </a:solidFill>
                          <a:latin typeface="+mj-lt"/>
                          <a:ea typeface="Calibri"/>
                        </a:rPr>
                        <a:t>Harbours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Port</a:t>
                      </a:r>
                    </a:p>
                    <a:p>
                      <a:pPr marL="0" marR="0">
                        <a:spcBef>
                          <a:spcPts val="0"/>
                        </a:spcBef>
                        <a:spcAft>
                          <a:spcPts val="0"/>
                        </a:spcAft>
                      </a:pPr>
                      <a:r>
                        <a:rPr lang="en-US" sz="1200" kern="1400" dirty="0" smtClean="0">
                          <a:solidFill>
                            <a:srgbClr val="000000"/>
                          </a:solidFill>
                          <a:latin typeface="+mj-lt"/>
                          <a:ea typeface="Calibri"/>
                        </a:rPr>
                        <a:t>Ports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Dock</a:t>
                      </a:r>
                    </a:p>
                    <a:p>
                      <a:pPr marL="0" marR="0">
                        <a:spcBef>
                          <a:spcPts val="0"/>
                        </a:spcBef>
                        <a:spcAft>
                          <a:spcPts val="0"/>
                        </a:spcAft>
                      </a:pPr>
                      <a:r>
                        <a:rPr lang="en-US" sz="1200" kern="1400" dirty="0" smtClean="0">
                          <a:solidFill>
                            <a:srgbClr val="000000"/>
                          </a:solidFill>
                          <a:latin typeface="+mj-lt"/>
                          <a:ea typeface="Calibri"/>
                        </a:rPr>
                        <a:t>Docks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indent="0" algn="l" defTabSz="1410782" rtl="0" eaLnBrk="1" fontAlgn="auto" latinLnBrk="0" hangingPunct="1">
                        <a:lnSpc>
                          <a:spcPct val="100000"/>
                        </a:lnSpc>
                        <a:spcBef>
                          <a:spcPts val="0"/>
                        </a:spcBef>
                        <a:spcAft>
                          <a:spcPts val="0"/>
                        </a:spcAft>
                        <a:buClrTx/>
                        <a:buSzTx/>
                        <a:buFontTx/>
                        <a:buNone/>
                        <a:tabLst/>
                        <a:defRPr/>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0"/>
                        </a:spcBef>
                        <a:spcAft>
                          <a:spcPts val="0"/>
                        </a:spcAft>
                        <a:buClrTx/>
                        <a:buSzTx/>
                        <a:buFontTx/>
                        <a:buNone/>
                        <a:tabLst/>
                        <a:defRPr/>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600"/>
                        </a:spcBef>
                        <a:spcAft>
                          <a:spcPts val="0"/>
                        </a:spcAft>
                        <a:buClrTx/>
                        <a:buSzTx/>
                        <a:buFontTx/>
                        <a:buNone/>
                        <a:tabLst/>
                        <a:defRPr/>
                      </a:pPr>
                      <a:r>
                        <a:rPr lang="en-US" sz="1200" kern="1400" baseline="0" dirty="0" smtClean="0">
                          <a:solidFill>
                            <a:srgbClr val="000000"/>
                          </a:solidFill>
                          <a:latin typeface="+mj-lt"/>
                          <a:ea typeface="Calibri"/>
                        </a:rPr>
                        <a:t>Liverpool dock facilities</a:t>
                      </a:r>
                      <a:endParaRPr lang="en-US" sz="1200" kern="1400" dirty="0" smtClean="0">
                        <a:solidFill>
                          <a:srgbClr val="000000"/>
                        </a:solidFill>
                        <a:latin typeface="+mj-lt"/>
                        <a:ea typeface="Calibri"/>
                      </a:endParaRPr>
                    </a:p>
                    <a:p>
                      <a:pPr marL="0" marR="0">
                        <a:spcBef>
                          <a:spcPts val="600"/>
                        </a:spcBef>
                        <a:spcAft>
                          <a:spcPts val="0"/>
                        </a:spcAft>
                      </a:pPr>
                      <a:r>
                        <a:rPr lang="en-US" sz="1200" kern="1400" dirty="0" smtClean="0">
                          <a:solidFill>
                            <a:srgbClr val="000000"/>
                          </a:solidFill>
                          <a:latin typeface="+mj-lt"/>
                          <a:ea typeface="Calibri"/>
                        </a:rPr>
                        <a:t>Inland ports</a:t>
                      </a:r>
                    </a:p>
                    <a:p>
                      <a:pPr marL="0" marR="0">
                        <a:spcBef>
                          <a:spcPts val="600"/>
                        </a:spcBef>
                        <a:spcAft>
                          <a:spcPts val="0"/>
                        </a:spcAft>
                      </a:pPr>
                      <a:r>
                        <a:rPr lang="en-US" sz="1200" kern="1400" dirty="0" smtClean="0">
                          <a:solidFill>
                            <a:srgbClr val="000000"/>
                          </a:solidFill>
                          <a:latin typeface="+mj-lt"/>
                          <a:ea typeface="Calibri"/>
                        </a:rPr>
                        <a:t>Boat facilities</a:t>
                      </a:r>
                    </a:p>
                    <a:p>
                      <a:pPr marL="0" marR="0">
                        <a:spcBef>
                          <a:spcPts val="600"/>
                        </a:spcBef>
                        <a:spcAft>
                          <a:spcPts val="0"/>
                        </a:spcAft>
                      </a:pPr>
                      <a:r>
                        <a:rPr lang="en-US" sz="1200" kern="1400" dirty="0" smtClean="0">
                          <a:solidFill>
                            <a:srgbClr val="000000"/>
                          </a:solidFill>
                          <a:latin typeface="+mj-lt"/>
                          <a:ea typeface="Calibri"/>
                        </a:rPr>
                        <a:t>Coastal oil</a:t>
                      </a:r>
                      <a:r>
                        <a:rPr lang="en-US" sz="1200" kern="1400" baseline="0" dirty="0" smtClean="0">
                          <a:solidFill>
                            <a:srgbClr val="000000"/>
                          </a:solidFill>
                          <a:latin typeface="+mj-lt"/>
                          <a:ea typeface="Calibri"/>
                        </a:rPr>
                        <a:t> terminal</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1028700" algn="l"/>
                        </a:tabLst>
                      </a:pPr>
                      <a:r>
                        <a:rPr lang="en-US" sz="1200" kern="1400" dirty="0" smtClean="0">
                          <a:solidFill>
                            <a:srgbClr val="000000"/>
                          </a:solidFill>
                          <a:latin typeface="+mj-lt"/>
                          <a:ea typeface="Calibri"/>
                        </a:rPr>
                        <a:t>	</a:t>
                      </a:r>
                    </a:p>
                    <a:p>
                      <a:pPr marL="0" marR="0">
                        <a:spcBef>
                          <a:spcPts val="0"/>
                        </a:spcBef>
                        <a:spcAft>
                          <a:spcPts val="0"/>
                        </a:spcAft>
                        <a:tabLst>
                          <a:tab pos="1028700" algn="l"/>
                        </a:tabLst>
                      </a:pP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100" kern="1400" dirty="0" smtClean="0">
                        <a:solidFill>
                          <a:srgbClr val="000000"/>
                        </a:solidFill>
                        <a:latin typeface="+mj-lt"/>
                        <a:ea typeface="Calibri"/>
                      </a:endParaRPr>
                    </a:p>
                    <a:p>
                      <a:pPr marL="0" marR="0">
                        <a:spcBef>
                          <a:spcPts val="0"/>
                        </a:spcBef>
                        <a:spcAft>
                          <a:spcPts val="0"/>
                        </a:spcAft>
                      </a:pPr>
                      <a:endParaRPr lang="en-US" sz="1100" kern="1400" baseline="0" dirty="0" smtClean="0">
                        <a:solidFill>
                          <a:srgbClr val="000000"/>
                        </a:solidFill>
                        <a:latin typeface="+mj-lt"/>
                        <a:ea typeface="Calibri"/>
                      </a:endParaRPr>
                    </a:p>
                    <a:p>
                      <a:pPr marL="0" marR="0">
                        <a:spcBef>
                          <a:spcPts val="0"/>
                        </a:spcBef>
                        <a:spcAft>
                          <a:spcPts val="0"/>
                        </a:spcAft>
                      </a:pPr>
                      <a:endParaRPr lang="en-US" sz="1100" kern="1400" baseline="0" dirty="0" smtClean="0">
                        <a:solidFill>
                          <a:srgbClr val="000000"/>
                        </a:solidFill>
                        <a:latin typeface="+mj-lt"/>
                        <a:ea typeface="Calibri"/>
                      </a:endParaRPr>
                    </a:p>
                    <a:p>
                      <a:pPr marL="0" marR="0">
                        <a:spcBef>
                          <a:spcPts val="0"/>
                        </a:spcBef>
                        <a:spcAft>
                          <a:spcPts val="0"/>
                        </a:spcAft>
                      </a:pPr>
                      <a:endParaRPr lang="en-US" sz="1100" kern="1400" baseline="0" dirty="0" smtClean="0">
                        <a:solidFill>
                          <a:srgbClr val="000000"/>
                        </a:solidFill>
                        <a:latin typeface="+mj-lt"/>
                        <a:ea typeface="Calibri"/>
                      </a:endParaRPr>
                    </a:p>
                    <a:p>
                      <a:pPr marL="0" marR="0">
                        <a:spcBef>
                          <a:spcPts val="0"/>
                        </a:spcBef>
                        <a:spcAft>
                          <a:spcPts val="0"/>
                        </a:spcAft>
                      </a:pPr>
                      <a:endParaRPr lang="en-US" sz="1100" kern="1400" baseline="0" dirty="0" smtClean="0">
                        <a:solidFill>
                          <a:srgbClr val="000000"/>
                        </a:solidFill>
                        <a:latin typeface="+mj-lt"/>
                        <a:ea typeface="Calibri"/>
                      </a:endParaRPr>
                    </a:p>
                    <a:p>
                      <a:pPr marL="0" marR="0">
                        <a:spcBef>
                          <a:spcPts val="0"/>
                        </a:spcBef>
                        <a:spcAft>
                          <a:spcPts val="0"/>
                        </a:spcAft>
                      </a:pPr>
                      <a:endParaRPr lang="en-US" sz="1100" kern="1400" baseline="0" dirty="0" smtClean="0">
                        <a:solidFill>
                          <a:srgbClr val="000000"/>
                        </a:solidFill>
                        <a:latin typeface="+mj-lt"/>
                        <a:ea typeface="Calibri"/>
                      </a:endParaRPr>
                    </a:p>
                    <a:p>
                      <a:pPr marL="0" marR="0">
                        <a:spcBef>
                          <a:spcPts val="0"/>
                        </a:spcBef>
                        <a:spcAft>
                          <a:spcPts val="0"/>
                        </a:spcAft>
                      </a:pPr>
                      <a:endParaRPr lang="en-US" sz="1100" kern="1400" baseline="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1085850" algn="l"/>
                        </a:tabLst>
                      </a:pPr>
                      <a:r>
                        <a:rPr lang="en-US" sz="1800" i="0" kern="1400" baseline="0" dirty="0" smtClean="0">
                          <a:solidFill>
                            <a:schemeClr val="tx1"/>
                          </a:solidFill>
                          <a:latin typeface="+mj-lt"/>
                          <a:ea typeface="Calibri"/>
                          <a:cs typeface="+mn-cs"/>
                        </a:rPr>
                        <a:t>.</a:t>
                      </a:r>
                    </a:p>
                    <a:p>
                      <a:pPr marL="0" marR="0">
                        <a:spcBef>
                          <a:spcPts val="0"/>
                        </a:spcBef>
                        <a:spcAft>
                          <a:spcPts val="0"/>
                        </a:spcAft>
                        <a:tabLst>
                          <a:tab pos="1085850" algn="l"/>
                        </a:tabLst>
                      </a:pPr>
                      <a:r>
                        <a:rPr lang="en-US" sz="2000" i="0" kern="1400" dirty="0" smtClean="0">
                          <a:solidFill>
                            <a:srgbClr val="C00000"/>
                          </a:solidFill>
                          <a:latin typeface="+mj-lt"/>
                          <a:ea typeface="Calibri"/>
                          <a:cs typeface="Arial" panose="020B0604020202020204" pitchFamily="34" charset="0"/>
                        </a:rPr>
                        <a:t>Just working on the terms in</a:t>
                      </a:r>
                      <a:r>
                        <a:rPr lang="en-US" sz="2000" i="0" kern="1400" baseline="0" dirty="0" smtClean="0">
                          <a:solidFill>
                            <a:srgbClr val="C00000"/>
                          </a:solidFill>
                          <a:latin typeface="+mj-lt"/>
                          <a:ea typeface="Calibri"/>
                          <a:cs typeface="Arial" panose="020B0604020202020204" pitchFamily="34" charset="0"/>
                        </a:rPr>
                        <a:t> col</a:t>
                      </a:r>
                      <a:r>
                        <a:rPr lang="en-US" sz="2000" i="0" kern="1400" baseline="0" dirty="0" smtClean="0">
                          <a:solidFill>
                            <a:srgbClr val="C00000"/>
                          </a:solidFill>
                          <a:latin typeface="+mj-lt"/>
                          <a:ea typeface="Calibri"/>
                          <a:cs typeface="Arial" panose="020B0604020202020204" pitchFamily="34" charset="0"/>
                        </a:rPr>
                        <a:t>. a</a:t>
                      </a:r>
                      <a:r>
                        <a:rPr lang="en-US" sz="2000" i="0" kern="1400" baseline="0" dirty="0" smtClean="0">
                          <a:solidFill>
                            <a:srgbClr val="C00000"/>
                          </a:solidFill>
                          <a:latin typeface="+mj-lt"/>
                          <a:ea typeface="Calibri"/>
                          <a:cs typeface="Arial" panose="020B0604020202020204" pitchFamily="34" charset="0"/>
                        </a:rPr>
                        <a:t>, how could  you make it easier for a user to find all documents on harbor in the index</a:t>
                      </a:r>
                      <a:r>
                        <a:rPr lang="en-US" sz="1800" i="0" kern="1400" baseline="0" dirty="0" smtClean="0">
                          <a:solidFill>
                            <a:srgbClr val="C00000"/>
                          </a:solidFill>
                          <a:latin typeface="+mj-lt"/>
                          <a:ea typeface="Calibri"/>
                          <a:cs typeface="+mn-cs"/>
                        </a:rPr>
                        <a:t>?</a:t>
                      </a:r>
                      <a:endParaRPr lang="en-US" sz="1800" i="0" kern="1400" dirty="0" smtClean="0">
                        <a:solidFill>
                          <a:srgbClr val="C00000"/>
                        </a:solidFill>
                        <a:latin typeface="+mj-lt"/>
                        <a:ea typeface="Calibri"/>
                        <a:cs typeface="+mn-cs"/>
                      </a:endParaRPr>
                    </a:p>
                    <a:p>
                      <a:pPr marL="0" marR="0">
                        <a:spcBef>
                          <a:spcPts val="0"/>
                        </a:spcBef>
                        <a:spcAft>
                          <a:spcPts val="0"/>
                        </a:spcAft>
                        <a:tabLst>
                          <a:tab pos="1085850" algn="l"/>
                        </a:tabLst>
                      </a:pPr>
                      <a:endParaRPr lang="en-US" sz="1200" i="0" kern="1400" dirty="0" smtClean="0">
                        <a:solidFill>
                          <a:schemeClr val="tx1"/>
                        </a:solidFill>
                        <a:latin typeface="+mj-lt"/>
                        <a:ea typeface="Calibri"/>
                        <a:cs typeface="+mn-cs"/>
                      </a:endParaRPr>
                    </a:p>
                    <a:p>
                      <a:pPr marL="0" marR="0">
                        <a:spcBef>
                          <a:spcPts val="0"/>
                        </a:spcBef>
                        <a:spcAft>
                          <a:spcPts val="0"/>
                        </a:spcAft>
                        <a:tabLst>
                          <a:tab pos="1085850" algn="l"/>
                        </a:tabLst>
                      </a:pPr>
                      <a:endParaRPr lang="en-US" sz="1200" kern="140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FF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r>
                        <a:rPr lang="en-US" sz="1200" kern="1400" dirty="0" smtClean="0">
                          <a:solidFill>
                            <a:srgbClr val="000000"/>
                          </a:solidFill>
                          <a:latin typeface="+mj-lt"/>
                          <a:ea typeface="Calibri"/>
                        </a:rPr>
                        <a:t>	</a:t>
                      </a:r>
                      <a:endParaRPr lang="en-US" sz="1200" kern="1400" dirty="0" smtClean="0">
                        <a:solidFill>
                          <a:srgbClr val="FF0000"/>
                        </a:solidFill>
                        <a:latin typeface="+mj-lt"/>
                        <a:ea typeface="Calibri"/>
                        <a:cs typeface="+mn-cs"/>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r>
                        <a:rPr lang="en-US" sz="1200" kern="1400" dirty="0" smtClean="0">
                          <a:solidFill>
                            <a:srgbClr val="000000"/>
                          </a:solidFill>
                          <a:latin typeface="+mj-lt"/>
                          <a:ea typeface="Calibri"/>
                        </a:rPr>
                        <a:t>	</a:t>
                      </a:r>
                      <a:endParaRPr lang="en-US" sz="1200" kern="1400" dirty="0" smtClean="0">
                        <a:solidFill>
                          <a:srgbClr val="FF0000"/>
                        </a:solidFill>
                        <a:latin typeface="+mj-lt"/>
                        <a:ea typeface="Calibri"/>
                        <a:cs typeface="+mn-cs"/>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0"/>
                        </a:spcBef>
                        <a:spcAft>
                          <a:spcPts val="0"/>
                        </a:spcAft>
                      </a:pPr>
                      <a:endParaRPr lang="en-US" sz="1100" kern="1400" baseline="0" dirty="0" smtClean="0">
                        <a:solidFill>
                          <a:srgbClr val="000000"/>
                        </a:solidFill>
                        <a:latin typeface="+mj-lt"/>
                        <a:ea typeface="Calibri"/>
                        <a:cs typeface="+mn-cs"/>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0"/>
                        </a:spcBef>
                        <a:spcAft>
                          <a:spcPts val="0"/>
                        </a:spcAft>
                      </a:pPr>
                      <a:endParaRPr lang="en-US" sz="1200" kern="1400" baseline="0" dirty="0" smtClean="0">
                        <a:solidFill>
                          <a:srgbClr val="000000"/>
                        </a:solidFill>
                        <a:latin typeface="+mj-lt"/>
                        <a:ea typeface="Calibri"/>
                        <a:cs typeface="+mn-cs"/>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857250" algn="l"/>
                        </a:tabLst>
                      </a:pPr>
                      <a:endParaRPr lang="en-US" sz="1200"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B050"/>
                        </a:solidFill>
                        <a:latin typeface="+mj-lt"/>
                        <a:ea typeface="Calibri"/>
                      </a:endParaRPr>
                    </a:p>
                    <a:p>
                      <a:pPr marL="0" marR="0">
                        <a:spcBef>
                          <a:spcPts val="0"/>
                        </a:spcBef>
                        <a:spcAft>
                          <a:spcPts val="0"/>
                        </a:spcAft>
                      </a:pPr>
                      <a:r>
                        <a:rPr lang="en-US" sz="1200" kern="1400" baseline="0" dirty="0" smtClean="0">
                          <a:solidFill>
                            <a:srgbClr val="00B050"/>
                          </a:solidFill>
                          <a:latin typeface="+mj-lt"/>
                          <a:ea typeface="Calibri"/>
                        </a:rPr>
                        <a:t> </a:t>
                      </a: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baseline="0" dirty="0" smtClean="0">
                        <a:solidFill>
                          <a:schemeClr val="tx1"/>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Slide Number Placeholder 4"/>
          <p:cNvSpPr>
            <a:spLocks noGrp="1"/>
          </p:cNvSpPr>
          <p:nvPr>
            <p:ph type="sldNum" sz="quarter" idx="12"/>
          </p:nvPr>
        </p:nvSpPr>
        <p:spPr/>
        <p:txBody>
          <a:bodyPr/>
          <a:lstStyle/>
          <a:p>
            <a:pPr>
              <a:defRPr/>
            </a:pPr>
            <a:fld id="{1C34AABC-7A0A-4F81-8B5A-F7715F07E9BB}" type="slidenum">
              <a:rPr lang="en-US" smtClean="0"/>
              <a:pPr>
                <a:defRPr/>
              </a:pPr>
              <a:t>22</a:t>
            </a:fld>
            <a:endParaRPr lang="en-US" dirty="0"/>
          </a:p>
        </p:txBody>
      </p:sp>
      <p:pic>
        <p:nvPicPr>
          <p:cNvPr id="4" name="~PP61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6400804" y="2971800"/>
            <a:ext cx="776287" cy="776288"/>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7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309631718"/>
              </p:ext>
            </p:extLst>
          </p:nvPr>
        </p:nvGraphicFramePr>
        <p:xfrm>
          <a:off x="457200" y="150813"/>
          <a:ext cx="20682240" cy="5339107"/>
        </p:xfrm>
        <a:graphic>
          <a:graphicData uri="http://schemas.openxmlformats.org/drawingml/2006/table">
            <a:tbl>
              <a:tblPr/>
              <a:tblGrid>
                <a:gridCol w="1600200"/>
                <a:gridCol w="1524000"/>
                <a:gridCol w="1447800"/>
                <a:gridCol w="3429000"/>
                <a:gridCol w="2775240"/>
                <a:gridCol w="2209800"/>
                <a:gridCol w="1676400"/>
                <a:gridCol w="1905000"/>
                <a:gridCol w="4114800"/>
              </a:tblGrid>
              <a:tr h="460720">
                <a:tc rowSpan="2">
                  <a:txBody>
                    <a:bodyPr/>
                    <a:lstStyle/>
                    <a:p>
                      <a:pPr marL="0" marR="0" algn="ctr">
                        <a:spcBef>
                          <a:spcPts val="0"/>
                        </a:spcBef>
                        <a:spcAft>
                          <a:spcPts val="0"/>
                        </a:spcAft>
                      </a:pPr>
                      <a:r>
                        <a:rPr lang="en-US" sz="1200" b="1" kern="1400" dirty="0" smtClean="0">
                          <a:solidFill>
                            <a:srgbClr val="000000"/>
                          </a:solidFill>
                          <a:latin typeface="+mj-lt"/>
                          <a:ea typeface="Calibri"/>
                        </a:rPr>
                        <a:t>a</a:t>
                      </a:r>
                    </a:p>
                    <a:p>
                      <a:pPr marL="0" marR="0" algn="ctr">
                        <a:spcBef>
                          <a:spcPts val="0"/>
                        </a:spcBef>
                        <a:spcAft>
                          <a:spcPts val="0"/>
                        </a:spcAft>
                      </a:pPr>
                      <a:r>
                        <a:rPr lang="en-US" sz="1200" b="1" kern="1400" dirty="0" smtClean="0">
                          <a:solidFill>
                            <a:srgbClr val="000000"/>
                          </a:solidFill>
                          <a:latin typeface="+mj-lt"/>
                          <a:ea typeface="Calibri"/>
                        </a:rPr>
                        <a:t>Search terms</a:t>
                      </a:r>
                    </a:p>
                    <a:p>
                      <a:pPr marL="0" marR="0" algn="ctr">
                        <a:spcBef>
                          <a:spcPts val="0"/>
                        </a:spcBef>
                        <a:spcAft>
                          <a:spcPts val="0"/>
                        </a:spcAft>
                      </a:pPr>
                      <a:r>
                        <a:rPr lang="en-US" sz="1200" b="0" kern="1400" dirty="0" smtClean="0">
                          <a:solidFill>
                            <a:srgbClr val="000000"/>
                          </a:solidFill>
                          <a:latin typeface="+mj-lt"/>
                          <a:ea typeface="Calibri"/>
                        </a:rPr>
                        <a:t>for concept Harbor</a:t>
                      </a:r>
                    </a:p>
                    <a:p>
                      <a:pPr marL="0" marR="0" algn="ctr">
                        <a:spcBef>
                          <a:spcPts val="0"/>
                        </a:spcBef>
                        <a:spcAft>
                          <a:spcPts val="0"/>
                        </a:spcAft>
                      </a:pPr>
                      <a:r>
                        <a:rPr lang="en-US" sz="1200" b="0" kern="1400" dirty="0" smtClean="0">
                          <a:solidFill>
                            <a:srgbClr val="000000"/>
                          </a:solidFill>
                          <a:latin typeface="+mj-lt"/>
                          <a:ea typeface="Calibri"/>
                        </a:rPr>
                        <a:t>in the raw alpha index</a:t>
                      </a:r>
                      <a:endParaRPr lang="en-US" sz="1200" b="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b1</a:t>
                      </a:r>
                    </a:p>
                    <a:p>
                      <a:pPr marL="0" marR="0" algn="ctr">
                        <a:spcBef>
                          <a:spcPts val="0"/>
                        </a:spcBef>
                        <a:spcAft>
                          <a:spcPts val="0"/>
                        </a:spcAft>
                      </a:pPr>
                      <a:r>
                        <a:rPr lang="en-US" sz="1200" b="1" kern="1400" dirty="0" smtClean="0">
                          <a:solidFill>
                            <a:srgbClr val="000000"/>
                          </a:solidFill>
                          <a:latin typeface="+mj-lt"/>
                          <a:ea typeface="Calibri"/>
                        </a:rPr>
                        <a:t>Variants </a:t>
                      </a:r>
                      <a:r>
                        <a:rPr lang="en-US" sz="1200" b="1" kern="1400" dirty="0">
                          <a:solidFill>
                            <a:srgbClr val="000000"/>
                          </a:solidFill>
                          <a:latin typeface="+mj-lt"/>
                          <a:ea typeface="Calibri"/>
                        </a:rPr>
                        <a:t>consolidated</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b2</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c1</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c1 continued</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spcBef>
                          <a:spcPts val="0"/>
                        </a:spcBef>
                        <a:spcAft>
                          <a:spcPts val="0"/>
                        </a:spcAft>
                      </a:pPr>
                      <a:r>
                        <a:rPr lang="en-US" sz="1200" b="1" kern="1400" dirty="0" smtClean="0">
                          <a:solidFill>
                            <a:srgbClr val="000000"/>
                          </a:solidFill>
                          <a:latin typeface="+mj-lt"/>
                          <a:ea typeface="Calibri"/>
                        </a:rPr>
                        <a:t>c2</a:t>
                      </a:r>
                    </a:p>
                    <a:p>
                      <a:pPr marL="0" marR="0" algn="ctr">
                        <a:spcBef>
                          <a:spcPts val="0"/>
                        </a:spcBef>
                        <a:spcAft>
                          <a:spcPts val="0"/>
                        </a:spcAft>
                      </a:pPr>
                      <a:endParaRPr lang="en-US" sz="1200" b="1"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endParaRPr lang="en-US" sz="1200" b="1"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5267">
                <a:tc v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1410782" rtl="0" eaLnBrk="1" latinLnBrk="0" hangingPunct="1">
                        <a:spcBef>
                          <a:spcPts val="0"/>
                        </a:spcBef>
                        <a:spcAft>
                          <a:spcPts val="0"/>
                        </a:spcAft>
                        <a:tabLst>
                          <a:tab pos="857250" algn="l"/>
                        </a:tabLst>
                      </a:pPr>
                      <a:endParaRPr lang="en-US" sz="1200" b="1" kern="1400" dirty="0">
                        <a:solidFill>
                          <a:srgbClr val="FF0000"/>
                        </a:solidFill>
                        <a:latin typeface="+mj-lt"/>
                        <a:ea typeface="Calibri"/>
                        <a:cs typeface="+mn-cs"/>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b="1" kern="1400" dirty="0">
                        <a:solidFill>
                          <a:srgbClr val="00B05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b="1" kern="1400" dirty="0">
                        <a:solidFill>
                          <a:srgbClr val="0070C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19600">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Harbor</a:t>
                      </a:r>
                    </a:p>
                    <a:p>
                      <a:pPr marL="0" marR="0">
                        <a:spcBef>
                          <a:spcPts val="0"/>
                        </a:spcBef>
                        <a:spcAft>
                          <a:spcPts val="0"/>
                        </a:spcAft>
                      </a:pPr>
                      <a:r>
                        <a:rPr lang="en-US" sz="1200" kern="1400" dirty="0" smtClean="0">
                          <a:solidFill>
                            <a:srgbClr val="000000"/>
                          </a:solidFill>
                          <a:latin typeface="+mj-lt"/>
                          <a:ea typeface="Calibri"/>
                        </a:rPr>
                        <a:t>Harbors</a:t>
                      </a:r>
                    </a:p>
                    <a:p>
                      <a:pPr marL="0" marR="0">
                        <a:spcBef>
                          <a:spcPts val="0"/>
                        </a:spcBef>
                        <a:spcAft>
                          <a:spcPts val="0"/>
                        </a:spcAft>
                      </a:pPr>
                      <a:r>
                        <a:rPr lang="en-US" sz="1200" kern="1400" dirty="0" smtClean="0">
                          <a:solidFill>
                            <a:srgbClr val="000000"/>
                          </a:solidFill>
                          <a:latin typeface="+mj-lt"/>
                          <a:ea typeface="Calibri"/>
                        </a:rPr>
                        <a:t>Harbour</a:t>
                      </a:r>
                    </a:p>
                    <a:p>
                      <a:pPr marL="0" marR="0">
                        <a:spcBef>
                          <a:spcPts val="0"/>
                        </a:spcBef>
                        <a:spcAft>
                          <a:spcPts val="0"/>
                        </a:spcAft>
                      </a:pPr>
                      <a:r>
                        <a:rPr lang="en-US" sz="1200" kern="1400" dirty="0" smtClean="0">
                          <a:solidFill>
                            <a:srgbClr val="000000"/>
                          </a:solidFill>
                          <a:latin typeface="+mj-lt"/>
                          <a:ea typeface="Calibri"/>
                        </a:rPr>
                        <a:t>Harbours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Port</a:t>
                      </a:r>
                    </a:p>
                    <a:p>
                      <a:pPr marL="0" marR="0">
                        <a:spcBef>
                          <a:spcPts val="0"/>
                        </a:spcBef>
                        <a:spcAft>
                          <a:spcPts val="0"/>
                        </a:spcAft>
                      </a:pPr>
                      <a:r>
                        <a:rPr lang="en-US" sz="1200" kern="1400" dirty="0" smtClean="0">
                          <a:solidFill>
                            <a:srgbClr val="000000"/>
                          </a:solidFill>
                          <a:latin typeface="+mj-lt"/>
                          <a:ea typeface="Calibri"/>
                        </a:rPr>
                        <a:t>Ports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Dock</a:t>
                      </a:r>
                    </a:p>
                    <a:p>
                      <a:pPr marL="0" marR="0">
                        <a:spcBef>
                          <a:spcPts val="0"/>
                        </a:spcBef>
                        <a:spcAft>
                          <a:spcPts val="0"/>
                        </a:spcAft>
                      </a:pPr>
                      <a:r>
                        <a:rPr lang="en-US" sz="1200" kern="1400" dirty="0" smtClean="0">
                          <a:solidFill>
                            <a:srgbClr val="000000"/>
                          </a:solidFill>
                          <a:latin typeface="+mj-lt"/>
                          <a:ea typeface="Calibri"/>
                        </a:rPr>
                        <a:t>Docks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indent="0" algn="l" defTabSz="1410782" rtl="0" eaLnBrk="1" fontAlgn="auto" latinLnBrk="0" hangingPunct="1">
                        <a:lnSpc>
                          <a:spcPct val="100000"/>
                        </a:lnSpc>
                        <a:spcBef>
                          <a:spcPts val="0"/>
                        </a:spcBef>
                        <a:spcAft>
                          <a:spcPts val="0"/>
                        </a:spcAft>
                        <a:buClrTx/>
                        <a:buSzTx/>
                        <a:buFontTx/>
                        <a:buNone/>
                        <a:tabLst/>
                        <a:defRPr/>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0"/>
                        </a:spcBef>
                        <a:spcAft>
                          <a:spcPts val="0"/>
                        </a:spcAft>
                        <a:buClrTx/>
                        <a:buSzTx/>
                        <a:buFontTx/>
                        <a:buNone/>
                        <a:tabLst/>
                        <a:defRPr/>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600"/>
                        </a:spcBef>
                        <a:spcAft>
                          <a:spcPts val="0"/>
                        </a:spcAft>
                        <a:buClrTx/>
                        <a:buSzTx/>
                        <a:buFontTx/>
                        <a:buNone/>
                        <a:tabLst/>
                        <a:defRPr/>
                      </a:pPr>
                      <a:r>
                        <a:rPr lang="en-US" sz="1200" kern="1400" baseline="0" dirty="0" smtClean="0">
                          <a:solidFill>
                            <a:srgbClr val="000000"/>
                          </a:solidFill>
                          <a:latin typeface="+mj-lt"/>
                          <a:ea typeface="Calibri"/>
                        </a:rPr>
                        <a:t>Liverpool dock facilities</a:t>
                      </a:r>
                      <a:endParaRPr lang="en-US" sz="1200" kern="1400" dirty="0" smtClean="0">
                        <a:solidFill>
                          <a:srgbClr val="000000"/>
                        </a:solidFill>
                        <a:latin typeface="+mj-lt"/>
                        <a:ea typeface="Calibri"/>
                      </a:endParaRPr>
                    </a:p>
                    <a:p>
                      <a:pPr marL="0" marR="0">
                        <a:spcBef>
                          <a:spcPts val="600"/>
                        </a:spcBef>
                        <a:spcAft>
                          <a:spcPts val="0"/>
                        </a:spcAft>
                      </a:pPr>
                      <a:r>
                        <a:rPr lang="en-US" sz="1200" kern="1400" dirty="0" smtClean="0">
                          <a:solidFill>
                            <a:srgbClr val="000000"/>
                          </a:solidFill>
                          <a:latin typeface="+mj-lt"/>
                          <a:ea typeface="Calibri"/>
                        </a:rPr>
                        <a:t>Inland ports</a:t>
                      </a:r>
                    </a:p>
                    <a:p>
                      <a:pPr marL="0" marR="0">
                        <a:spcBef>
                          <a:spcPts val="600"/>
                        </a:spcBef>
                        <a:spcAft>
                          <a:spcPts val="0"/>
                        </a:spcAft>
                      </a:pPr>
                      <a:r>
                        <a:rPr lang="en-US" sz="1200" kern="1400" dirty="0" smtClean="0">
                          <a:solidFill>
                            <a:srgbClr val="000000"/>
                          </a:solidFill>
                          <a:latin typeface="+mj-lt"/>
                          <a:ea typeface="Calibri"/>
                        </a:rPr>
                        <a:t>Boat facilities</a:t>
                      </a:r>
                    </a:p>
                    <a:p>
                      <a:pPr marL="0" marR="0">
                        <a:spcBef>
                          <a:spcPts val="600"/>
                        </a:spcBef>
                        <a:spcAft>
                          <a:spcPts val="0"/>
                        </a:spcAft>
                      </a:pPr>
                      <a:r>
                        <a:rPr lang="en-US" sz="1200" kern="1400" dirty="0" smtClean="0">
                          <a:solidFill>
                            <a:srgbClr val="000000"/>
                          </a:solidFill>
                          <a:latin typeface="+mj-lt"/>
                          <a:ea typeface="Calibri"/>
                        </a:rPr>
                        <a:t>Coastal oil</a:t>
                      </a:r>
                      <a:r>
                        <a:rPr lang="en-US" sz="1200" kern="1400" baseline="0" dirty="0" smtClean="0">
                          <a:solidFill>
                            <a:srgbClr val="000000"/>
                          </a:solidFill>
                          <a:latin typeface="+mj-lt"/>
                          <a:ea typeface="Calibri"/>
                        </a:rPr>
                        <a:t> terminal</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1028700" algn="l"/>
                        </a:tabLst>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Harbor 	</a:t>
                      </a:r>
                    </a:p>
                    <a:p>
                      <a:pPr marL="0" marR="0">
                        <a:spcBef>
                          <a:spcPts val="0"/>
                        </a:spcBef>
                        <a:spcAft>
                          <a:spcPts val="0"/>
                        </a:spcAft>
                        <a:tabLst>
                          <a:tab pos="1028700" algn="l"/>
                        </a:tabLst>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Port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Dock	</a:t>
                      </a:r>
                    </a:p>
                    <a:p>
                      <a:pPr marL="0" marR="0">
                        <a:spcBef>
                          <a:spcPts val="0"/>
                        </a:spcBef>
                        <a:spcAft>
                          <a:spcPts val="0"/>
                        </a:spcAft>
                        <a:tabLst>
                          <a:tab pos="1028700" algn="l"/>
                        </a:tabLst>
                      </a:pPr>
                      <a:endParaRPr lang="en-US" sz="1200" kern="1400" dirty="0" smtClean="0">
                        <a:solidFill>
                          <a:srgbClr val="000000"/>
                        </a:solidFill>
                        <a:latin typeface="+mj-lt"/>
                        <a:ea typeface="Calibri"/>
                      </a:endParaRPr>
                    </a:p>
                    <a:p>
                      <a:pPr marL="0" marR="0">
                        <a:spcBef>
                          <a:spcPts val="0"/>
                        </a:spcBef>
                        <a:spcAft>
                          <a:spcPts val="0"/>
                        </a:spcAft>
                        <a:tabLst>
                          <a:tab pos="1028700" algn="l"/>
                        </a:tabLs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600"/>
                        </a:spcBef>
                        <a:spcAft>
                          <a:spcPts val="0"/>
                        </a:spcAft>
                      </a:pPr>
                      <a:r>
                        <a:rPr lang="en-US" sz="1200" kern="1400" baseline="0" dirty="0" smtClean="0">
                          <a:solidFill>
                            <a:srgbClr val="000000"/>
                          </a:solidFill>
                          <a:latin typeface="+mj-lt"/>
                          <a:ea typeface="Calibri"/>
                        </a:rPr>
                        <a:t>Liverpool dock facility</a:t>
                      </a:r>
                    </a:p>
                    <a:p>
                      <a:pPr marL="0" marR="0">
                        <a:spcBef>
                          <a:spcPts val="600"/>
                        </a:spcBef>
                        <a:spcAft>
                          <a:spcPts val="0"/>
                        </a:spcAft>
                      </a:pPr>
                      <a:r>
                        <a:rPr lang="en-US" sz="1200" kern="1400" dirty="0" smtClean="0">
                          <a:solidFill>
                            <a:srgbClr val="000000"/>
                          </a:solidFill>
                          <a:latin typeface="+mj-lt"/>
                          <a:ea typeface="Calibri"/>
                        </a:rPr>
                        <a:t>Inland port</a:t>
                      </a:r>
                    </a:p>
                    <a:p>
                      <a:pPr marL="0" marR="0">
                        <a:spcBef>
                          <a:spcPts val="600"/>
                        </a:spcBef>
                        <a:spcAft>
                          <a:spcPts val="0"/>
                        </a:spcAft>
                      </a:pPr>
                      <a:r>
                        <a:rPr lang="en-US" sz="1200" kern="1400" dirty="0" smtClean="0">
                          <a:solidFill>
                            <a:srgbClr val="000000"/>
                          </a:solidFill>
                          <a:latin typeface="+mj-lt"/>
                          <a:ea typeface="Calibri"/>
                        </a:rPr>
                        <a:t>Boat facility</a:t>
                      </a:r>
                    </a:p>
                    <a:p>
                      <a:pPr marL="0" marR="0">
                        <a:spcBef>
                          <a:spcPts val="600"/>
                        </a:spcBef>
                        <a:spcAft>
                          <a:spcPts val="0"/>
                        </a:spcAft>
                      </a:pPr>
                      <a:r>
                        <a:rPr lang="en-US" sz="1200" kern="1400" dirty="0" smtClean="0">
                          <a:solidFill>
                            <a:srgbClr val="000000"/>
                          </a:solidFill>
                          <a:latin typeface="+mj-lt"/>
                          <a:ea typeface="Calibri"/>
                        </a:rPr>
                        <a:t>Coastal oil</a:t>
                      </a:r>
                      <a:r>
                        <a:rPr lang="en-US" sz="1200" kern="1400" baseline="0" dirty="0" smtClean="0">
                          <a:solidFill>
                            <a:srgbClr val="000000"/>
                          </a:solidFill>
                          <a:latin typeface="+mj-lt"/>
                          <a:ea typeface="Calibri"/>
                        </a:rPr>
                        <a:t> terminal</a:t>
                      </a: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100" kern="1400" dirty="0" smtClean="0">
                        <a:solidFill>
                          <a:srgbClr val="000000"/>
                        </a:solidFill>
                        <a:latin typeface="+mj-lt"/>
                        <a:ea typeface="Calibri"/>
                      </a:endParaRPr>
                    </a:p>
                    <a:p>
                      <a:pPr marL="0" marR="0">
                        <a:spcBef>
                          <a:spcPts val="0"/>
                        </a:spcBef>
                        <a:spcAft>
                          <a:spcPts val="0"/>
                        </a:spcAft>
                      </a:pPr>
                      <a:endParaRPr lang="en-US" sz="1100" kern="1400" baseline="0" dirty="0" smtClean="0">
                        <a:solidFill>
                          <a:srgbClr val="000000"/>
                        </a:solidFill>
                        <a:latin typeface="+mj-lt"/>
                        <a:ea typeface="Calibri"/>
                      </a:endParaRPr>
                    </a:p>
                    <a:p>
                      <a:pPr marL="0" marR="0">
                        <a:spcBef>
                          <a:spcPts val="0"/>
                        </a:spcBef>
                        <a:spcAft>
                          <a:spcPts val="0"/>
                        </a:spcAft>
                      </a:pPr>
                      <a:endParaRPr lang="en-US" sz="1100" kern="1400" baseline="0" dirty="0" smtClean="0">
                        <a:solidFill>
                          <a:srgbClr val="000000"/>
                        </a:solidFill>
                        <a:latin typeface="+mj-lt"/>
                        <a:ea typeface="Calibri"/>
                      </a:endParaRPr>
                    </a:p>
                    <a:p>
                      <a:pPr marL="0" marR="0">
                        <a:spcBef>
                          <a:spcPts val="0"/>
                        </a:spcBef>
                        <a:spcAft>
                          <a:spcPts val="0"/>
                        </a:spcAft>
                      </a:pPr>
                      <a:endParaRPr lang="en-US" sz="1100" kern="1400" baseline="0" dirty="0" smtClean="0">
                        <a:solidFill>
                          <a:srgbClr val="000000"/>
                        </a:solidFill>
                        <a:latin typeface="+mj-lt"/>
                        <a:ea typeface="Calibri"/>
                      </a:endParaRPr>
                    </a:p>
                    <a:p>
                      <a:pPr marL="0" marR="0">
                        <a:spcBef>
                          <a:spcPts val="0"/>
                        </a:spcBef>
                        <a:spcAft>
                          <a:spcPts val="0"/>
                        </a:spcAft>
                      </a:pPr>
                      <a:endParaRPr lang="en-US" sz="1100" kern="1400" baseline="0" dirty="0" smtClean="0">
                        <a:solidFill>
                          <a:srgbClr val="000000"/>
                        </a:solidFill>
                        <a:latin typeface="+mj-lt"/>
                        <a:ea typeface="Calibri"/>
                      </a:endParaRPr>
                    </a:p>
                    <a:p>
                      <a:pPr marL="0" marR="0">
                        <a:spcBef>
                          <a:spcPts val="0"/>
                        </a:spcBef>
                        <a:spcAft>
                          <a:spcPts val="0"/>
                        </a:spcAft>
                      </a:pPr>
                      <a:endParaRPr lang="en-US" sz="1100" kern="1400" baseline="0" dirty="0" smtClean="0">
                        <a:solidFill>
                          <a:srgbClr val="000000"/>
                        </a:solidFill>
                        <a:latin typeface="+mj-lt"/>
                        <a:ea typeface="Calibri"/>
                      </a:endParaRPr>
                    </a:p>
                    <a:p>
                      <a:pPr marL="0" marR="0">
                        <a:spcBef>
                          <a:spcPts val="0"/>
                        </a:spcBef>
                        <a:spcAft>
                          <a:spcPts val="0"/>
                        </a:spcAft>
                      </a:pPr>
                      <a:endParaRPr lang="en-US" sz="1100" kern="1400" baseline="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1085850" algn="l"/>
                        </a:tabLst>
                      </a:pPr>
                      <a:endParaRPr lang="en-US" sz="1200" kern="1400" dirty="0" smtClean="0">
                        <a:solidFill>
                          <a:srgbClr val="FF0000"/>
                        </a:solidFill>
                        <a:latin typeface="+mj-lt"/>
                        <a:ea typeface="Calibri"/>
                        <a:cs typeface="+mn-cs"/>
                      </a:endParaRPr>
                    </a:p>
                    <a:p>
                      <a:pPr marL="0" marR="0">
                        <a:spcBef>
                          <a:spcPts val="0"/>
                        </a:spcBef>
                        <a:spcAft>
                          <a:spcPts val="0"/>
                        </a:spcAft>
                        <a:tabLst>
                          <a:tab pos="1085850" algn="l"/>
                        </a:tabLst>
                      </a:pPr>
                      <a:endParaRPr lang="en-US" sz="1200" kern="140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FF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r>
                        <a:rPr lang="en-US" sz="1200" kern="1400" dirty="0" smtClean="0">
                          <a:solidFill>
                            <a:srgbClr val="000000"/>
                          </a:solidFill>
                          <a:latin typeface="+mj-lt"/>
                          <a:ea typeface="Calibri"/>
                        </a:rPr>
                        <a:t>	</a:t>
                      </a:r>
                      <a:endParaRPr lang="en-US" sz="1200" kern="1400" dirty="0" smtClean="0">
                        <a:solidFill>
                          <a:srgbClr val="FF0000"/>
                        </a:solidFill>
                        <a:latin typeface="+mj-lt"/>
                        <a:ea typeface="Calibri"/>
                        <a:cs typeface="+mn-cs"/>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r>
                        <a:rPr lang="en-US" sz="1200" kern="1400" dirty="0" smtClean="0">
                          <a:solidFill>
                            <a:srgbClr val="000000"/>
                          </a:solidFill>
                          <a:latin typeface="+mj-lt"/>
                          <a:ea typeface="Calibri"/>
                        </a:rPr>
                        <a:t>	</a:t>
                      </a:r>
                      <a:endParaRPr lang="en-US" sz="1200" kern="1400" dirty="0" smtClean="0">
                        <a:solidFill>
                          <a:srgbClr val="FF0000"/>
                        </a:solidFill>
                        <a:latin typeface="+mj-lt"/>
                        <a:ea typeface="Calibri"/>
                        <a:cs typeface="+mn-cs"/>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0"/>
                        </a:spcBef>
                        <a:spcAft>
                          <a:spcPts val="0"/>
                        </a:spcAft>
                      </a:pPr>
                      <a:endParaRPr lang="en-US" sz="1100" kern="1400" baseline="0" dirty="0" smtClean="0">
                        <a:solidFill>
                          <a:srgbClr val="000000"/>
                        </a:solidFill>
                        <a:latin typeface="+mj-lt"/>
                        <a:ea typeface="Calibri"/>
                        <a:cs typeface="+mn-cs"/>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0"/>
                        </a:spcBef>
                        <a:spcAft>
                          <a:spcPts val="0"/>
                        </a:spcAft>
                      </a:pPr>
                      <a:endParaRPr lang="en-US" sz="1200" kern="1400" baseline="0" dirty="0" smtClean="0">
                        <a:solidFill>
                          <a:srgbClr val="000000"/>
                        </a:solidFill>
                        <a:latin typeface="+mj-lt"/>
                        <a:ea typeface="Calibri"/>
                        <a:cs typeface="+mn-cs"/>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857250" algn="l"/>
                        </a:tabLst>
                      </a:pPr>
                      <a:endParaRPr lang="en-US" sz="1200"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B050"/>
                        </a:solidFill>
                        <a:latin typeface="+mj-lt"/>
                        <a:ea typeface="Calibri"/>
                      </a:endParaRPr>
                    </a:p>
                    <a:p>
                      <a:pPr marL="0" marR="0">
                        <a:spcBef>
                          <a:spcPts val="0"/>
                        </a:spcBef>
                        <a:spcAft>
                          <a:spcPts val="0"/>
                        </a:spcAft>
                      </a:pPr>
                      <a:r>
                        <a:rPr lang="en-US" sz="1200" kern="1400" baseline="0" dirty="0" smtClean="0">
                          <a:solidFill>
                            <a:srgbClr val="00B050"/>
                          </a:solidFill>
                          <a:latin typeface="+mj-lt"/>
                          <a:ea typeface="Calibri"/>
                        </a:rPr>
                        <a:t> </a:t>
                      </a: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Slide Number Placeholder 4"/>
          <p:cNvSpPr>
            <a:spLocks noGrp="1"/>
          </p:cNvSpPr>
          <p:nvPr>
            <p:ph type="sldNum" sz="quarter" idx="12"/>
          </p:nvPr>
        </p:nvSpPr>
        <p:spPr/>
        <p:txBody>
          <a:bodyPr/>
          <a:lstStyle/>
          <a:p>
            <a:pPr>
              <a:defRPr/>
            </a:pPr>
            <a:fld id="{1C34AABC-7A0A-4F81-8B5A-F7715F07E9BB}" type="slidenum">
              <a:rPr lang="en-US" smtClean="0"/>
              <a:pPr>
                <a:defRPr/>
              </a:pPr>
              <a:t>23</a:t>
            </a:fld>
            <a:endParaRPr lang="en-US" dirty="0"/>
          </a:p>
        </p:txBody>
      </p:sp>
      <p:pic>
        <p:nvPicPr>
          <p:cNvPr id="6" name="~PP312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6553204" y="4191000"/>
            <a:ext cx="700087" cy="700088"/>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50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061576390"/>
              </p:ext>
            </p:extLst>
          </p:nvPr>
        </p:nvGraphicFramePr>
        <p:xfrm>
          <a:off x="457200" y="150813"/>
          <a:ext cx="20682240" cy="5339107"/>
        </p:xfrm>
        <a:graphic>
          <a:graphicData uri="http://schemas.openxmlformats.org/drawingml/2006/table">
            <a:tbl>
              <a:tblPr/>
              <a:tblGrid>
                <a:gridCol w="1600200"/>
                <a:gridCol w="1524000"/>
                <a:gridCol w="1447800"/>
                <a:gridCol w="3429000"/>
                <a:gridCol w="2775240"/>
                <a:gridCol w="2209800"/>
                <a:gridCol w="1676400"/>
                <a:gridCol w="1905000"/>
                <a:gridCol w="4114800"/>
              </a:tblGrid>
              <a:tr h="460720">
                <a:tc rowSpan="2">
                  <a:txBody>
                    <a:bodyPr/>
                    <a:lstStyle/>
                    <a:p>
                      <a:pPr marL="0" marR="0" algn="ctr">
                        <a:spcBef>
                          <a:spcPts val="0"/>
                        </a:spcBef>
                        <a:spcAft>
                          <a:spcPts val="0"/>
                        </a:spcAft>
                      </a:pPr>
                      <a:r>
                        <a:rPr lang="en-US" sz="1200" b="1" kern="1400" dirty="0" smtClean="0">
                          <a:solidFill>
                            <a:srgbClr val="000000"/>
                          </a:solidFill>
                          <a:latin typeface="+mj-lt"/>
                          <a:ea typeface="Calibri"/>
                        </a:rPr>
                        <a:t>a</a:t>
                      </a:r>
                    </a:p>
                    <a:p>
                      <a:pPr marL="0" marR="0" algn="ctr">
                        <a:spcBef>
                          <a:spcPts val="0"/>
                        </a:spcBef>
                        <a:spcAft>
                          <a:spcPts val="0"/>
                        </a:spcAft>
                      </a:pPr>
                      <a:r>
                        <a:rPr lang="en-US" sz="1200" b="1" kern="1400" dirty="0" smtClean="0">
                          <a:solidFill>
                            <a:srgbClr val="000000"/>
                          </a:solidFill>
                          <a:latin typeface="+mj-lt"/>
                          <a:ea typeface="Calibri"/>
                        </a:rPr>
                        <a:t>Search terms</a:t>
                      </a:r>
                    </a:p>
                    <a:p>
                      <a:pPr marL="0" marR="0" algn="ctr">
                        <a:spcBef>
                          <a:spcPts val="0"/>
                        </a:spcBef>
                        <a:spcAft>
                          <a:spcPts val="0"/>
                        </a:spcAft>
                      </a:pPr>
                      <a:r>
                        <a:rPr lang="en-US" sz="1200" b="1" kern="1400" dirty="0" smtClean="0">
                          <a:solidFill>
                            <a:srgbClr val="000000"/>
                          </a:solidFill>
                          <a:latin typeface="+mj-lt"/>
                          <a:ea typeface="Calibri"/>
                        </a:rPr>
                        <a:t>for concept Harbor</a:t>
                      </a:r>
                    </a:p>
                    <a:p>
                      <a:pPr marL="0" marR="0" algn="ctr">
                        <a:spcBef>
                          <a:spcPts val="0"/>
                        </a:spcBef>
                        <a:spcAft>
                          <a:spcPts val="0"/>
                        </a:spcAft>
                      </a:pPr>
                      <a:r>
                        <a:rPr lang="en-US" sz="1200" b="0" kern="1400" dirty="0" smtClean="0">
                          <a:solidFill>
                            <a:srgbClr val="000000"/>
                          </a:solidFill>
                          <a:latin typeface="+mj-lt"/>
                          <a:ea typeface="Calibri"/>
                        </a:rPr>
                        <a:t>in the raw alpha index</a:t>
                      </a:r>
                      <a:endParaRPr lang="en-US" sz="1200" b="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b1</a:t>
                      </a:r>
                    </a:p>
                    <a:p>
                      <a:pPr marL="0" marR="0" algn="ctr">
                        <a:spcBef>
                          <a:spcPts val="0"/>
                        </a:spcBef>
                        <a:spcAft>
                          <a:spcPts val="0"/>
                        </a:spcAft>
                      </a:pPr>
                      <a:r>
                        <a:rPr lang="en-US" sz="1200" b="1" kern="1400" dirty="0" smtClean="0">
                          <a:solidFill>
                            <a:srgbClr val="000000"/>
                          </a:solidFill>
                          <a:latin typeface="+mj-lt"/>
                          <a:ea typeface="Calibri"/>
                        </a:rPr>
                        <a:t>Variants </a:t>
                      </a:r>
                      <a:r>
                        <a:rPr lang="en-US" sz="1200" b="1" kern="1400" dirty="0">
                          <a:solidFill>
                            <a:srgbClr val="000000"/>
                          </a:solidFill>
                          <a:latin typeface="+mj-lt"/>
                          <a:ea typeface="Calibri"/>
                        </a:rPr>
                        <a:t>consolidated</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b2</a:t>
                      </a:r>
                    </a:p>
                    <a:p>
                      <a:pPr marL="0" marR="0" algn="ctr">
                        <a:spcBef>
                          <a:spcPts val="0"/>
                        </a:spcBef>
                        <a:spcAft>
                          <a:spcPts val="0"/>
                        </a:spcAft>
                      </a:pPr>
                      <a:r>
                        <a:rPr lang="en-US" sz="1200" b="1" kern="1400" dirty="0" smtClean="0">
                          <a:solidFill>
                            <a:srgbClr val="000000"/>
                          </a:solidFill>
                          <a:latin typeface="+mj-lt"/>
                          <a:ea typeface="Calibri"/>
                        </a:rPr>
                        <a:t>Synonyms </a:t>
                      </a:r>
                      <a:r>
                        <a:rPr lang="en-US" sz="1200" b="1" kern="1400" dirty="0">
                          <a:solidFill>
                            <a:srgbClr val="000000"/>
                          </a:solidFill>
                          <a:latin typeface="+mj-lt"/>
                          <a:ea typeface="Calibri"/>
                        </a:rPr>
                        <a:t>consolidated</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c1</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c1 continued</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spcBef>
                          <a:spcPts val="0"/>
                        </a:spcBef>
                        <a:spcAft>
                          <a:spcPts val="0"/>
                        </a:spcAft>
                      </a:pPr>
                      <a:r>
                        <a:rPr lang="en-US" sz="1200" b="1" kern="1400" dirty="0" smtClean="0">
                          <a:solidFill>
                            <a:srgbClr val="000000"/>
                          </a:solidFill>
                          <a:latin typeface="+mj-lt"/>
                          <a:ea typeface="Calibri"/>
                        </a:rPr>
                        <a:t>c2</a:t>
                      </a:r>
                    </a:p>
                    <a:p>
                      <a:pPr marL="0" marR="0" algn="ctr">
                        <a:spcBef>
                          <a:spcPts val="0"/>
                        </a:spcBef>
                        <a:spcAft>
                          <a:spcPts val="0"/>
                        </a:spcAft>
                      </a:pPr>
                      <a:endParaRPr lang="en-US" sz="1200" b="1"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endParaRPr lang="en-US" sz="1200" b="1"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5267">
                <a:tc v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1410782" rtl="0" eaLnBrk="1" latinLnBrk="0" hangingPunct="1">
                        <a:spcBef>
                          <a:spcPts val="0"/>
                        </a:spcBef>
                        <a:spcAft>
                          <a:spcPts val="0"/>
                        </a:spcAft>
                        <a:tabLst>
                          <a:tab pos="857250" algn="l"/>
                        </a:tabLst>
                      </a:pPr>
                      <a:endParaRPr lang="en-US" sz="1200" b="1" kern="1400" dirty="0">
                        <a:solidFill>
                          <a:srgbClr val="FF0000"/>
                        </a:solidFill>
                        <a:latin typeface="+mj-lt"/>
                        <a:ea typeface="Calibri"/>
                        <a:cs typeface="+mn-cs"/>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b="1" kern="1400" dirty="0">
                        <a:solidFill>
                          <a:srgbClr val="00B05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b="1" kern="1400" dirty="0">
                        <a:solidFill>
                          <a:srgbClr val="0070C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19600">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Harbor</a:t>
                      </a:r>
                    </a:p>
                    <a:p>
                      <a:pPr marL="0" marR="0">
                        <a:spcBef>
                          <a:spcPts val="0"/>
                        </a:spcBef>
                        <a:spcAft>
                          <a:spcPts val="0"/>
                        </a:spcAft>
                      </a:pPr>
                      <a:r>
                        <a:rPr lang="en-US" sz="1200" kern="1400" dirty="0" smtClean="0">
                          <a:solidFill>
                            <a:srgbClr val="000000"/>
                          </a:solidFill>
                          <a:latin typeface="+mj-lt"/>
                          <a:ea typeface="Calibri"/>
                        </a:rPr>
                        <a:t>Harbors</a:t>
                      </a:r>
                    </a:p>
                    <a:p>
                      <a:pPr marL="0" marR="0">
                        <a:spcBef>
                          <a:spcPts val="0"/>
                        </a:spcBef>
                        <a:spcAft>
                          <a:spcPts val="0"/>
                        </a:spcAft>
                      </a:pPr>
                      <a:r>
                        <a:rPr lang="en-US" sz="1200" kern="1400" dirty="0" smtClean="0">
                          <a:solidFill>
                            <a:srgbClr val="000000"/>
                          </a:solidFill>
                          <a:latin typeface="+mj-lt"/>
                          <a:ea typeface="Calibri"/>
                        </a:rPr>
                        <a:t>Harbour</a:t>
                      </a:r>
                    </a:p>
                    <a:p>
                      <a:pPr marL="0" marR="0">
                        <a:spcBef>
                          <a:spcPts val="0"/>
                        </a:spcBef>
                        <a:spcAft>
                          <a:spcPts val="0"/>
                        </a:spcAft>
                      </a:pPr>
                      <a:r>
                        <a:rPr lang="en-US" sz="1200" kern="1400" dirty="0" smtClean="0">
                          <a:solidFill>
                            <a:srgbClr val="000000"/>
                          </a:solidFill>
                          <a:latin typeface="+mj-lt"/>
                          <a:ea typeface="Calibri"/>
                        </a:rPr>
                        <a:t>Harbours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Port</a:t>
                      </a:r>
                    </a:p>
                    <a:p>
                      <a:pPr marL="0" marR="0">
                        <a:spcBef>
                          <a:spcPts val="0"/>
                        </a:spcBef>
                        <a:spcAft>
                          <a:spcPts val="0"/>
                        </a:spcAft>
                      </a:pPr>
                      <a:r>
                        <a:rPr lang="en-US" sz="1200" kern="1400" dirty="0" smtClean="0">
                          <a:solidFill>
                            <a:srgbClr val="000000"/>
                          </a:solidFill>
                          <a:latin typeface="+mj-lt"/>
                          <a:ea typeface="Calibri"/>
                        </a:rPr>
                        <a:t>Ports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Dock</a:t>
                      </a:r>
                    </a:p>
                    <a:p>
                      <a:pPr marL="0" marR="0">
                        <a:spcBef>
                          <a:spcPts val="0"/>
                        </a:spcBef>
                        <a:spcAft>
                          <a:spcPts val="0"/>
                        </a:spcAft>
                      </a:pPr>
                      <a:r>
                        <a:rPr lang="en-US" sz="1200" kern="1400" dirty="0" smtClean="0">
                          <a:solidFill>
                            <a:srgbClr val="000000"/>
                          </a:solidFill>
                          <a:latin typeface="+mj-lt"/>
                          <a:ea typeface="Calibri"/>
                        </a:rPr>
                        <a:t>Docks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indent="0" algn="l" defTabSz="1410782" rtl="0" eaLnBrk="1" fontAlgn="auto" latinLnBrk="0" hangingPunct="1">
                        <a:lnSpc>
                          <a:spcPct val="100000"/>
                        </a:lnSpc>
                        <a:spcBef>
                          <a:spcPts val="0"/>
                        </a:spcBef>
                        <a:spcAft>
                          <a:spcPts val="0"/>
                        </a:spcAft>
                        <a:buClrTx/>
                        <a:buSzTx/>
                        <a:buFontTx/>
                        <a:buNone/>
                        <a:tabLst/>
                        <a:defRPr/>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0"/>
                        </a:spcBef>
                        <a:spcAft>
                          <a:spcPts val="0"/>
                        </a:spcAft>
                        <a:buClrTx/>
                        <a:buSzTx/>
                        <a:buFontTx/>
                        <a:buNone/>
                        <a:tabLst/>
                        <a:defRPr/>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600"/>
                        </a:spcBef>
                        <a:spcAft>
                          <a:spcPts val="0"/>
                        </a:spcAft>
                        <a:buClrTx/>
                        <a:buSzTx/>
                        <a:buFontTx/>
                        <a:buNone/>
                        <a:tabLst/>
                        <a:defRPr/>
                      </a:pPr>
                      <a:r>
                        <a:rPr lang="en-US" sz="1200" kern="1400" baseline="0" dirty="0" smtClean="0">
                          <a:solidFill>
                            <a:srgbClr val="000000"/>
                          </a:solidFill>
                          <a:latin typeface="+mj-lt"/>
                          <a:ea typeface="Calibri"/>
                        </a:rPr>
                        <a:t>Liverpool dock facilities</a:t>
                      </a:r>
                      <a:endParaRPr lang="en-US" sz="1200" kern="1400" dirty="0" smtClean="0">
                        <a:solidFill>
                          <a:srgbClr val="000000"/>
                        </a:solidFill>
                        <a:latin typeface="+mj-lt"/>
                        <a:ea typeface="Calibri"/>
                      </a:endParaRPr>
                    </a:p>
                    <a:p>
                      <a:pPr marL="0" marR="0">
                        <a:spcBef>
                          <a:spcPts val="600"/>
                        </a:spcBef>
                        <a:spcAft>
                          <a:spcPts val="0"/>
                        </a:spcAft>
                      </a:pPr>
                      <a:r>
                        <a:rPr lang="en-US" sz="1200" kern="1400" dirty="0" smtClean="0">
                          <a:solidFill>
                            <a:srgbClr val="000000"/>
                          </a:solidFill>
                          <a:latin typeface="+mj-lt"/>
                          <a:ea typeface="Calibri"/>
                        </a:rPr>
                        <a:t>Inland ports</a:t>
                      </a:r>
                    </a:p>
                    <a:p>
                      <a:pPr marL="0" marR="0">
                        <a:spcBef>
                          <a:spcPts val="600"/>
                        </a:spcBef>
                        <a:spcAft>
                          <a:spcPts val="0"/>
                        </a:spcAft>
                      </a:pPr>
                      <a:r>
                        <a:rPr lang="en-US" sz="1200" kern="1400" dirty="0" smtClean="0">
                          <a:solidFill>
                            <a:srgbClr val="000000"/>
                          </a:solidFill>
                          <a:latin typeface="+mj-lt"/>
                          <a:ea typeface="Calibri"/>
                        </a:rPr>
                        <a:t>Boat facilities</a:t>
                      </a:r>
                    </a:p>
                    <a:p>
                      <a:pPr marL="0" marR="0">
                        <a:spcBef>
                          <a:spcPts val="600"/>
                        </a:spcBef>
                        <a:spcAft>
                          <a:spcPts val="0"/>
                        </a:spcAft>
                      </a:pPr>
                      <a:r>
                        <a:rPr lang="en-US" sz="1200" kern="1400" dirty="0" smtClean="0">
                          <a:solidFill>
                            <a:srgbClr val="000000"/>
                          </a:solidFill>
                          <a:latin typeface="+mj-lt"/>
                          <a:ea typeface="Calibri"/>
                        </a:rPr>
                        <a:t>Coastal oil</a:t>
                      </a:r>
                      <a:r>
                        <a:rPr lang="en-US" sz="1200" kern="1400" baseline="0" dirty="0" smtClean="0">
                          <a:solidFill>
                            <a:srgbClr val="000000"/>
                          </a:solidFill>
                          <a:latin typeface="+mj-lt"/>
                          <a:ea typeface="Calibri"/>
                        </a:rPr>
                        <a:t> terminal</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1028700" algn="l"/>
                        </a:tabLst>
                      </a:pPr>
                      <a:r>
                        <a:rPr lang="en-US" sz="1200" kern="1400" dirty="0" smtClean="0">
                          <a:solidFill>
                            <a:srgbClr val="000000"/>
                          </a:solidFill>
                          <a:latin typeface="+mj-lt"/>
                          <a:ea typeface="Calibri"/>
                        </a:rPr>
                        <a:t>	__</a:t>
                      </a:r>
                    </a:p>
                    <a:p>
                      <a:pPr marL="0" marR="0">
                        <a:spcBef>
                          <a:spcPts val="0"/>
                        </a:spcBef>
                        <a:spcAft>
                          <a:spcPts val="0"/>
                        </a:spcAft>
                        <a:tabLst>
                          <a:tab pos="1028700" algn="l"/>
                        </a:tabLst>
                      </a:pPr>
                      <a:r>
                        <a:rPr lang="en-US" sz="1200" kern="1400" dirty="0" smtClean="0">
                          <a:solidFill>
                            <a:srgbClr val="000000"/>
                          </a:solidFill>
                          <a:latin typeface="+mj-lt"/>
                          <a:ea typeface="Calibri"/>
                        </a:rPr>
                        <a:t>Harbor 	</a:t>
                      </a:r>
                      <a:r>
                        <a:rPr lang="en-US" sz="1200" b="0" kern="1400" dirty="0" smtClean="0">
                          <a:solidFill>
                            <a:srgbClr val="000000"/>
                          </a:solidFill>
                          <a:latin typeface="+mj-lt"/>
                          <a:ea typeface="Calibri"/>
                        </a:rPr>
                        <a:t>    </a:t>
                      </a:r>
                      <a:r>
                        <a:rPr lang="en-US" sz="1200" kern="1400" dirty="0" smtClean="0">
                          <a:solidFill>
                            <a:srgbClr val="000000"/>
                          </a:solidFill>
                          <a:latin typeface="+mj-lt"/>
                          <a:ea typeface="Calibri"/>
                        </a:rPr>
                        <a:t>|</a:t>
                      </a:r>
                    </a:p>
                    <a:p>
                      <a:pPr marL="0" marR="0">
                        <a:spcBef>
                          <a:spcPts val="0"/>
                        </a:spcBef>
                        <a:spcAft>
                          <a:spcPts val="0"/>
                        </a:spcAft>
                        <a:tabLst>
                          <a:tab pos="1028700" algn="l"/>
                        </a:tabLst>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	    &gt;</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Port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Dock	__|</a:t>
                      </a:r>
                    </a:p>
                    <a:p>
                      <a:pPr marL="0" marR="0">
                        <a:spcBef>
                          <a:spcPts val="0"/>
                        </a:spcBef>
                        <a:spcAft>
                          <a:spcPts val="0"/>
                        </a:spcAft>
                        <a:tabLst>
                          <a:tab pos="1028700" algn="l"/>
                        </a:tabLst>
                      </a:pPr>
                      <a:endParaRPr lang="en-US" sz="1200" kern="1400" dirty="0" smtClean="0">
                        <a:solidFill>
                          <a:srgbClr val="000000"/>
                        </a:solidFill>
                        <a:latin typeface="+mj-lt"/>
                        <a:ea typeface="Calibri"/>
                      </a:endParaRPr>
                    </a:p>
                    <a:p>
                      <a:pPr marL="0" marR="0">
                        <a:spcBef>
                          <a:spcPts val="0"/>
                        </a:spcBef>
                        <a:spcAft>
                          <a:spcPts val="0"/>
                        </a:spcAft>
                        <a:tabLst>
                          <a:tab pos="1028700" algn="l"/>
                        </a:tabLs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600"/>
                        </a:spcBef>
                        <a:spcAft>
                          <a:spcPts val="0"/>
                        </a:spcAft>
                      </a:pPr>
                      <a:r>
                        <a:rPr lang="en-US" sz="1200" kern="1400" baseline="0" dirty="0" smtClean="0">
                          <a:solidFill>
                            <a:srgbClr val="000000"/>
                          </a:solidFill>
                          <a:latin typeface="+mj-lt"/>
                          <a:ea typeface="Calibri"/>
                        </a:rPr>
                        <a:t>Liverpool dock facility</a:t>
                      </a:r>
                    </a:p>
                    <a:p>
                      <a:pPr marL="0" marR="0">
                        <a:spcBef>
                          <a:spcPts val="600"/>
                        </a:spcBef>
                        <a:spcAft>
                          <a:spcPts val="0"/>
                        </a:spcAft>
                      </a:pPr>
                      <a:r>
                        <a:rPr lang="en-US" sz="1200" kern="1400" dirty="0" smtClean="0">
                          <a:solidFill>
                            <a:srgbClr val="000000"/>
                          </a:solidFill>
                          <a:latin typeface="+mj-lt"/>
                          <a:ea typeface="Calibri"/>
                        </a:rPr>
                        <a:t>Inland port</a:t>
                      </a:r>
                    </a:p>
                    <a:p>
                      <a:pPr marL="0" marR="0">
                        <a:spcBef>
                          <a:spcPts val="600"/>
                        </a:spcBef>
                        <a:spcAft>
                          <a:spcPts val="0"/>
                        </a:spcAft>
                      </a:pPr>
                      <a:r>
                        <a:rPr lang="en-US" sz="1200" kern="1400" dirty="0" smtClean="0">
                          <a:solidFill>
                            <a:srgbClr val="000000"/>
                          </a:solidFill>
                          <a:latin typeface="+mj-lt"/>
                          <a:ea typeface="Calibri"/>
                        </a:rPr>
                        <a:t>Boat facility</a:t>
                      </a:r>
                    </a:p>
                    <a:p>
                      <a:pPr marL="0" marR="0">
                        <a:spcBef>
                          <a:spcPts val="600"/>
                        </a:spcBef>
                        <a:spcAft>
                          <a:spcPts val="0"/>
                        </a:spcAft>
                      </a:pPr>
                      <a:r>
                        <a:rPr lang="en-US" sz="1200" kern="1400" dirty="0" smtClean="0">
                          <a:solidFill>
                            <a:srgbClr val="000000"/>
                          </a:solidFill>
                          <a:latin typeface="+mj-lt"/>
                          <a:ea typeface="Calibri"/>
                        </a:rPr>
                        <a:t>Coastal oil</a:t>
                      </a:r>
                      <a:r>
                        <a:rPr lang="en-US" sz="1200" kern="1400" baseline="0" dirty="0" smtClean="0">
                          <a:solidFill>
                            <a:srgbClr val="000000"/>
                          </a:solidFill>
                          <a:latin typeface="+mj-lt"/>
                          <a:ea typeface="Calibri"/>
                        </a:rPr>
                        <a:t> terminal</a:t>
                      </a: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b="1" kern="1400" dirty="0" smtClean="0">
                        <a:solidFill>
                          <a:srgbClr val="000000"/>
                        </a:solidFill>
                        <a:latin typeface="+mj-lt"/>
                        <a:ea typeface="Calibri"/>
                      </a:endParaRPr>
                    </a:p>
                    <a:p>
                      <a:pPr marL="0" marR="0">
                        <a:spcBef>
                          <a:spcPts val="0"/>
                        </a:spcBef>
                        <a:spcAft>
                          <a:spcPts val="0"/>
                        </a:spcAft>
                      </a:pPr>
                      <a:r>
                        <a:rPr lang="en-US" sz="1800" b="1" kern="1400" dirty="0" smtClean="0">
                          <a:solidFill>
                            <a:srgbClr val="000000"/>
                          </a:solidFill>
                          <a:latin typeface="+mj-lt"/>
                          <a:ea typeface="Calibri"/>
                        </a:rPr>
                        <a:t>Harbor</a:t>
                      </a:r>
                    </a:p>
                    <a:p>
                      <a:pPr marL="0" marR="0">
                        <a:spcBef>
                          <a:spcPts val="0"/>
                        </a:spcBef>
                        <a:spcAft>
                          <a:spcPts val="0"/>
                        </a:spcAft>
                      </a:pPr>
                      <a:endParaRPr lang="en-US" sz="1100" kern="1400" dirty="0" smtClean="0">
                        <a:solidFill>
                          <a:srgbClr val="000000"/>
                        </a:solidFill>
                        <a:latin typeface="+mj-lt"/>
                        <a:ea typeface="Calibri"/>
                      </a:endParaRPr>
                    </a:p>
                    <a:p>
                      <a:pPr marL="0" marR="0">
                        <a:spcBef>
                          <a:spcPts val="0"/>
                        </a:spcBef>
                        <a:spcAft>
                          <a:spcPts val="0"/>
                        </a:spcAft>
                      </a:pPr>
                      <a:endParaRPr lang="en-US" sz="1100" kern="1400" baseline="0" dirty="0" smtClean="0">
                        <a:solidFill>
                          <a:srgbClr val="000000"/>
                        </a:solidFill>
                        <a:latin typeface="+mj-lt"/>
                        <a:ea typeface="Calibri"/>
                      </a:endParaRPr>
                    </a:p>
                    <a:p>
                      <a:pPr marL="0" marR="0">
                        <a:spcBef>
                          <a:spcPts val="0"/>
                        </a:spcBef>
                        <a:spcAft>
                          <a:spcPts val="0"/>
                        </a:spcAft>
                      </a:pPr>
                      <a:endParaRPr lang="en-US" sz="1100" kern="1400" baseline="0" dirty="0" smtClean="0">
                        <a:solidFill>
                          <a:srgbClr val="000000"/>
                        </a:solidFill>
                        <a:latin typeface="+mj-lt"/>
                        <a:ea typeface="Calibri"/>
                      </a:endParaRPr>
                    </a:p>
                    <a:p>
                      <a:pPr marL="0" marR="0">
                        <a:spcBef>
                          <a:spcPts val="0"/>
                        </a:spcBef>
                        <a:spcAft>
                          <a:spcPts val="0"/>
                        </a:spcAft>
                      </a:pPr>
                      <a:endParaRPr lang="en-US" sz="1100" kern="1400" baseline="0" dirty="0" smtClean="0">
                        <a:solidFill>
                          <a:srgbClr val="000000"/>
                        </a:solidFill>
                        <a:latin typeface="+mj-lt"/>
                        <a:ea typeface="Calibri"/>
                      </a:endParaRPr>
                    </a:p>
                    <a:p>
                      <a:pPr marL="0" marR="0">
                        <a:spcBef>
                          <a:spcPts val="0"/>
                        </a:spcBef>
                        <a:spcAft>
                          <a:spcPts val="0"/>
                        </a:spcAft>
                      </a:pPr>
                      <a:endParaRPr lang="en-US" sz="1100" kern="1400" baseline="0" dirty="0" smtClean="0">
                        <a:solidFill>
                          <a:srgbClr val="000000"/>
                        </a:solidFill>
                        <a:latin typeface="+mj-lt"/>
                        <a:ea typeface="Calibri"/>
                      </a:endParaRPr>
                    </a:p>
                    <a:p>
                      <a:pPr marL="0" marR="0">
                        <a:spcBef>
                          <a:spcPts val="0"/>
                        </a:spcBef>
                        <a:spcAft>
                          <a:spcPts val="0"/>
                        </a:spcAft>
                      </a:pPr>
                      <a:endParaRPr lang="en-US" sz="1100" kern="1400" baseline="0" dirty="0" smtClean="0">
                        <a:solidFill>
                          <a:srgbClr val="000000"/>
                        </a:solidFill>
                        <a:latin typeface="+mj-lt"/>
                        <a:ea typeface="Calibri"/>
                      </a:endParaRPr>
                    </a:p>
                    <a:p>
                      <a:pPr marL="0" marR="0">
                        <a:spcBef>
                          <a:spcPts val="0"/>
                        </a:spcBef>
                        <a:spcAft>
                          <a:spcPts val="0"/>
                        </a:spcAft>
                      </a:pPr>
                      <a:endParaRPr lang="en-US" sz="1100" kern="1400" baseline="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1085850" algn="l"/>
                        </a:tabLst>
                      </a:pPr>
                      <a:endParaRPr lang="en-US" sz="1200" kern="1400" dirty="0" smtClean="0">
                        <a:solidFill>
                          <a:srgbClr val="FF0000"/>
                        </a:solidFill>
                        <a:latin typeface="+mj-lt"/>
                        <a:ea typeface="Calibri"/>
                        <a:cs typeface="+mn-cs"/>
                      </a:endParaRPr>
                    </a:p>
                    <a:p>
                      <a:pPr marL="0" marR="0">
                        <a:spcBef>
                          <a:spcPts val="0"/>
                        </a:spcBef>
                        <a:spcAft>
                          <a:spcPts val="0"/>
                        </a:spcAft>
                        <a:tabLst>
                          <a:tab pos="1085850" algn="l"/>
                        </a:tabLst>
                      </a:pPr>
                      <a:endParaRPr lang="en-US" sz="1200" kern="140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FF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r>
                        <a:rPr lang="en-US" sz="1200" kern="1400" dirty="0" smtClean="0">
                          <a:solidFill>
                            <a:srgbClr val="000000"/>
                          </a:solidFill>
                          <a:latin typeface="+mj-lt"/>
                          <a:ea typeface="Calibri"/>
                        </a:rPr>
                        <a:t>	</a:t>
                      </a:r>
                      <a:endParaRPr lang="en-US" sz="1200" kern="1400" dirty="0" smtClean="0">
                        <a:solidFill>
                          <a:srgbClr val="FF0000"/>
                        </a:solidFill>
                        <a:latin typeface="+mj-lt"/>
                        <a:ea typeface="Calibri"/>
                        <a:cs typeface="+mn-cs"/>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r>
                        <a:rPr lang="en-US" sz="1200" kern="1400" dirty="0" smtClean="0">
                          <a:solidFill>
                            <a:srgbClr val="000000"/>
                          </a:solidFill>
                          <a:latin typeface="+mj-lt"/>
                          <a:ea typeface="Calibri"/>
                        </a:rPr>
                        <a:t>	</a:t>
                      </a:r>
                      <a:endParaRPr lang="en-US" sz="1200" kern="1400" dirty="0" smtClean="0">
                        <a:solidFill>
                          <a:srgbClr val="FF0000"/>
                        </a:solidFill>
                        <a:latin typeface="+mj-lt"/>
                        <a:ea typeface="Calibri"/>
                        <a:cs typeface="+mn-cs"/>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0"/>
                        </a:spcBef>
                        <a:spcAft>
                          <a:spcPts val="0"/>
                        </a:spcAft>
                      </a:pPr>
                      <a:endParaRPr lang="en-US" sz="1100" kern="1400" baseline="0" dirty="0" smtClean="0">
                        <a:solidFill>
                          <a:srgbClr val="000000"/>
                        </a:solidFill>
                        <a:latin typeface="+mj-lt"/>
                        <a:ea typeface="Calibri"/>
                        <a:cs typeface="+mn-cs"/>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0"/>
                        </a:spcBef>
                        <a:spcAft>
                          <a:spcPts val="0"/>
                        </a:spcAft>
                      </a:pPr>
                      <a:endParaRPr lang="en-US" sz="1200" kern="1400" baseline="0" dirty="0" smtClean="0">
                        <a:solidFill>
                          <a:srgbClr val="000000"/>
                        </a:solidFill>
                        <a:latin typeface="+mj-lt"/>
                        <a:ea typeface="Calibri"/>
                        <a:cs typeface="+mn-cs"/>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857250" algn="l"/>
                        </a:tabLst>
                      </a:pPr>
                      <a:endParaRPr lang="en-US" sz="1200"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B050"/>
                        </a:solidFill>
                        <a:latin typeface="+mj-lt"/>
                        <a:ea typeface="Calibri"/>
                      </a:endParaRPr>
                    </a:p>
                    <a:p>
                      <a:pPr marL="0" marR="0">
                        <a:spcBef>
                          <a:spcPts val="0"/>
                        </a:spcBef>
                        <a:spcAft>
                          <a:spcPts val="0"/>
                        </a:spcAft>
                      </a:pPr>
                      <a:r>
                        <a:rPr lang="en-US" sz="1200" kern="1400" baseline="0" dirty="0" smtClean="0">
                          <a:solidFill>
                            <a:srgbClr val="00B050"/>
                          </a:solidFill>
                          <a:latin typeface="+mj-lt"/>
                          <a:ea typeface="Calibri"/>
                        </a:rPr>
                        <a:t> </a:t>
                      </a: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Slide Number Placeholder 4"/>
          <p:cNvSpPr>
            <a:spLocks noGrp="1"/>
          </p:cNvSpPr>
          <p:nvPr>
            <p:ph type="sldNum" sz="quarter" idx="12"/>
          </p:nvPr>
        </p:nvSpPr>
        <p:spPr/>
        <p:txBody>
          <a:bodyPr/>
          <a:lstStyle/>
          <a:p>
            <a:pPr>
              <a:defRPr/>
            </a:pPr>
            <a:fld id="{1C34AABC-7A0A-4F81-8B5A-F7715F07E9BB}" type="slidenum">
              <a:rPr lang="en-US" smtClean="0"/>
              <a:pPr>
                <a:defRPr/>
              </a:pPr>
              <a:t>24</a:t>
            </a:fld>
            <a:endParaRPr lang="en-US" dirty="0"/>
          </a:p>
        </p:txBody>
      </p:sp>
      <p:pic>
        <p:nvPicPr>
          <p:cNvPr id="6" name="~PP304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6477004" y="4145758"/>
            <a:ext cx="776287" cy="776288"/>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1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920947218"/>
              </p:ext>
            </p:extLst>
          </p:nvPr>
        </p:nvGraphicFramePr>
        <p:xfrm>
          <a:off x="457200" y="101573"/>
          <a:ext cx="20682240" cy="5317227"/>
        </p:xfrm>
        <a:graphic>
          <a:graphicData uri="http://schemas.openxmlformats.org/drawingml/2006/table">
            <a:tbl>
              <a:tblPr/>
              <a:tblGrid>
                <a:gridCol w="1600200"/>
                <a:gridCol w="1524000"/>
                <a:gridCol w="1447800"/>
                <a:gridCol w="3429000"/>
                <a:gridCol w="2775240"/>
                <a:gridCol w="2209800"/>
                <a:gridCol w="1676400"/>
                <a:gridCol w="1905000"/>
                <a:gridCol w="4114800"/>
              </a:tblGrid>
              <a:tr h="460720">
                <a:tc rowSpan="2">
                  <a:txBody>
                    <a:bodyPr/>
                    <a:lstStyle/>
                    <a:p>
                      <a:pPr marL="0" marR="0" algn="ctr">
                        <a:spcBef>
                          <a:spcPts val="0"/>
                        </a:spcBef>
                        <a:spcAft>
                          <a:spcPts val="0"/>
                        </a:spcAft>
                      </a:pPr>
                      <a:r>
                        <a:rPr lang="en-US" sz="1200" b="1" kern="1400" dirty="0" smtClean="0">
                          <a:solidFill>
                            <a:srgbClr val="000000"/>
                          </a:solidFill>
                          <a:latin typeface="+mj-lt"/>
                          <a:ea typeface="Calibri"/>
                        </a:rPr>
                        <a:t>a</a:t>
                      </a:r>
                    </a:p>
                    <a:p>
                      <a:pPr marL="0" marR="0" algn="ctr">
                        <a:spcBef>
                          <a:spcPts val="0"/>
                        </a:spcBef>
                        <a:spcAft>
                          <a:spcPts val="0"/>
                        </a:spcAft>
                      </a:pPr>
                      <a:r>
                        <a:rPr lang="en-US" sz="1200" b="1" kern="1400" dirty="0" smtClean="0">
                          <a:solidFill>
                            <a:srgbClr val="000000"/>
                          </a:solidFill>
                          <a:latin typeface="+mj-lt"/>
                          <a:ea typeface="Calibri"/>
                        </a:rPr>
                        <a:t>Search terms</a:t>
                      </a:r>
                    </a:p>
                    <a:p>
                      <a:pPr marL="0" marR="0" algn="ctr">
                        <a:spcBef>
                          <a:spcPts val="0"/>
                        </a:spcBef>
                        <a:spcAft>
                          <a:spcPts val="0"/>
                        </a:spcAft>
                      </a:pPr>
                      <a:r>
                        <a:rPr lang="en-US" sz="1200" b="0" kern="1400" dirty="0" smtClean="0">
                          <a:solidFill>
                            <a:srgbClr val="000000"/>
                          </a:solidFill>
                          <a:latin typeface="+mj-lt"/>
                          <a:ea typeface="Calibri"/>
                        </a:rPr>
                        <a:t>f</a:t>
                      </a:r>
                      <a:r>
                        <a:rPr lang="en-US" sz="1200" b="1" kern="1400" dirty="0" smtClean="0">
                          <a:solidFill>
                            <a:srgbClr val="000000"/>
                          </a:solidFill>
                          <a:latin typeface="+mj-lt"/>
                          <a:ea typeface="Calibri"/>
                        </a:rPr>
                        <a:t>or concept Harbor</a:t>
                      </a:r>
                    </a:p>
                    <a:p>
                      <a:pPr marL="0" marR="0" algn="ctr">
                        <a:spcBef>
                          <a:spcPts val="0"/>
                        </a:spcBef>
                        <a:spcAft>
                          <a:spcPts val="0"/>
                        </a:spcAft>
                      </a:pPr>
                      <a:r>
                        <a:rPr lang="en-US" sz="1200" b="0" kern="1400" dirty="0" smtClean="0">
                          <a:solidFill>
                            <a:srgbClr val="000000"/>
                          </a:solidFill>
                          <a:latin typeface="+mj-lt"/>
                          <a:ea typeface="Calibri"/>
                        </a:rPr>
                        <a:t>in the raw alpha index</a:t>
                      </a:r>
                      <a:endParaRPr lang="en-US" sz="1200" b="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b1</a:t>
                      </a:r>
                    </a:p>
                    <a:p>
                      <a:pPr marL="0" marR="0" algn="ctr">
                        <a:spcBef>
                          <a:spcPts val="0"/>
                        </a:spcBef>
                        <a:spcAft>
                          <a:spcPts val="0"/>
                        </a:spcAft>
                      </a:pPr>
                      <a:r>
                        <a:rPr lang="en-US" sz="1200" b="1" kern="1400" dirty="0" smtClean="0">
                          <a:solidFill>
                            <a:srgbClr val="000000"/>
                          </a:solidFill>
                          <a:latin typeface="+mj-lt"/>
                          <a:ea typeface="Calibri"/>
                        </a:rPr>
                        <a:t>Variants </a:t>
                      </a:r>
                      <a:r>
                        <a:rPr lang="en-US" sz="1200" b="1" kern="1400" dirty="0">
                          <a:solidFill>
                            <a:srgbClr val="000000"/>
                          </a:solidFill>
                          <a:latin typeface="+mj-lt"/>
                          <a:ea typeface="Calibri"/>
                        </a:rPr>
                        <a:t>consolidated</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b2</a:t>
                      </a:r>
                    </a:p>
                    <a:p>
                      <a:pPr marL="0" marR="0" algn="ctr">
                        <a:spcBef>
                          <a:spcPts val="0"/>
                        </a:spcBef>
                        <a:spcAft>
                          <a:spcPts val="0"/>
                        </a:spcAft>
                      </a:pPr>
                      <a:r>
                        <a:rPr lang="en-US" sz="1200" b="1" kern="1400" dirty="0" smtClean="0">
                          <a:solidFill>
                            <a:srgbClr val="000000"/>
                          </a:solidFill>
                          <a:latin typeface="+mj-lt"/>
                          <a:ea typeface="Calibri"/>
                        </a:rPr>
                        <a:t>Synonyms </a:t>
                      </a:r>
                      <a:r>
                        <a:rPr lang="en-US" sz="1200" b="1" kern="1400" dirty="0">
                          <a:solidFill>
                            <a:srgbClr val="000000"/>
                          </a:solidFill>
                          <a:latin typeface="+mj-lt"/>
                          <a:ea typeface="Calibri"/>
                        </a:rPr>
                        <a:t>consolidated</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c1</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c1 continued</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spcBef>
                          <a:spcPts val="0"/>
                        </a:spcBef>
                        <a:spcAft>
                          <a:spcPts val="0"/>
                        </a:spcAft>
                      </a:pPr>
                      <a:r>
                        <a:rPr lang="en-US" sz="1200" b="1" kern="1400" dirty="0" smtClean="0">
                          <a:solidFill>
                            <a:srgbClr val="000000"/>
                          </a:solidFill>
                          <a:latin typeface="+mj-lt"/>
                          <a:ea typeface="Calibri"/>
                        </a:rPr>
                        <a:t>c2</a:t>
                      </a:r>
                    </a:p>
                    <a:p>
                      <a:pPr marL="0" marR="0" algn="ctr">
                        <a:spcBef>
                          <a:spcPts val="0"/>
                        </a:spcBef>
                        <a:spcAft>
                          <a:spcPts val="0"/>
                        </a:spcAft>
                      </a:pPr>
                      <a:endParaRPr lang="en-US" sz="1200" b="1"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endParaRPr lang="en-US" sz="1200" b="1"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8307">
                <a:tc v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1410782" rtl="0" eaLnBrk="1" latinLnBrk="0" hangingPunct="1">
                        <a:spcBef>
                          <a:spcPts val="0"/>
                        </a:spcBef>
                        <a:spcAft>
                          <a:spcPts val="0"/>
                        </a:spcAft>
                        <a:tabLst>
                          <a:tab pos="857250" algn="l"/>
                        </a:tabLst>
                      </a:pPr>
                      <a:endParaRPr lang="en-US" sz="1200" b="1" kern="1400" dirty="0">
                        <a:solidFill>
                          <a:srgbClr val="FF0000"/>
                        </a:solidFill>
                        <a:latin typeface="+mj-lt"/>
                        <a:ea typeface="Calibri"/>
                        <a:cs typeface="+mn-cs"/>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b="1" kern="1400" dirty="0">
                        <a:solidFill>
                          <a:srgbClr val="00B05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b="1" kern="1400" dirty="0">
                        <a:solidFill>
                          <a:srgbClr val="0070C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91000">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Harbor</a:t>
                      </a:r>
                    </a:p>
                    <a:p>
                      <a:pPr marL="0" marR="0">
                        <a:spcBef>
                          <a:spcPts val="0"/>
                        </a:spcBef>
                        <a:spcAft>
                          <a:spcPts val="0"/>
                        </a:spcAft>
                      </a:pPr>
                      <a:r>
                        <a:rPr lang="en-US" sz="1200" kern="1400" dirty="0" smtClean="0">
                          <a:solidFill>
                            <a:srgbClr val="000000"/>
                          </a:solidFill>
                          <a:latin typeface="+mj-lt"/>
                          <a:ea typeface="Calibri"/>
                        </a:rPr>
                        <a:t>Harbors</a:t>
                      </a:r>
                    </a:p>
                    <a:p>
                      <a:pPr marL="0" marR="0">
                        <a:spcBef>
                          <a:spcPts val="0"/>
                        </a:spcBef>
                        <a:spcAft>
                          <a:spcPts val="0"/>
                        </a:spcAft>
                      </a:pPr>
                      <a:r>
                        <a:rPr lang="en-US" sz="1200" kern="1400" dirty="0" smtClean="0">
                          <a:solidFill>
                            <a:srgbClr val="000000"/>
                          </a:solidFill>
                          <a:latin typeface="+mj-lt"/>
                          <a:ea typeface="Calibri"/>
                        </a:rPr>
                        <a:t>Harbour</a:t>
                      </a:r>
                    </a:p>
                    <a:p>
                      <a:pPr marL="0" marR="0">
                        <a:spcBef>
                          <a:spcPts val="0"/>
                        </a:spcBef>
                        <a:spcAft>
                          <a:spcPts val="0"/>
                        </a:spcAft>
                      </a:pPr>
                      <a:r>
                        <a:rPr lang="en-US" sz="1200" kern="1400" dirty="0" smtClean="0">
                          <a:solidFill>
                            <a:srgbClr val="000000"/>
                          </a:solidFill>
                          <a:latin typeface="+mj-lt"/>
                          <a:ea typeface="Calibri"/>
                        </a:rPr>
                        <a:t>Harbours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Port</a:t>
                      </a:r>
                    </a:p>
                    <a:p>
                      <a:pPr marL="0" marR="0">
                        <a:spcBef>
                          <a:spcPts val="0"/>
                        </a:spcBef>
                        <a:spcAft>
                          <a:spcPts val="0"/>
                        </a:spcAft>
                      </a:pPr>
                      <a:r>
                        <a:rPr lang="en-US" sz="1200" kern="1400" dirty="0" smtClean="0">
                          <a:solidFill>
                            <a:srgbClr val="000000"/>
                          </a:solidFill>
                          <a:latin typeface="+mj-lt"/>
                          <a:ea typeface="Calibri"/>
                        </a:rPr>
                        <a:t>Ports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Dock</a:t>
                      </a:r>
                    </a:p>
                    <a:p>
                      <a:pPr marL="0" marR="0">
                        <a:spcBef>
                          <a:spcPts val="0"/>
                        </a:spcBef>
                        <a:spcAft>
                          <a:spcPts val="0"/>
                        </a:spcAft>
                      </a:pPr>
                      <a:r>
                        <a:rPr lang="en-US" sz="1200" kern="1400" dirty="0" smtClean="0">
                          <a:solidFill>
                            <a:srgbClr val="000000"/>
                          </a:solidFill>
                          <a:latin typeface="+mj-lt"/>
                          <a:ea typeface="Calibri"/>
                        </a:rPr>
                        <a:t>Docks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indent="0" algn="l" defTabSz="1410782" rtl="0" eaLnBrk="1" fontAlgn="auto" latinLnBrk="0" hangingPunct="1">
                        <a:lnSpc>
                          <a:spcPct val="100000"/>
                        </a:lnSpc>
                        <a:spcBef>
                          <a:spcPts val="0"/>
                        </a:spcBef>
                        <a:spcAft>
                          <a:spcPts val="0"/>
                        </a:spcAft>
                        <a:buClrTx/>
                        <a:buSzTx/>
                        <a:buFontTx/>
                        <a:buNone/>
                        <a:tabLst/>
                        <a:defRPr/>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0"/>
                        </a:spcBef>
                        <a:spcAft>
                          <a:spcPts val="0"/>
                        </a:spcAft>
                        <a:buClrTx/>
                        <a:buSzTx/>
                        <a:buFontTx/>
                        <a:buNone/>
                        <a:tabLst/>
                        <a:defRPr/>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600"/>
                        </a:spcBef>
                        <a:spcAft>
                          <a:spcPts val="0"/>
                        </a:spcAft>
                        <a:buClrTx/>
                        <a:buSzTx/>
                        <a:buFontTx/>
                        <a:buNone/>
                        <a:tabLst/>
                        <a:defRPr/>
                      </a:pPr>
                      <a:r>
                        <a:rPr lang="en-US" sz="1200" kern="1400" baseline="0" dirty="0" smtClean="0">
                          <a:solidFill>
                            <a:srgbClr val="000000"/>
                          </a:solidFill>
                          <a:latin typeface="+mj-lt"/>
                          <a:ea typeface="Calibri"/>
                        </a:rPr>
                        <a:t>Liverpool dock facilities</a:t>
                      </a:r>
                      <a:endParaRPr lang="en-US" sz="1200" kern="1400" dirty="0" smtClean="0">
                        <a:solidFill>
                          <a:srgbClr val="000000"/>
                        </a:solidFill>
                        <a:latin typeface="+mj-lt"/>
                        <a:ea typeface="Calibri"/>
                      </a:endParaRPr>
                    </a:p>
                    <a:p>
                      <a:pPr marL="0" marR="0">
                        <a:spcBef>
                          <a:spcPts val="600"/>
                        </a:spcBef>
                        <a:spcAft>
                          <a:spcPts val="0"/>
                        </a:spcAft>
                      </a:pPr>
                      <a:r>
                        <a:rPr lang="en-US" sz="1200" kern="1400" dirty="0" smtClean="0">
                          <a:solidFill>
                            <a:srgbClr val="000000"/>
                          </a:solidFill>
                          <a:latin typeface="+mj-lt"/>
                          <a:ea typeface="Calibri"/>
                        </a:rPr>
                        <a:t>Inland ports</a:t>
                      </a:r>
                    </a:p>
                    <a:p>
                      <a:pPr marL="0" marR="0">
                        <a:spcBef>
                          <a:spcPts val="600"/>
                        </a:spcBef>
                        <a:spcAft>
                          <a:spcPts val="0"/>
                        </a:spcAft>
                      </a:pPr>
                      <a:r>
                        <a:rPr lang="en-US" sz="1200" kern="1400" dirty="0" smtClean="0">
                          <a:solidFill>
                            <a:srgbClr val="000000"/>
                          </a:solidFill>
                          <a:latin typeface="+mj-lt"/>
                          <a:ea typeface="Calibri"/>
                        </a:rPr>
                        <a:t>Boat facilities</a:t>
                      </a:r>
                    </a:p>
                    <a:p>
                      <a:pPr marL="0" marR="0">
                        <a:spcBef>
                          <a:spcPts val="600"/>
                        </a:spcBef>
                        <a:spcAft>
                          <a:spcPts val="0"/>
                        </a:spcAft>
                      </a:pPr>
                      <a:r>
                        <a:rPr lang="en-US" sz="1200" kern="1400" dirty="0" smtClean="0">
                          <a:solidFill>
                            <a:srgbClr val="000000"/>
                          </a:solidFill>
                          <a:latin typeface="+mj-lt"/>
                          <a:ea typeface="Calibri"/>
                        </a:rPr>
                        <a:t>Coastal oil</a:t>
                      </a:r>
                      <a:r>
                        <a:rPr lang="en-US" sz="1200" kern="1400" baseline="0" dirty="0" smtClean="0">
                          <a:solidFill>
                            <a:srgbClr val="000000"/>
                          </a:solidFill>
                          <a:latin typeface="+mj-lt"/>
                          <a:ea typeface="Calibri"/>
                        </a:rPr>
                        <a:t> terminal</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1028700" algn="l"/>
                        </a:tabLst>
                      </a:pPr>
                      <a:r>
                        <a:rPr lang="en-US" sz="1200" kern="1400" dirty="0" smtClean="0">
                          <a:solidFill>
                            <a:srgbClr val="000000"/>
                          </a:solidFill>
                          <a:latin typeface="+mj-lt"/>
                          <a:ea typeface="Calibri"/>
                        </a:rPr>
                        <a:t>	__</a:t>
                      </a:r>
                    </a:p>
                    <a:p>
                      <a:pPr marL="0" marR="0">
                        <a:spcBef>
                          <a:spcPts val="0"/>
                        </a:spcBef>
                        <a:spcAft>
                          <a:spcPts val="0"/>
                        </a:spcAft>
                        <a:tabLst>
                          <a:tab pos="1028700" algn="l"/>
                        </a:tabLst>
                      </a:pPr>
                      <a:r>
                        <a:rPr lang="en-US" sz="1200" kern="1400" dirty="0" smtClean="0">
                          <a:solidFill>
                            <a:srgbClr val="000000"/>
                          </a:solidFill>
                          <a:latin typeface="+mj-lt"/>
                          <a:ea typeface="Calibri"/>
                        </a:rPr>
                        <a:t>Harbor 	    |</a:t>
                      </a:r>
                    </a:p>
                    <a:p>
                      <a:pPr marL="0" marR="0">
                        <a:spcBef>
                          <a:spcPts val="0"/>
                        </a:spcBef>
                        <a:spcAft>
                          <a:spcPts val="0"/>
                        </a:spcAft>
                        <a:tabLst>
                          <a:tab pos="1028700" algn="l"/>
                        </a:tabLst>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	    &gt;</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Port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Dock	__|</a:t>
                      </a:r>
                    </a:p>
                    <a:p>
                      <a:pPr marL="0" marR="0">
                        <a:spcBef>
                          <a:spcPts val="0"/>
                        </a:spcBef>
                        <a:spcAft>
                          <a:spcPts val="0"/>
                        </a:spcAft>
                        <a:tabLst>
                          <a:tab pos="1028700" algn="l"/>
                        </a:tabLst>
                      </a:pPr>
                      <a:endParaRPr lang="en-US" sz="1200" kern="1400" dirty="0" smtClean="0">
                        <a:solidFill>
                          <a:srgbClr val="000000"/>
                        </a:solidFill>
                        <a:latin typeface="+mj-lt"/>
                        <a:ea typeface="Calibri"/>
                      </a:endParaRPr>
                    </a:p>
                    <a:p>
                      <a:pPr marL="0" marR="0">
                        <a:spcBef>
                          <a:spcPts val="0"/>
                        </a:spcBef>
                        <a:spcAft>
                          <a:spcPts val="0"/>
                        </a:spcAft>
                        <a:tabLst>
                          <a:tab pos="1028700" algn="l"/>
                        </a:tabLs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600"/>
                        </a:spcBef>
                        <a:spcAft>
                          <a:spcPts val="0"/>
                        </a:spcAft>
                      </a:pPr>
                      <a:r>
                        <a:rPr lang="en-US" sz="1200" kern="1400" baseline="0" dirty="0" smtClean="0">
                          <a:solidFill>
                            <a:srgbClr val="000000"/>
                          </a:solidFill>
                          <a:latin typeface="+mj-lt"/>
                          <a:ea typeface="Calibri"/>
                        </a:rPr>
                        <a:t>Liverpool dock facility</a:t>
                      </a:r>
                    </a:p>
                    <a:p>
                      <a:pPr marL="0" marR="0">
                        <a:spcBef>
                          <a:spcPts val="600"/>
                        </a:spcBef>
                        <a:spcAft>
                          <a:spcPts val="0"/>
                        </a:spcAft>
                      </a:pPr>
                      <a:r>
                        <a:rPr lang="en-US" sz="1200" kern="1400" dirty="0" smtClean="0">
                          <a:solidFill>
                            <a:srgbClr val="000000"/>
                          </a:solidFill>
                          <a:latin typeface="+mj-lt"/>
                          <a:ea typeface="Calibri"/>
                        </a:rPr>
                        <a:t>Inland port</a:t>
                      </a:r>
                    </a:p>
                    <a:p>
                      <a:pPr marL="0" marR="0">
                        <a:spcBef>
                          <a:spcPts val="600"/>
                        </a:spcBef>
                        <a:spcAft>
                          <a:spcPts val="0"/>
                        </a:spcAft>
                      </a:pPr>
                      <a:r>
                        <a:rPr lang="en-US" sz="1200" kern="1400" dirty="0" smtClean="0">
                          <a:solidFill>
                            <a:srgbClr val="000000"/>
                          </a:solidFill>
                          <a:latin typeface="+mj-lt"/>
                          <a:ea typeface="Calibri"/>
                        </a:rPr>
                        <a:t>Boat facility</a:t>
                      </a:r>
                    </a:p>
                    <a:p>
                      <a:pPr marL="0" marR="0">
                        <a:spcBef>
                          <a:spcPts val="600"/>
                        </a:spcBef>
                        <a:spcAft>
                          <a:spcPts val="0"/>
                        </a:spcAft>
                      </a:pPr>
                      <a:r>
                        <a:rPr lang="en-US" sz="1200" kern="1400" dirty="0" smtClean="0">
                          <a:solidFill>
                            <a:srgbClr val="000000"/>
                          </a:solidFill>
                          <a:latin typeface="+mj-lt"/>
                          <a:ea typeface="Calibri"/>
                        </a:rPr>
                        <a:t>Coastal oil</a:t>
                      </a:r>
                      <a:r>
                        <a:rPr lang="en-US" sz="1200" kern="1400" baseline="0" dirty="0" smtClean="0">
                          <a:solidFill>
                            <a:srgbClr val="000000"/>
                          </a:solidFill>
                          <a:latin typeface="+mj-lt"/>
                          <a:ea typeface="Calibri"/>
                        </a:rPr>
                        <a:t> terminal</a:t>
                      </a: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800" kern="1400" dirty="0" smtClean="0">
                        <a:solidFill>
                          <a:srgbClr val="000000"/>
                        </a:solidFill>
                        <a:latin typeface="+mj-lt"/>
                        <a:ea typeface="Calibri"/>
                      </a:endParaRPr>
                    </a:p>
                    <a:p>
                      <a:pPr marL="0" marR="0">
                        <a:spcBef>
                          <a:spcPts val="0"/>
                        </a:spcBef>
                        <a:spcAft>
                          <a:spcPts val="0"/>
                        </a:spcAft>
                      </a:pPr>
                      <a:r>
                        <a:rPr lang="en-US" sz="1450" b="1" kern="1400" dirty="0" smtClean="0">
                          <a:solidFill>
                            <a:srgbClr val="000000"/>
                          </a:solidFill>
                          <a:latin typeface="+mj-lt"/>
                          <a:ea typeface="Calibri"/>
                        </a:rPr>
                        <a:t>Airport</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Harbor</a:t>
                      </a:r>
                    </a:p>
                    <a:p>
                      <a:pPr marL="0" marR="0">
                        <a:spcBef>
                          <a:spcPts val="0"/>
                        </a:spcBef>
                        <a:spcAft>
                          <a:spcPts val="0"/>
                        </a:spcAft>
                      </a:pPr>
                      <a:endParaRPr lang="en-US" sz="8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450" b="1" kern="1400" dirty="0" smtClean="0">
                          <a:solidFill>
                            <a:srgbClr val="000000"/>
                          </a:solidFill>
                          <a:latin typeface="+mj-lt"/>
                          <a:ea typeface="Calibri"/>
                        </a:rPr>
                        <a:t>Parking garage</a:t>
                      </a:r>
                    </a:p>
                    <a:p>
                      <a:pPr marL="0" marR="0">
                        <a:spcBef>
                          <a:spcPts val="0"/>
                        </a:spcBef>
                        <a:spcAft>
                          <a:spcPts val="0"/>
                        </a:spcAft>
                      </a:pPr>
                      <a:endParaRPr lang="en-US" sz="800" kern="1400" dirty="0" smtClean="0">
                        <a:solidFill>
                          <a:srgbClr val="000000"/>
                        </a:solidFill>
                        <a:latin typeface="+mj-lt"/>
                        <a:ea typeface="Calibri"/>
                      </a:endParaRPr>
                    </a:p>
                    <a:p>
                      <a:pPr marL="0" marR="0">
                        <a:spcBef>
                          <a:spcPts val="0"/>
                        </a:spcBef>
                        <a:spcAft>
                          <a:spcPts val="0"/>
                        </a:spcAft>
                      </a:pPr>
                      <a:endParaRPr lang="en-US" sz="800" kern="1400" dirty="0" smtClean="0">
                        <a:solidFill>
                          <a:srgbClr val="000000"/>
                        </a:solidFill>
                        <a:latin typeface="+mj-lt"/>
                        <a:ea typeface="Calibri"/>
                      </a:endParaRPr>
                    </a:p>
                    <a:p>
                      <a:pPr marL="0" marR="0">
                        <a:spcBef>
                          <a:spcPts val="0"/>
                        </a:spcBef>
                        <a:spcAft>
                          <a:spcPts val="0"/>
                        </a:spcAft>
                      </a:pPr>
                      <a:r>
                        <a:rPr lang="en-US" sz="1400" b="1" kern="1400" dirty="0" smtClean="0">
                          <a:solidFill>
                            <a:srgbClr val="000000"/>
                          </a:solidFill>
                          <a:latin typeface="+mj-lt"/>
                          <a:ea typeface="Calibri"/>
                        </a:rPr>
                        <a:t>Railroad station</a:t>
                      </a:r>
                    </a:p>
                    <a:p>
                      <a:pPr marL="0" marR="0">
                        <a:spcBef>
                          <a:spcPts val="0"/>
                        </a:spcBef>
                        <a:spcAft>
                          <a:spcPts val="0"/>
                        </a:spcAft>
                      </a:pPr>
                      <a:endParaRPr lang="en-US" sz="1100" kern="1400" dirty="0" smtClean="0">
                        <a:solidFill>
                          <a:srgbClr val="000000"/>
                        </a:solidFill>
                        <a:latin typeface="+mj-lt"/>
                        <a:ea typeface="Calibri"/>
                      </a:endParaRPr>
                    </a:p>
                    <a:p>
                      <a:pPr marL="0" marR="0">
                        <a:spcBef>
                          <a:spcPts val="0"/>
                        </a:spcBef>
                        <a:spcAft>
                          <a:spcPts val="0"/>
                        </a:spcAft>
                      </a:pPr>
                      <a:endParaRPr lang="en-US" sz="1100" kern="1400" baseline="0" dirty="0" smtClean="0">
                        <a:solidFill>
                          <a:srgbClr val="000000"/>
                        </a:solidFill>
                        <a:latin typeface="+mj-lt"/>
                        <a:ea typeface="Calibri"/>
                      </a:endParaRPr>
                    </a:p>
                    <a:p>
                      <a:pPr marL="0" marR="0">
                        <a:spcBef>
                          <a:spcPts val="0"/>
                        </a:spcBef>
                        <a:spcAft>
                          <a:spcPts val="0"/>
                        </a:spcAft>
                      </a:pPr>
                      <a:endParaRPr lang="en-US" sz="1100" kern="1400" baseline="0" dirty="0" smtClean="0">
                        <a:solidFill>
                          <a:srgbClr val="000000"/>
                        </a:solidFill>
                        <a:latin typeface="+mj-lt"/>
                        <a:ea typeface="Calibri"/>
                      </a:endParaRPr>
                    </a:p>
                    <a:p>
                      <a:pPr marL="0" marR="0">
                        <a:spcBef>
                          <a:spcPts val="0"/>
                        </a:spcBef>
                        <a:spcAft>
                          <a:spcPts val="0"/>
                        </a:spcAft>
                      </a:pPr>
                      <a:endParaRPr lang="en-US" sz="1100" kern="1400" baseline="0" dirty="0" smtClean="0">
                        <a:solidFill>
                          <a:srgbClr val="000000"/>
                        </a:solidFill>
                        <a:latin typeface="+mj-lt"/>
                        <a:ea typeface="Calibri"/>
                      </a:endParaRPr>
                    </a:p>
                    <a:p>
                      <a:pPr marL="0" marR="0">
                        <a:spcBef>
                          <a:spcPts val="0"/>
                        </a:spcBef>
                        <a:spcAft>
                          <a:spcPts val="0"/>
                        </a:spcAft>
                      </a:pPr>
                      <a:endParaRPr lang="en-US" sz="1100" kern="1400" baseline="0" dirty="0" smtClean="0">
                        <a:solidFill>
                          <a:srgbClr val="000000"/>
                        </a:solidFill>
                        <a:latin typeface="+mj-lt"/>
                        <a:ea typeface="Calibri"/>
                      </a:endParaRPr>
                    </a:p>
                    <a:p>
                      <a:pPr marL="0" marR="0">
                        <a:spcBef>
                          <a:spcPts val="0"/>
                        </a:spcBef>
                        <a:spcAft>
                          <a:spcPts val="0"/>
                        </a:spcAft>
                      </a:pPr>
                      <a:endParaRPr lang="en-US" sz="1100" kern="1400" baseline="0" dirty="0" smtClean="0">
                        <a:solidFill>
                          <a:srgbClr val="000000"/>
                        </a:solidFill>
                        <a:latin typeface="+mj-lt"/>
                        <a:ea typeface="Calibri"/>
                      </a:endParaRPr>
                    </a:p>
                    <a:p>
                      <a:pPr marL="0" marR="0">
                        <a:spcBef>
                          <a:spcPts val="0"/>
                        </a:spcBef>
                        <a:spcAft>
                          <a:spcPts val="0"/>
                        </a:spcAft>
                      </a:pPr>
                      <a:endParaRPr lang="en-US" sz="800" kern="1400" baseline="0" dirty="0" smtClean="0">
                        <a:solidFill>
                          <a:srgbClr val="000000"/>
                        </a:solidFill>
                        <a:latin typeface="+mj-lt"/>
                        <a:ea typeface="Calibri"/>
                      </a:endParaRPr>
                    </a:p>
                    <a:p>
                      <a:pPr marL="0" marR="0">
                        <a:spcBef>
                          <a:spcPts val="0"/>
                        </a:spcBef>
                        <a:spcAft>
                          <a:spcPts val="0"/>
                        </a:spcAft>
                      </a:pPr>
                      <a:endParaRPr lang="en-US" sz="1100" kern="1400" baseline="0" dirty="0" smtClean="0">
                        <a:solidFill>
                          <a:srgbClr val="000000"/>
                        </a:solidFill>
                        <a:latin typeface="+mj-lt"/>
                        <a:ea typeface="Calibri"/>
                      </a:endParaRPr>
                    </a:p>
                    <a:p>
                      <a:pPr marL="0" marR="0">
                        <a:spcBef>
                          <a:spcPts val="0"/>
                        </a:spcBef>
                        <a:spcAft>
                          <a:spcPts val="0"/>
                        </a:spcAft>
                      </a:pPr>
                      <a:r>
                        <a:rPr lang="en-US" sz="1200" b="1" kern="1400" baseline="0" dirty="0" smtClean="0">
                          <a:solidFill>
                            <a:srgbClr val="000000"/>
                          </a:solidFill>
                          <a:latin typeface="+mj-lt"/>
                          <a:ea typeface="Calibri"/>
                        </a:rPr>
                        <a:t>Liverpool harbor</a:t>
                      </a:r>
                    </a:p>
                    <a:p>
                      <a:pPr marL="0" marR="0">
                        <a:spcBef>
                          <a:spcPts val="2000"/>
                        </a:spcBef>
                        <a:spcAft>
                          <a:spcPts val="0"/>
                        </a:spcAft>
                      </a:pPr>
                      <a:r>
                        <a:rPr lang="en-US" sz="1200" b="1" kern="1400" baseline="0" dirty="0" smtClean="0">
                          <a:solidFill>
                            <a:srgbClr val="000000"/>
                          </a:solidFill>
                          <a:latin typeface="+mj-lt"/>
                          <a:ea typeface="Calibri"/>
                        </a:rPr>
                        <a:t>Inland </a:t>
                      </a:r>
                      <a:r>
                        <a:rPr lang="en-US" sz="1200" b="1" kern="1400" dirty="0" smtClean="0">
                          <a:solidFill>
                            <a:srgbClr val="000000"/>
                          </a:solidFill>
                          <a:latin typeface="+mj-lt"/>
                          <a:ea typeface="Calibri"/>
                          <a:cs typeface="+mn-cs"/>
                        </a:rPr>
                        <a:t>harbor</a:t>
                      </a:r>
                    </a:p>
                    <a:p>
                      <a:pPr marL="0" marR="0">
                        <a:spcBef>
                          <a:spcPts val="600"/>
                        </a:spcBef>
                        <a:spcAft>
                          <a:spcPts val="0"/>
                        </a:spcAft>
                      </a:pPr>
                      <a:r>
                        <a:rPr lang="en-US" sz="1200" b="1" kern="1400" dirty="0" smtClean="0">
                          <a:solidFill>
                            <a:srgbClr val="000000"/>
                          </a:solidFill>
                          <a:latin typeface="+mj-lt"/>
                          <a:ea typeface="Calibri"/>
                        </a:rPr>
                        <a:t>Boat harbor</a:t>
                      </a:r>
                    </a:p>
                    <a:p>
                      <a:pPr marL="0" marR="0">
                        <a:spcBef>
                          <a:spcPts val="800"/>
                        </a:spcBef>
                        <a:spcAft>
                          <a:spcPts val="0"/>
                        </a:spcAft>
                      </a:pPr>
                      <a:r>
                        <a:rPr lang="en-US" sz="1200" b="1" kern="1400" dirty="0" smtClean="0">
                          <a:solidFill>
                            <a:srgbClr val="000000"/>
                          </a:solidFill>
                          <a:latin typeface="+mj-lt"/>
                          <a:ea typeface="Calibri"/>
                        </a:rPr>
                        <a:t>Coastal oil</a:t>
                      </a:r>
                      <a:r>
                        <a:rPr lang="en-US" sz="1200" b="1" kern="1400" baseline="0" dirty="0" smtClean="0">
                          <a:solidFill>
                            <a:srgbClr val="000000"/>
                          </a:solidFill>
                          <a:latin typeface="+mj-lt"/>
                          <a:ea typeface="Calibri"/>
                        </a:rPr>
                        <a:t> harbor</a:t>
                      </a:r>
                      <a:endParaRPr lang="en-US" sz="1200" b="1" kern="1400" dirty="0">
                        <a:solidFill>
                          <a:srgbClr val="000000"/>
                        </a:solidFill>
                        <a:latin typeface="+mj-lt"/>
                        <a:ea typeface="Calibri"/>
                        <a:cs typeface="+mn-cs"/>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1085850" algn="l"/>
                        </a:tabLst>
                      </a:pPr>
                      <a:endParaRPr lang="en-US" sz="1200" kern="1400" dirty="0" smtClean="0">
                        <a:solidFill>
                          <a:srgbClr val="FF0000"/>
                        </a:solidFill>
                        <a:latin typeface="+mj-lt"/>
                        <a:ea typeface="Calibri"/>
                        <a:cs typeface="+mn-cs"/>
                      </a:endParaRPr>
                    </a:p>
                    <a:p>
                      <a:pPr marL="0" marR="0">
                        <a:spcBef>
                          <a:spcPts val="0"/>
                        </a:spcBef>
                        <a:spcAft>
                          <a:spcPts val="0"/>
                        </a:spcAft>
                        <a:tabLst>
                          <a:tab pos="1085850" algn="l"/>
                        </a:tabLst>
                      </a:pPr>
                      <a:endParaRPr lang="en-US" sz="1200" kern="140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FF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r>
                        <a:rPr lang="en-US" sz="1200" kern="1400" dirty="0" smtClean="0">
                          <a:solidFill>
                            <a:srgbClr val="000000"/>
                          </a:solidFill>
                          <a:latin typeface="+mj-lt"/>
                          <a:ea typeface="Calibri"/>
                        </a:rPr>
                        <a:t>	</a:t>
                      </a:r>
                      <a:endParaRPr lang="en-US" sz="1200" kern="1400" dirty="0" smtClean="0">
                        <a:solidFill>
                          <a:srgbClr val="FF0000"/>
                        </a:solidFill>
                        <a:latin typeface="+mj-lt"/>
                        <a:ea typeface="Calibri"/>
                        <a:cs typeface="+mn-cs"/>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r>
                        <a:rPr lang="en-US" sz="1200" kern="1400" dirty="0" smtClean="0">
                          <a:solidFill>
                            <a:srgbClr val="000000"/>
                          </a:solidFill>
                          <a:latin typeface="+mj-lt"/>
                          <a:ea typeface="Calibri"/>
                        </a:rPr>
                        <a:t>	</a:t>
                      </a:r>
                      <a:endParaRPr lang="en-US" sz="1200" kern="1400" dirty="0" smtClean="0">
                        <a:solidFill>
                          <a:srgbClr val="FF0000"/>
                        </a:solidFill>
                        <a:latin typeface="+mj-lt"/>
                        <a:ea typeface="Calibri"/>
                        <a:cs typeface="+mn-cs"/>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0"/>
                        </a:spcBef>
                        <a:spcAft>
                          <a:spcPts val="0"/>
                        </a:spcAft>
                      </a:pPr>
                      <a:endParaRPr lang="en-US" sz="1100" kern="1400" baseline="0" dirty="0" smtClean="0">
                        <a:solidFill>
                          <a:srgbClr val="000000"/>
                        </a:solidFill>
                        <a:latin typeface="+mj-lt"/>
                        <a:ea typeface="Calibri"/>
                        <a:cs typeface="+mn-cs"/>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0"/>
                        </a:spcBef>
                        <a:spcAft>
                          <a:spcPts val="0"/>
                        </a:spcAft>
                      </a:pPr>
                      <a:endParaRPr lang="en-US" sz="1200" kern="1400" baseline="0" dirty="0" smtClean="0">
                        <a:solidFill>
                          <a:srgbClr val="000000"/>
                        </a:solidFill>
                        <a:latin typeface="+mj-lt"/>
                        <a:ea typeface="Calibri"/>
                        <a:cs typeface="+mn-cs"/>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857250" algn="l"/>
                        </a:tabLst>
                      </a:pPr>
                      <a:endParaRPr lang="en-US" sz="1200"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B050"/>
                        </a:solidFill>
                        <a:latin typeface="+mj-lt"/>
                        <a:ea typeface="Calibri"/>
                      </a:endParaRPr>
                    </a:p>
                    <a:p>
                      <a:pPr marL="0" marR="0">
                        <a:spcBef>
                          <a:spcPts val="0"/>
                        </a:spcBef>
                        <a:spcAft>
                          <a:spcPts val="0"/>
                        </a:spcAft>
                      </a:pPr>
                      <a:r>
                        <a:rPr lang="en-US" sz="1200" kern="1400" baseline="0" dirty="0" smtClean="0">
                          <a:solidFill>
                            <a:srgbClr val="00B050"/>
                          </a:solidFill>
                          <a:latin typeface="+mj-lt"/>
                          <a:ea typeface="Calibri"/>
                        </a:rPr>
                        <a:t> </a:t>
                      </a: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Slide Number Placeholder 4"/>
          <p:cNvSpPr>
            <a:spLocks noGrp="1"/>
          </p:cNvSpPr>
          <p:nvPr>
            <p:ph type="sldNum" sz="quarter" idx="12"/>
          </p:nvPr>
        </p:nvSpPr>
        <p:spPr/>
        <p:txBody>
          <a:bodyPr/>
          <a:lstStyle/>
          <a:p>
            <a:pPr>
              <a:defRPr/>
            </a:pPr>
            <a:fld id="{1C34AABC-7A0A-4F81-8B5A-F7715F07E9BB}" type="slidenum">
              <a:rPr lang="en-US" smtClean="0"/>
              <a:pPr>
                <a:defRPr/>
              </a:pPr>
              <a:t>25</a:t>
            </a:fld>
            <a:endParaRPr lang="en-US" dirty="0"/>
          </a:p>
        </p:txBody>
      </p:sp>
      <p:pic>
        <p:nvPicPr>
          <p:cNvPr id="6" name="~PP140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6858004" y="4038600"/>
            <a:ext cx="776287" cy="776288"/>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5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12192000" cy="1295400"/>
          </a:xfrm>
        </p:spPr>
        <p:txBody>
          <a:bodyPr/>
          <a:lstStyle/>
          <a:p>
            <a:r>
              <a:rPr lang="en-US" sz="3200" dirty="0"/>
              <a:t>Task c</a:t>
            </a:r>
            <a:r>
              <a:rPr lang="en-US" sz="3200" b="0" dirty="0"/>
              <a:t>:	Establish an </a:t>
            </a:r>
            <a:r>
              <a:rPr lang="en-US" sz="3200" dirty="0"/>
              <a:t>index language</a:t>
            </a:r>
            <a:r>
              <a:rPr lang="en-US" sz="3200" b="0" dirty="0"/>
              <a:t> </a:t>
            </a:r>
            <a:r>
              <a:rPr lang="en-US" sz="3200" b="0" dirty="0" smtClean="0"/>
              <a:t/>
            </a:r>
            <a:br>
              <a:rPr lang="en-US" sz="3200" b="0" dirty="0" smtClean="0"/>
            </a:br>
            <a:r>
              <a:rPr lang="en-US" sz="3200" b="0" dirty="0" smtClean="0"/>
              <a:t>for </a:t>
            </a:r>
            <a:r>
              <a:rPr lang="en-US" sz="3200" b="0" dirty="0"/>
              <a:t>a computerized IR system in the field of </a:t>
            </a:r>
            <a:r>
              <a:rPr lang="en-US" sz="3200" b="0"/>
              <a:t>transportation</a:t>
            </a:r>
            <a:r>
              <a:rPr lang="en-US" b="0"/>
              <a:t> </a:t>
            </a:r>
            <a:r>
              <a:rPr lang="en-US" sz="2400" b="0" smtClean="0">
                <a:solidFill>
                  <a:schemeClr val="bg1"/>
                </a:solidFill>
              </a:rPr>
              <a:t>(40 </a:t>
            </a:r>
            <a:r>
              <a:rPr lang="en-US" sz="2400" b="0" dirty="0">
                <a:solidFill>
                  <a:schemeClr val="bg1"/>
                </a:solidFill>
              </a:rPr>
              <a:t>min)</a:t>
            </a:r>
            <a:endParaRPr lang="en-US" sz="2400" dirty="0">
              <a:solidFill>
                <a:schemeClr val="bg1"/>
              </a:solidFill>
            </a:endParaRPr>
          </a:p>
        </p:txBody>
      </p:sp>
      <p:sp>
        <p:nvSpPr>
          <p:cNvPr id="4" name="Slide Number Placeholder 3"/>
          <p:cNvSpPr>
            <a:spLocks noGrp="1"/>
          </p:cNvSpPr>
          <p:nvPr>
            <p:ph type="sldNum" sz="quarter" idx="12"/>
          </p:nvPr>
        </p:nvSpPr>
        <p:spPr/>
        <p:txBody>
          <a:bodyPr/>
          <a:lstStyle/>
          <a:p>
            <a:pPr>
              <a:defRPr/>
            </a:pPr>
            <a:fld id="{BDBE7EF8-D788-4A0E-B8CC-75CFC5CF7804}" type="slidenum">
              <a:rPr lang="en-US" smtClean="0">
                <a:solidFill>
                  <a:srgbClr val="FFFFFF"/>
                </a:solidFill>
              </a:rPr>
              <a:pPr>
                <a:defRPr/>
              </a:pPr>
              <a:t>26</a:t>
            </a:fld>
            <a:endParaRPr lang="en-US" dirty="0">
              <a:solidFill>
                <a:srgbClr val="FFFFFF"/>
              </a:solidFill>
            </a:endParaRPr>
          </a:p>
        </p:txBody>
      </p:sp>
      <p:sp>
        <p:nvSpPr>
          <p:cNvPr id="3" name="TextBox 2"/>
          <p:cNvSpPr txBox="1"/>
          <p:nvPr/>
        </p:nvSpPr>
        <p:spPr>
          <a:xfrm>
            <a:off x="609600" y="1905000"/>
            <a:ext cx="9677400" cy="3170099"/>
          </a:xfrm>
          <a:prstGeom prst="rect">
            <a:avLst/>
          </a:prstGeom>
          <a:noFill/>
        </p:spPr>
        <p:txBody>
          <a:bodyPr wrap="square" rtlCol="0">
            <a:spAutoFit/>
          </a:bodyPr>
          <a:lstStyle/>
          <a:p>
            <a:r>
              <a:rPr lang="en-US" sz="2000" dirty="0"/>
              <a:t>Assume that the list of terms in the rough alphabetical index is representative of the topics to be searched. So that users can remember all descriptors, the index language is limited to 100 </a:t>
            </a:r>
            <a:r>
              <a:rPr lang="en-US" sz="2000" dirty="0" smtClean="0"/>
              <a:t>topical descriptors </a:t>
            </a:r>
            <a:r>
              <a:rPr lang="en-US" sz="2000" dirty="0"/>
              <a:t>(not counting place names, they are "free</a:t>
            </a:r>
            <a:r>
              <a:rPr lang="en-US" sz="2000" dirty="0" smtClean="0"/>
              <a:t>"). Yet within this limit the index language </a:t>
            </a:r>
            <a:r>
              <a:rPr lang="en-US" sz="2000" dirty="0"/>
              <a:t>must allow searching for most of the concepts expressed in the rough alphabetical index without loss of specificity. Remember from Chapter 11 </a:t>
            </a:r>
            <a:r>
              <a:rPr lang="en-US" sz="2000" dirty="0" smtClean="0"/>
              <a:t>that in </a:t>
            </a:r>
            <a:r>
              <a:rPr lang="en-US" sz="2000" dirty="0"/>
              <a:t>a computerized IR system </a:t>
            </a:r>
            <a:r>
              <a:rPr lang="en-US" sz="2000" dirty="0" smtClean="0"/>
              <a:t>it is easy to search with Boolean AND (good </a:t>
            </a:r>
            <a:r>
              <a:rPr lang="en-US" sz="2000" dirty="0"/>
              <a:t>manipulative </a:t>
            </a:r>
            <a:r>
              <a:rPr lang="en-US" sz="2000" dirty="0" smtClean="0"/>
              <a:t>power).  </a:t>
            </a:r>
            <a:r>
              <a:rPr lang="en-US" sz="2000" dirty="0"/>
              <a:t>See whether you can come up with an idea on the nature of such an index language and apply it to a few ex</a:t>
            </a:r>
            <a:r>
              <a:rPr lang="en-US" sz="2000" b="1" dirty="0"/>
              <a:t>amples.</a:t>
            </a:r>
          </a:p>
          <a:p>
            <a:endParaRPr lang="en-US" sz="2000" dirty="0"/>
          </a:p>
          <a:p>
            <a:r>
              <a:rPr lang="en-US" sz="2000" b="1" dirty="0"/>
              <a:t>Result of the discussion</a:t>
            </a:r>
            <a:r>
              <a:rPr lang="en-US" sz="2000" dirty="0"/>
              <a:t>: A sketch of what the index language might look like</a:t>
            </a:r>
          </a:p>
        </p:txBody>
      </p:sp>
    </p:spTree>
    <p:extLst>
      <p:ext uri="{BB962C8B-B14F-4D97-AF65-F5344CB8AC3E}">
        <p14:creationId xmlns:p14="http://schemas.microsoft.com/office/powerpoint/2010/main" val="33042044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213381415"/>
              </p:ext>
            </p:extLst>
          </p:nvPr>
        </p:nvGraphicFramePr>
        <p:xfrm>
          <a:off x="457200" y="150813"/>
          <a:ext cx="20682240" cy="5335587"/>
        </p:xfrm>
        <a:graphic>
          <a:graphicData uri="http://schemas.openxmlformats.org/drawingml/2006/table">
            <a:tbl>
              <a:tblPr/>
              <a:tblGrid>
                <a:gridCol w="1600200"/>
                <a:gridCol w="1524000"/>
                <a:gridCol w="1447800"/>
                <a:gridCol w="3429000"/>
                <a:gridCol w="2775240"/>
                <a:gridCol w="2209800"/>
                <a:gridCol w="1676400"/>
                <a:gridCol w="1905000"/>
                <a:gridCol w="4114800"/>
              </a:tblGrid>
              <a:tr h="460720">
                <a:tc rowSpan="2">
                  <a:txBody>
                    <a:bodyPr/>
                    <a:lstStyle/>
                    <a:p>
                      <a:pPr marL="0" marR="0" algn="ctr">
                        <a:spcBef>
                          <a:spcPts val="0"/>
                        </a:spcBef>
                        <a:spcAft>
                          <a:spcPts val="0"/>
                        </a:spcAft>
                      </a:pPr>
                      <a:r>
                        <a:rPr lang="en-US" sz="1200" b="1" kern="1400" dirty="0" smtClean="0">
                          <a:solidFill>
                            <a:srgbClr val="000000"/>
                          </a:solidFill>
                          <a:latin typeface="+mj-lt"/>
                          <a:ea typeface="Calibri"/>
                        </a:rPr>
                        <a:t>a</a:t>
                      </a:r>
                    </a:p>
                    <a:p>
                      <a:pPr marL="0" marR="0" algn="ctr">
                        <a:spcBef>
                          <a:spcPts val="0"/>
                        </a:spcBef>
                        <a:spcAft>
                          <a:spcPts val="0"/>
                        </a:spcAft>
                      </a:pPr>
                      <a:r>
                        <a:rPr lang="en-US" sz="1200" b="1" kern="1400" dirty="0" smtClean="0">
                          <a:solidFill>
                            <a:srgbClr val="000000"/>
                          </a:solidFill>
                          <a:latin typeface="+mj-lt"/>
                          <a:ea typeface="Calibri"/>
                        </a:rPr>
                        <a:t>Search terms</a:t>
                      </a:r>
                    </a:p>
                    <a:p>
                      <a:pPr marL="0" marR="0" algn="ctr">
                        <a:spcBef>
                          <a:spcPts val="0"/>
                        </a:spcBef>
                        <a:spcAft>
                          <a:spcPts val="0"/>
                        </a:spcAft>
                      </a:pPr>
                      <a:r>
                        <a:rPr lang="en-US" sz="1200" b="0" kern="1400" dirty="0" smtClean="0">
                          <a:solidFill>
                            <a:srgbClr val="000000"/>
                          </a:solidFill>
                          <a:latin typeface="+mj-lt"/>
                          <a:ea typeface="Calibri"/>
                        </a:rPr>
                        <a:t>for concept Harbor</a:t>
                      </a:r>
                    </a:p>
                    <a:p>
                      <a:pPr marL="0" marR="0" algn="ctr">
                        <a:spcBef>
                          <a:spcPts val="0"/>
                        </a:spcBef>
                        <a:spcAft>
                          <a:spcPts val="0"/>
                        </a:spcAft>
                      </a:pPr>
                      <a:r>
                        <a:rPr lang="en-US" sz="1200" b="0" kern="1400" dirty="0" smtClean="0">
                          <a:solidFill>
                            <a:srgbClr val="000000"/>
                          </a:solidFill>
                          <a:latin typeface="+mj-lt"/>
                          <a:ea typeface="Calibri"/>
                        </a:rPr>
                        <a:t>in the raw alpha index</a:t>
                      </a:r>
                      <a:endParaRPr lang="en-US" sz="1200" b="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b1</a:t>
                      </a:r>
                    </a:p>
                    <a:p>
                      <a:pPr marL="0" marR="0" algn="ctr">
                        <a:spcBef>
                          <a:spcPts val="0"/>
                        </a:spcBef>
                        <a:spcAft>
                          <a:spcPts val="0"/>
                        </a:spcAft>
                      </a:pPr>
                      <a:r>
                        <a:rPr lang="en-US" sz="1200" b="1" kern="1400" dirty="0" smtClean="0">
                          <a:solidFill>
                            <a:srgbClr val="000000"/>
                          </a:solidFill>
                          <a:latin typeface="+mj-lt"/>
                          <a:ea typeface="Calibri"/>
                        </a:rPr>
                        <a:t>Variants </a:t>
                      </a:r>
                      <a:r>
                        <a:rPr lang="en-US" sz="1200" b="1" kern="1400" dirty="0">
                          <a:solidFill>
                            <a:srgbClr val="000000"/>
                          </a:solidFill>
                          <a:latin typeface="+mj-lt"/>
                          <a:ea typeface="Calibri"/>
                        </a:rPr>
                        <a:t>consolidated</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b2</a:t>
                      </a:r>
                    </a:p>
                    <a:p>
                      <a:pPr marL="0" marR="0" algn="ctr">
                        <a:spcBef>
                          <a:spcPts val="0"/>
                        </a:spcBef>
                        <a:spcAft>
                          <a:spcPts val="0"/>
                        </a:spcAft>
                      </a:pPr>
                      <a:r>
                        <a:rPr lang="en-US" sz="1200" b="1" kern="1400" dirty="0" smtClean="0">
                          <a:solidFill>
                            <a:srgbClr val="000000"/>
                          </a:solidFill>
                          <a:latin typeface="+mj-lt"/>
                          <a:ea typeface="Calibri"/>
                        </a:rPr>
                        <a:t>Synonyms </a:t>
                      </a:r>
                      <a:r>
                        <a:rPr lang="en-US" sz="1200" b="1" kern="1400" dirty="0">
                          <a:solidFill>
                            <a:srgbClr val="000000"/>
                          </a:solidFill>
                          <a:latin typeface="+mj-lt"/>
                          <a:ea typeface="Calibri"/>
                        </a:rPr>
                        <a:t>consolidated</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c1</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c1 continued</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spcBef>
                          <a:spcPts val="0"/>
                        </a:spcBef>
                        <a:spcAft>
                          <a:spcPts val="0"/>
                        </a:spcAft>
                      </a:pPr>
                      <a:r>
                        <a:rPr lang="en-US" sz="1200" b="1" kern="1400" dirty="0" smtClean="0">
                          <a:solidFill>
                            <a:srgbClr val="000000"/>
                          </a:solidFill>
                          <a:latin typeface="+mj-lt"/>
                          <a:ea typeface="Calibri"/>
                        </a:rPr>
                        <a:t>c2</a:t>
                      </a:r>
                    </a:p>
                    <a:p>
                      <a:pPr marL="0" marR="0" algn="ctr">
                        <a:spcBef>
                          <a:spcPts val="0"/>
                        </a:spcBef>
                        <a:spcAft>
                          <a:spcPts val="0"/>
                        </a:spcAft>
                      </a:pPr>
                      <a:endParaRPr lang="en-US" sz="1200" b="1"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endParaRPr lang="en-US" sz="1200" b="1"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5267">
                <a:tc v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1410782" rtl="0" eaLnBrk="1" latinLnBrk="0" hangingPunct="1">
                        <a:spcBef>
                          <a:spcPts val="0"/>
                        </a:spcBef>
                        <a:spcAft>
                          <a:spcPts val="0"/>
                        </a:spcAft>
                        <a:tabLst>
                          <a:tab pos="857250" algn="l"/>
                        </a:tabLst>
                      </a:pPr>
                      <a:endParaRPr lang="en-US" sz="1200" b="1" kern="1400" dirty="0">
                        <a:solidFill>
                          <a:srgbClr val="FF0000"/>
                        </a:solidFill>
                        <a:latin typeface="+mj-lt"/>
                        <a:ea typeface="Calibri"/>
                        <a:cs typeface="+mn-cs"/>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b="1" kern="1400" dirty="0">
                        <a:solidFill>
                          <a:srgbClr val="00B05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b="1" kern="1400" dirty="0">
                        <a:solidFill>
                          <a:srgbClr val="0070C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19600">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Harbor</a:t>
                      </a:r>
                    </a:p>
                    <a:p>
                      <a:pPr marL="0" marR="0">
                        <a:spcBef>
                          <a:spcPts val="0"/>
                        </a:spcBef>
                        <a:spcAft>
                          <a:spcPts val="0"/>
                        </a:spcAft>
                      </a:pPr>
                      <a:r>
                        <a:rPr lang="en-US" sz="1200" kern="1400" dirty="0" smtClean="0">
                          <a:solidFill>
                            <a:srgbClr val="000000"/>
                          </a:solidFill>
                          <a:latin typeface="+mj-lt"/>
                          <a:ea typeface="Calibri"/>
                        </a:rPr>
                        <a:t>Harbors</a:t>
                      </a:r>
                    </a:p>
                    <a:p>
                      <a:pPr marL="0" marR="0">
                        <a:spcBef>
                          <a:spcPts val="0"/>
                        </a:spcBef>
                        <a:spcAft>
                          <a:spcPts val="0"/>
                        </a:spcAft>
                      </a:pPr>
                      <a:r>
                        <a:rPr lang="en-US" sz="1200" kern="1400" dirty="0" smtClean="0">
                          <a:solidFill>
                            <a:srgbClr val="000000"/>
                          </a:solidFill>
                          <a:latin typeface="+mj-lt"/>
                          <a:ea typeface="Calibri"/>
                        </a:rPr>
                        <a:t>Harbour</a:t>
                      </a:r>
                    </a:p>
                    <a:p>
                      <a:pPr marL="0" marR="0">
                        <a:spcBef>
                          <a:spcPts val="0"/>
                        </a:spcBef>
                        <a:spcAft>
                          <a:spcPts val="0"/>
                        </a:spcAft>
                      </a:pPr>
                      <a:r>
                        <a:rPr lang="en-US" sz="1200" kern="1400" dirty="0" smtClean="0">
                          <a:solidFill>
                            <a:srgbClr val="000000"/>
                          </a:solidFill>
                          <a:latin typeface="+mj-lt"/>
                          <a:ea typeface="Calibri"/>
                        </a:rPr>
                        <a:t>Harbours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Port</a:t>
                      </a:r>
                    </a:p>
                    <a:p>
                      <a:pPr marL="0" marR="0">
                        <a:spcBef>
                          <a:spcPts val="0"/>
                        </a:spcBef>
                        <a:spcAft>
                          <a:spcPts val="0"/>
                        </a:spcAft>
                      </a:pPr>
                      <a:r>
                        <a:rPr lang="en-US" sz="1200" kern="1400" dirty="0" smtClean="0">
                          <a:solidFill>
                            <a:srgbClr val="000000"/>
                          </a:solidFill>
                          <a:latin typeface="+mj-lt"/>
                          <a:ea typeface="Calibri"/>
                        </a:rPr>
                        <a:t>Ports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Dock</a:t>
                      </a:r>
                    </a:p>
                    <a:p>
                      <a:pPr marL="0" marR="0">
                        <a:spcBef>
                          <a:spcPts val="0"/>
                        </a:spcBef>
                        <a:spcAft>
                          <a:spcPts val="0"/>
                        </a:spcAft>
                      </a:pPr>
                      <a:r>
                        <a:rPr lang="en-US" sz="1200" kern="1400" dirty="0" smtClean="0">
                          <a:solidFill>
                            <a:srgbClr val="000000"/>
                          </a:solidFill>
                          <a:latin typeface="+mj-lt"/>
                          <a:ea typeface="Calibri"/>
                        </a:rPr>
                        <a:t>Docks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indent="0" algn="l" defTabSz="1410782" rtl="0" eaLnBrk="1" fontAlgn="auto" latinLnBrk="0" hangingPunct="1">
                        <a:lnSpc>
                          <a:spcPct val="100000"/>
                        </a:lnSpc>
                        <a:spcBef>
                          <a:spcPts val="0"/>
                        </a:spcBef>
                        <a:spcAft>
                          <a:spcPts val="0"/>
                        </a:spcAft>
                        <a:buClrTx/>
                        <a:buSzTx/>
                        <a:buFontTx/>
                        <a:buNone/>
                        <a:tabLst/>
                        <a:defRPr/>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0"/>
                        </a:spcBef>
                        <a:spcAft>
                          <a:spcPts val="0"/>
                        </a:spcAft>
                        <a:buClrTx/>
                        <a:buSzTx/>
                        <a:buFontTx/>
                        <a:buNone/>
                        <a:tabLst/>
                        <a:defRPr/>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600"/>
                        </a:spcBef>
                        <a:spcAft>
                          <a:spcPts val="0"/>
                        </a:spcAft>
                        <a:buClrTx/>
                        <a:buSzTx/>
                        <a:buFontTx/>
                        <a:buNone/>
                        <a:tabLst/>
                        <a:defRPr/>
                      </a:pPr>
                      <a:r>
                        <a:rPr lang="en-US" sz="1200" kern="1400" spc="-20" baseline="0" dirty="0" smtClean="0">
                          <a:solidFill>
                            <a:srgbClr val="000000"/>
                          </a:solidFill>
                          <a:latin typeface="+mj-lt"/>
                          <a:ea typeface="Calibri"/>
                        </a:rPr>
                        <a:t>Liverpool dock facilities</a:t>
                      </a:r>
                      <a:endParaRPr lang="en-US" sz="1200" kern="1400" spc="-20" dirty="0" smtClean="0">
                        <a:solidFill>
                          <a:srgbClr val="000000"/>
                        </a:solidFill>
                        <a:latin typeface="+mj-lt"/>
                        <a:ea typeface="Calibri"/>
                      </a:endParaRPr>
                    </a:p>
                    <a:p>
                      <a:pPr marL="0" marR="0">
                        <a:spcBef>
                          <a:spcPts val="600"/>
                        </a:spcBef>
                        <a:spcAft>
                          <a:spcPts val="0"/>
                        </a:spcAft>
                      </a:pPr>
                      <a:r>
                        <a:rPr lang="en-US" sz="1200" kern="1400" dirty="0" smtClean="0">
                          <a:solidFill>
                            <a:srgbClr val="000000"/>
                          </a:solidFill>
                          <a:latin typeface="+mj-lt"/>
                          <a:ea typeface="Calibri"/>
                        </a:rPr>
                        <a:t>Inland ports</a:t>
                      </a:r>
                    </a:p>
                    <a:p>
                      <a:pPr marL="0" marR="0">
                        <a:spcBef>
                          <a:spcPts val="600"/>
                        </a:spcBef>
                        <a:spcAft>
                          <a:spcPts val="0"/>
                        </a:spcAft>
                      </a:pPr>
                      <a:r>
                        <a:rPr lang="en-US" sz="1200" kern="1400" dirty="0" smtClean="0">
                          <a:solidFill>
                            <a:srgbClr val="000000"/>
                          </a:solidFill>
                          <a:latin typeface="+mj-lt"/>
                          <a:ea typeface="Calibri"/>
                        </a:rPr>
                        <a:t>Boat facilities</a:t>
                      </a:r>
                    </a:p>
                    <a:p>
                      <a:pPr marL="0" marR="0">
                        <a:spcBef>
                          <a:spcPts val="600"/>
                        </a:spcBef>
                        <a:spcAft>
                          <a:spcPts val="0"/>
                        </a:spcAft>
                      </a:pPr>
                      <a:r>
                        <a:rPr lang="en-US" sz="1200" kern="1400" dirty="0" smtClean="0">
                          <a:solidFill>
                            <a:srgbClr val="000000"/>
                          </a:solidFill>
                          <a:latin typeface="+mj-lt"/>
                          <a:ea typeface="Calibri"/>
                        </a:rPr>
                        <a:t>Coastal oil</a:t>
                      </a:r>
                      <a:r>
                        <a:rPr lang="en-US" sz="1200" kern="1400" baseline="0" dirty="0" smtClean="0">
                          <a:solidFill>
                            <a:srgbClr val="000000"/>
                          </a:solidFill>
                          <a:latin typeface="+mj-lt"/>
                          <a:ea typeface="Calibri"/>
                        </a:rPr>
                        <a:t> terminal</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1028700" algn="l"/>
                        </a:tabLst>
                      </a:pPr>
                      <a:r>
                        <a:rPr lang="en-US" sz="1200" kern="1400" dirty="0" smtClean="0">
                          <a:solidFill>
                            <a:srgbClr val="000000"/>
                          </a:solidFill>
                          <a:latin typeface="+mj-lt"/>
                          <a:ea typeface="Calibri"/>
                        </a:rPr>
                        <a:t>	__</a:t>
                      </a:r>
                    </a:p>
                    <a:p>
                      <a:pPr marL="0" marR="0">
                        <a:spcBef>
                          <a:spcPts val="0"/>
                        </a:spcBef>
                        <a:spcAft>
                          <a:spcPts val="0"/>
                        </a:spcAft>
                        <a:tabLst>
                          <a:tab pos="1028700" algn="l"/>
                        </a:tabLst>
                      </a:pPr>
                      <a:r>
                        <a:rPr lang="en-US" sz="1200" kern="1400" dirty="0" smtClean="0">
                          <a:solidFill>
                            <a:srgbClr val="000000"/>
                          </a:solidFill>
                          <a:latin typeface="+mj-lt"/>
                          <a:ea typeface="Calibri"/>
                        </a:rPr>
                        <a:t>Harbor 	    |</a:t>
                      </a:r>
                    </a:p>
                    <a:p>
                      <a:pPr marL="0" marR="0">
                        <a:spcBef>
                          <a:spcPts val="0"/>
                        </a:spcBef>
                        <a:spcAft>
                          <a:spcPts val="0"/>
                        </a:spcAft>
                        <a:tabLst>
                          <a:tab pos="1028700" algn="l"/>
                        </a:tabLst>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	    &gt;</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Port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Dock	__|</a:t>
                      </a:r>
                    </a:p>
                    <a:p>
                      <a:pPr marL="0" marR="0">
                        <a:spcBef>
                          <a:spcPts val="0"/>
                        </a:spcBef>
                        <a:spcAft>
                          <a:spcPts val="0"/>
                        </a:spcAft>
                        <a:tabLst>
                          <a:tab pos="1028700" algn="l"/>
                        </a:tabLst>
                      </a:pPr>
                      <a:endParaRPr lang="en-US" sz="1200" kern="1400" dirty="0" smtClean="0">
                        <a:solidFill>
                          <a:srgbClr val="000000"/>
                        </a:solidFill>
                        <a:latin typeface="+mj-lt"/>
                        <a:ea typeface="Calibri"/>
                      </a:endParaRPr>
                    </a:p>
                    <a:p>
                      <a:pPr marL="0" marR="0">
                        <a:spcBef>
                          <a:spcPts val="0"/>
                        </a:spcBef>
                        <a:spcAft>
                          <a:spcPts val="0"/>
                        </a:spcAft>
                        <a:tabLst>
                          <a:tab pos="1028700" algn="l"/>
                        </a:tabLs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600"/>
                        </a:spcBef>
                        <a:spcAft>
                          <a:spcPts val="0"/>
                        </a:spcAft>
                      </a:pPr>
                      <a:r>
                        <a:rPr lang="en-US" sz="1200" kern="1400" spc="-20" baseline="0" dirty="0" smtClean="0">
                          <a:solidFill>
                            <a:srgbClr val="000000"/>
                          </a:solidFill>
                          <a:latin typeface="+mj-lt"/>
                          <a:ea typeface="Calibri"/>
                        </a:rPr>
                        <a:t>Liverpool dock facility</a:t>
                      </a:r>
                    </a:p>
                    <a:p>
                      <a:pPr marL="0" marR="0">
                        <a:spcBef>
                          <a:spcPts val="600"/>
                        </a:spcBef>
                        <a:spcAft>
                          <a:spcPts val="0"/>
                        </a:spcAft>
                      </a:pPr>
                      <a:r>
                        <a:rPr lang="en-US" sz="1200" kern="1400" dirty="0" smtClean="0">
                          <a:solidFill>
                            <a:srgbClr val="000000"/>
                          </a:solidFill>
                          <a:latin typeface="+mj-lt"/>
                          <a:ea typeface="Calibri"/>
                        </a:rPr>
                        <a:t>Inland port</a:t>
                      </a:r>
                    </a:p>
                    <a:p>
                      <a:pPr marL="0" marR="0">
                        <a:spcBef>
                          <a:spcPts val="600"/>
                        </a:spcBef>
                        <a:spcAft>
                          <a:spcPts val="0"/>
                        </a:spcAft>
                      </a:pPr>
                      <a:r>
                        <a:rPr lang="en-US" sz="1200" kern="1400" dirty="0" smtClean="0">
                          <a:solidFill>
                            <a:srgbClr val="000000"/>
                          </a:solidFill>
                          <a:latin typeface="+mj-lt"/>
                          <a:ea typeface="Calibri"/>
                        </a:rPr>
                        <a:t>Boat facility</a:t>
                      </a:r>
                    </a:p>
                    <a:p>
                      <a:pPr marL="0" marR="0">
                        <a:spcBef>
                          <a:spcPts val="600"/>
                        </a:spcBef>
                        <a:spcAft>
                          <a:spcPts val="0"/>
                        </a:spcAft>
                      </a:pPr>
                      <a:r>
                        <a:rPr lang="en-US" sz="1200" kern="1400" dirty="0" smtClean="0">
                          <a:solidFill>
                            <a:srgbClr val="000000"/>
                          </a:solidFill>
                          <a:latin typeface="+mj-lt"/>
                          <a:ea typeface="Calibri"/>
                        </a:rPr>
                        <a:t>Coastal oil</a:t>
                      </a:r>
                      <a:r>
                        <a:rPr lang="en-US" sz="1200" kern="1400" baseline="0" dirty="0" smtClean="0">
                          <a:solidFill>
                            <a:srgbClr val="000000"/>
                          </a:solidFill>
                          <a:latin typeface="+mj-lt"/>
                          <a:ea typeface="Calibri"/>
                        </a:rPr>
                        <a:t> terminal</a:t>
                      </a: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Airport</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Harbor</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Parking garage</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Railroad station</a:t>
                      </a:r>
                    </a:p>
                    <a:p>
                      <a:pPr marL="0" marR="0">
                        <a:spcBef>
                          <a:spcPts val="0"/>
                        </a:spcBef>
                        <a:spcAft>
                          <a:spcPts val="0"/>
                        </a:spcAft>
                      </a:pPr>
                      <a:endParaRPr lang="en-US" sz="1100" kern="1400" dirty="0" smtClean="0">
                        <a:solidFill>
                          <a:srgbClr val="000000"/>
                        </a:solidFill>
                        <a:latin typeface="+mj-lt"/>
                        <a:ea typeface="Calibri"/>
                      </a:endParaRPr>
                    </a:p>
                    <a:p>
                      <a:pPr marL="0" marR="0">
                        <a:spcBef>
                          <a:spcPts val="0"/>
                        </a:spcBef>
                        <a:spcAft>
                          <a:spcPts val="0"/>
                        </a:spcAft>
                      </a:pPr>
                      <a:endParaRPr lang="en-US" sz="1100" kern="1400" baseline="0" dirty="0" smtClean="0">
                        <a:solidFill>
                          <a:srgbClr val="000000"/>
                        </a:solidFill>
                        <a:latin typeface="+mj-lt"/>
                        <a:ea typeface="Calibri"/>
                      </a:endParaRPr>
                    </a:p>
                    <a:p>
                      <a:pPr marL="0" marR="0">
                        <a:spcBef>
                          <a:spcPts val="0"/>
                        </a:spcBef>
                        <a:spcAft>
                          <a:spcPts val="0"/>
                        </a:spcAft>
                      </a:pPr>
                      <a:endParaRPr lang="en-US" sz="1100" kern="1400" baseline="0" dirty="0" smtClean="0">
                        <a:solidFill>
                          <a:srgbClr val="000000"/>
                        </a:solidFill>
                        <a:latin typeface="+mj-lt"/>
                        <a:ea typeface="Calibri"/>
                      </a:endParaRPr>
                    </a:p>
                    <a:p>
                      <a:pPr marL="0" marR="0">
                        <a:spcBef>
                          <a:spcPts val="0"/>
                        </a:spcBef>
                        <a:spcAft>
                          <a:spcPts val="0"/>
                        </a:spcAft>
                      </a:pPr>
                      <a:endParaRPr lang="en-US" sz="1100" kern="1400" baseline="0" dirty="0" smtClean="0">
                        <a:solidFill>
                          <a:srgbClr val="000000"/>
                        </a:solidFill>
                        <a:latin typeface="+mj-lt"/>
                        <a:ea typeface="Calibri"/>
                      </a:endParaRPr>
                    </a:p>
                    <a:p>
                      <a:pPr marL="0" marR="0">
                        <a:spcBef>
                          <a:spcPts val="0"/>
                        </a:spcBef>
                        <a:spcAft>
                          <a:spcPts val="0"/>
                        </a:spcAft>
                      </a:pPr>
                      <a:endParaRPr lang="en-US" sz="1100" kern="1400" baseline="0" dirty="0" smtClean="0">
                        <a:solidFill>
                          <a:srgbClr val="000000"/>
                        </a:solidFill>
                        <a:latin typeface="+mj-lt"/>
                        <a:ea typeface="Calibri"/>
                      </a:endParaRPr>
                    </a:p>
                    <a:p>
                      <a:pPr marL="0" marR="0">
                        <a:spcBef>
                          <a:spcPts val="0"/>
                        </a:spcBef>
                        <a:spcAft>
                          <a:spcPts val="0"/>
                        </a:spcAft>
                      </a:pPr>
                      <a:endParaRPr lang="en-US" sz="1100" kern="1400" baseline="0" dirty="0" smtClean="0">
                        <a:solidFill>
                          <a:srgbClr val="000000"/>
                        </a:solidFill>
                        <a:latin typeface="+mj-lt"/>
                        <a:ea typeface="Calibri"/>
                      </a:endParaRPr>
                    </a:p>
                    <a:p>
                      <a:pPr marL="0" marR="0">
                        <a:spcBef>
                          <a:spcPts val="0"/>
                        </a:spcBef>
                        <a:spcAft>
                          <a:spcPts val="0"/>
                        </a:spcAft>
                      </a:pPr>
                      <a:endParaRPr lang="en-US" sz="1100" kern="1400" baseline="0" dirty="0" smtClean="0">
                        <a:solidFill>
                          <a:srgbClr val="000000"/>
                        </a:solidFill>
                        <a:latin typeface="+mj-lt"/>
                        <a:ea typeface="Calibri"/>
                      </a:endParaRPr>
                    </a:p>
                    <a:p>
                      <a:pPr marL="0" marR="0">
                        <a:spcBef>
                          <a:spcPts val="0"/>
                        </a:spcBef>
                        <a:spcAft>
                          <a:spcPts val="0"/>
                        </a:spcAft>
                      </a:pPr>
                      <a:r>
                        <a:rPr lang="en-US" sz="1200" kern="1400" baseline="0" dirty="0" smtClean="0">
                          <a:solidFill>
                            <a:srgbClr val="000000"/>
                          </a:solidFill>
                          <a:latin typeface="+mj-lt"/>
                          <a:ea typeface="Calibri"/>
                        </a:rPr>
                        <a:t>Liverpool harbor</a:t>
                      </a:r>
                    </a:p>
                    <a:p>
                      <a:pPr marL="0" marR="0">
                        <a:spcBef>
                          <a:spcPts val="600"/>
                        </a:spcBef>
                        <a:spcAft>
                          <a:spcPts val="0"/>
                        </a:spcAft>
                      </a:pPr>
                      <a:r>
                        <a:rPr lang="en-US" sz="1200" kern="1400" baseline="0" dirty="0" smtClean="0">
                          <a:solidFill>
                            <a:srgbClr val="000000"/>
                          </a:solidFill>
                          <a:latin typeface="+mj-lt"/>
                          <a:ea typeface="Calibri"/>
                        </a:rPr>
                        <a:t>Inland </a:t>
                      </a:r>
                      <a:r>
                        <a:rPr lang="en-US" sz="1200" kern="1400" dirty="0" smtClean="0">
                          <a:solidFill>
                            <a:srgbClr val="000000"/>
                          </a:solidFill>
                          <a:latin typeface="+mj-lt"/>
                          <a:ea typeface="Calibri"/>
                          <a:cs typeface="+mn-cs"/>
                        </a:rPr>
                        <a:t>harbor</a:t>
                      </a:r>
                    </a:p>
                    <a:p>
                      <a:pPr marL="0" marR="0">
                        <a:spcBef>
                          <a:spcPts val="600"/>
                        </a:spcBef>
                        <a:spcAft>
                          <a:spcPts val="0"/>
                        </a:spcAft>
                      </a:pPr>
                      <a:r>
                        <a:rPr lang="en-US" sz="1200" kern="1400" dirty="0" smtClean="0">
                          <a:solidFill>
                            <a:srgbClr val="000000"/>
                          </a:solidFill>
                          <a:latin typeface="+mj-lt"/>
                          <a:ea typeface="Calibri"/>
                        </a:rPr>
                        <a:t>Boat harbor</a:t>
                      </a:r>
                    </a:p>
                    <a:p>
                      <a:pPr marL="0" marR="0">
                        <a:spcBef>
                          <a:spcPts val="600"/>
                        </a:spcBef>
                        <a:spcAft>
                          <a:spcPts val="0"/>
                        </a:spcAft>
                      </a:pPr>
                      <a:r>
                        <a:rPr lang="en-US" sz="1200" kern="1400" dirty="0" smtClean="0">
                          <a:solidFill>
                            <a:srgbClr val="000000"/>
                          </a:solidFill>
                          <a:latin typeface="+mj-lt"/>
                          <a:ea typeface="Calibri"/>
                        </a:rPr>
                        <a:t>Coastal oil</a:t>
                      </a:r>
                      <a:r>
                        <a:rPr lang="en-US" sz="1200" kern="1400" baseline="0" dirty="0" smtClean="0">
                          <a:solidFill>
                            <a:srgbClr val="000000"/>
                          </a:solidFill>
                          <a:latin typeface="+mj-lt"/>
                          <a:ea typeface="Calibri"/>
                        </a:rPr>
                        <a:t> harbor</a:t>
                      </a:r>
                      <a:endParaRPr lang="en-US" sz="1200" kern="1400" dirty="0">
                        <a:solidFill>
                          <a:srgbClr val="000000"/>
                        </a:solidFill>
                        <a:latin typeface="+mj-lt"/>
                        <a:ea typeface="Calibri"/>
                        <a:cs typeface="+mn-cs"/>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1085850" algn="l"/>
                        </a:tabLst>
                      </a:pPr>
                      <a:endParaRPr lang="en-US" sz="1200" kern="1400" dirty="0" smtClean="0">
                        <a:solidFill>
                          <a:srgbClr val="FF0000"/>
                        </a:solidFill>
                        <a:latin typeface="+mj-lt"/>
                        <a:ea typeface="Calibri"/>
                        <a:cs typeface="+mn-cs"/>
                      </a:endParaRPr>
                    </a:p>
                    <a:p>
                      <a:pPr marL="0" marR="0">
                        <a:spcBef>
                          <a:spcPts val="0"/>
                        </a:spcBef>
                        <a:spcAft>
                          <a:spcPts val="0"/>
                        </a:spcAft>
                        <a:tabLst>
                          <a:tab pos="1085850" algn="l"/>
                        </a:tabLst>
                      </a:pPr>
                      <a:endParaRPr lang="en-US" sz="1200" kern="140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FF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r>
                        <a:rPr lang="en-US" sz="1200" kern="1400" dirty="0" smtClean="0">
                          <a:solidFill>
                            <a:srgbClr val="000000"/>
                          </a:solidFill>
                          <a:latin typeface="+mj-lt"/>
                          <a:ea typeface="Calibri"/>
                        </a:rPr>
                        <a:t>	</a:t>
                      </a:r>
                      <a:endParaRPr lang="en-US" sz="1200" kern="1400" dirty="0" smtClean="0">
                        <a:solidFill>
                          <a:srgbClr val="FF0000"/>
                        </a:solidFill>
                        <a:latin typeface="+mj-lt"/>
                        <a:ea typeface="Calibri"/>
                        <a:cs typeface="+mn-cs"/>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r>
                        <a:rPr lang="en-US" sz="1200" kern="1400" dirty="0" smtClean="0">
                          <a:solidFill>
                            <a:srgbClr val="000000"/>
                          </a:solidFill>
                          <a:latin typeface="+mj-lt"/>
                          <a:ea typeface="Calibri"/>
                        </a:rPr>
                        <a:t>	</a:t>
                      </a:r>
                      <a:endParaRPr lang="en-US" sz="1200" kern="1400" dirty="0" smtClean="0">
                        <a:solidFill>
                          <a:srgbClr val="FF0000"/>
                        </a:solidFill>
                        <a:latin typeface="+mj-lt"/>
                        <a:ea typeface="Calibri"/>
                        <a:cs typeface="+mn-cs"/>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0"/>
                        </a:spcBef>
                        <a:spcAft>
                          <a:spcPts val="0"/>
                        </a:spcAft>
                      </a:pPr>
                      <a:endParaRPr lang="en-US" sz="1100" kern="1400" baseline="0" dirty="0" smtClean="0">
                        <a:solidFill>
                          <a:srgbClr val="000000"/>
                        </a:solidFill>
                        <a:latin typeface="+mj-lt"/>
                        <a:ea typeface="Calibri"/>
                        <a:cs typeface="+mn-cs"/>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0"/>
                        </a:spcBef>
                        <a:spcAft>
                          <a:spcPts val="0"/>
                        </a:spcAft>
                      </a:pPr>
                      <a:endParaRPr lang="en-US" sz="1200" kern="1400" baseline="0" dirty="0" smtClean="0">
                        <a:solidFill>
                          <a:srgbClr val="000000"/>
                        </a:solidFill>
                        <a:latin typeface="+mj-lt"/>
                        <a:ea typeface="Calibri"/>
                        <a:cs typeface="+mn-cs"/>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857250" algn="l"/>
                        </a:tabLst>
                      </a:pPr>
                      <a:endParaRPr lang="en-US" sz="1200"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B050"/>
                        </a:solidFill>
                        <a:latin typeface="+mj-lt"/>
                        <a:ea typeface="Calibri"/>
                      </a:endParaRPr>
                    </a:p>
                    <a:p>
                      <a:pPr marL="0" marR="0">
                        <a:spcBef>
                          <a:spcPts val="0"/>
                        </a:spcBef>
                        <a:spcAft>
                          <a:spcPts val="0"/>
                        </a:spcAft>
                      </a:pPr>
                      <a:r>
                        <a:rPr lang="en-US" sz="1200" kern="1400" baseline="0" dirty="0" smtClean="0">
                          <a:solidFill>
                            <a:srgbClr val="00B050"/>
                          </a:solidFill>
                          <a:latin typeface="+mj-lt"/>
                          <a:ea typeface="Calibri"/>
                        </a:rPr>
                        <a:t> </a:t>
                      </a: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Slide Number Placeholder 4"/>
          <p:cNvSpPr>
            <a:spLocks noGrp="1"/>
          </p:cNvSpPr>
          <p:nvPr>
            <p:ph type="sldNum" sz="quarter" idx="12"/>
          </p:nvPr>
        </p:nvSpPr>
        <p:spPr/>
        <p:txBody>
          <a:bodyPr/>
          <a:lstStyle/>
          <a:p>
            <a:pPr>
              <a:defRPr/>
            </a:pPr>
            <a:fld id="{1C34AABC-7A0A-4F81-8B5A-F7715F07E9BB}" type="slidenum">
              <a:rPr lang="en-US" smtClean="0"/>
              <a:pPr>
                <a:defRPr/>
              </a:pPr>
              <a:t>27</a:t>
            </a:fld>
            <a:endParaRPr lang="en-US" dirty="0"/>
          </a:p>
        </p:txBody>
      </p:sp>
      <p:pic>
        <p:nvPicPr>
          <p:cNvPr id="7" name="~PP404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9144004" y="3962400"/>
            <a:ext cx="700087" cy="700088"/>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45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969288815"/>
              </p:ext>
            </p:extLst>
          </p:nvPr>
        </p:nvGraphicFramePr>
        <p:xfrm>
          <a:off x="685800" y="228600"/>
          <a:ext cx="20682240" cy="5257800"/>
        </p:xfrm>
        <a:graphic>
          <a:graphicData uri="http://schemas.openxmlformats.org/drawingml/2006/table">
            <a:tbl>
              <a:tblPr/>
              <a:tblGrid>
                <a:gridCol w="1600200"/>
                <a:gridCol w="1524000"/>
                <a:gridCol w="1447800"/>
                <a:gridCol w="3429000"/>
                <a:gridCol w="2775240"/>
                <a:gridCol w="2209800"/>
                <a:gridCol w="1676400"/>
                <a:gridCol w="1905000"/>
                <a:gridCol w="4114800"/>
              </a:tblGrid>
              <a:tr h="460720">
                <a:tc rowSpan="2">
                  <a:txBody>
                    <a:bodyPr/>
                    <a:lstStyle/>
                    <a:p>
                      <a:pPr marL="0" marR="0" algn="ctr">
                        <a:spcBef>
                          <a:spcPts val="0"/>
                        </a:spcBef>
                        <a:spcAft>
                          <a:spcPts val="0"/>
                        </a:spcAft>
                      </a:pPr>
                      <a:r>
                        <a:rPr lang="en-US" sz="1200" b="1" kern="1400" dirty="0" smtClean="0">
                          <a:solidFill>
                            <a:srgbClr val="000000"/>
                          </a:solidFill>
                          <a:latin typeface="+mj-lt"/>
                          <a:ea typeface="Calibri"/>
                        </a:rPr>
                        <a:t>a</a:t>
                      </a:r>
                    </a:p>
                    <a:p>
                      <a:pPr marL="0" marR="0" algn="ctr">
                        <a:spcBef>
                          <a:spcPts val="0"/>
                        </a:spcBef>
                        <a:spcAft>
                          <a:spcPts val="0"/>
                        </a:spcAft>
                      </a:pPr>
                      <a:r>
                        <a:rPr lang="en-US" sz="1200" b="1" kern="1400" dirty="0" smtClean="0">
                          <a:solidFill>
                            <a:srgbClr val="000000"/>
                          </a:solidFill>
                          <a:latin typeface="+mj-lt"/>
                          <a:ea typeface="Calibri"/>
                        </a:rPr>
                        <a:t>Search terms</a:t>
                      </a:r>
                    </a:p>
                    <a:p>
                      <a:pPr marL="0" marR="0" algn="ctr">
                        <a:spcBef>
                          <a:spcPts val="0"/>
                        </a:spcBef>
                        <a:spcAft>
                          <a:spcPts val="0"/>
                        </a:spcAft>
                      </a:pPr>
                      <a:r>
                        <a:rPr lang="en-US" sz="1200" b="0" kern="1400" dirty="0" smtClean="0">
                          <a:solidFill>
                            <a:srgbClr val="000000"/>
                          </a:solidFill>
                          <a:latin typeface="+mj-lt"/>
                          <a:ea typeface="Calibri"/>
                        </a:rPr>
                        <a:t>for concept Harbor</a:t>
                      </a:r>
                    </a:p>
                    <a:p>
                      <a:pPr marL="0" marR="0" algn="ctr">
                        <a:spcBef>
                          <a:spcPts val="0"/>
                        </a:spcBef>
                        <a:spcAft>
                          <a:spcPts val="0"/>
                        </a:spcAft>
                      </a:pPr>
                      <a:r>
                        <a:rPr lang="en-US" sz="1200" b="0" kern="1400" dirty="0" smtClean="0">
                          <a:solidFill>
                            <a:srgbClr val="000000"/>
                          </a:solidFill>
                          <a:latin typeface="+mj-lt"/>
                          <a:ea typeface="Calibri"/>
                        </a:rPr>
                        <a:t>in the raw alpha index</a:t>
                      </a:r>
                      <a:endParaRPr lang="en-US" sz="1200" b="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b1</a:t>
                      </a:r>
                    </a:p>
                    <a:p>
                      <a:pPr marL="0" marR="0" algn="ctr">
                        <a:spcBef>
                          <a:spcPts val="0"/>
                        </a:spcBef>
                        <a:spcAft>
                          <a:spcPts val="0"/>
                        </a:spcAft>
                      </a:pPr>
                      <a:r>
                        <a:rPr lang="en-US" sz="1200" b="1" kern="1400" dirty="0" smtClean="0">
                          <a:solidFill>
                            <a:srgbClr val="000000"/>
                          </a:solidFill>
                          <a:latin typeface="+mj-lt"/>
                          <a:ea typeface="Calibri"/>
                        </a:rPr>
                        <a:t>Variants </a:t>
                      </a:r>
                      <a:r>
                        <a:rPr lang="en-US" sz="1200" b="1" kern="1400" dirty="0">
                          <a:solidFill>
                            <a:srgbClr val="000000"/>
                          </a:solidFill>
                          <a:latin typeface="+mj-lt"/>
                          <a:ea typeface="Calibri"/>
                        </a:rPr>
                        <a:t>consolidated</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b2</a:t>
                      </a:r>
                    </a:p>
                    <a:p>
                      <a:pPr marL="0" marR="0" algn="ctr">
                        <a:spcBef>
                          <a:spcPts val="0"/>
                        </a:spcBef>
                        <a:spcAft>
                          <a:spcPts val="0"/>
                        </a:spcAft>
                      </a:pPr>
                      <a:r>
                        <a:rPr lang="en-US" sz="1200" b="1" kern="1400" dirty="0" smtClean="0">
                          <a:solidFill>
                            <a:srgbClr val="000000"/>
                          </a:solidFill>
                          <a:latin typeface="+mj-lt"/>
                          <a:ea typeface="Calibri"/>
                        </a:rPr>
                        <a:t>Synonyms </a:t>
                      </a:r>
                      <a:r>
                        <a:rPr lang="en-US" sz="1200" b="1" kern="1400" dirty="0">
                          <a:solidFill>
                            <a:srgbClr val="000000"/>
                          </a:solidFill>
                          <a:latin typeface="+mj-lt"/>
                          <a:ea typeface="Calibri"/>
                        </a:rPr>
                        <a:t>consolidated</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c1</a:t>
                      </a:r>
                    </a:p>
                    <a:p>
                      <a:pPr marL="0" marR="0" algn="ctr">
                        <a:spcBef>
                          <a:spcPts val="0"/>
                        </a:spcBef>
                        <a:spcAft>
                          <a:spcPts val="0"/>
                        </a:spcAft>
                      </a:pPr>
                      <a:r>
                        <a:rPr lang="en-US" sz="1200" b="1" kern="1400" dirty="0" smtClean="0">
                          <a:solidFill>
                            <a:srgbClr val="000000"/>
                          </a:solidFill>
                          <a:latin typeface="+mj-lt"/>
                          <a:ea typeface="Calibri"/>
                        </a:rPr>
                        <a:t>Semantic factors</a:t>
                      </a:r>
                      <a:endParaRPr lang="en-US" sz="1200" b="1"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c1 continued</a:t>
                      </a:r>
                    </a:p>
                    <a:p>
                      <a:pPr marL="0" marR="0" algn="ctr">
                        <a:spcBef>
                          <a:spcPts val="0"/>
                        </a:spcBef>
                        <a:spcAft>
                          <a:spcPts val="0"/>
                        </a:spcAft>
                      </a:pPr>
                      <a:r>
                        <a:rPr lang="en-US" sz="1200" b="1" kern="1400" dirty="0" smtClean="0">
                          <a:solidFill>
                            <a:srgbClr val="000000"/>
                          </a:solidFill>
                          <a:latin typeface="+mj-lt"/>
                          <a:ea typeface="Calibri"/>
                        </a:rPr>
                        <a:t>Semantic</a:t>
                      </a:r>
                      <a:r>
                        <a:rPr lang="en-US" sz="1200" b="1" kern="1400" baseline="0" dirty="0" smtClean="0">
                          <a:solidFill>
                            <a:srgbClr val="000000"/>
                          </a:solidFill>
                          <a:latin typeface="+mj-lt"/>
                          <a:ea typeface="Calibri"/>
                        </a:rPr>
                        <a:t> factors 2</a:t>
                      </a:r>
                      <a:endParaRPr lang="en-US" sz="1200" b="1"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spcBef>
                          <a:spcPts val="0"/>
                        </a:spcBef>
                        <a:spcAft>
                          <a:spcPts val="0"/>
                        </a:spcAft>
                      </a:pPr>
                      <a:r>
                        <a:rPr lang="en-US" sz="1200" b="1" kern="1400" dirty="0" smtClean="0">
                          <a:solidFill>
                            <a:srgbClr val="000000"/>
                          </a:solidFill>
                          <a:latin typeface="+mj-lt"/>
                          <a:ea typeface="Calibri"/>
                        </a:rPr>
                        <a:t>c2</a:t>
                      </a:r>
                    </a:p>
                    <a:p>
                      <a:pPr marL="0" marR="0" algn="ctr">
                        <a:spcBef>
                          <a:spcPts val="0"/>
                        </a:spcBef>
                        <a:spcAft>
                          <a:spcPts val="0"/>
                        </a:spcAft>
                      </a:pPr>
                      <a:endParaRPr lang="en-US" sz="1200" b="1"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endParaRPr lang="en-US" sz="1200" b="1"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5267">
                <a:tc v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1410782" rtl="0" eaLnBrk="1" latinLnBrk="0" hangingPunct="1">
                        <a:spcBef>
                          <a:spcPts val="0"/>
                        </a:spcBef>
                        <a:spcAft>
                          <a:spcPts val="0"/>
                        </a:spcAft>
                        <a:tabLst>
                          <a:tab pos="857250" algn="l"/>
                        </a:tabLst>
                      </a:pPr>
                      <a:endParaRPr lang="en-US" sz="1200" b="1" kern="1400" dirty="0">
                        <a:solidFill>
                          <a:srgbClr val="FF0000"/>
                        </a:solidFill>
                        <a:latin typeface="+mj-lt"/>
                        <a:ea typeface="Calibri"/>
                        <a:cs typeface="+mn-cs"/>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b="1" kern="1400" dirty="0">
                        <a:solidFill>
                          <a:srgbClr val="00B05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b="1" kern="1400" dirty="0">
                        <a:solidFill>
                          <a:srgbClr val="0070C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41813">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Harbor</a:t>
                      </a:r>
                    </a:p>
                    <a:p>
                      <a:pPr marL="0" marR="0">
                        <a:spcBef>
                          <a:spcPts val="0"/>
                        </a:spcBef>
                        <a:spcAft>
                          <a:spcPts val="0"/>
                        </a:spcAft>
                      </a:pPr>
                      <a:r>
                        <a:rPr lang="en-US" sz="1200" kern="1400" dirty="0" smtClean="0">
                          <a:solidFill>
                            <a:srgbClr val="000000"/>
                          </a:solidFill>
                          <a:latin typeface="+mj-lt"/>
                          <a:ea typeface="Calibri"/>
                        </a:rPr>
                        <a:t>Harbors</a:t>
                      </a:r>
                    </a:p>
                    <a:p>
                      <a:pPr marL="0" marR="0">
                        <a:spcBef>
                          <a:spcPts val="0"/>
                        </a:spcBef>
                        <a:spcAft>
                          <a:spcPts val="0"/>
                        </a:spcAft>
                      </a:pPr>
                      <a:r>
                        <a:rPr lang="en-US" sz="1200" kern="1400" dirty="0" smtClean="0">
                          <a:solidFill>
                            <a:srgbClr val="000000"/>
                          </a:solidFill>
                          <a:latin typeface="+mj-lt"/>
                          <a:ea typeface="Calibri"/>
                        </a:rPr>
                        <a:t>Harbour</a:t>
                      </a:r>
                    </a:p>
                    <a:p>
                      <a:pPr marL="0" marR="0">
                        <a:spcBef>
                          <a:spcPts val="0"/>
                        </a:spcBef>
                        <a:spcAft>
                          <a:spcPts val="0"/>
                        </a:spcAft>
                      </a:pPr>
                      <a:r>
                        <a:rPr lang="en-US" sz="1200" kern="1400" dirty="0" smtClean="0">
                          <a:solidFill>
                            <a:srgbClr val="000000"/>
                          </a:solidFill>
                          <a:latin typeface="+mj-lt"/>
                          <a:ea typeface="Calibri"/>
                        </a:rPr>
                        <a:t>Harbours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Port</a:t>
                      </a:r>
                    </a:p>
                    <a:p>
                      <a:pPr marL="0" marR="0">
                        <a:spcBef>
                          <a:spcPts val="0"/>
                        </a:spcBef>
                        <a:spcAft>
                          <a:spcPts val="0"/>
                        </a:spcAft>
                      </a:pPr>
                      <a:r>
                        <a:rPr lang="en-US" sz="1200" kern="1400" dirty="0" smtClean="0">
                          <a:solidFill>
                            <a:srgbClr val="000000"/>
                          </a:solidFill>
                          <a:latin typeface="+mj-lt"/>
                          <a:ea typeface="Calibri"/>
                        </a:rPr>
                        <a:t>Ports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Dock</a:t>
                      </a:r>
                    </a:p>
                    <a:p>
                      <a:pPr marL="0" marR="0">
                        <a:spcBef>
                          <a:spcPts val="0"/>
                        </a:spcBef>
                        <a:spcAft>
                          <a:spcPts val="0"/>
                        </a:spcAft>
                      </a:pPr>
                      <a:r>
                        <a:rPr lang="en-US" sz="1200" kern="1400" dirty="0" smtClean="0">
                          <a:solidFill>
                            <a:srgbClr val="000000"/>
                          </a:solidFill>
                          <a:latin typeface="+mj-lt"/>
                          <a:ea typeface="Calibri"/>
                        </a:rPr>
                        <a:t>Docks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indent="0" algn="l" defTabSz="1410782" rtl="0" eaLnBrk="1" fontAlgn="auto" latinLnBrk="0" hangingPunct="1">
                        <a:lnSpc>
                          <a:spcPct val="100000"/>
                        </a:lnSpc>
                        <a:spcBef>
                          <a:spcPts val="0"/>
                        </a:spcBef>
                        <a:spcAft>
                          <a:spcPts val="0"/>
                        </a:spcAft>
                        <a:buClrTx/>
                        <a:buSzTx/>
                        <a:buFontTx/>
                        <a:buNone/>
                        <a:tabLst/>
                        <a:defRPr/>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0"/>
                        </a:spcBef>
                        <a:spcAft>
                          <a:spcPts val="0"/>
                        </a:spcAft>
                        <a:buClrTx/>
                        <a:buSzTx/>
                        <a:buFontTx/>
                        <a:buNone/>
                        <a:tabLst/>
                        <a:defRPr/>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600"/>
                        </a:spcBef>
                        <a:spcAft>
                          <a:spcPts val="0"/>
                        </a:spcAft>
                        <a:buClrTx/>
                        <a:buSzTx/>
                        <a:buFontTx/>
                        <a:buNone/>
                        <a:tabLst/>
                        <a:defRPr/>
                      </a:pPr>
                      <a:r>
                        <a:rPr lang="en-US" sz="1200" kern="1400" spc="-20" baseline="0" dirty="0" smtClean="0">
                          <a:solidFill>
                            <a:srgbClr val="000000"/>
                          </a:solidFill>
                          <a:latin typeface="+mj-lt"/>
                          <a:ea typeface="Calibri"/>
                        </a:rPr>
                        <a:t>Liverpool dock facilities</a:t>
                      </a:r>
                      <a:endParaRPr lang="en-US" sz="1200" kern="1400" spc="-20" dirty="0" smtClean="0">
                        <a:solidFill>
                          <a:srgbClr val="000000"/>
                        </a:solidFill>
                        <a:latin typeface="+mj-lt"/>
                        <a:ea typeface="Calibri"/>
                      </a:endParaRPr>
                    </a:p>
                    <a:p>
                      <a:pPr marL="0" marR="0">
                        <a:spcBef>
                          <a:spcPts val="600"/>
                        </a:spcBef>
                        <a:spcAft>
                          <a:spcPts val="0"/>
                        </a:spcAft>
                      </a:pPr>
                      <a:r>
                        <a:rPr lang="en-US" sz="1200" kern="1400" dirty="0" smtClean="0">
                          <a:solidFill>
                            <a:srgbClr val="000000"/>
                          </a:solidFill>
                          <a:latin typeface="+mj-lt"/>
                          <a:ea typeface="Calibri"/>
                        </a:rPr>
                        <a:t>Inland ports</a:t>
                      </a:r>
                    </a:p>
                    <a:p>
                      <a:pPr marL="0" marR="0">
                        <a:spcBef>
                          <a:spcPts val="600"/>
                        </a:spcBef>
                        <a:spcAft>
                          <a:spcPts val="0"/>
                        </a:spcAft>
                      </a:pPr>
                      <a:r>
                        <a:rPr lang="en-US" sz="1200" kern="1400" dirty="0" smtClean="0">
                          <a:solidFill>
                            <a:srgbClr val="000000"/>
                          </a:solidFill>
                          <a:latin typeface="+mj-lt"/>
                          <a:ea typeface="Calibri"/>
                        </a:rPr>
                        <a:t>Boat facilities</a:t>
                      </a:r>
                    </a:p>
                    <a:p>
                      <a:pPr marL="0" marR="0">
                        <a:spcBef>
                          <a:spcPts val="600"/>
                        </a:spcBef>
                        <a:spcAft>
                          <a:spcPts val="0"/>
                        </a:spcAft>
                      </a:pPr>
                      <a:r>
                        <a:rPr lang="en-US" sz="1200" kern="1400" dirty="0" smtClean="0">
                          <a:solidFill>
                            <a:srgbClr val="000000"/>
                          </a:solidFill>
                          <a:latin typeface="+mj-lt"/>
                          <a:ea typeface="Calibri"/>
                        </a:rPr>
                        <a:t>Coastal oil</a:t>
                      </a:r>
                      <a:r>
                        <a:rPr lang="en-US" sz="1200" kern="1400" baseline="0" dirty="0" smtClean="0">
                          <a:solidFill>
                            <a:srgbClr val="000000"/>
                          </a:solidFill>
                          <a:latin typeface="+mj-lt"/>
                          <a:ea typeface="Calibri"/>
                        </a:rPr>
                        <a:t> terminal</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1028700" algn="l"/>
                        </a:tabLst>
                      </a:pPr>
                      <a:r>
                        <a:rPr lang="en-US" sz="1200" kern="1400" dirty="0" smtClean="0">
                          <a:solidFill>
                            <a:srgbClr val="000000"/>
                          </a:solidFill>
                          <a:latin typeface="+mj-lt"/>
                          <a:ea typeface="Calibri"/>
                        </a:rPr>
                        <a:t>	__</a:t>
                      </a:r>
                    </a:p>
                    <a:p>
                      <a:pPr marL="0" marR="0">
                        <a:spcBef>
                          <a:spcPts val="0"/>
                        </a:spcBef>
                        <a:spcAft>
                          <a:spcPts val="0"/>
                        </a:spcAft>
                        <a:tabLst>
                          <a:tab pos="1028700" algn="l"/>
                        </a:tabLst>
                      </a:pPr>
                      <a:r>
                        <a:rPr lang="en-US" sz="1200" kern="1400" dirty="0" smtClean="0">
                          <a:solidFill>
                            <a:srgbClr val="000000"/>
                          </a:solidFill>
                          <a:latin typeface="+mj-lt"/>
                          <a:ea typeface="Calibri"/>
                        </a:rPr>
                        <a:t>Harbor 	    |</a:t>
                      </a:r>
                    </a:p>
                    <a:p>
                      <a:pPr marL="0" marR="0">
                        <a:spcBef>
                          <a:spcPts val="0"/>
                        </a:spcBef>
                        <a:spcAft>
                          <a:spcPts val="0"/>
                        </a:spcAft>
                        <a:tabLst>
                          <a:tab pos="1028700" algn="l"/>
                        </a:tabLst>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	    &gt;</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Port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Dock	__|</a:t>
                      </a:r>
                    </a:p>
                    <a:p>
                      <a:pPr marL="0" marR="0">
                        <a:spcBef>
                          <a:spcPts val="0"/>
                        </a:spcBef>
                        <a:spcAft>
                          <a:spcPts val="0"/>
                        </a:spcAft>
                        <a:tabLst>
                          <a:tab pos="1028700" algn="l"/>
                        </a:tabLst>
                      </a:pPr>
                      <a:endParaRPr lang="en-US" sz="1200" kern="1400" dirty="0" smtClean="0">
                        <a:solidFill>
                          <a:srgbClr val="000000"/>
                        </a:solidFill>
                        <a:latin typeface="+mj-lt"/>
                        <a:ea typeface="Calibri"/>
                      </a:endParaRPr>
                    </a:p>
                    <a:p>
                      <a:pPr marL="0" marR="0">
                        <a:spcBef>
                          <a:spcPts val="0"/>
                        </a:spcBef>
                        <a:spcAft>
                          <a:spcPts val="0"/>
                        </a:spcAft>
                        <a:tabLst>
                          <a:tab pos="1028700" algn="l"/>
                        </a:tabLs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600"/>
                        </a:spcBef>
                        <a:spcAft>
                          <a:spcPts val="0"/>
                        </a:spcAft>
                      </a:pPr>
                      <a:r>
                        <a:rPr lang="en-US" sz="1200" kern="1400" spc="-20" baseline="0" dirty="0" smtClean="0">
                          <a:solidFill>
                            <a:srgbClr val="000000"/>
                          </a:solidFill>
                          <a:latin typeface="+mj-lt"/>
                          <a:ea typeface="Calibri"/>
                        </a:rPr>
                        <a:t>Liverpool dock facility</a:t>
                      </a:r>
                    </a:p>
                    <a:p>
                      <a:pPr marL="0" marR="0">
                        <a:spcBef>
                          <a:spcPts val="600"/>
                        </a:spcBef>
                        <a:spcAft>
                          <a:spcPts val="0"/>
                        </a:spcAft>
                      </a:pPr>
                      <a:r>
                        <a:rPr lang="en-US" sz="1200" kern="1400" dirty="0" smtClean="0">
                          <a:solidFill>
                            <a:srgbClr val="000000"/>
                          </a:solidFill>
                          <a:latin typeface="+mj-lt"/>
                          <a:ea typeface="Calibri"/>
                        </a:rPr>
                        <a:t>Inland port</a:t>
                      </a:r>
                    </a:p>
                    <a:p>
                      <a:pPr marL="0" marR="0">
                        <a:spcBef>
                          <a:spcPts val="600"/>
                        </a:spcBef>
                        <a:spcAft>
                          <a:spcPts val="0"/>
                        </a:spcAft>
                      </a:pPr>
                      <a:r>
                        <a:rPr lang="en-US" sz="1200" kern="1400" dirty="0" smtClean="0">
                          <a:solidFill>
                            <a:srgbClr val="000000"/>
                          </a:solidFill>
                          <a:latin typeface="+mj-lt"/>
                          <a:ea typeface="Calibri"/>
                        </a:rPr>
                        <a:t>Boat facility</a:t>
                      </a:r>
                    </a:p>
                    <a:p>
                      <a:pPr marL="0" marR="0">
                        <a:spcBef>
                          <a:spcPts val="600"/>
                        </a:spcBef>
                        <a:spcAft>
                          <a:spcPts val="0"/>
                        </a:spcAft>
                      </a:pPr>
                      <a:r>
                        <a:rPr lang="en-US" sz="1200" kern="1400" dirty="0" smtClean="0">
                          <a:solidFill>
                            <a:srgbClr val="000000"/>
                          </a:solidFill>
                          <a:latin typeface="+mj-lt"/>
                          <a:ea typeface="Calibri"/>
                        </a:rPr>
                        <a:t>Coastal oil</a:t>
                      </a:r>
                      <a:r>
                        <a:rPr lang="en-US" sz="1200" kern="1400" baseline="0" dirty="0" smtClean="0">
                          <a:solidFill>
                            <a:srgbClr val="000000"/>
                          </a:solidFill>
                          <a:latin typeface="+mj-lt"/>
                          <a:ea typeface="Calibri"/>
                        </a:rPr>
                        <a:t> terminal</a:t>
                      </a: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Airport</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Harbor</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Parking garage</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Railroad station</a:t>
                      </a:r>
                    </a:p>
                    <a:p>
                      <a:pPr marL="0" marR="0">
                        <a:spcBef>
                          <a:spcPts val="1200"/>
                        </a:spcBef>
                        <a:spcAft>
                          <a:spcPts val="0"/>
                        </a:spcAft>
                      </a:pPr>
                      <a:endParaRPr lang="en-US" sz="1200" kern="1400" baseline="0" dirty="0" smtClean="0">
                        <a:solidFill>
                          <a:srgbClr val="000000"/>
                        </a:solidFill>
                        <a:latin typeface="+mj-lt"/>
                        <a:ea typeface="Calibri"/>
                      </a:endParaRPr>
                    </a:p>
                    <a:p>
                      <a:pPr marL="0" marR="0">
                        <a:spcBef>
                          <a:spcPts val="1200"/>
                        </a:spcBef>
                        <a:spcAft>
                          <a:spcPts val="0"/>
                        </a:spcAft>
                      </a:pPr>
                      <a:endParaRPr lang="en-US" sz="1200" kern="1400" baseline="0" dirty="0" smtClean="0">
                        <a:solidFill>
                          <a:srgbClr val="000000"/>
                        </a:solidFill>
                        <a:latin typeface="+mj-lt"/>
                        <a:ea typeface="Calibri"/>
                      </a:endParaRPr>
                    </a:p>
                    <a:p>
                      <a:pPr marL="0" marR="0">
                        <a:spcBef>
                          <a:spcPts val="1200"/>
                        </a:spcBef>
                        <a:spcAft>
                          <a:spcPts val="0"/>
                        </a:spcAft>
                      </a:pPr>
                      <a:endParaRPr lang="en-US" sz="1200" kern="1400" baseline="0" dirty="0" smtClean="0">
                        <a:solidFill>
                          <a:srgbClr val="000000"/>
                        </a:solidFill>
                        <a:latin typeface="+mj-lt"/>
                        <a:ea typeface="Calibri"/>
                      </a:endParaRPr>
                    </a:p>
                    <a:p>
                      <a:pPr marL="0" marR="0">
                        <a:spcBef>
                          <a:spcPts val="1200"/>
                        </a:spcBef>
                        <a:spcAft>
                          <a:spcPts val="0"/>
                        </a:spcAft>
                      </a:pPr>
                      <a:r>
                        <a:rPr lang="en-US" sz="1200" kern="1400" baseline="0" dirty="0" smtClean="0">
                          <a:solidFill>
                            <a:srgbClr val="000000"/>
                          </a:solidFill>
                          <a:latin typeface="+mj-lt"/>
                          <a:ea typeface="Calibri"/>
                        </a:rPr>
                        <a:t>Liverpool harbor</a:t>
                      </a:r>
                    </a:p>
                    <a:p>
                      <a:pPr marL="0" marR="0">
                        <a:spcBef>
                          <a:spcPts val="600"/>
                        </a:spcBef>
                        <a:spcAft>
                          <a:spcPts val="0"/>
                        </a:spcAft>
                      </a:pPr>
                      <a:r>
                        <a:rPr lang="en-US" sz="1200" kern="1400" baseline="0" dirty="0" smtClean="0">
                          <a:solidFill>
                            <a:srgbClr val="000000"/>
                          </a:solidFill>
                          <a:latin typeface="+mj-lt"/>
                          <a:ea typeface="Calibri"/>
                        </a:rPr>
                        <a:t>Inland </a:t>
                      </a:r>
                      <a:r>
                        <a:rPr lang="en-US" sz="1200" kern="1400" dirty="0" smtClean="0">
                          <a:solidFill>
                            <a:srgbClr val="000000"/>
                          </a:solidFill>
                          <a:latin typeface="+mj-lt"/>
                          <a:ea typeface="Calibri"/>
                          <a:cs typeface="+mn-cs"/>
                        </a:rPr>
                        <a:t>harbor</a:t>
                      </a:r>
                    </a:p>
                    <a:p>
                      <a:pPr marL="0" marR="0">
                        <a:spcBef>
                          <a:spcPts val="600"/>
                        </a:spcBef>
                        <a:spcAft>
                          <a:spcPts val="0"/>
                        </a:spcAft>
                      </a:pPr>
                      <a:r>
                        <a:rPr lang="en-US" sz="1200" kern="1400" dirty="0" smtClean="0">
                          <a:solidFill>
                            <a:srgbClr val="000000"/>
                          </a:solidFill>
                          <a:latin typeface="+mj-lt"/>
                          <a:ea typeface="Calibri"/>
                        </a:rPr>
                        <a:t>Boat harbor</a:t>
                      </a:r>
                    </a:p>
                    <a:p>
                      <a:pPr marL="0" marR="0">
                        <a:spcBef>
                          <a:spcPts val="600"/>
                        </a:spcBef>
                        <a:spcAft>
                          <a:spcPts val="0"/>
                        </a:spcAft>
                      </a:pPr>
                      <a:r>
                        <a:rPr lang="en-US" sz="1200" kern="1400" dirty="0" smtClean="0">
                          <a:solidFill>
                            <a:srgbClr val="000000"/>
                          </a:solidFill>
                          <a:latin typeface="+mj-lt"/>
                          <a:ea typeface="Calibri"/>
                        </a:rPr>
                        <a:t>Coastal oil</a:t>
                      </a:r>
                      <a:r>
                        <a:rPr lang="en-US" sz="1200" kern="1400" baseline="0" dirty="0" smtClean="0">
                          <a:solidFill>
                            <a:srgbClr val="000000"/>
                          </a:solidFill>
                          <a:latin typeface="+mj-lt"/>
                          <a:ea typeface="Calibri"/>
                        </a:rPr>
                        <a:t> harbor</a:t>
                      </a:r>
                      <a:endParaRPr lang="en-US" sz="1200" kern="1400" dirty="0">
                        <a:solidFill>
                          <a:srgbClr val="000000"/>
                        </a:solidFill>
                        <a:latin typeface="+mj-lt"/>
                        <a:ea typeface="Calibri"/>
                        <a:cs typeface="+mn-cs"/>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tabLst>
                          <a:tab pos="1085850" algn="l"/>
                        </a:tabLst>
                      </a:pPr>
                      <a:endParaRPr lang="en-US" sz="1200" kern="1400" dirty="0" smtClean="0">
                        <a:solidFill>
                          <a:srgbClr val="FF0000"/>
                        </a:solidFill>
                        <a:latin typeface="+mj-lt"/>
                        <a:ea typeface="Calibri"/>
                        <a:cs typeface="+mn-cs"/>
                      </a:endParaRPr>
                    </a:p>
                    <a:p>
                      <a:pPr marL="0" marR="0">
                        <a:spcBef>
                          <a:spcPts val="0"/>
                        </a:spcBef>
                        <a:spcAft>
                          <a:spcPts val="0"/>
                        </a:spcAft>
                        <a:tabLst>
                          <a:tab pos="1085850" algn="l"/>
                        </a:tabLst>
                      </a:pPr>
                      <a:endParaRPr lang="en-US" sz="1200" kern="140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FF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r>
                        <a:rPr lang="en-US" sz="1200" kern="1400" dirty="0" smtClean="0">
                          <a:solidFill>
                            <a:srgbClr val="000000"/>
                          </a:solidFill>
                          <a:latin typeface="+mj-lt"/>
                          <a:ea typeface="Calibri"/>
                        </a:rPr>
                        <a:t>	</a:t>
                      </a:r>
                      <a:endParaRPr lang="en-US" sz="1200" kern="1400" dirty="0" smtClean="0">
                        <a:solidFill>
                          <a:srgbClr val="FF0000"/>
                        </a:solidFill>
                        <a:latin typeface="+mj-lt"/>
                        <a:ea typeface="Calibri"/>
                        <a:cs typeface="+mn-cs"/>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r>
                        <a:rPr lang="en-US" sz="1200" kern="1400" dirty="0" smtClean="0">
                          <a:solidFill>
                            <a:srgbClr val="000000"/>
                          </a:solidFill>
                          <a:latin typeface="+mj-lt"/>
                          <a:ea typeface="Calibri"/>
                        </a:rPr>
                        <a:t>	</a:t>
                      </a:r>
                      <a:endParaRPr lang="en-US" sz="1200" kern="1400" dirty="0" smtClean="0">
                        <a:solidFill>
                          <a:srgbClr val="FF0000"/>
                        </a:solidFill>
                        <a:latin typeface="+mj-lt"/>
                        <a:ea typeface="Calibri"/>
                        <a:cs typeface="+mn-cs"/>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0"/>
                        </a:spcBef>
                        <a:spcAft>
                          <a:spcPts val="0"/>
                        </a:spcAft>
                      </a:pPr>
                      <a:endParaRPr lang="en-US" sz="1100" kern="1400" baseline="0" dirty="0" smtClean="0">
                        <a:solidFill>
                          <a:srgbClr val="000000"/>
                        </a:solidFill>
                        <a:latin typeface="+mj-lt"/>
                        <a:ea typeface="Calibri"/>
                        <a:cs typeface="+mn-cs"/>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600"/>
                        </a:spcBef>
                        <a:spcAft>
                          <a:spcPts val="0"/>
                        </a:spcAft>
                      </a:pPr>
                      <a:r>
                        <a:rPr lang="en-US" sz="1600" b="1" kern="1400" baseline="0" dirty="0" smtClean="0">
                          <a:solidFill>
                            <a:srgbClr val="000000"/>
                          </a:solidFill>
                          <a:latin typeface="+mj-lt"/>
                          <a:ea typeface="Calibri"/>
                          <a:cs typeface="+mn-cs"/>
                        </a:rPr>
                        <a:t>= Harbor :  Liverpool</a:t>
                      </a:r>
                      <a:endParaRPr lang="en-US" sz="1600" b="1" kern="1400" baseline="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857250" algn="l"/>
                        </a:tabLst>
                      </a:pPr>
                      <a:endParaRPr lang="en-US" sz="1200"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B050"/>
                        </a:solidFill>
                        <a:latin typeface="+mj-lt"/>
                        <a:ea typeface="Calibri"/>
                      </a:endParaRPr>
                    </a:p>
                    <a:p>
                      <a:pPr marL="0" marR="0">
                        <a:spcBef>
                          <a:spcPts val="0"/>
                        </a:spcBef>
                        <a:spcAft>
                          <a:spcPts val="0"/>
                        </a:spcAft>
                      </a:pPr>
                      <a:r>
                        <a:rPr lang="en-US" sz="1200" kern="1400" baseline="0" dirty="0" smtClean="0">
                          <a:solidFill>
                            <a:srgbClr val="00B050"/>
                          </a:solidFill>
                          <a:latin typeface="+mj-lt"/>
                          <a:ea typeface="Calibri"/>
                        </a:rPr>
                        <a:t> </a:t>
                      </a: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Slide Number Placeholder 4"/>
          <p:cNvSpPr>
            <a:spLocks noGrp="1"/>
          </p:cNvSpPr>
          <p:nvPr>
            <p:ph type="sldNum" sz="quarter" idx="12"/>
          </p:nvPr>
        </p:nvSpPr>
        <p:spPr/>
        <p:txBody>
          <a:bodyPr/>
          <a:lstStyle/>
          <a:p>
            <a:pPr>
              <a:defRPr/>
            </a:pPr>
            <a:fld id="{1C34AABC-7A0A-4F81-8B5A-F7715F07E9BB}" type="slidenum">
              <a:rPr lang="en-US" smtClean="0"/>
              <a:pPr>
                <a:defRPr/>
              </a:pPr>
              <a:t>28</a:t>
            </a:fld>
            <a:endParaRPr lang="en-US" dirty="0"/>
          </a:p>
        </p:txBody>
      </p:sp>
      <p:pic>
        <p:nvPicPr>
          <p:cNvPr id="6" name="~PP107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9372604" y="3962400"/>
            <a:ext cx="776287" cy="776288"/>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8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86490399"/>
              </p:ext>
            </p:extLst>
          </p:nvPr>
        </p:nvGraphicFramePr>
        <p:xfrm>
          <a:off x="457200" y="150813"/>
          <a:ext cx="20682240" cy="5183187"/>
        </p:xfrm>
        <a:graphic>
          <a:graphicData uri="http://schemas.openxmlformats.org/drawingml/2006/table">
            <a:tbl>
              <a:tblPr/>
              <a:tblGrid>
                <a:gridCol w="1600200"/>
                <a:gridCol w="1524000"/>
                <a:gridCol w="1447800"/>
                <a:gridCol w="3429000"/>
                <a:gridCol w="2775240"/>
                <a:gridCol w="2209800"/>
                <a:gridCol w="1676400"/>
                <a:gridCol w="1905000"/>
                <a:gridCol w="4114800"/>
              </a:tblGrid>
              <a:tr h="460720">
                <a:tc rowSpan="2">
                  <a:txBody>
                    <a:bodyPr/>
                    <a:lstStyle/>
                    <a:p>
                      <a:pPr marL="0" marR="0" algn="ctr">
                        <a:spcBef>
                          <a:spcPts val="0"/>
                        </a:spcBef>
                        <a:spcAft>
                          <a:spcPts val="0"/>
                        </a:spcAft>
                      </a:pPr>
                      <a:r>
                        <a:rPr lang="en-US" sz="1200" b="1" kern="1400" dirty="0" smtClean="0">
                          <a:solidFill>
                            <a:srgbClr val="000000"/>
                          </a:solidFill>
                          <a:latin typeface="+mj-lt"/>
                          <a:ea typeface="Calibri"/>
                        </a:rPr>
                        <a:t>a</a:t>
                      </a:r>
                    </a:p>
                    <a:p>
                      <a:pPr marL="0" marR="0" algn="ctr">
                        <a:spcBef>
                          <a:spcPts val="0"/>
                        </a:spcBef>
                        <a:spcAft>
                          <a:spcPts val="0"/>
                        </a:spcAft>
                      </a:pPr>
                      <a:r>
                        <a:rPr lang="en-US" sz="1200" b="1" kern="1400" dirty="0" smtClean="0">
                          <a:solidFill>
                            <a:srgbClr val="000000"/>
                          </a:solidFill>
                          <a:latin typeface="+mj-lt"/>
                          <a:ea typeface="Calibri"/>
                        </a:rPr>
                        <a:t>Search terms</a:t>
                      </a:r>
                    </a:p>
                    <a:p>
                      <a:pPr marL="0" marR="0" algn="ctr">
                        <a:spcBef>
                          <a:spcPts val="0"/>
                        </a:spcBef>
                        <a:spcAft>
                          <a:spcPts val="0"/>
                        </a:spcAft>
                      </a:pPr>
                      <a:r>
                        <a:rPr lang="en-US" sz="1200" b="0" kern="1400" dirty="0" smtClean="0">
                          <a:solidFill>
                            <a:srgbClr val="000000"/>
                          </a:solidFill>
                          <a:latin typeface="+mj-lt"/>
                          <a:ea typeface="Calibri"/>
                        </a:rPr>
                        <a:t>for concept Harbor</a:t>
                      </a:r>
                    </a:p>
                    <a:p>
                      <a:pPr marL="0" marR="0" algn="ctr">
                        <a:spcBef>
                          <a:spcPts val="0"/>
                        </a:spcBef>
                        <a:spcAft>
                          <a:spcPts val="0"/>
                        </a:spcAft>
                      </a:pPr>
                      <a:r>
                        <a:rPr lang="en-US" sz="1200" b="0" kern="1400" dirty="0" smtClean="0">
                          <a:solidFill>
                            <a:srgbClr val="000000"/>
                          </a:solidFill>
                          <a:latin typeface="+mj-lt"/>
                          <a:ea typeface="Calibri"/>
                        </a:rPr>
                        <a:t>in the raw alpha index</a:t>
                      </a:r>
                      <a:endParaRPr lang="en-US" sz="1200" b="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b1</a:t>
                      </a:r>
                    </a:p>
                    <a:p>
                      <a:pPr marL="0" marR="0" algn="ctr">
                        <a:spcBef>
                          <a:spcPts val="0"/>
                        </a:spcBef>
                        <a:spcAft>
                          <a:spcPts val="0"/>
                        </a:spcAft>
                      </a:pPr>
                      <a:r>
                        <a:rPr lang="en-US" sz="1200" b="1" kern="1400" dirty="0" smtClean="0">
                          <a:solidFill>
                            <a:srgbClr val="000000"/>
                          </a:solidFill>
                          <a:latin typeface="+mj-lt"/>
                          <a:ea typeface="Calibri"/>
                        </a:rPr>
                        <a:t>Variants </a:t>
                      </a:r>
                      <a:r>
                        <a:rPr lang="en-US" sz="1200" b="1" kern="1400" dirty="0">
                          <a:solidFill>
                            <a:srgbClr val="000000"/>
                          </a:solidFill>
                          <a:latin typeface="+mj-lt"/>
                          <a:ea typeface="Calibri"/>
                        </a:rPr>
                        <a:t>consolidated</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b2</a:t>
                      </a:r>
                    </a:p>
                    <a:p>
                      <a:pPr marL="0" marR="0" algn="ctr">
                        <a:spcBef>
                          <a:spcPts val="0"/>
                        </a:spcBef>
                        <a:spcAft>
                          <a:spcPts val="0"/>
                        </a:spcAft>
                      </a:pPr>
                      <a:r>
                        <a:rPr lang="en-US" sz="1200" b="1" kern="1400" dirty="0" smtClean="0">
                          <a:solidFill>
                            <a:srgbClr val="000000"/>
                          </a:solidFill>
                          <a:latin typeface="+mj-lt"/>
                          <a:ea typeface="Calibri"/>
                        </a:rPr>
                        <a:t>Synonyms </a:t>
                      </a:r>
                      <a:r>
                        <a:rPr lang="en-US" sz="1200" b="1" kern="1400" dirty="0">
                          <a:solidFill>
                            <a:srgbClr val="000000"/>
                          </a:solidFill>
                          <a:latin typeface="+mj-lt"/>
                          <a:ea typeface="Calibri"/>
                        </a:rPr>
                        <a:t>consolidated</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c1</a:t>
                      </a:r>
                    </a:p>
                    <a:p>
                      <a:pPr marL="0" marR="0" algn="ctr">
                        <a:spcBef>
                          <a:spcPts val="0"/>
                        </a:spcBef>
                        <a:spcAft>
                          <a:spcPts val="0"/>
                        </a:spcAft>
                      </a:pPr>
                      <a:r>
                        <a:rPr lang="en-US" sz="1200" b="1" kern="1400" dirty="0" smtClean="0">
                          <a:solidFill>
                            <a:srgbClr val="000000"/>
                          </a:solidFill>
                          <a:latin typeface="+mj-lt"/>
                          <a:ea typeface="Calibri"/>
                        </a:rPr>
                        <a:t>Semantic factors</a:t>
                      </a:r>
                      <a:endParaRPr lang="en-US" sz="1200" b="1"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c1 continued</a:t>
                      </a:r>
                    </a:p>
                    <a:p>
                      <a:pPr marL="0" marR="0" algn="ctr">
                        <a:spcBef>
                          <a:spcPts val="0"/>
                        </a:spcBef>
                        <a:spcAft>
                          <a:spcPts val="0"/>
                        </a:spcAft>
                      </a:pPr>
                      <a:r>
                        <a:rPr lang="en-US" sz="1200" b="1" kern="1400" dirty="0" smtClean="0">
                          <a:solidFill>
                            <a:srgbClr val="000000"/>
                          </a:solidFill>
                          <a:latin typeface="+mj-lt"/>
                          <a:ea typeface="Calibri"/>
                        </a:rPr>
                        <a:t>Semantic</a:t>
                      </a:r>
                      <a:r>
                        <a:rPr lang="en-US" sz="1200" b="1" kern="1400" baseline="0" dirty="0" smtClean="0">
                          <a:solidFill>
                            <a:srgbClr val="000000"/>
                          </a:solidFill>
                          <a:latin typeface="+mj-lt"/>
                          <a:ea typeface="Calibri"/>
                        </a:rPr>
                        <a:t> factors 2</a:t>
                      </a:r>
                      <a:endParaRPr lang="en-US" sz="1200" b="1"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spcBef>
                          <a:spcPts val="0"/>
                        </a:spcBef>
                        <a:spcAft>
                          <a:spcPts val="0"/>
                        </a:spcAft>
                      </a:pPr>
                      <a:r>
                        <a:rPr lang="en-US" sz="1200" b="1" kern="1400" dirty="0" smtClean="0">
                          <a:solidFill>
                            <a:srgbClr val="000000"/>
                          </a:solidFill>
                          <a:latin typeface="+mj-lt"/>
                          <a:ea typeface="Calibri"/>
                        </a:rPr>
                        <a:t>c2</a:t>
                      </a:r>
                    </a:p>
                    <a:p>
                      <a:pPr marL="0" marR="0" algn="ctr">
                        <a:spcBef>
                          <a:spcPts val="0"/>
                        </a:spcBef>
                        <a:spcAft>
                          <a:spcPts val="0"/>
                        </a:spcAft>
                      </a:pPr>
                      <a:endParaRPr lang="en-US" sz="1200" b="1"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endParaRPr lang="en-US" sz="1200" b="1"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5267">
                <a:tc v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1410782" rtl="0" eaLnBrk="1" latinLnBrk="0" hangingPunct="1">
                        <a:spcBef>
                          <a:spcPts val="0"/>
                        </a:spcBef>
                        <a:spcAft>
                          <a:spcPts val="0"/>
                        </a:spcAft>
                        <a:tabLst>
                          <a:tab pos="857250" algn="l"/>
                        </a:tabLst>
                      </a:pPr>
                      <a:endParaRPr lang="en-US" sz="1200" b="1" kern="1400" dirty="0">
                        <a:solidFill>
                          <a:srgbClr val="FF0000"/>
                        </a:solidFill>
                        <a:latin typeface="+mj-lt"/>
                        <a:ea typeface="Calibri"/>
                        <a:cs typeface="+mn-cs"/>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b="1" kern="1400" dirty="0">
                        <a:solidFill>
                          <a:srgbClr val="00B05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b="1" kern="1400" dirty="0">
                        <a:solidFill>
                          <a:srgbClr val="0070C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67200">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Harbor</a:t>
                      </a:r>
                    </a:p>
                    <a:p>
                      <a:pPr marL="0" marR="0">
                        <a:spcBef>
                          <a:spcPts val="0"/>
                        </a:spcBef>
                        <a:spcAft>
                          <a:spcPts val="0"/>
                        </a:spcAft>
                      </a:pPr>
                      <a:r>
                        <a:rPr lang="en-US" sz="1200" kern="1400" dirty="0" smtClean="0">
                          <a:solidFill>
                            <a:srgbClr val="000000"/>
                          </a:solidFill>
                          <a:latin typeface="+mj-lt"/>
                          <a:ea typeface="Calibri"/>
                        </a:rPr>
                        <a:t>Harbors</a:t>
                      </a:r>
                    </a:p>
                    <a:p>
                      <a:pPr marL="0" marR="0">
                        <a:spcBef>
                          <a:spcPts val="0"/>
                        </a:spcBef>
                        <a:spcAft>
                          <a:spcPts val="0"/>
                        </a:spcAft>
                      </a:pPr>
                      <a:r>
                        <a:rPr lang="en-US" sz="1200" kern="1400" dirty="0" smtClean="0">
                          <a:solidFill>
                            <a:srgbClr val="000000"/>
                          </a:solidFill>
                          <a:latin typeface="+mj-lt"/>
                          <a:ea typeface="Calibri"/>
                        </a:rPr>
                        <a:t>Harbour</a:t>
                      </a:r>
                    </a:p>
                    <a:p>
                      <a:pPr marL="0" marR="0">
                        <a:spcBef>
                          <a:spcPts val="0"/>
                        </a:spcBef>
                        <a:spcAft>
                          <a:spcPts val="0"/>
                        </a:spcAft>
                      </a:pPr>
                      <a:r>
                        <a:rPr lang="en-US" sz="1200" kern="1400" dirty="0" smtClean="0">
                          <a:solidFill>
                            <a:srgbClr val="000000"/>
                          </a:solidFill>
                          <a:latin typeface="+mj-lt"/>
                          <a:ea typeface="Calibri"/>
                        </a:rPr>
                        <a:t>Harbours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Port</a:t>
                      </a:r>
                    </a:p>
                    <a:p>
                      <a:pPr marL="0" marR="0">
                        <a:spcBef>
                          <a:spcPts val="0"/>
                        </a:spcBef>
                        <a:spcAft>
                          <a:spcPts val="0"/>
                        </a:spcAft>
                      </a:pPr>
                      <a:r>
                        <a:rPr lang="en-US" sz="1200" kern="1400" dirty="0" smtClean="0">
                          <a:solidFill>
                            <a:srgbClr val="000000"/>
                          </a:solidFill>
                          <a:latin typeface="+mj-lt"/>
                          <a:ea typeface="Calibri"/>
                        </a:rPr>
                        <a:t>Ports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Dock</a:t>
                      </a:r>
                    </a:p>
                    <a:p>
                      <a:pPr marL="0" marR="0">
                        <a:spcBef>
                          <a:spcPts val="0"/>
                        </a:spcBef>
                        <a:spcAft>
                          <a:spcPts val="0"/>
                        </a:spcAft>
                      </a:pPr>
                      <a:r>
                        <a:rPr lang="en-US" sz="1200" kern="1400" dirty="0" smtClean="0">
                          <a:solidFill>
                            <a:srgbClr val="000000"/>
                          </a:solidFill>
                          <a:latin typeface="+mj-lt"/>
                          <a:ea typeface="Calibri"/>
                        </a:rPr>
                        <a:t>Docks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indent="0" algn="l" defTabSz="1410782" rtl="0" eaLnBrk="1" fontAlgn="auto" latinLnBrk="0" hangingPunct="1">
                        <a:lnSpc>
                          <a:spcPct val="100000"/>
                        </a:lnSpc>
                        <a:spcBef>
                          <a:spcPts val="0"/>
                        </a:spcBef>
                        <a:spcAft>
                          <a:spcPts val="0"/>
                        </a:spcAft>
                        <a:buClrTx/>
                        <a:buSzTx/>
                        <a:buFontTx/>
                        <a:buNone/>
                        <a:tabLst/>
                        <a:defRPr/>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0"/>
                        </a:spcBef>
                        <a:spcAft>
                          <a:spcPts val="0"/>
                        </a:spcAft>
                        <a:buClrTx/>
                        <a:buSzTx/>
                        <a:buFontTx/>
                        <a:buNone/>
                        <a:tabLst/>
                        <a:defRPr/>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600"/>
                        </a:spcBef>
                        <a:spcAft>
                          <a:spcPts val="0"/>
                        </a:spcAft>
                        <a:buClrTx/>
                        <a:buSzTx/>
                        <a:buFontTx/>
                        <a:buNone/>
                        <a:tabLst/>
                        <a:defRPr/>
                      </a:pPr>
                      <a:r>
                        <a:rPr lang="en-US" sz="1200" kern="1400" spc="-20" baseline="0" dirty="0" smtClean="0">
                          <a:solidFill>
                            <a:srgbClr val="000000"/>
                          </a:solidFill>
                          <a:latin typeface="+mj-lt"/>
                          <a:ea typeface="Calibri"/>
                        </a:rPr>
                        <a:t>Liverpool dock facilities</a:t>
                      </a:r>
                      <a:endParaRPr lang="en-US" sz="1200" kern="1400" spc="-20" dirty="0" smtClean="0">
                        <a:solidFill>
                          <a:srgbClr val="000000"/>
                        </a:solidFill>
                        <a:latin typeface="+mj-lt"/>
                        <a:ea typeface="Calibri"/>
                      </a:endParaRPr>
                    </a:p>
                    <a:p>
                      <a:pPr marL="0" marR="0">
                        <a:spcBef>
                          <a:spcPts val="600"/>
                        </a:spcBef>
                        <a:spcAft>
                          <a:spcPts val="0"/>
                        </a:spcAft>
                      </a:pPr>
                      <a:r>
                        <a:rPr lang="en-US" sz="1200" kern="1400" dirty="0" smtClean="0">
                          <a:solidFill>
                            <a:srgbClr val="000000"/>
                          </a:solidFill>
                          <a:latin typeface="+mj-lt"/>
                          <a:ea typeface="Calibri"/>
                        </a:rPr>
                        <a:t>Inland ports</a:t>
                      </a:r>
                    </a:p>
                    <a:p>
                      <a:pPr marL="0" marR="0">
                        <a:spcBef>
                          <a:spcPts val="600"/>
                        </a:spcBef>
                        <a:spcAft>
                          <a:spcPts val="0"/>
                        </a:spcAft>
                      </a:pPr>
                      <a:r>
                        <a:rPr lang="en-US" sz="1200" kern="1400" dirty="0" smtClean="0">
                          <a:solidFill>
                            <a:srgbClr val="000000"/>
                          </a:solidFill>
                          <a:latin typeface="+mj-lt"/>
                          <a:ea typeface="Calibri"/>
                        </a:rPr>
                        <a:t>Boat facilities</a:t>
                      </a:r>
                    </a:p>
                    <a:p>
                      <a:pPr marL="0" marR="0">
                        <a:spcBef>
                          <a:spcPts val="600"/>
                        </a:spcBef>
                        <a:spcAft>
                          <a:spcPts val="0"/>
                        </a:spcAft>
                      </a:pPr>
                      <a:r>
                        <a:rPr lang="en-US" sz="1200" kern="1400" dirty="0" smtClean="0">
                          <a:solidFill>
                            <a:srgbClr val="000000"/>
                          </a:solidFill>
                          <a:latin typeface="+mj-lt"/>
                          <a:ea typeface="Calibri"/>
                        </a:rPr>
                        <a:t>Coastal oil</a:t>
                      </a:r>
                      <a:r>
                        <a:rPr lang="en-US" sz="1200" kern="1400" baseline="0" dirty="0" smtClean="0">
                          <a:solidFill>
                            <a:srgbClr val="000000"/>
                          </a:solidFill>
                          <a:latin typeface="+mj-lt"/>
                          <a:ea typeface="Calibri"/>
                        </a:rPr>
                        <a:t> terminal</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1028700" algn="l"/>
                        </a:tabLst>
                      </a:pPr>
                      <a:r>
                        <a:rPr lang="en-US" sz="1200" kern="1400" dirty="0" smtClean="0">
                          <a:solidFill>
                            <a:srgbClr val="000000"/>
                          </a:solidFill>
                          <a:latin typeface="+mj-lt"/>
                          <a:ea typeface="Calibri"/>
                        </a:rPr>
                        <a:t>	__</a:t>
                      </a:r>
                    </a:p>
                    <a:p>
                      <a:pPr marL="0" marR="0">
                        <a:spcBef>
                          <a:spcPts val="0"/>
                        </a:spcBef>
                        <a:spcAft>
                          <a:spcPts val="0"/>
                        </a:spcAft>
                        <a:tabLst>
                          <a:tab pos="1028700" algn="l"/>
                        </a:tabLst>
                      </a:pPr>
                      <a:r>
                        <a:rPr lang="en-US" sz="1200" kern="1400" dirty="0" smtClean="0">
                          <a:solidFill>
                            <a:srgbClr val="000000"/>
                          </a:solidFill>
                          <a:latin typeface="+mj-lt"/>
                          <a:ea typeface="Calibri"/>
                        </a:rPr>
                        <a:t>Harbor 	    |</a:t>
                      </a:r>
                    </a:p>
                    <a:p>
                      <a:pPr marL="0" marR="0">
                        <a:spcBef>
                          <a:spcPts val="0"/>
                        </a:spcBef>
                        <a:spcAft>
                          <a:spcPts val="0"/>
                        </a:spcAft>
                        <a:tabLst>
                          <a:tab pos="1028700" algn="l"/>
                        </a:tabLst>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	    &gt;</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Port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Dock	__|</a:t>
                      </a:r>
                    </a:p>
                    <a:p>
                      <a:pPr marL="0" marR="0">
                        <a:spcBef>
                          <a:spcPts val="0"/>
                        </a:spcBef>
                        <a:spcAft>
                          <a:spcPts val="0"/>
                        </a:spcAft>
                        <a:tabLst>
                          <a:tab pos="1028700" algn="l"/>
                        </a:tabLst>
                      </a:pPr>
                      <a:endParaRPr lang="en-US" sz="1200" kern="1400" dirty="0" smtClean="0">
                        <a:solidFill>
                          <a:srgbClr val="000000"/>
                        </a:solidFill>
                        <a:latin typeface="+mj-lt"/>
                        <a:ea typeface="Calibri"/>
                      </a:endParaRPr>
                    </a:p>
                    <a:p>
                      <a:pPr marL="0" marR="0">
                        <a:spcBef>
                          <a:spcPts val="0"/>
                        </a:spcBef>
                        <a:spcAft>
                          <a:spcPts val="0"/>
                        </a:spcAft>
                        <a:tabLst>
                          <a:tab pos="1028700" algn="l"/>
                        </a:tabLs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600"/>
                        </a:spcBef>
                        <a:spcAft>
                          <a:spcPts val="0"/>
                        </a:spcAft>
                        <a:buClrTx/>
                        <a:buSzTx/>
                        <a:buFontTx/>
                        <a:buNone/>
                        <a:tabLst/>
                        <a:defRPr/>
                      </a:pPr>
                      <a:r>
                        <a:rPr lang="en-US" sz="1200" kern="1400" spc="-20" baseline="0" dirty="0" smtClean="0">
                          <a:solidFill>
                            <a:srgbClr val="000000"/>
                          </a:solidFill>
                          <a:latin typeface="+mj-lt"/>
                          <a:ea typeface="Calibri"/>
                          <a:cs typeface="+mn-cs"/>
                        </a:rPr>
                        <a:t>Liverpool dock facility</a:t>
                      </a:r>
                    </a:p>
                    <a:p>
                      <a:pPr marL="0" marR="0">
                        <a:spcBef>
                          <a:spcPts val="600"/>
                        </a:spcBef>
                        <a:spcAft>
                          <a:spcPts val="0"/>
                        </a:spcAft>
                      </a:pPr>
                      <a:r>
                        <a:rPr lang="en-US" sz="1200" kern="1400" dirty="0" smtClean="0">
                          <a:solidFill>
                            <a:srgbClr val="000000"/>
                          </a:solidFill>
                          <a:latin typeface="+mj-lt"/>
                          <a:ea typeface="Calibri"/>
                        </a:rPr>
                        <a:t>Inland port</a:t>
                      </a:r>
                    </a:p>
                    <a:p>
                      <a:pPr marL="0" marR="0">
                        <a:spcBef>
                          <a:spcPts val="600"/>
                        </a:spcBef>
                        <a:spcAft>
                          <a:spcPts val="0"/>
                        </a:spcAft>
                      </a:pPr>
                      <a:r>
                        <a:rPr lang="en-US" sz="1200" kern="1400" dirty="0" smtClean="0">
                          <a:solidFill>
                            <a:srgbClr val="000000"/>
                          </a:solidFill>
                          <a:latin typeface="+mj-lt"/>
                          <a:ea typeface="Calibri"/>
                        </a:rPr>
                        <a:t>Boat facility</a:t>
                      </a:r>
                    </a:p>
                    <a:p>
                      <a:pPr marL="0" marR="0">
                        <a:spcBef>
                          <a:spcPts val="600"/>
                        </a:spcBef>
                        <a:spcAft>
                          <a:spcPts val="0"/>
                        </a:spcAft>
                      </a:pPr>
                      <a:r>
                        <a:rPr lang="en-US" sz="1200" kern="1400" dirty="0" smtClean="0">
                          <a:solidFill>
                            <a:srgbClr val="000000"/>
                          </a:solidFill>
                          <a:latin typeface="+mj-lt"/>
                          <a:ea typeface="Calibri"/>
                        </a:rPr>
                        <a:t>Coastal oil</a:t>
                      </a:r>
                      <a:r>
                        <a:rPr lang="en-US" sz="1200" kern="1400" baseline="0" dirty="0" smtClean="0">
                          <a:solidFill>
                            <a:srgbClr val="000000"/>
                          </a:solidFill>
                          <a:latin typeface="+mj-lt"/>
                          <a:ea typeface="Calibri"/>
                        </a:rPr>
                        <a:t> terminal</a:t>
                      </a: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Airport</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Harbor</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Parking garage</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Railroad station</a:t>
                      </a:r>
                    </a:p>
                    <a:p>
                      <a:pPr marL="0" marR="0">
                        <a:spcBef>
                          <a:spcPts val="1200"/>
                        </a:spcBef>
                        <a:spcAft>
                          <a:spcPts val="0"/>
                        </a:spcAft>
                      </a:pPr>
                      <a:endParaRPr lang="en-US" sz="1200" kern="1400" baseline="0" dirty="0" smtClean="0">
                        <a:solidFill>
                          <a:srgbClr val="000000"/>
                        </a:solidFill>
                        <a:latin typeface="+mj-lt"/>
                        <a:ea typeface="Calibri"/>
                      </a:endParaRPr>
                    </a:p>
                    <a:p>
                      <a:pPr marL="0" marR="0">
                        <a:spcBef>
                          <a:spcPts val="1200"/>
                        </a:spcBef>
                        <a:spcAft>
                          <a:spcPts val="0"/>
                        </a:spcAft>
                      </a:pPr>
                      <a:endParaRPr lang="en-US" sz="1200" kern="1400" baseline="0" dirty="0" smtClean="0">
                        <a:solidFill>
                          <a:srgbClr val="000000"/>
                        </a:solidFill>
                        <a:latin typeface="+mj-lt"/>
                        <a:ea typeface="Calibri"/>
                      </a:endParaRPr>
                    </a:p>
                    <a:p>
                      <a:pPr marL="0" marR="0">
                        <a:spcBef>
                          <a:spcPts val="1200"/>
                        </a:spcBef>
                        <a:spcAft>
                          <a:spcPts val="0"/>
                        </a:spcAft>
                      </a:pPr>
                      <a:endParaRPr lang="en-US" sz="1200" kern="1400" baseline="0" dirty="0" smtClean="0">
                        <a:solidFill>
                          <a:srgbClr val="000000"/>
                        </a:solidFill>
                        <a:latin typeface="+mj-lt"/>
                        <a:ea typeface="Calibri"/>
                      </a:endParaRPr>
                    </a:p>
                    <a:p>
                      <a:pPr marL="0" marR="0">
                        <a:spcBef>
                          <a:spcPts val="1200"/>
                        </a:spcBef>
                        <a:spcAft>
                          <a:spcPts val="0"/>
                        </a:spcAft>
                      </a:pPr>
                      <a:r>
                        <a:rPr lang="en-US" sz="1200" kern="1400" baseline="0" dirty="0" smtClean="0">
                          <a:solidFill>
                            <a:srgbClr val="000000"/>
                          </a:solidFill>
                          <a:latin typeface="+mj-lt"/>
                          <a:ea typeface="Calibri"/>
                        </a:rPr>
                        <a:t>Liverpool harbor</a:t>
                      </a:r>
                    </a:p>
                    <a:p>
                      <a:pPr marL="0" marR="0">
                        <a:spcBef>
                          <a:spcPts val="600"/>
                        </a:spcBef>
                        <a:spcAft>
                          <a:spcPts val="0"/>
                        </a:spcAft>
                      </a:pPr>
                      <a:r>
                        <a:rPr lang="en-US" sz="1200" kern="1400" baseline="0" dirty="0" smtClean="0">
                          <a:solidFill>
                            <a:srgbClr val="000000"/>
                          </a:solidFill>
                          <a:latin typeface="+mj-lt"/>
                          <a:ea typeface="Calibri"/>
                        </a:rPr>
                        <a:t>Inland </a:t>
                      </a:r>
                      <a:r>
                        <a:rPr lang="en-US" sz="1200" kern="1400" dirty="0" smtClean="0">
                          <a:solidFill>
                            <a:srgbClr val="000000"/>
                          </a:solidFill>
                          <a:latin typeface="+mj-lt"/>
                          <a:ea typeface="Calibri"/>
                          <a:cs typeface="+mn-cs"/>
                        </a:rPr>
                        <a:t>harbor</a:t>
                      </a:r>
                    </a:p>
                    <a:p>
                      <a:pPr marL="0" marR="0">
                        <a:spcBef>
                          <a:spcPts val="600"/>
                        </a:spcBef>
                        <a:spcAft>
                          <a:spcPts val="0"/>
                        </a:spcAft>
                      </a:pPr>
                      <a:r>
                        <a:rPr lang="en-US" sz="1200" kern="1400" dirty="0" smtClean="0">
                          <a:solidFill>
                            <a:srgbClr val="000000"/>
                          </a:solidFill>
                          <a:latin typeface="+mj-lt"/>
                          <a:ea typeface="Calibri"/>
                        </a:rPr>
                        <a:t>Boat harbor</a:t>
                      </a:r>
                    </a:p>
                    <a:p>
                      <a:pPr marL="0" marR="0">
                        <a:spcBef>
                          <a:spcPts val="600"/>
                        </a:spcBef>
                        <a:spcAft>
                          <a:spcPts val="0"/>
                        </a:spcAft>
                      </a:pPr>
                      <a:r>
                        <a:rPr lang="en-US" sz="1200" kern="1400" dirty="0" smtClean="0">
                          <a:solidFill>
                            <a:srgbClr val="000000"/>
                          </a:solidFill>
                          <a:latin typeface="+mj-lt"/>
                          <a:ea typeface="Calibri"/>
                        </a:rPr>
                        <a:t>Coastal oil</a:t>
                      </a:r>
                      <a:r>
                        <a:rPr lang="en-US" sz="1200" kern="1400" baseline="0" dirty="0" smtClean="0">
                          <a:solidFill>
                            <a:srgbClr val="000000"/>
                          </a:solidFill>
                          <a:latin typeface="+mj-lt"/>
                          <a:ea typeface="Calibri"/>
                        </a:rPr>
                        <a:t> harbor</a:t>
                      </a:r>
                      <a:endParaRPr lang="en-US" sz="1200" kern="1400" dirty="0">
                        <a:solidFill>
                          <a:srgbClr val="000000"/>
                        </a:solidFill>
                        <a:latin typeface="+mj-lt"/>
                        <a:ea typeface="Calibri"/>
                        <a:cs typeface="+mn-cs"/>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tabLst>
                          <a:tab pos="1085850" algn="l"/>
                        </a:tabLst>
                      </a:pPr>
                      <a:endParaRPr lang="en-US" sz="1200" kern="1400" dirty="0" smtClean="0">
                        <a:solidFill>
                          <a:srgbClr val="FF0000"/>
                        </a:solidFill>
                        <a:latin typeface="+mj-lt"/>
                        <a:ea typeface="Calibri"/>
                        <a:cs typeface="+mn-cs"/>
                      </a:endParaRPr>
                    </a:p>
                    <a:p>
                      <a:pPr marL="0" marR="0">
                        <a:spcBef>
                          <a:spcPts val="0"/>
                        </a:spcBef>
                        <a:spcAft>
                          <a:spcPts val="0"/>
                        </a:spcAft>
                        <a:tabLst>
                          <a:tab pos="1085850" algn="l"/>
                        </a:tabLst>
                      </a:pPr>
                      <a:endParaRPr lang="en-US" sz="1200" kern="140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FF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0"/>
                        </a:spcBef>
                        <a:spcAft>
                          <a:spcPts val="0"/>
                        </a:spcAft>
                      </a:pPr>
                      <a:endParaRPr lang="en-US" sz="1100" kern="1400" baseline="0" dirty="0" smtClean="0">
                        <a:solidFill>
                          <a:srgbClr val="000000"/>
                        </a:solidFill>
                        <a:latin typeface="+mj-lt"/>
                        <a:ea typeface="Calibri"/>
                        <a:cs typeface="+mn-cs"/>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600"/>
                        </a:spcBef>
                        <a:spcAft>
                          <a:spcPts val="0"/>
                        </a:spcAft>
                      </a:pPr>
                      <a:r>
                        <a:rPr lang="en-US" sz="1200" kern="1400" baseline="0" dirty="0" smtClean="0">
                          <a:solidFill>
                            <a:srgbClr val="000000"/>
                          </a:solidFill>
                          <a:latin typeface="+mj-lt"/>
                          <a:ea typeface="Calibri"/>
                          <a:cs typeface="+mn-cs"/>
                        </a:rPr>
                        <a:t>= Harbor :  Liverpool</a:t>
                      </a:r>
                      <a:endParaRPr lang="en-US" sz="1200" kern="1400" baseline="0" dirty="0" smtClean="0">
                        <a:solidFill>
                          <a:srgbClr val="000000"/>
                        </a:solidFill>
                        <a:latin typeface="+mj-lt"/>
                        <a:ea typeface="Calibri"/>
                      </a:endParaRPr>
                    </a:p>
                    <a:p>
                      <a:pPr marL="0" marR="0">
                        <a:spcBef>
                          <a:spcPts val="600"/>
                        </a:spcBef>
                        <a:spcAft>
                          <a:spcPts val="0"/>
                        </a:spcAft>
                      </a:pPr>
                      <a:r>
                        <a:rPr lang="en-US" sz="1200" b="1" kern="1400" baseline="0" dirty="0" smtClean="0">
                          <a:solidFill>
                            <a:srgbClr val="000000"/>
                          </a:solidFill>
                          <a:latin typeface="+mj-lt"/>
                          <a:ea typeface="Calibri"/>
                        </a:rPr>
                        <a:t>= Harbor :  Inland water tr. </a:t>
                      </a:r>
                    </a:p>
                    <a:p>
                      <a:pPr marL="0" marR="0">
                        <a:spcBef>
                          <a:spcPts val="600"/>
                        </a:spcBef>
                        <a:spcAft>
                          <a:spcPts val="0"/>
                        </a:spcAft>
                      </a:pPr>
                      <a:r>
                        <a:rPr lang="en-US" sz="1200" b="1" kern="1400" baseline="0" dirty="0" smtClean="0">
                          <a:solidFill>
                            <a:srgbClr val="000000"/>
                          </a:solidFill>
                          <a:latin typeface="+mj-lt"/>
                          <a:ea typeface="Calibri"/>
                        </a:rPr>
                        <a:t>= Harbor :  Small ship</a:t>
                      </a:r>
                    </a:p>
                    <a:p>
                      <a:pPr marL="0" marR="0">
                        <a:spcBef>
                          <a:spcPts val="600"/>
                        </a:spcBef>
                        <a:spcAft>
                          <a:spcPts val="0"/>
                        </a:spcAft>
                      </a:pPr>
                      <a:r>
                        <a:rPr lang="en-US" sz="1200" b="1" kern="1400" baseline="0" dirty="0" smtClean="0">
                          <a:solidFill>
                            <a:srgbClr val="000000"/>
                          </a:solidFill>
                          <a:latin typeface="+mj-lt"/>
                          <a:ea typeface="Calibri"/>
                        </a:rPr>
                        <a:t>= Harbor :  Ocean transport : Oil</a:t>
                      </a:r>
                      <a:endParaRPr lang="en-US" sz="1200" b="1"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857250" algn="l"/>
                        </a:tabLst>
                      </a:pPr>
                      <a:endParaRPr lang="en-US" sz="1200"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B050"/>
                        </a:solidFill>
                        <a:latin typeface="+mj-lt"/>
                        <a:ea typeface="Calibri"/>
                      </a:endParaRPr>
                    </a:p>
                    <a:p>
                      <a:pPr marL="0" marR="0">
                        <a:spcBef>
                          <a:spcPts val="0"/>
                        </a:spcBef>
                        <a:spcAft>
                          <a:spcPts val="0"/>
                        </a:spcAft>
                      </a:pPr>
                      <a:r>
                        <a:rPr lang="en-US" sz="1200" kern="1400" baseline="0" dirty="0" smtClean="0">
                          <a:solidFill>
                            <a:srgbClr val="00B050"/>
                          </a:solidFill>
                          <a:latin typeface="+mj-lt"/>
                          <a:ea typeface="Calibri"/>
                        </a:rPr>
                        <a:t> </a:t>
                      </a: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Slide Number Placeholder 4"/>
          <p:cNvSpPr>
            <a:spLocks noGrp="1"/>
          </p:cNvSpPr>
          <p:nvPr>
            <p:ph type="sldNum" sz="quarter" idx="12"/>
          </p:nvPr>
        </p:nvSpPr>
        <p:spPr/>
        <p:txBody>
          <a:bodyPr/>
          <a:lstStyle/>
          <a:p>
            <a:pPr>
              <a:defRPr/>
            </a:pPr>
            <a:fld id="{1C34AABC-7A0A-4F81-8B5A-F7715F07E9BB}" type="slidenum">
              <a:rPr lang="en-US" smtClean="0"/>
              <a:pPr>
                <a:defRPr/>
              </a:pPr>
              <a:t>29</a:t>
            </a:fld>
            <a:endParaRPr lang="en-US" dirty="0"/>
          </a:p>
        </p:txBody>
      </p:sp>
      <p:pic>
        <p:nvPicPr>
          <p:cNvPr id="7" name="~PP256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9525001" y="3756026"/>
            <a:ext cx="854076" cy="854075"/>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311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14478000" cy="914400"/>
          </a:xfrm>
        </p:spPr>
        <p:txBody>
          <a:bodyPr/>
          <a:lstStyle/>
          <a:p>
            <a:pPr algn="l"/>
            <a:r>
              <a:rPr lang="en-US" dirty="0" smtClean="0"/>
              <a:t>Special instructions for  Lecture 8.1a </a:t>
            </a:r>
            <a:r>
              <a:rPr lang="en-US" dirty="0" smtClean="0"/>
              <a:t>slides.  </a:t>
            </a:r>
            <a:r>
              <a:rPr lang="en-US" dirty="0" smtClean="0">
                <a:solidFill>
                  <a:srgbClr val="FF0000"/>
                </a:solidFill>
              </a:rPr>
              <a:t>Read</a:t>
            </a:r>
            <a:endParaRPr lang="en-US" dirty="0">
              <a:solidFill>
                <a:srgbClr val="FF0000"/>
              </a:solidFill>
            </a:endParaRPr>
          </a:p>
        </p:txBody>
      </p:sp>
      <p:sp>
        <p:nvSpPr>
          <p:cNvPr id="3" name="Content Placeholder 2"/>
          <p:cNvSpPr>
            <a:spLocks noGrp="1"/>
          </p:cNvSpPr>
          <p:nvPr>
            <p:ph idx="1"/>
          </p:nvPr>
        </p:nvSpPr>
        <p:spPr>
          <a:xfrm>
            <a:off x="914400" y="1645920"/>
            <a:ext cx="8001000" cy="3840480"/>
          </a:xfrm>
        </p:spPr>
        <p:txBody>
          <a:bodyPr/>
          <a:lstStyle/>
          <a:p>
            <a:r>
              <a:rPr lang="en-US" dirty="0" smtClean="0"/>
              <a:t>View in slide show mode.</a:t>
            </a:r>
            <a:br>
              <a:rPr lang="en-US" dirty="0" smtClean="0"/>
            </a:br>
            <a:r>
              <a:rPr lang="en-US" dirty="0" smtClean="0"/>
              <a:t>Otherwise the automatic audio start will not work.</a:t>
            </a:r>
          </a:p>
          <a:p>
            <a:r>
              <a:rPr lang="en-US" dirty="0" smtClean="0"/>
              <a:t>For </a:t>
            </a:r>
            <a:r>
              <a:rPr lang="en-US" dirty="0"/>
              <a:t>most slides the audio starts playing automatically when you go to the next </a:t>
            </a:r>
            <a:r>
              <a:rPr lang="en-US" dirty="0" smtClean="0"/>
              <a:t>slide</a:t>
            </a:r>
            <a:br>
              <a:rPr lang="en-US" dirty="0" smtClean="0"/>
            </a:br>
            <a:r>
              <a:rPr lang="en-US" dirty="0" smtClean="0"/>
              <a:t>Go </a:t>
            </a:r>
            <a:r>
              <a:rPr lang="en-US" dirty="0"/>
              <a:t>to the next slide when you are ready</a:t>
            </a:r>
            <a:r>
              <a:rPr lang="en-US" dirty="0" smtClean="0"/>
              <a:t>.</a:t>
            </a:r>
          </a:p>
          <a:p>
            <a:r>
              <a:rPr lang="en-US" b="1" dirty="0"/>
              <a:t>Some slides </a:t>
            </a:r>
            <a:r>
              <a:rPr lang="en-US" b="1" dirty="0" smtClean="0"/>
              <a:t>do not have </a:t>
            </a:r>
            <a:r>
              <a:rPr lang="en-US" b="1" dirty="0"/>
              <a:t>audio</a:t>
            </a:r>
            <a:r>
              <a:rPr lang="en-US" b="1" dirty="0" smtClean="0"/>
              <a:t>.</a:t>
            </a:r>
          </a:p>
          <a:p>
            <a:r>
              <a:rPr lang="en-US" b="1" dirty="0" smtClean="0"/>
              <a:t>Ignore any page numbers mentioned in the audio.</a:t>
            </a:r>
            <a:br>
              <a:rPr lang="en-US" b="1" dirty="0" smtClean="0"/>
            </a:br>
            <a:r>
              <a:rPr lang="en-US" b="1" dirty="0" smtClean="0"/>
              <a:t>Take your guidance from the slides instead</a:t>
            </a:r>
            <a:endParaRPr lang="en-US" dirty="0"/>
          </a:p>
        </p:txBody>
      </p:sp>
      <p:sp>
        <p:nvSpPr>
          <p:cNvPr id="4" name="Slide Number Placeholder 3"/>
          <p:cNvSpPr>
            <a:spLocks noGrp="1"/>
          </p:cNvSpPr>
          <p:nvPr>
            <p:ph type="sldNum" sz="quarter" idx="12"/>
          </p:nvPr>
        </p:nvSpPr>
        <p:spPr/>
        <p:txBody>
          <a:bodyPr/>
          <a:lstStyle/>
          <a:p>
            <a:pPr>
              <a:defRPr/>
            </a:pPr>
            <a:fld id="{BDBE7EF8-D788-4A0E-B8CC-75CFC5CF7804}" type="slidenum">
              <a:rPr lang="en-US" smtClean="0">
                <a:solidFill>
                  <a:srgbClr val="FFFFFF"/>
                </a:solidFill>
              </a:rPr>
              <a:pPr>
                <a:defRPr/>
              </a:pPr>
              <a:t>3</a:t>
            </a:fld>
            <a:endParaRPr lang="en-US" dirty="0">
              <a:solidFill>
                <a:srgbClr val="FFFFFF"/>
              </a:solidFill>
            </a:endParaRPr>
          </a:p>
        </p:txBody>
      </p:sp>
    </p:spTree>
    <p:extLst>
      <p:ext uri="{BB962C8B-B14F-4D97-AF65-F5344CB8AC3E}">
        <p14:creationId xmlns:p14="http://schemas.microsoft.com/office/powerpoint/2010/main" val="41712607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852071525"/>
              </p:ext>
            </p:extLst>
          </p:nvPr>
        </p:nvGraphicFramePr>
        <p:xfrm>
          <a:off x="457200" y="150813"/>
          <a:ext cx="20682240" cy="5259387"/>
        </p:xfrm>
        <a:graphic>
          <a:graphicData uri="http://schemas.openxmlformats.org/drawingml/2006/table">
            <a:tbl>
              <a:tblPr/>
              <a:tblGrid>
                <a:gridCol w="1600200"/>
                <a:gridCol w="1524000"/>
                <a:gridCol w="1447800"/>
                <a:gridCol w="3429000"/>
                <a:gridCol w="2775240"/>
                <a:gridCol w="2209800"/>
                <a:gridCol w="1676400"/>
                <a:gridCol w="1905000"/>
                <a:gridCol w="4114800"/>
              </a:tblGrid>
              <a:tr h="460720">
                <a:tc rowSpan="2">
                  <a:txBody>
                    <a:bodyPr/>
                    <a:lstStyle/>
                    <a:p>
                      <a:pPr marL="0" marR="0" algn="ctr">
                        <a:spcBef>
                          <a:spcPts val="0"/>
                        </a:spcBef>
                        <a:spcAft>
                          <a:spcPts val="0"/>
                        </a:spcAft>
                      </a:pPr>
                      <a:r>
                        <a:rPr lang="en-US" sz="1200" b="1" kern="1400" dirty="0" smtClean="0">
                          <a:solidFill>
                            <a:srgbClr val="000000"/>
                          </a:solidFill>
                          <a:latin typeface="+mj-lt"/>
                          <a:ea typeface="Calibri"/>
                        </a:rPr>
                        <a:t>a</a:t>
                      </a:r>
                    </a:p>
                    <a:p>
                      <a:pPr marL="0" marR="0" algn="ctr">
                        <a:spcBef>
                          <a:spcPts val="0"/>
                        </a:spcBef>
                        <a:spcAft>
                          <a:spcPts val="0"/>
                        </a:spcAft>
                      </a:pPr>
                      <a:r>
                        <a:rPr lang="en-US" sz="1200" b="1" kern="1400" dirty="0" smtClean="0">
                          <a:solidFill>
                            <a:srgbClr val="000000"/>
                          </a:solidFill>
                          <a:latin typeface="+mj-lt"/>
                          <a:ea typeface="Calibri"/>
                        </a:rPr>
                        <a:t>Search terms</a:t>
                      </a:r>
                    </a:p>
                    <a:p>
                      <a:pPr marL="0" marR="0" algn="ctr">
                        <a:spcBef>
                          <a:spcPts val="0"/>
                        </a:spcBef>
                        <a:spcAft>
                          <a:spcPts val="0"/>
                        </a:spcAft>
                      </a:pPr>
                      <a:r>
                        <a:rPr lang="en-US" sz="1200" b="0" kern="1400" dirty="0" smtClean="0">
                          <a:solidFill>
                            <a:srgbClr val="000000"/>
                          </a:solidFill>
                          <a:latin typeface="+mj-lt"/>
                          <a:ea typeface="Calibri"/>
                        </a:rPr>
                        <a:t>for concept Harbor</a:t>
                      </a:r>
                    </a:p>
                    <a:p>
                      <a:pPr marL="0" marR="0" algn="ctr">
                        <a:spcBef>
                          <a:spcPts val="0"/>
                        </a:spcBef>
                        <a:spcAft>
                          <a:spcPts val="0"/>
                        </a:spcAft>
                      </a:pPr>
                      <a:r>
                        <a:rPr lang="en-US" sz="1200" b="0" kern="1400" dirty="0" smtClean="0">
                          <a:solidFill>
                            <a:srgbClr val="000000"/>
                          </a:solidFill>
                          <a:latin typeface="+mj-lt"/>
                          <a:ea typeface="Calibri"/>
                        </a:rPr>
                        <a:t>in the raw alpha index</a:t>
                      </a:r>
                      <a:endParaRPr lang="en-US" sz="1200" b="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b1</a:t>
                      </a:r>
                    </a:p>
                    <a:p>
                      <a:pPr marL="0" marR="0" algn="ctr">
                        <a:spcBef>
                          <a:spcPts val="0"/>
                        </a:spcBef>
                        <a:spcAft>
                          <a:spcPts val="0"/>
                        </a:spcAft>
                      </a:pPr>
                      <a:r>
                        <a:rPr lang="en-US" sz="1200" b="1" kern="1400" dirty="0" smtClean="0">
                          <a:solidFill>
                            <a:srgbClr val="000000"/>
                          </a:solidFill>
                          <a:latin typeface="+mj-lt"/>
                          <a:ea typeface="Calibri"/>
                        </a:rPr>
                        <a:t>Variants </a:t>
                      </a:r>
                      <a:r>
                        <a:rPr lang="en-US" sz="1200" b="1" kern="1400" dirty="0">
                          <a:solidFill>
                            <a:srgbClr val="000000"/>
                          </a:solidFill>
                          <a:latin typeface="+mj-lt"/>
                          <a:ea typeface="Calibri"/>
                        </a:rPr>
                        <a:t>consolidated</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b2</a:t>
                      </a:r>
                    </a:p>
                    <a:p>
                      <a:pPr marL="0" marR="0" algn="ctr">
                        <a:spcBef>
                          <a:spcPts val="0"/>
                        </a:spcBef>
                        <a:spcAft>
                          <a:spcPts val="0"/>
                        </a:spcAft>
                      </a:pPr>
                      <a:r>
                        <a:rPr lang="en-US" sz="1200" b="1" kern="1400" dirty="0" smtClean="0">
                          <a:solidFill>
                            <a:srgbClr val="000000"/>
                          </a:solidFill>
                          <a:latin typeface="+mj-lt"/>
                          <a:ea typeface="Calibri"/>
                        </a:rPr>
                        <a:t>Synonyms </a:t>
                      </a:r>
                      <a:r>
                        <a:rPr lang="en-US" sz="1200" b="1" kern="1400" dirty="0">
                          <a:solidFill>
                            <a:srgbClr val="000000"/>
                          </a:solidFill>
                          <a:latin typeface="+mj-lt"/>
                          <a:ea typeface="Calibri"/>
                        </a:rPr>
                        <a:t>consolidated</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c1</a:t>
                      </a:r>
                    </a:p>
                    <a:p>
                      <a:pPr marL="0" marR="0" algn="ctr">
                        <a:spcBef>
                          <a:spcPts val="0"/>
                        </a:spcBef>
                        <a:spcAft>
                          <a:spcPts val="0"/>
                        </a:spcAft>
                      </a:pPr>
                      <a:r>
                        <a:rPr lang="en-US" sz="1200" b="1" kern="1400" dirty="0" smtClean="0">
                          <a:solidFill>
                            <a:srgbClr val="000000"/>
                          </a:solidFill>
                          <a:latin typeface="+mj-lt"/>
                          <a:ea typeface="Calibri"/>
                        </a:rPr>
                        <a:t>Semantic factors</a:t>
                      </a:r>
                      <a:endParaRPr lang="en-US" sz="1200" b="1"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c1 continued</a:t>
                      </a:r>
                    </a:p>
                    <a:p>
                      <a:pPr marL="0" marR="0" algn="ctr">
                        <a:spcBef>
                          <a:spcPts val="0"/>
                        </a:spcBef>
                        <a:spcAft>
                          <a:spcPts val="0"/>
                        </a:spcAft>
                      </a:pPr>
                      <a:r>
                        <a:rPr lang="en-US" sz="1200" b="1" kern="1400" dirty="0" smtClean="0">
                          <a:solidFill>
                            <a:srgbClr val="000000"/>
                          </a:solidFill>
                          <a:latin typeface="+mj-lt"/>
                          <a:ea typeface="Calibri"/>
                        </a:rPr>
                        <a:t>Semantic</a:t>
                      </a:r>
                      <a:r>
                        <a:rPr lang="en-US" sz="1200" b="1" kern="1400" baseline="0" dirty="0" smtClean="0">
                          <a:solidFill>
                            <a:srgbClr val="000000"/>
                          </a:solidFill>
                          <a:latin typeface="+mj-lt"/>
                          <a:ea typeface="Calibri"/>
                        </a:rPr>
                        <a:t> factors 2</a:t>
                      </a:r>
                      <a:endParaRPr lang="en-US" sz="1200" b="1"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spcBef>
                          <a:spcPts val="0"/>
                        </a:spcBef>
                        <a:spcAft>
                          <a:spcPts val="0"/>
                        </a:spcAft>
                      </a:pPr>
                      <a:r>
                        <a:rPr lang="en-US" sz="1200" b="1" kern="1400" dirty="0" smtClean="0">
                          <a:solidFill>
                            <a:srgbClr val="000000"/>
                          </a:solidFill>
                          <a:latin typeface="+mj-lt"/>
                          <a:ea typeface="Calibri"/>
                        </a:rPr>
                        <a:t>c2</a:t>
                      </a:r>
                    </a:p>
                    <a:p>
                      <a:pPr marL="0" marR="0" algn="ctr">
                        <a:spcBef>
                          <a:spcPts val="0"/>
                        </a:spcBef>
                        <a:spcAft>
                          <a:spcPts val="0"/>
                        </a:spcAft>
                      </a:pPr>
                      <a:endParaRPr lang="en-US" sz="1200" b="1"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endParaRPr lang="en-US" sz="1200" b="1"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5267">
                <a:tc v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1410782" rtl="0" eaLnBrk="1" latinLnBrk="0" hangingPunct="1">
                        <a:spcBef>
                          <a:spcPts val="0"/>
                        </a:spcBef>
                        <a:spcAft>
                          <a:spcPts val="0"/>
                        </a:spcAft>
                        <a:tabLst>
                          <a:tab pos="857250" algn="l"/>
                        </a:tabLst>
                      </a:pPr>
                      <a:endParaRPr lang="en-US" sz="1200" b="1" kern="1400" dirty="0">
                        <a:solidFill>
                          <a:srgbClr val="FF0000"/>
                        </a:solidFill>
                        <a:latin typeface="+mj-lt"/>
                        <a:ea typeface="Calibri"/>
                        <a:cs typeface="+mn-cs"/>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b="1" kern="1400" dirty="0">
                        <a:solidFill>
                          <a:srgbClr val="00B05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b="1" kern="1400" dirty="0">
                        <a:solidFill>
                          <a:srgbClr val="0070C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43400">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Harbor</a:t>
                      </a:r>
                    </a:p>
                    <a:p>
                      <a:pPr marL="0" marR="0">
                        <a:spcBef>
                          <a:spcPts val="0"/>
                        </a:spcBef>
                        <a:spcAft>
                          <a:spcPts val="0"/>
                        </a:spcAft>
                      </a:pPr>
                      <a:r>
                        <a:rPr lang="en-US" sz="1200" kern="1400" dirty="0" smtClean="0">
                          <a:solidFill>
                            <a:srgbClr val="000000"/>
                          </a:solidFill>
                          <a:latin typeface="+mj-lt"/>
                          <a:ea typeface="Calibri"/>
                        </a:rPr>
                        <a:t>Harbors</a:t>
                      </a:r>
                    </a:p>
                    <a:p>
                      <a:pPr marL="0" marR="0">
                        <a:spcBef>
                          <a:spcPts val="0"/>
                        </a:spcBef>
                        <a:spcAft>
                          <a:spcPts val="0"/>
                        </a:spcAft>
                      </a:pPr>
                      <a:r>
                        <a:rPr lang="en-US" sz="1200" kern="1400" dirty="0" smtClean="0">
                          <a:solidFill>
                            <a:srgbClr val="000000"/>
                          </a:solidFill>
                          <a:latin typeface="+mj-lt"/>
                          <a:ea typeface="Calibri"/>
                        </a:rPr>
                        <a:t>Harbour</a:t>
                      </a:r>
                    </a:p>
                    <a:p>
                      <a:pPr marL="0" marR="0">
                        <a:spcBef>
                          <a:spcPts val="0"/>
                        </a:spcBef>
                        <a:spcAft>
                          <a:spcPts val="0"/>
                        </a:spcAft>
                      </a:pPr>
                      <a:r>
                        <a:rPr lang="en-US" sz="1200" kern="1400" dirty="0" smtClean="0">
                          <a:solidFill>
                            <a:srgbClr val="000000"/>
                          </a:solidFill>
                          <a:latin typeface="+mj-lt"/>
                          <a:ea typeface="Calibri"/>
                        </a:rPr>
                        <a:t>Harbours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Port</a:t>
                      </a:r>
                    </a:p>
                    <a:p>
                      <a:pPr marL="0" marR="0">
                        <a:spcBef>
                          <a:spcPts val="0"/>
                        </a:spcBef>
                        <a:spcAft>
                          <a:spcPts val="0"/>
                        </a:spcAft>
                      </a:pPr>
                      <a:r>
                        <a:rPr lang="en-US" sz="1200" kern="1400" dirty="0" smtClean="0">
                          <a:solidFill>
                            <a:srgbClr val="000000"/>
                          </a:solidFill>
                          <a:latin typeface="+mj-lt"/>
                          <a:ea typeface="Calibri"/>
                        </a:rPr>
                        <a:t>Ports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Dock</a:t>
                      </a:r>
                    </a:p>
                    <a:p>
                      <a:pPr marL="0" marR="0">
                        <a:spcBef>
                          <a:spcPts val="0"/>
                        </a:spcBef>
                        <a:spcAft>
                          <a:spcPts val="0"/>
                        </a:spcAft>
                      </a:pPr>
                      <a:r>
                        <a:rPr lang="en-US" sz="1200" kern="1400" dirty="0" smtClean="0">
                          <a:solidFill>
                            <a:srgbClr val="000000"/>
                          </a:solidFill>
                          <a:latin typeface="+mj-lt"/>
                          <a:ea typeface="Calibri"/>
                        </a:rPr>
                        <a:t>Docks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indent="0" algn="l" defTabSz="1410782" rtl="0" eaLnBrk="1" fontAlgn="auto" latinLnBrk="0" hangingPunct="1">
                        <a:lnSpc>
                          <a:spcPct val="100000"/>
                        </a:lnSpc>
                        <a:spcBef>
                          <a:spcPts val="0"/>
                        </a:spcBef>
                        <a:spcAft>
                          <a:spcPts val="0"/>
                        </a:spcAft>
                        <a:buClrTx/>
                        <a:buSzTx/>
                        <a:buFontTx/>
                        <a:buNone/>
                        <a:tabLst/>
                        <a:defRPr/>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0"/>
                        </a:spcBef>
                        <a:spcAft>
                          <a:spcPts val="0"/>
                        </a:spcAft>
                        <a:buClrTx/>
                        <a:buSzTx/>
                        <a:buFontTx/>
                        <a:buNone/>
                        <a:tabLst/>
                        <a:defRPr/>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600"/>
                        </a:spcBef>
                        <a:spcAft>
                          <a:spcPts val="0"/>
                        </a:spcAft>
                        <a:buClrTx/>
                        <a:buSzTx/>
                        <a:buFontTx/>
                        <a:buNone/>
                        <a:tabLst/>
                        <a:defRPr/>
                      </a:pPr>
                      <a:r>
                        <a:rPr lang="en-US" sz="1200" kern="1400" spc="-20" baseline="0" dirty="0" smtClean="0">
                          <a:solidFill>
                            <a:srgbClr val="000000"/>
                          </a:solidFill>
                          <a:latin typeface="+mj-lt"/>
                          <a:ea typeface="Calibri"/>
                          <a:cs typeface="+mn-cs"/>
                        </a:rPr>
                        <a:t>Liverpool dock facilities</a:t>
                      </a:r>
                    </a:p>
                    <a:p>
                      <a:pPr marL="0" marR="0">
                        <a:spcBef>
                          <a:spcPts val="600"/>
                        </a:spcBef>
                        <a:spcAft>
                          <a:spcPts val="0"/>
                        </a:spcAft>
                      </a:pPr>
                      <a:r>
                        <a:rPr lang="en-US" sz="1200" kern="1400" dirty="0" smtClean="0">
                          <a:solidFill>
                            <a:srgbClr val="000000"/>
                          </a:solidFill>
                          <a:latin typeface="+mj-lt"/>
                          <a:ea typeface="Calibri"/>
                        </a:rPr>
                        <a:t>Inland ports</a:t>
                      </a:r>
                    </a:p>
                    <a:p>
                      <a:pPr marL="0" marR="0">
                        <a:spcBef>
                          <a:spcPts val="600"/>
                        </a:spcBef>
                        <a:spcAft>
                          <a:spcPts val="0"/>
                        </a:spcAft>
                      </a:pPr>
                      <a:r>
                        <a:rPr lang="en-US" sz="1200" kern="1400" dirty="0" smtClean="0">
                          <a:solidFill>
                            <a:srgbClr val="000000"/>
                          </a:solidFill>
                          <a:latin typeface="+mj-lt"/>
                          <a:ea typeface="Calibri"/>
                        </a:rPr>
                        <a:t>Boat facilities</a:t>
                      </a:r>
                    </a:p>
                    <a:p>
                      <a:pPr marL="0" marR="0">
                        <a:spcBef>
                          <a:spcPts val="600"/>
                        </a:spcBef>
                        <a:spcAft>
                          <a:spcPts val="0"/>
                        </a:spcAft>
                      </a:pPr>
                      <a:r>
                        <a:rPr lang="en-US" sz="1200" kern="1400" dirty="0" smtClean="0">
                          <a:solidFill>
                            <a:srgbClr val="000000"/>
                          </a:solidFill>
                          <a:latin typeface="+mj-lt"/>
                          <a:ea typeface="Calibri"/>
                        </a:rPr>
                        <a:t>Coastal oil</a:t>
                      </a:r>
                      <a:r>
                        <a:rPr lang="en-US" sz="1200" kern="1400" baseline="0" dirty="0" smtClean="0">
                          <a:solidFill>
                            <a:srgbClr val="000000"/>
                          </a:solidFill>
                          <a:latin typeface="+mj-lt"/>
                          <a:ea typeface="Calibri"/>
                        </a:rPr>
                        <a:t> terminal</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1028700" algn="l"/>
                        </a:tabLst>
                      </a:pPr>
                      <a:r>
                        <a:rPr lang="en-US" sz="1200" kern="1400" dirty="0" smtClean="0">
                          <a:solidFill>
                            <a:srgbClr val="000000"/>
                          </a:solidFill>
                          <a:latin typeface="+mj-lt"/>
                          <a:ea typeface="Calibri"/>
                        </a:rPr>
                        <a:t>	__</a:t>
                      </a:r>
                    </a:p>
                    <a:p>
                      <a:pPr marL="0" marR="0">
                        <a:spcBef>
                          <a:spcPts val="0"/>
                        </a:spcBef>
                        <a:spcAft>
                          <a:spcPts val="0"/>
                        </a:spcAft>
                        <a:tabLst>
                          <a:tab pos="1028700" algn="l"/>
                        </a:tabLst>
                      </a:pPr>
                      <a:r>
                        <a:rPr lang="en-US" sz="1200" kern="1400" dirty="0" smtClean="0">
                          <a:solidFill>
                            <a:srgbClr val="000000"/>
                          </a:solidFill>
                          <a:latin typeface="+mj-lt"/>
                          <a:ea typeface="Calibri"/>
                        </a:rPr>
                        <a:t>Harbor 	    |</a:t>
                      </a:r>
                    </a:p>
                    <a:p>
                      <a:pPr marL="0" marR="0">
                        <a:spcBef>
                          <a:spcPts val="0"/>
                        </a:spcBef>
                        <a:spcAft>
                          <a:spcPts val="0"/>
                        </a:spcAft>
                        <a:tabLst>
                          <a:tab pos="1028700" algn="l"/>
                        </a:tabLst>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	    &gt;</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Port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Dock	__|</a:t>
                      </a:r>
                    </a:p>
                    <a:p>
                      <a:pPr marL="0" marR="0">
                        <a:spcBef>
                          <a:spcPts val="0"/>
                        </a:spcBef>
                        <a:spcAft>
                          <a:spcPts val="0"/>
                        </a:spcAft>
                        <a:tabLst>
                          <a:tab pos="1028700" algn="l"/>
                        </a:tabLst>
                      </a:pPr>
                      <a:endParaRPr lang="en-US" sz="1200" kern="1400" dirty="0" smtClean="0">
                        <a:solidFill>
                          <a:srgbClr val="000000"/>
                        </a:solidFill>
                        <a:latin typeface="+mj-lt"/>
                        <a:ea typeface="Calibri"/>
                      </a:endParaRPr>
                    </a:p>
                    <a:p>
                      <a:pPr marL="0" marR="0">
                        <a:spcBef>
                          <a:spcPts val="0"/>
                        </a:spcBef>
                        <a:spcAft>
                          <a:spcPts val="0"/>
                        </a:spcAft>
                        <a:tabLst>
                          <a:tab pos="1028700" algn="l"/>
                        </a:tabLs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600"/>
                        </a:spcBef>
                        <a:spcAft>
                          <a:spcPts val="0"/>
                        </a:spcAft>
                        <a:buClrTx/>
                        <a:buSzTx/>
                        <a:buFontTx/>
                        <a:buNone/>
                        <a:tabLst/>
                        <a:defRPr/>
                      </a:pPr>
                      <a:r>
                        <a:rPr lang="en-US" sz="1200" kern="1400" spc="-20" baseline="0" dirty="0" smtClean="0">
                          <a:solidFill>
                            <a:srgbClr val="000000"/>
                          </a:solidFill>
                          <a:latin typeface="+mj-lt"/>
                          <a:ea typeface="Calibri"/>
                          <a:cs typeface="+mn-cs"/>
                        </a:rPr>
                        <a:t>Liverpool dock facility</a:t>
                      </a:r>
                    </a:p>
                    <a:p>
                      <a:pPr marL="0" marR="0">
                        <a:spcBef>
                          <a:spcPts val="600"/>
                        </a:spcBef>
                        <a:spcAft>
                          <a:spcPts val="0"/>
                        </a:spcAft>
                      </a:pPr>
                      <a:r>
                        <a:rPr lang="en-US" sz="1200" kern="1400" dirty="0" smtClean="0">
                          <a:solidFill>
                            <a:srgbClr val="000000"/>
                          </a:solidFill>
                          <a:latin typeface="+mj-lt"/>
                          <a:ea typeface="Calibri"/>
                        </a:rPr>
                        <a:t>Inland port</a:t>
                      </a:r>
                    </a:p>
                    <a:p>
                      <a:pPr marL="0" marR="0">
                        <a:spcBef>
                          <a:spcPts val="600"/>
                        </a:spcBef>
                        <a:spcAft>
                          <a:spcPts val="0"/>
                        </a:spcAft>
                      </a:pPr>
                      <a:r>
                        <a:rPr lang="en-US" sz="1200" kern="1400" dirty="0" smtClean="0">
                          <a:solidFill>
                            <a:srgbClr val="000000"/>
                          </a:solidFill>
                          <a:latin typeface="+mj-lt"/>
                          <a:ea typeface="Calibri"/>
                        </a:rPr>
                        <a:t>Boat facility</a:t>
                      </a:r>
                    </a:p>
                    <a:p>
                      <a:pPr marL="0" marR="0">
                        <a:spcBef>
                          <a:spcPts val="600"/>
                        </a:spcBef>
                        <a:spcAft>
                          <a:spcPts val="0"/>
                        </a:spcAft>
                      </a:pPr>
                      <a:r>
                        <a:rPr lang="en-US" sz="1200" kern="1400" dirty="0" smtClean="0">
                          <a:solidFill>
                            <a:srgbClr val="000000"/>
                          </a:solidFill>
                          <a:latin typeface="+mj-lt"/>
                          <a:ea typeface="Calibri"/>
                        </a:rPr>
                        <a:t>Coastal oil</a:t>
                      </a:r>
                      <a:r>
                        <a:rPr lang="en-US" sz="1200" kern="1400" baseline="0" dirty="0" smtClean="0">
                          <a:solidFill>
                            <a:srgbClr val="000000"/>
                          </a:solidFill>
                          <a:latin typeface="+mj-lt"/>
                          <a:ea typeface="Calibri"/>
                        </a:rPr>
                        <a:t> terminal</a:t>
                      </a: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Airport</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Harbor</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Parking garage</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Railroad station</a:t>
                      </a:r>
                    </a:p>
                    <a:p>
                      <a:pPr marL="0" marR="0">
                        <a:spcBef>
                          <a:spcPts val="1200"/>
                        </a:spcBef>
                        <a:spcAft>
                          <a:spcPts val="0"/>
                        </a:spcAft>
                      </a:pPr>
                      <a:endParaRPr lang="en-US" sz="1200" kern="1400" baseline="0" dirty="0" smtClean="0">
                        <a:solidFill>
                          <a:srgbClr val="000000"/>
                        </a:solidFill>
                        <a:latin typeface="+mj-lt"/>
                        <a:ea typeface="Calibri"/>
                      </a:endParaRPr>
                    </a:p>
                    <a:p>
                      <a:pPr marL="0" marR="0">
                        <a:spcBef>
                          <a:spcPts val="1200"/>
                        </a:spcBef>
                        <a:spcAft>
                          <a:spcPts val="0"/>
                        </a:spcAft>
                      </a:pPr>
                      <a:endParaRPr lang="en-US" sz="1200" kern="1400" baseline="0" dirty="0" smtClean="0">
                        <a:solidFill>
                          <a:srgbClr val="000000"/>
                        </a:solidFill>
                        <a:latin typeface="+mj-lt"/>
                        <a:ea typeface="Calibri"/>
                      </a:endParaRPr>
                    </a:p>
                    <a:p>
                      <a:pPr marL="0" marR="0">
                        <a:spcBef>
                          <a:spcPts val="1200"/>
                        </a:spcBef>
                        <a:spcAft>
                          <a:spcPts val="0"/>
                        </a:spcAft>
                      </a:pPr>
                      <a:endParaRPr lang="en-US" sz="1200" kern="1400" baseline="0" dirty="0" smtClean="0">
                        <a:solidFill>
                          <a:srgbClr val="000000"/>
                        </a:solidFill>
                        <a:latin typeface="+mj-lt"/>
                        <a:ea typeface="Calibri"/>
                      </a:endParaRPr>
                    </a:p>
                    <a:p>
                      <a:pPr marL="0" marR="0">
                        <a:spcBef>
                          <a:spcPts val="1200"/>
                        </a:spcBef>
                        <a:spcAft>
                          <a:spcPts val="0"/>
                        </a:spcAft>
                      </a:pPr>
                      <a:r>
                        <a:rPr lang="en-US" sz="1200" kern="1400" baseline="0" dirty="0" smtClean="0">
                          <a:solidFill>
                            <a:srgbClr val="000000"/>
                          </a:solidFill>
                          <a:latin typeface="+mj-lt"/>
                          <a:ea typeface="Calibri"/>
                        </a:rPr>
                        <a:t>Liverpool harbor</a:t>
                      </a:r>
                    </a:p>
                    <a:p>
                      <a:pPr marL="0" marR="0">
                        <a:spcBef>
                          <a:spcPts val="600"/>
                        </a:spcBef>
                        <a:spcAft>
                          <a:spcPts val="0"/>
                        </a:spcAft>
                      </a:pPr>
                      <a:r>
                        <a:rPr lang="en-US" sz="1200" kern="1400" baseline="0" dirty="0" smtClean="0">
                          <a:solidFill>
                            <a:srgbClr val="000000"/>
                          </a:solidFill>
                          <a:latin typeface="+mj-lt"/>
                          <a:ea typeface="Calibri"/>
                        </a:rPr>
                        <a:t>Inland </a:t>
                      </a:r>
                      <a:r>
                        <a:rPr lang="en-US" sz="1200" kern="1400" dirty="0" smtClean="0">
                          <a:solidFill>
                            <a:srgbClr val="000000"/>
                          </a:solidFill>
                          <a:latin typeface="+mj-lt"/>
                          <a:ea typeface="Calibri"/>
                          <a:cs typeface="+mn-cs"/>
                        </a:rPr>
                        <a:t>harbor</a:t>
                      </a:r>
                    </a:p>
                    <a:p>
                      <a:pPr marL="0" marR="0">
                        <a:spcBef>
                          <a:spcPts val="600"/>
                        </a:spcBef>
                        <a:spcAft>
                          <a:spcPts val="0"/>
                        </a:spcAft>
                      </a:pPr>
                      <a:r>
                        <a:rPr lang="en-US" sz="1200" kern="1400" dirty="0" smtClean="0">
                          <a:solidFill>
                            <a:srgbClr val="000000"/>
                          </a:solidFill>
                          <a:latin typeface="+mj-lt"/>
                          <a:ea typeface="Calibri"/>
                        </a:rPr>
                        <a:t>Boat harbor</a:t>
                      </a:r>
                    </a:p>
                    <a:p>
                      <a:pPr marL="0" marR="0">
                        <a:spcBef>
                          <a:spcPts val="600"/>
                        </a:spcBef>
                        <a:spcAft>
                          <a:spcPts val="0"/>
                        </a:spcAft>
                      </a:pPr>
                      <a:r>
                        <a:rPr lang="en-US" sz="1200" kern="1400" dirty="0" smtClean="0">
                          <a:solidFill>
                            <a:srgbClr val="000000"/>
                          </a:solidFill>
                          <a:latin typeface="+mj-lt"/>
                          <a:ea typeface="Calibri"/>
                        </a:rPr>
                        <a:t>Coastal oil</a:t>
                      </a:r>
                      <a:r>
                        <a:rPr lang="en-US" sz="1200" kern="1400" baseline="0" dirty="0" smtClean="0">
                          <a:solidFill>
                            <a:srgbClr val="000000"/>
                          </a:solidFill>
                          <a:latin typeface="+mj-lt"/>
                          <a:ea typeface="Calibri"/>
                        </a:rPr>
                        <a:t> harbor</a:t>
                      </a:r>
                      <a:endParaRPr lang="en-US" sz="1200" kern="1400" dirty="0">
                        <a:solidFill>
                          <a:srgbClr val="000000"/>
                        </a:solidFill>
                        <a:latin typeface="+mj-lt"/>
                        <a:ea typeface="Calibri"/>
                        <a:cs typeface="+mn-cs"/>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tabLst>
                          <a:tab pos="1085850" algn="l"/>
                        </a:tabLst>
                      </a:pPr>
                      <a:r>
                        <a:rPr lang="en-US" sz="1200" b="1" kern="1400" dirty="0" smtClean="0">
                          <a:solidFill>
                            <a:srgbClr val="000000"/>
                          </a:solidFill>
                          <a:latin typeface="+mj-lt"/>
                          <a:ea typeface="Calibri"/>
                        </a:rPr>
                        <a:t>=  </a:t>
                      </a:r>
                      <a:r>
                        <a:rPr lang="en-US" sz="1200" b="1" kern="1400" dirty="0" smtClean="0">
                          <a:solidFill>
                            <a:srgbClr val="00B050"/>
                          </a:solidFill>
                          <a:latin typeface="+mj-lt"/>
                          <a:ea typeface="Calibri"/>
                        </a:rPr>
                        <a:t>Traffic station</a:t>
                      </a:r>
                      <a:endParaRPr lang="en-US" sz="1200" b="1" kern="1400" dirty="0" smtClean="0">
                        <a:solidFill>
                          <a:srgbClr val="FF0000"/>
                        </a:solidFill>
                        <a:latin typeface="+mj-lt"/>
                        <a:ea typeface="Calibri"/>
                        <a:cs typeface="+mn-cs"/>
                      </a:endParaRPr>
                    </a:p>
                    <a:p>
                      <a:pPr marL="0" marR="0">
                        <a:spcBef>
                          <a:spcPts val="0"/>
                        </a:spcBef>
                        <a:spcAft>
                          <a:spcPts val="0"/>
                        </a:spcAft>
                        <a:tabLst>
                          <a:tab pos="1085850" algn="l"/>
                        </a:tabLst>
                      </a:pPr>
                      <a:endParaRPr lang="en-US" sz="1200" b="1" kern="1400" dirty="0" smtClean="0">
                        <a:solidFill>
                          <a:srgbClr val="000000"/>
                        </a:solidFill>
                        <a:latin typeface="+mj-lt"/>
                        <a:ea typeface="Calibri"/>
                      </a:endParaRPr>
                    </a:p>
                    <a:p>
                      <a:pPr marL="0" marR="0">
                        <a:spcBef>
                          <a:spcPts val="0"/>
                        </a:spcBef>
                        <a:spcAft>
                          <a:spcPts val="0"/>
                        </a:spcAft>
                        <a:tabLst>
                          <a:tab pos="1085850" algn="l"/>
                        </a:tabLst>
                      </a:pPr>
                      <a:endParaRPr lang="en-US" sz="1200" b="1" kern="1400" baseline="0" dirty="0" smtClean="0">
                        <a:solidFill>
                          <a:srgbClr val="000000"/>
                        </a:solidFill>
                        <a:latin typeface="+mj-lt"/>
                        <a:ea typeface="Calibri"/>
                      </a:endParaRPr>
                    </a:p>
                    <a:p>
                      <a:pPr marL="0" marR="0">
                        <a:spcBef>
                          <a:spcPts val="0"/>
                        </a:spcBef>
                        <a:spcAft>
                          <a:spcPts val="0"/>
                        </a:spcAft>
                        <a:tabLst>
                          <a:tab pos="1085850" algn="l"/>
                        </a:tabLst>
                      </a:pPr>
                      <a:r>
                        <a:rPr lang="en-US" sz="1200" b="1" kern="1400" dirty="0" smtClean="0">
                          <a:solidFill>
                            <a:srgbClr val="000000"/>
                          </a:solidFill>
                          <a:latin typeface="+mj-lt"/>
                          <a:ea typeface="Calibri"/>
                        </a:rPr>
                        <a:t>=  </a:t>
                      </a:r>
                      <a:r>
                        <a:rPr lang="en-US" sz="1200" b="1" kern="1400" dirty="0" smtClean="0">
                          <a:solidFill>
                            <a:srgbClr val="00B050"/>
                          </a:solidFill>
                          <a:latin typeface="+mj-lt"/>
                          <a:ea typeface="Calibri"/>
                        </a:rPr>
                        <a:t>Traffic station</a:t>
                      </a:r>
                      <a:r>
                        <a:rPr lang="en-US" sz="1200" b="1" kern="1400" dirty="0" smtClean="0">
                          <a:solidFill>
                            <a:srgbClr val="000000"/>
                          </a:solidFill>
                          <a:latin typeface="+mj-lt"/>
                          <a:ea typeface="Calibri"/>
                        </a:rPr>
                        <a:t> </a:t>
                      </a:r>
                      <a:endParaRPr lang="en-US" sz="1200" b="1" kern="1400" baseline="0" dirty="0" smtClean="0">
                        <a:solidFill>
                          <a:srgbClr val="FF0000"/>
                        </a:solidFill>
                        <a:latin typeface="+mj-lt"/>
                        <a:ea typeface="Calibri"/>
                      </a:endParaRPr>
                    </a:p>
                    <a:p>
                      <a:pPr marL="0" marR="0">
                        <a:spcBef>
                          <a:spcPts val="0"/>
                        </a:spcBef>
                        <a:spcAft>
                          <a:spcPts val="0"/>
                        </a:spcAft>
                        <a:tabLst>
                          <a:tab pos="1085850" algn="l"/>
                        </a:tabLst>
                      </a:pPr>
                      <a:endParaRPr lang="en-US" sz="1200" b="1" kern="1400" baseline="0" dirty="0" smtClean="0">
                        <a:solidFill>
                          <a:srgbClr val="000000"/>
                        </a:solidFill>
                        <a:latin typeface="+mj-lt"/>
                        <a:ea typeface="Calibri"/>
                      </a:endParaRPr>
                    </a:p>
                    <a:p>
                      <a:pPr marL="0" marR="0">
                        <a:spcBef>
                          <a:spcPts val="0"/>
                        </a:spcBef>
                        <a:spcAft>
                          <a:spcPts val="0"/>
                        </a:spcAft>
                        <a:tabLst>
                          <a:tab pos="1085850" algn="l"/>
                        </a:tabLst>
                      </a:pPr>
                      <a:endParaRPr lang="en-US" sz="1200" b="1" kern="1400" baseline="0" dirty="0" smtClean="0">
                        <a:solidFill>
                          <a:srgbClr val="000000"/>
                        </a:solidFill>
                        <a:latin typeface="+mj-lt"/>
                        <a:ea typeface="Calibri"/>
                      </a:endParaRPr>
                    </a:p>
                    <a:p>
                      <a:pPr marL="0" marR="0">
                        <a:spcBef>
                          <a:spcPts val="0"/>
                        </a:spcBef>
                        <a:spcAft>
                          <a:spcPts val="0"/>
                        </a:spcAft>
                        <a:tabLst>
                          <a:tab pos="1085850" algn="l"/>
                        </a:tabLst>
                      </a:pPr>
                      <a:r>
                        <a:rPr lang="en-US" sz="1200" b="1" kern="1400" baseline="0" dirty="0" smtClean="0">
                          <a:solidFill>
                            <a:srgbClr val="000000"/>
                          </a:solidFill>
                          <a:latin typeface="+mj-lt"/>
                          <a:ea typeface="Calibri"/>
                        </a:rPr>
                        <a:t>=</a:t>
                      </a:r>
                      <a:r>
                        <a:rPr lang="en-US" sz="1200" b="1" kern="1400" dirty="0" smtClean="0">
                          <a:solidFill>
                            <a:srgbClr val="000000"/>
                          </a:solidFill>
                          <a:latin typeface="+mj-lt"/>
                          <a:ea typeface="Calibri"/>
                        </a:rPr>
                        <a:t>  </a:t>
                      </a:r>
                      <a:r>
                        <a:rPr lang="en-US" sz="1200" b="1" kern="1400" dirty="0" smtClean="0">
                          <a:solidFill>
                            <a:srgbClr val="00B050"/>
                          </a:solidFill>
                          <a:latin typeface="+mj-lt"/>
                          <a:ea typeface="Calibri"/>
                        </a:rPr>
                        <a:t>Traffic station</a:t>
                      </a:r>
                      <a:endParaRPr lang="en-US" sz="1200" b="1" kern="1400" dirty="0" smtClean="0">
                        <a:solidFill>
                          <a:srgbClr val="FF0000"/>
                        </a:solidFill>
                        <a:latin typeface="+mj-lt"/>
                        <a:ea typeface="Calibri"/>
                        <a:cs typeface="+mn-cs"/>
                      </a:endParaRPr>
                    </a:p>
                    <a:p>
                      <a:pPr marL="0" marR="0">
                        <a:spcBef>
                          <a:spcPts val="0"/>
                        </a:spcBef>
                        <a:spcAft>
                          <a:spcPts val="0"/>
                        </a:spcAft>
                        <a:tabLst>
                          <a:tab pos="1085850" algn="l"/>
                        </a:tabLst>
                      </a:pPr>
                      <a:endParaRPr lang="en-US" sz="1200" b="1" kern="1400" baseline="0" dirty="0" smtClean="0">
                        <a:solidFill>
                          <a:srgbClr val="000000"/>
                        </a:solidFill>
                        <a:latin typeface="+mj-lt"/>
                        <a:ea typeface="Calibri"/>
                      </a:endParaRPr>
                    </a:p>
                    <a:p>
                      <a:pPr marL="0" marR="0">
                        <a:spcBef>
                          <a:spcPts val="0"/>
                        </a:spcBef>
                        <a:spcAft>
                          <a:spcPts val="0"/>
                        </a:spcAft>
                        <a:tabLst>
                          <a:tab pos="1085850" algn="l"/>
                        </a:tabLst>
                      </a:pPr>
                      <a:endParaRPr lang="en-US" sz="1200" b="1" kern="1400" baseline="0" dirty="0" smtClean="0">
                        <a:solidFill>
                          <a:srgbClr val="000000"/>
                        </a:solidFill>
                        <a:latin typeface="+mj-lt"/>
                        <a:ea typeface="Calibri"/>
                      </a:endParaRPr>
                    </a:p>
                    <a:p>
                      <a:pPr marL="0" marR="0">
                        <a:spcBef>
                          <a:spcPts val="0"/>
                        </a:spcBef>
                        <a:spcAft>
                          <a:spcPts val="0"/>
                        </a:spcAft>
                        <a:tabLst>
                          <a:tab pos="1085850" algn="l"/>
                        </a:tabLst>
                      </a:pPr>
                      <a:r>
                        <a:rPr lang="en-US" sz="1200" b="1" kern="1400" baseline="0" dirty="0" smtClean="0">
                          <a:solidFill>
                            <a:srgbClr val="000000"/>
                          </a:solidFill>
                          <a:latin typeface="+mj-lt"/>
                          <a:ea typeface="Calibri"/>
                        </a:rPr>
                        <a:t>=</a:t>
                      </a:r>
                      <a:r>
                        <a:rPr lang="en-US" sz="1200" b="1" kern="1400" dirty="0" smtClean="0">
                          <a:solidFill>
                            <a:srgbClr val="000000"/>
                          </a:solidFill>
                          <a:latin typeface="+mj-lt"/>
                          <a:ea typeface="Calibri"/>
                        </a:rPr>
                        <a:t>  </a:t>
                      </a:r>
                      <a:r>
                        <a:rPr lang="en-US" sz="1200" b="1" kern="1400" dirty="0" smtClean="0">
                          <a:solidFill>
                            <a:srgbClr val="00B050"/>
                          </a:solidFill>
                          <a:latin typeface="+mj-lt"/>
                          <a:ea typeface="Calibri"/>
                        </a:rPr>
                        <a:t>Traffic station</a:t>
                      </a:r>
                      <a:endParaRPr lang="en-US" sz="1200" b="1" kern="1400" dirty="0" smtClean="0">
                        <a:solidFill>
                          <a:srgbClr val="FF0000"/>
                        </a:solidFill>
                        <a:latin typeface="+mj-lt"/>
                        <a:ea typeface="Calibri"/>
                        <a:cs typeface="+mn-cs"/>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0"/>
                        </a:spcBef>
                        <a:spcAft>
                          <a:spcPts val="0"/>
                        </a:spcAft>
                      </a:pPr>
                      <a:endParaRPr lang="en-US" sz="1100" kern="1400" baseline="0" dirty="0" smtClean="0">
                        <a:solidFill>
                          <a:srgbClr val="000000"/>
                        </a:solidFill>
                        <a:latin typeface="+mj-lt"/>
                        <a:ea typeface="Calibri"/>
                        <a:cs typeface="+mn-cs"/>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600"/>
                        </a:spcBef>
                        <a:spcAft>
                          <a:spcPts val="0"/>
                        </a:spcAft>
                      </a:pPr>
                      <a:r>
                        <a:rPr lang="en-US" sz="1200" kern="1400" baseline="0" dirty="0" smtClean="0">
                          <a:solidFill>
                            <a:srgbClr val="000000"/>
                          </a:solidFill>
                          <a:latin typeface="+mj-lt"/>
                          <a:ea typeface="Calibri"/>
                          <a:cs typeface="+mn-cs"/>
                        </a:rPr>
                        <a:t>= Harbor :  Liverpool</a:t>
                      </a:r>
                      <a:endParaRPr lang="en-US" sz="1200" kern="1400" baseline="0" dirty="0" smtClean="0">
                        <a:solidFill>
                          <a:srgbClr val="000000"/>
                        </a:solidFill>
                        <a:latin typeface="+mj-lt"/>
                        <a:ea typeface="Calibri"/>
                      </a:endParaRPr>
                    </a:p>
                    <a:p>
                      <a:pPr marL="0" marR="0">
                        <a:spcBef>
                          <a:spcPts val="600"/>
                        </a:spcBef>
                        <a:spcAft>
                          <a:spcPts val="0"/>
                        </a:spcAft>
                      </a:pPr>
                      <a:r>
                        <a:rPr lang="en-US" sz="1200" kern="1400" baseline="0" dirty="0" smtClean="0">
                          <a:solidFill>
                            <a:srgbClr val="000000"/>
                          </a:solidFill>
                          <a:latin typeface="+mj-lt"/>
                          <a:ea typeface="Calibri"/>
                        </a:rPr>
                        <a:t>= Harbor :  Inland water tr. </a:t>
                      </a:r>
                    </a:p>
                    <a:p>
                      <a:pPr marL="0" marR="0">
                        <a:spcBef>
                          <a:spcPts val="600"/>
                        </a:spcBef>
                        <a:spcAft>
                          <a:spcPts val="0"/>
                        </a:spcAft>
                      </a:pPr>
                      <a:r>
                        <a:rPr lang="en-US" sz="1200" kern="1400" baseline="0" dirty="0" smtClean="0">
                          <a:solidFill>
                            <a:srgbClr val="000000"/>
                          </a:solidFill>
                          <a:latin typeface="+mj-lt"/>
                          <a:ea typeface="Calibri"/>
                        </a:rPr>
                        <a:t>= Harbor :  Small ship</a:t>
                      </a:r>
                    </a:p>
                    <a:p>
                      <a:pPr marL="0" marR="0">
                        <a:spcBef>
                          <a:spcPts val="600"/>
                        </a:spcBef>
                        <a:spcAft>
                          <a:spcPts val="0"/>
                        </a:spcAft>
                      </a:pPr>
                      <a:r>
                        <a:rPr lang="en-US" sz="1200" kern="1400" baseline="0" dirty="0" smtClean="0">
                          <a:solidFill>
                            <a:srgbClr val="000000"/>
                          </a:solidFill>
                          <a:latin typeface="+mj-lt"/>
                          <a:ea typeface="Calibri"/>
                        </a:rPr>
                        <a:t>= Harbor :  Ocean transport : Oil</a:t>
                      </a: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857250" algn="l"/>
                        </a:tabLst>
                      </a:pPr>
                      <a:endParaRPr lang="en-US" sz="1200"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B050"/>
                        </a:solidFill>
                        <a:latin typeface="+mj-lt"/>
                        <a:ea typeface="Calibri"/>
                      </a:endParaRPr>
                    </a:p>
                    <a:p>
                      <a:pPr marL="0" marR="0">
                        <a:spcBef>
                          <a:spcPts val="0"/>
                        </a:spcBef>
                        <a:spcAft>
                          <a:spcPts val="0"/>
                        </a:spcAft>
                      </a:pPr>
                      <a:r>
                        <a:rPr lang="en-US" sz="1200" kern="1400" baseline="0" dirty="0" smtClean="0">
                          <a:solidFill>
                            <a:srgbClr val="00B050"/>
                          </a:solidFill>
                          <a:latin typeface="+mj-lt"/>
                          <a:ea typeface="Calibri"/>
                        </a:rPr>
                        <a:t> </a:t>
                      </a: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Slide Number Placeholder 4"/>
          <p:cNvSpPr>
            <a:spLocks noGrp="1"/>
          </p:cNvSpPr>
          <p:nvPr>
            <p:ph type="sldNum" sz="quarter" idx="12"/>
          </p:nvPr>
        </p:nvSpPr>
        <p:spPr/>
        <p:txBody>
          <a:bodyPr/>
          <a:lstStyle/>
          <a:p>
            <a:pPr>
              <a:defRPr/>
            </a:pPr>
            <a:fld id="{1C34AABC-7A0A-4F81-8B5A-F7715F07E9BB}" type="slidenum">
              <a:rPr lang="en-US" smtClean="0"/>
              <a:pPr>
                <a:defRPr/>
              </a:pPr>
              <a:t>30</a:t>
            </a:fld>
            <a:endParaRPr lang="en-US" dirty="0"/>
          </a:p>
        </p:txBody>
      </p:sp>
      <p:pic>
        <p:nvPicPr>
          <p:cNvPr id="6" name="~PP102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9563104" y="3810000"/>
            <a:ext cx="776287" cy="776288"/>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7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030931956"/>
              </p:ext>
            </p:extLst>
          </p:nvPr>
        </p:nvGraphicFramePr>
        <p:xfrm>
          <a:off x="457200" y="150813"/>
          <a:ext cx="20682240" cy="5335587"/>
        </p:xfrm>
        <a:graphic>
          <a:graphicData uri="http://schemas.openxmlformats.org/drawingml/2006/table">
            <a:tbl>
              <a:tblPr/>
              <a:tblGrid>
                <a:gridCol w="1600200"/>
                <a:gridCol w="1524000"/>
                <a:gridCol w="1447800"/>
                <a:gridCol w="3429000"/>
                <a:gridCol w="2775240"/>
                <a:gridCol w="2209800"/>
                <a:gridCol w="1676400"/>
                <a:gridCol w="1905000"/>
                <a:gridCol w="4114800"/>
              </a:tblGrid>
              <a:tr h="460720">
                <a:tc rowSpan="2">
                  <a:txBody>
                    <a:bodyPr/>
                    <a:lstStyle/>
                    <a:p>
                      <a:pPr marL="0" marR="0" algn="ctr">
                        <a:spcBef>
                          <a:spcPts val="0"/>
                        </a:spcBef>
                        <a:spcAft>
                          <a:spcPts val="0"/>
                        </a:spcAft>
                      </a:pPr>
                      <a:r>
                        <a:rPr lang="en-US" sz="1200" b="1" kern="1400" dirty="0" smtClean="0">
                          <a:solidFill>
                            <a:srgbClr val="000000"/>
                          </a:solidFill>
                          <a:latin typeface="+mj-lt"/>
                          <a:ea typeface="Calibri"/>
                        </a:rPr>
                        <a:t>a</a:t>
                      </a:r>
                    </a:p>
                    <a:p>
                      <a:pPr marL="0" marR="0" algn="ctr">
                        <a:spcBef>
                          <a:spcPts val="0"/>
                        </a:spcBef>
                        <a:spcAft>
                          <a:spcPts val="0"/>
                        </a:spcAft>
                      </a:pPr>
                      <a:r>
                        <a:rPr lang="en-US" sz="1200" b="1" kern="1400" dirty="0" smtClean="0">
                          <a:solidFill>
                            <a:srgbClr val="000000"/>
                          </a:solidFill>
                          <a:latin typeface="+mj-lt"/>
                          <a:ea typeface="Calibri"/>
                        </a:rPr>
                        <a:t>Search terms</a:t>
                      </a:r>
                    </a:p>
                    <a:p>
                      <a:pPr marL="0" marR="0" algn="ctr">
                        <a:spcBef>
                          <a:spcPts val="0"/>
                        </a:spcBef>
                        <a:spcAft>
                          <a:spcPts val="0"/>
                        </a:spcAft>
                      </a:pPr>
                      <a:r>
                        <a:rPr lang="en-US" sz="1200" b="0" kern="1400" dirty="0" smtClean="0">
                          <a:solidFill>
                            <a:srgbClr val="000000"/>
                          </a:solidFill>
                          <a:latin typeface="+mj-lt"/>
                          <a:ea typeface="Calibri"/>
                        </a:rPr>
                        <a:t>for concept Harbor</a:t>
                      </a:r>
                    </a:p>
                    <a:p>
                      <a:pPr marL="0" marR="0" algn="ctr">
                        <a:spcBef>
                          <a:spcPts val="0"/>
                        </a:spcBef>
                        <a:spcAft>
                          <a:spcPts val="0"/>
                        </a:spcAft>
                      </a:pPr>
                      <a:r>
                        <a:rPr lang="en-US" sz="1200" b="0" kern="1400" dirty="0" smtClean="0">
                          <a:solidFill>
                            <a:srgbClr val="000000"/>
                          </a:solidFill>
                          <a:latin typeface="+mj-lt"/>
                          <a:ea typeface="Calibri"/>
                        </a:rPr>
                        <a:t>in the raw alpha index</a:t>
                      </a:r>
                      <a:endParaRPr lang="en-US" sz="1200" b="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b1</a:t>
                      </a:r>
                    </a:p>
                    <a:p>
                      <a:pPr marL="0" marR="0" algn="ctr">
                        <a:spcBef>
                          <a:spcPts val="0"/>
                        </a:spcBef>
                        <a:spcAft>
                          <a:spcPts val="0"/>
                        </a:spcAft>
                      </a:pPr>
                      <a:r>
                        <a:rPr lang="en-US" sz="1200" b="1" kern="1400" dirty="0" smtClean="0">
                          <a:solidFill>
                            <a:srgbClr val="000000"/>
                          </a:solidFill>
                          <a:latin typeface="+mj-lt"/>
                          <a:ea typeface="Calibri"/>
                        </a:rPr>
                        <a:t>Variants </a:t>
                      </a:r>
                      <a:r>
                        <a:rPr lang="en-US" sz="1200" b="1" kern="1400" dirty="0">
                          <a:solidFill>
                            <a:srgbClr val="000000"/>
                          </a:solidFill>
                          <a:latin typeface="+mj-lt"/>
                          <a:ea typeface="Calibri"/>
                        </a:rPr>
                        <a:t>consolidated</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b2</a:t>
                      </a:r>
                    </a:p>
                    <a:p>
                      <a:pPr marL="0" marR="0" algn="ctr">
                        <a:spcBef>
                          <a:spcPts val="0"/>
                        </a:spcBef>
                        <a:spcAft>
                          <a:spcPts val="0"/>
                        </a:spcAft>
                      </a:pPr>
                      <a:r>
                        <a:rPr lang="en-US" sz="1200" b="1" kern="1400" dirty="0" smtClean="0">
                          <a:solidFill>
                            <a:srgbClr val="000000"/>
                          </a:solidFill>
                          <a:latin typeface="+mj-lt"/>
                          <a:ea typeface="Calibri"/>
                        </a:rPr>
                        <a:t>Synonyms </a:t>
                      </a:r>
                      <a:r>
                        <a:rPr lang="en-US" sz="1200" b="1" kern="1400" dirty="0">
                          <a:solidFill>
                            <a:srgbClr val="000000"/>
                          </a:solidFill>
                          <a:latin typeface="+mj-lt"/>
                          <a:ea typeface="Calibri"/>
                        </a:rPr>
                        <a:t>consolidated</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c1</a:t>
                      </a:r>
                    </a:p>
                    <a:p>
                      <a:pPr marL="0" marR="0" algn="ctr">
                        <a:spcBef>
                          <a:spcPts val="0"/>
                        </a:spcBef>
                        <a:spcAft>
                          <a:spcPts val="0"/>
                        </a:spcAft>
                      </a:pPr>
                      <a:r>
                        <a:rPr lang="en-US" sz="1200" b="1" kern="1400" dirty="0" smtClean="0">
                          <a:solidFill>
                            <a:srgbClr val="000000"/>
                          </a:solidFill>
                          <a:latin typeface="+mj-lt"/>
                          <a:ea typeface="Calibri"/>
                        </a:rPr>
                        <a:t>Semantic factors</a:t>
                      </a:r>
                      <a:endParaRPr lang="en-US" sz="1200" b="1"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c1 continued</a:t>
                      </a:r>
                    </a:p>
                    <a:p>
                      <a:pPr marL="0" marR="0" algn="ctr">
                        <a:spcBef>
                          <a:spcPts val="0"/>
                        </a:spcBef>
                        <a:spcAft>
                          <a:spcPts val="0"/>
                        </a:spcAft>
                      </a:pPr>
                      <a:r>
                        <a:rPr lang="en-US" sz="1200" b="1" kern="1400" dirty="0" smtClean="0">
                          <a:solidFill>
                            <a:srgbClr val="000000"/>
                          </a:solidFill>
                          <a:latin typeface="+mj-lt"/>
                          <a:ea typeface="Calibri"/>
                        </a:rPr>
                        <a:t>Semantic</a:t>
                      </a:r>
                      <a:r>
                        <a:rPr lang="en-US" sz="1200" b="1" kern="1400" baseline="0" dirty="0" smtClean="0">
                          <a:solidFill>
                            <a:srgbClr val="000000"/>
                          </a:solidFill>
                          <a:latin typeface="+mj-lt"/>
                          <a:ea typeface="Calibri"/>
                        </a:rPr>
                        <a:t> factors 2</a:t>
                      </a:r>
                      <a:endParaRPr lang="en-US" sz="1200" b="1"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spcBef>
                          <a:spcPts val="0"/>
                        </a:spcBef>
                        <a:spcAft>
                          <a:spcPts val="0"/>
                        </a:spcAft>
                      </a:pPr>
                      <a:r>
                        <a:rPr lang="en-US" sz="1200" b="1" kern="1400" dirty="0" smtClean="0">
                          <a:solidFill>
                            <a:srgbClr val="000000"/>
                          </a:solidFill>
                          <a:latin typeface="+mj-lt"/>
                          <a:ea typeface="Calibri"/>
                        </a:rPr>
                        <a:t>c2</a:t>
                      </a:r>
                    </a:p>
                    <a:p>
                      <a:pPr marL="0" marR="0" algn="ctr">
                        <a:spcBef>
                          <a:spcPts val="0"/>
                        </a:spcBef>
                        <a:spcAft>
                          <a:spcPts val="0"/>
                        </a:spcAft>
                      </a:pPr>
                      <a:endParaRPr lang="en-US" sz="1200" b="1"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endParaRPr lang="en-US" sz="1200" b="1"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1467">
                <a:tc v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1410782" rtl="0" eaLnBrk="1" latinLnBrk="0" hangingPunct="1">
                        <a:spcBef>
                          <a:spcPts val="0"/>
                        </a:spcBef>
                        <a:spcAft>
                          <a:spcPts val="0"/>
                        </a:spcAft>
                        <a:tabLst>
                          <a:tab pos="857250" algn="l"/>
                        </a:tabLst>
                      </a:pPr>
                      <a:endParaRPr lang="en-US" sz="1200" b="1" kern="1400" dirty="0">
                        <a:solidFill>
                          <a:srgbClr val="FF0000"/>
                        </a:solidFill>
                        <a:latin typeface="+mj-lt"/>
                        <a:ea typeface="Calibri"/>
                        <a:cs typeface="+mn-cs"/>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b="1" kern="1400" dirty="0">
                        <a:solidFill>
                          <a:srgbClr val="00B05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b="1" kern="1400" dirty="0">
                        <a:solidFill>
                          <a:srgbClr val="0070C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43400">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Harbor</a:t>
                      </a:r>
                    </a:p>
                    <a:p>
                      <a:pPr marL="0" marR="0">
                        <a:spcBef>
                          <a:spcPts val="0"/>
                        </a:spcBef>
                        <a:spcAft>
                          <a:spcPts val="0"/>
                        </a:spcAft>
                      </a:pPr>
                      <a:r>
                        <a:rPr lang="en-US" sz="1200" kern="1400" dirty="0" smtClean="0">
                          <a:solidFill>
                            <a:srgbClr val="000000"/>
                          </a:solidFill>
                          <a:latin typeface="+mj-lt"/>
                          <a:ea typeface="Calibri"/>
                        </a:rPr>
                        <a:t>Harbors</a:t>
                      </a:r>
                    </a:p>
                    <a:p>
                      <a:pPr marL="0" marR="0">
                        <a:spcBef>
                          <a:spcPts val="0"/>
                        </a:spcBef>
                        <a:spcAft>
                          <a:spcPts val="0"/>
                        </a:spcAft>
                      </a:pPr>
                      <a:r>
                        <a:rPr lang="en-US" sz="1200" kern="1400" dirty="0" smtClean="0">
                          <a:solidFill>
                            <a:srgbClr val="000000"/>
                          </a:solidFill>
                          <a:latin typeface="+mj-lt"/>
                          <a:ea typeface="Calibri"/>
                        </a:rPr>
                        <a:t>Harbour</a:t>
                      </a:r>
                    </a:p>
                    <a:p>
                      <a:pPr marL="0" marR="0">
                        <a:spcBef>
                          <a:spcPts val="0"/>
                        </a:spcBef>
                        <a:spcAft>
                          <a:spcPts val="0"/>
                        </a:spcAft>
                      </a:pPr>
                      <a:r>
                        <a:rPr lang="en-US" sz="1200" kern="1400" dirty="0" smtClean="0">
                          <a:solidFill>
                            <a:srgbClr val="000000"/>
                          </a:solidFill>
                          <a:latin typeface="+mj-lt"/>
                          <a:ea typeface="Calibri"/>
                        </a:rPr>
                        <a:t>Harbours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Port</a:t>
                      </a:r>
                    </a:p>
                    <a:p>
                      <a:pPr marL="0" marR="0">
                        <a:spcBef>
                          <a:spcPts val="0"/>
                        </a:spcBef>
                        <a:spcAft>
                          <a:spcPts val="0"/>
                        </a:spcAft>
                      </a:pPr>
                      <a:r>
                        <a:rPr lang="en-US" sz="1200" kern="1400" dirty="0" smtClean="0">
                          <a:solidFill>
                            <a:srgbClr val="000000"/>
                          </a:solidFill>
                          <a:latin typeface="+mj-lt"/>
                          <a:ea typeface="Calibri"/>
                        </a:rPr>
                        <a:t>Ports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Dock</a:t>
                      </a:r>
                    </a:p>
                    <a:p>
                      <a:pPr marL="0" marR="0">
                        <a:spcBef>
                          <a:spcPts val="0"/>
                        </a:spcBef>
                        <a:spcAft>
                          <a:spcPts val="0"/>
                        </a:spcAft>
                      </a:pPr>
                      <a:r>
                        <a:rPr lang="en-US" sz="1200" kern="1400" dirty="0" smtClean="0">
                          <a:solidFill>
                            <a:srgbClr val="000000"/>
                          </a:solidFill>
                          <a:latin typeface="+mj-lt"/>
                          <a:ea typeface="Calibri"/>
                        </a:rPr>
                        <a:t>Docks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indent="0" algn="l" defTabSz="1410782" rtl="0" eaLnBrk="1" fontAlgn="auto" latinLnBrk="0" hangingPunct="1">
                        <a:lnSpc>
                          <a:spcPct val="100000"/>
                        </a:lnSpc>
                        <a:spcBef>
                          <a:spcPts val="0"/>
                        </a:spcBef>
                        <a:spcAft>
                          <a:spcPts val="0"/>
                        </a:spcAft>
                        <a:buClrTx/>
                        <a:buSzTx/>
                        <a:buFontTx/>
                        <a:buNone/>
                        <a:tabLst/>
                        <a:defRPr/>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0"/>
                        </a:spcBef>
                        <a:spcAft>
                          <a:spcPts val="0"/>
                        </a:spcAft>
                        <a:buClrTx/>
                        <a:buSzTx/>
                        <a:buFontTx/>
                        <a:buNone/>
                        <a:tabLst/>
                        <a:defRPr/>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600"/>
                        </a:spcBef>
                        <a:spcAft>
                          <a:spcPts val="0"/>
                        </a:spcAft>
                        <a:buClrTx/>
                        <a:buSzTx/>
                        <a:buFontTx/>
                        <a:buNone/>
                        <a:tabLst/>
                        <a:defRPr/>
                      </a:pPr>
                      <a:r>
                        <a:rPr lang="en-US" sz="1200" kern="1400" spc="-20" baseline="0" dirty="0" smtClean="0">
                          <a:solidFill>
                            <a:srgbClr val="000000"/>
                          </a:solidFill>
                          <a:latin typeface="+mj-lt"/>
                          <a:ea typeface="Calibri"/>
                          <a:cs typeface="+mn-cs"/>
                        </a:rPr>
                        <a:t>Liverpool dock facilities</a:t>
                      </a:r>
                    </a:p>
                    <a:p>
                      <a:pPr marL="0" marR="0">
                        <a:spcBef>
                          <a:spcPts val="600"/>
                        </a:spcBef>
                        <a:spcAft>
                          <a:spcPts val="0"/>
                        </a:spcAft>
                      </a:pPr>
                      <a:r>
                        <a:rPr lang="en-US" sz="1200" kern="1400" dirty="0" smtClean="0">
                          <a:solidFill>
                            <a:srgbClr val="000000"/>
                          </a:solidFill>
                          <a:latin typeface="+mj-lt"/>
                          <a:ea typeface="Calibri"/>
                        </a:rPr>
                        <a:t>Inland ports</a:t>
                      </a:r>
                    </a:p>
                    <a:p>
                      <a:pPr marL="0" marR="0">
                        <a:spcBef>
                          <a:spcPts val="600"/>
                        </a:spcBef>
                        <a:spcAft>
                          <a:spcPts val="0"/>
                        </a:spcAft>
                      </a:pPr>
                      <a:r>
                        <a:rPr lang="en-US" sz="1200" kern="1400" dirty="0" smtClean="0">
                          <a:solidFill>
                            <a:srgbClr val="000000"/>
                          </a:solidFill>
                          <a:latin typeface="+mj-lt"/>
                          <a:ea typeface="Calibri"/>
                        </a:rPr>
                        <a:t>Boat facilities</a:t>
                      </a:r>
                    </a:p>
                    <a:p>
                      <a:pPr marL="0" marR="0">
                        <a:spcBef>
                          <a:spcPts val="600"/>
                        </a:spcBef>
                        <a:spcAft>
                          <a:spcPts val="0"/>
                        </a:spcAft>
                      </a:pPr>
                      <a:r>
                        <a:rPr lang="en-US" sz="1200" kern="1400" dirty="0" smtClean="0">
                          <a:solidFill>
                            <a:srgbClr val="000000"/>
                          </a:solidFill>
                          <a:latin typeface="+mj-lt"/>
                          <a:ea typeface="Calibri"/>
                        </a:rPr>
                        <a:t>Coastal oil</a:t>
                      </a:r>
                      <a:r>
                        <a:rPr lang="en-US" sz="1200" kern="1400" baseline="0" dirty="0" smtClean="0">
                          <a:solidFill>
                            <a:srgbClr val="000000"/>
                          </a:solidFill>
                          <a:latin typeface="+mj-lt"/>
                          <a:ea typeface="Calibri"/>
                        </a:rPr>
                        <a:t> terminal</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1028700" algn="l"/>
                        </a:tabLst>
                      </a:pPr>
                      <a:r>
                        <a:rPr lang="en-US" sz="1200" kern="1400" dirty="0" smtClean="0">
                          <a:solidFill>
                            <a:srgbClr val="000000"/>
                          </a:solidFill>
                          <a:latin typeface="+mj-lt"/>
                          <a:ea typeface="Calibri"/>
                        </a:rPr>
                        <a:t>	__</a:t>
                      </a:r>
                    </a:p>
                    <a:p>
                      <a:pPr marL="0" marR="0">
                        <a:spcBef>
                          <a:spcPts val="0"/>
                        </a:spcBef>
                        <a:spcAft>
                          <a:spcPts val="0"/>
                        </a:spcAft>
                        <a:tabLst>
                          <a:tab pos="1028700" algn="l"/>
                        </a:tabLst>
                      </a:pPr>
                      <a:r>
                        <a:rPr lang="en-US" sz="1200" kern="1400" dirty="0" smtClean="0">
                          <a:solidFill>
                            <a:srgbClr val="000000"/>
                          </a:solidFill>
                          <a:latin typeface="+mj-lt"/>
                          <a:ea typeface="Calibri"/>
                        </a:rPr>
                        <a:t>Harbor 	    |</a:t>
                      </a:r>
                    </a:p>
                    <a:p>
                      <a:pPr marL="0" marR="0">
                        <a:spcBef>
                          <a:spcPts val="0"/>
                        </a:spcBef>
                        <a:spcAft>
                          <a:spcPts val="0"/>
                        </a:spcAft>
                        <a:tabLst>
                          <a:tab pos="1028700" algn="l"/>
                        </a:tabLst>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	    &gt;</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Port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Dock	__|</a:t>
                      </a:r>
                    </a:p>
                    <a:p>
                      <a:pPr marL="0" marR="0">
                        <a:spcBef>
                          <a:spcPts val="0"/>
                        </a:spcBef>
                        <a:spcAft>
                          <a:spcPts val="0"/>
                        </a:spcAft>
                        <a:tabLst>
                          <a:tab pos="1028700" algn="l"/>
                        </a:tabLst>
                      </a:pPr>
                      <a:endParaRPr lang="en-US" sz="1200" kern="1400" dirty="0" smtClean="0">
                        <a:solidFill>
                          <a:srgbClr val="000000"/>
                        </a:solidFill>
                        <a:latin typeface="+mj-lt"/>
                        <a:ea typeface="Calibri"/>
                      </a:endParaRPr>
                    </a:p>
                    <a:p>
                      <a:pPr marL="0" marR="0">
                        <a:spcBef>
                          <a:spcPts val="0"/>
                        </a:spcBef>
                        <a:spcAft>
                          <a:spcPts val="0"/>
                        </a:spcAft>
                        <a:tabLst>
                          <a:tab pos="1028700" algn="l"/>
                        </a:tabLs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600"/>
                        </a:spcBef>
                        <a:spcAft>
                          <a:spcPts val="0"/>
                        </a:spcAft>
                        <a:buClrTx/>
                        <a:buSzTx/>
                        <a:buFontTx/>
                        <a:buNone/>
                        <a:tabLst/>
                        <a:defRPr/>
                      </a:pPr>
                      <a:r>
                        <a:rPr lang="en-US" sz="1200" kern="1400" spc="-20" baseline="0" dirty="0" smtClean="0">
                          <a:solidFill>
                            <a:srgbClr val="000000"/>
                          </a:solidFill>
                          <a:latin typeface="+mj-lt"/>
                          <a:ea typeface="Calibri"/>
                          <a:cs typeface="+mn-cs"/>
                        </a:rPr>
                        <a:t>Liverpool dock facility</a:t>
                      </a:r>
                    </a:p>
                    <a:p>
                      <a:pPr marL="0" marR="0">
                        <a:spcBef>
                          <a:spcPts val="600"/>
                        </a:spcBef>
                        <a:spcAft>
                          <a:spcPts val="0"/>
                        </a:spcAft>
                      </a:pPr>
                      <a:r>
                        <a:rPr lang="en-US" sz="1200" kern="1400" dirty="0" smtClean="0">
                          <a:solidFill>
                            <a:srgbClr val="000000"/>
                          </a:solidFill>
                          <a:latin typeface="+mj-lt"/>
                          <a:ea typeface="Calibri"/>
                        </a:rPr>
                        <a:t>Inland port</a:t>
                      </a:r>
                    </a:p>
                    <a:p>
                      <a:pPr marL="0" marR="0">
                        <a:spcBef>
                          <a:spcPts val="600"/>
                        </a:spcBef>
                        <a:spcAft>
                          <a:spcPts val="0"/>
                        </a:spcAft>
                      </a:pPr>
                      <a:r>
                        <a:rPr lang="en-US" sz="1200" kern="1400" dirty="0" smtClean="0">
                          <a:solidFill>
                            <a:srgbClr val="000000"/>
                          </a:solidFill>
                          <a:latin typeface="+mj-lt"/>
                          <a:ea typeface="Calibri"/>
                        </a:rPr>
                        <a:t>Boat facility</a:t>
                      </a:r>
                    </a:p>
                    <a:p>
                      <a:pPr marL="0" marR="0">
                        <a:spcBef>
                          <a:spcPts val="600"/>
                        </a:spcBef>
                        <a:spcAft>
                          <a:spcPts val="0"/>
                        </a:spcAft>
                      </a:pPr>
                      <a:r>
                        <a:rPr lang="en-US" sz="1200" kern="1400" dirty="0" smtClean="0">
                          <a:solidFill>
                            <a:srgbClr val="000000"/>
                          </a:solidFill>
                          <a:latin typeface="+mj-lt"/>
                          <a:ea typeface="Calibri"/>
                        </a:rPr>
                        <a:t>Coastal oil</a:t>
                      </a:r>
                      <a:r>
                        <a:rPr lang="en-US" sz="1200" kern="1400" baseline="0" dirty="0" smtClean="0">
                          <a:solidFill>
                            <a:srgbClr val="000000"/>
                          </a:solidFill>
                          <a:latin typeface="+mj-lt"/>
                          <a:ea typeface="Calibri"/>
                        </a:rPr>
                        <a:t> terminal</a:t>
                      </a: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Airport</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Harbor</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Parking garage</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Railroad station</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1200"/>
                        </a:spcBef>
                        <a:spcAft>
                          <a:spcPts val="0"/>
                        </a:spcAft>
                      </a:pPr>
                      <a:endParaRPr lang="en-US" sz="1200" kern="1400" baseline="0" dirty="0" smtClean="0">
                        <a:solidFill>
                          <a:srgbClr val="000000"/>
                        </a:solidFill>
                        <a:latin typeface="+mj-lt"/>
                        <a:ea typeface="Calibri"/>
                      </a:endParaRPr>
                    </a:p>
                    <a:p>
                      <a:pPr marL="0" marR="0">
                        <a:spcBef>
                          <a:spcPts val="120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1000"/>
                        </a:spcBef>
                        <a:spcAft>
                          <a:spcPts val="0"/>
                        </a:spcAft>
                      </a:pPr>
                      <a:r>
                        <a:rPr lang="en-US" sz="1200" kern="1400" baseline="0" dirty="0" smtClean="0">
                          <a:solidFill>
                            <a:srgbClr val="000000"/>
                          </a:solidFill>
                          <a:latin typeface="+mj-lt"/>
                          <a:ea typeface="Calibri"/>
                        </a:rPr>
                        <a:t>Liverpool harbor</a:t>
                      </a:r>
                    </a:p>
                    <a:p>
                      <a:pPr marL="0" marR="0">
                        <a:spcBef>
                          <a:spcPts val="600"/>
                        </a:spcBef>
                        <a:spcAft>
                          <a:spcPts val="0"/>
                        </a:spcAft>
                      </a:pPr>
                      <a:r>
                        <a:rPr lang="en-US" sz="1200" kern="1400" baseline="0" dirty="0" smtClean="0">
                          <a:solidFill>
                            <a:srgbClr val="000000"/>
                          </a:solidFill>
                          <a:latin typeface="+mj-lt"/>
                          <a:ea typeface="Calibri"/>
                        </a:rPr>
                        <a:t>Inland </a:t>
                      </a:r>
                      <a:r>
                        <a:rPr lang="en-US" sz="1200" kern="1400" dirty="0" smtClean="0">
                          <a:solidFill>
                            <a:srgbClr val="000000"/>
                          </a:solidFill>
                          <a:latin typeface="+mj-lt"/>
                          <a:ea typeface="Calibri"/>
                          <a:cs typeface="+mn-cs"/>
                        </a:rPr>
                        <a:t>harbor</a:t>
                      </a:r>
                    </a:p>
                    <a:p>
                      <a:pPr marL="0" marR="0">
                        <a:spcBef>
                          <a:spcPts val="600"/>
                        </a:spcBef>
                        <a:spcAft>
                          <a:spcPts val="0"/>
                        </a:spcAft>
                      </a:pPr>
                      <a:r>
                        <a:rPr lang="en-US" sz="1200" kern="1400" dirty="0" smtClean="0">
                          <a:solidFill>
                            <a:srgbClr val="000000"/>
                          </a:solidFill>
                          <a:latin typeface="+mj-lt"/>
                          <a:ea typeface="Calibri"/>
                        </a:rPr>
                        <a:t>Boat harbor</a:t>
                      </a:r>
                    </a:p>
                    <a:p>
                      <a:pPr marL="0" marR="0">
                        <a:spcBef>
                          <a:spcPts val="600"/>
                        </a:spcBef>
                        <a:spcAft>
                          <a:spcPts val="0"/>
                        </a:spcAft>
                      </a:pPr>
                      <a:r>
                        <a:rPr lang="en-US" sz="1200" kern="1400" dirty="0" smtClean="0">
                          <a:solidFill>
                            <a:srgbClr val="000000"/>
                          </a:solidFill>
                          <a:latin typeface="+mj-lt"/>
                          <a:ea typeface="Calibri"/>
                        </a:rPr>
                        <a:t>Coastal oil</a:t>
                      </a:r>
                      <a:r>
                        <a:rPr lang="en-US" sz="1200" kern="1400" baseline="0" dirty="0" smtClean="0">
                          <a:solidFill>
                            <a:srgbClr val="000000"/>
                          </a:solidFill>
                          <a:latin typeface="+mj-lt"/>
                          <a:ea typeface="Calibri"/>
                        </a:rPr>
                        <a:t> harbor</a:t>
                      </a:r>
                      <a:endParaRPr lang="en-US" sz="1200" kern="1400" dirty="0">
                        <a:solidFill>
                          <a:srgbClr val="000000"/>
                        </a:solidFill>
                        <a:latin typeface="+mj-lt"/>
                        <a:ea typeface="Calibri"/>
                        <a:cs typeface="+mn-cs"/>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tabLst>
                          <a:tab pos="1085850" algn="l"/>
                        </a:tabLst>
                      </a:pP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r>
                        <a:rPr lang="en-US" sz="1200" kern="1400" dirty="0" smtClean="0">
                          <a:solidFill>
                            <a:srgbClr val="000000"/>
                          </a:solidFill>
                          <a:latin typeface="+mj-lt"/>
                          <a:ea typeface="Calibri"/>
                        </a:rPr>
                        <a:t> : </a:t>
                      </a:r>
                      <a:r>
                        <a:rPr lang="en-US" sz="1200" b="1" kern="1400" dirty="0" smtClean="0">
                          <a:solidFill>
                            <a:srgbClr val="FF0000"/>
                          </a:solidFill>
                          <a:latin typeface="+mj-lt"/>
                          <a:ea typeface="Calibri"/>
                          <a:cs typeface="+mn-cs"/>
                        </a:rPr>
                        <a:t>Air transport</a:t>
                      </a:r>
                    </a:p>
                    <a:p>
                      <a:pPr marL="0" marR="0">
                        <a:spcBef>
                          <a:spcPts val="0"/>
                        </a:spcBef>
                        <a:spcAft>
                          <a:spcPts val="0"/>
                        </a:spcAft>
                        <a:tabLst>
                          <a:tab pos="1085850" algn="l"/>
                        </a:tabLst>
                      </a:pPr>
                      <a:endParaRPr lang="en-US" sz="1200" kern="140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r>
                        <a:rPr lang="en-US" sz="1200" kern="1400" baseline="0" dirty="0" smtClean="0">
                          <a:solidFill>
                            <a:srgbClr val="000000"/>
                          </a:solidFill>
                          <a:latin typeface="+mj-lt"/>
                          <a:ea typeface="Calibri"/>
                        </a:rPr>
                        <a:t>=</a:t>
                      </a: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r>
                        <a:rPr lang="en-US" sz="1200" kern="1400" dirty="0" smtClean="0">
                          <a:solidFill>
                            <a:srgbClr val="000000"/>
                          </a:solidFill>
                          <a:latin typeface="+mj-lt"/>
                          <a:ea typeface="Calibri"/>
                        </a:rPr>
                        <a:t> </a:t>
                      </a:r>
                      <a:endParaRPr lang="en-US" sz="1200" kern="1400" baseline="0" dirty="0" smtClean="0">
                        <a:solidFill>
                          <a:srgbClr val="FF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r>
                        <a:rPr lang="en-US" sz="1200" kern="1400" baseline="0" dirty="0" smtClean="0">
                          <a:solidFill>
                            <a:srgbClr val="000000"/>
                          </a:solidFill>
                          <a:latin typeface="+mj-lt"/>
                          <a:ea typeface="Calibri"/>
                        </a:rPr>
                        <a:t>=</a:t>
                      </a: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endParaRPr lang="en-US" sz="1200" kern="1400" dirty="0" smtClean="0">
                        <a:solidFill>
                          <a:srgbClr val="FF0000"/>
                        </a:solidFill>
                        <a:latin typeface="+mj-lt"/>
                        <a:ea typeface="Calibri"/>
                        <a:cs typeface="+mn-cs"/>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r>
                        <a:rPr lang="en-US" sz="1200" kern="1400" baseline="0" dirty="0" smtClean="0">
                          <a:solidFill>
                            <a:srgbClr val="000000"/>
                          </a:solidFill>
                          <a:latin typeface="+mj-lt"/>
                          <a:ea typeface="Calibri"/>
                        </a:rPr>
                        <a:t>=</a:t>
                      </a: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endParaRPr lang="en-US" sz="1200" kern="1400" dirty="0" smtClean="0">
                        <a:solidFill>
                          <a:srgbClr val="FF0000"/>
                        </a:solidFill>
                        <a:latin typeface="+mj-lt"/>
                        <a:ea typeface="Calibri"/>
                        <a:cs typeface="+mn-cs"/>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0"/>
                        </a:spcBef>
                        <a:spcAft>
                          <a:spcPts val="0"/>
                        </a:spcAft>
                      </a:pPr>
                      <a:endParaRPr lang="en-US" sz="1100" kern="1400" baseline="0" dirty="0" smtClean="0">
                        <a:solidFill>
                          <a:srgbClr val="000000"/>
                        </a:solidFill>
                        <a:latin typeface="+mj-lt"/>
                        <a:ea typeface="Calibri"/>
                        <a:cs typeface="+mn-cs"/>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600"/>
                        </a:spcBef>
                        <a:spcAft>
                          <a:spcPts val="0"/>
                        </a:spcAft>
                      </a:pPr>
                      <a:r>
                        <a:rPr lang="en-US" sz="1200" kern="1400" baseline="0" dirty="0" smtClean="0">
                          <a:solidFill>
                            <a:srgbClr val="000000"/>
                          </a:solidFill>
                          <a:latin typeface="+mj-lt"/>
                          <a:ea typeface="Calibri"/>
                          <a:cs typeface="+mn-cs"/>
                        </a:rPr>
                        <a:t>= Harbor :  Liverpool</a:t>
                      </a:r>
                      <a:endParaRPr lang="en-US" sz="1200" kern="1400" baseline="0" dirty="0" smtClean="0">
                        <a:solidFill>
                          <a:srgbClr val="000000"/>
                        </a:solidFill>
                        <a:latin typeface="+mj-lt"/>
                        <a:ea typeface="Calibri"/>
                      </a:endParaRPr>
                    </a:p>
                    <a:p>
                      <a:pPr marL="0" marR="0">
                        <a:spcBef>
                          <a:spcPts val="600"/>
                        </a:spcBef>
                        <a:spcAft>
                          <a:spcPts val="0"/>
                        </a:spcAft>
                      </a:pPr>
                      <a:r>
                        <a:rPr lang="en-US" sz="1200" kern="1400" baseline="0" dirty="0" smtClean="0">
                          <a:solidFill>
                            <a:srgbClr val="000000"/>
                          </a:solidFill>
                          <a:latin typeface="+mj-lt"/>
                          <a:ea typeface="Calibri"/>
                        </a:rPr>
                        <a:t>= Harbor :  Inland water tr. </a:t>
                      </a:r>
                    </a:p>
                    <a:p>
                      <a:pPr marL="0" marR="0">
                        <a:spcBef>
                          <a:spcPts val="600"/>
                        </a:spcBef>
                        <a:spcAft>
                          <a:spcPts val="0"/>
                        </a:spcAft>
                      </a:pPr>
                      <a:r>
                        <a:rPr lang="en-US" sz="1200" kern="1400" baseline="0" dirty="0" smtClean="0">
                          <a:solidFill>
                            <a:srgbClr val="000000"/>
                          </a:solidFill>
                          <a:latin typeface="+mj-lt"/>
                          <a:ea typeface="Calibri"/>
                        </a:rPr>
                        <a:t>= Harbor :  Small ship</a:t>
                      </a:r>
                    </a:p>
                    <a:p>
                      <a:pPr marL="0" marR="0">
                        <a:spcBef>
                          <a:spcPts val="600"/>
                        </a:spcBef>
                        <a:spcAft>
                          <a:spcPts val="0"/>
                        </a:spcAft>
                      </a:pPr>
                      <a:r>
                        <a:rPr lang="en-US" sz="1200" kern="1400" baseline="0" dirty="0" smtClean="0">
                          <a:solidFill>
                            <a:srgbClr val="000000"/>
                          </a:solidFill>
                          <a:latin typeface="+mj-lt"/>
                          <a:ea typeface="Calibri"/>
                        </a:rPr>
                        <a:t>= Harbor :  Ocean transport : Oil</a:t>
                      </a: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857250" algn="l"/>
                        </a:tabLst>
                      </a:pPr>
                      <a:endParaRPr lang="en-US" sz="1200"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B050"/>
                        </a:solidFill>
                        <a:latin typeface="+mj-lt"/>
                        <a:ea typeface="Calibri"/>
                      </a:endParaRPr>
                    </a:p>
                    <a:p>
                      <a:pPr marL="0" marR="0">
                        <a:spcBef>
                          <a:spcPts val="0"/>
                        </a:spcBef>
                        <a:spcAft>
                          <a:spcPts val="0"/>
                        </a:spcAft>
                      </a:pPr>
                      <a:r>
                        <a:rPr lang="en-US" sz="1200" kern="1400" baseline="0" dirty="0" smtClean="0">
                          <a:solidFill>
                            <a:srgbClr val="00B050"/>
                          </a:solidFill>
                          <a:latin typeface="+mj-lt"/>
                          <a:ea typeface="Calibri"/>
                        </a:rPr>
                        <a:t> </a:t>
                      </a: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Slide Number Placeholder 4"/>
          <p:cNvSpPr>
            <a:spLocks noGrp="1"/>
          </p:cNvSpPr>
          <p:nvPr>
            <p:ph type="sldNum" sz="quarter" idx="12"/>
          </p:nvPr>
        </p:nvSpPr>
        <p:spPr/>
        <p:txBody>
          <a:bodyPr/>
          <a:lstStyle/>
          <a:p>
            <a:pPr>
              <a:defRPr/>
            </a:pPr>
            <a:fld id="{1C34AABC-7A0A-4F81-8B5A-F7715F07E9BB}" type="slidenum">
              <a:rPr lang="en-US" smtClean="0"/>
              <a:pPr>
                <a:defRPr/>
              </a:pPr>
              <a:t>31</a:t>
            </a:fld>
            <a:endParaRPr lang="en-US" dirty="0"/>
          </a:p>
        </p:txBody>
      </p:sp>
      <p:pic>
        <p:nvPicPr>
          <p:cNvPr id="6" name="~PP84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9525004" y="3733800"/>
            <a:ext cx="776287" cy="776288"/>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99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604076207"/>
              </p:ext>
            </p:extLst>
          </p:nvPr>
        </p:nvGraphicFramePr>
        <p:xfrm>
          <a:off x="457200" y="150813"/>
          <a:ext cx="20682240" cy="5259387"/>
        </p:xfrm>
        <a:graphic>
          <a:graphicData uri="http://schemas.openxmlformats.org/drawingml/2006/table">
            <a:tbl>
              <a:tblPr/>
              <a:tblGrid>
                <a:gridCol w="1600200"/>
                <a:gridCol w="1524000"/>
                <a:gridCol w="1447800"/>
                <a:gridCol w="3429000"/>
                <a:gridCol w="2775240"/>
                <a:gridCol w="2209800"/>
                <a:gridCol w="1676400"/>
                <a:gridCol w="1905000"/>
                <a:gridCol w="4114800"/>
              </a:tblGrid>
              <a:tr h="460720">
                <a:tc rowSpan="2">
                  <a:txBody>
                    <a:bodyPr/>
                    <a:lstStyle/>
                    <a:p>
                      <a:pPr marL="0" marR="0" algn="ctr">
                        <a:spcBef>
                          <a:spcPts val="0"/>
                        </a:spcBef>
                        <a:spcAft>
                          <a:spcPts val="0"/>
                        </a:spcAft>
                      </a:pPr>
                      <a:r>
                        <a:rPr lang="en-US" sz="1200" b="1" kern="1400" dirty="0" smtClean="0">
                          <a:solidFill>
                            <a:srgbClr val="000000"/>
                          </a:solidFill>
                          <a:latin typeface="+mj-lt"/>
                          <a:ea typeface="Calibri"/>
                        </a:rPr>
                        <a:t>a</a:t>
                      </a:r>
                    </a:p>
                    <a:p>
                      <a:pPr marL="0" marR="0" algn="ctr">
                        <a:spcBef>
                          <a:spcPts val="0"/>
                        </a:spcBef>
                        <a:spcAft>
                          <a:spcPts val="0"/>
                        </a:spcAft>
                      </a:pPr>
                      <a:r>
                        <a:rPr lang="en-US" sz="1200" b="1" kern="1400" dirty="0" smtClean="0">
                          <a:solidFill>
                            <a:srgbClr val="000000"/>
                          </a:solidFill>
                          <a:latin typeface="+mj-lt"/>
                          <a:ea typeface="Calibri"/>
                        </a:rPr>
                        <a:t>Search terms</a:t>
                      </a:r>
                    </a:p>
                    <a:p>
                      <a:pPr marL="0" marR="0" algn="ctr">
                        <a:spcBef>
                          <a:spcPts val="0"/>
                        </a:spcBef>
                        <a:spcAft>
                          <a:spcPts val="0"/>
                        </a:spcAft>
                      </a:pPr>
                      <a:r>
                        <a:rPr lang="en-US" sz="1200" b="0" kern="1400" dirty="0" smtClean="0">
                          <a:solidFill>
                            <a:srgbClr val="000000"/>
                          </a:solidFill>
                          <a:latin typeface="+mj-lt"/>
                          <a:ea typeface="Calibri"/>
                        </a:rPr>
                        <a:t>for concept Harbor</a:t>
                      </a:r>
                    </a:p>
                    <a:p>
                      <a:pPr marL="0" marR="0" algn="ctr">
                        <a:spcBef>
                          <a:spcPts val="0"/>
                        </a:spcBef>
                        <a:spcAft>
                          <a:spcPts val="0"/>
                        </a:spcAft>
                      </a:pPr>
                      <a:r>
                        <a:rPr lang="en-US" sz="1200" b="0" kern="1400" dirty="0" smtClean="0">
                          <a:solidFill>
                            <a:srgbClr val="000000"/>
                          </a:solidFill>
                          <a:latin typeface="+mj-lt"/>
                          <a:ea typeface="Calibri"/>
                        </a:rPr>
                        <a:t>in the raw alpha index</a:t>
                      </a:r>
                      <a:endParaRPr lang="en-US" sz="1200" b="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b1</a:t>
                      </a:r>
                    </a:p>
                    <a:p>
                      <a:pPr marL="0" marR="0" algn="ctr">
                        <a:spcBef>
                          <a:spcPts val="0"/>
                        </a:spcBef>
                        <a:spcAft>
                          <a:spcPts val="0"/>
                        </a:spcAft>
                      </a:pPr>
                      <a:r>
                        <a:rPr lang="en-US" sz="1200" b="1" kern="1400" dirty="0" smtClean="0">
                          <a:solidFill>
                            <a:srgbClr val="000000"/>
                          </a:solidFill>
                          <a:latin typeface="+mj-lt"/>
                          <a:ea typeface="Calibri"/>
                        </a:rPr>
                        <a:t>Variants </a:t>
                      </a:r>
                      <a:r>
                        <a:rPr lang="en-US" sz="1200" b="1" kern="1400" dirty="0">
                          <a:solidFill>
                            <a:srgbClr val="000000"/>
                          </a:solidFill>
                          <a:latin typeface="+mj-lt"/>
                          <a:ea typeface="Calibri"/>
                        </a:rPr>
                        <a:t>consolidated</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b2</a:t>
                      </a:r>
                    </a:p>
                    <a:p>
                      <a:pPr marL="0" marR="0" algn="ctr">
                        <a:spcBef>
                          <a:spcPts val="0"/>
                        </a:spcBef>
                        <a:spcAft>
                          <a:spcPts val="0"/>
                        </a:spcAft>
                      </a:pPr>
                      <a:r>
                        <a:rPr lang="en-US" sz="1200" b="1" kern="1400" dirty="0" smtClean="0">
                          <a:solidFill>
                            <a:srgbClr val="000000"/>
                          </a:solidFill>
                          <a:latin typeface="+mj-lt"/>
                          <a:ea typeface="Calibri"/>
                        </a:rPr>
                        <a:t>Synonyms </a:t>
                      </a:r>
                      <a:r>
                        <a:rPr lang="en-US" sz="1200" b="1" kern="1400" dirty="0">
                          <a:solidFill>
                            <a:srgbClr val="000000"/>
                          </a:solidFill>
                          <a:latin typeface="+mj-lt"/>
                          <a:ea typeface="Calibri"/>
                        </a:rPr>
                        <a:t>consolidated</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c1</a:t>
                      </a:r>
                    </a:p>
                    <a:p>
                      <a:pPr marL="0" marR="0" algn="ctr">
                        <a:spcBef>
                          <a:spcPts val="0"/>
                        </a:spcBef>
                        <a:spcAft>
                          <a:spcPts val="0"/>
                        </a:spcAft>
                      </a:pPr>
                      <a:r>
                        <a:rPr lang="en-US" sz="1200" b="1" kern="1400" dirty="0" smtClean="0">
                          <a:solidFill>
                            <a:srgbClr val="000000"/>
                          </a:solidFill>
                          <a:latin typeface="+mj-lt"/>
                          <a:ea typeface="Calibri"/>
                        </a:rPr>
                        <a:t>Semantic factors</a:t>
                      </a:r>
                      <a:endParaRPr lang="en-US" sz="1200" b="1"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c1 continued</a:t>
                      </a:r>
                    </a:p>
                    <a:p>
                      <a:pPr marL="0" marR="0" algn="ctr">
                        <a:spcBef>
                          <a:spcPts val="0"/>
                        </a:spcBef>
                        <a:spcAft>
                          <a:spcPts val="0"/>
                        </a:spcAft>
                      </a:pPr>
                      <a:r>
                        <a:rPr lang="en-US" sz="1200" b="1" kern="1400" dirty="0" smtClean="0">
                          <a:solidFill>
                            <a:srgbClr val="000000"/>
                          </a:solidFill>
                          <a:latin typeface="+mj-lt"/>
                          <a:ea typeface="Calibri"/>
                        </a:rPr>
                        <a:t>Semantic</a:t>
                      </a:r>
                      <a:r>
                        <a:rPr lang="en-US" sz="1200" b="1" kern="1400" baseline="0" dirty="0" smtClean="0">
                          <a:solidFill>
                            <a:srgbClr val="000000"/>
                          </a:solidFill>
                          <a:latin typeface="+mj-lt"/>
                          <a:ea typeface="Calibri"/>
                        </a:rPr>
                        <a:t> factors 2</a:t>
                      </a:r>
                      <a:endParaRPr lang="en-US" sz="1200" b="1"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spcBef>
                          <a:spcPts val="0"/>
                        </a:spcBef>
                        <a:spcAft>
                          <a:spcPts val="0"/>
                        </a:spcAft>
                      </a:pPr>
                      <a:r>
                        <a:rPr lang="en-US" sz="1200" b="1" kern="1400" dirty="0" smtClean="0">
                          <a:solidFill>
                            <a:srgbClr val="000000"/>
                          </a:solidFill>
                          <a:latin typeface="+mj-lt"/>
                          <a:ea typeface="Calibri"/>
                        </a:rPr>
                        <a:t>c2</a:t>
                      </a:r>
                    </a:p>
                    <a:p>
                      <a:pPr marL="0" marR="0" algn="ctr">
                        <a:spcBef>
                          <a:spcPts val="0"/>
                        </a:spcBef>
                        <a:spcAft>
                          <a:spcPts val="0"/>
                        </a:spcAft>
                      </a:pPr>
                      <a:endParaRPr lang="en-US" sz="1200" b="1"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endParaRPr lang="en-US" sz="1200" b="1"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1467">
                <a:tc v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1410782" rtl="0" eaLnBrk="1" latinLnBrk="0" hangingPunct="1">
                        <a:spcBef>
                          <a:spcPts val="0"/>
                        </a:spcBef>
                        <a:spcAft>
                          <a:spcPts val="0"/>
                        </a:spcAft>
                        <a:tabLst>
                          <a:tab pos="857250" algn="l"/>
                        </a:tabLst>
                      </a:pPr>
                      <a:endParaRPr lang="en-US" sz="1200" b="1" kern="1400" dirty="0">
                        <a:solidFill>
                          <a:srgbClr val="FF0000"/>
                        </a:solidFill>
                        <a:latin typeface="+mj-lt"/>
                        <a:ea typeface="Calibri"/>
                        <a:cs typeface="+mn-cs"/>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b="1" kern="1400" dirty="0">
                        <a:solidFill>
                          <a:srgbClr val="00B05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b="1" kern="1400" dirty="0">
                        <a:solidFill>
                          <a:srgbClr val="0070C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67200">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Harbor</a:t>
                      </a:r>
                    </a:p>
                    <a:p>
                      <a:pPr marL="0" marR="0">
                        <a:spcBef>
                          <a:spcPts val="0"/>
                        </a:spcBef>
                        <a:spcAft>
                          <a:spcPts val="0"/>
                        </a:spcAft>
                      </a:pPr>
                      <a:r>
                        <a:rPr lang="en-US" sz="1200" kern="1400" dirty="0" smtClean="0">
                          <a:solidFill>
                            <a:srgbClr val="000000"/>
                          </a:solidFill>
                          <a:latin typeface="+mj-lt"/>
                          <a:ea typeface="Calibri"/>
                        </a:rPr>
                        <a:t>Harbors</a:t>
                      </a:r>
                    </a:p>
                    <a:p>
                      <a:pPr marL="0" marR="0">
                        <a:spcBef>
                          <a:spcPts val="0"/>
                        </a:spcBef>
                        <a:spcAft>
                          <a:spcPts val="0"/>
                        </a:spcAft>
                      </a:pPr>
                      <a:r>
                        <a:rPr lang="en-US" sz="1200" kern="1400" dirty="0" smtClean="0">
                          <a:solidFill>
                            <a:srgbClr val="000000"/>
                          </a:solidFill>
                          <a:latin typeface="+mj-lt"/>
                          <a:ea typeface="Calibri"/>
                        </a:rPr>
                        <a:t>Harbour</a:t>
                      </a:r>
                    </a:p>
                    <a:p>
                      <a:pPr marL="0" marR="0">
                        <a:spcBef>
                          <a:spcPts val="0"/>
                        </a:spcBef>
                        <a:spcAft>
                          <a:spcPts val="0"/>
                        </a:spcAft>
                      </a:pPr>
                      <a:r>
                        <a:rPr lang="en-US" sz="1200" kern="1400" dirty="0" smtClean="0">
                          <a:solidFill>
                            <a:srgbClr val="000000"/>
                          </a:solidFill>
                          <a:latin typeface="+mj-lt"/>
                          <a:ea typeface="Calibri"/>
                        </a:rPr>
                        <a:t>Harbours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Port</a:t>
                      </a:r>
                    </a:p>
                    <a:p>
                      <a:pPr marL="0" marR="0">
                        <a:spcBef>
                          <a:spcPts val="0"/>
                        </a:spcBef>
                        <a:spcAft>
                          <a:spcPts val="0"/>
                        </a:spcAft>
                      </a:pPr>
                      <a:r>
                        <a:rPr lang="en-US" sz="1200" kern="1400" dirty="0" smtClean="0">
                          <a:solidFill>
                            <a:srgbClr val="000000"/>
                          </a:solidFill>
                          <a:latin typeface="+mj-lt"/>
                          <a:ea typeface="Calibri"/>
                        </a:rPr>
                        <a:t>Ports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Dock</a:t>
                      </a:r>
                    </a:p>
                    <a:p>
                      <a:pPr marL="0" marR="0">
                        <a:spcBef>
                          <a:spcPts val="0"/>
                        </a:spcBef>
                        <a:spcAft>
                          <a:spcPts val="0"/>
                        </a:spcAft>
                      </a:pPr>
                      <a:r>
                        <a:rPr lang="en-US" sz="1200" kern="1400" dirty="0" smtClean="0">
                          <a:solidFill>
                            <a:srgbClr val="000000"/>
                          </a:solidFill>
                          <a:latin typeface="+mj-lt"/>
                          <a:ea typeface="Calibri"/>
                        </a:rPr>
                        <a:t>Docks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indent="0" algn="l" defTabSz="1410782" rtl="0" eaLnBrk="1" fontAlgn="auto" latinLnBrk="0" hangingPunct="1">
                        <a:lnSpc>
                          <a:spcPct val="100000"/>
                        </a:lnSpc>
                        <a:spcBef>
                          <a:spcPts val="0"/>
                        </a:spcBef>
                        <a:spcAft>
                          <a:spcPts val="0"/>
                        </a:spcAft>
                        <a:buClrTx/>
                        <a:buSzTx/>
                        <a:buFontTx/>
                        <a:buNone/>
                        <a:tabLst/>
                        <a:defRPr/>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0"/>
                        </a:spcBef>
                        <a:spcAft>
                          <a:spcPts val="0"/>
                        </a:spcAft>
                        <a:buClrTx/>
                        <a:buSzTx/>
                        <a:buFontTx/>
                        <a:buNone/>
                        <a:tabLst/>
                        <a:defRPr/>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600"/>
                        </a:spcBef>
                        <a:spcAft>
                          <a:spcPts val="0"/>
                        </a:spcAft>
                        <a:buClrTx/>
                        <a:buSzTx/>
                        <a:buFontTx/>
                        <a:buNone/>
                        <a:tabLst/>
                        <a:defRPr/>
                      </a:pPr>
                      <a:r>
                        <a:rPr lang="en-US" sz="1200" kern="1400" spc="-20" baseline="0" dirty="0" smtClean="0">
                          <a:solidFill>
                            <a:srgbClr val="000000"/>
                          </a:solidFill>
                          <a:latin typeface="+mj-lt"/>
                          <a:ea typeface="Calibri"/>
                          <a:cs typeface="+mn-cs"/>
                        </a:rPr>
                        <a:t>Liverpool dock facilities</a:t>
                      </a:r>
                    </a:p>
                    <a:p>
                      <a:pPr marL="0" marR="0">
                        <a:spcBef>
                          <a:spcPts val="600"/>
                        </a:spcBef>
                        <a:spcAft>
                          <a:spcPts val="0"/>
                        </a:spcAft>
                      </a:pPr>
                      <a:r>
                        <a:rPr lang="en-US" sz="1200" kern="1400" dirty="0" smtClean="0">
                          <a:solidFill>
                            <a:srgbClr val="000000"/>
                          </a:solidFill>
                          <a:latin typeface="+mj-lt"/>
                          <a:ea typeface="Calibri"/>
                        </a:rPr>
                        <a:t>Inland ports</a:t>
                      </a:r>
                    </a:p>
                    <a:p>
                      <a:pPr marL="0" marR="0">
                        <a:spcBef>
                          <a:spcPts val="600"/>
                        </a:spcBef>
                        <a:spcAft>
                          <a:spcPts val="0"/>
                        </a:spcAft>
                      </a:pPr>
                      <a:r>
                        <a:rPr lang="en-US" sz="1200" kern="1400" dirty="0" smtClean="0">
                          <a:solidFill>
                            <a:srgbClr val="000000"/>
                          </a:solidFill>
                          <a:latin typeface="+mj-lt"/>
                          <a:ea typeface="Calibri"/>
                        </a:rPr>
                        <a:t>Boat facilities</a:t>
                      </a:r>
                    </a:p>
                    <a:p>
                      <a:pPr marL="0" marR="0">
                        <a:spcBef>
                          <a:spcPts val="600"/>
                        </a:spcBef>
                        <a:spcAft>
                          <a:spcPts val="0"/>
                        </a:spcAft>
                      </a:pPr>
                      <a:r>
                        <a:rPr lang="en-US" sz="1200" kern="1400" dirty="0" smtClean="0">
                          <a:solidFill>
                            <a:srgbClr val="000000"/>
                          </a:solidFill>
                          <a:latin typeface="+mj-lt"/>
                          <a:ea typeface="Calibri"/>
                        </a:rPr>
                        <a:t>Coastal oil</a:t>
                      </a:r>
                      <a:r>
                        <a:rPr lang="en-US" sz="1200" kern="1400" baseline="0" dirty="0" smtClean="0">
                          <a:solidFill>
                            <a:srgbClr val="000000"/>
                          </a:solidFill>
                          <a:latin typeface="+mj-lt"/>
                          <a:ea typeface="Calibri"/>
                        </a:rPr>
                        <a:t> terminal</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1028700" algn="l"/>
                        </a:tabLst>
                      </a:pPr>
                      <a:r>
                        <a:rPr lang="en-US" sz="1200" kern="1400" dirty="0" smtClean="0">
                          <a:solidFill>
                            <a:srgbClr val="000000"/>
                          </a:solidFill>
                          <a:latin typeface="+mj-lt"/>
                          <a:ea typeface="Calibri"/>
                        </a:rPr>
                        <a:t>	__</a:t>
                      </a:r>
                    </a:p>
                    <a:p>
                      <a:pPr marL="0" marR="0">
                        <a:spcBef>
                          <a:spcPts val="0"/>
                        </a:spcBef>
                        <a:spcAft>
                          <a:spcPts val="0"/>
                        </a:spcAft>
                        <a:tabLst>
                          <a:tab pos="1028700" algn="l"/>
                        </a:tabLst>
                      </a:pPr>
                      <a:r>
                        <a:rPr lang="en-US" sz="1200" kern="1400" dirty="0" smtClean="0">
                          <a:solidFill>
                            <a:srgbClr val="000000"/>
                          </a:solidFill>
                          <a:latin typeface="+mj-lt"/>
                          <a:ea typeface="Calibri"/>
                        </a:rPr>
                        <a:t>Harbor 	    |</a:t>
                      </a:r>
                    </a:p>
                    <a:p>
                      <a:pPr marL="0" marR="0">
                        <a:spcBef>
                          <a:spcPts val="0"/>
                        </a:spcBef>
                        <a:spcAft>
                          <a:spcPts val="0"/>
                        </a:spcAft>
                        <a:tabLst>
                          <a:tab pos="1028700" algn="l"/>
                        </a:tabLst>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	    &gt;</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Port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Dock	__|</a:t>
                      </a:r>
                    </a:p>
                    <a:p>
                      <a:pPr marL="0" marR="0">
                        <a:spcBef>
                          <a:spcPts val="0"/>
                        </a:spcBef>
                        <a:spcAft>
                          <a:spcPts val="0"/>
                        </a:spcAft>
                        <a:tabLst>
                          <a:tab pos="1028700" algn="l"/>
                        </a:tabLst>
                      </a:pPr>
                      <a:endParaRPr lang="en-US" sz="1200" kern="1400" dirty="0" smtClean="0">
                        <a:solidFill>
                          <a:srgbClr val="000000"/>
                        </a:solidFill>
                        <a:latin typeface="+mj-lt"/>
                        <a:ea typeface="Calibri"/>
                      </a:endParaRPr>
                    </a:p>
                    <a:p>
                      <a:pPr marL="0" marR="0">
                        <a:spcBef>
                          <a:spcPts val="0"/>
                        </a:spcBef>
                        <a:spcAft>
                          <a:spcPts val="0"/>
                        </a:spcAft>
                        <a:tabLst>
                          <a:tab pos="1028700" algn="l"/>
                        </a:tabLs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600"/>
                        </a:spcBef>
                        <a:spcAft>
                          <a:spcPts val="0"/>
                        </a:spcAft>
                        <a:buClrTx/>
                        <a:buSzTx/>
                        <a:buFontTx/>
                        <a:buNone/>
                        <a:tabLst/>
                        <a:defRPr/>
                      </a:pPr>
                      <a:r>
                        <a:rPr lang="en-US" sz="1200" kern="1400" spc="-20" baseline="0" dirty="0" smtClean="0">
                          <a:solidFill>
                            <a:srgbClr val="000000"/>
                          </a:solidFill>
                          <a:latin typeface="+mj-lt"/>
                          <a:ea typeface="Calibri"/>
                          <a:cs typeface="+mn-cs"/>
                        </a:rPr>
                        <a:t>Liverpool </a:t>
                      </a:r>
                      <a:r>
                        <a:rPr lang="en-US" sz="1200" kern="1400" spc="-20" baseline="0" dirty="0" smtClean="0">
                          <a:solidFill>
                            <a:srgbClr val="000000"/>
                          </a:solidFill>
                          <a:latin typeface="+mj-lt"/>
                          <a:ea typeface="Calibri"/>
                          <a:cs typeface="+mn-cs"/>
                        </a:rPr>
                        <a:t>dock </a:t>
                      </a:r>
                      <a:r>
                        <a:rPr lang="en-US" sz="1200" kern="1400" spc="-20" baseline="0" dirty="0" smtClean="0">
                          <a:solidFill>
                            <a:srgbClr val="000000"/>
                          </a:solidFill>
                          <a:latin typeface="+mj-lt"/>
                          <a:ea typeface="Calibri"/>
                          <a:cs typeface="+mn-cs"/>
                        </a:rPr>
                        <a:t>facility</a:t>
                      </a:r>
                      <a:endParaRPr lang="en-US" sz="1200" kern="1400" spc="-20" baseline="0" dirty="0" smtClean="0">
                        <a:solidFill>
                          <a:srgbClr val="000000"/>
                        </a:solidFill>
                        <a:latin typeface="+mj-lt"/>
                        <a:ea typeface="Calibri"/>
                        <a:cs typeface="+mn-cs"/>
                      </a:endParaRPr>
                    </a:p>
                    <a:p>
                      <a:pPr marL="0" marR="0">
                        <a:spcBef>
                          <a:spcPts val="600"/>
                        </a:spcBef>
                        <a:spcAft>
                          <a:spcPts val="0"/>
                        </a:spcAft>
                      </a:pPr>
                      <a:r>
                        <a:rPr lang="en-US" sz="1200" kern="1400" dirty="0" smtClean="0">
                          <a:solidFill>
                            <a:srgbClr val="000000"/>
                          </a:solidFill>
                          <a:latin typeface="+mj-lt"/>
                          <a:ea typeface="Calibri"/>
                        </a:rPr>
                        <a:t>Inland port</a:t>
                      </a:r>
                    </a:p>
                    <a:p>
                      <a:pPr marL="0" marR="0">
                        <a:spcBef>
                          <a:spcPts val="600"/>
                        </a:spcBef>
                        <a:spcAft>
                          <a:spcPts val="0"/>
                        </a:spcAft>
                      </a:pPr>
                      <a:r>
                        <a:rPr lang="en-US" sz="1200" kern="1400" dirty="0" smtClean="0">
                          <a:solidFill>
                            <a:srgbClr val="000000"/>
                          </a:solidFill>
                          <a:latin typeface="+mj-lt"/>
                          <a:ea typeface="Calibri"/>
                        </a:rPr>
                        <a:t>Boat facility</a:t>
                      </a:r>
                    </a:p>
                    <a:p>
                      <a:pPr marL="0" marR="0">
                        <a:spcBef>
                          <a:spcPts val="600"/>
                        </a:spcBef>
                        <a:spcAft>
                          <a:spcPts val="0"/>
                        </a:spcAft>
                      </a:pPr>
                      <a:r>
                        <a:rPr lang="en-US" sz="1200" kern="1400" dirty="0" smtClean="0">
                          <a:solidFill>
                            <a:srgbClr val="000000"/>
                          </a:solidFill>
                          <a:latin typeface="+mj-lt"/>
                          <a:ea typeface="Calibri"/>
                        </a:rPr>
                        <a:t>Coastal oil</a:t>
                      </a:r>
                      <a:r>
                        <a:rPr lang="en-US" sz="1200" kern="1400" baseline="0" dirty="0" smtClean="0">
                          <a:solidFill>
                            <a:srgbClr val="000000"/>
                          </a:solidFill>
                          <a:latin typeface="+mj-lt"/>
                          <a:ea typeface="Calibri"/>
                        </a:rPr>
                        <a:t> terminal</a:t>
                      </a: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Airport</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Harbor</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Parking garage</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Railroad station</a:t>
                      </a:r>
                    </a:p>
                    <a:p>
                      <a:pPr marL="0" marR="0">
                        <a:spcBef>
                          <a:spcPts val="0"/>
                        </a:spcBef>
                        <a:spcAft>
                          <a:spcPts val="0"/>
                        </a:spcAft>
                      </a:pPr>
                      <a:endParaRPr lang="en-US" sz="1200" kern="1400" dirty="0" smtClean="0">
                        <a:solidFill>
                          <a:srgbClr val="00B050"/>
                        </a:solidFill>
                        <a:latin typeface="+mj-lt"/>
                        <a:ea typeface="Calibri"/>
                      </a:endParaRPr>
                    </a:p>
                    <a:p>
                      <a:pPr marL="0" marR="0">
                        <a:spcBef>
                          <a:spcPts val="0"/>
                        </a:spcBef>
                        <a:spcAft>
                          <a:spcPts val="0"/>
                        </a:spcAft>
                      </a:pPr>
                      <a:r>
                        <a:rPr lang="en-US" sz="1100" b="1" kern="1400" baseline="0" dirty="0" smtClean="0">
                          <a:solidFill>
                            <a:srgbClr val="00B050"/>
                          </a:solidFill>
                          <a:latin typeface="+mj-lt"/>
                          <a:ea typeface="Calibri"/>
                        </a:rPr>
                        <a:t>Traffic station  </a:t>
                      </a:r>
                    </a:p>
                    <a:p>
                      <a:pPr marL="0" marR="0">
                        <a:spcBef>
                          <a:spcPts val="0"/>
                        </a:spcBef>
                        <a:spcAft>
                          <a:spcPts val="0"/>
                        </a:spcAft>
                      </a:pPr>
                      <a:r>
                        <a:rPr lang="en-US" sz="1100" b="1" kern="1400" dirty="0" smtClean="0">
                          <a:solidFill>
                            <a:srgbClr val="000000"/>
                          </a:solidFill>
                          <a:latin typeface="+mj-lt"/>
                          <a:ea typeface="Calibri"/>
                        </a:rPr>
                        <a:t>   NT Airport</a:t>
                      </a:r>
                    </a:p>
                    <a:p>
                      <a:pPr marL="0" marR="0">
                        <a:spcBef>
                          <a:spcPts val="0"/>
                        </a:spcBef>
                        <a:spcAft>
                          <a:spcPts val="0"/>
                        </a:spcAft>
                      </a:pPr>
                      <a:r>
                        <a:rPr lang="en-US" sz="1100" b="1" kern="1400" dirty="0" smtClean="0">
                          <a:solidFill>
                            <a:srgbClr val="000000"/>
                          </a:solidFill>
                          <a:latin typeface="+mj-lt"/>
                          <a:ea typeface="Calibri"/>
                        </a:rPr>
                        <a:t>   NT</a:t>
                      </a:r>
                      <a:r>
                        <a:rPr lang="en-US" sz="1100" b="1" kern="1400" baseline="0" dirty="0" smtClean="0">
                          <a:solidFill>
                            <a:srgbClr val="000000"/>
                          </a:solidFill>
                          <a:latin typeface="+mj-lt"/>
                          <a:ea typeface="Calibri"/>
                        </a:rPr>
                        <a:t> Harbor</a:t>
                      </a:r>
                      <a:endParaRPr lang="en-US" sz="1100" b="1" kern="1400" dirty="0" smtClean="0">
                        <a:solidFill>
                          <a:srgbClr val="000000"/>
                        </a:solidFill>
                        <a:latin typeface="+mj-lt"/>
                        <a:ea typeface="Calibri"/>
                      </a:endParaRPr>
                    </a:p>
                    <a:p>
                      <a:pPr marL="0" marR="0">
                        <a:spcBef>
                          <a:spcPts val="0"/>
                        </a:spcBef>
                        <a:spcAft>
                          <a:spcPts val="0"/>
                        </a:spcAft>
                      </a:pPr>
                      <a:r>
                        <a:rPr lang="en-US" sz="1100" b="1" kern="1400" dirty="0" smtClean="0">
                          <a:solidFill>
                            <a:srgbClr val="000000"/>
                          </a:solidFill>
                          <a:latin typeface="+mj-lt"/>
                          <a:ea typeface="Calibri"/>
                        </a:rPr>
                        <a:t>   NT</a:t>
                      </a:r>
                      <a:r>
                        <a:rPr lang="en-US" sz="1100" b="1" kern="1400" baseline="0" dirty="0" smtClean="0">
                          <a:solidFill>
                            <a:srgbClr val="000000"/>
                          </a:solidFill>
                          <a:latin typeface="+mj-lt"/>
                          <a:ea typeface="Calibri"/>
                        </a:rPr>
                        <a:t> Parking garage</a:t>
                      </a:r>
                    </a:p>
                    <a:p>
                      <a:pPr marL="0" marR="0">
                        <a:spcBef>
                          <a:spcPts val="0"/>
                        </a:spcBef>
                        <a:spcAft>
                          <a:spcPts val="0"/>
                        </a:spcAft>
                      </a:pPr>
                      <a:r>
                        <a:rPr lang="en-US" sz="1100" b="1" kern="1400" baseline="0" dirty="0" smtClean="0">
                          <a:solidFill>
                            <a:srgbClr val="000000"/>
                          </a:solidFill>
                          <a:latin typeface="+mj-lt"/>
                          <a:ea typeface="Calibri"/>
                        </a:rPr>
                        <a:t>   NT  RR station</a:t>
                      </a:r>
                    </a:p>
                    <a:p>
                      <a:pPr marL="0" marR="0">
                        <a:spcBef>
                          <a:spcPts val="1200"/>
                        </a:spcBef>
                        <a:spcAft>
                          <a:spcPts val="0"/>
                        </a:spcAft>
                      </a:pPr>
                      <a:r>
                        <a:rPr lang="en-US" sz="1200" kern="1400" baseline="0" dirty="0" smtClean="0">
                          <a:solidFill>
                            <a:srgbClr val="000000"/>
                          </a:solidFill>
                          <a:latin typeface="+mj-lt"/>
                          <a:ea typeface="Calibri"/>
                        </a:rPr>
                        <a:t>Liverpool harbor</a:t>
                      </a:r>
                    </a:p>
                    <a:p>
                      <a:pPr marL="0" marR="0">
                        <a:spcBef>
                          <a:spcPts val="600"/>
                        </a:spcBef>
                        <a:spcAft>
                          <a:spcPts val="0"/>
                        </a:spcAft>
                      </a:pPr>
                      <a:r>
                        <a:rPr lang="en-US" sz="1200" kern="1400" baseline="0" dirty="0" smtClean="0">
                          <a:solidFill>
                            <a:srgbClr val="000000"/>
                          </a:solidFill>
                          <a:latin typeface="+mj-lt"/>
                          <a:ea typeface="Calibri"/>
                        </a:rPr>
                        <a:t>Inland </a:t>
                      </a:r>
                      <a:r>
                        <a:rPr lang="en-US" sz="1200" kern="1400" dirty="0" smtClean="0">
                          <a:solidFill>
                            <a:srgbClr val="000000"/>
                          </a:solidFill>
                          <a:latin typeface="+mj-lt"/>
                          <a:ea typeface="Calibri"/>
                          <a:cs typeface="+mn-cs"/>
                        </a:rPr>
                        <a:t>harbor</a:t>
                      </a:r>
                    </a:p>
                    <a:p>
                      <a:pPr marL="0" marR="0">
                        <a:spcBef>
                          <a:spcPts val="600"/>
                        </a:spcBef>
                        <a:spcAft>
                          <a:spcPts val="0"/>
                        </a:spcAft>
                      </a:pPr>
                      <a:r>
                        <a:rPr lang="en-US" sz="1200" kern="1400" dirty="0" smtClean="0">
                          <a:solidFill>
                            <a:srgbClr val="000000"/>
                          </a:solidFill>
                          <a:latin typeface="+mj-lt"/>
                          <a:ea typeface="Calibri"/>
                        </a:rPr>
                        <a:t>Boat harbor</a:t>
                      </a:r>
                    </a:p>
                    <a:p>
                      <a:pPr marL="0" marR="0">
                        <a:spcBef>
                          <a:spcPts val="600"/>
                        </a:spcBef>
                        <a:spcAft>
                          <a:spcPts val="0"/>
                        </a:spcAft>
                      </a:pPr>
                      <a:r>
                        <a:rPr lang="en-US" sz="1200" kern="1400" dirty="0" smtClean="0">
                          <a:solidFill>
                            <a:srgbClr val="000000"/>
                          </a:solidFill>
                          <a:latin typeface="+mj-lt"/>
                          <a:ea typeface="Calibri"/>
                        </a:rPr>
                        <a:t>Coastal oil</a:t>
                      </a:r>
                      <a:r>
                        <a:rPr lang="en-US" sz="1200" kern="1400" baseline="0" dirty="0" smtClean="0">
                          <a:solidFill>
                            <a:srgbClr val="000000"/>
                          </a:solidFill>
                          <a:latin typeface="+mj-lt"/>
                          <a:ea typeface="Calibri"/>
                        </a:rPr>
                        <a:t> harbor</a:t>
                      </a:r>
                      <a:endParaRPr lang="en-US" sz="1200" kern="1400" dirty="0">
                        <a:solidFill>
                          <a:srgbClr val="000000"/>
                        </a:solidFill>
                        <a:latin typeface="+mj-lt"/>
                        <a:ea typeface="Calibri"/>
                        <a:cs typeface="+mn-cs"/>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tabLst>
                          <a:tab pos="1085850" algn="l"/>
                        </a:tabLst>
                      </a:pP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r>
                        <a:rPr lang="en-US" sz="1200" kern="1400" dirty="0" smtClean="0">
                          <a:solidFill>
                            <a:srgbClr val="000000"/>
                          </a:solidFill>
                          <a:latin typeface="+mj-lt"/>
                          <a:ea typeface="Calibri"/>
                        </a:rPr>
                        <a:t> : </a:t>
                      </a:r>
                      <a:r>
                        <a:rPr lang="en-US" sz="1200" kern="1400" dirty="0" smtClean="0">
                          <a:solidFill>
                            <a:srgbClr val="FF0000"/>
                          </a:solidFill>
                          <a:latin typeface="+mj-lt"/>
                          <a:ea typeface="Calibri"/>
                          <a:cs typeface="+mn-cs"/>
                        </a:rPr>
                        <a:t>Air transport</a:t>
                      </a:r>
                    </a:p>
                    <a:p>
                      <a:pPr marL="0" marR="0">
                        <a:spcBef>
                          <a:spcPts val="0"/>
                        </a:spcBef>
                        <a:spcAft>
                          <a:spcPts val="0"/>
                        </a:spcAft>
                        <a:tabLst>
                          <a:tab pos="1085850" algn="l"/>
                        </a:tabLst>
                      </a:pPr>
                      <a:endParaRPr lang="en-US" sz="1200" kern="140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r>
                        <a:rPr lang="en-US" sz="1200" kern="1400" baseline="0" dirty="0" smtClean="0">
                          <a:solidFill>
                            <a:srgbClr val="000000"/>
                          </a:solidFill>
                          <a:latin typeface="+mj-lt"/>
                          <a:ea typeface="Calibri"/>
                        </a:rPr>
                        <a:t>=</a:t>
                      </a: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r>
                        <a:rPr lang="en-US" sz="1200" kern="1400" dirty="0" smtClean="0">
                          <a:solidFill>
                            <a:srgbClr val="000000"/>
                          </a:solidFill>
                          <a:latin typeface="+mj-lt"/>
                          <a:ea typeface="Calibri"/>
                        </a:rPr>
                        <a:t> :</a:t>
                      </a:r>
                      <a:r>
                        <a:rPr lang="en-US" sz="1200" b="1" kern="1400" dirty="0" smtClean="0">
                          <a:solidFill>
                            <a:srgbClr val="000000"/>
                          </a:solidFill>
                          <a:latin typeface="+mj-lt"/>
                          <a:ea typeface="Calibri"/>
                        </a:rPr>
                        <a:t> </a:t>
                      </a:r>
                      <a:r>
                        <a:rPr lang="en-US" sz="1200" b="1" kern="1400" dirty="0" smtClean="0">
                          <a:solidFill>
                            <a:srgbClr val="FF0000"/>
                          </a:solidFill>
                          <a:latin typeface="+mj-lt"/>
                          <a:ea typeface="Calibri"/>
                          <a:cs typeface="+mn-cs"/>
                        </a:rPr>
                        <a:t>Water transpor</a:t>
                      </a:r>
                      <a:r>
                        <a:rPr lang="en-US" sz="1200" b="1" kern="1400" baseline="0" dirty="0" smtClean="0">
                          <a:solidFill>
                            <a:srgbClr val="FF0000"/>
                          </a:solidFill>
                          <a:latin typeface="+mj-lt"/>
                          <a:ea typeface="Calibri"/>
                        </a:rPr>
                        <a:t>t</a:t>
                      </a: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r>
                        <a:rPr lang="en-US" sz="1200" kern="1400" baseline="0" dirty="0" smtClean="0">
                          <a:solidFill>
                            <a:srgbClr val="000000"/>
                          </a:solidFill>
                          <a:latin typeface="+mj-lt"/>
                          <a:ea typeface="Calibri"/>
                        </a:rPr>
                        <a:t>=</a:t>
                      </a: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endParaRPr lang="en-US" sz="1200" kern="1400" dirty="0" smtClean="0">
                        <a:solidFill>
                          <a:srgbClr val="FF0000"/>
                        </a:solidFill>
                        <a:latin typeface="+mj-lt"/>
                        <a:ea typeface="Calibri"/>
                        <a:cs typeface="+mn-cs"/>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r>
                        <a:rPr lang="en-US" sz="1200" kern="1400" baseline="0" dirty="0" smtClean="0">
                          <a:solidFill>
                            <a:srgbClr val="000000"/>
                          </a:solidFill>
                          <a:latin typeface="+mj-lt"/>
                          <a:ea typeface="Calibri"/>
                        </a:rPr>
                        <a:t>=</a:t>
                      </a: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endParaRPr lang="en-US" sz="1200" kern="1400" dirty="0" smtClean="0">
                        <a:solidFill>
                          <a:srgbClr val="FF0000"/>
                        </a:solidFill>
                        <a:latin typeface="+mj-lt"/>
                        <a:ea typeface="Calibri"/>
                        <a:cs typeface="+mn-cs"/>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0"/>
                        </a:spcBef>
                        <a:spcAft>
                          <a:spcPts val="0"/>
                        </a:spcAft>
                      </a:pPr>
                      <a:endParaRPr lang="en-US" sz="1100" kern="1400" baseline="0" dirty="0" smtClean="0">
                        <a:solidFill>
                          <a:srgbClr val="000000"/>
                        </a:solidFill>
                        <a:latin typeface="+mj-lt"/>
                        <a:ea typeface="Calibri"/>
                        <a:cs typeface="+mn-cs"/>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600"/>
                        </a:spcBef>
                        <a:spcAft>
                          <a:spcPts val="0"/>
                        </a:spcAft>
                      </a:pPr>
                      <a:r>
                        <a:rPr lang="en-US" sz="1200" kern="1400" baseline="0" dirty="0" smtClean="0">
                          <a:solidFill>
                            <a:srgbClr val="000000"/>
                          </a:solidFill>
                          <a:latin typeface="+mj-lt"/>
                          <a:ea typeface="Calibri"/>
                          <a:cs typeface="+mn-cs"/>
                        </a:rPr>
                        <a:t>= Harbor :  Liverpool</a:t>
                      </a:r>
                      <a:endParaRPr lang="en-US" sz="1200" kern="1400" baseline="0" dirty="0" smtClean="0">
                        <a:solidFill>
                          <a:srgbClr val="000000"/>
                        </a:solidFill>
                        <a:latin typeface="+mj-lt"/>
                        <a:ea typeface="Calibri"/>
                      </a:endParaRPr>
                    </a:p>
                    <a:p>
                      <a:pPr marL="0" marR="0">
                        <a:spcBef>
                          <a:spcPts val="600"/>
                        </a:spcBef>
                        <a:spcAft>
                          <a:spcPts val="0"/>
                        </a:spcAft>
                      </a:pPr>
                      <a:r>
                        <a:rPr lang="en-US" sz="1200" kern="1400" baseline="0" dirty="0" smtClean="0">
                          <a:solidFill>
                            <a:srgbClr val="000000"/>
                          </a:solidFill>
                          <a:latin typeface="+mj-lt"/>
                          <a:ea typeface="Calibri"/>
                        </a:rPr>
                        <a:t>= Harbor :  Inland water tr. </a:t>
                      </a:r>
                    </a:p>
                    <a:p>
                      <a:pPr marL="0" marR="0">
                        <a:spcBef>
                          <a:spcPts val="600"/>
                        </a:spcBef>
                        <a:spcAft>
                          <a:spcPts val="0"/>
                        </a:spcAft>
                      </a:pPr>
                      <a:r>
                        <a:rPr lang="en-US" sz="1200" kern="1400" baseline="0" dirty="0" smtClean="0">
                          <a:solidFill>
                            <a:srgbClr val="000000"/>
                          </a:solidFill>
                          <a:latin typeface="+mj-lt"/>
                          <a:ea typeface="Calibri"/>
                        </a:rPr>
                        <a:t>= Harbor :  Small ship</a:t>
                      </a:r>
                    </a:p>
                    <a:p>
                      <a:pPr marL="0" marR="0">
                        <a:spcBef>
                          <a:spcPts val="600"/>
                        </a:spcBef>
                        <a:spcAft>
                          <a:spcPts val="0"/>
                        </a:spcAft>
                      </a:pPr>
                      <a:r>
                        <a:rPr lang="en-US" sz="1200" kern="1400" baseline="0" dirty="0" smtClean="0">
                          <a:solidFill>
                            <a:srgbClr val="000000"/>
                          </a:solidFill>
                          <a:latin typeface="+mj-lt"/>
                          <a:ea typeface="Calibri"/>
                        </a:rPr>
                        <a:t>= Harbor :  Ocean transport : Oil</a:t>
                      </a: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857250" algn="l"/>
                        </a:tabLst>
                      </a:pPr>
                      <a:endParaRPr lang="en-US" sz="1200"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B050"/>
                        </a:solidFill>
                        <a:latin typeface="+mj-lt"/>
                        <a:ea typeface="Calibri"/>
                      </a:endParaRPr>
                    </a:p>
                    <a:p>
                      <a:pPr marL="0" marR="0">
                        <a:spcBef>
                          <a:spcPts val="0"/>
                        </a:spcBef>
                        <a:spcAft>
                          <a:spcPts val="0"/>
                        </a:spcAft>
                      </a:pPr>
                      <a:r>
                        <a:rPr lang="en-US" sz="1200" kern="1400" baseline="0" dirty="0" smtClean="0">
                          <a:solidFill>
                            <a:srgbClr val="00B050"/>
                          </a:solidFill>
                          <a:latin typeface="+mj-lt"/>
                          <a:ea typeface="Calibri"/>
                        </a:rPr>
                        <a:t> </a:t>
                      </a: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Slide Number Placeholder 4"/>
          <p:cNvSpPr>
            <a:spLocks noGrp="1"/>
          </p:cNvSpPr>
          <p:nvPr>
            <p:ph type="sldNum" sz="quarter" idx="12"/>
          </p:nvPr>
        </p:nvSpPr>
        <p:spPr/>
        <p:txBody>
          <a:bodyPr/>
          <a:lstStyle/>
          <a:p>
            <a:pPr>
              <a:defRPr/>
            </a:pPr>
            <a:fld id="{1C34AABC-7A0A-4F81-8B5A-F7715F07E9BB}" type="slidenum">
              <a:rPr lang="en-US" smtClean="0"/>
              <a:pPr>
                <a:defRPr/>
              </a:pPr>
              <a:t>32</a:t>
            </a:fld>
            <a:endParaRPr lang="en-US" dirty="0"/>
          </a:p>
        </p:txBody>
      </p:sp>
      <p:pic>
        <p:nvPicPr>
          <p:cNvPr id="6" name="~PP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9601204" y="3962400"/>
            <a:ext cx="623887" cy="623888"/>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736150903"/>
              </p:ext>
            </p:extLst>
          </p:nvPr>
        </p:nvGraphicFramePr>
        <p:xfrm>
          <a:off x="457200" y="150813"/>
          <a:ext cx="20682240" cy="5259387"/>
        </p:xfrm>
        <a:graphic>
          <a:graphicData uri="http://schemas.openxmlformats.org/drawingml/2006/table">
            <a:tbl>
              <a:tblPr/>
              <a:tblGrid>
                <a:gridCol w="1600200"/>
                <a:gridCol w="1524000"/>
                <a:gridCol w="1447800"/>
                <a:gridCol w="3429000"/>
                <a:gridCol w="2775240"/>
                <a:gridCol w="2209800"/>
                <a:gridCol w="1676400"/>
                <a:gridCol w="1905000"/>
                <a:gridCol w="4114800"/>
              </a:tblGrid>
              <a:tr h="460720">
                <a:tc rowSpan="2">
                  <a:txBody>
                    <a:bodyPr/>
                    <a:lstStyle/>
                    <a:p>
                      <a:pPr marL="0" marR="0" algn="ctr">
                        <a:spcBef>
                          <a:spcPts val="0"/>
                        </a:spcBef>
                        <a:spcAft>
                          <a:spcPts val="0"/>
                        </a:spcAft>
                      </a:pPr>
                      <a:r>
                        <a:rPr lang="en-US" sz="1200" b="1" kern="1400" dirty="0" smtClean="0">
                          <a:solidFill>
                            <a:srgbClr val="000000"/>
                          </a:solidFill>
                          <a:latin typeface="+mj-lt"/>
                          <a:ea typeface="Calibri"/>
                        </a:rPr>
                        <a:t>a</a:t>
                      </a:r>
                    </a:p>
                    <a:p>
                      <a:pPr marL="0" marR="0" algn="ctr">
                        <a:spcBef>
                          <a:spcPts val="0"/>
                        </a:spcBef>
                        <a:spcAft>
                          <a:spcPts val="0"/>
                        </a:spcAft>
                      </a:pPr>
                      <a:r>
                        <a:rPr lang="en-US" sz="1200" b="1" kern="1400" dirty="0" smtClean="0">
                          <a:solidFill>
                            <a:srgbClr val="000000"/>
                          </a:solidFill>
                          <a:latin typeface="+mj-lt"/>
                          <a:ea typeface="Calibri"/>
                        </a:rPr>
                        <a:t>Search terms</a:t>
                      </a:r>
                    </a:p>
                    <a:p>
                      <a:pPr marL="0" marR="0" algn="ctr">
                        <a:spcBef>
                          <a:spcPts val="0"/>
                        </a:spcBef>
                        <a:spcAft>
                          <a:spcPts val="0"/>
                        </a:spcAft>
                      </a:pPr>
                      <a:r>
                        <a:rPr lang="en-US" sz="1200" b="0" kern="1400" dirty="0" smtClean="0">
                          <a:solidFill>
                            <a:srgbClr val="000000"/>
                          </a:solidFill>
                          <a:latin typeface="+mj-lt"/>
                          <a:ea typeface="Calibri"/>
                        </a:rPr>
                        <a:t>for concept Harbor</a:t>
                      </a:r>
                    </a:p>
                    <a:p>
                      <a:pPr marL="0" marR="0" algn="ctr">
                        <a:spcBef>
                          <a:spcPts val="0"/>
                        </a:spcBef>
                        <a:spcAft>
                          <a:spcPts val="0"/>
                        </a:spcAft>
                      </a:pPr>
                      <a:r>
                        <a:rPr lang="en-US" sz="1200" b="0" kern="1400" dirty="0" smtClean="0">
                          <a:solidFill>
                            <a:srgbClr val="000000"/>
                          </a:solidFill>
                          <a:latin typeface="+mj-lt"/>
                          <a:ea typeface="Calibri"/>
                        </a:rPr>
                        <a:t>in the raw alpha index</a:t>
                      </a:r>
                      <a:endParaRPr lang="en-US" sz="1200" b="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b1</a:t>
                      </a:r>
                    </a:p>
                    <a:p>
                      <a:pPr marL="0" marR="0" algn="ctr">
                        <a:spcBef>
                          <a:spcPts val="0"/>
                        </a:spcBef>
                        <a:spcAft>
                          <a:spcPts val="0"/>
                        </a:spcAft>
                      </a:pPr>
                      <a:r>
                        <a:rPr lang="en-US" sz="1200" b="1" kern="1400" dirty="0" smtClean="0">
                          <a:solidFill>
                            <a:srgbClr val="000000"/>
                          </a:solidFill>
                          <a:latin typeface="+mj-lt"/>
                          <a:ea typeface="Calibri"/>
                        </a:rPr>
                        <a:t>Variants </a:t>
                      </a:r>
                      <a:r>
                        <a:rPr lang="en-US" sz="1200" b="1" kern="1400" dirty="0">
                          <a:solidFill>
                            <a:srgbClr val="000000"/>
                          </a:solidFill>
                          <a:latin typeface="+mj-lt"/>
                          <a:ea typeface="Calibri"/>
                        </a:rPr>
                        <a:t>consolidated</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b2</a:t>
                      </a:r>
                    </a:p>
                    <a:p>
                      <a:pPr marL="0" marR="0" algn="ctr">
                        <a:spcBef>
                          <a:spcPts val="0"/>
                        </a:spcBef>
                        <a:spcAft>
                          <a:spcPts val="0"/>
                        </a:spcAft>
                      </a:pPr>
                      <a:r>
                        <a:rPr lang="en-US" sz="1200" b="1" kern="1400" dirty="0" smtClean="0">
                          <a:solidFill>
                            <a:srgbClr val="000000"/>
                          </a:solidFill>
                          <a:latin typeface="+mj-lt"/>
                          <a:ea typeface="Calibri"/>
                        </a:rPr>
                        <a:t>Synonyms </a:t>
                      </a:r>
                      <a:r>
                        <a:rPr lang="en-US" sz="1200" b="1" kern="1400" dirty="0">
                          <a:solidFill>
                            <a:srgbClr val="000000"/>
                          </a:solidFill>
                          <a:latin typeface="+mj-lt"/>
                          <a:ea typeface="Calibri"/>
                        </a:rPr>
                        <a:t>consolidated</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c1</a:t>
                      </a:r>
                    </a:p>
                    <a:p>
                      <a:pPr marL="0" marR="0" algn="ctr">
                        <a:spcBef>
                          <a:spcPts val="0"/>
                        </a:spcBef>
                        <a:spcAft>
                          <a:spcPts val="0"/>
                        </a:spcAft>
                      </a:pPr>
                      <a:r>
                        <a:rPr lang="en-US" sz="1200" b="1" kern="1400" dirty="0" smtClean="0">
                          <a:solidFill>
                            <a:srgbClr val="000000"/>
                          </a:solidFill>
                          <a:latin typeface="+mj-lt"/>
                          <a:ea typeface="Calibri"/>
                        </a:rPr>
                        <a:t>Semantic factors</a:t>
                      </a:r>
                      <a:endParaRPr lang="en-US" sz="1200" b="1"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c1 continued</a:t>
                      </a:r>
                    </a:p>
                    <a:p>
                      <a:pPr marL="0" marR="0" algn="ctr">
                        <a:spcBef>
                          <a:spcPts val="0"/>
                        </a:spcBef>
                        <a:spcAft>
                          <a:spcPts val="0"/>
                        </a:spcAft>
                      </a:pPr>
                      <a:r>
                        <a:rPr lang="en-US" sz="1200" b="1" kern="1400" dirty="0" smtClean="0">
                          <a:solidFill>
                            <a:srgbClr val="000000"/>
                          </a:solidFill>
                          <a:latin typeface="+mj-lt"/>
                          <a:ea typeface="Calibri"/>
                        </a:rPr>
                        <a:t>Semantic</a:t>
                      </a:r>
                      <a:r>
                        <a:rPr lang="en-US" sz="1200" b="1" kern="1400" baseline="0" dirty="0" smtClean="0">
                          <a:solidFill>
                            <a:srgbClr val="000000"/>
                          </a:solidFill>
                          <a:latin typeface="+mj-lt"/>
                          <a:ea typeface="Calibri"/>
                        </a:rPr>
                        <a:t> factors 2</a:t>
                      </a:r>
                      <a:endParaRPr lang="en-US" sz="1200" b="1"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spcBef>
                          <a:spcPts val="0"/>
                        </a:spcBef>
                        <a:spcAft>
                          <a:spcPts val="0"/>
                        </a:spcAft>
                      </a:pPr>
                      <a:r>
                        <a:rPr lang="en-US" sz="1200" b="1" kern="1400" dirty="0" smtClean="0">
                          <a:solidFill>
                            <a:srgbClr val="000000"/>
                          </a:solidFill>
                          <a:latin typeface="+mj-lt"/>
                          <a:ea typeface="Calibri"/>
                        </a:rPr>
                        <a:t>c2</a:t>
                      </a:r>
                    </a:p>
                    <a:p>
                      <a:pPr marL="0" marR="0" algn="ctr">
                        <a:spcBef>
                          <a:spcPts val="0"/>
                        </a:spcBef>
                        <a:spcAft>
                          <a:spcPts val="0"/>
                        </a:spcAft>
                      </a:pPr>
                      <a:endParaRPr lang="en-US" sz="1200" b="1"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endParaRPr lang="en-US" sz="1200" b="1"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5267">
                <a:tc v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1410782" rtl="0" eaLnBrk="1" latinLnBrk="0" hangingPunct="1">
                        <a:spcBef>
                          <a:spcPts val="0"/>
                        </a:spcBef>
                        <a:spcAft>
                          <a:spcPts val="0"/>
                        </a:spcAft>
                        <a:tabLst>
                          <a:tab pos="857250" algn="l"/>
                        </a:tabLst>
                      </a:pPr>
                      <a:endParaRPr lang="en-US" sz="1200" b="1" kern="1400" dirty="0">
                        <a:solidFill>
                          <a:srgbClr val="FF0000"/>
                        </a:solidFill>
                        <a:latin typeface="+mj-lt"/>
                        <a:ea typeface="Calibri"/>
                        <a:cs typeface="+mn-cs"/>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b="1" kern="1400" dirty="0">
                        <a:solidFill>
                          <a:srgbClr val="00B05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b="1" kern="1400" dirty="0">
                        <a:solidFill>
                          <a:srgbClr val="0070C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43400">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Harbor</a:t>
                      </a:r>
                    </a:p>
                    <a:p>
                      <a:pPr marL="0" marR="0">
                        <a:spcBef>
                          <a:spcPts val="0"/>
                        </a:spcBef>
                        <a:spcAft>
                          <a:spcPts val="0"/>
                        </a:spcAft>
                      </a:pPr>
                      <a:r>
                        <a:rPr lang="en-US" sz="1200" kern="1400" dirty="0" smtClean="0">
                          <a:solidFill>
                            <a:srgbClr val="000000"/>
                          </a:solidFill>
                          <a:latin typeface="+mj-lt"/>
                          <a:ea typeface="Calibri"/>
                        </a:rPr>
                        <a:t>Harbors</a:t>
                      </a:r>
                    </a:p>
                    <a:p>
                      <a:pPr marL="0" marR="0">
                        <a:spcBef>
                          <a:spcPts val="0"/>
                        </a:spcBef>
                        <a:spcAft>
                          <a:spcPts val="0"/>
                        </a:spcAft>
                      </a:pPr>
                      <a:r>
                        <a:rPr lang="en-US" sz="1200" kern="1400" dirty="0" smtClean="0">
                          <a:solidFill>
                            <a:srgbClr val="000000"/>
                          </a:solidFill>
                          <a:latin typeface="+mj-lt"/>
                          <a:ea typeface="Calibri"/>
                        </a:rPr>
                        <a:t>Harbour</a:t>
                      </a:r>
                    </a:p>
                    <a:p>
                      <a:pPr marL="0" marR="0">
                        <a:spcBef>
                          <a:spcPts val="0"/>
                        </a:spcBef>
                        <a:spcAft>
                          <a:spcPts val="0"/>
                        </a:spcAft>
                      </a:pPr>
                      <a:r>
                        <a:rPr lang="en-US" sz="1200" kern="1400" dirty="0" smtClean="0">
                          <a:solidFill>
                            <a:srgbClr val="000000"/>
                          </a:solidFill>
                          <a:latin typeface="+mj-lt"/>
                          <a:ea typeface="Calibri"/>
                        </a:rPr>
                        <a:t>Harbours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Port</a:t>
                      </a:r>
                    </a:p>
                    <a:p>
                      <a:pPr marL="0" marR="0">
                        <a:spcBef>
                          <a:spcPts val="0"/>
                        </a:spcBef>
                        <a:spcAft>
                          <a:spcPts val="0"/>
                        </a:spcAft>
                      </a:pPr>
                      <a:r>
                        <a:rPr lang="en-US" sz="1200" kern="1400" dirty="0" smtClean="0">
                          <a:solidFill>
                            <a:srgbClr val="000000"/>
                          </a:solidFill>
                          <a:latin typeface="+mj-lt"/>
                          <a:ea typeface="Calibri"/>
                        </a:rPr>
                        <a:t>Ports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Dock</a:t>
                      </a:r>
                    </a:p>
                    <a:p>
                      <a:pPr marL="0" marR="0">
                        <a:spcBef>
                          <a:spcPts val="0"/>
                        </a:spcBef>
                        <a:spcAft>
                          <a:spcPts val="0"/>
                        </a:spcAft>
                      </a:pPr>
                      <a:r>
                        <a:rPr lang="en-US" sz="1200" kern="1400" dirty="0" smtClean="0">
                          <a:solidFill>
                            <a:srgbClr val="000000"/>
                          </a:solidFill>
                          <a:latin typeface="+mj-lt"/>
                          <a:ea typeface="Calibri"/>
                        </a:rPr>
                        <a:t>Docks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indent="0" algn="l" defTabSz="1410782" rtl="0" eaLnBrk="1" fontAlgn="auto" latinLnBrk="0" hangingPunct="1">
                        <a:lnSpc>
                          <a:spcPct val="100000"/>
                        </a:lnSpc>
                        <a:spcBef>
                          <a:spcPts val="0"/>
                        </a:spcBef>
                        <a:spcAft>
                          <a:spcPts val="0"/>
                        </a:spcAft>
                        <a:buClrTx/>
                        <a:buSzTx/>
                        <a:buFontTx/>
                        <a:buNone/>
                        <a:tabLst/>
                        <a:defRPr/>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0"/>
                        </a:spcBef>
                        <a:spcAft>
                          <a:spcPts val="0"/>
                        </a:spcAft>
                        <a:buClrTx/>
                        <a:buSzTx/>
                        <a:buFontTx/>
                        <a:buNone/>
                        <a:tabLst/>
                        <a:defRPr/>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600"/>
                        </a:spcBef>
                        <a:spcAft>
                          <a:spcPts val="0"/>
                        </a:spcAft>
                        <a:buClrTx/>
                        <a:buSzTx/>
                        <a:buFontTx/>
                        <a:buNone/>
                        <a:tabLst/>
                        <a:defRPr/>
                      </a:pPr>
                      <a:r>
                        <a:rPr lang="en-US" sz="1200" kern="1400" spc="-20" baseline="0" dirty="0" smtClean="0">
                          <a:solidFill>
                            <a:srgbClr val="000000"/>
                          </a:solidFill>
                          <a:latin typeface="+mj-lt"/>
                          <a:ea typeface="Calibri"/>
                          <a:cs typeface="+mn-cs"/>
                        </a:rPr>
                        <a:t>Liverpool dock facilities</a:t>
                      </a:r>
                    </a:p>
                    <a:p>
                      <a:pPr marL="0" marR="0">
                        <a:spcBef>
                          <a:spcPts val="600"/>
                        </a:spcBef>
                        <a:spcAft>
                          <a:spcPts val="0"/>
                        </a:spcAft>
                      </a:pPr>
                      <a:r>
                        <a:rPr lang="en-US" sz="1200" kern="1400" dirty="0" smtClean="0">
                          <a:solidFill>
                            <a:srgbClr val="000000"/>
                          </a:solidFill>
                          <a:latin typeface="+mj-lt"/>
                          <a:ea typeface="Calibri"/>
                        </a:rPr>
                        <a:t>Inland ports</a:t>
                      </a:r>
                    </a:p>
                    <a:p>
                      <a:pPr marL="0" marR="0">
                        <a:spcBef>
                          <a:spcPts val="600"/>
                        </a:spcBef>
                        <a:spcAft>
                          <a:spcPts val="0"/>
                        </a:spcAft>
                      </a:pPr>
                      <a:r>
                        <a:rPr lang="en-US" sz="1200" kern="1400" dirty="0" smtClean="0">
                          <a:solidFill>
                            <a:srgbClr val="000000"/>
                          </a:solidFill>
                          <a:latin typeface="+mj-lt"/>
                          <a:ea typeface="Calibri"/>
                        </a:rPr>
                        <a:t>Boat facilities</a:t>
                      </a:r>
                    </a:p>
                    <a:p>
                      <a:pPr marL="0" marR="0">
                        <a:spcBef>
                          <a:spcPts val="600"/>
                        </a:spcBef>
                        <a:spcAft>
                          <a:spcPts val="0"/>
                        </a:spcAft>
                      </a:pPr>
                      <a:r>
                        <a:rPr lang="en-US" sz="1200" kern="1400" dirty="0" smtClean="0">
                          <a:solidFill>
                            <a:srgbClr val="000000"/>
                          </a:solidFill>
                          <a:latin typeface="+mj-lt"/>
                          <a:ea typeface="Calibri"/>
                        </a:rPr>
                        <a:t>Coastal oil</a:t>
                      </a:r>
                      <a:r>
                        <a:rPr lang="en-US" sz="1200" kern="1400" baseline="0" dirty="0" smtClean="0">
                          <a:solidFill>
                            <a:srgbClr val="000000"/>
                          </a:solidFill>
                          <a:latin typeface="+mj-lt"/>
                          <a:ea typeface="Calibri"/>
                        </a:rPr>
                        <a:t> terminal</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1028700" algn="l"/>
                        </a:tabLst>
                      </a:pPr>
                      <a:r>
                        <a:rPr lang="en-US" sz="1200" kern="1400" dirty="0" smtClean="0">
                          <a:solidFill>
                            <a:srgbClr val="000000"/>
                          </a:solidFill>
                          <a:latin typeface="+mj-lt"/>
                          <a:ea typeface="Calibri"/>
                        </a:rPr>
                        <a:t>	__</a:t>
                      </a:r>
                    </a:p>
                    <a:p>
                      <a:pPr marL="0" marR="0">
                        <a:spcBef>
                          <a:spcPts val="0"/>
                        </a:spcBef>
                        <a:spcAft>
                          <a:spcPts val="0"/>
                        </a:spcAft>
                        <a:tabLst>
                          <a:tab pos="1028700" algn="l"/>
                        </a:tabLst>
                      </a:pPr>
                      <a:r>
                        <a:rPr lang="en-US" sz="1200" kern="1400" dirty="0" smtClean="0">
                          <a:solidFill>
                            <a:srgbClr val="000000"/>
                          </a:solidFill>
                          <a:latin typeface="+mj-lt"/>
                          <a:ea typeface="Calibri"/>
                        </a:rPr>
                        <a:t>Harbor 	    |</a:t>
                      </a:r>
                    </a:p>
                    <a:p>
                      <a:pPr marL="0" marR="0">
                        <a:spcBef>
                          <a:spcPts val="0"/>
                        </a:spcBef>
                        <a:spcAft>
                          <a:spcPts val="0"/>
                        </a:spcAft>
                        <a:tabLst>
                          <a:tab pos="1028700" algn="l"/>
                        </a:tabLst>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	    &gt;</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Port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Dock	__|</a:t>
                      </a:r>
                    </a:p>
                    <a:p>
                      <a:pPr marL="0" marR="0">
                        <a:spcBef>
                          <a:spcPts val="0"/>
                        </a:spcBef>
                        <a:spcAft>
                          <a:spcPts val="0"/>
                        </a:spcAft>
                        <a:tabLst>
                          <a:tab pos="1028700" algn="l"/>
                        </a:tabLst>
                      </a:pPr>
                      <a:endParaRPr lang="en-US" sz="1200" kern="1400" dirty="0" smtClean="0">
                        <a:solidFill>
                          <a:srgbClr val="000000"/>
                        </a:solidFill>
                        <a:latin typeface="+mj-lt"/>
                        <a:ea typeface="Calibri"/>
                      </a:endParaRPr>
                    </a:p>
                    <a:p>
                      <a:pPr marL="0" marR="0">
                        <a:spcBef>
                          <a:spcPts val="0"/>
                        </a:spcBef>
                        <a:spcAft>
                          <a:spcPts val="0"/>
                        </a:spcAft>
                        <a:tabLst>
                          <a:tab pos="1028700" algn="l"/>
                        </a:tabLs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600"/>
                        </a:spcBef>
                        <a:spcAft>
                          <a:spcPts val="0"/>
                        </a:spcAft>
                        <a:buClrTx/>
                        <a:buSzTx/>
                        <a:buFontTx/>
                        <a:buNone/>
                        <a:tabLst/>
                        <a:defRPr/>
                      </a:pPr>
                      <a:r>
                        <a:rPr lang="en-US" sz="1200" kern="1400" spc="-20" baseline="0" dirty="0" smtClean="0">
                          <a:solidFill>
                            <a:srgbClr val="000000"/>
                          </a:solidFill>
                          <a:latin typeface="+mj-lt"/>
                          <a:ea typeface="Calibri"/>
                          <a:cs typeface="+mn-cs"/>
                        </a:rPr>
                        <a:t>Liverpool dock facility</a:t>
                      </a:r>
                    </a:p>
                    <a:p>
                      <a:pPr marL="0" marR="0">
                        <a:spcBef>
                          <a:spcPts val="600"/>
                        </a:spcBef>
                        <a:spcAft>
                          <a:spcPts val="0"/>
                        </a:spcAft>
                      </a:pPr>
                      <a:r>
                        <a:rPr lang="en-US" sz="1200" kern="1400" dirty="0" smtClean="0">
                          <a:solidFill>
                            <a:srgbClr val="000000"/>
                          </a:solidFill>
                          <a:latin typeface="+mj-lt"/>
                          <a:ea typeface="Calibri"/>
                        </a:rPr>
                        <a:t>Inland port</a:t>
                      </a:r>
                    </a:p>
                    <a:p>
                      <a:pPr marL="0" marR="0">
                        <a:spcBef>
                          <a:spcPts val="600"/>
                        </a:spcBef>
                        <a:spcAft>
                          <a:spcPts val="0"/>
                        </a:spcAft>
                      </a:pPr>
                      <a:r>
                        <a:rPr lang="en-US" sz="1200" kern="1400" dirty="0" smtClean="0">
                          <a:solidFill>
                            <a:srgbClr val="000000"/>
                          </a:solidFill>
                          <a:latin typeface="+mj-lt"/>
                          <a:ea typeface="Calibri"/>
                        </a:rPr>
                        <a:t>Boat facility</a:t>
                      </a:r>
                    </a:p>
                    <a:p>
                      <a:pPr marL="0" marR="0">
                        <a:spcBef>
                          <a:spcPts val="600"/>
                        </a:spcBef>
                        <a:spcAft>
                          <a:spcPts val="0"/>
                        </a:spcAft>
                      </a:pPr>
                      <a:r>
                        <a:rPr lang="en-US" sz="1200" kern="1400" dirty="0" smtClean="0">
                          <a:solidFill>
                            <a:srgbClr val="000000"/>
                          </a:solidFill>
                          <a:latin typeface="+mj-lt"/>
                          <a:ea typeface="Calibri"/>
                        </a:rPr>
                        <a:t>Coastal oil</a:t>
                      </a:r>
                      <a:r>
                        <a:rPr lang="en-US" sz="1200" kern="1400" baseline="0" dirty="0" smtClean="0">
                          <a:solidFill>
                            <a:srgbClr val="000000"/>
                          </a:solidFill>
                          <a:latin typeface="+mj-lt"/>
                          <a:ea typeface="Calibri"/>
                        </a:rPr>
                        <a:t> terminal</a:t>
                      </a: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Airport</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Harbor</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Parking garage</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Railroad station</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100" kern="1400" baseline="0" dirty="0" smtClean="0">
                          <a:solidFill>
                            <a:srgbClr val="00B050"/>
                          </a:solidFill>
                          <a:latin typeface="+mj-lt"/>
                          <a:ea typeface="Calibri"/>
                        </a:rPr>
                        <a:t>Traffic station  </a:t>
                      </a:r>
                    </a:p>
                    <a:p>
                      <a:pPr marL="0" marR="0">
                        <a:spcBef>
                          <a:spcPts val="0"/>
                        </a:spcBef>
                        <a:spcAft>
                          <a:spcPts val="0"/>
                        </a:spcAft>
                      </a:pPr>
                      <a:r>
                        <a:rPr lang="en-US" sz="1100" kern="1400" dirty="0" smtClean="0">
                          <a:solidFill>
                            <a:srgbClr val="000000"/>
                          </a:solidFill>
                          <a:latin typeface="+mj-lt"/>
                          <a:ea typeface="Calibri"/>
                        </a:rPr>
                        <a:t>    NT Airport</a:t>
                      </a:r>
                    </a:p>
                    <a:p>
                      <a:pPr marL="0" marR="0">
                        <a:spcBef>
                          <a:spcPts val="0"/>
                        </a:spcBef>
                        <a:spcAft>
                          <a:spcPts val="0"/>
                        </a:spcAft>
                      </a:pPr>
                      <a:r>
                        <a:rPr lang="en-US" sz="1100" kern="1400" dirty="0" smtClean="0">
                          <a:solidFill>
                            <a:srgbClr val="000000"/>
                          </a:solidFill>
                          <a:latin typeface="+mj-lt"/>
                          <a:ea typeface="Calibri"/>
                        </a:rPr>
                        <a:t>    NT</a:t>
                      </a:r>
                      <a:r>
                        <a:rPr lang="en-US" sz="1100" kern="1400" baseline="0" dirty="0" smtClean="0">
                          <a:solidFill>
                            <a:srgbClr val="000000"/>
                          </a:solidFill>
                          <a:latin typeface="+mj-lt"/>
                          <a:ea typeface="Calibri"/>
                        </a:rPr>
                        <a:t> Harbor</a:t>
                      </a:r>
                      <a:endParaRPr lang="en-US" sz="1100" kern="1400" dirty="0" smtClean="0">
                        <a:solidFill>
                          <a:srgbClr val="000000"/>
                        </a:solidFill>
                        <a:latin typeface="+mj-lt"/>
                        <a:ea typeface="Calibri"/>
                      </a:endParaRPr>
                    </a:p>
                    <a:p>
                      <a:pPr marL="0" marR="0">
                        <a:spcBef>
                          <a:spcPts val="0"/>
                        </a:spcBef>
                        <a:spcAft>
                          <a:spcPts val="0"/>
                        </a:spcAft>
                      </a:pPr>
                      <a:r>
                        <a:rPr lang="en-US" sz="1100" kern="1400" dirty="0" smtClean="0">
                          <a:solidFill>
                            <a:srgbClr val="000000"/>
                          </a:solidFill>
                          <a:latin typeface="+mj-lt"/>
                          <a:ea typeface="Calibri"/>
                        </a:rPr>
                        <a:t>    NT</a:t>
                      </a:r>
                      <a:r>
                        <a:rPr lang="en-US" sz="1100" kern="1400" baseline="0" dirty="0" smtClean="0">
                          <a:solidFill>
                            <a:srgbClr val="000000"/>
                          </a:solidFill>
                          <a:latin typeface="+mj-lt"/>
                          <a:ea typeface="Calibri"/>
                        </a:rPr>
                        <a:t> Parking garage</a:t>
                      </a:r>
                    </a:p>
                    <a:p>
                      <a:pPr marL="0" marR="0">
                        <a:spcBef>
                          <a:spcPts val="0"/>
                        </a:spcBef>
                        <a:spcAft>
                          <a:spcPts val="0"/>
                        </a:spcAft>
                      </a:pPr>
                      <a:r>
                        <a:rPr lang="en-US" sz="1100" kern="1400" baseline="0" dirty="0" smtClean="0">
                          <a:solidFill>
                            <a:srgbClr val="000000"/>
                          </a:solidFill>
                          <a:latin typeface="+mj-lt"/>
                          <a:ea typeface="Calibri"/>
                        </a:rPr>
                        <a:t>    NT  RR station</a:t>
                      </a:r>
                    </a:p>
                    <a:p>
                      <a:pPr marL="0" marR="0">
                        <a:spcBef>
                          <a:spcPts val="1200"/>
                        </a:spcBef>
                        <a:spcAft>
                          <a:spcPts val="0"/>
                        </a:spcAft>
                      </a:pPr>
                      <a:r>
                        <a:rPr lang="en-US" sz="1200" kern="1400" baseline="0" dirty="0" smtClean="0">
                          <a:solidFill>
                            <a:srgbClr val="000000"/>
                          </a:solidFill>
                          <a:latin typeface="+mj-lt"/>
                          <a:ea typeface="Calibri"/>
                        </a:rPr>
                        <a:t>Liverpool harbor</a:t>
                      </a:r>
                    </a:p>
                    <a:p>
                      <a:pPr marL="0" marR="0">
                        <a:spcBef>
                          <a:spcPts val="600"/>
                        </a:spcBef>
                        <a:spcAft>
                          <a:spcPts val="0"/>
                        </a:spcAft>
                      </a:pPr>
                      <a:r>
                        <a:rPr lang="en-US" sz="1200" kern="1400" baseline="0" dirty="0" smtClean="0">
                          <a:solidFill>
                            <a:srgbClr val="000000"/>
                          </a:solidFill>
                          <a:latin typeface="+mj-lt"/>
                          <a:ea typeface="Calibri"/>
                        </a:rPr>
                        <a:t>Inland </a:t>
                      </a:r>
                      <a:r>
                        <a:rPr lang="en-US" sz="1200" kern="1400" dirty="0" smtClean="0">
                          <a:solidFill>
                            <a:srgbClr val="000000"/>
                          </a:solidFill>
                          <a:latin typeface="+mj-lt"/>
                          <a:ea typeface="Calibri"/>
                          <a:cs typeface="+mn-cs"/>
                        </a:rPr>
                        <a:t>harbor</a:t>
                      </a:r>
                    </a:p>
                    <a:p>
                      <a:pPr marL="0" marR="0">
                        <a:spcBef>
                          <a:spcPts val="600"/>
                        </a:spcBef>
                        <a:spcAft>
                          <a:spcPts val="0"/>
                        </a:spcAft>
                      </a:pPr>
                      <a:r>
                        <a:rPr lang="en-US" sz="1200" kern="1400" dirty="0" smtClean="0">
                          <a:solidFill>
                            <a:srgbClr val="000000"/>
                          </a:solidFill>
                          <a:latin typeface="+mj-lt"/>
                          <a:ea typeface="Calibri"/>
                        </a:rPr>
                        <a:t>Boat harbor</a:t>
                      </a:r>
                    </a:p>
                    <a:p>
                      <a:pPr marL="0" marR="0">
                        <a:spcBef>
                          <a:spcPts val="600"/>
                        </a:spcBef>
                        <a:spcAft>
                          <a:spcPts val="0"/>
                        </a:spcAft>
                      </a:pPr>
                      <a:r>
                        <a:rPr lang="en-US" sz="1200" kern="1400" dirty="0" smtClean="0">
                          <a:solidFill>
                            <a:srgbClr val="000000"/>
                          </a:solidFill>
                          <a:latin typeface="+mj-lt"/>
                          <a:ea typeface="Calibri"/>
                        </a:rPr>
                        <a:t>Coastal oil</a:t>
                      </a:r>
                      <a:r>
                        <a:rPr lang="en-US" sz="1200" kern="1400" baseline="0" dirty="0" smtClean="0">
                          <a:solidFill>
                            <a:srgbClr val="000000"/>
                          </a:solidFill>
                          <a:latin typeface="+mj-lt"/>
                          <a:ea typeface="Calibri"/>
                        </a:rPr>
                        <a:t> harbor</a:t>
                      </a:r>
                      <a:endParaRPr lang="en-US" sz="1200" kern="1400" dirty="0">
                        <a:solidFill>
                          <a:srgbClr val="000000"/>
                        </a:solidFill>
                        <a:latin typeface="+mj-lt"/>
                        <a:ea typeface="Calibri"/>
                        <a:cs typeface="+mn-cs"/>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tabLst>
                          <a:tab pos="1085850" algn="l"/>
                        </a:tabLst>
                      </a:pP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r>
                        <a:rPr lang="en-US" sz="1200" kern="1400" dirty="0" smtClean="0">
                          <a:solidFill>
                            <a:srgbClr val="000000"/>
                          </a:solidFill>
                          <a:latin typeface="+mj-lt"/>
                          <a:ea typeface="Calibri"/>
                        </a:rPr>
                        <a:t> : </a:t>
                      </a:r>
                      <a:r>
                        <a:rPr lang="en-US" sz="1200" kern="1400" dirty="0" smtClean="0">
                          <a:solidFill>
                            <a:srgbClr val="FF0000"/>
                          </a:solidFill>
                          <a:latin typeface="+mj-lt"/>
                          <a:ea typeface="Calibri"/>
                          <a:cs typeface="+mn-cs"/>
                        </a:rPr>
                        <a:t>Air transport</a:t>
                      </a:r>
                    </a:p>
                    <a:p>
                      <a:pPr marL="0" marR="0">
                        <a:spcBef>
                          <a:spcPts val="0"/>
                        </a:spcBef>
                        <a:spcAft>
                          <a:spcPts val="0"/>
                        </a:spcAft>
                        <a:tabLst>
                          <a:tab pos="1085850" algn="l"/>
                        </a:tabLst>
                      </a:pPr>
                      <a:endParaRPr lang="en-US" sz="1200" kern="140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r>
                        <a:rPr lang="en-US" sz="1200" kern="1400" baseline="0" dirty="0" smtClean="0">
                          <a:solidFill>
                            <a:srgbClr val="000000"/>
                          </a:solidFill>
                          <a:latin typeface="+mj-lt"/>
                          <a:ea typeface="Calibri"/>
                        </a:rPr>
                        <a:t>=</a:t>
                      </a: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r>
                        <a:rPr lang="en-US" sz="1200" kern="1400" dirty="0" smtClean="0">
                          <a:solidFill>
                            <a:srgbClr val="000000"/>
                          </a:solidFill>
                          <a:latin typeface="+mj-lt"/>
                          <a:ea typeface="Calibri"/>
                        </a:rPr>
                        <a:t> : </a:t>
                      </a:r>
                      <a:r>
                        <a:rPr lang="en-US" sz="1200" kern="1400" dirty="0" smtClean="0">
                          <a:solidFill>
                            <a:srgbClr val="FF0000"/>
                          </a:solidFill>
                          <a:latin typeface="+mj-lt"/>
                          <a:ea typeface="Calibri"/>
                          <a:cs typeface="+mn-cs"/>
                        </a:rPr>
                        <a:t>Water transpor</a:t>
                      </a:r>
                      <a:r>
                        <a:rPr lang="en-US" sz="1200" kern="1400" baseline="0" dirty="0" smtClean="0">
                          <a:solidFill>
                            <a:srgbClr val="FF0000"/>
                          </a:solidFill>
                          <a:latin typeface="+mj-lt"/>
                          <a:ea typeface="Calibri"/>
                        </a:rPr>
                        <a:t>t</a:t>
                      </a: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r>
                        <a:rPr lang="en-US" sz="1200" kern="1400" baseline="0" dirty="0" smtClean="0">
                          <a:solidFill>
                            <a:srgbClr val="000000"/>
                          </a:solidFill>
                          <a:latin typeface="+mj-lt"/>
                          <a:ea typeface="Calibri"/>
                        </a:rPr>
                        <a:t>=</a:t>
                      </a: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r>
                        <a:rPr lang="en-US" sz="1200" kern="1400" dirty="0" smtClean="0">
                          <a:solidFill>
                            <a:srgbClr val="000000"/>
                          </a:solidFill>
                          <a:latin typeface="+mj-lt"/>
                          <a:ea typeface="Calibri"/>
                        </a:rPr>
                        <a:t> :</a:t>
                      </a:r>
                      <a:r>
                        <a:rPr lang="en-US" sz="1200" b="1" kern="1400" dirty="0" smtClean="0">
                          <a:solidFill>
                            <a:srgbClr val="000000"/>
                          </a:solidFill>
                          <a:latin typeface="+mj-lt"/>
                          <a:ea typeface="Calibri"/>
                        </a:rPr>
                        <a:t> </a:t>
                      </a:r>
                      <a:r>
                        <a:rPr lang="en-US" sz="1200" b="1" kern="1400" dirty="0" smtClean="0">
                          <a:solidFill>
                            <a:srgbClr val="FF0000"/>
                          </a:solidFill>
                          <a:latin typeface="+mj-lt"/>
                          <a:ea typeface="Calibri"/>
                          <a:cs typeface="+mn-cs"/>
                        </a:rPr>
                        <a:t>Road transport</a:t>
                      </a: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r>
                        <a:rPr lang="en-US" sz="1200" kern="1400" baseline="0" dirty="0" smtClean="0">
                          <a:solidFill>
                            <a:srgbClr val="000000"/>
                          </a:solidFill>
                          <a:latin typeface="+mj-lt"/>
                          <a:ea typeface="Calibri"/>
                        </a:rPr>
                        <a:t>=</a:t>
                      </a: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endParaRPr lang="en-US" sz="1200" kern="1400" dirty="0" smtClean="0">
                        <a:solidFill>
                          <a:srgbClr val="FF0000"/>
                        </a:solidFill>
                        <a:latin typeface="+mj-lt"/>
                        <a:ea typeface="Calibri"/>
                        <a:cs typeface="+mn-cs"/>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0"/>
                        </a:spcBef>
                        <a:spcAft>
                          <a:spcPts val="0"/>
                        </a:spcAft>
                      </a:pPr>
                      <a:endParaRPr lang="en-US" sz="1100" kern="1400" baseline="0" dirty="0" smtClean="0">
                        <a:solidFill>
                          <a:srgbClr val="000000"/>
                        </a:solidFill>
                        <a:latin typeface="+mj-lt"/>
                        <a:ea typeface="Calibri"/>
                        <a:cs typeface="+mn-cs"/>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600"/>
                        </a:spcBef>
                        <a:spcAft>
                          <a:spcPts val="0"/>
                        </a:spcAft>
                      </a:pPr>
                      <a:r>
                        <a:rPr lang="en-US" sz="1200" kern="1400" baseline="0" dirty="0" smtClean="0">
                          <a:solidFill>
                            <a:srgbClr val="000000"/>
                          </a:solidFill>
                          <a:latin typeface="+mj-lt"/>
                          <a:ea typeface="Calibri"/>
                          <a:cs typeface="+mn-cs"/>
                        </a:rPr>
                        <a:t>= Harbor :  Liverpool</a:t>
                      </a:r>
                      <a:endParaRPr lang="en-US" sz="1200" kern="1400" baseline="0" dirty="0" smtClean="0">
                        <a:solidFill>
                          <a:srgbClr val="000000"/>
                        </a:solidFill>
                        <a:latin typeface="+mj-lt"/>
                        <a:ea typeface="Calibri"/>
                      </a:endParaRPr>
                    </a:p>
                    <a:p>
                      <a:pPr marL="0" marR="0">
                        <a:spcBef>
                          <a:spcPts val="600"/>
                        </a:spcBef>
                        <a:spcAft>
                          <a:spcPts val="0"/>
                        </a:spcAft>
                      </a:pPr>
                      <a:r>
                        <a:rPr lang="en-US" sz="1200" kern="1400" baseline="0" dirty="0" smtClean="0">
                          <a:solidFill>
                            <a:srgbClr val="000000"/>
                          </a:solidFill>
                          <a:latin typeface="+mj-lt"/>
                          <a:ea typeface="Calibri"/>
                        </a:rPr>
                        <a:t>= Harbor :  Inland water tr. </a:t>
                      </a:r>
                    </a:p>
                    <a:p>
                      <a:pPr marL="0" marR="0">
                        <a:spcBef>
                          <a:spcPts val="600"/>
                        </a:spcBef>
                        <a:spcAft>
                          <a:spcPts val="0"/>
                        </a:spcAft>
                      </a:pPr>
                      <a:r>
                        <a:rPr lang="en-US" sz="1200" kern="1400" baseline="0" dirty="0" smtClean="0">
                          <a:solidFill>
                            <a:srgbClr val="000000"/>
                          </a:solidFill>
                          <a:latin typeface="+mj-lt"/>
                          <a:ea typeface="Calibri"/>
                        </a:rPr>
                        <a:t>= Harbor :  Small ship</a:t>
                      </a:r>
                    </a:p>
                    <a:p>
                      <a:pPr marL="0" marR="0">
                        <a:spcBef>
                          <a:spcPts val="600"/>
                        </a:spcBef>
                        <a:spcAft>
                          <a:spcPts val="0"/>
                        </a:spcAft>
                      </a:pPr>
                      <a:r>
                        <a:rPr lang="en-US" sz="1200" kern="1400" baseline="0" dirty="0" smtClean="0">
                          <a:solidFill>
                            <a:srgbClr val="000000"/>
                          </a:solidFill>
                          <a:latin typeface="+mj-lt"/>
                          <a:ea typeface="Calibri"/>
                        </a:rPr>
                        <a:t>= Harbor :  Ocean transport : Oil</a:t>
                      </a: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857250" algn="l"/>
                        </a:tabLst>
                      </a:pPr>
                      <a:endParaRPr lang="en-US" sz="1200"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B050"/>
                        </a:solidFill>
                        <a:latin typeface="+mj-lt"/>
                        <a:ea typeface="Calibri"/>
                      </a:endParaRPr>
                    </a:p>
                    <a:p>
                      <a:pPr marL="0" marR="0">
                        <a:spcBef>
                          <a:spcPts val="0"/>
                        </a:spcBef>
                        <a:spcAft>
                          <a:spcPts val="0"/>
                        </a:spcAft>
                      </a:pPr>
                      <a:r>
                        <a:rPr lang="en-US" sz="1200" kern="1400" baseline="0" dirty="0" smtClean="0">
                          <a:solidFill>
                            <a:srgbClr val="00B050"/>
                          </a:solidFill>
                          <a:latin typeface="+mj-lt"/>
                          <a:ea typeface="Calibri"/>
                        </a:rPr>
                        <a:t> </a:t>
                      </a: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Slide Number Placeholder 4"/>
          <p:cNvSpPr>
            <a:spLocks noGrp="1"/>
          </p:cNvSpPr>
          <p:nvPr>
            <p:ph type="sldNum" sz="quarter" idx="12"/>
          </p:nvPr>
        </p:nvSpPr>
        <p:spPr/>
        <p:txBody>
          <a:bodyPr/>
          <a:lstStyle/>
          <a:p>
            <a:pPr>
              <a:defRPr/>
            </a:pPr>
            <a:fld id="{1C34AABC-7A0A-4F81-8B5A-F7715F07E9BB}" type="slidenum">
              <a:rPr lang="en-US" smtClean="0"/>
              <a:pPr>
                <a:defRPr/>
              </a:pPr>
              <a:t>33</a:t>
            </a:fld>
            <a:endParaRPr lang="en-US" dirty="0"/>
          </a:p>
        </p:txBody>
      </p:sp>
      <p:pic>
        <p:nvPicPr>
          <p:cNvPr id="6" name="~PP236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9296404" y="3733800"/>
            <a:ext cx="1004887" cy="1004888"/>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298519985"/>
              </p:ext>
            </p:extLst>
          </p:nvPr>
        </p:nvGraphicFramePr>
        <p:xfrm>
          <a:off x="457200" y="150813"/>
          <a:ext cx="20682240" cy="5411787"/>
        </p:xfrm>
        <a:graphic>
          <a:graphicData uri="http://schemas.openxmlformats.org/drawingml/2006/table">
            <a:tbl>
              <a:tblPr/>
              <a:tblGrid>
                <a:gridCol w="1600200"/>
                <a:gridCol w="1524000"/>
                <a:gridCol w="1447800"/>
                <a:gridCol w="3429000"/>
                <a:gridCol w="2775240"/>
                <a:gridCol w="2209800"/>
                <a:gridCol w="1676400"/>
                <a:gridCol w="1905000"/>
                <a:gridCol w="4114800"/>
              </a:tblGrid>
              <a:tr h="460720">
                <a:tc rowSpan="2">
                  <a:txBody>
                    <a:bodyPr/>
                    <a:lstStyle/>
                    <a:p>
                      <a:pPr marL="0" marR="0" algn="ctr">
                        <a:spcBef>
                          <a:spcPts val="0"/>
                        </a:spcBef>
                        <a:spcAft>
                          <a:spcPts val="0"/>
                        </a:spcAft>
                      </a:pPr>
                      <a:r>
                        <a:rPr lang="en-US" sz="1200" b="1" kern="1400" dirty="0" smtClean="0">
                          <a:solidFill>
                            <a:srgbClr val="000000"/>
                          </a:solidFill>
                          <a:latin typeface="+mj-lt"/>
                          <a:ea typeface="Calibri"/>
                        </a:rPr>
                        <a:t>a</a:t>
                      </a:r>
                    </a:p>
                    <a:p>
                      <a:pPr marL="0" marR="0" algn="ctr">
                        <a:spcBef>
                          <a:spcPts val="0"/>
                        </a:spcBef>
                        <a:spcAft>
                          <a:spcPts val="0"/>
                        </a:spcAft>
                      </a:pPr>
                      <a:r>
                        <a:rPr lang="en-US" sz="1200" b="1" kern="1400" dirty="0" smtClean="0">
                          <a:solidFill>
                            <a:srgbClr val="000000"/>
                          </a:solidFill>
                          <a:latin typeface="+mj-lt"/>
                          <a:ea typeface="Calibri"/>
                        </a:rPr>
                        <a:t>Search terms</a:t>
                      </a:r>
                    </a:p>
                    <a:p>
                      <a:pPr marL="0" marR="0" algn="ctr">
                        <a:spcBef>
                          <a:spcPts val="0"/>
                        </a:spcBef>
                        <a:spcAft>
                          <a:spcPts val="0"/>
                        </a:spcAft>
                      </a:pPr>
                      <a:r>
                        <a:rPr lang="en-US" sz="1200" b="1" kern="1400" dirty="0" smtClean="0">
                          <a:solidFill>
                            <a:srgbClr val="000000"/>
                          </a:solidFill>
                          <a:latin typeface="+mj-lt"/>
                          <a:ea typeface="Calibri"/>
                        </a:rPr>
                        <a:t>for concept Harbor</a:t>
                      </a:r>
                    </a:p>
                    <a:p>
                      <a:pPr marL="0" marR="0" algn="ctr">
                        <a:spcBef>
                          <a:spcPts val="0"/>
                        </a:spcBef>
                        <a:spcAft>
                          <a:spcPts val="0"/>
                        </a:spcAft>
                      </a:pPr>
                      <a:r>
                        <a:rPr lang="en-US" sz="1200" b="0" kern="1400" dirty="0" smtClean="0">
                          <a:solidFill>
                            <a:srgbClr val="000000"/>
                          </a:solidFill>
                          <a:latin typeface="+mj-lt"/>
                          <a:ea typeface="Calibri"/>
                        </a:rPr>
                        <a:t>in the raw alpha index</a:t>
                      </a:r>
                      <a:endParaRPr lang="en-US" sz="1200" b="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b1</a:t>
                      </a:r>
                    </a:p>
                    <a:p>
                      <a:pPr marL="0" marR="0" algn="ctr">
                        <a:spcBef>
                          <a:spcPts val="0"/>
                        </a:spcBef>
                        <a:spcAft>
                          <a:spcPts val="0"/>
                        </a:spcAft>
                      </a:pPr>
                      <a:r>
                        <a:rPr lang="en-US" sz="1200" b="1" kern="1400" dirty="0" smtClean="0">
                          <a:solidFill>
                            <a:srgbClr val="000000"/>
                          </a:solidFill>
                          <a:latin typeface="+mj-lt"/>
                          <a:ea typeface="Calibri"/>
                        </a:rPr>
                        <a:t>Variants </a:t>
                      </a:r>
                      <a:r>
                        <a:rPr lang="en-US" sz="1200" b="1" kern="1400" dirty="0">
                          <a:solidFill>
                            <a:srgbClr val="000000"/>
                          </a:solidFill>
                          <a:latin typeface="+mj-lt"/>
                          <a:ea typeface="Calibri"/>
                        </a:rPr>
                        <a:t>consolidated</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b2</a:t>
                      </a:r>
                    </a:p>
                    <a:p>
                      <a:pPr marL="0" marR="0" algn="ctr">
                        <a:spcBef>
                          <a:spcPts val="0"/>
                        </a:spcBef>
                        <a:spcAft>
                          <a:spcPts val="0"/>
                        </a:spcAft>
                      </a:pPr>
                      <a:r>
                        <a:rPr lang="en-US" sz="1200" b="1" kern="1400" dirty="0" smtClean="0">
                          <a:solidFill>
                            <a:srgbClr val="000000"/>
                          </a:solidFill>
                          <a:latin typeface="+mj-lt"/>
                          <a:ea typeface="Calibri"/>
                        </a:rPr>
                        <a:t>Synonyms </a:t>
                      </a:r>
                      <a:r>
                        <a:rPr lang="en-US" sz="1200" b="1" kern="1400" dirty="0">
                          <a:solidFill>
                            <a:srgbClr val="000000"/>
                          </a:solidFill>
                          <a:latin typeface="+mj-lt"/>
                          <a:ea typeface="Calibri"/>
                        </a:rPr>
                        <a:t>consolidated</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c1</a:t>
                      </a:r>
                    </a:p>
                    <a:p>
                      <a:pPr marL="0" marR="0" algn="ctr">
                        <a:spcBef>
                          <a:spcPts val="0"/>
                        </a:spcBef>
                        <a:spcAft>
                          <a:spcPts val="0"/>
                        </a:spcAft>
                      </a:pPr>
                      <a:r>
                        <a:rPr lang="en-US" sz="1200" b="1" kern="1400" dirty="0" smtClean="0">
                          <a:solidFill>
                            <a:srgbClr val="000000"/>
                          </a:solidFill>
                          <a:latin typeface="+mj-lt"/>
                          <a:ea typeface="Calibri"/>
                        </a:rPr>
                        <a:t>Semantic factors</a:t>
                      </a:r>
                      <a:endParaRPr lang="en-US" sz="1200" b="1"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c1 continued</a:t>
                      </a:r>
                    </a:p>
                    <a:p>
                      <a:pPr marL="0" marR="0" algn="ctr">
                        <a:spcBef>
                          <a:spcPts val="0"/>
                        </a:spcBef>
                        <a:spcAft>
                          <a:spcPts val="0"/>
                        </a:spcAft>
                      </a:pPr>
                      <a:r>
                        <a:rPr lang="en-US" sz="1200" b="1" kern="1400" dirty="0" smtClean="0">
                          <a:solidFill>
                            <a:srgbClr val="000000"/>
                          </a:solidFill>
                          <a:latin typeface="+mj-lt"/>
                          <a:ea typeface="Calibri"/>
                        </a:rPr>
                        <a:t>Semantic</a:t>
                      </a:r>
                      <a:r>
                        <a:rPr lang="en-US" sz="1200" b="1" kern="1400" baseline="0" dirty="0" smtClean="0">
                          <a:solidFill>
                            <a:srgbClr val="000000"/>
                          </a:solidFill>
                          <a:latin typeface="+mj-lt"/>
                          <a:ea typeface="Calibri"/>
                        </a:rPr>
                        <a:t> factors 2</a:t>
                      </a:r>
                      <a:endParaRPr lang="en-US" sz="1200" b="1"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spcBef>
                          <a:spcPts val="0"/>
                        </a:spcBef>
                        <a:spcAft>
                          <a:spcPts val="0"/>
                        </a:spcAft>
                      </a:pPr>
                      <a:r>
                        <a:rPr lang="en-US" sz="1200" b="1" kern="1400" dirty="0" smtClean="0">
                          <a:solidFill>
                            <a:srgbClr val="000000"/>
                          </a:solidFill>
                          <a:latin typeface="+mj-lt"/>
                          <a:ea typeface="Calibri"/>
                        </a:rPr>
                        <a:t>c2</a:t>
                      </a:r>
                    </a:p>
                    <a:p>
                      <a:pPr marL="0" marR="0" algn="ctr">
                        <a:spcBef>
                          <a:spcPts val="0"/>
                        </a:spcBef>
                        <a:spcAft>
                          <a:spcPts val="0"/>
                        </a:spcAft>
                      </a:pPr>
                      <a:endParaRPr lang="en-US" sz="1200" b="1"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endParaRPr lang="en-US" sz="1200" b="1"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1467">
                <a:tc v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1410782" rtl="0" eaLnBrk="1" latinLnBrk="0" hangingPunct="1">
                        <a:spcBef>
                          <a:spcPts val="0"/>
                        </a:spcBef>
                        <a:spcAft>
                          <a:spcPts val="0"/>
                        </a:spcAft>
                        <a:tabLst>
                          <a:tab pos="857250" algn="l"/>
                        </a:tabLst>
                      </a:pPr>
                      <a:endParaRPr lang="en-US" sz="1200" b="1" kern="1400" dirty="0">
                        <a:solidFill>
                          <a:srgbClr val="FF0000"/>
                        </a:solidFill>
                        <a:latin typeface="+mj-lt"/>
                        <a:ea typeface="Calibri"/>
                        <a:cs typeface="+mn-cs"/>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b="1" kern="1400" dirty="0">
                        <a:solidFill>
                          <a:srgbClr val="00B05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b="1" kern="1400" dirty="0">
                        <a:solidFill>
                          <a:srgbClr val="0070C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19600">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Harbor</a:t>
                      </a:r>
                    </a:p>
                    <a:p>
                      <a:pPr marL="0" marR="0">
                        <a:spcBef>
                          <a:spcPts val="0"/>
                        </a:spcBef>
                        <a:spcAft>
                          <a:spcPts val="0"/>
                        </a:spcAft>
                      </a:pPr>
                      <a:r>
                        <a:rPr lang="en-US" sz="1200" kern="1400" dirty="0" smtClean="0">
                          <a:solidFill>
                            <a:srgbClr val="000000"/>
                          </a:solidFill>
                          <a:latin typeface="+mj-lt"/>
                          <a:ea typeface="Calibri"/>
                        </a:rPr>
                        <a:t>Harbors</a:t>
                      </a:r>
                    </a:p>
                    <a:p>
                      <a:pPr marL="0" marR="0">
                        <a:spcBef>
                          <a:spcPts val="0"/>
                        </a:spcBef>
                        <a:spcAft>
                          <a:spcPts val="0"/>
                        </a:spcAft>
                      </a:pPr>
                      <a:r>
                        <a:rPr lang="en-US" sz="1200" kern="1400" dirty="0" smtClean="0">
                          <a:solidFill>
                            <a:srgbClr val="000000"/>
                          </a:solidFill>
                          <a:latin typeface="+mj-lt"/>
                          <a:ea typeface="Calibri"/>
                        </a:rPr>
                        <a:t>Harbour</a:t>
                      </a:r>
                    </a:p>
                    <a:p>
                      <a:pPr marL="0" marR="0">
                        <a:spcBef>
                          <a:spcPts val="0"/>
                        </a:spcBef>
                        <a:spcAft>
                          <a:spcPts val="0"/>
                        </a:spcAft>
                      </a:pPr>
                      <a:r>
                        <a:rPr lang="en-US" sz="1200" kern="1400" dirty="0" smtClean="0">
                          <a:solidFill>
                            <a:srgbClr val="000000"/>
                          </a:solidFill>
                          <a:latin typeface="+mj-lt"/>
                          <a:ea typeface="Calibri"/>
                        </a:rPr>
                        <a:t>Harbours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Port</a:t>
                      </a:r>
                    </a:p>
                    <a:p>
                      <a:pPr marL="0" marR="0">
                        <a:spcBef>
                          <a:spcPts val="0"/>
                        </a:spcBef>
                        <a:spcAft>
                          <a:spcPts val="0"/>
                        </a:spcAft>
                      </a:pPr>
                      <a:r>
                        <a:rPr lang="en-US" sz="1200" kern="1400" dirty="0" smtClean="0">
                          <a:solidFill>
                            <a:srgbClr val="000000"/>
                          </a:solidFill>
                          <a:latin typeface="+mj-lt"/>
                          <a:ea typeface="Calibri"/>
                        </a:rPr>
                        <a:t>Ports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Dock</a:t>
                      </a:r>
                    </a:p>
                    <a:p>
                      <a:pPr marL="0" marR="0">
                        <a:spcBef>
                          <a:spcPts val="0"/>
                        </a:spcBef>
                        <a:spcAft>
                          <a:spcPts val="0"/>
                        </a:spcAft>
                      </a:pPr>
                      <a:r>
                        <a:rPr lang="en-US" sz="1200" kern="1400" dirty="0" smtClean="0">
                          <a:solidFill>
                            <a:srgbClr val="000000"/>
                          </a:solidFill>
                          <a:latin typeface="+mj-lt"/>
                          <a:ea typeface="Calibri"/>
                        </a:rPr>
                        <a:t>Docks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indent="0" algn="l" defTabSz="1410782" rtl="0" eaLnBrk="1" fontAlgn="auto" latinLnBrk="0" hangingPunct="1">
                        <a:lnSpc>
                          <a:spcPct val="100000"/>
                        </a:lnSpc>
                        <a:spcBef>
                          <a:spcPts val="0"/>
                        </a:spcBef>
                        <a:spcAft>
                          <a:spcPts val="0"/>
                        </a:spcAft>
                        <a:buClrTx/>
                        <a:buSzTx/>
                        <a:buFontTx/>
                        <a:buNone/>
                        <a:tabLst/>
                        <a:defRPr/>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0"/>
                        </a:spcBef>
                        <a:spcAft>
                          <a:spcPts val="0"/>
                        </a:spcAft>
                        <a:buClrTx/>
                        <a:buSzTx/>
                        <a:buFontTx/>
                        <a:buNone/>
                        <a:tabLst/>
                        <a:defRPr/>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600"/>
                        </a:spcBef>
                        <a:spcAft>
                          <a:spcPts val="0"/>
                        </a:spcAft>
                        <a:buClrTx/>
                        <a:buSzTx/>
                        <a:buFontTx/>
                        <a:buNone/>
                        <a:tabLst/>
                        <a:defRPr/>
                      </a:pPr>
                      <a:r>
                        <a:rPr lang="en-US" sz="1200" kern="1400" spc="-20" baseline="0" dirty="0" smtClean="0">
                          <a:solidFill>
                            <a:srgbClr val="000000"/>
                          </a:solidFill>
                          <a:latin typeface="+mj-lt"/>
                          <a:ea typeface="Calibri"/>
                          <a:cs typeface="+mn-cs"/>
                        </a:rPr>
                        <a:t>Liverpool dock facilities</a:t>
                      </a:r>
                    </a:p>
                    <a:p>
                      <a:pPr marL="0" marR="0">
                        <a:spcBef>
                          <a:spcPts val="600"/>
                        </a:spcBef>
                        <a:spcAft>
                          <a:spcPts val="0"/>
                        </a:spcAft>
                      </a:pPr>
                      <a:r>
                        <a:rPr lang="en-US" sz="1200" kern="1400" dirty="0" smtClean="0">
                          <a:solidFill>
                            <a:srgbClr val="000000"/>
                          </a:solidFill>
                          <a:latin typeface="+mj-lt"/>
                          <a:ea typeface="Calibri"/>
                        </a:rPr>
                        <a:t>Inland ports</a:t>
                      </a:r>
                    </a:p>
                    <a:p>
                      <a:pPr marL="0" marR="0">
                        <a:spcBef>
                          <a:spcPts val="600"/>
                        </a:spcBef>
                        <a:spcAft>
                          <a:spcPts val="0"/>
                        </a:spcAft>
                      </a:pPr>
                      <a:r>
                        <a:rPr lang="en-US" sz="1200" kern="1400" dirty="0" smtClean="0">
                          <a:solidFill>
                            <a:srgbClr val="000000"/>
                          </a:solidFill>
                          <a:latin typeface="+mj-lt"/>
                          <a:ea typeface="Calibri"/>
                        </a:rPr>
                        <a:t>Boat facilities</a:t>
                      </a:r>
                    </a:p>
                    <a:p>
                      <a:pPr marL="0" marR="0">
                        <a:spcBef>
                          <a:spcPts val="600"/>
                        </a:spcBef>
                        <a:spcAft>
                          <a:spcPts val="0"/>
                        </a:spcAft>
                      </a:pPr>
                      <a:r>
                        <a:rPr lang="en-US" sz="1200" kern="1400" dirty="0" smtClean="0">
                          <a:solidFill>
                            <a:srgbClr val="000000"/>
                          </a:solidFill>
                          <a:latin typeface="+mj-lt"/>
                          <a:ea typeface="Calibri"/>
                        </a:rPr>
                        <a:t>Coastal oil</a:t>
                      </a:r>
                      <a:r>
                        <a:rPr lang="en-US" sz="1200" kern="1400" baseline="0" dirty="0" smtClean="0">
                          <a:solidFill>
                            <a:srgbClr val="000000"/>
                          </a:solidFill>
                          <a:latin typeface="+mj-lt"/>
                          <a:ea typeface="Calibri"/>
                        </a:rPr>
                        <a:t> terminal</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1028700" algn="l"/>
                        </a:tabLst>
                      </a:pPr>
                      <a:r>
                        <a:rPr lang="en-US" sz="1200" kern="1400" dirty="0" smtClean="0">
                          <a:solidFill>
                            <a:srgbClr val="000000"/>
                          </a:solidFill>
                          <a:latin typeface="+mj-lt"/>
                          <a:ea typeface="Calibri"/>
                        </a:rPr>
                        <a:t>	__</a:t>
                      </a:r>
                    </a:p>
                    <a:p>
                      <a:pPr marL="0" marR="0">
                        <a:spcBef>
                          <a:spcPts val="0"/>
                        </a:spcBef>
                        <a:spcAft>
                          <a:spcPts val="0"/>
                        </a:spcAft>
                        <a:tabLst>
                          <a:tab pos="1028700" algn="l"/>
                        </a:tabLst>
                      </a:pPr>
                      <a:r>
                        <a:rPr lang="en-US" sz="1200" kern="1400" dirty="0" smtClean="0">
                          <a:solidFill>
                            <a:srgbClr val="000000"/>
                          </a:solidFill>
                          <a:latin typeface="+mj-lt"/>
                          <a:ea typeface="Calibri"/>
                        </a:rPr>
                        <a:t>Harbor 	    |</a:t>
                      </a:r>
                    </a:p>
                    <a:p>
                      <a:pPr marL="0" marR="0">
                        <a:spcBef>
                          <a:spcPts val="0"/>
                        </a:spcBef>
                        <a:spcAft>
                          <a:spcPts val="0"/>
                        </a:spcAft>
                        <a:tabLst>
                          <a:tab pos="1028700" algn="l"/>
                        </a:tabLst>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	    &gt;</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Port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Dock	__|</a:t>
                      </a:r>
                    </a:p>
                    <a:p>
                      <a:pPr marL="0" marR="0">
                        <a:spcBef>
                          <a:spcPts val="0"/>
                        </a:spcBef>
                        <a:spcAft>
                          <a:spcPts val="0"/>
                        </a:spcAft>
                        <a:tabLst>
                          <a:tab pos="1028700" algn="l"/>
                        </a:tabLst>
                      </a:pPr>
                      <a:endParaRPr lang="en-US" sz="1200" kern="1400" dirty="0" smtClean="0">
                        <a:solidFill>
                          <a:srgbClr val="000000"/>
                        </a:solidFill>
                        <a:latin typeface="+mj-lt"/>
                        <a:ea typeface="Calibri"/>
                      </a:endParaRPr>
                    </a:p>
                    <a:p>
                      <a:pPr marL="0" marR="0">
                        <a:spcBef>
                          <a:spcPts val="0"/>
                        </a:spcBef>
                        <a:spcAft>
                          <a:spcPts val="0"/>
                        </a:spcAft>
                        <a:tabLst>
                          <a:tab pos="1028700" algn="l"/>
                        </a:tabLs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600"/>
                        </a:spcBef>
                        <a:spcAft>
                          <a:spcPts val="0"/>
                        </a:spcAft>
                        <a:buClrTx/>
                        <a:buSzTx/>
                        <a:buFontTx/>
                        <a:buNone/>
                        <a:tabLst/>
                        <a:defRPr/>
                      </a:pPr>
                      <a:r>
                        <a:rPr lang="en-US" sz="1200" kern="1400" spc="-20" baseline="0" dirty="0" smtClean="0">
                          <a:solidFill>
                            <a:srgbClr val="000000"/>
                          </a:solidFill>
                          <a:latin typeface="+mj-lt"/>
                          <a:ea typeface="Calibri"/>
                          <a:cs typeface="+mn-cs"/>
                        </a:rPr>
                        <a:t>Liverpool dock facility</a:t>
                      </a:r>
                    </a:p>
                    <a:p>
                      <a:pPr marL="0" marR="0">
                        <a:spcBef>
                          <a:spcPts val="600"/>
                        </a:spcBef>
                        <a:spcAft>
                          <a:spcPts val="0"/>
                        </a:spcAft>
                      </a:pPr>
                      <a:r>
                        <a:rPr lang="en-US" sz="1200" kern="1400" dirty="0" smtClean="0">
                          <a:solidFill>
                            <a:srgbClr val="000000"/>
                          </a:solidFill>
                          <a:latin typeface="+mj-lt"/>
                          <a:ea typeface="Calibri"/>
                        </a:rPr>
                        <a:t>Inland port</a:t>
                      </a:r>
                    </a:p>
                    <a:p>
                      <a:pPr marL="0" marR="0">
                        <a:spcBef>
                          <a:spcPts val="600"/>
                        </a:spcBef>
                        <a:spcAft>
                          <a:spcPts val="0"/>
                        </a:spcAft>
                      </a:pPr>
                      <a:r>
                        <a:rPr lang="en-US" sz="1200" kern="1400" dirty="0" smtClean="0">
                          <a:solidFill>
                            <a:srgbClr val="000000"/>
                          </a:solidFill>
                          <a:latin typeface="+mj-lt"/>
                          <a:ea typeface="Calibri"/>
                        </a:rPr>
                        <a:t>Boat facility</a:t>
                      </a:r>
                    </a:p>
                    <a:p>
                      <a:pPr marL="0" marR="0">
                        <a:spcBef>
                          <a:spcPts val="600"/>
                        </a:spcBef>
                        <a:spcAft>
                          <a:spcPts val="0"/>
                        </a:spcAft>
                      </a:pPr>
                      <a:r>
                        <a:rPr lang="en-US" sz="1200" kern="1400" dirty="0" smtClean="0">
                          <a:solidFill>
                            <a:srgbClr val="000000"/>
                          </a:solidFill>
                          <a:latin typeface="+mj-lt"/>
                          <a:ea typeface="Calibri"/>
                        </a:rPr>
                        <a:t>Coastal oil</a:t>
                      </a:r>
                      <a:r>
                        <a:rPr lang="en-US" sz="1200" kern="1400" baseline="0" dirty="0" smtClean="0">
                          <a:solidFill>
                            <a:srgbClr val="000000"/>
                          </a:solidFill>
                          <a:latin typeface="+mj-lt"/>
                          <a:ea typeface="Calibri"/>
                        </a:rPr>
                        <a:t> terminal</a:t>
                      </a: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Airport</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Harbor</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Parking garage</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lvl="0" indent="0" algn="l" defTabSz="1410782" rtl="0" eaLnBrk="1" fontAlgn="auto" latinLnBrk="0" hangingPunct="1">
                        <a:lnSpc>
                          <a:spcPct val="100000"/>
                        </a:lnSpc>
                        <a:spcBef>
                          <a:spcPts val="0"/>
                        </a:spcBef>
                        <a:spcAft>
                          <a:spcPts val="0"/>
                        </a:spcAft>
                        <a:buClrTx/>
                        <a:buSzTx/>
                        <a:buFontTx/>
                        <a:buNone/>
                        <a:tabLst/>
                        <a:defRPr/>
                      </a:pPr>
                      <a:r>
                        <a:rPr lang="en-US" sz="1200" kern="1400" dirty="0" smtClean="0">
                          <a:solidFill>
                            <a:srgbClr val="000000"/>
                          </a:solidFill>
                          <a:latin typeface="+mj-lt"/>
                          <a:ea typeface="Calibri"/>
                        </a:rPr>
                        <a:t>Railroad station</a:t>
                      </a:r>
                      <a:endParaRPr kumimoji="0" lang="en-US" sz="1200" b="0" i="0" u="none" strike="noStrike" kern="1400" cap="none" spc="0" normalizeH="0" baseline="0" noProof="0" dirty="0" smtClean="0">
                        <a:ln>
                          <a:noFill/>
                        </a:ln>
                        <a:solidFill>
                          <a:srgbClr val="000000"/>
                        </a:solidFill>
                        <a:effectLst/>
                        <a:uLnTx/>
                        <a:uFillTx/>
                        <a:latin typeface="Arial"/>
                        <a:ea typeface="Calibri"/>
                        <a:cs typeface="+mn-cs"/>
                      </a:endParaRPr>
                    </a:p>
                    <a:p>
                      <a:pPr marL="0" marR="0" lvl="0" indent="0" algn="l" defTabSz="1410782" rtl="0" eaLnBrk="1" fontAlgn="auto" latinLnBrk="0" hangingPunct="1">
                        <a:lnSpc>
                          <a:spcPct val="100000"/>
                        </a:lnSpc>
                        <a:spcBef>
                          <a:spcPts val="0"/>
                        </a:spcBef>
                        <a:spcAft>
                          <a:spcPts val="0"/>
                        </a:spcAft>
                        <a:buClrTx/>
                        <a:buSzTx/>
                        <a:buFontTx/>
                        <a:buNone/>
                        <a:tabLst/>
                        <a:defRPr/>
                      </a:pPr>
                      <a:endParaRPr kumimoji="0" lang="en-US" sz="1200" b="0" i="0" u="none" strike="noStrike" kern="1400" cap="none" spc="0" normalizeH="0" baseline="0" noProof="0" dirty="0" smtClean="0">
                        <a:ln>
                          <a:noFill/>
                        </a:ln>
                        <a:solidFill>
                          <a:srgbClr val="000000"/>
                        </a:solidFill>
                        <a:effectLst/>
                        <a:uLnTx/>
                        <a:uFillTx/>
                        <a:latin typeface="Arial"/>
                        <a:ea typeface="Calibri"/>
                        <a:cs typeface="+mn-cs"/>
                      </a:endParaRPr>
                    </a:p>
                    <a:p>
                      <a:pPr marL="0" marR="0" lvl="0" indent="0" algn="l" defTabSz="1410782" rtl="0" eaLnBrk="1" fontAlgn="auto" latinLnBrk="0" hangingPunct="1">
                        <a:lnSpc>
                          <a:spcPct val="100000"/>
                        </a:lnSpc>
                        <a:spcBef>
                          <a:spcPts val="0"/>
                        </a:spcBef>
                        <a:spcAft>
                          <a:spcPts val="0"/>
                        </a:spcAft>
                        <a:buClrTx/>
                        <a:buSzTx/>
                        <a:buFontTx/>
                        <a:buNone/>
                        <a:tabLst/>
                        <a:defRPr/>
                      </a:pPr>
                      <a:r>
                        <a:rPr kumimoji="0" lang="en-US" sz="1100" b="0" i="0" u="none" strike="noStrike" kern="1400" cap="none" spc="0" normalizeH="0" baseline="0" noProof="0" dirty="0" smtClean="0">
                          <a:ln>
                            <a:noFill/>
                          </a:ln>
                          <a:solidFill>
                            <a:srgbClr val="00B050"/>
                          </a:solidFill>
                          <a:effectLst/>
                          <a:uLnTx/>
                          <a:uFillTx/>
                          <a:latin typeface="Arial"/>
                          <a:ea typeface="Calibri"/>
                          <a:cs typeface="+mn-cs"/>
                        </a:rPr>
                        <a:t>Traffic station  </a:t>
                      </a:r>
                    </a:p>
                    <a:p>
                      <a:pPr marL="0" marR="0" lvl="0" indent="0" algn="l" defTabSz="1410782" rtl="0" eaLnBrk="1" fontAlgn="auto" latinLnBrk="0" hangingPunct="1">
                        <a:lnSpc>
                          <a:spcPct val="100000"/>
                        </a:lnSpc>
                        <a:spcBef>
                          <a:spcPts val="0"/>
                        </a:spcBef>
                        <a:spcAft>
                          <a:spcPts val="0"/>
                        </a:spcAft>
                        <a:buClrTx/>
                        <a:buSzTx/>
                        <a:buFontTx/>
                        <a:buNone/>
                        <a:tabLst/>
                        <a:defRPr/>
                      </a:pPr>
                      <a:r>
                        <a:rPr kumimoji="0" lang="en-US" sz="1100" b="0" i="0" u="none" strike="noStrike" kern="1400" cap="none" spc="0" normalizeH="0" baseline="0" noProof="0" dirty="0" smtClean="0">
                          <a:ln>
                            <a:noFill/>
                          </a:ln>
                          <a:solidFill>
                            <a:srgbClr val="000000"/>
                          </a:solidFill>
                          <a:effectLst/>
                          <a:uLnTx/>
                          <a:uFillTx/>
                          <a:latin typeface="Arial"/>
                          <a:ea typeface="Calibri"/>
                          <a:cs typeface="+mn-cs"/>
                        </a:rPr>
                        <a:t>    NT Airport</a:t>
                      </a:r>
                    </a:p>
                    <a:p>
                      <a:pPr marL="0" marR="0" lvl="0" indent="0" algn="l" defTabSz="1410782" rtl="0" eaLnBrk="1" fontAlgn="auto" latinLnBrk="0" hangingPunct="1">
                        <a:lnSpc>
                          <a:spcPct val="100000"/>
                        </a:lnSpc>
                        <a:spcBef>
                          <a:spcPts val="0"/>
                        </a:spcBef>
                        <a:spcAft>
                          <a:spcPts val="0"/>
                        </a:spcAft>
                        <a:buClrTx/>
                        <a:buSzTx/>
                        <a:buFontTx/>
                        <a:buNone/>
                        <a:tabLst/>
                        <a:defRPr/>
                      </a:pPr>
                      <a:r>
                        <a:rPr kumimoji="0" lang="en-US" sz="1100" b="0" i="0" u="none" strike="noStrike" kern="1400" cap="none" spc="0" normalizeH="0" baseline="0" noProof="0" dirty="0" smtClean="0">
                          <a:ln>
                            <a:noFill/>
                          </a:ln>
                          <a:solidFill>
                            <a:srgbClr val="000000"/>
                          </a:solidFill>
                          <a:effectLst/>
                          <a:uLnTx/>
                          <a:uFillTx/>
                          <a:latin typeface="Arial"/>
                          <a:ea typeface="Calibri"/>
                          <a:cs typeface="+mn-cs"/>
                        </a:rPr>
                        <a:t>    NT Harbor</a:t>
                      </a:r>
                    </a:p>
                    <a:p>
                      <a:pPr marL="0" marR="0" lvl="0" indent="0" algn="l" defTabSz="1410782" rtl="0" eaLnBrk="1" fontAlgn="auto" latinLnBrk="0" hangingPunct="1">
                        <a:lnSpc>
                          <a:spcPct val="100000"/>
                        </a:lnSpc>
                        <a:spcBef>
                          <a:spcPts val="0"/>
                        </a:spcBef>
                        <a:spcAft>
                          <a:spcPts val="0"/>
                        </a:spcAft>
                        <a:buClrTx/>
                        <a:buSzTx/>
                        <a:buFontTx/>
                        <a:buNone/>
                        <a:tabLst/>
                        <a:defRPr/>
                      </a:pPr>
                      <a:r>
                        <a:rPr kumimoji="0" lang="en-US" sz="1100" b="0" i="0" u="none" strike="noStrike" kern="1400" cap="none" spc="0" normalizeH="0" baseline="0" noProof="0" dirty="0" smtClean="0">
                          <a:ln>
                            <a:noFill/>
                          </a:ln>
                          <a:solidFill>
                            <a:srgbClr val="000000"/>
                          </a:solidFill>
                          <a:effectLst/>
                          <a:uLnTx/>
                          <a:uFillTx/>
                          <a:latin typeface="Arial"/>
                          <a:ea typeface="Calibri"/>
                          <a:cs typeface="+mn-cs"/>
                        </a:rPr>
                        <a:t>    NT Parking garage</a:t>
                      </a:r>
                    </a:p>
                    <a:p>
                      <a:pPr marL="0" marR="0" lvl="0" indent="0" algn="l" defTabSz="1410782" rtl="0" eaLnBrk="1" fontAlgn="auto" latinLnBrk="0" hangingPunct="1">
                        <a:lnSpc>
                          <a:spcPct val="100000"/>
                        </a:lnSpc>
                        <a:spcBef>
                          <a:spcPts val="0"/>
                        </a:spcBef>
                        <a:spcAft>
                          <a:spcPts val="0"/>
                        </a:spcAft>
                        <a:buClrTx/>
                        <a:buSzTx/>
                        <a:buFontTx/>
                        <a:buNone/>
                        <a:tabLst/>
                        <a:defRPr/>
                      </a:pPr>
                      <a:r>
                        <a:rPr kumimoji="0" lang="en-US" sz="1100" b="0" i="0" u="none" strike="noStrike" kern="1400" cap="none" spc="0" normalizeH="0" baseline="0" noProof="0" dirty="0" smtClean="0">
                          <a:ln>
                            <a:noFill/>
                          </a:ln>
                          <a:solidFill>
                            <a:srgbClr val="000000"/>
                          </a:solidFill>
                          <a:effectLst/>
                          <a:uLnTx/>
                          <a:uFillTx/>
                          <a:latin typeface="Arial"/>
                          <a:ea typeface="Calibri"/>
                          <a:cs typeface="+mn-cs"/>
                        </a:rPr>
                        <a:t>    NT  RR station</a:t>
                      </a:r>
                      <a:endParaRPr kumimoji="0" lang="en-US" sz="1000" b="0" i="0" u="none" strike="noStrike" kern="1400" cap="none" spc="0" normalizeH="0" baseline="0" noProof="0" dirty="0" smtClean="0">
                        <a:ln>
                          <a:noFill/>
                        </a:ln>
                        <a:solidFill>
                          <a:srgbClr val="000000"/>
                        </a:solidFill>
                        <a:effectLst/>
                        <a:uLnTx/>
                        <a:uFillTx/>
                        <a:latin typeface="Arial"/>
                        <a:ea typeface="Calibri"/>
                        <a:cs typeface="+mn-cs"/>
                      </a:endParaRPr>
                    </a:p>
                    <a:p>
                      <a:pPr marL="0" marR="0">
                        <a:spcBef>
                          <a:spcPts val="0"/>
                        </a:spcBef>
                        <a:spcAft>
                          <a:spcPts val="0"/>
                        </a:spcAft>
                      </a:pPr>
                      <a:endParaRPr lang="en-US" sz="1000" kern="1400" baseline="0" dirty="0" smtClean="0">
                        <a:solidFill>
                          <a:srgbClr val="000000"/>
                        </a:solidFill>
                        <a:latin typeface="+mj-lt"/>
                        <a:ea typeface="Calibri"/>
                      </a:endParaRPr>
                    </a:p>
                    <a:p>
                      <a:pPr marL="0" marR="0">
                        <a:spcBef>
                          <a:spcPts val="0"/>
                        </a:spcBef>
                        <a:spcAft>
                          <a:spcPts val="0"/>
                        </a:spcAft>
                      </a:pPr>
                      <a:r>
                        <a:rPr lang="en-US" sz="1200" kern="1400" baseline="0" dirty="0" smtClean="0">
                          <a:solidFill>
                            <a:srgbClr val="000000"/>
                          </a:solidFill>
                          <a:latin typeface="+mj-lt"/>
                          <a:ea typeface="Calibri"/>
                        </a:rPr>
                        <a:t>Liverpool harbor</a:t>
                      </a:r>
                    </a:p>
                    <a:p>
                      <a:pPr marL="0" marR="0">
                        <a:spcBef>
                          <a:spcPts val="600"/>
                        </a:spcBef>
                        <a:spcAft>
                          <a:spcPts val="0"/>
                        </a:spcAft>
                      </a:pPr>
                      <a:r>
                        <a:rPr lang="en-US" sz="1200" kern="1400" baseline="0" dirty="0" smtClean="0">
                          <a:solidFill>
                            <a:srgbClr val="000000"/>
                          </a:solidFill>
                          <a:latin typeface="+mj-lt"/>
                          <a:ea typeface="Calibri"/>
                        </a:rPr>
                        <a:t>Inland </a:t>
                      </a:r>
                      <a:r>
                        <a:rPr lang="en-US" sz="1200" kern="1400" dirty="0" smtClean="0">
                          <a:solidFill>
                            <a:srgbClr val="000000"/>
                          </a:solidFill>
                          <a:latin typeface="+mj-lt"/>
                          <a:ea typeface="Calibri"/>
                          <a:cs typeface="+mn-cs"/>
                        </a:rPr>
                        <a:t>harbor</a:t>
                      </a:r>
                    </a:p>
                    <a:p>
                      <a:pPr marL="0" marR="0">
                        <a:spcBef>
                          <a:spcPts val="600"/>
                        </a:spcBef>
                        <a:spcAft>
                          <a:spcPts val="0"/>
                        </a:spcAft>
                      </a:pPr>
                      <a:r>
                        <a:rPr lang="en-US" sz="1200" kern="1400" dirty="0" smtClean="0">
                          <a:solidFill>
                            <a:srgbClr val="000000"/>
                          </a:solidFill>
                          <a:latin typeface="+mj-lt"/>
                          <a:ea typeface="Calibri"/>
                        </a:rPr>
                        <a:t>Boat harbor</a:t>
                      </a:r>
                    </a:p>
                    <a:p>
                      <a:pPr marL="0" marR="0">
                        <a:spcBef>
                          <a:spcPts val="600"/>
                        </a:spcBef>
                        <a:spcAft>
                          <a:spcPts val="0"/>
                        </a:spcAft>
                      </a:pPr>
                      <a:r>
                        <a:rPr lang="en-US" sz="1200" kern="1400" dirty="0" smtClean="0">
                          <a:solidFill>
                            <a:srgbClr val="000000"/>
                          </a:solidFill>
                          <a:latin typeface="+mj-lt"/>
                          <a:ea typeface="Calibri"/>
                        </a:rPr>
                        <a:t>Coastal oil</a:t>
                      </a:r>
                      <a:r>
                        <a:rPr lang="en-US" sz="1200" kern="1400" baseline="0" dirty="0" smtClean="0">
                          <a:solidFill>
                            <a:srgbClr val="000000"/>
                          </a:solidFill>
                          <a:latin typeface="+mj-lt"/>
                          <a:ea typeface="Calibri"/>
                        </a:rPr>
                        <a:t> harbor</a:t>
                      </a:r>
                      <a:endParaRPr lang="en-US" sz="1200" kern="1400" dirty="0">
                        <a:solidFill>
                          <a:srgbClr val="000000"/>
                        </a:solidFill>
                        <a:latin typeface="+mj-lt"/>
                        <a:ea typeface="Calibri"/>
                        <a:cs typeface="+mn-cs"/>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tabLst>
                          <a:tab pos="1085850" algn="l"/>
                        </a:tabLst>
                      </a:pP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r>
                        <a:rPr lang="en-US" sz="1200" kern="1400" dirty="0" smtClean="0">
                          <a:solidFill>
                            <a:srgbClr val="000000"/>
                          </a:solidFill>
                          <a:latin typeface="+mj-lt"/>
                          <a:ea typeface="Calibri"/>
                        </a:rPr>
                        <a:t> : </a:t>
                      </a:r>
                      <a:r>
                        <a:rPr lang="en-US" sz="1200" kern="1400" dirty="0" smtClean="0">
                          <a:solidFill>
                            <a:srgbClr val="FF0000"/>
                          </a:solidFill>
                          <a:latin typeface="+mj-lt"/>
                          <a:ea typeface="Calibri"/>
                          <a:cs typeface="+mn-cs"/>
                        </a:rPr>
                        <a:t>Air transport</a:t>
                      </a:r>
                    </a:p>
                    <a:p>
                      <a:pPr marL="0" marR="0">
                        <a:spcBef>
                          <a:spcPts val="0"/>
                        </a:spcBef>
                        <a:spcAft>
                          <a:spcPts val="0"/>
                        </a:spcAft>
                        <a:tabLst>
                          <a:tab pos="1085850" algn="l"/>
                        </a:tabLst>
                      </a:pPr>
                      <a:endParaRPr lang="en-US" sz="1200" kern="140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r>
                        <a:rPr lang="en-US" sz="1200" kern="1400" baseline="0" dirty="0" smtClean="0">
                          <a:solidFill>
                            <a:srgbClr val="000000"/>
                          </a:solidFill>
                          <a:latin typeface="+mj-lt"/>
                          <a:ea typeface="Calibri"/>
                        </a:rPr>
                        <a:t>=</a:t>
                      </a: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r>
                        <a:rPr lang="en-US" sz="1200" kern="1400" dirty="0" smtClean="0">
                          <a:solidFill>
                            <a:srgbClr val="000000"/>
                          </a:solidFill>
                          <a:latin typeface="+mj-lt"/>
                          <a:ea typeface="Calibri"/>
                        </a:rPr>
                        <a:t> : </a:t>
                      </a:r>
                      <a:r>
                        <a:rPr lang="en-US" sz="1200" kern="1400" dirty="0" smtClean="0">
                          <a:solidFill>
                            <a:srgbClr val="FF0000"/>
                          </a:solidFill>
                          <a:latin typeface="+mj-lt"/>
                          <a:ea typeface="Calibri"/>
                          <a:cs typeface="+mn-cs"/>
                        </a:rPr>
                        <a:t>Water transpor</a:t>
                      </a:r>
                      <a:r>
                        <a:rPr lang="en-US" sz="1200" kern="1400" baseline="0" dirty="0" smtClean="0">
                          <a:solidFill>
                            <a:srgbClr val="FF0000"/>
                          </a:solidFill>
                          <a:latin typeface="+mj-lt"/>
                          <a:ea typeface="Calibri"/>
                        </a:rPr>
                        <a:t>t</a:t>
                      </a: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r>
                        <a:rPr lang="en-US" sz="1200" kern="1400" baseline="0" dirty="0" smtClean="0">
                          <a:solidFill>
                            <a:srgbClr val="000000"/>
                          </a:solidFill>
                          <a:latin typeface="+mj-lt"/>
                          <a:ea typeface="Calibri"/>
                        </a:rPr>
                        <a:t>=</a:t>
                      </a: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r>
                        <a:rPr lang="en-US" sz="1200" kern="1400" dirty="0" smtClean="0">
                          <a:solidFill>
                            <a:srgbClr val="000000"/>
                          </a:solidFill>
                          <a:latin typeface="+mj-lt"/>
                          <a:ea typeface="Calibri"/>
                        </a:rPr>
                        <a:t> : </a:t>
                      </a:r>
                      <a:r>
                        <a:rPr lang="en-US" sz="1200" kern="1400" dirty="0" smtClean="0">
                          <a:solidFill>
                            <a:srgbClr val="FF0000"/>
                          </a:solidFill>
                          <a:latin typeface="+mj-lt"/>
                          <a:ea typeface="Calibri"/>
                          <a:cs typeface="+mn-cs"/>
                        </a:rPr>
                        <a:t>Road transport</a:t>
                      </a: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r>
                        <a:rPr lang="en-US" sz="1200" kern="1400" baseline="0" dirty="0" smtClean="0">
                          <a:solidFill>
                            <a:srgbClr val="000000"/>
                          </a:solidFill>
                          <a:latin typeface="+mj-lt"/>
                          <a:ea typeface="Calibri"/>
                        </a:rPr>
                        <a:t>=</a:t>
                      </a: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r>
                        <a:rPr lang="en-US" sz="1200" kern="1400" dirty="0" smtClean="0">
                          <a:solidFill>
                            <a:srgbClr val="000000"/>
                          </a:solidFill>
                          <a:latin typeface="+mj-lt"/>
                          <a:ea typeface="Calibri"/>
                        </a:rPr>
                        <a:t> </a:t>
                      </a:r>
                      <a:r>
                        <a:rPr lang="en-US" sz="1200" b="1" kern="1400" dirty="0" smtClean="0">
                          <a:solidFill>
                            <a:srgbClr val="000000"/>
                          </a:solidFill>
                          <a:latin typeface="+mj-lt"/>
                          <a:ea typeface="Calibri"/>
                        </a:rPr>
                        <a:t>: </a:t>
                      </a:r>
                      <a:r>
                        <a:rPr lang="en-US" sz="1200" b="1" kern="1400" dirty="0" smtClean="0">
                          <a:solidFill>
                            <a:srgbClr val="FF0000"/>
                          </a:solidFill>
                          <a:latin typeface="+mj-lt"/>
                          <a:ea typeface="Calibri"/>
                          <a:cs typeface="+mn-cs"/>
                        </a:rPr>
                        <a:t>Rail transport</a:t>
                      </a: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0"/>
                        </a:spcBef>
                        <a:spcAft>
                          <a:spcPts val="0"/>
                        </a:spcAft>
                      </a:pPr>
                      <a:endParaRPr lang="en-US" sz="1100" kern="1400" baseline="0" dirty="0" smtClean="0">
                        <a:solidFill>
                          <a:srgbClr val="000000"/>
                        </a:solidFill>
                        <a:latin typeface="+mj-lt"/>
                        <a:ea typeface="Calibri"/>
                        <a:cs typeface="+mn-cs"/>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600"/>
                        </a:spcBef>
                        <a:spcAft>
                          <a:spcPts val="0"/>
                        </a:spcAft>
                      </a:pPr>
                      <a:r>
                        <a:rPr lang="en-US" sz="1200" kern="1400" baseline="0" dirty="0" smtClean="0">
                          <a:solidFill>
                            <a:srgbClr val="000000"/>
                          </a:solidFill>
                          <a:latin typeface="+mj-lt"/>
                          <a:ea typeface="Calibri"/>
                          <a:cs typeface="+mn-cs"/>
                        </a:rPr>
                        <a:t>= Harbor :  Liverpool</a:t>
                      </a:r>
                      <a:endParaRPr lang="en-US" sz="1200" kern="1400" baseline="0" dirty="0" smtClean="0">
                        <a:solidFill>
                          <a:srgbClr val="000000"/>
                        </a:solidFill>
                        <a:latin typeface="+mj-lt"/>
                        <a:ea typeface="Calibri"/>
                      </a:endParaRPr>
                    </a:p>
                    <a:p>
                      <a:pPr marL="0" marR="0">
                        <a:spcBef>
                          <a:spcPts val="600"/>
                        </a:spcBef>
                        <a:spcAft>
                          <a:spcPts val="0"/>
                        </a:spcAft>
                      </a:pPr>
                      <a:r>
                        <a:rPr lang="en-US" sz="1200" kern="1400" baseline="0" dirty="0" smtClean="0">
                          <a:solidFill>
                            <a:srgbClr val="000000"/>
                          </a:solidFill>
                          <a:latin typeface="+mj-lt"/>
                          <a:ea typeface="Calibri"/>
                        </a:rPr>
                        <a:t>= Harbor :  Inland water tr. </a:t>
                      </a:r>
                    </a:p>
                    <a:p>
                      <a:pPr marL="0" marR="0">
                        <a:spcBef>
                          <a:spcPts val="600"/>
                        </a:spcBef>
                        <a:spcAft>
                          <a:spcPts val="0"/>
                        </a:spcAft>
                      </a:pPr>
                      <a:r>
                        <a:rPr lang="en-US" sz="1200" kern="1400" baseline="0" dirty="0" smtClean="0">
                          <a:solidFill>
                            <a:srgbClr val="000000"/>
                          </a:solidFill>
                          <a:latin typeface="+mj-lt"/>
                          <a:ea typeface="Calibri"/>
                        </a:rPr>
                        <a:t>= Harbor :  Small ship</a:t>
                      </a:r>
                    </a:p>
                    <a:p>
                      <a:pPr marL="0" marR="0">
                        <a:spcBef>
                          <a:spcPts val="600"/>
                        </a:spcBef>
                        <a:spcAft>
                          <a:spcPts val="0"/>
                        </a:spcAft>
                      </a:pPr>
                      <a:r>
                        <a:rPr lang="en-US" sz="1200" kern="1400" baseline="0" dirty="0" smtClean="0">
                          <a:solidFill>
                            <a:srgbClr val="000000"/>
                          </a:solidFill>
                          <a:latin typeface="+mj-lt"/>
                          <a:ea typeface="Calibri"/>
                        </a:rPr>
                        <a:t>= Harbor :  Ocean transport : Oil</a:t>
                      </a: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857250" algn="l"/>
                        </a:tabLst>
                      </a:pPr>
                      <a:endParaRPr lang="en-US" sz="1200"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B050"/>
                        </a:solidFill>
                        <a:latin typeface="+mj-lt"/>
                        <a:ea typeface="Calibri"/>
                      </a:endParaRPr>
                    </a:p>
                    <a:p>
                      <a:pPr marL="0" marR="0">
                        <a:spcBef>
                          <a:spcPts val="0"/>
                        </a:spcBef>
                        <a:spcAft>
                          <a:spcPts val="0"/>
                        </a:spcAft>
                      </a:pPr>
                      <a:r>
                        <a:rPr lang="en-US" sz="1200" kern="1400" baseline="0" dirty="0" smtClean="0">
                          <a:solidFill>
                            <a:srgbClr val="00B050"/>
                          </a:solidFill>
                          <a:latin typeface="+mj-lt"/>
                          <a:ea typeface="Calibri"/>
                        </a:rPr>
                        <a:t> </a:t>
                      </a: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Slide Number Placeholder 4"/>
          <p:cNvSpPr>
            <a:spLocks noGrp="1"/>
          </p:cNvSpPr>
          <p:nvPr>
            <p:ph type="sldNum" sz="quarter" idx="12"/>
          </p:nvPr>
        </p:nvSpPr>
        <p:spPr/>
        <p:txBody>
          <a:bodyPr/>
          <a:lstStyle/>
          <a:p>
            <a:pPr>
              <a:defRPr/>
            </a:pPr>
            <a:fld id="{1C34AABC-7A0A-4F81-8B5A-F7715F07E9BB}" type="slidenum">
              <a:rPr lang="en-US" smtClean="0"/>
              <a:pPr>
                <a:defRPr/>
              </a:pPr>
              <a:t>34</a:t>
            </a:fld>
            <a:endParaRPr lang="en-US" dirty="0"/>
          </a:p>
        </p:txBody>
      </p:sp>
      <p:pic>
        <p:nvPicPr>
          <p:cNvPr id="6" name="~PP255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9565485" y="4038600"/>
            <a:ext cx="776287" cy="776288"/>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7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202888159"/>
              </p:ext>
            </p:extLst>
          </p:nvPr>
        </p:nvGraphicFramePr>
        <p:xfrm>
          <a:off x="457200" y="55853"/>
          <a:ext cx="20648713" cy="5430547"/>
        </p:xfrm>
        <a:graphic>
          <a:graphicData uri="http://schemas.openxmlformats.org/drawingml/2006/table">
            <a:tbl>
              <a:tblPr/>
              <a:tblGrid>
                <a:gridCol w="1600200"/>
                <a:gridCol w="1524000"/>
                <a:gridCol w="1371600"/>
                <a:gridCol w="3200400"/>
                <a:gridCol w="3046513"/>
                <a:gridCol w="2209800"/>
                <a:gridCol w="1676400"/>
                <a:gridCol w="1905000"/>
                <a:gridCol w="4114800"/>
              </a:tblGrid>
              <a:tr h="460720">
                <a:tc rowSpan="2">
                  <a:txBody>
                    <a:bodyPr/>
                    <a:lstStyle/>
                    <a:p>
                      <a:pPr marL="0" marR="0" algn="ctr">
                        <a:spcBef>
                          <a:spcPts val="0"/>
                        </a:spcBef>
                        <a:spcAft>
                          <a:spcPts val="0"/>
                        </a:spcAft>
                      </a:pPr>
                      <a:r>
                        <a:rPr lang="en-US" sz="1200" b="1" kern="1400" dirty="0" smtClean="0">
                          <a:solidFill>
                            <a:srgbClr val="000000"/>
                          </a:solidFill>
                          <a:latin typeface="+mj-lt"/>
                          <a:ea typeface="Calibri"/>
                        </a:rPr>
                        <a:t>a</a:t>
                      </a:r>
                    </a:p>
                    <a:p>
                      <a:pPr marL="0" marR="0" algn="ctr">
                        <a:spcBef>
                          <a:spcPts val="0"/>
                        </a:spcBef>
                        <a:spcAft>
                          <a:spcPts val="0"/>
                        </a:spcAft>
                      </a:pPr>
                      <a:r>
                        <a:rPr lang="en-US" sz="1200" b="1" kern="1400" dirty="0" smtClean="0">
                          <a:solidFill>
                            <a:srgbClr val="000000"/>
                          </a:solidFill>
                          <a:latin typeface="+mj-lt"/>
                          <a:ea typeface="Calibri"/>
                        </a:rPr>
                        <a:t>Search terms</a:t>
                      </a:r>
                    </a:p>
                    <a:p>
                      <a:pPr marL="0" marR="0" algn="ctr">
                        <a:spcBef>
                          <a:spcPts val="0"/>
                        </a:spcBef>
                        <a:spcAft>
                          <a:spcPts val="0"/>
                        </a:spcAft>
                      </a:pPr>
                      <a:r>
                        <a:rPr lang="en-US" sz="1200" b="1" kern="1400" dirty="0" smtClean="0">
                          <a:solidFill>
                            <a:srgbClr val="000000"/>
                          </a:solidFill>
                          <a:latin typeface="+mj-lt"/>
                          <a:ea typeface="Calibri"/>
                        </a:rPr>
                        <a:t>for concept Harbor</a:t>
                      </a:r>
                    </a:p>
                    <a:p>
                      <a:pPr marL="0" marR="0" algn="ctr">
                        <a:spcBef>
                          <a:spcPts val="0"/>
                        </a:spcBef>
                        <a:spcAft>
                          <a:spcPts val="0"/>
                        </a:spcAft>
                      </a:pPr>
                      <a:r>
                        <a:rPr lang="en-US" sz="1200" b="0" kern="1400" dirty="0" smtClean="0">
                          <a:solidFill>
                            <a:srgbClr val="000000"/>
                          </a:solidFill>
                          <a:latin typeface="+mj-lt"/>
                          <a:ea typeface="Calibri"/>
                        </a:rPr>
                        <a:t>in the raw alpha index</a:t>
                      </a:r>
                      <a:endParaRPr lang="en-US" sz="1200" b="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b1</a:t>
                      </a:r>
                    </a:p>
                    <a:p>
                      <a:pPr marL="0" marR="0" algn="ctr">
                        <a:spcBef>
                          <a:spcPts val="0"/>
                        </a:spcBef>
                        <a:spcAft>
                          <a:spcPts val="0"/>
                        </a:spcAft>
                      </a:pPr>
                      <a:r>
                        <a:rPr lang="en-US" sz="1200" b="1" kern="1400" dirty="0" smtClean="0">
                          <a:solidFill>
                            <a:srgbClr val="000000"/>
                          </a:solidFill>
                          <a:latin typeface="+mj-lt"/>
                          <a:ea typeface="Calibri"/>
                        </a:rPr>
                        <a:t>Variants </a:t>
                      </a:r>
                      <a:r>
                        <a:rPr lang="en-US" sz="1200" b="1" kern="1400" dirty="0">
                          <a:solidFill>
                            <a:srgbClr val="000000"/>
                          </a:solidFill>
                          <a:latin typeface="+mj-lt"/>
                          <a:ea typeface="Calibri"/>
                        </a:rPr>
                        <a:t>consolidated</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b2</a:t>
                      </a:r>
                    </a:p>
                    <a:p>
                      <a:pPr marL="0" marR="0" algn="ctr">
                        <a:spcBef>
                          <a:spcPts val="0"/>
                        </a:spcBef>
                        <a:spcAft>
                          <a:spcPts val="0"/>
                        </a:spcAft>
                      </a:pPr>
                      <a:r>
                        <a:rPr lang="en-US" sz="1200" b="1" kern="1400" dirty="0" smtClean="0">
                          <a:solidFill>
                            <a:srgbClr val="000000"/>
                          </a:solidFill>
                          <a:latin typeface="+mj-lt"/>
                          <a:ea typeface="Calibri"/>
                        </a:rPr>
                        <a:t>Synonyms </a:t>
                      </a:r>
                      <a:r>
                        <a:rPr lang="en-US" sz="1200" b="1" kern="1400" dirty="0">
                          <a:solidFill>
                            <a:srgbClr val="000000"/>
                          </a:solidFill>
                          <a:latin typeface="+mj-lt"/>
                          <a:ea typeface="Calibri"/>
                        </a:rPr>
                        <a:t>consolidated</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c1</a:t>
                      </a:r>
                    </a:p>
                    <a:p>
                      <a:pPr marL="0" marR="0" algn="ctr">
                        <a:spcBef>
                          <a:spcPts val="0"/>
                        </a:spcBef>
                        <a:spcAft>
                          <a:spcPts val="0"/>
                        </a:spcAft>
                      </a:pPr>
                      <a:r>
                        <a:rPr lang="en-US" sz="1200" b="1" kern="1400" dirty="0" smtClean="0">
                          <a:solidFill>
                            <a:srgbClr val="000000"/>
                          </a:solidFill>
                          <a:latin typeface="+mj-lt"/>
                          <a:ea typeface="Calibri"/>
                        </a:rPr>
                        <a:t>Semantic factors</a:t>
                      </a:r>
                      <a:endParaRPr lang="en-US" sz="1200" b="1"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c1 continued</a:t>
                      </a:r>
                    </a:p>
                    <a:p>
                      <a:pPr marL="0" marR="0" algn="ctr">
                        <a:spcBef>
                          <a:spcPts val="0"/>
                        </a:spcBef>
                        <a:spcAft>
                          <a:spcPts val="0"/>
                        </a:spcAft>
                      </a:pPr>
                      <a:r>
                        <a:rPr lang="en-US" sz="1200" b="1" kern="1400" dirty="0" smtClean="0">
                          <a:solidFill>
                            <a:srgbClr val="000000"/>
                          </a:solidFill>
                          <a:latin typeface="+mj-lt"/>
                          <a:ea typeface="Calibri"/>
                        </a:rPr>
                        <a:t>Semantic</a:t>
                      </a:r>
                      <a:r>
                        <a:rPr lang="en-US" sz="1200" b="1" kern="1400" baseline="0" dirty="0" smtClean="0">
                          <a:solidFill>
                            <a:srgbClr val="000000"/>
                          </a:solidFill>
                          <a:latin typeface="+mj-lt"/>
                          <a:ea typeface="Calibri"/>
                        </a:rPr>
                        <a:t> factors 2</a:t>
                      </a:r>
                      <a:endParaRPr lang="en-US" sz="1200" b="1"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spcBef>
                          <a:spcPts val="0"/>
                        </a:spcBef>
                        <a:spcAft>
                          <a:spcPts val="0"/>
                        </a:spcAft>
                      </a:pPr>
                      <a:r>
                        <a:rPr lang="en-US" sz="1200" b="1" kern="1400" dirty="0" smtClean="0">
                          <a:solidFill>
                            <a:srgbClr val="000000"/>
                          </a:solidFill>
                          <a:latin typeface="+mj-lt"/>
                          <a:ea typeface="Calibri"/>
                        </a:rPr>
                        <a:t>c2</a:t>
                      </a:r>
                    </a:p>
                    <a:p>
                      <a:pPr marL="0" marR="0" algn="ctr">
                        <a:spcBef>
                          <a:spcPts val="0"/>
                        </a:spcBef>
                        <a:spcAft>
                          <a:spcPts val="0"/>
                        </a:spcAft>
                      </a:pPr>
                      <a:endParaRPr lang="en-US" sz="1200" b="1"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endParaRPr lang="en-US" sz="1200" b="1"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7667">
                <a:tc v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1410782" rtl="0" eaLnBrk="1" latinLnBrk="0" hangingPunct="1">
                        <a:spcBef>
                          <a:spcPts val="0"/>
                        </a:spcBef>
                        <a:spcAft>
                          <a:spcPts val="0"/>
                        </a:spcAft>
                        <a:tabLst>
                          <a:tab pos="857250" algn="l"/>
                        </a:tabLst>
                      </a:pPr>
                      <a:endParaRPr lang="en-US" sz="1200" b="1" kern="1400" dirty="0">
                        <a:solidFill>
                          <a:srgbClr val="FF0000"/>
                        </a:solidFill>
                        <a:latin typeface="+mj-lt"/>
                        <a:ea typeface="Calibri"/>
                        <a:cs typeface="+mn-cs"/>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b="1" kern="1400" dirty="0">
                        <a:solidFill>
                          <a:srgbClr val="00B05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b="1" kern="1400" dirty="0">
                        <a:solidFill>
                          <a:srgbClr val="0070C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67200">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Harbor</a:t>
                      </a:r>
                    </a:p>
                    <a:p>
                      <a:pPr marL="0" marR="0">
                        <a:spcBef>
                          <a:spcPts val="0"/>
                        </a:spcBef>
                        <a:spcAft>
                          <a:spcPts val="0"/>
                        </a:spcAft>
                      </a:pPr>
                      <a:r>
                        <a:rPr lang="en-US" sz="1200" kern="1400" dirty="0" smtClean="0">
                          <a:solidFill>
                            <a:srgbClr val="000000"/>
                          </a:solidFill>
                          <a:latin typeface="+mj-lt"/>
                          <a:ea typeface="Calibri"/>
                        </a:rPr>
                        <a:t>Harbors</a:t>
                      </a:r>
                    </a:p>
                    <a:p>
                      <a:pPr marL="0" marR="0">
                        <a:spcBef>
                          <a:spcPts val="0"/>
                        </a:spcBef>
                        <a:spcAft>
                          <a:spcPts val="0"/>
                        </a:spcAft>
                      </a:pPr>
                      <a:r>
                        <a:rPr lang="en-US" sz="1200" kern="1400" dirty="0" smtClean="0">
                          <a:solidFill>
                            <a:srgbClr val="000000"/>
                          </a:solidFill>
                          <a:latin typeface="+mj-lt"/>
                          <a:ea typeface="Calibri"/>
                        </a:rPr>
                        <a:t>Harbour</a:t>
                      </a:r>
                    </a:p>
                    <a:p>
                      <a:pPr marL="0" marR="0">
                        <a:spcBef>
                          <a:spcPts val="0"/>
                        </a:spcBef>
                        <a:spcAft>
                          <a:spcPts val="0"/>
                        </a:spcAft>
                      </a:pPr>
                      <a:r>
                        <a:rPr lang="en-US" sz="1200" kern="1400" dirty="0" smtClean="0">
                          <a:solidFill>
                            <a:srgbClr val="000000"/>
                          </a:solidFill>
                          <a:latin typeface="+mj-lt"/>
                          <a:ea typeface="Calibri"/>
                        </a:rPr>
                        <a:t>Harbours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Port</a:t>
                      </a:r>
                    </a:p>
                    <a:p>
                      <a:pPr marL="0" marR="0">
                        <a:spcBef>
                          <a:spcPts val="0"/>
                        </a:spcBef>
                        <a:spcAft>
                          <a:spcPts val="0"/>
                        </a:spcAft>
                      </a:pPr>
                      <a:r>
                        <a:rPr lang="en-US" sz="1200" kern="1400" dirty="0" smtClean="0">
                          <a:solidFill>
                            <a:srgbClr val="000000"/>
                          </a:solidFill>
                          <a:latin typeface="+mj-lt"/>
                          <a:ea typeface="Calibri"/>
                        </a:rPr>
                        <a:t>Ports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Dock</a:t>
                      </a:r>
                    </a:p>
                    <a:p>
                      <a:pPr marL="0" marR="0">
                        <a:spcBef>
                          <a:spcPts val="0"/>
                        </a:spcBef>
                        <a:spcAft>
                          <a:spcPts val="0"/>
                        </a:spcAft>
                      </a:pPr>
                      <a:r>
                        <a:rPr lang="en-US" sz="1200" kern="1400" dirty="0" smtClean="0">
                          <a:solidFill>
                            <a:srgbClr val="000000"/>
                          </a:solidFill>
                          <a:latin typeface="+mj-lt"/>
                          <a:ea typeface="Calibri"/>
                        </a:rPr>
                        <a:t>Docks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indent="0" algn="l" defTabSz="1410782" rtl="0" eaLnBrk="1" fontAlgn="auto" latinLnBrk="0" hangingPunct="1">
                        <a:lnSpc>
                          <a:spcPct val="100000"/>
                        </a:lnSpc>
                        <a:spcBef>
                          <a:spcPts val="0"/>
                        </a:spcBef>
                        <a:spcAft>
                          <a:spcPts val="0"/>
                        </a:spcAft>
                        <a:buClrTx/>
                        <a:buSzTx/>
                        <a:buFontTx/>
                        <a:buNone/>
                        <a:tabLst/>
                        <a:defRPr/>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0"/>
                        </a:spcBef>
                        <a:spcAft>
                          <a:spcPts val="0"/>
                        </a:spcAft>
                        <a:buClrTx/>
                        <a:buSzTx/>
                        <a:buFontTx/>
                        <a:buNone/>
                        <a:tabLst/>
                        <a:defRPr/>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600"/>
                        </a:spcBef>
                        <a:spcAft>
                          <a:spcPts val="0"/>
                        </a:spcAft>
                        <a:buClrTx/>
                        <a:buSzTx/>
                        <a:buFontTx/>
                        <a:buNone/>
                        <a:tabLst/>
                        <a:defRPr/>
                      </a:pPr>
                      <a:r>
                        <a:rPr lang="en-US" sz="1200" kern="1400" spc="-20" baseline="0" dirty="0" smtClean="0">
                          <a:solidFill>
                            <a:srgbClr val="000000"/>
                          </a:solidFill>
                          <a:latin typeface="+mj-lt"/>
                          <a:ea typeface="Calibri"/>
                          <a:cs typeface="+mn-cs"/>
                        </a:rPr>
                        <a:t>Liverpool dock facilities</a:t>
                      </a:r>
                    </a:p>
                    <a:p>
                      <a:pPr marL="0" marR="0">
                        <a:spcBef>
                          <a:spcPts val="600"/>
                        </a:spcBef>
                        <a:spcAft>
                          <a:spcPts val="0"/>
                        </a:spcAft>
                      </a:pPr>
                      <a:r>
                        <a:rPr lang="en-US" sz="1200" kern="1400" dirty="0" smtClean="0">
                          <a:solidFill>
                            <a:srgbClr val="000000"/>
                          </a:solidFill>
                          <a:latin typeface="+mj-lt"/>
                          <a:ea typeface="Calibri"/>
                        </a:rPr>
                        <a:t>Inland ports</a:t>
                      </a:r>
                    </a:p>
                    <a:p>
                      <a:pPr marL="0" marR="0">
                        <a:spcBef>
                          <a:spcPts val="600"/>
                        </a:spcBef>
                        <a:spcAft>
                          <a:spcPts val="0"/>
                        </a:spcAft>
                      </a:pPr>
                      <a:r>
                        <a:rPr lang="en-US" sz="1200" kern="1400" dirty="0" smtClean="0">
                          <a:solidFill>
                            <a:srgbClr val="000000"/>
                          </a:solidFill>
                          <a:latin typeface="+mj-lt"/>
                          <a:ea typeface="Calibri"/>
                        </a:rPr>
                        <a:t>Boat facilities</a:t>
                      </a:r>
                    </a:p>
                    <a:p>
                      <a:pPr marL="0" marR="0">
                        <a:spcBef>
                          <a:spcPts val="600"/>
                        </a:spcBef>
                        <a:spcAft>
                          <a:spcPts val="0"/>
                        </a:spcAft>
                      </a:pPr>
                      <a:r>
                        <a:rPr lang="en-US" sz="1200" kern="1400" dirty="0" smtClean="0">
                          <a:solidFill>
                            <a:srgbClr val="000000"/>
                          </a:solidFill>
                          <a:latin typeface="+mj-lt"/>
                          <a:ea typeface="Calibri"/>
                        </a:rPr>
                        <a:t>Coastal oil</a:t>
                      </a:r>
                      <a:r>
                        <a:rPr lang="en-US" sz="1200" kern="1400" baseline="0" dirty="0" smtClean="0">
                          <a:solidFill>
                            <a:srgbClr val="000000"/>
                          </a:solidFill>
                          <a:latin typeface="+mj-lt"/>
                          <a:ea typeface="Calibri"/>
                        </a:rPr>
                        <a:t> terminal</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1028700" algn="l"/>
                        </a:tabLst>
                      </a:pPr>
                      <a:r>
                        <a:rPr lang="en-US" sz="1200" kern="1400" dirty="0" smtClean="0">
                          <a:solidFill>
                            <a:srgbClr val="000000"/>
                          </a:solidFill>
                          <a:latin typeface="+mj-lt"/>
                          <a:ea typeface="Calibri"/>
                        </a:rPr>
                        <a:t>	__</a:t>
                      </a:r>
                    </a:p>
                    <a:p>
                      <a:pPr marL="0" marR="0">
                        <a:spcBef>
                          <a:spcPts val="0"/>
                        </a:spcBef>
                        <a:spcAft>
                          <a:spcPts val="0"/>
                        </a:spcAft>
                        <a:tabLst>
                          <a:tab pos="1028700" algn="l"/>
                        </a:tabLst>
                      </a:pPr>
                      <a:r>
                        <a:rPr lang="en-US" sz="1200" kern="1400" dirty="0" smtClean="0">
                          <a:solidFill>
                            <a:srgbClr val="000000"/>
                          </a:solidFill>
                          <a:latin typeface="+mj-lt"/>
                          <a:ea typeface="Calibri"/>
                        </a:rPr>
                        <a:t>Harbor 	    |</a:t>
                      </a:r>
                    </a:p>
                    <a:p>
                      <a:pPr marL="0" marR="0">
                        <a:spcBef>
                          <a:spcPts val="0"/>
                        </a:spcBef>
                        <a:spcAft>
                          <a:spcPts val="0"/>
                        </a:spcAft>
                        <a:tabLst>
                          <a:tab pos="1028700" algn="l"/>
                        </a:tabLst>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	    &gt;</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Port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Dock	__|</a:t>
                      </a:r>
                    </a:p>
                    <a:p>
                      <a:pPr marL="0" marR="0">
                        <a:spcBef>
                          <a:spcPts val="0"/>
                        </a:spcBef>
                        <a:spcAft>
                          <a:spcPts val="0"/>
                        </a:spcAft>
                        <a:tabLst>
                          <a:tab pos="1028700" algn="l"/>
                        </a:tabLst>
                      </a:pPr>
                      <a:endParaRPr lang="en-US" sz="1200" kern="1400" dirty="0" smtClean="0">
                        <a:solidFill>
                          <a:srgbClr val="000000"/>
                        </a:solidFill>
                        <a:latin typeface="+mj-lt"/>
                        <a:ea typeface="Calibri"/>
                      </a:endParaRPr>
                    </a:p>
                    <a:p>
                      <a:pPr marL="0" marR="0">
                        <a:spcBef>
                          <a:spcPts val="0"/>
                        </a:spcBef>
                        <a:spcAft>
                          <a:spcPts val="0"/>
                        </a:spcAft>
                        <a:tabLst>
                          <a:tab pos="1028700" algn="l"/>
                        </a:tabLs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600"/>
                        </a:spcBef>
                        <a:spcAft>
                          <a:spcPts val="0"/>
                        </a:spcAft>
                        <a:buClrTx/>
                        <a:buSzTx/>
                        <a:buFontTx/>
                        <a:buNone/>
                        <a:tabLst/>
                        <a:defRPr/>
                      </a:pPr>
                      <a:r>
                        <a:rPr lang="en-US" sz="1200" kern="1400" spc="-20" baseline="0" dirty="0" smtClean="0">
                          <a:solidFill>
                            <a:srgbClr val="000000"/>
                          </a:solidFill>
                          <a:latin typeface="+mj-lt"/>
                          <a:ea typeface="Calibri"/>
                          <a:cs typeface="+mn-cs"/>
                        </a:rPr>
                        <a:t>Liverpool dock facility</a:t>
                      </a:r>
                    </a:p>
                    <a:p>
                      <a:pPr marL="0" marR="0">
                        <a:spcBef>
                          <a:spcPts val="600"/>
                        </a:spcBef>
                        <a:spcAft>
                          <a:spcPts val="0"/>
                        </a:spcAft>
                      </a:pPr>
                      <a:r>
                        <a:rPr lang="en-US" sz="1200" kern="1400" dirty="0" smtClean="0">
                          <a:solidFill>
                            <a:srgbClr val="000000"/>
                          </a:solidFill>
                          <a:latin typeface="+mj-lt"/>
                          <a:ea typeface="Calibri"/>
                        </a:rPr>
                        <a:t>Inland port</a:t>
                      </a:r>
                    </a:p>
                    <a:p>
                      <a:pPr marL="0" marR="0">
                        <a:spcBef>
                          <a:spcPts val="600"/>
                        </a:spcBef>
                        <a:spcAft>
                          <a:spcPts val="0"/>
                        </a:spcAft>
                      </a:pPr>
                      <a:r>
                        <a:rPr lang="en-US" sz="1200" kern="1400" dirty="0" smtClean="0">
                          <a:solidFill>
                            <a:srgbClr val="000000"/>
                          </a:solidFill>
                          <a:latin typeface="+mj-lt"/>
                          <a:ea typeface="Calibri"/>
                        </a:rPr>
                        <a:t>Boat facility</a:t>
                      </a:r>
                    </a:p>
                    <a:p>
                      <a:pPr marL="0" marR="0">
                        <a:spcBef>
                          <a:spcPts val="600"/>
                        </a:spcBef>
                        <a:spcAft>
                          <a:spcPts val="0"/>
                        </a:spcAft>
                      </a:pPr>
                      <a:r>
                        <a:rPr lang="en-US" sz="1200" kern="1400" dirty="0" smtClean="0">
                          <a:solidFill>
                            <a:srgbClr val="000000"/>
                          </a:solidFill>
                          <a:latin typeface="+mj-lt"/>
                          <a:ea typeface="Calibri"/>
                        </a:rPr>
                        <a:t>Coastal oil</a:t>
                      </a:r>
                      <a:r>
                        <a:rPr lang="en-US" sz="1200" kern="1400" baseline="0" dirty="0" smtClean="0">
                          <a:solidFill>
                            <a:srgbClr val="000000"/>
                          </a:solidFill>
                          <a:latin typeface="+mj-lt"/>
                          <a:ea typeface="Calibri"/>
                        </a:rPr>
                        <a:t> terminal</a:t>
                      </a: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Airport</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Harbor</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Parking garage</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lvl="0" indent="0" algn="l" defTabSz="1410782" rtl="0" eaLnBrk="1" fontAlgn="auto" latinLnBrk="0" hangingPunct="1">
                        <a:lnSpc>
                          <a:spcPct val="100000"/>
                        </a:lnSpc>
                        <a:spcBef>
                          <a:spcPts val="0"/>
                        </a:spcBef>
                        <a:spcAft>
                          <a:spcPts val="0"/>
                        </a:spcAft>
                        <a:buClrTx/>
                        <a:buSzTx/>
                        <a:buFontTx/>
                        <a:buNone/>
                        <a:tabLst/>
                        <a:defRPr/>
                      </a:pPr>
                      <a:r>
                        <a:rPr lang="en-US" sz="1200" kern="1400" dirty="0" smtClean="0">
                          <a:solidFill>
                            <a:srgbClr val="000000"/>
                          </a:solidFill>
                          <a:latin typeface="+mj-lt"/>
                          <a:ea typeface="Calibri"/>
                        </a:rPr>
                        <a:t>Railroad station</a:t>
                      </a:r>
                      <a:endParaRPr kumimoji="0" lang="en-US" sz="1200" b="0" i="0" u="none" strike="noStrike" kern="1400" cap="none" spc="0" normalizeH="0" baseline="0" noProof="0" dirty="0" smtClean="0">
                        <a:ln>
                          <a:noFill/>
                        </a:ln>
                        <a:solidFill>
                          <a:srgbClr val="000000"/>
                        </a:solidFill>
                        <a:effectLst/>
                        <a:uLnTx/>
                        <a:uFillTx/>
                        <a:latin typeface="Arial"/>
                        <a:ea typeface="Calibri"/>
                        <a:cs typeface="+mn-cs"/>
                      </a:endParaRPr>
                    </a:p>
                    <a:p>
                      <a:pPr marL="0" marR="0" lvl="0" indent="0" algn="l" defTabSz="1410782" rtl="0" eaLnBrk="1" fontAlgn="auto" latinLnBrk="0" hangingPunct="1">
                        <a:lnSpc>
                          <a:spcPct val="100000"/>
                        </a:lnSpc>
                        <a:spcBef>
                          <a:spcPts val="0"/>
                        </a:spcBef>
                        <a:spcAft>
                          <a:spcPts val="0"/>
                        </a:spcAft>
                        <a:buClrTx/>
                        <a:buSzTx/>
                        <a:buFontTx/>
                        <a:buNone/>
                        <a:tabLst/>
                        <a:defRPr/>
                      </a:pPr>
                      <a:endParaRPr kumimoji="0" lang="en-US" sz="1200" b="0" i="0" u="none" strike="noStrike" kern="1400" cap="none" spc="0" normalizeH="0" baseline="0" noProof="0" dirty="0" smtClean="0">
                        <a:ln>
                          <a:noFill/>
                        </a:ln>
                        <a:solidFill>
                          <a:srgbClr val="000000"/>
                        </a:solidFill>
                        <a:effectLst/>
                        <a:uLnTx/>
                        <a:uFillTx/>
                        <a:latin typeface="Arial"/>
                        <a:ea typeface="Calibri"/>
                        <a:cs typeface="+mn-cs"/>
                      </a:endParaRPr>
                    </a:p>
                    <a:p>
                      <a:pPr marL="0" marR="0" lvl="0" indent="0" algn="l" defTabSz="1410782" rtl="0" eaLnBrk="1" fontAlgn="auto" latinLnBrk="0" hangingPunct="1">
                        <a:lnSpc>
                          <a:spcPct val="100000"/>
                        </a:lnSpc>
                        <a:spcBef>
                          <a:spcPts val="0"/>
                        </a:spcBef>
                        <a:spcAft>
                          <a:spcPts val="0"/>
                        </a:spcAft>
                        <a:buClrTx/>
                        <a:buSzTx/>
                        <a:buFontTx/>
                        <a:buNone/>
                        <a:tabLst/>
                        <a:defRPr/>
                      </a:pPr>
                      <a:r>
                        <a:rPr kumimoji="0" lang="en-US" sz="1100" b="0" i="0" u="none" strike="noStrike" kern="1400" cap="none" spc="0" normalizeH="0" baseline="0" noProof="0" dirty="0" smtClean="0">
                          <a:ln>
                            <a:noFill/>
                          </a:ln>
                          <a:solidFill>
                            <a:srgbClr val="00B050"/>
                          </a:solidFill>
                          <a:effectLst/>
                          <a:uLnTx/>
                          <a:uFillTx/>
                          <a:latin typeface="Arial"/>
                          <a:ea typeface="Calibri"/>
                          <a:cs typeface="+mn-cs"/>
                        </a:rPr>
                        <a:t>Traffic station  </a:t>
                      </a:r>
                    </a:p>
                    <a:p>
                      <a:pPr marL="0" marR="0" lvl="0" indent="0" algn="l" defTabSz="1410782" rtl="0" eaLnBrk="1" fontAlgn="auto" latinLnBrk="0" hangingPunct="1">
                        <a:lnSpc>
                          <a:spcPct val="100000"/>
                        </a:lnSpc>
                        <a:spcBef>
                          <a:spcPts val="0"/>
                        </a:spcBef>
                        <a:spcAft>
                          <a:spcPts val="0"/>
                        </a:spcAft>
                        <a:buClrTx/>
                        <a:buSzTx/>
                        <a:buFontTx/>
                        <a:buNone/>
                        <a:tabLst/>
                        <a:defRPr/>
                      </a:pPr>
                      <a:r>
                        <a:rPr kumimoji="0" lang="en-US" sz="1100" b="0" i="0" u="none" strike="noStrike" kern="1400" cap="none" spc="0" normalizeH="0" baseline="0" noProof="0" dirty="0" smtClean="0">
                          <a:ln>
                            <a:noFill/>
                          </a:ln>
                          <a:solidFill>
                            <a:srgbClr val="000000"/>
                          </a:solidFill>
                          <a:effectLst/>
                          <a:uLnTx/>
                          <a:uFillTx/>
                          <a:latin typeface="Arial"/>
                          <a:ea typeface="Calibri"/>
                          <a:cs typeface="+mn-cs"/>
                        </a:rPr>
                        <a:t>   NT Airport</a:t>
                      </a:r>
                    </a:p>
                    <a:p>
                      <a:pPr marL="0" marR="0" lvl="0" indent="0" algn="l" defTabSz="1410782" rtl="0" eaLnBrk="1" fontAlgn="auto" latinLnBrk="0" hangingPunct="1">
                        <a:lnSpc>
                          <a:spcPct val="100000"/>
                        </a:lnSpc>
                        <a:spcBef>
                          <a:spcPts val="0"/>
                        </a:spcBef>
                        <a:spcAft>
                          <a:spcPts val="0"/>
                        </a:spcAft>
                        <a:buClrTx/>
                        <a:buSzTx/>
                        <a:buFontTx/>
                        <a:buNone/>
                        <a:tabLst/>
                        <a:defRPr/>
                      </a:pPr>
                      <a:r>
                        <a:rPr kumimoji="0" lang="en-US" sz="1100" b="0" i="0" u="none" strike="noStrike" kern="1400" cap="none" spc="0" normalizeH="0" baseline="0" noProof="0" dirty="0" smtClean="0">
                          <a:ln>
                            <a:noFill/>
                          </a:ln>
                          <a:solidFill>
                            <a:srgbClr val="000000"/>
                          </a:solidFill>
                          <a:effectLst/>
                          <a:uLnTx/>
                          <a:uFillTx/>
                          <a:latin typeface="Arial"/>
                          <a:ea typeface="Calibri"/>
                          <a:cs typeface="+mn-cs"/>
                        </a:rPr>
                        <a:t>   NT Harbor</a:t>
                      </a:r>
                    </a:p>
                    <a:p>
                      <a:pPr marL="0" marR="0" lvl="0" indent="0" algn="l" defTabSz="1410782" rtl="0" eaLnBrk="1" fontAlgn="auto" latinLnBrk="0" hangingPunct="1">
                        <a:lnSpc>
                          <a:spcPct val="100000"/>
                        </a:lnSpc>
                        <a:spcBef>
                          <a:spcPts val="0"/>
                        </a:spcBef>
                        <a:spcAft>
                          <a:spcPts val="0"/>
                        </a:spcAft>
                        <a:buClrTx/>
                        <a:buSzTx/>
                        <a:buFontTx/>
                        <a:buNone/>
                        <a:tabLst/>
                        <a:defRPr/>
                      </a:pPr>
                      <a:r>
                        <a:rPr kumimoji="0" lang="en-US" sz="1100" b="0" i="0" u="none" strike="noStrike" kern="1400" cap="none" spc="0" normalizeH="0" baseline="0" noProof="0" dirty="0" smtClean="0">
                          <a:ln>
                            <a:noFill/>
                          </a:ln>
                          <a:solidFill>
                            <a:srgbClr val="000000"/>
                          </a:solidFill>
                          <a:effectLst/>
                          <a:uLnTx/>
                          <a:uFillTx/>
                          <a:latin typeface="Arial"/>
                          <a:ea typeface="Calibri"/>
                          <a:cs typeface="+mn-cs"/>
                        </a:rPr>
                        <a:t>   NT </a:t>
                      </a:r>
                      <a:r>
                        <a:rPr kumimoji="0" lang="en-US" sz="1100" b="0" i="0" u="none" strike="noStrike" kern="1400" cap="none" spc="-50" normalizeH="0" baseline="0" noProof="0" dirty="0" smtClean="0">
                          <a:ln>
                            <a:noFill/>
                          </a:ln>
                          <a:solidFill>
                            <a:srgbClr val="000000"/>
                          </a:solidFill>
                          <a:effectLst/>
                          <a:uLnTx/>
                          <a:uFillTx/>
                          <a:latin typeface="Arial"/>
                          <a:ea typeface="Calibri"/>
                          <a:cs typeface="+mn-cs"/>
                        </a:rPr>
                        <a:t>Parking garage</a:t>
                      </a:r>
                    </a:p>
                    <a:p>
                      <a:pPr marL="0" marR="0" lvl="0" indent="0" algn="l" defTabSz="1410782" rtl="0" eaLnBrk="1" fontAlgn="auto" latinLnBrk="0" hangingPunct="1">
                        <a:lnSpc>
                          <a:spcPct val="100000"/>
                        </a:lnSpc>
                        <a:spcBef>
                          <a:spcPts val="0"/>
                        </a:spcBef>
                        <a:spcAft>
                          <a:spcPts val="0"/>
                        </a:spcAft>
                        <a:buClrTx/>
                        <a:buSzTx/>
                        <a:buFontTx/>
                        <a:buNone/>
                        <a:tabLst/>
                        <a:defRPr/>
                      </a:pPr>
                      <a:r>
                        <a:rPr kumimoji="0" lang="en-US" sz="1100" b="0" i="0" u="none" strike="noStrike" kern="1400" cap="none" spc="0" normalizeH="0" baseline="0" noProof="0" dirty="0" smtClean="0">
                          <a:ln>
                            <a:noFill/>
                          </a:ln>
                          <a:solidFill>
                            <a:srgbClr val="000000"/>
                          </a:solidFill>
                          <a:effectLst/>
                          <a:uLnTx/>
                          <a:uFillTx/>
                          <a:latin typeface="Arial"/>
                          <a:ea typeface="Calibri"/>
                          <a:cs typeface="+mn-cs"/>
                        </a:rPr>
                        <a:t>   NT  RR station</a:t>
                      </a:r>
                    </a:p>
                    <a:p>
                      <a:pPr marL="0" marR="0">
                        <a:spcBef>
                          <a:spcPts val="1000"/>
                        </a:spcBef>
                        <a:spcAft>
                          <a:spcPts val="0"/>
                        </a:spcAft>
                      </a:pPr>
                      <a:r>
                        <a:rPr lang="en-US" sz="1200" kern="1400" baseline="0" dirty="0" smtClean="0">
                          <a:solidFill>
                            <a:srgbClr val="000000"/>
                          </a:solidFill>
                          <a:latin typeface="+mj-lt"/>
                          <a:ea typeface="Calibri"/>
                        </a:rPr>
                        <a:t>Liverpool harbor</a:t>
                      </a:r>
                    </a:p>
                    <a:p>
                      <a:pPr marL="0" marR="0">
                        <a:spcBef>
                          <a:spcPts val="600"/>
                        </a:spcBef>
                        <a:spcAft>
                          <a:spcPts val="0"/>
                        </a:spcAft>
                      </a:pPr>
                      <a:r>
                        <a:rPr lang="en-US" sz="1200" kern="1400" baseline="0" dirty="0" smtClean="0">
                          <a:solidFill>
                            <a:srgbClr val="000000"/>
                          </a:solidFill>
                          <a:latin typeface="+mj-lt"/>
                          <a:ea typeface="Calibri"/>
                        </a:rPr>
                        <a:t>Inland </a:t>
                      </a:r>
                      <a:r>
                        <a:rPr lang="en-US" sz="1200" kern="1400" dirty="0" smtClean="0">
                          <a:solidFill>
                            <a:srgbClr val="000000"/>
                          </a:solidFill>
                          <a:latin typeface="+mj-lt"/>
                          <a:ea typeface="Calibri"/>
                          <a:cs typeface="+mn-cs"/>
                        </a:rPr>
                        <a:t>harbor</a:t>
                      </a:r>
                    </a:p>
                    <a:p>
                      <a:pPr marL="0" marR="0">
                        <a:spcBef>
                          <a:spcPts val="600"/>
                        </a:spcBef>
                        <a:spcAft>
                          <a:spcPts val="0"/>
                        </a:spcAft>
                      </a:pPr>
                      <a:r>
                        <a:rPr lang="en-US" sz="1200" kern="1400" dirty="0" smtClean="0">
                          <a:solidFill>
                            <a:srgbClr val="000000"/>
                          </a:solidFill>
                          <a:latin typeface="+mj-lt"/>
                          <a:ea typeface="Calibri"/>
                        </a:rPr>
                        <a:t>Boat harbor</a:t>
                      </a:r>
                    </a:p>
                    <a:p>
                      <a:pPr marL="0" marR="0" indent="0" algn="l" defTabSz="1410782" rtl="0" eaLnBrk="1" fontAlgn="auto" latinLnBrk="0" hangingPunct="1">
                        <a:lnSpc>
                          <a:spcPct val="100000"/>
                        </a:lnSpc>
                        <a:spcBef>
                          <a:spcPts val="600"/>
                        </a:spcBef>
                        <a:spcAft>
                          <a:spcPts val="0"/>
                        </a:spcAft>
                        <a:buClrTx/>
                        <a:buSzTx/>
                        <a:buFontTx/>
                        <a:buNone/>
                        <a:tabLst/>
                        <a:defRPr/>
                      </a:pPr>
                      <a:r>
                        <a:rPr lang="en-US" sz="1200" kern="1400" spc="-20" baseline="0" dirty="0" smtClean="0">
                          <a:solidFill>
                            <a:srgbClr val="000000"/>
                          </a:solidFill>
                          <a:latin typeface="+mj-lt"/>
                          <a:ea typeface="Calibri"/>
                          <a:cs typeface="+mn-cs"/>
                        </a:rPr>
                        <a:t>Coastal oil harbor</a:t>
                      </a:r>
                      <a:endParaRPr lang="en-US" sz="1200" kern="1400" spc="-20" baseline="0" dirty="0">
                        <a:solidFill>
                          <a:srgbClr val="000000"/>
                        </a:solidFill>
                        <a:latin typeface="+mj-lt"/>
                        <a:ea typeface="Calibri"/>
                        <a:cs typeface="+mn-cs"/>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tabLst>
                          <a:tab pos="1085850" algn="l"/>
                        </a:tabLst>
                      </a:pP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r>
                        <a:rPr lang="en-US" sz="1200" kern="1400" dirty="0" smtClean="0">
                          <a:solidFill>
                            <a:srgbClr val="000000"/>
                          </a:solidFill>
                          <a:latin typeface="+mj-lt"/>
                          <a:ea typeface="Calibri"/>
                        </a:rPr>
                        <a:t> : </a:t>
                      </a:r>
                      <a:r>
                        <a:rPr lang="en-US" sz="1200" kern="1400" dirty="0" smtClean="0">
                          <a:solidFill>
                            <a:srgbClr val="FF0000"/>
                          </a:solidFill>
                          <a:latin typeface="+mj-lt"/>
                          <a:ea typeface="Calibri"/>
                          <a:cs typeface="+mn-cs"/>
                        </a:rPr>
                        <a:t>Air transport</a:t>
                      </a:r>
                    </a:p>
                    <a:p>
                      <a:pPr marL="0" marR="0">
                        <a:spcBef>
                          <a:spcPts val="0"/>
                        </a:spcBef>
                        <a:spcAft>
                          <a:spcPts val="0"/>
                        </a:spcAft>
                        <a:tabLst>
                          <a:tab pos="1085850" algn="l"/>
                        </a:tabLst>
                      </a:pPr>
                      <a:endParaRPr lang="en-US" sz="1200" kern="140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r>
                        <a:rPr lang="en-US" sz="1200" kern="1400" baseline="0" dirty="0" smtClean="0">
                          <a:solidFill>
                            <a:srgbClr val="000000"/>
                          </a:solidFill>
                          <a:latin typeface="+mj-lt"/>
                          <a:ea typeface="Calibri"/>
                        </a:rPr>
                        <a:t>=</a:t>
                      </a: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r>
                        <a:rPr lang="en-US" sz="1200" kern="1400" dirty="0" smtClean="0">
                          <a:solidFill>
                            <a:srgbClr val="000000"/>
                          </a:solidFill>
                          <a:latin typeface="+mj-lt"/>
                          <a:ea typeface="Calibri"/>
                        </a:rPr>
                        <a:t> : </a:t>
                      </a:r>
                      <a:r>
                        <a:rPr lang="en-US" sz="1200" kern="1400" dirty="0" smtClean="0">
                          <a:solidFill>
                            <a:srgbClr val="FF0000"/>
                          </a:solidFill>
                          <a:latin typeface="+mj-lt"/>
                          <a:ea typeface="Calibri"/>
                          <a:cs typeface="+mn-cs"/>
                        </a:rPr>
                        <a:t>Water transpor</a:t>
                      </a:r>
                      <a:r>
                        <a:rPr lang="en-US" sz="1200" kern="1400" baseline="0" dirty="0" smtClean="0">
                          <a:solidFill>
                            <a:srgbClr val="000000"/>
                          </a:solidFill>
                          <a:latin typeface="+mj-lt"/>
                          <a:ea typeface="Calibri"/>
                        </a:rPr>
                        <a:t>t</a:t>
                      </a: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r>
                        <a:rPr lang="en-US" sz="1200" kern="1400" baseline="0" dirty="0" smtClean="0">
                          <a:solidFill>
                            <a:srgbClr val="000000"/>
                          </a:solidFill>
                          <a:latin typeface="+mj-lt"/>
                          <a:ea typeface="Calibri"/>
                        </a:rPr>
                        <a:t>=</a:t>
                      </a: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r>
                        <a:rPr lang="en-US" sz="1200" kern="1400" dirty="0" smtClean="0">
                          <a:solidFill>
                            <a:srgbClr val="000000"/>
                          </a:solidFill>
                          <a:latin typeface="+mj-lt"/>
                          <a:ea typeface="Calibri"/>
                        </a:rPr>
                        <a:t> : </a:t>
                      </a:r>
                      <a:r>
                        <a:rPr lang="en-US" sz="1200" kern="1400" dirty="0" smtClean="0">
                          <a:solidFill>
                            <a:srgbClr val="FF0000"/>
                          </a:solidFill>
                          <a:latin typeface="+mj-lt"/>
                          <a:ea typeface="Calibri"/>
                          <a:cs typeface="+mn-cs"/>
                        </a:rPr>
                        <a:t>Road transport</a:t>
                      </a: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r>
                        <a:rPr lang="en-US" sz="1200" kern="1400" baseline="0" dirty="0" smtClean="0">
                          <a:solidFill>
                            <a:srgbClr val="000000"/>
                          </a:solidFill>
                          <a:latin typeface="+mj-lt"/>
                          <a:ea typeface="Calibri"/>
                        </a:rPr>
                        <a:t>=</a:t>
                      </a: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r>
                        <a:rPr lang="en-US" sz="1200" kern="1400" dirty="0" smtClean="0">
                          <a:solidFill>
                            <a:srgbClr val="000000"/>
                          </a:solidFill>
                          <a:latin typeface="+mj-lt"/>
                          <a:ea typeface="Calibri"/>
                        </a:rPr>
                        <a:t> : </a:t>
                      </a:r>
                      <a:r>
                        <a:rPr lang="en-US" sz="1200" kern="1400" dirty="0" smtClean="0">
                          <a:solidFill>
                            <a:srgbClr val="FF0000"/>
                          </a:solidFill>
                          <a:latin typeface="+mj-lt"/>
                          <a:ea typeface="Calibri"/>
                          <a:cs typeface="+mn-cs"/>
                        </a:rPr>
                        <a:t>Rail transport</a:t>
                      </a: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0"/>
                        </a:spcBef>
                        <a:spcAft>
                          <a:spcPts val="0"/>
                        </a:spcAft>
                      </a:pPr>
                      <a:endParaRPr lang="en-US" sz="1100" kern="1400" baseline="0" dirty="0" smtClean="0">
                        <a:solidFill>
                          <a:srgbClr val="000000"/>
                        </a:solidFill>
                        <a:latin typeface="+mj-lt"/>
                        <a:ea typeface="Calibri"/>
                        <a:cs typeface="+mn-cs"/>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600"/>
                        </a:spcBef>
                        <a:spcAft>
                          <a:spcPts val="0"/>
                        </a:spcAft>
                      </a:pPr>
                      <a:r>
                        <a:rPr lang="en-US" sz="1200" kern="1400" baseline="0" dirty="0" smtClean="0">
                          <a:solidFill>
                            <a:srgbClr val="000000"/>
                          </a:solidFill>
                          <a:latin typeface="+mj-lt"/>
                          <a:ea typeface="Calibri"/>
                          <a:cs typeface="+mn-cs"/>
                        </a:rPr>
                        <a:t>= Harbor :  Liverpool</a:t>
                      </a:r>
                      <a:endParaRPr lang="en-US" sz="1200" kern="1400" baseline="0" dirty="0" smtClean="0">
                        <a:solidFill>
                          <a:srgbClr val="000000"/>
                        </a:solidFill>
                        <a:latin typeface="+mj-lt"/>
                        <a:ea typeface="Calibri"/>
                      </a:endParaRPr>
                    </a:p>
                    <a:p>
                      <a:pPr marL="0" marR="0">
                        <a:spcBef>
                          <a:spcPts val="600"/>
                        </a:spcBef>
                        <a:spcAft>
                          <a:spcPts val="0"/>
                        </a:spcAft>
                      </a:pPr>
                      <a:r>
                        <a:rPr lang="sv-SE" sz="1200" kern="1400" baseline="0" smtClean="0">
                          <a:solidFill>
                            <a:srgbClr val="000000"/>
                          </a:solidFill>
                          <a:latin typeface="+mj-lt"/>
                          <a:ea typeface="Calibri"/>
                        </a:rPr>
                        <a:t>= Harbor :  Inland water tr.</a:t>
                      </a:r>
                      <a:endParaRPr lang="en-US" sz="1200" kern="1400" baseline="0" dirty="0" smtClean="0">
                        <a:solidFill>
                          <a:srgbClr val="000000"/>
                        </a:solidFill>
                        <a:latin typeface="+mj-lt"/>
                        <a:ea typeface="Calibri"/>
                      </a:endParaRPr>
                    </a:p>
                    <a:p>
                      <a:pPr marL="0" marR="0">
                        <a:spcBef>
                          <a:spcPts val="600"/>
                        </a:spcBef>
                        <a:spcAft>
                          <a:spcPts val="0"/>
                        </a:spcAft>
                      </a:pPr>
                      <a:r>
                        <a:rPr lang="en-US" sz="1200" kern="1400" baseline="0" dirty="0" smtClean="0">
                          <a:solidFill>
                            <a:srgbClr val="000000"/>
                          </a:solidFill>
                          <a:latin typeface="+mj-lt"/>
                          <a:ea typeface="Calibri"/>
                        </a:rPr>
                        <a:t>= Harbor :  Small ship</a:t>
                      </a:r>
                    </a:p>
                    <a:p>
                      <a:pPr marL="0" marR="0">
                        <a:spcBef>
                          <a:spcPts val="600"/>
                        </a:spcBef>
                        <a:spcAft>
                          <a:spcPts val="0"/>
                        </a:spcAft>
                      </a:pPr>
                      <a:r>
                        <a:rPr lang="en-US" sz="1200" kern="1400" baseline="0" dirty="0" smtClean="0">
                          <a:solidFill>
                            <a:srgbClr val="000000"/>
                          </a:solidFill>
                          <a:latin typeface="+mj-lt"/>
                          <a:ea typeface="Calibri"/>
                        </a:rPr>
                        <a:t>= Harbor :  Ocean transport : Oil</a:t>
                      </a: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r>
                        <a:rPr lang="en-US" sz="1200" b="1" kern="1400" dirty="0" smtClean="0">
                          <a:solidFill>
                            <a:srgbClr val="000000"/>
                          </a:solidFill>
                          <a:latin typeface="+mj-lt"/>
                          <a:ea typeface="Calibri"/>
                        </a:rPr>
                        <a:t>Airplane 	=</a:t>
                      </a:r>
                      <a:endParaRPr lang="en-US" sz="1200" b="1" kern="1400" dirty="0" smtClean="0">
                        <a:solidFill>
                          <a:srgbClr val="FF0000"/>
                        </a:solidFill>
                        <a:latin typeface="+mj-lt"/>
                        <a:ea typeface="Calibri"/>
                        <a:cs typeface="+mn-cs"/>
                      </a:endParaRPr>
                    </a:p>
                    <a:p>
                      <a:pPr marL="0" marR="0">
                        <a:spcBef>
                          <a:spcPts val="0"/>
                        </a:spcBef>
                        <a:spcAft>
                          <a:spcPts val="0"/>
                        </a:spcAft>
                        <a:tabLst>
                          <a:tab pos="857250" algn="l"/>
                        </a:tabLst>
                      </a:pPr>
                      <a:endParaRPr lang="en-US" sz="1200" b="1" kern="1400" dirty="0" smtClean="0">
                        <a:solidFill>
                          <a:srgbClr val="000000"/>
                        </a:solidFill>
                        <a:latin typeface="+mj-lt"/>
                        <a:ea typeface="Calibri"/>
                      </a:endParaRPr>
                    </a:p>
                    <a:p>
                      <a:pPr marL="0" marR="0">
                        <a:spcBef>
                          <a:spcPts val="0"/>
                        </a:spcBef>
                        <a:spcAft>
                          <a:spcPts val="0"/>
                        </a:spcAft>
                        <a:tabLst>
                          <a:tab pos="857250" algn="l"/>
                        </a:tabLst>
                      </a:pPr>
                      <a:endParaRPr lang="en-US" sz="1200" b="1" kern="1400" dirty="0" smtClean="0">
                        <a:solidFill>
                          <a:srgbClr val="000000"/>
                        </a:solidFill>
                        <a:latin typeface="+mj-lt"/>
                        <a:ea typeface="Calibri"/>
                      </a:endParaRPr>
                    </a:p>
                    <a:p>
                      <a:pPr marL="0" marR="0">
                        <a:spcBef>
                          <a:spcPts val="0"/>
                        </a:spcBef>
                        <a:spcAft>
                          <a:spcPts val="0"/>
                        </a:spcAft>
                        <a:tabLst>
                          <a:tab pos="857250" algn="l"/>
                        </a:tabLst>
                      </a:pPr>
                      <a:r>
                        <a:rPr lang="en-US" sz="1200" b="1" kern="1400" dirty="0" smtClean="0">
                          <a:solidFill>
                            <a:srgbClr val="000000"/>
                          </a:solidFill>
                          <a:latin typeface="+mj-lt"/>
                          <a:ea typeface="Calibri"/>
                        </a:rPr>
                        <a:t>Ship 	=</a:t>
                      </a:r>
                      <a:endParaRPr lang="en-US" sz="1200" b="1" kern="1400" dirty="0" smtClean="0">
                        <a:solidFill>
                          <a:srgbClr val="FF0000"/>
                        </a:solidFill>
                        <a:latin typeface="+mj-lt"/>
                        <a:ea typeface="Calibri"/>
                        <a:cs typeface="+mn-cs"/>
                      </a:endParaRPr>
                    </a:p>
                    <a:p>
                      <a:pPr marL="0" marR="0">
                        <a:spcBef>
                          <a:spcPts val="0"/>
                        </a:spcBef>
                        <a:spcAft>
                          <a:spcPts val="0"/>
                        </a:spcAft>
                        <a:tabLst>
                          <a:tab pos="857250" algn="l"/>
                        </a:tabLst>
                      </a:pPr>
                      <a:endParaRPr lang="en-US" sz="1200" b="1" kern="1400" dirty="0" smtClean="0">
                        <a:solidFill>
                          <a:srgbClr val="000000"/>
                        </a:solidFill>
                        <a:latin typeface="+mj-lt"/>
                        <a:ea typeface="Calibri"/>
                      </a:endParaRPr>
                    </a:p>
                    <a:p>
                      <a:pPr marL="0" marR="0">
                        <a:spcBef>
                          <a:spcPts val="0"/>
                        </a:spcBef>
                        <a:spcAft>
                          <a:spcPts val="0"/>
                        </a:spcAft>
                        <a:tabLst>
                          <a:tab pos="857250" algn="l"/>
                        </a:tabLst>
                      </a:pPr>
                      <a:endParaRPr lang="en-US" sz="1200" b="1" kern="1400" dirty="0" smtClean="0">
                        <a:solidFill>
                          <a:srgbClr val="000000"/>
                        </a:solidFill>
                        <a:latin typeface="+mj-lt"/>
                        <a:ea typeface="Calibri"/>
                      </a:endParaRPr>
                    </a:p>
                    <a:p>
                      <a:pPr marL="0" marR="0">
                        <a:spcBef>
                          <a:spcPts val="0"/>
                        </a:spcBef>
                        <a:spcAft>
                          <a:spcPts val="0"/>
                        </a:spcAft>
                        <a:tabLst>
                          <a:tab pos="857250" algn="l"/>
                        </a:tabLst>
                      </a:pPr>
                      <a:r>
                        <a:rPr lang="en-US" sz="1200" b="1" kern="1400" dirty="0" smtClean="0">
                          <a:solidFill>
                            <a:srgbClr val="000000"/>
                          </a:solidFill>
                          <a:latin typeface="+mj-lt"/>
                          <a:ea typeface="Calibri"/>
                        </a:rPr>
                        <a:t>Car 	=</a:t>
                      </a:r>
                    </a:p>
                    <a:p>
                      <a:pPr marL="0" marR="0">
                        <a:spcBef>
                          <a:spcPts val="0"/>
                        </a:spcBef>
                        <a:spcAft>
                          <a:spcPts val="0"/>
                        </a:spcAft>
                        <a:tabLst>
                          <a:tab pos="857250" algn="l"/>
                        </a:tabLst>
                      </a:pPr>
                      <a:endParaRPr lang="en-US" sz="1200" b="1" kern="1400" dirty="0" smtClean="0">
                        <a:solidFill>
                          <a:srgbClr val="000000"/>
                        </a:solidFill>
                        <a:latin typeface="+mj-lt"/>
                        <a:ea typeface="Calibri"/>
                      </a:endParaRPr>
                    </a:p>
                    <a:p>
                      <a:pPr marL="0" marR="0">
                        <a:spcBef>
                          <a:spcPts val="0"/>
                        </a:spcBef>
                        <a:spcAft>
                          <a:spcPts val="0"/>
                        </a:spcAft>
                        <a:tabLst>
                          <a:tab pos="857250" algn="l"/>
                        </a:tabLst>
                      </a:pPr>
                      <a:endParaRPr lang="en-US" sz="1200" b="1" kern="1400" dirty="0" smtClean="0">
                        <a:solidFill>
                          <a:srgbClr val="000000"/>
                        </a:solidFill>
                        <a:latin typeface="+mj-lt"/>
                        <a:ea typeface="Calibri"/>
                      </a:endParaRPr>
                    </a:p>
                    <a:p>
                      <a:pPr marL="0" marR="0">
                        <a:spcBef>
                          <a:spcPts val="0"/>
                        </a:spcBef>
                        <a:spcAft>
                          <a:spcPts val="0"/>
                        </a:spcAft>
                        <a:tabLst>
                          <a:tab pos="857250" algn="l"/>
                        </a:tabLst>
                      </a:pPr>
                      <a:r>
                        <a:rPr lang="en-US" sz="1200" b="1" kern="1400" spc="-30" baseline="0" dirty="0" smtClean="0">
                          <a:solidFill>
                            <a:srgbClr val="000000"/>
                          </a:solidFill>
                          <a:latin typeface="+mj-lt"/>
                          <a:ea typeface="Calibri"/>
                        </a:rPr>
                        <a:t>Locomotive </a:t>
                      </a:r>
                      <a:r>
                        <a:rPr lang="en-US" sz="1200" b="1" kern="1400" dirty="0" smtClean="0">
                          <a:solidFill>
                            <a:srgbClr val="000000"/>
                          </a:solidFill>
                          <a:latin typeface="+mj-lt"/>
                          <a:ea typeface="Calibri"/>
                        </a:rPr>
                        <a:t>	=</a:t>
                      </a:r>
                    </a:p>
                    <a:p>
                      <a:pPr marL="0" marR="0">
                        <a:spcBef>
                          <a:spcPts val="0"/>
                        </a:spcBef>
                        <a:spcAft>
                          <a:spcPts val="0"/>
                        </a:spcAft>
                        <a:tabLst>
                          <a:tab pos="857250" algn="l"/>
                        </a:tabLst>
                      </a:pPr>
                      <a:endParaRPr lang="en-US" sz="1200" kern="1400" dirty="0" smtClean="0">
                        <a:solidFill>
                          <a:srgbClr val="000000"/>
                        </a:solidFill>
                        <a:latin typeface="+mj-lt"/>
                        <a:ea typeface="Calibri"/>
                        <a:cs typeface="+mn-cs"/>
                      </a:endParaRPr>
                    </a:p>
                    <a:p>
                      <a:pPr marL="0" marR="0">
                        <a:spcBef>
                          <a:spcPts val="0"/>
                        </a:spcBef>
                        <a:spcAft>
                          <a:spcPts val="0"/>
                        </a:spcAft>
                        <a:tabLst>
                          <a:tab pos="857250" algn="l"/>
                        </a:tabLst>
                      </a:pPr>
                      <a:endParaRPr lang="en-US" sz="1200" kern="1400" dirty="0" smtClean="0">
                        <a:solidFill>
                          <a:srgbClr val="000000"/>
                        </a:solidFill>
                        <a:latin typeface="+mj-lt"/>
                        <a:ea typeface="Calibri"/>
                        <a:cs typeface="+mn-cs"/>
                      </a:endParaRPr>
                    </a:p>
                    <a:p>
                      <a:pPr marL="0" marR="0">
                        <a:spcBef>
                          <a:spcPts val="0"/>
                        </a:spcBef>
                        <a:spcAft>
                          <a:spcPts val="0"/>
                        </a:spcAft>
                        <a:tabLst>
                          <a:tab pos="857250" algn="l"/>
                        </a:tabLst>
                      </a:pPr>
                      <a:r>
                        <a:rPr lang="en-US" sz="2000" kern="1400" dirty="0" smtClean="0">
                          <a:solidFill>
                            <a:srgbClr val="C00000"/>
                          </a:solidFill>
                          <a:latin typeface="+mj-lt"/>
                          <a:ea typeface="Calibri"/>
                          <a:cs typeface="Arial" panose="020B0604020202020204" pitchFamily="34" charset="0"/>
                        </a:rPr>
                        <a:t>Think about what you could do with</a:t>
                      </a:r>
                      <a:r>
                        <a:rPr lang="en-US" sz="2000" kern="1400" baseline="0" dirty="0" smtClean="0">
                          <a:solidFill>
                            <a:srgbClr val="C00000"/>
                          </a:solidFill>
                          <a:latin typeface="+mj-lt"/>
                          <a:ea typeface="Calibri"/>
                          <a:cs typeface="Arial" panose="020B0604020202020204" pitchFamily="34" charset="0"/>
                        </a:rPr>
                        <a:t> these four concepts.</a:t>
                      </a:r>
                    </a:p>
                    <a:p>
                      <a:pPr marL="0" marR="0">
                        <a:spcBef>
                          <a:spcPts val="0"/>
                        </a:spcBef>
                        <a:spcAft>
                          <a:spcPts val="0"/>
                        </a:spcAft>
                        <a:tabLst>
                          <a:tab pos="857250" algn="l"/>
                        </a:tabLst>
                      </a:pPr>
                      <a:r>
                        <a:rPr lang="en-US" sz="2000" kern="1400" baseline="0" dirty="0" smtClean="0">
                          <a:solidFill>
                            <a:srgbClr val="C00000"/>
                          </a:solidFill>
                          <a:latin typeface="+mj-lt"/>
                          <a:ea typeface="Calibri"/>
                          <a:cs typeface="Arial" panose="020B0604020202020204" pitchFamily="34" charset="0"/>
                        </a:rPr>
                        <a:t>Then move on to the </a:t>
                      </a:r>
                      <a:br>
                        <a:rPr lang="en-US" sz="2000" kern="1400" baseline="0" dirty="0" smtClean="0">
                          <a:solidFill>
                            <a:srgbClr val="C00000"/>
                          </a:solidFill>
                          <a:latin typeface="+mj-lt"/>
                          <a:ea typeface="Calibri"/>
                          <a:cs typeface="Arial" panose="020B0604020202020204" pitchFamily="34" charset="0"/>
                        </a:rPr>
                      </a:br>
                      <a:r>
                        <a:rPr lang="en-US" sz="2000" kern="1400" baseline="0" dirty="0" smtClean="0">
                          <a:solidFill>
                            <a:srgbClr val="C00000"/>
                          </a:solidFill>
                          <a:latin typeface="+mj-lt"/>
                          <a:ea typeface="Calibri"/>
                          <a:cs typeface="Arial" panose="020B0604020202020204" pitchFamily="34" charset="0"/>
                        </a:rPr>
                        <a:t>next slide</a:t>
                      </a:r>
                    </a:p>
                    <a:p>
                      <a:pPr marL="0" marR="0">
                        <a:spcBef>
                          <a:spcPts val="0"/>
                        </a:spcBef>
                        <a:spcAft>
                          <a:spcPts val="0"/>
                        </a:spcAft>
                        <a:tabLst>
                          <a:tab pos="857250" algn="l"/>
                        </a:tabLst>
                      </a:pPr>
                      <a:endParaRPr lang="en-US" sz="1200" kern="1400" dirty="0" smtClean="0">
                        <a:solidFill>
                          <a:srgbClr val="FF0000"/>
                        </a:solidFill>
                        <a:latin typeface="+mj-lt"/>
                        <a:ea typeface="Calibri"/>
                        <a:cs typeface="+mn-cs"/>
                      </a:endParaRPr>
                    </a:p>
                    <a:p>
                      <a:pPr marL="0" marR="0">
                        <a:spcBef>
                          <a:spcPts val="0"/>
                        </a:spcBef>
                        <a:spcAft>
                          <a:spcPts val="0"/>
                        </a:spcAft>
                      </a:pPr>
                      <a:endParaRPr lang="en-US" sz="1200"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B050"/>
                        </a:solidFill>
                        <a:latin typeface="+mj-lt"/>
                        <a:ea typeface="Calibri"/>
                      </a:endParaRPr>
                    </a:p>
                    <a:p>
                      <a:pPr marL="0" marR="0">
                        <a:spcBef>
                          <a:spcPts val="0"/>
                        </a:spcBef>
                        <a:spcAft>
                          <a:spcPts val="0"/>
                        </a:spcAft>
                      </a:pPr>
                      <a:r>
                        <a:rPr lang="en-US" sz="1200" kern="1400" baseline="0" dirty="0" smtClean="0">
                          <a:solidFill>
                            <a:srgbClr val="00B050"/>
                          </a:solidFill>
                          <a:latin typeface="+mj-lt"/>
                          <a:ea typeface="Calibri"/>
                        </a:rPr>
                        <a:t> </a:t>
                      </a: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Slide Number Placeholder 4"/>
          <p:cNvSpPr>
            <a:spLocks noGrp="1"/>
          </p:cNvSpPr>
          <p:nvPr>
            <p:ph type="sldNum" sz="quarter" idx="12"/>
          </p:nvPr>
        </p:nvSpPr>
        <p:spPr/>
        <p:txBody>
          <a:bodyPr/>
          <a:lstStyle/>
          <a:p>
            <a:pPr>
              <a:defRPr/>
            </a:pPr>
            <a:fld id="{1C34AABC-7A0A-4F81-8B5A-F7715F07E9BB}" type="slidenum">
              <a:rPr lang="en-US" smtClean="0"/>
              <a:pPr>
                <a:defRPr/>
              </a:pPr>
              <a:t>35</a:t>
            </a:fld>
            <a:endParaRPr lang="en-US" dirty="0"/>
          </a:p>
        </p:txBody>
      </p:sp>
    </p:spTree>
  </p:cSld>
  <p:clrMapOvr>
    <a:masterClrMapping/>
  </p:clrMapOvr>
  <p:transition advClick="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955721924"/>
              </p:ext>
            </p:extLst>
          </p:nvPr>
        </p:nvGraphicFramePr>
        <p:xfrm>
          <a:off x="457200" y="150813"/>
          <a:ext cx="20648714" cy="5335587"/>
        </p:xfrm>
        <a:graphic>
          <a:graphicData uri="http://schemas.openxmlformats.org/drawingml/2006/table">
            <a:tbl>
              <a:tblPr/>
              <a:tblGrid>
                <a:gridCol w="1600200"/>
                <a:gridCol w="1524000"/>
                <a:gridCol w="1295400"/>
                <a:gridCol w="3547873"/>
                <a:gridCol w="2852928"/>
                <a:gridCol w="2132113"/>
                <a:gridCol w="1676400"/>
                <a:gridCol w="1905000"/>
                <a:gridCol w="4114800"/>
              </a:tblGrid>
              <a:tr h="460720">
                <a:tc rowSpan="2">
                  <a:txBody>
                    <a:bodyPr/>
                    <a:lstStyle/>
                    <a:p>
                      <a:pPr marL="0" marR="0" algn="ctr">
                        <a:spcBef>
                          <a:spcPts val="0"/>
                        </a:spcBef>
                        <a:spcAft>
                          <a:spcPts val="0"/>
                        </a:spcAft>
                      </a:pPr>
                      <a:r>
                        <a:rPr lang="en-US" sz="1200" b="1" kern="1400" dirty="0" smtClean="0">
                          <a:solidFill>
                            <a:srgbClr val="000000"/>
                          </a:solidFill>
                          <a:latin typeface="+mj-lt"/>
                          <a:ea typeface="Calibri"/>
                        </a:rPr>
                        <a:t>a</a:t>
                      </a:r>
                    </a:p>
                    <a:p>
                      <a:pPr marL="0" marR="0" algn="ctr">
                        <a:spcBef>
                          <a:spcPts val="0"/>
                        </a:spcBef>
                        <a:spcAft>
                          <a:spcPts val="0"/>
                        </a:spcAft>
                      </a:pPr>
                      <a:r>
                        <a:rPr lang="en-US" sz="1200" b="1" kern="1400" dirty="0" smtClean="0">
                          <a:solidFill>
                            <a:srgbClr val="000000"/>
                          </a:solidFill>
                          <a:latin typeface="+mj-lt"/>
                          <a:ea typeface="Calibri"/>
                        </a:rPr>
                        <a:t>Search terms</a:t>
                      </a:r>
                    </a:p>
                    <a:p>
                      <a:pPr marL="0" marR="0" algn="ctr">
                        <a:spcBef>
                          <a:spcPts val="0"/>
                        </a:spcBef>
                        <a:spcAft>
                          <a:spcPts val="0"/>
                        </a:spcAft>
                      </a:pPr>
                      <a:r>
                        <a:rPr lang="en-US" sz="1200" b="1" kern="1400" dirty="0" smtClean="0">
                          <a:solidFill>
                            <a:srgbClr val="000000"/>
                          </a:solidFill>
                          <a:latin typeface="+mj-lt"/>
                          <a:ea typeface="Calibri"/>
                        </a:rPr>
                        <a:t>for concept Harbor</a:t>
                      </a:r>
                    </a:p>
                    <a:p>
                      <a:pPr marL="0" marR="0" algn="ctr">
                        <a:spcBef>
                          <a:spcPts val="0"/>
                        </a:spcBef>
                        <a:spcAft>
                          <a:spcPts val="0"/>
                        </a:spcAft>
                      </a:pPr>
                      <a:r>
                        <a:rPr lang="en-US" sz="1200" b="0" kern="1400" dirty="0" smtClean="0">
                          <a:solidFill>
                            <a:srgbClr val="000000"/>
                          </a:solidFill>
                          <a:latin typeface="+mj-lt"/>
                          <a:ea typeface="Calibri"/>
                        </a:rPr>
                        <a:t>in the raw alpha index</a:t>
                      </a:r>
                      <a:endParaRPr lang="en-US" sz="1200" b="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b1</a:t>
                      </a:r>
                    </a:p>
                    <a:p>
                      <a:pPr marL="0" marR="0" algn="ctr">
                        <a:spcBef>
                          <a:spcPts val="0"/>
                        </a:spcBef>
                        <a:spcAft>
                          <a:spcPts val="0"/>
                        </a:spcAft>
                      </a:pPr>
                      <a:r>
                        <a:rPr lang="en-US" sz="1200" b="1" kern="1400" dirty="0" smtClean="0">
                          <a:solidFill>
                            <a:srgbClr val="000000"/>
                          </a:solidFill>
                          <a:latin typeface="+mj-lt"/>
                          <a:ea typeface="Calibri"/>
                        </a:rPr>
                        <a:t>Variants </a:t>
                      </a:r>
                      <a:r>
                        <a:rPr lang="en-US" sz="1200" b="1" kern="1400" dirty="0">
                          <a:solidFill>
                            <a:srgbClr val="000000"/>
                          </a:solidFill>
                          <a:latin typeface="+mj-lt"/>
                          <a:ea typeface="Calibri"/>
                        </a:rPr>
                        <a:t>consolidated</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b2</a:t>
                      </a:r>
                    </a:p>
                    <a:p>
                      <a:pPr marL="0" marR="0" algn="ctr">
                        <a:spcBef>
                          <a:spcPts val="0"/>
                        </a:spcBef>
                        <a:spcAft>
                          <a:spcPts val="0"/>
                        </a:spcAft>
                      </a:pPr>
                      <a:r>
                        <a:rPr lang="en-US" sz="1200" b="1" kern="1400" dirty="0" smtClean="0">
                          <a:solidFill>
                            <a:srgbClr val="000000"/>
                          </a:solidFill>
                          <a:latin typeface="+mj-lt"/>
                          <a:ea typeface="Calibri"/>
                        </a:rPr>
                        <a:t>Synonyms </a:t>
                      </a:r>
                      <a:r>
                        <a:rPr lang="en-US" sz="1200" b="1" kern="1400" dirty="0">
                          <a:solidFill>
                            <a:srgbClr val="000000"/>
                          </a:solidFill>
                          <a:latin typeface="+mj-lt"/>
                          <a:ea typeface="Calibri"/>
                        </a:rPr>
                        <a:t>consolidated</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c1</a:t>
                      </a:r>
                    </a:p>
                    <a:p>
                      <a:pPr marL="0" marR="0" algn="ctr">
                        <a:spcBef>
                          <a:spcPts val="0"/>
                        </a:spcBef>
                        <a:spcAft>
                          <a:spcPts val="0"/>
                        </a:spcAft>
                      </a:pPr>
                      <a:r>
                        <a:rPr lang="en-US" sz="1200" b="1" kern="1400" dirty="0" smtClean="0">
                          <a:solidFill>
                            <a:srgbClr val="000000"/>
                          </a:solidFill>
                          <a:latin typeface="+mj-lt"/>
                          <a:ea typeface="Calibri"/>
                        </a:rPr>
                        <a:t>Semantic factors</a:t>
                      </a:r>
                      <a:endParaRPr lang="en-US" sz="1200" b="1"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c1 continued</a:t>
                      </a:r>
                    </a:p>
                    <a:p>
                      <a:pPr marL="0" marR="0" algn="ctr">
                        <a:spcBef>
                          <a:spcPts val="0"/>
                        </a:spcBef>
                        <a:spcAft>
                          <a:spcPts val="0"/>
                        </a:spcAft>
                      </a:pPr>
                      <a:r>
                        <a:rPr lang="en-US" sz="1200" b="1" kern="1400" dirty="0" smtClean="0">
                          <a:solidFill>
                            <a:srgbClr val="000000"/>
                          </a:solidFill>
                          <a:latin typeface="+mj-lt"/>
                          <a:ea typeface="Calibri"/>
                        </a:rPr>
                        <a:t>Semantic</a:t>
                      </a:r>
                      <a:r>
                        <a:rPr lang="en-US" sz="1200" b="1" kern="1400" baseline="0" dirty="0" smtClean="0">
                          <a:solidFill>
                            <a:srgbClr val="000000"/>
                          </a:solidFill>
                          <a:latin typeface="+mj-lt"/>
                          <a:ea typeface="Calibri"/>
                        </a:rPr>
                        <a:t> factors 2</a:t>
                      </a:r>
                      <a:endParaRPr lang="en-US" sz="1200" b="1"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spcBef>
                          <a:spcPts val="0"/>
                        </a:spcBef>
                        <a:spcAft>
                          <a:spcPts val="0"/>
                        </a:spcAft>
                      </a:pPr>
                      <a:r>
                        <a:rPr lang="en-US" sz="1200" b="1" kern="1400" dirty="0" smtClean="0">
                          <a:solidFill>
                            <a:srgbClr val="000000"/>
                          </a:solidFill>
                          <a:latin typeface="+mj-lt"/>
                          <a:ea typeface="Calibri"/>
                        </a:rPr>
                        <a:t>c2</a:t>
                      </a:r>
                    </a:p>
                    <a:p>
                      <a:pPr marL="0" marR="0" algn="ctr">
                        <a:spcBef>
                          <a:spcPts val="0"/>
                        </a:spcBef>
                        <a:spcAft>
                          <a:spcPts val="0"/>
                        </a:spcAft>
                      </a:pPr>
                      <a:endParaRPr lang="en-US" sz="1200" b="1"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endParaRPr lang="en-US" sz="1200" b="1"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7667">
                <a:tc v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1410782" rtl="0" eaLnBrk="1" latinLnBrk="0" hangingPunct="1">
                        <a:spcBef>
                          <a:spcPts val="0"/>
                        </a:spcBef>
                        <a:spcAft>
                          <a:spcPts val="0"/>
                        </a:spcAft>
                        <a:tabLst>
                          <a:tab pos="857250" algn="l"/>
                        </a:tabLst>
                      </a:pPr>
                      <a:endParaRPr lang="en-US" sz="1200" b="1" kern="1400" dirty="0">
                        <a:solidFill>
                          <a:srgbClr val="FF0000"/>
                        </a:solidFill>
                        <a:latin typeface="+mj-lt"/>
                        <a:ea typeface="Calibri"/>
                        <a:cs typeface="+mn-cs"/>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b="1" kern="1400" dirty="0">
                        <a:solidFill>
                          <a:srgbClr val="00B05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b="1" kern="1400" dirty="0">
                        <a:solidFill>
                          <a:srgbClr val="0070C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67200">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Harbor</a:t>
                      </a:r>
                    </a:p>
                    <a:p>
                      <a:pPr marL="0" marR="0">
                        <a:spcBef>
                          <a:spcPts val="0"/>
                        </a:spcBef>
                        <a:spcAft>
                          <a:spcPts val="0"/>
                        </a:spcAft>
                      </a:pPr>
                      <a:r>
                        <a:rPr lang="en-US" sz="1200" kern="1400" dirty="0" smtClean="0">
                          <a:solidFill>
                            <a:srgbClr val="000000"/>
                          </a:solidFill>
                          <a:latin typeface="+mj-lt"/>
                          <a:ea typeface="Calibri"/>
                        </a:rPr>
                        <a:t>Harbors</a:t>
                      </a:r>
                    </a:p>
                    <a:p>
                      <a:pPr marL="0" marR="0">
                        <a:spcBef>
                          <a:spcPts val="0"/>
                        </a:spcBef>
                        <a:spcAft>
                          <a:spcPts val="0"/>
                        </a:spcAft>
                      </a:pPr>
                      <a:r>
                        <a:rPr lang="en-US" sz="1200" kern="1400" dirty="0" smtClean="0">
                          <a:solidFill>
                            <a:srgbClr val="000000"/>
                          </a:solidFill>
                          <a:latin typeface="+mj-lt"/>
                          <a:ea typeface="Calibri"/>
                        </a:rPr>
                        <a:t>Harbour</a:t>
                      </a:r>
                    </a:p>
                    <a:p>
                      <a:pPr marL="0" marR="0">
                        <a:spcBef>
                          <a:spcPts val="0"/>
                        </a:spcBef>
                        <a:spcAft>
                          <a:spcPts val="0"/>
                        </a:spcAft>
                      </a:pPr>
                      <a:r>
                        <a:rPr lang="en-US" sz="1200" kern="1400" dirty="0" smtClean="0">
                          <a:solidFill>
                            <a:srgbClr val="000000"/>
                          </a:solidFill>
                          <a:latin typeface="+mj-lt"/>
                          <a:ea typeface="Calibri"/>
                        </a:rPr>
                        <a:t>Harbours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Port</a:t>
                      </a:r>
                    </a:p>
                    <a:p>
                      <a:pPr marL="0" marR="0">
                        <a:spcBef>
                          <a:spcPts val="0"/>
                        </a:spcBef>
                        <a:spcAft>
                          <a:spcPts val="0"/>
                        </a:spcAft>
                      </a:pPr>
                      <a:r>
                        <a:rPr lang="en-US" sz="1200" kern="1400" dirty="0" smtClean="0">
                          <a:solidFill>
                            <a:srgbClr val="000000"/>
                          </a:solidFill>
                          <a:latin typeface="+mj-lt"/>
                          <a:ea typeface="Calibri"/>
                        </a:rPr>
                        <a:t>Ports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Dock</a:t>
                      </a:r>
                    </a:p>
                    <a:p>
                      <a:pPr marL="0" marR="0">
                        <a:spcBef>
                          <a:spcPts val="0"/>
                        </a:spcBef>
                        <a:spcAft>
                          <a:spcPts val="0"/>
                        </a:spcAft>
                      </a:pPr>
                      <a:r>
                        <a:rPr lang="en-US" sz="1200" kern="1400" dirty="0" smtClean="0">
                          <a:solidFill>
                            <a:srgbClr val="000000"/>
                          </a:solidFill>
                          <a:latin typeface="+mj-lt"/>
                          <a:ea typeface="Calibri"/>
                        </a:rPr>
                        <a:t>Docks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indent="0" algn="l" defTabSz="1410782" rtl="0" eaLnBrk="1" fontAlgn="auto" latinLnBrk="0" hangingPunct="1">
                        <a:lnSpc>
                          <a:spcPct val="100000"/>
                        </a:lnSpc>
                        <a:spcBef>
                          <a:spcPts val="0"/>
                        </a:spcBef>
                        <a:spcAft>
                          <a:spcPts val="0"/>
                        </a:spcAft>
                        <a:buClrTx/>
                        <a:buSzTx/>
                        <a:buFontTx/>
                        <a:buNone/>
                        <a:tabLst/>
                        <a:defRPr/>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0"/>
                        </a:spcBef>
                        <a:spcAft>
                          <a:spcPts val="0"/>
                        </a:spcAft>
                        <a:buClrTx/>
                        <a:buSzTx/>
                        <a:buFontTx/>
                        <a:buNone/>
                        <a:tabLst/>
                        <a:defRPr/>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600"/>
                        </a:spcBef>
                        <a:spcAft>
                          <a:spcPts val="0"/>
                        </a:spcAft>
                        <a:buClrTx/>
                        <a:buSzTx/>
                        <a:buFontTx/>
                        <a:buNone/>
                        <a:tabLst/>
                        <a:defRPr/>
                      </a:pPr>
                      <a:r>
                        <a:rPr lang="en-US" sz="1200" kern="1400" spc="-20" baseline="0" dirty="0" smtClean="0">
                          <a:solidFill>
                            <a:srgbClr val="000000"/>
                          </a:solidFill>
                          <a:latin typeface="+mj-lt"/>
                          <a:ea typeface="Calibri"/>
                          <a:cs typeface="+mn-cs"/>
                        </a:rPr>
                        <a:t>Liverpool dock facilities</a:t>
                      </a:r>
                    </a:p>
                    <a:p>
                      <a:pPr marL="0" marR="0">
                        <a:spcBef>
                          <a:spcPts val="600"/>
                        </a:spcBef>
                        <a:spcAft>
                          <a:spcPts val="0"/>
                        </a:spcAft>
                      </a:pPr>
                      <a:r>
                        <a:rPr lang="en-US" sz="1200" kern="1400" dirty="0" smtClean="0">
                          <a:solidFill>
                            <a:srgbClr val="000000"/>
                          </a:solidFill>
                          <a:latin typeface="+mj-lt"/>
                          <a:ea typeface="Calibri"/>
                        </a:rPr>
                        <a:t>Inland ports</a:t>
                      </a:r>
                    </a:p>
                    <a:p>
                      <a:pPr marL="0" marR="0">
                        <a:spcBef>
                          <a:spcPts val="600"/>
                        </a:spcBef>
                        <a:spcAft>
                          <a:spcPts val="0"/>
                        </a:spcAft>
                      </a:pPr>
                      <a:r>
                        <a:rPr lang="en-US" sz="1200" kern="1400" dirty="0" smtClean="0">
                          <a:solidFill>
                            <a:srgbClr val="000000"/>
                          </a:solidFill>
                          <a:latin typeface="+mj-lt"/>
                          <a:ea typeface="Calibri"/>
                        </a:rPr>
                        <a:t>Boat facilities</a:t>
                      </a:r>
                    </a:p>
                    <a:p>
                      <a:pPr marL="0" marR="0">
                        <a:spcBef>
                          <a:spcPts val="600"/>
                        </a:spcBef>
                        <a:spcAft>
                          <a:spcPts val="0"/>
                        </a:spcAft>
                      </a:pPr>
                      <a:r>
                        <a:rPr lang="en-US" sz="1200" kern="1400" dirty="0" smtClean="0">
                          <a:solidFill>
                            <a:srgbClr val="000000"/>
                          </a:solidFill>
                          <a:latin typeface="+mj-lt"/>
                          <a:ea typeface="Calibri"/>
                        </a:rPr>
                        <a:t>Coastal oil</a:t>
                      </a:r>
                      <a:r>
                        <a:rPr lang="en-US" sz="1200" kern="1400" baseline="0" dirty="0" smtClean="0">
                          <a:solidFill>
                            <a:srgbClr val="000000"/>
                          </a:solidFill>
                          <a:latin typeface="+mj-lt"/>
                          <a:ea typeface="Calibri"/>
                        </a:rPr>
                        <a:t> terminal</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1028700" algn="l"/>
                        </a:tabLst>
                      </a:pPr>
                      <a:r>
                        <a:rPr lang="en-US" sz="1200" kern="1400" dirty="0" smtClean="0">
                          <a:solidFill>
                            <a:srgbClr val="000000"/>
                          </a:solidFill>
                          <a:latin typeface="+mj-lt"/>
                          <a:ea typeface="Calibri"/>
                        </a:rPr>
                        <a:t>	__</a:t>
                      </a:r>
                    </a:p>
                    <a:p>
                      <a:pPr marL="0" marR="0">
                        <a:spcBef>
                          <a:spcPts val="0"/>
                        </a:spcBef>
                        <a:spcAft>
                          <a:spcPts val="0"/>
                        </a:spcAft>
                        <a:tabLst>
                          <a:tab pos="1028700" algn="l"/>
                        </a:tabLst>
                      </a:pPr>
                      <a:r>
                        <a:rPr lang="en-US" sz="1200" kern="1400" dirty="0" smtClean="0">
                          <a:solidFill>
                            <a:srgbClr val="000000"/>
                          </a:solidFill>
                          <a:latin typeface="+mj-lt"/>
                          <a:ea typeface="Calibri"/>
                        </a:rPr>
                        <a:t>Harbor 	    |</a:t>
                      </a:r>
                    </a:p>
                    <a:p>
                      <a:pPr marL="0" marR="0">
                        <a:spcBef>
                          <a:spcPts val="0"/>
                        </a:spcBef>
                        <a:spcAft>
                          <a:spcPts val="0"/>
                        </a:spcAft>
                        <a:tabLst>
                          <a:tab pos="1028700" algn="l"/>
                        </a:tabLst>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	    &gt;</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Port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Dock	__|</a:t>
                      </a:r>
                    </a:p>
                    <a:p>
                      <a:pPr marL="0" marR="0">
                        <a:spcBef>
                          <a:spcPts val="0"/>
                        </a:spcBef>
                        <a:spcAft>
                          <a:spcPts val="0"/>
                        </a:spcAft>
                        <a:tabLst>
                          <a:tab pos="1028700" algn="l"/>
                        </a:tabLst>
                      </a:pPr>
                      <a:endParaRPr lang="en-US" sz="1200" kern="1400" dirty="0" smtClean="0">
                        <a:solidFill>
                          <a:srgbClr val="000000"/>
                        </a:solidFill>
                        <a:latin typeface="+mj-lt"/>
                        <a:ea typeface="Calibri"/>
                      </a:endParaRPr>
                    </a:p>
                    <a:p>
                      <a:pPr marL="0" marR="0">
                        <a:spcBef>
                          <a:spcPts val="0"/>
                        </a:spcBef>
                        <a:spcAft>
                          <a:spcPts val="0"/>
                        </a:spcAft>
                        <a:tabLst>
                          <a:tab pos="1028700" algn="l"/>
                        </a:tabLs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600"/>
                        </a:spcBef>
                        <a:spcAft>
                          <a:spcPts val="0"/>
                        </a:spcAft>
                        <a:buClrTx/>
                        <a:buSzTx/>
                        <a:buFontTx/>
                        <a:buNone/>
                        <a:tabLst/>
                        <a:defRPr/>
                      </a:pPr>
                      <a:r>
                        <a:rPr lang="en-US" sz="1200" kern="1400" spc="-20" baseline="0" dirty="0" smtClean="0">
                          <a:solidFill>
                            <a:srgbClr val="000000"/>
                          </a:solidFill>
                          <a:latin typeface="+mj-lt"/>
                          <a:ea typeface="Calibri"/>
                          <a:cs typeface="+mn-cs"/>
                        </a:rPr>
                        <a:t>Liverpool dock facility</a:t>
                      </a:r>
                    </a:p>
                    <a:p>
                      <a:pPr marL="0" marR="0">
                        <a:spcBef>
                          <a:spcPts val="600"/>
                        </a:spcBef>
                        <a:spcAft>
                          <a:spcPts val="0"/>
                        </a:spcAft>
                      </a:pPr>
                      <a:r>
                        <a:rPr lang="en-US" sz="1200" kern="1400" dirty="0" smtClean="0">
                          <a:solidFill>
                            <a:srgbClr val="000000"/>
                          </a:solidFill>
                          <a:latin typeface="+mj-lt"/>
                          <a:ea typeface="Calibri"/>
                        </a:rPr>
                        <a:t>Inland port</a:t>
                      </a:r>
                    </a:p>
                    <a:p>
                      <a:pPr marL="0" marR="0">
                        <a:spcBef>
                          <a:spcPts val="600"/>
                        </a:spcBef>
                        <a:spcAft>
                          <a:spcPts val="0"/>
                        </a:spcAft>
                      </a:pPr>
                      <a:r>
                        <a:rPr lang="en-US" sz="1200" kern="1400" dirty="0" smtClean="0">
                          <a:solidFill>
                            <a:srgbClr val="000000"/>
                          </a:solidFill>
                          <a:latin typeface="+mj-lt"/>
                          <a:ea typeface="Calibri"/>
                        </a:rPr>
                        <a:t>Boat facility</a:t>
                      </a:r>
                    </a:p>
                    <a:p>
                      <a:pPr marL="0" marR="0">
                        <a:spcBef>
                          <a:spcPts val="600"/>
                        </a:spcBef>
                        <a:spcAft>
                          <a:spcPts val="0"/>
                        </a:spcAft>
                      </a:pPr>
                      <a:r>
                        <a:rPr lang="en-US" sz="1200" kern="1400" dirty="0" smtClean="0">
                          <a:solidFill>
                            <a:srgbClr val="000000"/>
                          </a:solidFill>
                          <a:latin typeface="+mj-lt"/>
                          <a:ea typeface="Calibri"/>
                        </a:rPr>
                        <a:t>Coastal oil</a:t>
                      </a:r>
                      <a:r>
                        <a:rPr lang="en-US" sz="1200" kern="1400" baseline="0" dirty="0" smtClean="0">
                          <a:solidFill>
                            <a:srgbClr val="000000"/>
                          </a:solidFill>
                          <a:latin typeface="+mj-lt"/>
                          <a:ea typeface="Calibri"/>
                        </a:rPr>
                        <a:t> terminal</a:t>
                      </a: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Airport</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Harbor</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Parking garage</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lvl="0" indent="0" algn="l" defTabSz="1410782" rtl="0" eaLnBrk="1" fontAlgn="auto" latinLnBrk="0" hangingPunct="1">
                        <a:lnSpc>
                          <a:spcPct val="100000"/>
                        </a:lnSpc>
                        <a:spcBef>
                          <a:spcPts val="0"/>
                        </a:spcBef>
                        <a:spcAft>
                          <a:spcPts val="0"/>
                        </a:spcAft>
                        <a:buClrTx/>
                        <a:buSzTx/>
                        <a:buFontTx/>
                        <a:buNone/>
                        <a:tabLst/>
                        <a:defRPr/>
                      </a:pPr>
                      <a:r>
                        <a:rPr lang="en-US" sz="1200" kern="1400" dirty="0" smtClean="0">
                          <a:solidFill>
                            <a:srgbClr val="000000"/>
                          </a:solidFill>
                          <a:latin typeface="+mj-lt"/>
                          <a:ea typeface="Calibri"/>
                        </a:rPr>
                        <a:t>Railroad station</a:t>
                      </a:r>
                      <a:endParaRPr kumimoji="0" lang="en-US" sz="1200" b="0" i="0" u="none" strike="noStrike" kern="1400" cap="none" spc="0" normalizeH="0" baseline="0" noProof="0" dirty="0" smtClean="0">
                        <a:ln>
                          <a:noFill/>
                        </a:ln>
                        <a:solidFill>
                          <a:srgbClr val="000000"/>
                        </a:solidFill>
                        <a:effectLst/>
                        <a:uLnTx/>
                        <a:uFillTx/>
                        <a:latin typeface="Arial"/>
                        <a:ea typeface="Calibri"/>
                        <a:cs typeface="+mn-cs"/>
                      </a:endParaRPr>
                    </a:p>
                    <a:p>
                      <a:pPr marL="0" marR="0" lvl="0" indent="0" algn="l" defTabSz="1410782" rtl="0" eaLnBrk="1" fontAlgn="auto" latinLnBrk="0" hangingPunct="1">
                        <a:lnSpc>
                          <a:spcPct val="100000"/>
                        </a:lnSpc>
                        <a:spcBef>
                          <a:spcPts val="0"/>
                        </a:spcBef>
                        <a:spcAft>
                          <a:spcPts val="0"/>
                        </a:spcAft>
                        <a:buClrTx/>
                        <a:buSzTx/>
                        <a:buFontTx/>
                        <a:buNone/>
                        <a:tabLst/>
                        <a:defRPr/>
                      </a:pPr>
                      <a:endParaRPr kumimoji="0" lang="en-US" sz="1200" b="0" i="0" u="none" strike="noStrike" kern="1400" cap="none" spc="0" normalizeH="0" baseline="0" noProof="0" dirty="0" smtClean="0">
                        <a:ln>
                          <a:noFill/>
                        </a:ln>
                        <a:solidFill>
                          <a:srgbClr val="000000"/>
                        </a:solidFill>
                        <a:effectLst/>
                        <a:uLnTx/>
                        <a:uFillTx/>
                        <a:latin typeface="Arial"/>
                        <a:ea typeface="Calibri"/>
                        <a:cs typeface="+mn-cs"/>
                      </a:endParaRPr>
                    </a:p>
                    <a:p>
                      <a:pPr marL="0" marR="0" lvl="0" indent="0" algn="l" defTabSz="1410782" rtl="0" eaLnBrk="1" fontAlgn="auto" latinLnBrk="0" hangingPunct="1">
                        <a:lnSpc>
                          <a:spcPct val="100000"/>
                        </a:lnSpc>
                        <a:spcBef>
                          <a:spcPts val="0"/>
                        </a:spcBef>
                        <a:spcAft>
                          <a:spcPts val="0"/>
                        </a:spcAft>
                        <a:buClrTx/>
                        <a:buSzTx/>
                        <a:buFontTx/>
                        <a:buNone/>
                        <a:tabLst/>
                        <a:defRPr/>
                      </a:pPr>
                      <a:r>
                        <a:rPr kumimoji="0" lang="en-US" sz="1100" b="0" i="0" u="none" strike="noStrike" kern="1400" cap="none" spc="0" normalizeH="0" baseline="0" noProof="0" dirty="0" smtClean="0">
                          <a:ln>
                            <a:noFill/>
                          </a:ln>
                          <a:solidFill>
                            <a:srgbClr val="00B050"/>
                          </a:solidFill>
                          <a:effectLst/>
                          <a:uLnTx/>
                          <a:uFillTx/>
                          <a:latin typeface="Arial"/>
                          <a:ea typeface="Calibri"/>
                          <a:cs typeface="+mn-cs"/>
                        </a:rPr>
                        <a:t>Traffic station  </a:t>
                      </a:r>
                    </a:p>
                    <a:p>
                      <a:pPr marL="0" marR="0" lvl="0" indent="0" algn="l" defTabSz="1410782" rtl="0" eaLnBrk="1" fontAlgn="auto" latinLnBrk="0" hangingPunct="1">
                        <a:lnSpc>
                          <a:spcPct val="100000"/>
                        </a:lnSpc>
                        <a:spcBef>
                          <a:spcPts val="0"/>
                        </a:spcBef>
                        <a:spcAft>
                          <a:spcPts val="0"/>
                        </a:spcAft>
                        <a:buClrTx/>
                        <a:buSzTx/>
                        <a:buFontTx/>
                        <a:buNone/>
                        <a:tabLst/>
                        <a:defRPr/>
                      </a:pPr>
                      <a:r>
                        <a:rPr kumimoji="0" lang="en-US" sz="1100" b="0" i="0" u="none" strike="noStrike" kern="1400" cap="none" spc="0" normalizeH="0" baseline="0" noProof="0" dirty="0" smtClean="0">
                          <a:ln>
                            <a:noFill/>
                          </a:ln>
                          <a:solidFill>
                            <a:srgbClr val="000000"/>
                          </a:solidFill>
                          <a:effectLst/>
                          <a:uLnTx/>
                          <a:uFillTx/>
                          <a:latin typeface="Arial"/>
                          <a:ea typeface="Calibri"/>
                          <a:cs typeface="+mn-cs"/>
                        </a:rPr>
                        <a:t>   NT Airport</a:t>
                      </a:r>
                    </a:p>
                    <a:p>
                      <a:pPr marL="0" marR="0" lvl="0" indent="0" algn="l" defTabSz="1410782" rtl="0" eaLnBrk="1" fontAlgn="auto" latinLnBrk="0" hangingPunct="1">
                        <a:lnSpc>
                          <a:spcPct val="100000"/>
                        </a:lnSpc>
                        <a:spcBef>
                          <a:spcPts val="0"/>
                        </a:spcBef>
                        <a:spcAft>
                          <a:spcPts val="0"/>
                        </a:spcAft>
                        <a:buClrTx/>
                        <a:buSzTx/>
                        <a:buFontTx/>
                        <a:buNone/>
                        <a:tabLst/>
                        <a:defRPr/>
                      </a:pPr>
                      <a:r>
                        <a:rPr kumimoji="0" lang="en-US" sz="1100" b="0" i="0" u="none" strike="noStrike" kern="1400" cap="none" spc="0" normalizeH="0" baseline="0" noProof="0" dirty="0" smtClean="0">
                          <a:ln>
                            <a:noFill/>
                          </a:ln>
                          <a:solidFill>
                            <a:srgbClr val="000000"/>
                          </a:solidFill>
                          <a:effectLst/>
                          <a:uLnTx/>
                          <a:uFillTx/>
                          <a:latin typeface="Arial"/>
                          <a:ea typeface="Calibri"/>
                          <a:cs typeface="+mn-cs"/>
                        </a:rPr>
                        <a:t>   NT Harbor</a:t>
                      </a:r>
                    </a:p>
                    <a:p>
                      <a:pPr marL="0" marR="0" lvl="0" indent="0" algn="l" defTabSz="1410782" rtl="0" eaLnBrk="1" fontAlgn="auto" latinLnBrk="0" hangingPunct="1">
                        <a:lnSpc>
                          <a:spcPct val="100000"/>
                        </a:lnSpc>
                        <a:spcBef>
                          <a:spcPts val="0"/>
                        </a:spcBef>
                        <a:spcAft>
                          <a:spcPts val="0"/>
                        </a:spcAft>
                        <a:buClrTx/>
                        <a:buSzTx/>
                        <a:buFontTx/>
                        <a:buNone/>
                        <a:tabLst/>
                        <a:defRPr/>
                      </a:pPr>
                      <a:r>
                        <a:rPr kumimoji="0" lang="en-US" sz="1100" b="0" i="0" u="none" strike="noStrike" kern="1400" cap="none" spc="0" normalizeH="0" baseline="0" noProof="0" dirty="0" smtClean="0">
                          <a:ln>
                            <a:noFill/>
                          </a:ln>
                          <a:solidFill>
                            <a:srgbClr val="000000"/>
                          </a:solidFill>
                          <a:effectLst/>
                          <a:uLnTx/>
                          <a:uFillTx/>
                          <a:latin typeface="Arial"/>
                          <a:ea typeface="Calibri"/>
                          <a:cs typeface="+mn-cs"/>
                        </a:rPr>
                        <a:t>   NT </a:t>
                      </a:r>
                      <a:r>
                        <a:rPr kumimoji="0" lang="en-US" sz="1100" b="0" i="0" u="none" strike="noStrike" kern="1400" cap="none" spc="-50" normalizeH="0" baseline="0" noProof="0" dirty="0" smtClean="0">
                          <a:ln>
                            <a:noFill/>
                          </a:ln>
                          <a:solidFill>
                            <a:srgbClr val="000000"/>
                          </a:solidFill>
                          <a:effectLst/>
                          <a:uLnTx/>
                          <a:uFillTx/>
                          <a:latin typeface="Arial"/>
                          <a:ea typeface="Calibri"/>
                          <a:cs typeface="+mn-cs"/>
                        </a:rPr>
                        <a:t>Parking garage</a:t>
                      </a:r>
                    </a:p>
                    <a:p>
                      <a:pPr marL="0" marR="0" lvl="0" indent="0" algn="l" defTabSz="1410782" rtl="0" eaLnBrk="1" fontAlgn="auto" latinLnBrk="0" hangingPunct="1">
                        <a:lnSpc>
                          <a:spcPct val="100000"/>
                        </a:lnSpc>
                        <a:spcBef>
                          <a:spcPts val="0"/>
                        </a:spcBef>
                        <a:spcAft>
                          <a:spcPts val="0"/>
                        </a:spcAft>
                        <a:buClrTx/>
                        <a:buSzTx/>
                        <a:buFontTx/>
                        <a:buNone/>
                        <a:tabLst/>
                        <a:defRPr/>
                      </a:pPr>
                      <a:r>
                        <a:rPr kumimoji="0" lang="en-US" sz="1100" b="0" i="0" u="none" strike="noStrike" kern="1400" cap="none" spc="0" normalizeH="0" baseline="0" noProof="0" dirty="0" smtClean="0">
                          <a:ln>
                            <a:noFill/>
                          </a:ln>
                          <a:solidFill>
                            <a:srgbClr val="000000"/>
                          </a:solidFill>
                          <a:effectLst/>
                          <a:uLnTx/>
                          <a:uFillTx/>
                          <a:latin typeface="Arial"/>
                          <a:ea typeface="Calibri"/>
                          <a:cs typeface="+mn-cs"/>
                        </a:rPr>
                        <a:t>   NT  RR station</a:t>
                      </a:r>
                    </a:p>
                    <a:p>
                      <a:pPr marL="0" marR="0">
                        <a:spcBef>
                          <a:spcPts val="1000"/>
                        </a:spcBef>
                        <a:spcAft>
                          <a:spcPts val="0"/>
                        </a:spcAft>
                      </a:pPr>
                      <a:r>
                        <a:rPr lang="en-US" sz="1200" kern="1400" baseline="0" dirty="0" smtClean="0">
                          <a:solidFill>
                            <a:srgbClr val="000000"/>
                          </a:solidFill>
                          <a:latin typeface="+mj-lt"/>
                          <a:ea typeface="Calibri"/>
                        </a:rPr>
                        <a:t>Liverpool harbor</a:t>
                      </a:r>
                    </a:p>
                    <a:p>
                      <a:pPr marL="0" marR="0">
                        <a:spcBef>
                          <a:spcPts val="600"/>
                        </a:spcBef>
                        <a:spcAft>
                          <a:spcPts val="0"/>
                        </a:spcAft>
                      </a:pPr>
                      <a:r>
                        <a:rPr lang="en-US" sz="1200" kern="1400" baseline="0" dirty="0" smtClean="0">
                          <a:solidFill>
                            <a:srgbClr val="000000"/>
                          </a:solidFill>
                          <a:latin typeface="+mj-lt"/>
                          <a:ea typeface="Calibri"/>
                        </a:rPr>
                        <a:t>Inland </a:t>
                      </a:r>
                      <a:r>
                        <a:rPr lang="en-US" sz="1200" kern="1400" dirty="0" smtClean="0">
                          <a:solidFill>
                            <a:srgbClr val="000000"/>
                          </a:solidFill>
                          <a:latin typeface="+mj-lt"/>
                          <a:ea typeface="Calibri"/>
                          <a:cs typeface="+mn-cs"/>
                        </a:rPr>
                        <a:t>harbor</a:t>
                      </a:r>
                    </a:p>
                    <a:p>
                      <a:pPr marL="0" marR="0">
                        <a:spcBef>
                          <a:spcPts val="600"/>
                        </a:spcBef>
                        <a:spcAft>
                          <a:spcPts val="0"/>
                        </a:spcAft>
                      </a:pPr>
                      <a:r>
                        <a:rPr lang="en-US" sz="1200" kern="1400" dirty="0" smtClean="0">
                          <a:solidFill>
                            <a:srgbClr val="000000"/>
                          </a:solidFill>
                          <a:latin typeface="+mj-lt"/>
                          <a:ea typeface="Calibri"/>
                        </a:rPr>
                        <a:t>Boat harbor</a:t>
                      </a:r>
                    </a:p>
                    <a:p>
                      <a:pPr marL="0" marR="0" indent="0" algn="l" defTabSz="1410782" rtl="0" eaLnBrk="1" fontAlgn="auto" latinLnBrk="0" hangingPunct="1">
                        <a:lnSpc>
                          <a:spcPct val="100000"/>
                        </a:lnSpc>
                        <a:spcBef>
                          <a:spcPts val="600"/>
                        </a:spcBef>
                        <a:spcAft>
                          <a:spcPts val="0"/>
                        </a:spcAft>
                        <a:buClrTx/>
                        <a:buSzTx/>
                        <a:buFontTx/>
                        <a:buNone/>
                        <a:tabLst/>
                        <a:defRPr/>
                      </a:pPr>
                      <a:r>
                        <a:rPr lang="en-US" sz="1200" kern="1400" spc="-20" baseline="0" dirty="0" smtClean="0">
                          <a:solidFill>
                            <a:srgbClr val="000000"/>
                          </a:solidFill>
                          <a:latin typeface="+mj-lt"/>
                          <a:ea typeface="Calibri"/>
                          <a:cs typeface="+mn-cs"/>
                        </a:rPr>
                        <a:t>Coastal oil harbor</a:t>
                      </a:r>
                      <a:endParaRPr lang="en-US" sz="1200" kern="1400" spc="-20" baseline="0" dirty="0">
                        <a:solidFill>
                          <a:srgbClr val="000000"/>
                        </a:solidFill>
                        <a:latin typeface="+mj-lt"/>
                        <a:ea typeface="Calibri"/>
                        <a:cs typeface="+mn-cs"/>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tabLst>
                          <a:tab pos="1085850" algn="l"/>
                        </a:tabLst>
                      </a:pP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r>
                        <a:rPr lang="en-US" sz="1200" kern="1400" dirty="0" smtClean="0">
                          <a:solidFill>
                            <a:srgbClr val="000000"/>
                          </a:solidFill>
                          <a:latin typeface="+mj-lt"/>
                          <a:ea typeface="Calibri"/>
                        </a:rPr>
                        <a:t> : </a:t>
                      </a:r>
                      <a:r>
                        <a:rPr lang="en-US" sz="1200" kern="1400" dirty="0" smtClean="0">
                          <a:solidFill>
                            <a:srgbClr val="FF0000"/>
                          </a:solidFill>
                          <a:latin typeface="+mj-lt"/>
                          <a:ea typeface="Calibri"/>
                          <a:cs typeface="+mn-cs"/>
                        </a:rPr>
                        <a:t>Air transport</a:t>
                      </a:r>
                    </a:p>
                    <a:p>
                      <a:pPr marL="0" marR="0">
                        <a:spcBef>
                          <a:spcPts val="0"/>
                        </a:spcBef>
                        <a:spcAft>
                          <a:spcPts val="0"/>
                        </a:spcAft>
                        <a:tabLst>
                          <a:tab pos="1085850" algn="l"/>
                        </a:tabLst>
                      </a:pPr>
                      <a:endParaRPr lang="en-US" sz="1200" kern="140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r>
                        <a:rPr lang="en-US" sz="1200" kern="1400" baseline="0" dirty="0" smtClean="0">
                          <a:solidFill>
                            <a:srgbClr val="000000"/>
                          </a:solidFill>
                          <a:latin typeface="+mj-lt"/>
                          <a:ea typeface="Calibri"/>
                        </a:rPr>
                        <a:t>=</a:t>
                      </a: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r>
                        <a:rPr lang="en-US" sz="1200" kern="1400" dirty="0" smtClean="0">
                          <a:solidFill>
                            <a:srgbClr val="000000"/>
                          </a:solidFill>
                          <a:latin typeface="+mj-lt"/>
                          <a:ea typeface="Calibri"/>
                        </a:rPr>
                        <a:t> : </a:t>
                      </a:r>
                      <a:r>
                        <a:rPr lang="en-US" sz="1200" kern="1400" dirty="0" smtClean="0">
                          <a:solidFill>
                            <a:srgbClr val="FF0000"/>
                          </a:solidFill>
                          <a:latin typeface="+mj-lt"/>
                          <a:ea typeface="Calibri"/>
                          <a:cs typeface="+mn-cs"/>
                        </a:rPr>
                        <a:t>Water transpor</a:t>
                      </a:r>
                      <a:r>
                        <a:rPr lang="en-US" sz="1200" kern="1400" baseline="0" dirty="0" smtClean="0">
                          <a:solidFill>
                            <a:srgbClr val="000000"/>
                          </a:solidFill>
                          <a:latin typeface="+mj-lt"/>
                          <a:ea typeface="Calibri"/>
                        </a:rPr>
                        <a:t>t</a:t>
                      </a: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r>
                        <a:rPr lang="en-US" sz="1200" kern="1400" baseline="0" dirty="0" smtClean="0">
                          <a:solidFill>
                            <a:srgbClr val="000000"/>
                          </a:solidFill>
                          <a:latin typeface="+mj-lt"/>
                          <a:ea typeface="Calibri"/>
                        </a:rPr>
                        <a:t>=</a:t>
                      </a: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r>
                        <a:rPr lang="en-US" sz="1200" kern="1400" dirty="0" smtClean="0">
                          <a:solidFill>
                            <a:srgbClr val="000000"/>
                          </a:solidFill>
                          <a:latin typeface="+mj-lt"/>
                          <a:ea typeface="Calibri"/>
                        </a:rPr>
                        <a:t> : </a:t>
                      </a:r>
                      <a:r>
                        <a:rPr lang="en-US" sz="1200" kern="1400" dirty="0" smtClean="0">
                          <a:solidFill>
                            <a:srgbClr val="FF0000"/>
                          </a:solidFill>
                          <a:latin typeface="+mj-lt"/>
                          <a:ea typeface="Calibri"/>
                          <a:cs typeface="+mn-cs"/>
                        </a:rPr>
                        <a:t>Road transport</a:t>
                      </a: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r>
                        <a:rPr lang="en-US" sz="1200" kern="1400" baseline="0" dirty="0" smtClean="0">
                          <a:solidFill>
                            <a:srgbClr val="000000"/>
                          </a:solidFill>
                          <a:latin typeface="+mj-lt"/>
                          <a:ea typeface="Calibri"/>
                        </a:rPr>
                        <a:t>=</a:t>
                      </a: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r>
                        <a:rPr lang="en-US" sz="1200" kern="1400" dirty="0" smtClean="0">
                          <a:solidFill>
                            <a:srgbClr val="000000"/>
                          </a:solidFill>
                          <a:latin typeface="+mj-lt"/>
                          <a:ea typeface="Calibri"/>
                        </a:rPr>
                        <a:t> : </a:t>
                      </a:r>
                      <a:r>
                        <a:rPr lang="en-US" sz="1200" kern="1400" dirty="0" smtClean="0">
                          <a:solidFill>
                            <a:srgbClr val="FF0000"/>
                          </a:solidFill>
                          <a:latin typeface="+mj-lt"/>
                          <a:ea typeface="Calibri"/>
                          <a:cs typeface="+mn-cs"/>
                        </a:rPr>
                        <a:t>Rail transport</a:t>
                      </a: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0"/>
                        </a:spcBef>
                        <a:spcAft>
                          <a:spcPts val="0"/>
                        </a:spcAft>
                      </a:pPr>
                      <a:endParaRPr lang="en-US" sz="1100" kern="1400" baseline="0" dirty="0" smtClean="0">
                        <a:solidFill>
                          <a:srgbClr val="000000"/>
                        </a:solidFill>
                        <a:latin typeface="+mj-lt"/>
                        <a:ea typeface="Calibri"/>
                        <a:cs typeface="+mn-cs"/>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600"/>
                        </a:spcBef>
                        <a:spcAft>
                          <a:spcPts val="0"/>
                        </a:spcAft>
                      </a:pPr>
                      <a:r>
                        <a:rPr lang="en-US" sz="1200" kern="1400" baseline="0" dirty="0" smtClean="0">
                          <a:solidFill>
                            <a:srgbClr val="000000"/>
                          </a:solidFill>
                          <a:latin typeface="+mj-lt"/>
                          <a:ea typeface="Calibri"/>
                          <a:cs typeface="+mn-cs"/>
                        </a:rPr>
                        <a:t>= Harbor :  Liverpool</a:t>
                      </a:r>
                      <a:endParaRPr lang="en-US" sz="1200" kern="1400" baseline="0" dirty="0" smtClean="0">
                        <a:solidFill>
                          <a:srgbClr val="000000"/>
                        </a:solidFill>
                        <a:latin typeface="+mj-lt"/>
                        <a:ea typeface="Calibri"/>
                      </a:endParaRPr>
                    </a:p>
                    <a:p>
                      <a:pPr marL="0" marR="0">
                        <a:spcBef>
                          <a:spcPts val="600"/>
                        </a:spcBef>
                        <a:spcAft>
                          <a:spcPts val="0"/>
                        </a:spcAft>
                      </a:pPr>
                      <a:r>
                        <a:rPr lang="sv-SE" sz="1200" kern="1400" baseline="0" smtClean="0">
                          <a:solidFill>
                            <a:srgbClr val="000000"/>
                          </a:solidFill>
                          <a:latin typeface="+mj-lt"/>
                          <a:ea typeface="Calibri"/>
                        </a:rPr>
                        <a:t>= Harbor :  Inland water tr.</a:t>
                      </a:r>
                      <a:endParaRPr lang="en-US" sz="1200" kern="1400" baseline="0" dirty="0" smtClean="0">
                        <a:solidFill>
                          <a:srgbClr val="000000"/>
                        </a:solidFill>
                        <a:latin typeface="+mj-lt"/>
                        <a:ea typeface="Calibri"/>
                      </a:endParaRPr>
                    </a:p>
                    <a:p>
                      <a:pPr marL="0" marR="0">
                        <a:spcBef>
                          <a:spcPts val="600"/>
                        </a:spcBef>
                        <a:spcAft>
                          <a:spcPts val="0"/>
                        </a:spcAft>
                      </a:pPr>
                      <a:r>
                        <a:rPr lang="en-US" sz="1200" kern="1400" baseline="0" dirty="0" smtClean="0">
                          <a:solidFill>
                            <a:srgbClr val="000000"/>
                          </a:solidFill>
                          <a:latin typeface="+mj-lt"/>
                          <a:ea typeface="Calibri"/>
                        </a:rPr>
                        <a:t>= Harbor :  Small ship</a:t>
                      </a:r>
                    </a:p>
                    <a:p>
                      <a:pPr marL="0" marR="0">
                        <a:spcBef>
                          <a:spcPts val="600"/>
                        </a:spcBef>
                        <a:spcAft>
                          <a:spcPts val="0"/>
                        </a:spcAft>
                      </a:pPr>
                      <a:r>
                        <a:rPr lang="en-US" sz="1200" kern="1400" baseline="0" dirty="0" smtClean="0">
                          <a:solidFill>
                            <a:srgbClr val="000000"/>
                          </a:solidFill>
                          <a:latin typeface="+mj-lt"/>
                          <a:ea typeface="Calibri"/>
                        </a:rPr>
                        <a:t>= Harbor :  Ocean transport : Oil</a:t>
                      </a: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r>
                        <a:rPr lang="en-US" sz="1200" kern="1400" dirty="0" smtClean="0">
                          <a:solidFill>
                            <a:srgbClr val="000000"/>
                          </a:solidFill>
                          <a:latin typeface="+mj-lt"/>
                          <a:ea typeface="Calibri"/>
                        </a:rPr>
                        <a:t>Airplane 	= </a:t>
                      </a:r>
                      <a:r>
                        <a:rPr lang="en-US" sz="1200" b="1" kern="1400" dirty="0" smtClean="0">
                          <a:solidFill>
                            <a:srgbClr val="000000"/>
                          </a:solidFill>
                          <a:latin typeface="+mj-lt"/>
                          <a:ea typeface="Calibri"/>
                        </a:rPr>
                        <a:t> </a:t>
                      </a:r>
                      <a:r>
                        <a:rPr lang="en-US" sz="1200" b="1" kern="1400" dirty="0" smtClean="0">
                          <a:solidFill>
                            <a:srgbClr val="00B050"/>
                          </a:solidFill>
                          <a:latin typeface="+mj-lt"/>
                          <a:ea typeface="Calibri"/>
                        </a:rPr>
                        <a:t>Vehicle</a:t>
                      </a:r>
                      <a:r>
                        <a:rPr lang="en-US" sz="1200" b="1" kern="1400" baseline="0" dirty="0" smtClean="0">
                          <a:solidFill>
                            <a:srgbClr val="000000"/>
                          </a:solidFill>
                          <a:latin typeface="+mj-lt"/>
                          <a:ea typeface="Calibri"/>
                        </a:rPr>
                        <a:t> : </a:t>
                      </a:r>
                      <a:r>
                        <a:rPr lang="en-US" sz="1200" b="1" kern="1400" dirty="0" smtClean="0">
                          <a:solidFill>
                            <a:srgbClr val="FF0000"/>
                          </a:solidFill>
                          <a:latin typeface="+mj-lt"/>
                          <a:ea typeface="Calibri"/>
                          <a:cs typeface="+mn-cs"/>
                        </a:rPr>
                        <a:t>Air transport</a:t>
                      </a: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r>
                        <a:rPr lang="en-US" sz="1200" kern="1400" dirty="0" smtClean="0">
                          <a:solidFill>
                            <a:srgbClr val="000000"/>
                          </a:solidFill>
                          <a:latin typeface="+mj-lt"/>
                          <a:ea typeface="Calibri"/>
                        </a:rPr>
                        <a:t>Ship 	= </a:t>
                      </a:r>
                      <a:r>
                        <a:rPr lang="en-US" sz="1200" b="1" kern="1400" dirty="0" smtClean="0">
                          <a:solidFill>
                            <a:srgbClr val="000000"/>
                          </a:solidFill>
                          <a:latin typeface="+mj-lt"/>
                          <a:ea typeface="Calibri"/>
                        </a:rPr>
                        <a:t> </a:t>
                      </a:r>
                      <a:r>
                        <a:rPr lang="en-US" sz="1200" b="1" kern="1400" dirty="0" smtClean="0">
                          <a:solidFill>
                            <a:srgbClr val="00B050"/>
                          </a:solidFill>
                          <a:latin typeface="+mj-lt"/>
                          <a:ea typeface="Calibri"/>
                        </a:rPr>
                        <a:t>Vehicle</a:t>
                      </a:r>
                      <a:r>
                        <a:rPr lang="en-US" sz="1200" b="1" kern="1400" baseline="0" dirty="0" smtClean="0">
                          <a:solidFill>
                            <a:srgbClr val="000000"/>
                          </a:solidFill>
                          <a:latin typeface="+mj-lt"/>
                          <a:ea typeface="Calibri"/>
                        </a:rPr>
                        <a:t> </a:t>
                      </a:r>
                      <a:r>
                        <a:rPr lang="en-US" sz="1200" b="1" kern="1400" spc="-20" baseline="0" dirty="0" smtClean="0">
                          <a:solidFill>
                            <a:srgbClr val="000000"/>
                          </a:solidFill>
                          <a:latin typeface="+mj-lt"/>
                          <a:ea typeface="Calibri"/>
                        </a:rPr>
                        <a:t>:</a:t>
                      </a:r>
                      <a:r>
                        <a:rPr lang="en-US" sz="1200" b="1" kern="1400" spc="-100" baseline="0" dirty="0" smtClean="0">
                          <a:solidFill>
                            <a:srgbClr val="000000"/>
                          </a:solidFill>
                          <a:latin typeface="+mj-lt"/>
                          <a:ea typeface="Calibri"/>
                        </a:rPr>
                        <a:t> </a:t>
                      </a:r>
                      <a:r>
                        <a:rPr lang="en-US" sz="1200" b="1" kern="1400" spc="-100" dirty="0" smtClean="0">
                          <a:solidFill>
                            <a:srgbClr val="FF0000"/>
                          </a:solidFill>
                          <a:latin typeface="+mj-lt"/>
                          <a:ea typeface="Calibri"/>
                          <a:cs typeface="+mn-cs"/>
                        </a:rPr>
                        <a:t>Water transport</a:t>
                      </a: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r>
                        <a:rPr lang="en-US" sz="1200" kern="1400" dirty="0" smtClean="0">
                          <a:solidFill>
                            <a:srgbClr val="000000"/>
                          </a:solidFill>
                          <a:latin typeface="+mj-lt"/>
                          <a:ea typeface="Calibri"/>
                        </a:rPr>
                        <a:t>Car 	=  </a:t>
                      </a:r>
                      <a:r>
                        <a:rPr lang="en-US" sz="1200" b="1" kern="1400" dirty="0" smtClean="0">
                          <a:solidFill>
                            <a:srgbClr val="00B050"/>
                          </a:solidFill>
                          <a:latin typeface="+mj-lt"/>
                          <a:ea typeface="Calibri"/>
                        </a:rPr>
                        <a:t>Vehicle</a:t>
                      </a:r>
                      <a:r>
                        <a:rPr lang="en-US" sz="1200" kern="1400" baseline="0" dirty="0" smtClean="0">
                          <a:solidFill>
                            <a:srgbClr val="000000"/>
                          </a:solidFill>
                          <a:latin typeface="+mj-lt"/>
                          <a:ea typeface="Calibri"/>
                        </a:rPr>
                        <a:t> : </a:t>
                      </a:r>
                      <a:r>
                        <a:rPr lang="en-US" sz="1200" b="1" kern="1400" spc="-50" baseline="0" dirty="0" smtClean="0">
                          <a:solidFill>
                            <a:srgbClr val="FF0000"/>
                          </a:solidFill>
                          <a:latin typeface="+mj-lt"/>
                          <a:ea typeface="Calibri"/>
                          <a:cs typeface="+mn-cs"/>
                        </a:rPr>
                        <a:t>Road transpor</a:t>
                      </a:r>
                      <a:r>
                        <a:rPr lang="en-US" sz="1200" kern="1400" spc="-50" baseline="0" dirty="0" smtClean="0">
                          <a:solidFill>
                            <a:srgbClr val="FF0000"/>
                          </a:solidFill>
                          <a:latin typeface="+mj-lt"/>
                          <a:ea typeface="Calibri"/>
                          <a:cs typeface="+mn-cs"/>
                        </a:rPr>
                        <a:t>t</a:t>
                      </a: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r>
                        <a:rPr lang="en-US" sz="1200" kern="1400" dirty="0" smtClean="0">
                          <a:solidFill>
                            <a:srgbClr val="000000"/>
                          </a:solidFill>
                          <a:latin typeface="+mj-lt"/>
                          <a:ea typeface="Calibri"/>
                        </a:rPr>
                        <a:t>Locomotive 	= </a:t>
                      </a:r>
                      <a:r>
                        <a:rPr lang="en-US" sz="1200" b="1" kern="1400" dirty="0" smtClean="0">
                          <a:solidFill>
                            <a:srgbClr val="000000"/>
                          </a:solidFill>
                          <a:latin typeface="+mj-lt"/>
                          <a:ea typeface="Calibri"/>
                        </a:rPr>
                        <a:t> </a:t>
                      </a:r>
                      <a:r>
                        <a:rPr lang="en-US" sz="1200" b="1" kern="1400" dirty="0" smtClean="0">
                          <a:solidFill>
                            <a:srgbClr val="00B050"/>
                          </a:solidFill>
                          <a:latin typeface="+mj-lt"/>
                          <a:ea typeface="Calibri"/>
                        </a:rPr>
                        <a:t>Vehicle</a:t>
                      </a:r>
                      <a:r>
                        <a:rPr lang="en-US" sz="1200" kern="1400" baseline="0" dirty="0" smtClean="0">
                          <a:solidFill>
                            <a:srgbClr val="000000"/>
                          </a:solidFill>
                          <a:latin typeface="+mj-lt"/>
                          <a:ea typeface="Calibri"/>
                        </a:rPr>
                        <a:t> :</a:t>
                      </a:r>
                      <a:r>
                        <a:rPr lang="en-US" sz="1200" b="1" kern="1400" baseline="0" dirty="0" smtClean="0">
                          <a:solidFill>
                            <a:srgbClr val="000000"/>
                          </a:solidFill>
                          <a:latin typeface="+mj-lt"/>
                          <a:ea typeface="Calibri"/>
                        </a:rPr>
                        <a:t> </a:t>
                      </a:r>
                      <a:r>
                        <a:rPr lang="en-US" sz="1200" b="1" kern="1400" dirty="0" smtClean="0">
                          <a:solidFill>
                            <a:srgbClr val="FF0000"/>
                          </a:solidFill>
                          <a:latin typeface="+mj-lt"/>
                          <a:ea typeface="Calibri"/>
                          <a:cs typeface="+mn-cs"/>
                        </a:rPr>
                        <a:t>Rail transport</a:t>
                      </a:r>
                    </a:p>
                    <a:p>
                      <a:pPr marL="0" marR="0">
                        <a:spcBef>
                          <a:spcPts val="0"/>
                        </a:spcBef>
                        <a:spcAft>
                          <a:spcPts val="0"/>
                        </a:spcAft>
                      </a:pPr>
                      <a:endParaRPr lang="en-US" sz="1200"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B050"/>
                        </a:solidFill>
                        <a:latin typeface="+mj-lt"/>
                        <a:ea typeface="Calibri"/>
                      </a:endParaRPr>
                    </a:p>
                    <a:p>
                      <a:pPr marL="0" marR="0">
                        <a:spcBef>
                          <a:spcPts val="0"/>
                        </a:spcBef>
                        <a:spcAft>
                          <a:spcPts val="0"/>
                        </a:spcAft>
                      </a:pPr>
                      <a:r>
                        <a:rPr lang="en-US" sz="1200" kern="1400" baseline="0" dirty="0" smtClean="0">
                          <a:solidFill>
                            <a:srgbClr val="00B050"/>
                          </a:solidFill>
                          <a:latin typeface="+mj-lt"/>
                          <a:ea typeface="Calibri"/>
                        </a:rPr>
                        <a:t> </a:t>
                      </a: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Slide Number Placeholder 4"/>
          <p:cNvSpPr>
            <a:spLocks noGrp="1"/>
          </p:cNvSpPr>
          <p:nvPr>
            <p:ph type="sldNum" sz="quarter" idx="12"/>
          </p:nvPr>
        </p:nvSpPr>
        <p:spPr/>
        <p:txBody>
          <a:bodyPr/>
          <a:lstStyle/>
          <a:p>
            <a:pPr>
              <a:defRPr/>
            </a:pPr>
            <a:fld id="{1C34AABC-7A0A-4F81-8B5A-F7715F07E9BB}" type="slidenum">
              <a:rPr lang="en-US" smtClean="0"/>
              <a:pPr>
                <a:defRPr/>
              </a:pPr>
              <a:t>36</a:t>
            </a:fld>
            <a:endParaRPr lang="en-US" dirty="0"/>
          </a:p>
        </p:txBody>
      </p:sp>
      <p:pic>
        <p:nvPicPr>
          <p:cNvPr id="6" name="~PP142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9448804" y="4038600"/>
            <a:ext cx="700087" cy="700088"/>
          </a:xfrm>
          <a:prstGeom prst="rect">
            <a:avLst/>
          </a:prstGeom>
        </p:spPr>
      </p:pic>
    </p:spTree>
    <p:extLst>
      <p:ext uri="{BB962C8B-B14F-4D97-AF65-F5344CB8AC3E}">
        <p14:creationId xmlns:p14="http://schemas.microsoft.com/office/powerpoint/2010/main" val="419427153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6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616383006"/>
              </p:ext>
            </p:extLst>
          </p:nvPr>
        </p:nvGraphicFramePr>
        <p:xfrm>
          <a:off x="457200" y="150813"/>
          <a:ext cx="20648712" cy="5335587"/>
        </p:xfrm>
        <a:graphic>
          <a:graphicData uri="http://schemas.openxmlformats.org/drawingml/2006/table">
            <a:tbl>
              <a:tblPr/>
              <a:tblGrid>
                <a:gridCol w="1600200"/>
                <a:gridCol w="1524000"/>
                <a:gridCol w="1261872"/>
                <a:gridCol w="3581400"/>
                <a:gridCol w="2775240"/>
                <a:gridCol w="2209800"/>
                <a:gridCol w="1906488"/>
                <a:gridCol w="1674912"/>
                <a:gridCol w="4114800"/>
              </a:tblGrid>
              <a:tr h="460720">
                <a:tc rowSpan="2">
                  <a:txBody>
                    <a:bodyPr/>
                    <a:lstStyle/>
                    <a:p>
                      <a:pPr marL="0" marR="0" algn="ctr">
                        <a:spcBef>
                          <a:spcPts val="0"/>
                        </a:spcBef>
                        <a:spcAft>
                          <a:spcPts val="0"/>
                        </a:spcAft>
                      </a:pPr>
                      <a:r>
                        <a:rPr lang="en-US" sz="1200" b="1" kern="1400" dirty="0" smtClean="0">
                          <a:solidFill>
                            <a:srgbClr val="000000"/>
                          </a:solidFill>
                          <a:latin typeface="+mj-lt"/>
                          <a:ea typeface="Calibri"/>
                        </a:rPr>
                        <a:t>a</a:t>
                      </a:r>
                    </a:p>
                    <a:p>
                      <a:pPr marL="0" marR="0" algn="ctr">
                        <a:spcBef>
                          <a:spcPts val="0"/>
                        </a:spcBef>
                        <a:spcAft>
                          <a:spcPts val="0"/>
                        </a:spcAft>
                      </a:pPr>
                      <a:r>
                        <a:rPr lang="en-US" sz="1200" b="1" kern="1400" dirty="0" smtClean="0">
                          <a:solidFill>
                            <a:srgbClr val="000000"/>
                          </a:solidFill>
                          <a:latin typeface="+mj-lt"/>
                          <a:ea typeface="Calibri"/>
                        </a:rPr>
                        <a:t>Search terms</a:t>
                      </a:r>
                    </a:p>
                    <a:p>
                      <a:pPr marL="0" marR="0" algn="ctr">
                        <a:spcBef>
                          <a:spcPts val="0"/>
                        </a:spcBef>
                        <a:spcAft>
                          <a:spcPts val="0"/>
                        </a:spcAft>
                      </a:pPr>
                      <a:r>
                        <a:rPr lang="en-US" sz="1200" b="1" kern="1400" dirty="0" smtClean="0">
                          <a:solidFill>
                            <a:srgbClr val="000000"/>
                          </a:solidFill>
                          <a:latin typeface="+mj-lt"/>
                          <a:ea typeface="Calibri"/>
                        </a:rPr>
                        <a:t>for concept Harbor</a:t>
                      </a:r>
                    </a:p>
                    <a:p>
                      <a:pPr marL="0" marR="0" algn="ctr">
                        <a:spcBef>
                          <a:spcPts val="0"/>
                        </a:spcBef>
                        <a:spcAft>
                          <a:spcPts val="0"/>
                        </a:spcAft>
                      </a:pPr>
                      <a:r>
                        <a:rPr lang="en-US" sz="1200" b="0" kern="1400" dirty="0" smtClean="0">
                          <a:solidFill>
                            <a:srgbClr val="000000"/>
                          </a:solidFill>
                          <a:latin typeface="+mj-lt"/>
                          <a:ea typeface="Calibri"/>
                        </a:rPr>
                        <a:t>in the raw alpha index</a:t>
                      </a:r>
                      <a:endParaRPr lang="en-US" sz="1200" b="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b1</a:t>
                      </a:r>
                    </a:p>
                    <a:p>
                      <a:pPr marL="0" marR="0" algn="ctr">
                        <a:spcBef>
                          <a:spcPts val="0"/>
                        </a:spcBef>
                        <a:spcAft>
                          <a:spcPts val="0"/>
                        </a:spcAft>
                      </a:pPr>
                      <a:r>
                        <a:rPr lang="en-US" sz="1200" b="1" kern="1400" dirty="0" smtClean="0">
                          <a:solidFill>
                            <a:srgbClr val="000000"/>
                          </a:solidFill>
                          <a:latin typeface="+mj-lt"/>
                          <a:ea typeface="Calibri"/>
                        </a:rPr>
                        <a:t>Variants </a:t>
                      </a:r>
                      <a:r>
                        <a:rPr lang="en-US" sz="1200" b="1" kern="1400" dirty="0">
                          <a:solidFill>
                            <a:srgbClr val="000000"/>
                          </a:solidFill>
                          <a:latin typeface="+mj-lt"/>
                          <a:ea typeface="Calibri"/>
                        </a:rPr>
                        <a:t>consolidated</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b2</a:t>
                      </a:r>
                    </a:p>
                    <a:p>
                      <a:pPr marL="0" marR="0" algn="ctr">
                        <a:spcBef>
                          <a:spcPts val="0"/>
                        </a:spcBef>
                        <a:spcAft>
                          <a:spcPts val="0"/>
                        </a:spcAft>
                      </a:pPr>
                      <a:r>
                        <a:rPr lang="en-US" sz="1200" b="1" kern="1400" dirty="0" smtClean="0">
                          <a:solidFill>
                            <a:srgbClr val="000000"/>
                          </a:solidFill>
                          <a:latin typeface="+mj-lt"/>
                          <a:ea typeface="Calibri"/>
                        </a:rPr>
                        <a:t>Synonyms </a:t>
                      </a:r>
                      <a:r>
                        <a:rPr lang="en-US" sz="1200" b="1" kern="1400" dirty="0">
                          <a:solidFill>
                            <a:srgbClr val="000000"/>
                          </a:solidFill>
                          <a:latin typeface="+mj-lt"/>
                          <a:ea typeface="Calibri"/>
                        </a:rPr>
                        <a:t>consolidated</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c1</a:t>
                      </a:r>
                    </a:p>
                    <a:p>
                      <a:pPr marL="0" marR="0" algn="ctr">
                        <a:spcBef>
                          <a:spcPts val="0"/>
                        </a:spcBef>
                        <a:spcAft>
                          <a:spcPts val="0"/>
                        </a:spcAft>
                      </a:pPr>
                      <a:r>
                        <a:rPr lang="en-US" sz="1200" b="1" kern="1400" dirty="0" smtClean="0">
                          <a:solidFill>
                            <a:srgbClr val="000000"/>
                          </a:solidFill>
                          <a:latin typeface="+mj-lt"/>
                          <a:ea typeface="Calibri"/>
                        </a:rPr>
                        <a:t>Semantic factors</a:t>
                      </a:r>
                      <a:endParaRPr lang="en-US" sz="1200" b="1"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c1 continued</a:t>
                      </a:r>
                    </a:p>
                    <a:p>
                      <a:pPr marL="0" marR="0" algn="ctr">
                        <a:spcBef>
                          <a:spcPts val="0"/>
                        </a:spcBef>
                        <a:spcAft>
                          <a:spcPts val="0"/>
                        </a:spcAft>
                      </a:pPr>
                      <a:r>
                        <a:rPr lang="en-US" sz="1200" b="1" kern="1400" dirty="0" smtClean="0">
                          <a:solidFill>
                            <a:srgbClr val="000000"/>
                          </a:solidFill>
                          <a:latin typeface="+mj-lt"/>
                          <a:ea typeface="Calibri"/>
                        </a:rPr>
                        <a:t>Semantic</a:t>
                      </a:r>
                      <a:r>
                        <a:rPr lang="en-US" sz="1200" b="1" kern="1400" baseline="0" dirty="0" smtClean="0">
                          <a:solidFill>
                            <a:srgbClr val="000000"/>
                          </a:solidFill>
                          <a:latin typeface="+mj-lt"/>
                          <a:ea typeface="Calibri"/>
                        </a:rPr>
                        <a:t> factors 2</a:t>
                      </a:r>
                      <a:endParaRPr lang="en-US" sz="1200" b="1"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spcBef>
                          <a:spcPts val="0"/>
                        </a:spcBef>
                        <a:spcAft>
                          <a:spcPts val="0"/>
                        </a:spcAft>
                      </a:pPr>
                      <a:r>
                        <a:rPr lang="en-US" sz="1200" b="1" kern="1400" dirty="0" smtClean="0">
                          <a:solidFill>
                            <a:srgbClr val="000000"/>
                          </a:solidFill>
                          <a:latin typeface="+mj-lt"/>
                          <a:ea typeface="Calibri"/>
                        </a:rPr>
                        <a:t>c2</a:t>
                      </a:r>
                    </a:p>
                    <a:p>
                      <a:pPr marL="0" marR="0" algn="ctr">
                        <a:spcBef>
                          <a:spcPts val="0"/>
                        </a:spcBef>
                        <a:spcAft>
                          <a:spcPts val="0"/>
                        </a:spcAft>
                      </a:pPr>
                      <a:endParaRPr lang="en-US" sz="1200" b="1"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endParaRPr lang="en-US" sz="1200" b="1"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5267">
                <a:tc v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1410782" rtl="0" eaLnBrk="1" latinLnBrk="0" hangingPunct="1">
                        <a:spcBef>
                          <a:spcPts val="0"/>
                        </a:spcBef>
                        <a:spcAft>
                          <a:spcPts val="0"/>
                        </a:spcAft>
                        <a:tabLst>
                          <a:tab pos="857250" algn="l"/>
                        </a:tabLst>
                      </a:pPr>
                      <a:endParaRPr lang="en-US" sz="1200" b="1" kern="1400" dirty="0">
                        <a:solidFill>
                          <a:srgbClr val="FF0000"/>
                        </a:solidFill>
                        <a:latin typeface="+mj-lt"/>
                        <a:ea typeface="Calibri"/>
                        <a:cs typeface="+mn-cs"/>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b="1" kern="1400" dirty="0">
                        <a:solidFill>
                          <a:srgbClr val="00B05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b="1" kern="1400" dirty="0">
                        <a:solidFill>
                          <a:srgbClr val="0070C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19600">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Harbor</a:t>
                      </a:r>
                    </a:p>
                    <a:p>
                      <a:pPr marL="0" marR="0">
                        <a:spcBef>
                          <a:spcPts val="0"/>
                        </a:spcBef>
                        <a:spcAft>
                          <a:spcPts val="0"/>
                        </a:spcAft>
                      </a:pPr>
                      <a:r>
                        <a:rPr lang="en-US" sz="1200" kern="1400" dirty="0" smtClean="0">
                          <a:solidFill>
                            <a:srgbClr val="000000"/>
                          </a:solidFill>
                          <a:latin typeface="+mj-lt"/>
                          <a:ea typeface="Calibri"/>
                        </a:rPr>
                        <a:t>Harbors</a:t>
                      </a:r>
                    </a:p>
                    <a:p>
                      <a:pPr marL="0" marR="0">
                        <a:spcBef>
                          <a:spcPts val="0"/>
                        </a:spcBef>
                        <a:spcAft>
                          <a:spcPts val="0"/>
                        </a:spcAft>
                      </a:pPr>
                      <a:r>
                        <a:rPr lang="en-US" sz="1200" kern="1400" dirty="0" smtClean="0">
                          <a:solidFill>
                            <a:srgbClr val="000000"/>
                          </a:solidFill>
                          <a:latin typeface="+mj-lt"/>
                          <a:ea typeface="Calibri"/>
                        </a:rPr>
                        <a:t>Harbour</a:t>
                      </a:r>
                    </a:p>
                    <a:p>
                      <a:pPr marL="0" marR="0">
                        <a:spcBef>
                          <a:spcPts val="0"/>
                        </a:spcBef>
                        <a:spcAft>
                          <a:spcPts val="0"/>
                        </a:spcAft>
                      </a:pPr>
                      <a:r>
                        <a:rPr lang="en-US" sz="1200" kern="1400" dirty="0" smtClean="0">
                          <a:solidFill>
                            <a:srgbClr val="000000"/>
                          </a:solidFill>
                          <a:latin typeface="+mj-lt"/>
                          <a:ea typeface="Calibri"/>
                        </a:rPr>
                        <a:t>Harbours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Port</a:t>
                      </a:r>
                    </a:p>
                    <a:p>
                      <a:pPr marL="0" marR="0">
                        <a:spcBef>
                          <a:spcPts val="0"/>
                        </a:spcBef>
                        <a:spcAft>
                          <a:spcPts val="0"/>
                        </a:spcAft>
                      </a:pPr>
                      <a:r>
                        <a:rPr lang="en-US" sz="1200" kern="1400" dirty="0" smtClean="0">
                          <a:solidFill>
                            <a:srgbClr val="000000"/>
                          </a:solidFill>
                          <a:latin typeface="+mj-lt"/>
                          <a:ea typeface="Calibri"/>
                        </a:rPr>
                        <a:t>Ports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Dock</a:t>
                      </a:r>
                    </a:p>
                    <a:p>
                      <a:pPr marL="0" marR="0">
                        <a:spcBef>
                          <a:spcPts val="0"/>
                        </a:spcBef>
                        <a:spcAft>
                          <a:spcPts val="0"/>
                        </a:spcAft>
                      </a:pPr>
                      <a:r>
                        <a:rPr lang="en-US" sz="1200" kern="1400" dirty="0" smtClean="0">
                          <a:solidFill>
                            <a:srgbClr val="000000"/>
                          </a:solidFill>
                          <a:latin typeface="+mj-lt"/>
                          <a:ea typeface="Calibri"/>
                        </a:rPr>
                        <a:t>Docks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indent="0" algn="l" defTabSz="1410782" rtl="0" eaLnBrk="1" fontAlgn="auto" latinLnBrk="0" hangingPunct="1">
                        <a:lnSpc>
                          <a:spcPct val="100000"/>
                        </a:lnSpc>
                        <a:spcBef>
                          <a:spcPts val="0"/>
                        </a:spcBef>
                        <a:spcAft>
                          <a:spcPts val="0"/>
                        </a:spcAft>
                        <a:buClrTx/>
                        <a:buSzTx/>
                        <a:buFontTx/>
                        <a:buNone/>
                        <a:tabLst/>
                        <a:defRPr/>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0"/>
                        </a:spcBef>
                        <a:spcAft>
                          <a:spcPts val="0"/>
                        </a:spcAft>
                        <a:buClrTx/>
                        <a:buSzTx/>
                        <a:buFontTx/>
                        <a:buNone/>
                        <a:tabLst/>
                        <a:defRPr/>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600"/>
                        </a:spcBef>
                        <a:spcAft>
                          <a:spcPts val="0"/>
                        </a:spcAft>
                        <a:buClrTx/>
                        <a:buSzTx/>
                        <a:buFontTx/>
                        <a:buNone/>
                        <a:tabLst/>
                        <a:defRPr/>
                      </a:pPr>
                      <a:r>
                        <a:rPr lang="en-US" sz="1200" kern="1400" spc="-20" baseline="0" dirty="0" smtClean="0">
                          <a:solidFill>
                            <a:srgbClr val="000000"/>
                          </a:solidFill>
                          <a:latin typeface="+mj-lt"/>
                          <a:ea typeface="Calibri"/>
                          <a:cs typeface="+mn-cs"/>
                        </a:rPr>
                        <a:t>Liverpool dock facilities</a:t>
                      </a:r>
                    </a:p>
                    <a:p>
                      <a:pPr marL="0" marR="0">
                        <a:spcBef>
                          <a:spcPts val="600"/>
                        </a:spcBef>
                        <a:spcAft>
                          <a:spcPts val="0"/>
                        </a:spcAft>
                      </a:pPr>
                      <a:r>
                        <a:rPr lang="en-US" sz="1200" kern="1400" dirty="0" smtClean="0">
                          <a:solidFill>
                            <a:srgbClr val="000000"/>
                          </a:solidFill>
                          <a:latin typeface="+mj-lt"/>
                          <a:ea typeface="Calibri"/>
                        </a:rPr>
                        <a:t>Inland ports</a:t>
                      </a:r>
                    </a:p>
                    <a:p>
                      <a:pPr marL="0" marR="0">
                        <a:spcBef>
                          <a:spcPts val="600"/>
                        </a:spcBef>
                        <a:spcAft>
                          <a:spcPts val="0"/>
                        </a:spcAft>
                      </a:pPr>
                      <a:r>
                        <a:rPr lang="en-US" sz="1200" kern="1400" dirty="0" smtClean="0">
                          <a:solidFill>
                            <a:srgbClr val="000000"/>
                          </a:solidFill>
                          <a:latin typeface="+mj-lt"/>
                          <a:ea typeface="Calibri"/>
                        </a:rPr>
                        <a:t>Boat facilities</a:t>
                      </a:r>
                    </a:p>
                    <a:p>
                      <a:pPr marL="0" marR="0">
                        <a:spcBef>
                          <a:spcPts val="600"/>
                        </a:spcBef>
                        <a:spcAft>
                          <a:spcPts val="0"/>
                        </a:spcAft>
                      </a:pPr>
                      <a:r>
                        <a:rPr lang="en-US" sz="1200" kern="1400" dirty="0" smtClean="0">
                          <a:solidFill>
                            <a:srgbClr val="000000"/>
                          </a:solidFill>
                          <a:latin typeface="+mj-lt"/>
                          <a:ea typeface="Calibri"/>
                        </a:rPr>
                        <a:t>Coastal oil</a:t>
                      </a:r>
                      <a:r>
                        <a:rPr lang="en-US" sz="1200" kern="1400" baseline="0" dirty="0" smtClean="0">
                          <a:solidFill>
                            <a:srgbClr val="000000"/>
                          </a:solidFill>
                          <a:latin typeface="+mj-lt"/>
                          <a:ea typeface="Calibri"/>
                        </a:rPr>
                        <a:t> terminal</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1028700" algn="l"/>
                        </a:tabLst>
                      </a:pPr>
                      <a:r>
                        <a:rPr lang="en-US" sz="1200" kern="1400" dirty="0" smtClean="0">
                          <a:solidFill>
                            <a:srgbClr val="000000"/>
                          </a:solidFill>
                          <a:latin typeface="+mj-lt"/>
                          <a:ea typeface="Calibri"/>
                        </a:rPr>
                        <a:t>	__</a:t>
                      </a:r>
                    </a:p>
                    <a:p>
                      <a:pPr marL="0" marR="0">
                        <a:spcBef>
                          <a:spcPts val="0"/>
                        </a:spcBef>
                        <a:spcAft>
                          <a:spcPts val="0"/>
                        </a:spcAft>
                        <a:tabLst>
                          <a:tab pos="1028700" algn="l"/>
                        </a:tabLst>
                      </a:pPr>
                      <a:r>
                        <a:rPr lang="en-US" sz="1200" kern="1400" dirty="0" smtClean="0">
                          <a:solidFill>
                            <a:srgbClr val="000000"/>
                          </a:solidFill>
                          <a:latin typeface="+mj-lt"/>
                          <a:ea typeface="Calibri"/>
                        </a:rPr>
                        <a:t>Harbor 	    |</a:t>
                      </a:r>
                    </a:p>
                    <a:p>
                      <a:pPr marL="0" marR="0">
                        <a:spcBef>
                          <a:spcPts val="0"/>
                        </a:spcBef>
                        <a:spcAft>
                          <a:spcPts val="0"/>
                        </a:spcAft>
                        <a:tabLst>
                          <a:tab pos="1028700" algn="l"/>
                        </a:tabLst>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	    &gt;</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Port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Dock	__|</a:t>
                      </a:r>
                    </a:p>
                    <a:p>
                      <a:pPr marL="0" marR="0">
                        <a:spcBef>
                          <a:spcPts val="0"/>
                        </a:spcBef>
                        <a:spcAft>
                          <a:spcPts val="0"/>
                        </a:spcAft>
                        <a:tabLst>
                          <a:tab pos="1028700" algn="l"/>
                        </a:tabLst>
                      </a:pPr>
                      <a:endParaRPr lang="en-US" sz="1200" kern="1400" dirty="0" smtClean="0">
                        <a:solidFill>
                          <a:srgbClr val="000000"/>
                        </a:solidFill>
                        <a:latin typeface="+mj-lt"/>
                        <a:ea typeface="Calibri"/>
                      </a:endParaRPr>
                    </a:p>
                    <a:p>
                      <a:pPr marL="0" marR="0">
                        <a:spcBef>
                          <a:spcPts val="0"/>
                        </a:spcBef>
                        <a:spcAft>
                          <a:spcPts val="0"/>
                        </a:spcAft>
                        <a:tabLst>
                          <a:tab pos="1028700" algn="l"/>
                        </a:tabLs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600"/>
                        </a:spcBef>
                        <a:spcAft>
                          <a:spcPts val="0"/>
                        </a:spcAft>
                        <a:buClrTx/>
                        <a:buSzTx/>
                        <a:buFontTx/>
                        <a:buNone/>
                        <a:tabLst/>
                        <a:defRPr/>
                      </a:pPr>
                      <a:r>
                        <a:rPr lang="en-US" sz="1200" kern="1400" spc="-20" baseline="0" dirty="0" smtClean="0">
                          <a:solidFill>
                            <a:srgbClr val="000000"/>
                          </a:solidFill>
                          <a:latin typeface="+mj-lt"/>
                          <a:ea typeface="Calibri"/>
                          <a:cs typeface="+mn-cs"/>
                        </a:rPr>
                        <a:t>Liverpool dock facility</a:t>
                      </a:r>
                    </a:p>
                    <a:p>
                      <a:pPr marL="0" marR="0">
                        <a:spcBef>
                          <a:spcPts val="600"/>
                        </a:spcBef>
                        <a:spcAft>
                          <a:spcPts val="0"/>
                        </a:spcAft>
                      </a:pPr>
                      <a:r>
                        <a:rPr lang="en-US" sz="1200" kern="1400" dirty="0" smtClean="0">
                          <a:solidFill>
                            <a:srgbClr val="000000"/>
                          </a:solidFill>
                          <a:latin typeface="+mj-lt"/>
                          <a:ea typeface="Calibri"/>
                        </a:rPr>
                        <a:t>Inland port</a:t>
                      </a:r>
                    </a:p>
                    <a:p>
                      <a:pPr marL="0" marR="0">
                        <a:spcBef>
                          <a:spcPts val="600"/>
                        </a:spcBef>
                        <a:spcAft>
                          <a:spcPts val="0"/>
                        </a:spcAft>
                      </a:pPr>
                      <a:r>
                        <a:rPr lang="en-US" sz="1200" kern="1400" dirty="0" smtClean="0">
                          <a:solidFill>
                            <a:srgbClr val="000000"/>
                          </a:solidFill>
                          <a:latin typeface="+mj-lt"/>
                          <a:ea typeface="Calibri"/>
                        </a:rPr>
                        <a:t>Boat facility</a:t>
                      </a:r>
                    </a:p>
                    <a:p>
                      <a:pPr marL="0" marR="0">
                        <a:spcBef>
                          <a:spcPts val="600"/>
                        </a:spcBef>
                        <a:spcAft>
                          <a:spcPts val="0"/>
                        </a:spcAft>
                      </a:pPr>
                      <a:r>
                        <a:rPr lang="en-US" sz="1200" kern="1400" dirty="0" smtClean="0">
                          <a:solidFill>
                            <a:srgbClr val="000000"/>
                          </a:solidFill>
                          <a:latin typeface="+mj-lt"/>
                          <a:ea typeface="Calibri"/>
                        </a:rPr>
                        <a:t>Coastal oil</a:t>
                      </a:r>
                      <a:r>
                        <a:rPr lang="en-US" sz="1200" kern="1400" baseline="0" dirty="0" smtClean="0">
                          <a:solidFill>
                            <a:srgbClr val="000000"/>
                          </a:solidFill>
                          <a:latin typeface="+mj-lt"/>
                          <a:ea typeface="Calibri"/>
                        </a:rPr>
                        <a:t> terminal</a:t>
                      </a: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Airport</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Harbor</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Parking garage</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Railroad station</a:t>
                      </a:r>
                    </a:p>
                    <a:p>
                      <a:pPr marL="0" marR="0">
                        <a:spcBef>
                          <a:spcPts val="0"/>
                        </a:spcBef>
                        <a:spcAft>
                          <a:spcPts val="0"/>
                        </a:spcAft>
                      </a:pPr>
                      <a:endParaRPr lang="en-US" sz="1200" b="1" kern="1400" dirty="0" smtClean="0">
                        <a:solidFill>
                          <a:srgbClr val="000000"/>
                        </a:solidFill>
                        <a:latin typeface="+mj-lt"/>
                        <a:ea typeface="Calibri"/>
                      </a:endParaRPr>
                    </a:p>
                    <a:p>
                      <a:pPr marL="0" marR="0">
                        <a:spcBef>
                          <a:spcPts val="0"/>
                        </a:spcBef>
                        <a:spcAft>
                          <a:spcPts val="0"/>
                        </a:spcAft>
                      </a:pPr>
                      <a:r>
                        <a:rPr lang="en-US" sz="1100" b="1" kern="1400" baseline="0" dirty="0" smtClean="0">
                          <a:solidFill>
                            <a:srgbClr val="00B050"/>
                          </a:solidFill>
                          <a:latin typeface="+mj-lt"/>
                          <a:ea typeface="Calibri"/>
                        </a:rPr>
                        <a:t>Traffic station</a:t>
                      </a:r>
                      <a:r>
                        <a:rPr lang="en-US" sz="1100" kern="1400" baseline="0" dirty="0" smtClean="0">
                          <a:solidFill>
                            <a:srgbClr val="00B050"/>
                          </a:solidFill>
                          <a:latin typeface="+mj-lt"/>
                          <a:ea typeface="Calibri"/>
                        </a:rPr>
                        <a:t>  </a:t>
                      </a:r>
                    </a:p>
                    <a:p>
                      <a:pPr marL="0" marR="0">
                        <a:spcBef>
                          <a:spcPts val="0"/>
                        </a:spcBef>
                        <a:spcAft>
                          <a:spcPts val="0"/>
                        </a:spcAft>
                      </a:pPr>
                      <a:r>
                        <a:rPr lang="en-US" sz="1100" kern="1400" dirty="0" smtClean="0">
                          <a:solidFill>
                            <a:srgbClr val="000000"/>
                          </a:solidFill>
                          <a:latin typeface="+mj-lt"/>
                          <a:ea typeface="Calibri"/>
                        </a:rPr>
                        <a:t>  NT Airport</a:t>
                      </a:r>
                    </a:p>
                    <a:p>
                      <a:pPr marL="0" marR="0">
                        <a:spcBef>
                          <a:spcPts val="0"/>
                        </a:spcBef>
                        <a:spcAft>
                          <a:spcPts val="0"/>
                        </a:spcAft>
                      </a:pPr>
                      <a:r>
                        <a:rPr lang="en-US" sz="1100" kern="1400" dirty="0" smtClean="0">
                          <a:solidFill>
                            <a:srgbClr val="000000"/>
                          </a:solidFill>
                          <a:latin typeface="+mj-lt"/>
                          <a:ea typeface="Calibri"/>
                        </a:rPr>
                        <a:t>  NT</a:t>
                      </a:r>
                      <a:r>
                        <a:rPr lang="en-US" sz="1100" kern="1400" baseline="0" dirty="0" smtClean="0">
                          <a:solidFill>
                            <a:srgbClr val="000000"/>
                          </a:solidFill>
                          <a:latin typeface="+mj-lt"/>
                          <a:ea typeface="Calibri"/>
                        </a:rPr>
                        <a:t> Harbor</a:t>
                      </a:r>
                      <a:endParaRPr lang="en-US" sz="1100" kern="1400" dirty="0" smtClean="0">
                        <a:solidFill>
                          <a:srgbClr val="000000"/>
                        </a:solidFill>
                        <a:latin typeface="+mj-lt"/>
                        <a:ea typeface="Calibri"/>
                      </a:endParaRPr>
                    </a:p>
                    <a:p>
                      <a:pPr marL="0" marR="0">
                        <a:spcBef>
                          <a:spcPts val="0"/>
                        </a:spcBef>
                        <a:spcAft>
                          <a:spcPts val="0"/>
                        </a:spcAft>
                      </a:pPr>
                      <a:r>
                        <a:rPr lang="en-US" sz="1100" kern="1400" dirty="0" smtClean="0">
                          <a:solidFill>
                            <a:srgbClr val="000000"/>
                          </a:solidFill>
                          <a:latin typeface="+mj-lt"/>
                          <a:ea typeface="Calibri"/>
                        </a:rPr>
                        <a:t>  NT</a:t>
                      </a:r>
                      <a:r>
                        <a:rPr lang="en-US" sz="1100" kern="1400" baseline="0" dirty="0" smtClean="0">
                          <a:solidFill>
                            <a:srgbClr val="000000"/>
                          </a:solidFill>
                          <a:latin typeface="+mj-lt"/>
                          <a:ea typeface="Calibri"/>
                        </a:rPr>
                        <a:t> </a:t>
                      </a:r>
                      <a:r>
                        <a:rPr lang="en-US" sz="1100" kern="1400" spc="-70" baseline="0" dirty="0" smtClean="0">
                          <a:solidFill>
                            <a:srgbClr val="000000"/>
                          </a:solidFill>
                          <a:latin typeface="+mj-lt"/>
                          <a:ea typeface="Calibri"/>
                        </a:rPr>
                        <a:t>Parking garage</a:t>
                      </a:r>
                    </a:p>
                    <a:p>
                      <a:pPr marL="0" marR="0">
                        <a:spcBef>
                          <a:spcPts val="0"/>
                        </a:spcBef>
                        <a:spcAft>
                          <a:spcPts val="0"/>
                        </a:spcAft>
                      </a:pPr>
                      <a:r>
                        <a:rPr lang="en-US" sz="1100" kern="1400" baseline="0" dirty="0" smtClean="0">
                          <a:solidFill>
                            <a:srgbClr val="000000"/>
                          </a:solidFill>
                          <a:latin typeface="+mj-lt"/>
                          <a:ea typeface="Calibri"/>
                        </a:rPr>
                        <a:t>  NT  RR station</a:t>
                      </a:r>
                    </a:p>
                    <a:p>
                      <a:pPr marL="0" marR="0">
                        <a:spcBef>
                          <a:spcPts val="1200"/>
                        </a:spcBef>
                        <a:spcAft>
                          <a:spcPts val="0"/>
                        </a:spcAft>
                      </a:pPr>
                      <a:r>
                        <a:rPr lang="en-US" sz="1200" kern="1400" baseline="0" dirty="0" smtClean="0">
                          <a:solidFill>
                            <a:srgbClr val="000000"/>
                          </a:solidFill>
                          <a:latin typeface="+mj-lt"/>
                          <a:ea typeface="Calibri"/>
                        </a:rPr>
                        <a:t>Liverpool harbor</a:t>
                      </a:r>
                    </a:p>
                    <a:p>
                      <a:pPr marL="0" marR="0">
                        <a:spcBef>
                          <a:spcPts val="600"/>
                        </a:spcBef>
                        <a:spcAft>
                          <a:spcPts val="0"/>
                        </a:spcAft>
                      </a:pPr>
                      <a:r>
                        <a:rPr lang="en-US" sz="1200" kern="1400" baseline="0" dirty="0" smtClean="0">
                          <a:solidFill>
                            <a:srgbClr val="000000"/>
                          </a:solidFill>
                          <a:latin typeface="+mj-lt"/>
                          <a:ea typeface="Calibri"/>
                        </a:rPr>
                        <a:t>Inland </a:t>
                      </a:r>
                      <a:r>
                        <a:rPr lang="en-US" sz="1200" kern="1400" dirty="0" smtClean="0">
                          <a:solidFill>
                            <a:srgbClr val="000000"/>
                          </a:solidFill>
                          <a:latin typeface="+mj-lt"/>
                          <a:ea typeface="Calibri"/>
                          <a:cs typeface="+mn-cs"/>
                        </a:rPr>
                        <a:t>harbor</a:t>
                      </a:r>
                    </a:p>
                    <a:p>
                      <a:pPr marL="0" marR="0">
                        <a:spcBef>
                          <a:spcPts val="600"/>
                        </a:spcBef>
                        <a:spcAft>
                          <a:spcPts val="0"/>
                        </a:spcAft>
                      </a:pPr>
                      <a:r>
                        <a:rPr lang="en-US" sz="1200" kern="1400" dirty="0" smtClean="0">
                          <a:solidFill>
                            <a:srgbClr val="000000"/>
                          </a:solidFill>
                          <a:latin typeface="+mj-lt"/>
                          <a:ea typeface="Calibri"/>
                        </a:rPr>
                        <a:t>Boat harbor</a:t>
                      </a:r>
                    </a:p>
                    <a:p>
                      <a:pPr marL="0" marR="0" indent="0" algn="l" defTabSz="1410782" rtl="0" eaLnBrk="1" fontAlgn="auto" latinLnBrk="0" hangingPunct="1">
                        <a:lnSpc>
                          <a:spcPct val="100000"/>
                        </a:lnSpc>
                        <a:spcBef>
                          <a:spcPts val="600"/>
                        </a:spcBef>
                        <a:spcAft>
                          <a:spcPts val="0"/>
                        </a:spcAft>
                        <a:buClrTx/>
                        <a:buSzTx/>
                        <a:buFontTx/>
                        <a:buNone/>
                        <a:tabLst/>
                        <a:defRPr/>
                      </a:pPr>
                      <a:r>
                        <a:rPr lang="en-US" sz="1200" kern="1400" spc="-20" baseline="0" dirty="0" smtClean="0">
                          <a:solidFill>
                            <a:srgbClr val="000000"/>
                          </a:solidFill>
                          <a:latin typeface="+mj-lt"/>
                          <a:ea typeface="Calibri"/>
                          <a:cs typeface="+mn-cs"/>
                        </a:rPr>
                        <a:t>Coastal oil harbor</a:t>
                      </a:r>
                      <a:endParaRPr lang="en-US" sz="1200" kern="1400" spc="-20" baseline="0" dirty="0">
                        <a:solidFill>
                          <a:srgbClr val="000000"/>
                        </a:solidFill>
                        <a:latin typeface="+mj-lt"/>
                        <a:ea typeface="Calibri"/>
                        <a:cs typeface="+mn-cs"/>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tabLst>
                          <a:tab pos="1085850" algn="l"/>
                        </a:tabLst>
                      </a:pP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r>
                        <a:rPr lang="en-US" sz="1200" kern="1400" dirty="0" smtClean="0">
                          <a:solidFill>
                            <a:srgbClr val="000000"/>
                          </a:solidFill>
                          <a:latin typeface="+mj-lt"/>
                          <a:ea typeface="Calibri"/>
                        </a:rPr>
                        <a:t> : </a:t>
                      </a:r>
                      <a:r>
                        <a:rPr lang="en-US" sz="1200" kern="1400" dirty="0" smtClean="0">
                          <a:solidFill>
                            <a:srgbClr val="FF0000"/>
                          </a:solidFill>
                          <a:latin typeface="+mj-lt"/>
                          <a:ea typeface="Calibri"/>
                          <a:cs typeface="+mn-cs"/>
                        </a:rPr>
                        <a:t>Air transport</a:t>
                      </a:r>
                    </a:p>
                    <a:p>
                      <a:pPr marL="0" marR="0">
                        <a:spcBef>
                          <a:spcPts val="0"/>
                        </a:spcBef>
                        <a:spcAft>
                          <a:spcPts val="0"/>
                        </a:spcAft>
                        <a:tabLst>
                          <a:tab pos="1085850" algn="l"/>
                        </a:tabLst>
                      </a:pPr>
                      <a:endParaRPr lang="en-US" sz="1200" kern="140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r>
                        <a:rPr lang="en-US" sz="1200" kern="1400" baseline="0" dirty="0" smtClean="0">
                          <a:solidFill>
                            <a:srgbClr val="000000"/>
                          </a:solidFill>
                          <a:latin typeface="+mj-lt"/>
                          <a:ea typeface="Calibri"/>
                        </a:rPr>
                        <a:t>=</a:t>
                      </a: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r>
                        <a:rPr lang="en-US" sz="1200" kern="1400" dirty="0" smtClean="0">
                          <a:solidFill>
                            <a:srgbClr val="000000"/>
                          </a:solidFill>
                          <a:latin typeface="+mj-lt"/>
                          <a:ea typeface="Calibri"/>
                        </a:rPr>
                        <a:t> : </a:t>
                      </a:r>
                      <a:r>
                        <a:rPr lang="en-US" sz="1200" kern="1400" dirty="0" smtClean="0">
                          <a:solidFill>
                            <a:srgbClr val="FF0000"/>
                          </a:solidFill>
                          <a:latin typeface="+mj-lt"/>
                          <a:ea typeface="Calibri"/>
                          <a:cs typeface="+mn-cs"/>
                        </a:rPr>
                        <a:t>Water transpor</a:t>
                      </a:r>
                      <a:r>
                        <a:rPr lang="en-US" sz="1200" kern="1400" baseline="0" dirty="0" smtClean="0">
                          <a:solidFill>
                            <a:srgbClr val="000000"/>
                          </a:solidFill>
                          <a:latin typeface="+mj-lt"/>
                          <a:ea typeface="Calibri"/>
                        </a:rPr>
                        <a:t>t</a:t>
                      </a: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r>
                        <a:rPr lang="en-US" sz="1200" kern="1400" baseline="0" dirty="0" smtClean="0">
                          <a:solidFill>
                            <a:srgbClr val="000000"/>
                          </a:solidFill>
                          <a:latin typeface="+mj-lt"/>
                          <a:ea typeface="Calibri"/>
                        </a:rPr>
                        <a:t>=</a:t>
                      </a: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r>
                        <a:rPr lang="en-US" sz="1200" kern="1400" dirty="0" smtClean="0">
                          <a:solidFill>
                            <a:srgbClr val="000000"/>
                          </a:solidFill>
                          <a:latin typeface="+mj-lt"/>
                          <a:ea typeface="Calibri"/>
                        </a:rPr>
                        <a:t> : </a:t>
                      </a:r>
                      <a:r>
                        <a:rPr lang="en-US" sz="1200" kern="1400" dirty="0" smtClean="0">
                          <a:solidFill>
                            <a:srgbClr val="FF0000"/>
                          </a:solidFill>
                          <a:latin typeface="+mj-lt"/>
                          <a:ea typeface="Calibri"/>
                          <a:cs typeface="+mn-cs"/>
                        </a:rPr>
                        <a:t>Road transport</a:t>
                      </a: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r>
                        <a:rPr lang="en-US" sz="1200" kern="1400" baseline="0" dirty="0" smtClean="0">
                          <a:solidFill>
                            <a:srgbClr val="000000"/>
                          </a:solidFill>
                          <a:latin typeface="+mj-lt"/>
                          <a:ea typeface="Calibri"/>
                        </a:rPr>
                        <a:t>=</a:t>
                      </a: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r>
                        <a:rPr lang="en-US" sz="1200" kern="1400" dirty="0" smtClean="0">
                          <a:solidFill>
                            <a:srgbClr val="000000"/>
                          </a:solidFill>
                          <a:latin typeface="+mj-lt"/>
                          <a:ea typeface="Calibri"/>
                        </a:rPr>
                        <a:t> : </a:t>
                      </a:r>
                      <a:r>
                        <a:rPr lang="en-US" sz="1200" kern="1400" dirty="0" smtClean="0">
                          <a:solidFill>
                            <a:srgbClr val="FF0000"/>
                          </a:solidFill>
                          <a:latin typeface="+mj-lt"/>
                          <a:ea typeface="Calibri"/>
                          <a:cs typeface="+mn-cs"/>
                        </a:rPr>
                        <a:t>Rail transport</a:t>
                      </a: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0"/>
                        </a:spcBef>
                        <a:spcAft>
                          <a:spcPts val="0"/>
                        </a:spcAft>
                      </a:pPr>
                      <a:endParaRPr lang="en-US" sz="1100" kern="1400" baseline="0" dirty="0" smtClean="0">
                        <a:solidFill>
                          <a:srgbClr val="000000"/>
                        </a:solidFill>
                        <a:latin typeface="+mj-lt"/>
                        <a:ea typeface="Calibri"/>
                        <a:cs typeface="+mn-cs"/>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600"/>
                        </a:spcBef>
                        <a:spcAft>
                          <a:spcPts val="0"/>
                        </a:spcAft>
                      </a:pPr>
                      <a:r>
                        <a:rPr lang="en-US" sz="1200" kern="1400" baseline="0" dirty="0" smtClean="0">
                          <a:solidFill>
                            <a:srgbClr val="000000"/>
                          </a:solidFill>
                          <a:latin typeface="+mj-lt"/>
                          <a:ea typeface="Calibri"/>
                          <a:cs typeface="+mn-cs"/>
                        </a:rPr>
                        <a:t>= </a:t>
                      </a:r>
                      <a:r>
                        <a:rPr lang="en-US" sz="1200" kern="1400" spc="-30" baseline="0" dirty="0" smtClean="0">
                          <a:solidFill>
                            <a:srgbClr val="000000"/>
                          </a:solidFill>
                          <a:latin typeface="+mj-lt"/>
                          <a:ea typeface="Calibri"/>
                          <a:cs typeface="+mn-cs"/>
                        </a:rPr>
                        <a:t>Harbor :  Liverpool</a:t>
                      </a:r>
                      <a:r>
                        <a:rPr lang="en-US" sz="1200" kern="1400" spc="-30" baseline="0" dirty="0" smtClean="0">
                          <a:solidFill>
                            <a:srgbClr val="000000"/>
                          </a:solidFill>
                          <a:latin typeface="+mj-lt"/>
                          <a:ea typeface="Calibri"/>
                        </a:rPr>
                        <a:t> = </a:t>
                      </a:r>
                      <a:r>
                        <a:rPr lang="en-US" sz="1200" kern="1400" spc="-30" dirty="0" smtClean="0">
                          <a:solidFill>
                            <a:srgbClr val="00B050"/>
                          </a:solidFill>
                          <a:latin typeface="+mj-lt"/>
                          <a:ea typeface="Calibri"/>
                        </a:rPr>
                        <a:t>Tr. station</a:t>
                      </a:r>
                      <a:r>
                        <a:rPr lang="en-US" sz="1200" kern="1400" spc="-30" dirty="0" smtClean="0">
                          <a:solidFill>
                            <a:srgbClr val="000000"/>
                          </a:solidFill>
                          <a:latin typeface="+mj-lt"/>
                          <a:ea typeface="Calibri"/>
                        </a:rPr>
                        <a:t> : </a:t>
                      </a:r>
                      <a:r>
                        <a:rPr lang="en-US" sz="1200" kern="1400" spc="-30" baseline="0" dirty="0" smtClean="0">
                          <a:solidFill>
                            <a:srgbClr val="FF0000"/>
                          </a:solidFill>
                          <a:latin typeface="+mj-lt"/>
                          <a:ea typeface="Calibri"/>
                        </a:rPr>
                        <a:t>Water tr.</a:t>
                      </a:r>
                      <a:r>
                        <a:rPr lang="en-US" sz="1200" kern="1400" spc="-30" baseline="0" dirty="0" smtClean="0">
                          <a:solidFill>
                            <a:srgbClr val="000000"/>
                          </a:solidFill>
                          <a:latin typeface="+mj-lt"/>
                          <a:ea typeface="Calibri"/>
                        </a:rPr>
                        <a:t> : Liverp.</a:t>
                      </a:r>
                    </a:p>
                    <a:p>
                      <a:pPr marL="0" marR="0">
                        <a:spcBef>
                          <a:spcPts val="600"/>
                        </a:spcBef>
                        <a:spcAft>
                          <a:spcPts val="0"/>
                        </a:spcAft>
                      </a:pPr>
                      <a:r>
                        <a:rPr lang="sv-SE" sz="1200" kern="1400" spc="-30" baseline="0" dirty="0" smtClean="0">
                          <a:solidFill>
                            <a:srgbClr val="000000"/>
                          </a:solidFill>
                          <a:latin typeface="+mj-lt"/>
                          <a:ea typeface="Calibri"/>
                        </a:rPr>
                        <a:t>= Harbor :  </a:t>
                      </a:r>
                      <a:r>
                        <a:rPr lang="sv-SE" sz="1200" kern="1400" spc="-30" baseline="0" dirty="0" smtClean="0">
                          <a:solidFill>
                            <a:srgbClr val="FF0000"/>
                          </a:solidFill>
                          <a:latin typeface="+mj-lt"/>
                          <a:ea typeface="Calibri"/>
                        </a:rPr>
                        <a:t>Inland water tr</a:t>
                      </a:r>
                      <a:r>
                        <a:rPr lang="sv-SE" sz="1200" kern="1400" spc="-30" baseline="0" dirty="0" smtClean="0">
                          <a:solidFill>
                            <a:srgbClr val="000000"/>
                          </a:solidFill>
                          <a:latin typeface="+mj-lt"/>
                          <a:ea typeface="Calibri"/>
                        </a:rPr>
                        <a:t>. = </a:t>
                      </a:r>
                      <a:r>
                        <a:rPr lang="sv-SE" sz="1200" kern="1400" spc="-30" baseline="0" dirty="0" smtClean="0">
                          <a:solidFill>
                            <a:srgbClr val="00B050"/>
                          </a:solidFill>
                          <a:latin typeface="+mj-lt"/>
                          <a:ea typeface="Calibri"/>
                        </a:rPr>
                        <a:t>Tr. station</a:t>
                      </a:r>
                      <a:r>
                        <a:rPr lang="sv-SE" sz="1200" kern="1400" spc="-30" baseline="0" dirty="0" smtClean="0">
                          <a:solidFill>
                            <a:srgbClr val="000000"/>
                          </a:solidFill>
                          <a:latin typeface="+mj-lt"/>
                          <a:ea typeface="Calibri"/>
                        </a:rPr>
                        <a:t> : </a:t>
                      </a:r>
                      <a:r>
                        <a:rPr lang="sv-SE" sz="1200" kern="1400" spc="-30" baseline="0" dirty="0" smtClean="0">
                          <a:solidFill>
                            <a:srgbClr val="FF0000"/>
                          </a:solidFill>
                          <a:latin typeface="+mj-lt"/>
                          <a:ea typeface="Calibri"/>
                        </a:rPr>
                        <a:t>Inland w. tr.</a:t>
                      </a:r>
                      <a:endParaRPr lang="en-US" sz="1200" kern="1400" spc="-30" baseline="0" dirty="0" smtClean="0">
                        <a:solidFill>
                          <a:srgbClr val="FF0000"/>
                        </a:solidFill>
                        <a:latin typeface="+mj-lt"/>
                        <a:ea typeface="Calibri"/>
                      </a:endParaRPr>
                    </a:p>
                    <a:p>
                      <a:pPr marL="0" marR="0">
                        <a:spcBef>
                          <a:spcPts val="600"/>
                        </a:spcBef>
                        <a:spcAft>
                          <a:spcPts val="0"/>
                        </a:spcAft>
                      </a:pPr>
                      <a:r>
                        <a:rPr lang="en-US" sz="1200" kern="1400" spc="-50" baseline="0" dirty="0" smtClean="0">
                          <a:solidFill>
                            <a:srgbClr val="000000"/>
                          </a:solidFill>
                          <a:latin typeface="+mj-lt"/>
                          <a:ea typeface="Calibri"/>
                        </a:rPr>
                        <a:t>= Harbor :  Small ship = </a:t>
                      </a:r>
                      <a:r>
                        <a:rPr lang="en-US" sz="1200" kern="1400" spc="-50" baseline="0" dirty="0" smtClean="0">
                          <a:solidFill>
                            <a:srgbClr val="00B050"/>
                          </a:solidFill>
                          <a:latin typeface="+mj-lt"/>
                          <a:ea typeface="Calibri"/>
                        </a:rPr>
                        <a:t>Tr. station </a:t>
                      </a:r>
                      <a:r>
                        <a:rPr lang="en-US" sz="1200" kern="1400" spc="-50" baseline="0" dirty="0" smtClean="0">
                          <a:solidFill>
                            <a:srgbClr val="000000"/>
                          </a:solidFill>
                          <a:latin typeface="+mj-lt"/>
                          <a:ea typeface="Calibri"/>
                        </a:rPr>
                        <a:t>: </a:t>
                      </a:r>
                      <a:r>
                        <a:rPr lang="en-US" sz="1200" kern="1400" spc="-50" baseline="0" dirty="0" smtClean="0">
                          <a:solidFill>
                            <a:srgbClr val="FF0000"/>
                          </a:solidFill>
                          <a:latin typeface="+mj-lt"/>
                          <a:ea typeface="Calibri"/>
                        </a:rPr>
                        <a:t>Water tr. </a:t>
                      </a:r>
                      <a:r>
                        <a:rPr lang="en-US" sz="1200" kern="1400" spc="-50" baseline="0" dirty="0" smtClean="0">
                          <a:solidFill>
                            <a:srgbClr val="000000"/>
                          </a:solidFill>
                          <a:latin typeface="+mj-lt"/>
                          <a:ea typeface="Calibri"/>
                        </a:rPr>
                        <a:t>: Sm. ship</a:t>
                      </a:r>
                    </a:p>
                    <a:p>
                      <a:pPr marL="0" marR="0">
                        <a:spcBef>
                          <a:spcPts val="600"/>
                        </a:spcBef>
                        <a:spcAft>
                          <a:spcPts val="0"/>
                        </a:spcAft>
                      </a:pPr>
                      <a:r>
                        <a:rPr lang="en-US" sz="1200" kern="1400" spc="-50" baseline="0" dirty="0" smtClean="0">
                          <a:solidFill>
                            <a:srgbClr val="000000"/>
                          </a:solidFill>
                          <a:latin typeface="+mj-lt"/>
                          <a:ea typeface="Calibri"/>
                        </a:rPr>
                        <a:t>= Harbor :  </a:t>
                      </a:r>
                      <a:r>
                        <a:rPr lang="en-US" sz="1200" kern="1400" spc="-50" baseline="0" dirty="0" smtClean="0">
                          <a:solidFill>
                            <a:srgbClr val="FF0000"/>
                          </a:solidFill>
                          <a:latin typeface="+mj-lt"/>
                          <a:ea typeface="Calibri"/>
                        </a:rPr>
                        <a:t>Ocean transport</a:t>
                      </a:r>
                      <a:r>
                        <a:rPr lang="en-US" sz="1200" kern="1400" spc="-50" baseline="0" dirty="0" smtClean="0">
                          <a:solidFill>
                            <a:srgbClr val="000000"/>
                          </a:solidFill>
                          <a:latin typeface="+mj-lt"/>
                          <a:ea typeface="Calibri"/>
                        </a:rPr>
                        <a:t> : Oil = </a:t>
                      </a:r>
                      <a:r>
                        <a:rPr lang="en-US" sz="1200" kern="1400" spc="-50" baseline="0" dirty="0" smtClean="0">
                          <a:solidFill>
                            <a:srgbClr val="00B050"/>
                          </a:solidFill>
                          <a:latin typeface="+mj-lt"/>
                          <a:ea typeface="Calibri"/>
                        </a:rPr>
                        <a:t>Tr. station </a:t>
                      </a:r>
                      <a:r>
                        <a:rPr lang="en-US" sz="1200" kern="1400" spc="-50" baseline="0" dirty="0" smtClean="0">
                          <a:solidFill>
                            <a:srgbClr val="000000"/>
                          </a:solidFill>
                          <a:latin typeface="+mj-lt"/>
                          <a:ea typeface="Calibri"/>
                        </a:rPr>
                        <a:t>: </a:t>
                      </a:r>
                      <a:r>
                        <a:rPr lang="en-US" sz="1200" kern="1400" spc="-50" baseline="0" dirty="0" smtClean="0">
                          <a:solidFill>
                            <a:srgbClr val="FF0000"/>
                          </a:solidFill>
                          <a:latin typeface="+mj-lt"/>
                          <a:ea typeface="Calibri"/>
                        </a:rPr>
                        <a:t>Oc.tr.</a:t>
                      </a:r>
                      <a:r>
                        <a:rPr lang="en-US" sz="1200" kern="1400" spc="-50" baseline="0" dirty="0" smtClean="0">
                          <a:solidFill>
                            <a:srgbClr val="000000"/>
                          </a:solidFill>
                          <a:latin typeface="+mj-lt"/>
                          <a:ea typeface="Calibri"/>
                        </a:rPr>
                        <a:t> : O</a:t>
                      </a:r>
                      <a:endParaRPr lang="en-US" sz="1200" kern="1400" spc="-50" baseline="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r>
                        <a:rPr lang="en-US" sz="1200" kern="1400" dirty="0" smtClean="0">
                          <a:solidFill>
                            <a:srgbClr val="000000"/>
                          </a:solidFill>
                          <a:latin typeface="+mj-lt"/>
                          <a:ea typeface="Calibri"/>
                        </a:rPr>
                        <a:t>Airplane 	=  </a:t>
                      </a:r>
                      <a:r>
                        <a:rPr lang="en-US" sz="1200" kern="1400" dirty="0" smtClean="0">
                          <a:solidFill>
                            <a:srgbClr val="00B050"/>
                          </a:solidFill>
                          <a:latin typeface="+mj-lt"/>
                          <a:ea typeface="Calibri"/>
                        </a:rPr>
                        <a:t>Vehicle</a:t>
                      </a:r>
                      <a:r>
                        <a:rPr lang="en-US" sz="1200" kern="1400" baseline="0" dirty="0" smtClean="0">
                          <a:solidFill>
                            <a:srgbClr val="000000"/>
                          </a:solidFill>
                          <a:latin typeface="+mj-lt"/>
                          <a:ea typeface="Calibri"/>
                        </a:rPr>
                        <a:t> : </a:t>
                      </a:r>
                      <a:r>
                        <a:rPr lang="en-US" sz="1200" kern="1400" dirty="0" smtClean="0">
                          <a:solidFill>
                            <a:srgbClr val="FF0000"/>
                          </a:solidFill>
                          <a:latin typeface="+mj-lt"/>
                          <a:ea typeface="Calibri"/>
                          <a:cs typeface="+mn-cs"/>
                        </a:rPr>
                        <a:t>Air transport</a:t>
                      </a: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r>
                        <a:rPr lang="en-US" sz="1200" kern="1400" dirty="0" smtClean="0">
                          <a:solidFill>
                            <a:srgbClr val="000000"/>
                          </a:solidFill>
                          <a:latin typeface="+mj-lt"/>
                          <a:ea typeface="Calibri"/>
                        </a:rPr>
                        <a:t>Ship 	=  </a:t>
                      </a:r>
                      <a:r>
                        <a:rPr lang="en-US" sz="1200" kern="1400" dirty="0" smtClean="0">
                          <a:solidFill>
                            <a:srgbClr val="00B050"/>
                          </a:solidFill>
                          <a:latin typeface="+mj-lt"/>
                          <a:ea typeface="Calibri"/>
                        </a:rPr>
                        <a:t>Vehicle</a:t>
                      </a:r>
                      <a:r>
                        <a:rPr lang="en-US" sz="1200" kern="1400" baseline="0" dirty="0" smtClean="0">
                          <a:solidFill>
                            <a:srgbClr val="000000"/>
                          </a:solidFill>
                          <a:latin typeface="+mj-lt"/>
                          <a:ea typeface="Calibri"/>
                        </a:rPr>
                        <a:t> :</a:t>
                      </a:r>
                      <a:r>
                        <a:rPr lang="en-US" sz="1200" kern="1400" spc="-40" baseline="0" dirty="0" smtClean="0">
                          <a:solidFill>
                            <a:srgbClr val="000000"/>
                          </a:solidFill>
                          <a:latin typeface="+mj-lt"/>
                          <a:ea typeface="Calibri"/>
                        </a:rPr>
                        <a:t> </a:t>
                      </a:r>
                      <a:r>
                        <a:rPr lang="en-US" sz="1200" kern="1400" spc="-40" dirty="0" smtClean="0">
                          <a:solidFill>
                            <a:srgbClr val="FF0000"/>
                          </a:solidFill>
                          <a:latin typeface="+mj-lt"/>
                          <a:ea typeface="Calibri"/>
                          <a:cs typeface="+mn-cs"/>
                        </a:rPr>
                        <a:t>Water transport</a:t>
                      </a: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r>
                        <a:rPr lang="en-US" sz="1200" kern="1400" dirty="0" smtClean="0">
                          <a:solidFill>
                            <a:srgbClr val="000000"/>
                          </a:solidFill>
                          <a:latin typeface="+mj-lt"/>
                          <a:ea typeface="Calibri"/>
                        </a:rPr>
                        <a:t>Car 	=  </a:t>
                      </a:r>
                      <a:r>
                        <a:rPr lang="en-US" sz="1200" kern="1400" dirty="0" smtClean="0">
                          <a:solidFill>
                            <a:srgbClr val="00B050"/>
                          </a:solidFill>
                          <a:latin typeface="+mj-lt"/>
                          <a:ea typeface="Calibri"/>
                        </a:rPr>
                        <a:t>Vehicle</a:t>
                      </a:r>
                      <a:r>
                        <a:rPr lang="en-US" sz="1200" kern="1400" baseline="0" dirty="0" smtClean="0">
                          <a:solidFill>
                            <a:srgbClr val="000000"/>
                          </a:solidFill>
                          <a:latin typeface="+mj-lt"/>
                          <a:ea typeface="Calibri"/>
                        </a:rPr>
                        <a:t> : </a:t>
                      </a:r>
                      <a:r>
                        <a:rPr lang="en-US" sz="1200" kern="1400" dirty="0" smtClean="0">
                          <a:solidFill>
                            <a:srgbClr val="FF0000"/>
                          </a:solidFill>
                          <a:latin typeface="+mj-lt"/>
                          <a:ea typeface="Calibri"/>
                          <a:cs typeface="+mn-cs"/>
                        </a:rPr>
                        <a:t>Road transport</a:t>
                      </a: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r>
                        <a:rPr lang="en-US" sz="1200" kern="1400" dirty="0" smtClean="0">
                          <a:solidFill>
                            <a:srgbClr val="000000"/>
                          </a:solidFill>
                          <a:latin typeface="+mj-lt"/>
                          <a:ea typeface="Calibri"/>
                        </a:rPr>
                        <a:t>Locomotive 	=  </a:t>
                      </a:r>
                      <a:r>
                        <a:rPr lang="en-US" sz="1200" kern="1400" dirty="0" smtClean="0">
                          <a:solidFill>
                            <a:srgbClr val="00B050"/>
                          </a:solidFill>
                          <a:latin typeface="+mj-lt"/>
                          <a:ea typeface="Calibri"/>
                        </a:rPr>
                        <a:t>Vehicle</a:t>
                      </a:r>
                      <a:r>
                        <a:rPr lang="en-US" sz="1200" kern="1400" baseline="0" dirty="0" smtClean="0">
                          <a:solidFill>
                            <a:srgbClr val="000000"/>
                          </a:solidFill>
                          <a:latin typeface="+mj-lt"/>
                          <a:ea typeface="Calibri"/>
                        </a:rPr>
                        <a:t> : </a:t>
                      </a:r>
                      <a:r>
                        <a:rPr lang="en-US" sz="1200" kern="1400" dirty="0" smtClean="0">
                          <a:solidFill>
                            <a:srgbClr val="FF0000"/>
                          </a:solidFill>
                          <a:latin typeface="+mj-lt"/>
                          <a:ea typeface="Calibri"/>
                          <a:cs typeface="+mn-cs"/>
                        </a:rPr>
                        <a:t>Rail transport</a:t>
                      </a:r>
                    </a:p>
                    <a:p>
                      <a:pPr marL="0" marR="0">
                        <a:spcBef>
                          <a:spcPts val="0"/>
                        </a:spcBef>
                        <a:spcAft>
                          <a:spcPts val="0"/>
                        </a:spcAft>
                      </a:pPr>
                      <a:endParaRPr lang="en-US" sz="1200"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B050"/>
                        </a:solidFill>
                        <a:latin typeface="+mj-lt"/>
                        <a:ea typeface="Calibri"/>
                      </a:endParaRPr>
                    </a:p>
                    <a:p>
                      <a:pPr marL="0" marR="0">
                        <a:spcBef>
                          <a:spcPts val="0"/>
                        </a:spcBef>
                        <a:spcAft>
                          <a:spcPts val="0"/>
                        </a:spcAft>
                      </a:pPr>
                      <a:r>
                        <a:rPr lang="en-US" sz="1200" kern="1400" baseline="0" dirty="0" smtClean="0">
                          <a:solidFill>
                            <a:srgbClr val="00B050"/>
                          </a:solidFill>
                          <a:latin typeface="+mj-lt"/>
                          <a:ea typeface="Calibri"/>
                        </a:rPr>
                        <a:t> </a:t>
                      </a: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Slide Number Placeholder 4"/>
          <p:cNvSpPr>
            <a:spLocks noGrp="1"/>
          </p:cNvSpPr>
          <p:nvPr>
            <p:ph type="sldNum" sz="quarter" idx="12"/>
          </p:nvPr>
        </p:nvSpPr>
        <p:spPr/>
        <p:txBody>
          <a:bodyPr/>
          <a:lstStyle/>
          <a:p>
            <a:pPr>
              <a:defRPr/>
            </a:pPr>
            <a:fld id="{1C34AABC-7A0A-4F81-8B5A-F7715F07E9BB}" type="slidenum">
              <a:rPr lang="en-US" smtClean="0"/>
              <a:pPr>
                <a:defRPr/>
              </a:pPr>
              <a:t>37</a:t>
            </a:fld>
            <a:endParaRPr lang="en-US" dirty="0"/>
          </a:p>
        </p:txBody>
      </p:sp>
      <p:pic>
        <p:nvPicPr>
          <p:cNvPr id="7" name="~PP106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0522749" y="4195762"/>
            <a:ext cx="623887" cy="623888"/>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07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9220200" cy="2971800"/>
          </a:xfrm>
        </p:spPr>
        <p:txBody>
          <a:bodyPr/>
          <a:lstStyle/>
          <a:p>
            <a:r>
              <a:rPr lang="en-US" dirty="0" smtClean="0"/>
              <a:t>Next step </a:t>
            </a:r>
            <a:br>
              <a:rPr lang="en-US" dirty="0" smtClean="0"/>
            </a:br>
            <a:r>
              <a:rPr lang="en-US" dirty="0" smtClean="0"/>
              <a:t>Arranging elemental concepts</a:t>
            </a:r>
            <a:br>
              <a:rPr lang="en-US" dirty="0" smtClean="0"/>
            </a:br>
            <a:r>
              <a:rPr lang="en-US" dirty="0" smtClean="0"/>
              <a:t>in a meaningful order</a:t>
            </a:r>
            <a:endParaRPr lang="en-US" dirty="0"/>
          </a:p>
        </p:txBody>
      </p:sp>
      <p:sp>
        <p:nvSpPr>
          <p:cNvPr id="4" name="Slide Number Placeholder 3"/>
          <p:cNvSpPr>
            <a:spLocks noGrp="1"/>
          </p:cNvSpPr>
          <p:nvPr>
            <p:ph type="sldNum" sz="quarter" idx="12"/>
          </p:nvPr>
        </p:nvSpPr>
        <p:spPr/>
        <p:txBody>
          <a:bodyPr/>
          <a:lstStyle/>
          <a:p>
            <a:pPr>
              <a:defRPr/>
            </a:pPr>
            <a:fld id="{BDBE7EF8-D788-4A0E-B8CC-75CFC5CF7804}" type="slidenum">
              <a:rPr lang="en-US" smtClean="0">
                <a:solidFill>
                  <a:srgbClr val="FFFFFF"/>
                </a:solidFill>
              </a:rPr>
              <a:pPr>
                <a:defRPr/>
              </a:pPr>
              <a:t>38</a:t>
            </a:fld>
            <a:endParaRPr lang="en-US" dirty="0">
              <a:solidFill>
                <a:srgbClr val="FFFFFF"/>
              </a:solidFill>
            </a:endParaRPr>
          </a:p>
        </p:txBody>
      </p:sp>
    </p:spTree>
    <p:extLst>
      <p:ext uri="{BB962C8B-B14F-4D97-AF65-F5344CB8AC3E}">
        <p14:creationId xmlns:p14="http://schemas.microsoft.com/office/powerpoint/2010/main" val="37523488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29627468"/>
              </p:ext>
            </p:extLst>
          </p:nvPr>
        </p:nvGraphicFramePr>
        <p:xfrm>
          <a:off x="457200" y="150813"/>
          <a:ext cx="20496313" cy="5335587"/>
        </p:xfrm>
        <a:graphic>
          <a:graphicData uri="http://schemas.openxmlformats.org/drawingml/2006/table">
            <a:tbl>
              <a:tblPr/>
              <a:tblGrid>
                <a:gridCol w="1600200"/>
                <a:gridCol w="1524000"/>
                <a:gridCol w="1261872"/>
                <a:gridCol w="3538728"/>
                <a:gridCol w="2819401"/>
                <a:gridCol w="2055912"/>
                <a:gridCol w="1676400"/>
                <a:gridCol w="1905000"/>
                <a:gridCol w="4114800"/>
              </a:tblGrid>
              <a:tr h="460720">
                <a:tc rowSpan="2">
                  <a:txBody>
                    <a:bodyPr/>
                    <a:lstStyle/>
                    <a:p>
                      <a:pPr marL="0" marR="0" algn="ctr">
                        <a:spcBef>
                          <a:spcPts val="0"/>
                        </a:spcBef>
                        <a:spcAft>
                          <a:spcPts val="0"/>
                        </a:spcAft>
                      </a:pPr>
                      <a:r>
                        <a:rPr lang="en-US" sz="1200" b="1" kern="1400" dirty="0" smtClean="0">
                          <a:solidFill>
                            <a:srgbClr val="000000"/>
                          </a:solidFill>
                          <a:latin typeface="+mj-lt"/>
                          <a:ea typeface="Calibri"/>
                        </a:rPr>
                        <a:t>a</a:t>
                      </a:r>
                    </a:p>
                    <a:p>
                      <a:pPr marL="0" marR="0" algn="ctr">
                        <a:spcBef>
                          <a:spcPts val="0"/>
                        </a:spcBef>
                        <a:spcAft>
                          <a:spcPts val="0"/>
                        </a:spcAft>
                      </a:pPr>
                      <a:r>
                        <a:rPr lang="en-US" sz="1200" b="1" kern="1400" dirty="0" smtClean="0">
                          <a:solidFill>
                            <a:srgbClr val="000000"/>
                          </a:solidFill>
                          <a:latin typeface="+mj-lt"/>
                          <a:ea typeface="Calibri"/>
                        </a:rPr>
                        <a:t>Search terms</a:t>
                      </a:r>
                    </a:p>
                    <a:p>
                      <a:pPr marL="0" marR="0" algn="ctr">
                        <a:spcBef>
                          <a:spcPts val="0"/>
                        </a:spcBef>
                        <a:spcAft>
                          <a:spcPts val="0"/>
                        </a:spcAft>
                      </a:pPr>
                      <a:r>
                        <a:rPr lang="en-US" sz="1200" b="1" kern="1400" dirty="0" smtClean="0">
                          <a:solidFill>
                            <a:srgbClr val="000000"/>
                          </a:solidFill>
                          <a:latin typeface="+mj-lt"/>
                          <a:ea typeface="Calibri"/>
                        </a:rPr>
                        <a:t>for concept Harbor</a:t>
                      </a:r>
                    </a:p>
                    <a:p>
                      <a:pPr marL="0" marR="0" algn="ctr">
                        <a:spcBef>
                          <a:spcPts val="0"/>
                        </a:spcBef>
                        <a:spcAft>
                          <a:spcPts val="0"/>
                        </a:spcAft>
                      </a:pPr>
                      <a:r>
                        <a:rPr lang="en-US" sz="1200" b="0" kern="1400" dirty="0" smtClean="0">
                          <a:solidFill>
                            <a:srgbClr val="000000"/>
                          </a:solidFill>
                          <a:latin typeface="+mj-lt"/>
                          <a:ea typeface="Calibri"/>
                        </a:rPr>
                        <a:t>in the raw alpha index</a:t>
                      </a:r>
                      <a:endParaRPr lang="en-US" sz="1200" b="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b1</a:t>
                      </a:r>
                    </a:p>
                    <a:p>
                      <a:pPr marL="0" marR="0" algn="ctr">
                        <a:spcBef>
                          <a:spcPts val="0"/>
                        </a:spcBef>
                        <a:spcAft>
                          <a:spcPts val="0"/>
                        </a:spcAft>
                      </a:pPr>
                      <a:r>
                        <a:rPr lang="en-US" sz="1200" b="1" kern="1400" dirty="0" smtClean="0">
                          <a:solidFill>
                            <a:srgbClr val="000000"/>
                          </a:solidFill>
                          <a:latin typeface="+mj-lt"/>
                          <a:ea typeface="Calibri"/>
                        </a:rPr>
                        <a:t>Variants </a:t>
                      </a:r>
                      <a:r>
                        <a:rPr lang="en-US" sz="1200" b="1" kern="1400" dirty="0">
                          <a:solidFill>
                            <a:srgbClr val="000000"/>
                          </a:solidFill>
                          <a:latin typeface="+mj-lt"/>
                          <a:ea typeface="Calibri"/>
                        </a:rPr>
                        <a:t>consolidated</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b2</a:t>
                      </a:r>
                    </a:p>
                    <a:p>
                      <a:pPr marL="0" marR="0" algn="ctr">
                        <a:spcBef>
                          <a:spcPts val="0"/>
                        </a:spcBef>
                        <a:spcAft>
                          <a:spcPts val="0"/>
                        </a:spcAft>
                      </a:pPr>
                      <a:r>
                        <a:rPr lang="en-US" sz="1200" b="1" kern="1400" dirty="0" smtClean="0">
                          <a:solidFill>
                            <a:srgbClr val="000000"/>
                          </a:solidFill>
                          <a:latin typeface="+mj-lt"/>
                          <a:ea typeface="Calibri"/>
                        </a:rPr>
                        <a:t>Synonyms </a:t>
                      </a:r>
                      <a:r>
                        <a:rPr lang="en-US" sz="1200" b="1" kern="1400" dirty="0">
                          <a:solidFill>
                            <a:srgbClr val="000000"/>
                          </a:solidFill>
                          <a:latin typeface="+mj-lt"/>
                          <a:ea typeface="Calibri"/>
                        </a:rPr>
                        <a:t>consolidated</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c1</a:t>
                      </a:r>
                    </a:p>
                    <a:p>
                      <a:pPr marL="0" marR="0" algn="ctr">
                        <a:spcBef>
                          <a:spcPts val="0"/>
                        </a:spcBef>
                        <a:spcAft>
                          <a:spcPts val="0"/>
                        </a:spcAft>
                      </a:pPr>
                      <a:r>
                        <a:rPr lang="en-US" sz="1200" b="1" kern="1400" dirty="0" smtClean="0">
                          <a:solidFill>
                            <a:srgbClr val="000000"/>
                          </a:solidFill>
                          <a:latin typeface="+mj-lt"/>
                          <a:ea typeface="Calibri"/>
                        </a:rPr>
                        <a:t>Semantic factors</a:t>
                      </a:r>
                      <a:endParaRPr lang="en-US" sz="1200" b="1"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c1 continued</a:t>
                      </a:r>
                    </a:p>
                    <a:p>
                      <a:pPr marL="0" marR="0" algn="ctr">
                        <a:spcBef>
                          <a:spcPts val="0"/>
                        </a:spcBef>
                        <a:spcAft>
                          <a:spcPts val="0"/>
                        </a:spcAft>
                      </a:pPr>
                      <a:r>
                        <a:rPr lang="en-US" sz="1200" b="1" kern="1400" dirty="0" smtClean="0">
                          <a:solidFill>
                            <a:srgbClr val="000000"/>
                          </a:solidFill>
                          <a:latin typeface="+mj-lt"/>
                          <a:ea typeface="Calibri"/>
                        </a:rPr>
                        <a:t>Semantic</a:t>
                      </a:r>
                      <a:r>
                        <a:rPr lang="en-US" sz="1200" b="1" kern="1400" baseline="0" dirty="0" smtClean="0">
                          <a:solidFill>
                            <a:srgbClr val="000000"/>
                          </a:solidFill>
                          <a:latin typeface="+mj-lt"/>
                          <a:ea typeface="Calibri"/>
                        </a:rPr>
                        <a:t> factors 2</a:t>
                      </a:r>
                      <a:endParaRPr lang="en-US" sz="1200" b="1"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spcBef>
                          <a:spcPts val="0"/>
                        </a:spcBef>
                        <a:spcAft>
                          <a:spcPts val="0"/>
                        </a:spcAft>
                      </a:pPr>
                      <a:r>
                        <a:rPr lang="en-US" sz="1200" b="1" kern="1400" dirty="0" smtClean="0">
                          <a:solidFill>
                            <a:srgbClr val="000000"/>
                          </a:solidFill>
                          <a:latin typeface="+mj-lt"/>
                          <a:ea typeface="Calibri"/>
                        </a:rPr>
                        <a:t>c2</a:t>
                      </a:r>
                    </a:p>
                    <a:p>
                      <a:pPr marL="0" marR="0" algn="ctr">
                        <a:spcBef>
                          <a:spcPts val="0"/>
                        </a:spcBef>
                        <a:spcAft>
                          <a:spcPts val="0"/>
                        </a:spcAft>
                      </a:pPr>
                      <a:endParaRPr lang="en-US" sz="1200" b="1"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endParaRPr lang="en-US" sz="1200" b="1"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1467">
                <a:tc v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1410782" rtl="0" eaLnBrk="1" latinLnBrk="0" hangingPunct="1">
                        <a:spcBef>
                          <a:spcPts val="0"/>
                        </a:spcBef>
                        <a:spcAft>
                          <a:spcPts val="0"/>
                        </a:spcAft>
                        <a:tabLst>
                          <a:tab pos="857250" algn="l"/>
                        </a:tabLst>
                      </a:pPr>
                      <a:endParaRPr lang="en-US" sz="1200" b="1" kern="1400" dirty="0">
                        <a:solidFill>
                          <a:srgbClr val="FF0000"/>
                        </a:solidFill>
                        <a:latin typeface="+mj-lt"/>
                        <a:ea typeface="Calibri"/>
                        <a:cs typeface="+mn-cs"/>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b="1" kern="1400" dirty="0">
                        <a:solidFill>
                          <a:srgbClr val="00B05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b="1" kern="1400" dirty="0">
                        <a:solidFill>
                          <a:srgbClr val="0070C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43400">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Harbor</a:t>
                      </a:r>
                    </a:p>
                    <a:p>
                      <a:pPr marL="0" marR="0">
                        <a:spcBef>
                          <a:spcPts val="0"/>
                        </a:spcBef>
                        <a:spcAft>
                          <a:spcPts val="0"/>
                        </a:spcAft>
                      </a:pPr>
                      <a:r>
                        <a:rPr lang="en-US" sz="1200" kern="1400" dirty="0" smtClean="0">
                          <a:solidFill>
                            <a:srgbClr val="000000"/>
                          </a:solidFill>
                          <a:latin typeface="+mj-lt"/>
                          <a:ea typeface="Calibri"/>
                        </a:rPr>
                        <a:t>Harbors</a:t>
                      </a:r>
                    </a:p>
                    <a:p>
                      <a:pPr marL="0" marR="0">
                        <a:spcBef>
                          <a:spcPts val="0"/>
                        </a:spcBef>
                        <a:spcAft>
                          <a:spcPts val="0"/>
                        </a:spcAft>
                      </a:pPr>
                      <a:r>
                        <a:rPr lang="en-US" sz="1200" kern="1400" dirty="0" smtClean="0">
                          <a:solidFill>
                            <a:srgbClr val="000000"/>
                          </a:solidFill>
                          <a:latin typeface="+mj-lt"/>
                          <a:ea typeface="Calibri"/>
                        </a:rPr>
                        <a:t>Harbour</a:t>
                      </a:r>
                    </a:p>
                    <a:p>
                      <a:pPr marL="0" marR="0">
                        <a:spcBef>
                          <a:spcPts val="0"/>
                        </a:spcBef>
                        <a:spcAft>
                          <a:spcPts val="0"/>
                        </a:spcAft>
                      </a:pPr>
                      <a:r>
                        <a:rPr lang="en-US" sz="1200" kern="1400" dirty="0" smtClean="0">
                          <a:solidFill>
                            <a:srgbClr val="000000"/>
                          </a:solidFill>
                          <a:latin typeface="+mj-lt"/>
                          <a:ea typeface="Calibri"/>
                        </a:rPr>
                        <a:t>Harbours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Port</a:t>
                      </a:r>
                    </a:p>
                    <a:p>
                      <a:pPr marL="0" marR="0">
                        <a:spcBef>
                          <a:spcPts val="0"/>
                        </a:spcBef>
                        <a:spcAft>
                          <a:spcPts val="0"/>
                        </a:spcAft>
                      </a:pPr>
                      <a:r>
                        <a:rPr lang="en-US" sz="1200" kern="1400" dirty="0" smtClean="0">
                          <a:solidFill>
                            <a:srgbClr val="000000"/>
                          </a:solidFill>
                          <a:latin typeface="+mj-lt"/>
                          <a:ea typeface="Calibri"/>
                        </a:rPr>
                        <a:t>Ports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Dock</a:t>
                      </a:r>
                    </a:p>
                    <a:p>
                      <a:pPr marL="0" marR="0">
                        <a:spcBef>
                          <a:spcPts val="0"/>
                        </a:spcBef>
                        <a:spcAft>
                          <a:spcPts val="0"/>
                        </a:spcAft>
                      </a:pPr>
                      <a:r>
                        <a:rPr lang="en-US" sz="1200" kern="1400" dirty="0" smtClean="0">
                          <a:solidFill>
                            <a:srgbClr val="000000"/>
                          </a:solidFill>
                          <a:latin typeface="+mj-lt"/>
                          <a:ea typeface="Calibri"/>
                        </a:rPr>
                        <a:t>Docks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indent="0" algn="l" defTabSz="1410782" rtl="0" eaLnBrk="1" fontAlgn="auto" latinLnBrk="0" hangingPunct="1">
                        <a:lnSpc>
                          <a:spcPct val="100000"/>
                        </a:lnSpc>
                        <a:spcBef>
                          <a:spcPts val="0"/>
                        </a:spcBef>
                        <a:spcAft>
                          <a:spcPts val="0"/>
                        </a:spcAft>
                        <a:buClrTx/>
                        <a:buSzTx/>
                        <a:buFontTx/>
                        <a:buNone/>
                        <a:tabLst/>
                        <a:defRPr/>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0"/>
                        </a:spcBef>
                        <a:spcAft>
                          <a:spcPts val="0"/>
                        </a:spcAft>
                        <a:buClrTx/>
                        <a:buSzTx/>
                        <a:buFontTx/>
                        <a:buNone/>
                        <a:tabLst/>
                        <a:defRPr/>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600"/>
                        </a:spcBef>
                        <a:spcAft>
                          <a:spcPts val="0"/>
                        </a:spcAft>
                        <a:buClrTx/>
                        <a:buSzTx/>
                        <a:buFontTx/>
                        <a:buNone/>
                        <a:tabLst/>
                        <a:defRPr/>
                      </a:pPr>
                      <a:r>
                        <a:rPr lang="en-US" sz="1200" kern="1400" spc="-20" baseline="0" dirty="0" smtClean="0">
                          <a:solidFill>
                            <a:srgbClr val="000000"/>
                          </a:solidFill>
                          <a:latin typeface="+mj-lt"/>
                          <a:ea typeface="Calibri"/>
                          <a:cs typeface="+mn-cs"/>
                        </a:rPr>
                        <a:t>Liverpool dock facilities</a:t>
                      </a:r>
                    </a:p>
                    <a:p>
                      <a:pPr marL="0" marR="0">
                        <a:spcBef>
                          <a:spcPts val="600"/>
                        </a:spcBef>
                        <a:spcAft>
                          <a:spcPts val="0"/>
                        </a:spcAft>
                      </a:pPr>
                      <a:r>
                        <a:rPr lang="en-US" sz="1200" kern="1400" dirty="0" smtClean="0">
                          <a:solidFill>
                            <a:srgbClr val="000000"/>
                          </a:solidFill>
                          <a:latin typeface="+mj-lt"/>
                          <a:ea typeface="Calibri"/>
                        </a:rPr>
                        <a:t>Inland ports</a:t>
                      </a:r>
                    </a:p>
                    <a:p>
                      <a:pPr marL="0" marR="0">
                        <a:spcBef>
                          <a:spcPts val="600"/>
                        </a:spcBef>
                        <a:spcAft>
                          <a:spcPts val="0"/>
                        </a:spcAft>
                      </a:pPr>
                      <a:r>
                        <a:rPr lang="en-US" sz="1200" kern="1400" dirty="0" smtClean="0">
                          <a:solidFill>
                            <a:srgbClr val="000000"/>
                          </a:solidFill>
                          <a:latin typeface="+mj-lt"/>
                          <a:ea typeface="Calibri"/>
                        </a:rPr>
                        <a:t>Boat facilities</a:t>
                      </a:r>
                    </a:p>
                    <a:p>
                      <a:pPr marL="0" marR="0">
                        <a:spcBef>
                          <a:spcPts val="600"/>
                        </a:spcBef>
                        <a:spcAft>
                          <a:spcPts val="0"/>
                        </a:spcAft>
                      </a:pPr>
                      <a:r>
                        <a:rPr lang="en-US" sz="1200" kern="1400" dirty="0" smtClean="0">
                          <a:solidFill>
                            <a:srgbClr val="000000"/>
                          </a:solidFill>
                          <a:latin typeface="+mj-lt"/>
                          <a:ea typeface="Calibri"/>
                        </a:rPr>
                        <a:t>Coastal oil</a:t>
                      </a:r>
                      <a:r>
                        <a:rPr lang="en-US" sz="1200" kern="1400" baseline="0" dirty="0" smtClean="0">
                          <a:solidFill>
                            <a:srgbClr val="000000"/>
                          </a:solidFill>
                          <a:latin typeface="+mj-lt"/>
                          <a:ea typeface="Calibri"/>
                        </a:rPr>
                        <a:t> terminal</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1028700" algn="l"/>
                        </a:tabLst>
                      </a:pPr>
                      <a:r>
                        <a:rPr lang="en-US" sz="1200" kern="1400" dirty="0" smtClean="0">
                          <a:solidFill>
                            <a:srgbClr val="000000"/>
                          </a:solidFill>
                          <a:latin typeface="+mj-lt"/>
                          <a:ea typeface="Calibri"/>
                        </a:rPr>
                        <a:t>	__</a:t>
                      </a:r>
                    </a:p>
                    <a:p>
                      <a:pPr marL="0" marR="0">
                        <a:spcBef>
                          <a:spcPts val="0"/>
                        </a:spcBef>
                        <a:spcAft>
                          <a:spcPts val="0"/>
                        </a:spcAft>
                        <a:tabLst>
                          <a:tab pos="1028700" algn="l"/>
                        </a:tabLst>
                      </a:pPr>
                      <a:r>
                        <a:rPr lang="en-US" sz="1200" kern="1400" dirty="0" smtClean="0">
                          <a:solidFill>
                            <a:srgbClr val="000000"/>
                          </a:solidFill>
                          <a:latin typeface="+mj-lt"/>
                          <a:ea typeface="Calibri"/>
                        </a:rPr>
                        <a:t>Harbor 	    |</a:t>
                      </a:r>
                    </a:p>
                    <a:p>
                      <a:pPr marL="0" marR="0">
                        <a:spcBef>
                          <a:spcPts val="0"/>
                        </a:spcBef>
                        <a:spcAft>
                          <a:spcPts val="0"/>
                        </a:spcAft>
                        <a:tabLst>
                          <a:tab pos="1028700" algn="l"/>
                        </a:tabLst>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	    &gt;</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Port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Dock	__|</a:t>
                      </a:r>
                    </a:p>
                    <a:p>
                      <a:pPr marL="0" marR="0">
                        <a:spcBef>
                          <a:spcPts val="0"/>
                        </a:spcBef>
                        <a:spcAft>
                          <a:spcPts val="0"/>
                        </a:spcAft>
                        <a:tabLst>
                          <a:tab pos="1028700" algn="l"/>
                        </a:tabLst>
                      </a:pPr>
                      <a:endParaRPr lang="en-US" sz="1200" kern="1400" dirty="0" smtClean="0">
                        <a:solidFill>
                          <a:srgbClr val="000000"/>
                        </a:solidFill>
                        <a:latin typeface="+mj-lt"/>
                        <a:ea typeface="Calibri"/>
                      </a:endParaRPr>
                    </a:p>
                    <a:p>
                      <a:pPr marL="0" marR="0">
                        <a:spcBef>
                          <a:spcPts val="0"/>
                        </a:spcBef>
                        <a:spcAft>
                          <a:spcPts val="0"/>
                        </a:spcAft>
                        <a:tabLst>
                          <a:tab pos="1028700" algn="l"/>
                        </a:tabLs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600"/>
                        </a:spcBef>
                        <a:spcAft>
                          <a:spcPts val="0"/>
                        </a:spcAft>
                        <a:buClrTx/>
                        <a:buSzTx/>
                        <a:buFontTx/>
                        <a:buNone/>
                        <a:tabLst/>
                        <a:defRPr/>
                      </a:pPr>
                      <a:r>
                        <a:rPr lang="en-US" sz="1200" kern="1400" spc="-20" baseline="0" dirty="0" smtClean="0">
                          <a:solidFill>
                            <a:srgbClr val="000000"/>
                          </a:solidFill>
                          <a:latin typeface="+mj-lt"/>
                          <a:ea typeface="Calibri"/>
                          <a:cs typeface="+mn-cs"/>
                        </a:rPr>
                        <a:t>Liverpool dock facility</a:t>
                      </a:r>
                    </a:p>
                    <a:p>
                      <a:pPr marL="0" marR="0">
                        <a:spcBef>
                          <a:spcPts val="600"/>
                        </a:spcBef>
                        <a:spcAft>
                          <a:spcPts val="0"/>
                        </a:spcAft>
                      </a:pPr>
                      <a:r>
                        <a:rPr lang="en-US" sz="1200" kern="1400" dirty="0" smtClean="0">
                          <a:solidFill>
                            <a:srgbClr val="000000"/>
                          </a:solidFill>
                          <a:latin typeface="+mj-lt"/>
                          <a:ea typeface="Calibri"/>
                        </a:rPr>
                        <a:t>Inland port</a:t>
                      </a:r>
                    </a:p>
                    <a:p>
                      <a:pPr marL="0" marR="0">
                        <a:spcBef>
                          <a:spcPts val="600"/>
                        </a:spcBef>
                        <a:spcAft>
                          <a:spcPts val="0"/>
                        </a:spcAft>
                      </a:pPr>
                      <a:r>
                        <a:rPr lang="en-US" sz="1200" kern="1400" dirty="0" smtClean="0">
                          <a:solidFill>
                            <a:srgbClr val="000000"/>
                          </a:solidFill>
                          <a:latin typeface="+mj-lt"/>
                          <a:ea typeface="Calibri"/>
                        </a:rPr>
                        <a:t>Boat facility</a:t>
                      </a:r>
                    </a:p>
                    <a:p>
                      <a:pPr marL="0" marR="0">
                        <a:spcBef>
                          <a:spcPts val="600"/>
                        </a:spcBef>
                        <a:spcAft>
                          <a:spcPts val="0"/>
                        </a:spcAft>
                      </a:pPr>
                      <a:r>
                        <a:rPr lang="en-US" sz="1200" kern="1400" dirty="0" smtClean="0">
                          <a:solidFill>
                            <a:srgbClr val="000000"/>
                          </a:solidFill>
                          <a:latin typeface="+mj-lt"/>
                          <a:ea typeface="Calibri"/>
                        </a:rPr>
                        <a:t>Coastal oil</a:t>
                      </a:r>
                      <a:r>
                        <a:rPr lang="en-US" sz="1200" kern="1400" baseline="0" dirty="0" smtClean="0">
                          <a:solidFill>
                            <a:srgbClr val="000000"/>
                          </a:solidFill>
                          <a:latin typeface="+mj-lt"/>
                          <a:ea typeface="Calibri"/>
                        </a:rPr>
                        <a:t> terminal</a:t>
                      </a: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Airport</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Harbor</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Parking garage</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Railroad station</a:t>
                      </a:r>
                    </a:p>
                    <a:p>
                      <a:pPr marL="0" marR="0">
                        <a:spcBef>
                          <a:spcPts val="0"/>
                        </a:spcBef>
                        <a:spcAft>
                          <a:spcPts val="0"/>
                        </a:spcAft>
                      </a:pPr>
                      <a:endParaRPr lang="en-US" sz="1200" b="1" kern="1400" dirty="0" smtClean="0">
                        <a:solidFill>
                          <a:srgbClr val="000000"/>
                        </a:solidFill>
                        <a:latin typeface="+mj-lt"/>
                        <a:ea typeface="Calibri"/>
                      </a:endParaRPr>
                    </a:p>
                    <a:p>
                      <a:pPr marL="0" marR="0">
                        <a:spcBef>
                          <a:spcPts val="0"/>
                        </a:spcBef>
                        <a:spcAft>
                          <a:spcPts val="0"/>
                        </a:spcAft>
                      </a:pPr>
                      <a:r>
                        <a:rPr lang="en-US" sz="1100" b="1" kern="1400" baseline="0" dirty="0" smtClean="0">
                          <a:solidFill>
                            <a:srgbClr val="00B050"/>
                          </a:solidFill>
                          <a:latin typeface="+mj-lt"/>
                          <a:ea typeface="Calibri"/>
                        </a:rPr>
                        <a:t>Traffic station</a:t>
                      </a:r>
                      <a:r>
                        <a:rPr lang="en-US" sz="1100" kern="1400" baseline="0" dirty="0" smtClean="0">
                          <a:solidFill>
                            <a:srgbClr val="00B050"/>
                          </a:solidFill>
                          <a:latin typeface="+mj-lt"/>
                          <a:ea typeface="Calibri"/>
                        </a:rPr>
                        <a:t>  </a:t>
                      </a:r>
                    </a:p>
                    <a:p>
                      <a:pPr marL="0" marR="0">
                        <a:spcBef>
                          <a:spcPts val="0"/>
                        </a:spcBef>
                        <a:spcAft>
                          <a:spcPts val="0"/>
                        </a:spcAft>
                      </a:pPr>
                      <a:r>
                        <a:rPr lang="en-US" sz="1100" kern="1400" dirty="0" smtClean="0">
                          <a:solidFill>
                            <a:srgbClr val="000000"/>
                          </a:solidFill>
                          <a:latin typeface="+mj-lt"/>
                          <a:ea typeface="Calibri"/>
                        </a:rPr>
                        <a:t>  NT Airport</a:t>
                      </a:r>
                    </a:p>
                    <a:p>
                      <a:pPr marL="0" marR="0">
                        <a:spcBef>
                          <a:spcPts val="0"/>
                        </a:spcBef>
                        <a:spcAft>
                          <a:spcPts val="0"/>
                        </a:spcAft>
                      </a:pPr>
                      <a:r>
                        <a:rPr lang="en-US" sz="1100" kern="1400" dirty="0" smtClean="0">
                          <a:solidFill>
                            <a:srgbClr val="000000"/>
                          </a:solidFill>
                          <a:latin typeface="+mj-lt"/>
                          <a:ea typeface="Calibri"/>
                        </a:rPr>
                        <a:t>  NT</a:t>
                      </a:r>
                      <a:r>
                        <a:rPr lang="en-US" sz="1100" kern="1400" baseline="0" dirty="0" smtClean="0">
                          <a:solidFill>
                            <a:srgbClr val="000000"/>
                          </a:solidFill>
                          <a:latin typeface="+mj-lt"/>
                          <a:ea typeface="Calibri"/>
                        </a:rPr>
                        <a:t> Harbor</a:t>
                      </a:r>
                      <a:endParaRPr lang="en-US" sz="1100" kern="1400" dirty="0" smtClean="0">
                        <a:solidFill>
                          <a:srgbClr val="000000"/>
                        </a:solidFill>
                        <a:latin typeface="+mj-lt"/>
                        <a:ea typeface="Calibri"/>
                      </a:endParaRPr>
                    </a:p>
                    <a:p>
                      <a:pPr marL="0" marR="0">
                        <a:spcBef>
                          <a:spcPts val="0"/>
                        </a:spcBef>
                        <a:spcAft>
                          <a:spcPts val="0"/>
                        </a:spcAft>
                      </a:pPr>
                      <a:r>
                        <a:rPr lang="en-US" sz="1100" kern="1400" dirty="0" smtClean="0">
                          <a:solidFill>
                            <a:srgbClr val="000000"/>
                          </a:solidFill>
                          <a:latin typeface="+mj-lt"/>
                          <a:ea typeface="Calibri"/>
                        </a:rPr>
                        <a:t>  NT</a:t>
                      </a:r>
                      <a:r>
                        <a:rPr lang="en-US" sz="1100" kern="1400" baseline="0" dirty="0" smtClean="0">
                          <a:solidFill>
                            <a:srgbClr val="000000"/>
                          </a:solidFill>
                          <a:latin typeface="+mj-lt"/>
                          <a:ea typeface="Calibri"/>
                        </a:rPr>
                        <a:t> </a:t>
                      </a:r>
                      <a:r>
                        <a:rPr lang="en-US" sz="1100" kern="1400" spc="-70" baseline="0" dirty="0" smtClean="0">
                          <a:solidFill>
                            <a:srgbClr val="000000"/>
                          </a:solidFill>
                          <a:latin typeface="+mj-lt"/>
                          <a:ea typeface="Calibri"/>
                        </a:rPr>
                        <a:t>Parking garage</a:t>
                      </a:r>
                    </a:p>
                    <a:p>
                      <a:pPr marL="0" marR="0">
                        <a:spcBef>
                          <a:spcPts val="0"/>
                        </a:spcBef>
                        <a:spcAft>
                          <a:spcPts val="0"/>
                        </a:spcAft>
                      </a:pPr>
                      <a:r>
                        <a:rPr lang="en-US" sz="1100" kern="1400" baseline="0" dirty="0" smtClean="0">
                          <a:solidFill>
                            <a:srgbClr val="000000"/>
                          </a:solidFill>
                          <a:latin typeface="+mj-lt"/>
                          <a:ea typeface="Calibri"/>
                        </a:rPr>
                        <a:t>  NT  RR station</a:t>
                      </a:r>
                    </a:p>
                    <a:p>
                      <a:pPr marL="0" marR="0">
                        <a:spcBef>
                          <a:spcPts val="1200"/>
                        </a:spcBef>
                        <a:spcAft>
                          <a:spcPts val="0"/>
                        </a:spcAft>
                      </a:pPr>
                      <a:r>
                        <a:rPr lang="en-US" sz="1200" kern="1400" baseline="0" dirty="0" smtClean="0">
                          <a:solidFill>
                            <a:srgbClr val="000000"/>
                          </a:solidFill>
                          <a:latin typeface="+mj-lt"/>
                          <a:ea typeface="Calibri"/>
                        </a:rPr>
                        <a:t>Liverpool harbor</a:t>
                      </a:r>
                    </a:p>
                    <a:p>
                      <a:pPr marL="0" marR="0">
                        <a:spcBef>
                          <a:spcPts val="600"/>
                        </a:spcBef>
                        <a:spcAft>
                          <a:spcPts val="0"/>
                        </a:spcAft>
                      </a:pPr>
                      <a:r>
                        <a:rPr lang="en-US" sz="1200" kern="1400" baseline="0" dirty="0" smtClean="0">
                          <a:solidFill>
                            <a:srgbClr val="000000"/>
                          </a:solidFill>
                          <a:latin typeface="+mj-lt"/>
                          <a:ea typeface="Calibri"/>
                        </a:rPr>
                        <a:t>Inland </a:t>
                      </a:r>
                      <a:r>
                        <a:rPr lang="en-US" sz="1200" kern="1400" dirty="0" smtClean="0">
                          <a:solidFill>
                            <a:srgbClr val="000000"/>
                          </a:solidFill>
                          <a:latin typeface="+mj-lt"/>
                          <a:ea typeface="Calibri"/>
                          <a:cs typeface="+mn-cs"/>
                        </a:rPr>
                        <a:t>harbor</a:t>
                      </a:r>
                    </a:p>
                    <a:p>
                      <a:pPr marL="0" marR="0">
                        <a:spcBef>
                          <a:spcPts val="600"/>
                        </a:spcBef>
                        <a:spcAft>
                          <a:spcPts val="0"/>
                        </a:spcAft>
                      </a:pPr>
                      <a:r>
                        <a:rPr lang="en-US" sz="1200" kern="1400" dirty="0" smtClean="0">
                          <a:solidFill>
                            <a:srgbClr val="000000"/>
                          </a:solidFill>
                          <a:latin typeface="+mj-lt"/>
                          <a:ea typeface="Calibri"/>
                        </a:rPr>
                        <a:t>Boat harbor</a:t>
                      </a:r>
                    </a:p>
                    <a:p>
                      <a:pPr marL="0" marR="0" indent="0" algn="l" defTabSz="1410782" rtl="0" eaLnBrk="1" fontAlgn="auto" latinLnBrk="0" hangingPunct="1">
                        <a:lnSpc>
                          <a:spcPct val="100000"/>
                        </a:lnSpc>
                        <a:spcBef>
                          <a:spcPts val="600"/>
                        </a:spcBef>
                        <a:spcAft>
                          <a:spcPts val="0"/>
                        </a:spcAft>
                        <a:buClrTx/>
                        <a:buSzTx/>
                        <a:buFontTx/>
                        <a:buNone/>
                        <a:tabLst/>
                        <a:defRPr/>
                      </a:pPr>
                      <a:r>
                        <a:rPr lang="en-US" sz="1200" kern="1400" spc="-20" baseline="0" dirty="0" smtClean="0">
                          <a:solidFill>
                            <a:srgbClr val="000000"/>
                          </a:solidFill>
                          <a:latin typeface="+mj-lt"/>
                          <a:ea typeface="Calibri"/>
                          <a:cs typeface="+mn-cs"/>
                        </a:rPr>
                        <a:t>Coastal oil harbor</a:t>
                      </a:r>
                      <a:endParaRPr lang="en-US" sz="1200" kern="1400" spc="-20" baseline="0" dirty="0">
                        <a:solidFill>
                          <a:srgbClr val="000000"/>
                        </a:solidFill>
                        <a:latin typeface="+mj-lt"/>
                        <a:ea typeface="Calibri"/>
                        <a:cs typeface="+mn-cs"/>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tabLst>
                          <a:tab pos="1085850" algn="l"/>
                        </a:tabLst>
                      </a:pP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r>
                        <a:rPr lang="en-US" sz="1200" kern="1400" dirty="0" smtClean="0">
                          <a:solidFill>
                            <a:srgbClr val="000000"/>
                          </a:solidFill>
                          <a:latin typeface="+mj-lt"/>
                          <a:ea typeface="Calibri"/>
                        </a:rPr>
                        <a:t> : </a:t>
                      </a:r>
                      <a:r>
                        <a:rPr lang="en-US" sz="1200" kern="1400" dirty="0" smtClean="0">
                          <a:solidFill>
                            <a:srgbClr val="FF0000"/>
                          </a:solidFill>
                          <a:latin typeface="+mj-lt"/>
                          <a:ea typeface="Calibri"/>
                          <a:cs typeface="+mn-cs"/>
                        </a:rPr>
                        <a:t>Air transport</a:t>
                      </a:r>
                    </a:p>
                    <a:p>
                      <a:pPr marL="0" marR="0">
                        <a:spcBef>
                          <a:spcPts val="0"/>
                        </a:spcBef>
                        <a:spcAft>
                          <a:spcPts val="0"/>
                        </a:spcAft>
                        <a:tabLst>
                          <a:tab pos="1085850" algn="l"/>
                        </a:tabLst>
                      </a:pPr>
                      <a:endParaRPr lang="en-US" sz="1200" kern="140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r>
                        <a:rPr lang="en-US" sz="1200" kern="1400" baseline="0" dirty="0" smtClean="0">
                          <a:solidFill>
                            <a:srgbClr val="000000"/>
                          </a:solidFill>
                          <a:latin typeface="+mj-lt"/>
                          <a:ea typeface="Calibri"/>
                        </a:rPr>
                        <a:t>=</a:t>
                      </a: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r>
                        <a:rPr lang="en-US" sz="1200" kern="1400" dirty="0" smtClean="0">
                          <a:solidFill>
                            <a:srgbClr val="000000"/>
                          </a:solidFill>
                          <a:latin typeface="+mj-lt"/>
                          <a:ea typeface="Calibri"/>
                        </a:rPr>
                        <a:t> : </a:t>
                      </a:r>
                      <a:r>
                        <a:rPr lang="en-US" sz="1200" kern="1400" dirty="0" smtClean="0">
                          <a:solidFill>
                            <a:srgbClr val="FF0000"/>
                          </a:solidFill>
                          <a:latin typeface="+mj-lt"/>
                          <a:ea typeface="Calibri"/>
                          <a:cs typeface="+mn-cs"/>
                        </a:rPr>
                        <a:t>Water transpor</a:t>
                      </a:r>
                      <a:r>
                        <a:rPr lang="en-US" sz="1200" kern="1400" baseline="0" dirty="0" smtClean="0">
                          <a:solidFill>
                            <a:srgbClr val="000000"/>
                          </a:solidFill>
                          <a:latin typeface="+mj-lt"/>
                          <a:ea typeface="Calibri"/>
                        </a:rPr>
                        <a:t>t</a:t>
                      </a: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r>
                        <a:rPr lang="en-US" sz="1200" kern="1400" baseline="0" dirty="0" smtClean="0">
                          <a:solidFill>
                            <a:srgbClr val="000000"/>
                          </a:solidFill>
                          <a:latin typeface="+mj-lt"/>
                          <a:ea typeface="Calibri"/>
                        </a:rPr>
                        <a:t>=</a:t>
                      </a: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r>
                        <a:rPr lang="en-US" sz="1200" kern="1400" dirty="0" smtClean="0">
                          <a:solidFill>
                            <a:srgbClr val="000000"/>
                          </a:solidFill>
                          <a:latin typeface="+mj-lt"/>
                          <a:ea typeface="Calibri"/>
                        </a:rPr>
                        <a:t> : </a:t>
                      </a:r>
                      <a:r>
                        <a:rPr lang="en-US" sz="1200" kern="1400" dirty="0" smtClean="0">
                          <a:solidFill>
                            <a:srgbClr val="FF0000"/>
                          </a:solidFill>
                          <a:latin typeface="+mj-lt"/>
                          <a:ea typeface="Calibri"/>
                          <a:cs typeface="+mn-cs"/>
                        </a:rPr>
                        <a:t>Road transport</a:t>
                      </a: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r>
                        <a:rPr lang="en-US" sz="1200" kern="1400" baseline="0" dirty="0" smtClean="0">
                          <a:solidFill>
                            <a:srgbClr val="000000"/>
                          </a:solidFill>
                          <a:latin typeface="+mj-lt"/>
                          <a:ea typeface="Calibri"/>
                        </a:rPr>
                        <a:t>=</a:t>
                      </a: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r>
                        <a:rPr lang="en-US" sz="1200" kern="1400" dirty="0" smtClean="0">
                          <a:solidFill>
                            <a:srgbClr val="000000"/>
                          </a:solidFill>
                          <a:latin typeface="+mj-lt"/>
                          <a:ea typeface="Calibri"/>
                        </a:rPr>
                        <a:t> : </a:t>
                      </a:r>
                      <a:r>
                        <a:rPr lang="en-US" sz="1200" kern="1400" dirty="0" smtClean="0">
                          <a:solidFill>
                            <a:srgbClr val="FF0000"/>
                          </a:solidFill>
                          <a:latin typeface="+mj-lt"/>
                          <a:ea typeface="Calibri"/>
                          <a:cs typeface="+mn-cs"/>
                        </a:rPr>
                        <a:t>Rail transport</a:t>
                      </a: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0"/>
                        </a:spcBef>
                        <a:spcAft>
                          <a:spcPts val="0"/>
                        </a:spcAft>
                      </a:pPr>
                      <a:endParaRPr lang="en-US" sz="1100" kern="1400" baseline="0" dirty="0" smtClean="0">
                        <a:solidFill>
                          <a:srgbClr val="000000"/>
                        </a:solidFill>
                        <a:latin typeface="+mj-lt"/>
                        <a:ea typeface="Calibri"/>
                        <a:cs typeface="+mn-cs"/>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600"/>
                        </a:spcBef>
                        <a:spcAft>
                          <a:spcPts val="0"/>
                        </a:spcAft>
                      </a:pPr>
                      <a:r>
                        <a:rPr lang="en-US" sz="1200" kern="1400" baseline="0" dirty="0" smtClean="0">
                          <a:solidFill>
                            <a:srgbClr val="000000"/>
                          </a:solidFill>
                          <a:latin typeface="+mj-lt"/>
                          <a:ea typeface="Calibri"/>
                          <a:cs typeface="+mn-cs"/>
                        </a:rPr>
                        <a:t>= </a:t>
                      </a:r>
                      <a:r>
                        <a:rPr lang="en-US" sz="1200" kern="1400" spc="-30" baseline="0" dirty="0" smtClean="0">
                          <a:solidFill>
                            <a:srgbClr val="000000"/>
                          </a:solidFill>
                          <a:latin typeface="+mj-lt"/>
                          <a:ea typeface="Calibri"/>
                          <a:cs typeface="+mn-cs"/>
                        </a:rPr>
                        <a:t>Harbor :  Liverpool</a:t>
                      </a:r>
                      <a:r>
                        <a:rPr lang="en-US" sz="1200" kern="1400" spc="-30" baseline="0" dirty="0" smtClean="0">
                          <a:solidFill>
                            <a:srgbClr val="000000"/>
                          </a:solidFill>
                          <a:latin typeface="+mj-lt"/>
                          <a:ea typeface="Calibri"/>
                        </a:rPr>
                        <a:t> = </a:t>
                      </a:r>
                      <a:r>
                        <a:rPr lang="en-US" sz="1200" kern="1400" spc="-30" dirty="0" smtClean="0">
                          <a:solidFill>
                            <a:srgbClr val="00B050"/>
                          </a:solidFill>
                          <a:latin typeface="+mj-lt"/>
                          <a:ea typeface="Calibri"/>
                        </a:rPr>
                        <a:t>Tr. station</a:t>
                      </a:r>
                      <a:r>
                        <a:rPr lang="en-US" sz="1200" kern="1400" spc="-30" dirty="0" smtClean="0">
                          <a:solidFill>
                            <a:srgbClr val="000000"/>
                          </a:solidFill>
                          <a:latin typeface="+mj-lt"/>
                          <a:ea typeface="Calibri"/>
                        </a:rPr>
                        <a:t> : </a:t>
                      </a:r>
                      <a:r>
                        <a:rPr lang="en-US" sz="1200" kern="1400" spc="-30" baseline="0" dirty="0" smtClean="0">
                          <a:solidFill>
                            <a:srgbClr val="FF0000"/>
                          </a:solidFill>
                          <a:latin typeface="+mj-lt"/>
                          <a:ea typeface="Calibri"/>
                        </a:rPr>
                        <a:t>Water tr.</a:t>
                      </a:r>
                      <a:r>
                        <a:rPr lang="en-US" sz="1200" kern="1400" spc="-30" baseline="0" dirty="0" smtClean="0">
                          <a:solidFill>
                            <a:srgbClr val="000000"/>
                          </a:solidFill>
                          <a:latin typeface="+mj-lt"/>
                          <a:ea typeface="Calibri"/>
                        </a:rPr>
                        <a:t> : Liverp.</a:t>
                      </a:r>
                    </a:p>
                    <a:p>
                      <a:pPr marL="0" marR="0">
                        <a:spcBef>
                          <a:spcPts val="600"/>
                        </a:spcBef>
                        <a:spcAft>
                          <a:spcPts val="0"/>
                        </a:spcAft>
                      </a:pPr>
                      <a:r>
                        <a:rPr lang="sv-SE" sz="1200" kern="1400" spc="-30" baseline="0" dirty="0" smtClean="0">
                          <a:solidFill>
                            <a:srgbClr val="000000"/>
                          </a:solidFill>
                          <a:latin typeface="+mj-lt"/>
                          <a:ea typeface="Calibri"/>
                        </a:rPr>
                        <a:t>= Harbor :  </a:t>
                      </a:r>
                      <a:r>
                        <a:rPr lang="sv-SE" sz="1200" kern="1400" spc="-30" baseline="0" dirty="0" smtClean="0">
                          <a:solidFill>
                            <a:srgbClr val="FF0000"/>
                          </a:solidFill>
                          <a:latin typeface="+mj-lt"/>
                          <a:ea typeface="Calibri"/>
                        </a:rPr>
                        <a:t>Inland water tr</a:t>
                      </a:r>
                      <a:r>
                        <a:rPr lang="sv-SE" sz="1200" kern="1400" spc="-30" baseline="0" dirty="0" smtClean="0">
                          <a:solidFill>
                            <a:srgbClr val="000000"/>
                          </a:solidFill>
                          <a:latin typeface="+mj-lt"/>
                          <a:ea typeface="Calibri"/>
                        </a:rPr>
                        <a:t>. = </a:t>
                      </a:r>
                      <a:r>
                        <a:rPr lang="sv-SE" sz="1200" kern="1400" spc="-30" baseline="0" dirty="0" smtClean="0">
                          <a:solidFill>
                            <a:srgbClr val="00B050"/>
                          </a:solidFill>
                          <a:latin typeface="+mj-lt"/>
                          <a:ea typeface="Calibri"/>
                        </a:rPr>
                        <a:t>Tr. station</a:t>
                      </a:r>
                      <a:r>
                        <a:rPr lang="sv-SE" sz="1200" kern="1400" spc="-30" baseline="0" dirty="0" smtClean="0">
                          <a:solidFill>
                            <a:srgbClr val="000000"/>
                          </a:solidFill>
                          <a:latin typeface="+mj-lt"/>
                          <a:ea typeface="Calibri"/>
                        </a:rPr>
                        <a:t> : </a:t>
                      </a:r>
                      <a:r>
                        <a:rPr lang="sv-SE" sz="1200" kern="1400" spc="-30" baseline="0" dirty="0" smtClean="0">
                          <a:solidFill>
                            <a:srgbClr val="FF0000"/>
                          </a:solidFill>
                          <a:latin typeface="+mj-lt"/>
                          <a:ea typeface="Calibri"/>
                        </a:rPr>
                        <a:t>Inland w. tr.</a:t>
                      </a:r>
                      <a:endParaRPr lang="en-US" sz="1200" kern="1400" spc="-30" baseline="0" dirty="0" smtClean="0">
                        <a:solidFill>
                          <a:srgbClr val="FF0000"/>
                        </a:solidFill>
                        <a:latin typeface="+mj-lt"/>
                        <a:ea typeface="Calibri"/>
                      </a:endParaRPr>
                    </a:p>
                    <a:p>
                      <a:pPr marL="0" marR="0">
                        <a:spcBef>
                          <a:spcPts val="600"/>
                        </a:spcBef>
                        <a:spcAft>
                          <a:spcPts val="0"/>
                        </a:spcAft>
                      </a:pPr>
                      <a:r>
                        <a:rPr lang="en-US" sz="1200" kern="1400" spc="-50" baseline="0" dirty="0" smtClean="0">
                          <a:solidFill>
                            <a:srgbClr val="000000"/>
                          </a:solidFill>
                          <a:latin typeface="+mj-lt"/>
                          <a:ea typeface="Calibri"/>
                        </a:rPr>
                        <a:t>= Harbor :  Small ship = </a:t>
                      </a:r>
                      <a:r>
                        <a:rPr lang="en-US" sz="1200" kern="1400" spc="-50" baseline="0" dirty="0" smtClean="0">
                          <a:solidFill>
                            <a:srgbClr val="00B050"/>
                          </a:solidFill>
                          <a:latin typeface="+mj-lt"/>
                          <a:ea typeface="Calibri"/>
                        </a:rPr>
                        <a:t>Tr. station </a:t>
                      </a:r>
                      <a:r>
                        <a:rPr lang="en-US" sz="1200" kern="1400" spc="-50" baseline="0" dirty="0" smtClean="0">
                          <a:solidFill>
                            <a:srgbClr val="000000"/>
                          </a:solidFill>
                          <a:latin typeface="+mj-lt"/>
                          <a:ea typeface="Calibri"/>
                        </a:rPr>
                        <a:t>: </a:t>
                      </a:r>
                      <a:r>
                        <a:rPr lang="en-US" sz="1200" kern="1400" spc="-50" baseline="0" dirty="0" smtClean="0">
                          <a:solidFill>
                            <a:srgbClr val="FF0000"/>
                          </a:solidFill>
                          <a:latin typeface="+mj-lt"/>
                          <a:ea typeface="Calibri"/>
                        </a:rPr>
                        <a:t>Water tr. </a:t>
                      </a:r>
                      <a:r>
                        <a:rPr lang="en-US" sz="1200" kern="1400" spc="-50" baseline="0" dirty="0" smtClean="0">
                          <a:solidFill>
                            <a:srgbClr val="000000"/>
                          </a:solidFill>
                          <a:latin typeface="+mj-lt"/>
                          <a:ea typeface="Calibri"/>
                        </a:rPr>
                        <a:t>: Sm. ship</a:t>
                      </a:r>
                    </a:p>
                    <a:p>
                      <a:pPr marL="0" marR="0">
                        <a:spcBef>
                          <a:spcPts val="600"/>
                        </a:spcBef>
                        <a:spcAft>
                          <a:spcPts val="0"/>
                        </a:spcAft>
                      </a:pPr>
                      <a:r>
                        <a:rPr lang="en-US" sz="1200" kern="1400" spc="-50" baseline="0" dirty="0" smtClean="0">
                          <a:solidFill>
                            <a:srgbClr val="000000"/>
                          </a:solidFill>
                          <a:latin typeface="+mj-lt"/>
                          <a:ea typeface="Calibri"/>
                        </a:rPr>
                        <a:t>= Harbor :  </a:t>
                      </a:r>
                      <a:r>
                        <a:rPr lang="en-US" sz="1200" kern="1400" spc="-50" baseline="0" dirty="0" smtClean="0">
                          <a:solidFill>
                            <a:srgbClr val="FF0000"/>
                          </a:solidFill>
                          <a:latin typeface="+mj-lt"/>
                          <a:ea typeface="Calibri"/>
                        </a:rPr>
                        <a:t>Ocean transport</a:t>
                      </a:r>
                      <a:r>
                        <a:rPr lang="en-US" sz="1200" kern="1400" spc="-50" baseline="0" dirty="0" smtClean="0">
                          <a:solidFill>
                            <a:srgbClr val="000000"/>
                          </a:solidFill>
                          <a:latin typeface="+mj-lt"/>
                          <a:ea typeface="Calibri"/>
                        </a:rPr>
                        <a:t> : Oil = </a:t>
                      </a:r>
                      <a:r>
                        <a:rPr lang="en-US" sz="1200" kern="1400" spc="-50" baseline="0" dirty="0" smtClean="0">
                          <a:solidFill>
                            <a:srgbClr val="00B050"/>
                          </a:solidFill>
                          <a:latin typeface="+mj-lt"/>
                          <a:ea typeface="Calibri"/>
                        </a:rPr>
                        <a:t>Tr. station </a:t>
                      </a:r>
                      <a:r>
                        <a:rPr lang="en-US" sz="1200" kern="1400" spc="-50" baseline="0" dirty="0" smtClean="0">
                          <a:solidFill>
                            <a:srgbClr val="000000"/>
                          </a:solidFill>
                          <a:latin typeface="+mj-lt"/>
                          <a:ea typeface="Calibri"/>
                        </a:rPr>
                        <a:t>: </a:t>
                      </a:r>
                      <a:r>
                        <a:rPr lang="en-US" sz="1200" kern="1400" spc="-50" baseline="0" dirty="0" smtClean="0">
                          <a:solidFill>
                            <a:srgbClr val="FF0000"/>
                          </a:solidFill>
                          <a:latin typeface="+mj-lt"/>
                          <a:ea typeface="Calibri"/>
                        </a:rPr>
                        <a:t>Oc.tr.</a:t>
                      </a:r>
                      <a:r>
                        <a:rPr lang="en-US" sz="1200" kern="1400" spc="-50" baseline="0" dirty="0" smtClean="0">
                          <a:solidFill>
                            <a:srgbClr val="000000"/>
                          </a:solidFill>
                          <a:latin typeface="+mj-lt"/>
                          <a:ea typeface="Calibri"/>
                        </a:rPr>
                        <a:t> : O</a:t>
                      </a:r>
                      <a:endParaRPr lang="en-US" sz="1200" kern="1400" spc="-50" baseline="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r>
                        <a:rPr lang="en-US" sz="1200" kern="1400" dirty="0" smtClean="0">
                          <a:solidFill>
                            <a:srgbClr val="000000"/>
                          </a:solidFill>
                          <a:latin typeface="+mj-lt"/>
                          <a:ea typeface="Calibri"/>
                        </a:rPr>
                        <a:t>Airplane 	=  </a:t>
                      </a:r>
                      <a:r>
                        <a:rPr lang="en-US" sz="1200" kern="1400" dirty="0" smtClean="0">
                          <a:solidFill>
                            <a:srgbClr val="00B050"/>
                          </a:solidFill>
                          <a:latin typeface="+mj-lt"/>
                          <a:ea typeface="Calibri"/>
                        </a:rPr>
                        <a:t>Vehicle</a:t>
                      </a:r>
                      <a:r>
                        <a:rPr lang="en-US" sz="1200" kern="1400" baseline="0" dirty="0" smtClean="0">
                          <a:solidFill>
                            <a:srgbClr val="000000"/>
                          </a:solidFill>
                          <a:latin typeface="+mj-lt"/>
                          <a:ea typeface="Calibri"/>
                        </a:rPr>
                        <a:t> : </a:t>
                      </a:r>
                      <a:r>
                        <a:rPr lang="en-US" sz="1200" kern="1400" dirty="0" smtClean="0">
                          <a:solidFill>
                            <a:srgbClr val="FF0000"/>
                          </a:solidFill>
                          <a:latin typeface="+mj-lt"/>
                          <a:ea typeface="Calibri"/>
                          <a:cs typeface="+mn-cs"/>
                        </a:rPr>
                        <a:t>Air transport</a:t>
                      </a: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r>
                        <a:rPr lang="en-US" sz="1200" kern="1400" dirty="0" smtClean="0">
                          <a:solidFill>
                            <a:srgbClr val="000000"/>
                          </a:solidFill>
                          <a:latin typeface="+mj-lt"/>
                          <a:ea typeface="Calibri"/>
                        </a:rPr>
                        <a:t>Ship 	=  </a:t>
                      </a:r>
                      <a:r>
                        <a:rPr lang="en-US" sz="1200" kern="1400" dirty="0" smtClean="0">
                          <a:solidFill>
                            <a:srgbClr val="00B050"/>
                          </a:solidFill>
                          <a:latin typeface="+mj-lt"/>
                          <a:ea typeface="Calibri"/>
                        </a:rPr>
                        <a:t>Vehicle</a:t>
                      </a:r>
                      <a:r>
                        <a:rPr lang="en-US" sz="1200" kern="1400" baseline="0" dirty="0" smtClean="0">
                          <a:solidFill>
                            <a:srgbClr val="000000"/>
                          </a:solidFill>
                          <a:latin typeface="+mj-lt"/>
                          <a:ea typeface="Calibri"/>
                        </a:rPr>
                        <a:t> :</a:t>
                      </a:r>
                      <a:r>
                        <a:rPr lang="en-US" sz="1200" kern="1400" spc="-40" baseline="0" dirty="0" smtClean="0">
                          <a:solidFill>
                            <a:srgbClr val="000000"/>
                          </a:solidFill>
                          <a:latin typeface="+mj-lt"/>
                          <a:ea typeface="Calibri"/>
                        </a:rPr>
                        <a:t> </a:t>
                      </a:r>
                      <a:r>
                        <a:rPr lang="en-US" sz="1200" kern="1400" spc="-40" dirty="0" smtClean="0">
                          <a:solidFill>
                            <a:srgbClr val="FF0000"/>
                          </a:solidFill>
                          <a:latin typeface="+mj-lt"/>
                          <a:ea typeface="Calibri"/>
                          <a:cs typeface="+mn-cs"/>
                        </a:rPr>
                        <a:t>Water transport</a:t>
                      </a: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r>
                        <a:rPr lang="en-US" sz="1200" kern="1400" dirty="0" smtClean="0">
                          <a:solidFill>
                            <a:srgbClr val="000000"/>
                          </a:solidFill>
                          <a:latin typeface="+mj-lt"/>
                          <a:ea typeface="Calibri"/>
                        </a:rPr>
                        <a:t>Car 	=  </a:t>
                      </a:r>
                      <a:r>
                        <a:rPr lang="en-US" sz="1200" kern="1400" dirty="0" smtClean="0">
                          <a:solidFill>
                            <a:srgbClr val="00B050"/>
                          </a:solidFill>
                          <a:latin typeface="+mj-lt"/>
                          <a:ea typeface="Calibri"/>
                        </a:rPr>
                        <a:t>Vehicle</a:t>
                      </a:r>
                      <a:r>
                        <a:rPr lang="en-US" sz="1200" kern="1400" baseline="0" dirty="0" smtClean="0">
                          <a:solidFill>
                            <a:srgbClr val="000000"/>
                          </a:solidFill>
                          <a:latin typeface="+mj-lt"/>
                          <a:ea typeface="Calibri"/>
                        </a:rPr>
                        <a:t> : </a:t>
                      </a:r>
                      <a:r>
                        <a:rPr lang="en-US" sz="1200" kern="1400" dirty="0" smtClean="0">
                          <a:solidFill>
                            <a:srgbClr val="FF0000"/>
                          </a:solidFill>
                          <a:latin typeface="+mj-lt"/>
                          <a:ea typeface="Calibri"/>
                          <a:cs typeface="+mn-cs"/>
                        </a:rPr>
                        <a:t>Road transport</a:t>
                      </a: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r>
                        <a:rPr lang="en-US" sz="1200" kern="1400" dirty="0" smtClean="0">
                          <a:solidFill>
                            <a:srgbClr val="000000"/>
                          </a:solidFill>
                          <a:latin typeface="+mj-lt"/>
                          <a:ea typeface="Calibri"/>
                        </a:rPr>
                        <a:t>Locomotive 	=  </a:t>
                      </a:r>
                      <a:r>
                        <a:rPr lang="en-US" sz="1200" kern="1400" dirty="0" smtClean="0">
                          <a:solidFill>
                            <a:srgbClr val="00B050"/>
                          </a:solidFill>
                          <a:latin typeface="+mj-lt"/>
                          <a:ea typeface="Calibri"/>
                        </a:rPr>
                        <a:t>Vehicle</a:t>
                      </a:r>
                      <a:r>
                        <a:rPr lang="en-US" sz="1200" kern="1400" baseline="0" dirty="0" smtClean="0">
                          <a:solidFill>
                            <a:srgbClr val="000000"/>
                          </a:solidFill>
                          <a:latin typeface="+mj-lt"/>
                          <a:ea typeface="Calibri"/>
                        </a:rPr>
                        <a:t> : </a:t>
                      </a:r>
                      <a:r>
                        <a:rPr lang="en-US" sz="1200" kern="1400" dirty="0" smtClean="0">
                          <a:solidFill>
                            <a:srgbClr val="FF0000"/>
                          </a:solidFill>
                          <a:latin typeface="+mj-lt"/>
                          <a:ea typeface="Calibri"/>
                          <a:cs typeface="+mn-cs"/>
                        </a:rPr>
                        <a:t>Rail transport</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lgn="l" defTabSz="1410782" rtl="0" eaLnBrk="1" latinLnBrk="0" hangingPunct="1">
                        <a:spcBef>
                          <a:spcPts val="0"/>
                        </a:spcBef>
                        <a:spcAft>
                          <a:spcPts val="0"/>
                        </a:spcAft>
                        <a:tabLst>
                          <a:tab pos="857250" algn="l"/>
                        </a:tabLst>
                      </a:pPr>
                      <a:endParaRPr lang="en-US" sz="1200" b="1" kern="1400" dirty="0" smtClean="0">
                        <a:solidFill>
                          <a:srgbClr val="FF0000"/>
                        </a:solidFill>
                        <a:latin typeface="+mj-lt"/>
                        <a:ea typeface="Calibri"/>
                        <a:cs typeface="+mn-cs"/>
                      </a:endParaRPr>
                    </a:p>
                    <a:p>
                      <a:pPr marL="0" marR="0" algn="l" defTabSz="1410782" rtl="0" eaLnBrk="1" latinLnBrk="0" hangingPunct="1">
                        <a:spcBef>
                          <a:spcPts val="0"/>
                        </a:spcBef>
                        <a:spcAft>
                          <a:spcPts val="0"/>
                        </a:spcAft>
                        <a:tabLst>
                          <a:tab pos="857250" algn="l"/>
                        </a:tabLst>
                      </a:pPr>
                      <a:r>
                        <a:rPr lang="en-US" sz="1200" b="1" kern="1400" dirty="0" smtClean="0">
                          <a:solidFill>
                            <a:srgbClr val="FF0000"/>
                          </a:solidFill>
                          <a:latin typeface="+mj-lt"/>
                          <a:ea typeface="Calibri"/>
                          <a:cs typeface="+mn-cs"/>
                        </a:rPr>
                        <a:t>        Road transport</a:t>
                      </a:r>
                    </a:p>
                    <a:p>
                      <a:pPr marL="0" marR="0" algn="l" defTabSz="1410782" rtl="0" eaLnBrk="1" latinLnBrk="0" hangingPunct="1">
                        <a:spcBef>
                          <a:spcPts val="0"/>
                        </a:spcBef>
                        <a:spcAft>
                          <a:spcPts val="0"/>
                        </a:spcAft>
                        <a:tabLst>
                          <a:tab pos="857250" algn="l"/>
                        </a:tabLst>
                      </a:pPr>
                      <a:r>
                        <a:rPr lang="en-US" sz="1200" b="1" kern="1400" dirty="0" smtClean="0">
                          <a:solidFill>
                            <a:srgbClr val="FF0000"/>
                          </a:solidFill>
                          <a:latin typeface="+mj-lt"/>
                          <a:ea typeface="Calibri"/>
                          <a:cs typeface="+mn-cs"/>
                        </a:rPr>
                        <a:t>        Rail transport</a:t>
                      </a:r>
                    </a:p>
                    <a:p>
                      <a:pPr marL="0" marR="0" algn="l" defTabSz="1410782" rtl="0" eaLnBrk="1" latinLnBrk="0" hangingPunct="1">
                        <a:spcBef>
                          <a:spcPts val="0"/>
                        </a:spcBef>
                        <a:spcAft>
                          <a:spcPts val="0"/>
                        </a:spcAft>
                        <a:tabLst>
                          <a:tab pos="857250" algn="l"/>
                        </a:tabLst>
                      </a:pPr>
                      <a:endParaRPr lang="en-US" sz="1200" b="1" kern="1400" dirty="0" smtClean="0">
                        <a:solidFill>
                          <a:srgbClr val="FF0000"/>
                        </a:solidFill>
                        <a:latin typeface="+mj-lt"/>
                        <a:ea typeface="Calibri"/>
                        <a:cs typeface="+mn-cs"/>
                      </a:endParaRPr>
                    </a:p>
                    <a:p>
                      <a:pPr marL="0" marR="0" algn="l" defTabSz="1410782" rtl="0" eaLnBrk="1" latinLnBrk="0" hangingPunct="1">
                        <a:spcBef>
                          <a:spcPts val="0"/>
                        </a:spcBef>
                        <a:spcAft>
                          <a:spcPts val="0"/>
                        </a:spcAft>
                        <a:tabLst>
                          <a:tab pos="857250" algn="l"/>
                        </a:tabLst>
                      </a:pPr>
                      <a:r>
                        <a:rPr lang="en-US" sz="1200" b="1" kern="1400" dirty="0" smtClean="0">
                          <a:solidFill>
                            <a:srgbClr val="FF0000"/>
                          </a:solidFill>
                          <a:latin typeface="+mj-lt"/>
                          <a:ea typeface="Calibri"/>
                          <a:cs typeface="+mn-cs"/>
                        </a:rPr>
                        <a:t>Water transport</a:t>
                      </a:r>
                    </a:p>
                    <a:p>
                      <a:pPr marL="0" marR="0" algn="l" defTabSz="1410782" rtl="0" eaLnBrk="1" latinLnBrk="0" hangingPunct="1">
                        <a:spcBef>
                          <a:spcPts val="0"/>
                        </a:spcBef>
                        <a:spcAft>
                          <a:spcPts val="0"/>
                        </a:spcAft>
                        <a:tabLst>
                          <a:tab pos="857250" algn="l"/>
                        </a:tabLst>
                      </a:pPr>
                      <a:endParaRPr lang="en-US" sz="1200" b="1" kern="1400" dirty="0" smtClean="0">
                        <a:solidFill>
                          <a:srgbClr val="FF0000"/>
                        </a:solidFill>
                        <a:latin typeface="+mj-lt"/>
                        <a:ea typeface="Calibri"/>
                        <a:cs typeface="+mn-cs"/>
                      </a:endParaRPr>
                    </a:p>
                    <a:p>
                      <a:pPr marL="0" marR="0" algn="l" defTabSz="1410782" rtl="0" eaLnBrk="1" latinLnBrk="0" hangingPunct="1">
                        <a:spcBef>
                          <a:spcPts val="0"/>
                        </a:spcBef>
                        <a:spcAft>
                          <a:spcPts val="0"/>
                        </a:spcAft>
                        <a:tabLst>
                          <a:tab pos="857250" algn="l"/>
                        </a:tabLst>
                      </a:pPr>
                      <a:r>
                        <a:rPr lang="en-US" sz="1200" b="1" kern="1400" dirty="0" smtClean="0">
                          <a:solidFill>
                            <a:srgbClr val="FF0000"/>
                          </a:solidFill>
                          <a:latin typeface="+mj-lt"/>
                          <a:ea typeface="Calibri"/>
                          <a:cs typeface="+mn-cs"/>
                        </a:rPr>
                        <a:t>Air transport</a:t>
                      </a:r>
                    </a:p>
                    <a:p>
                      <a:pPr marL="0" marR="0">
                        <a:spcBef>
                          <a:spcPts val="0"/>
                        </a:spcBef>
                        <a:spcAft>
                          <a:spcPts val="0"/>
                        </a:spcAft>
                      </a:pPr>
                      <a:endParaRPr lang="en-US" sz="1200" b="1" kern="1400" baseline="0" dirty="0" smtClean="0">
                        <a:solidFill>
                          <a:srgbClr val="000000"/>
                        </a:solidFill>
                        <a:latin typeface="+mj-lt"/>
                        <a:ea typeface="Calibri"/>
                      </a:endParaRPr>
                    </a:p>
                    <a:p>
                      <a:pPr marL="0" marR="0">
                        <a:spcBef>
                          <a:spcPts val="0"/>
                        </a:spcBef>
                        <a:spcAft>
                          <a:spcPts val="0"/>
                        </a:spcAft>
                      </a:pPr>
                      <a:endParaRPr lang="en-US" sz="1200" b="1" kern="1400" baseline="0" dirty="0" smtClean="0">
                        <a:solidFill>
                          <a:srgbClr val="000000"/>
                        </a:solidFill>
                        <a:latin typeface="+mj-lt"/>
                        <a:ea typeface="Calibri"/>
                      </a:endParaRPr>
                    </a:p>
                    <a:p>
                      <a:pPr marL="0" marR="0">
                        <a:spcBef>
                          <a:spcPts val="0"/>
                        </a:spcBef>
                        <a:spcAft>
                          <a:spcPts val="0"/>
                        </a:spcAft>
                      </a:pPr>
                      <a:r>
                        <a:rPr lang="en-US" sz="1200" b="1" kern="1400" baseline="0" dirty="0" smtClean="0">
                          <a:solidFill>
                            <a:srgbClr val="000000"/>
                          </a:solidFill>
                          <a:latin typeface="+mj-lt"/>
                          <a:ea typeface="Calibri"/>
                        </a:rPr>
                        <a:t>(In order of historical appearance)</a:t>
                      </a:r>
                    </a:p>
                    <a:p>
                      <a:pPr marL="0" marR="0">
                        <a:spcBef>
                          <a:spcPts val="0"/>
                        </a:spcBef>
                        <a:spcAft>
                          <a:spcPts val="0"/>
                        </a:spcAft>
                      </a:pPr>
                      <a:r>
                        <a:rPr lang="en-US" sz="1200" b="1" kern="1400" baseline="0" dirty="0" smtClean="0">
                          <a:solidFill>
                            <a:srgbClr val="000000"/>
                          </a:solidFill>
                          <a:latin typeface="+mj-lt"/>
                          <a:ea typeface="Calibri"/>
                        </a:rPr>
                        <a:t>(Ordering by importance would put Air transport in second position)</a:t>
                      </a:r>
                      <a:endParaRPr lang="en-US" sz="1200" b="1"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B050"/>
                        </a:solidFill>
                        <a:latin typeface="+mj-lt"/>
                        <a:ea typeface="Calibri"/>
                      </a:endParaRPr>
                    </a:p>
                    <a:p>
                      <a:pPr marL="0" marR="0">
                        <a:spcBef>
                          <a:spcPts val="0"/>
                        </a:spcBef>
                        <a:spcAft>
                          <a:spcPts val="0"/>
                        </a:spcAft>
                      </a:pPr>
                      <a:r>
                        <a:rPr lang="en-US" sz="1200" kern="1400" baseline="0" dirty="0" smtClean="0">
                          <a:solidFill>
                            <a:srgbClr val="00B050"/>
                          </a:solidFill>
                          <a:latin typeface="+mj-lt"/>
                          <a:ea typeface="Calibri"/>
                        </a:rPr>
                        <a:t> </a:t>
                      </a: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Slide Number Placeholder 4"/>
          <p:cNvSpPr>
            <a:spLocks noGrp="1"/>
          </p:cNvSpPr>
          <p:nvPr>
            <p:ph type="sldNum" sz="quarter" idx="12"/>
          </p:nvPr>
        </p:nvSpPr>
        <p:spPr/>
        <p:txBody>
          <a:bodyPr/>
          <a:lstStyle/>
          <a:p>
            <a:pPr>
              <a:defRPr/>
            </a:pPr>
            <a:fld id="{1C34AABC-7A0A-4F81-8B5A-F7715F07E9BB}" type="slidenum">
              <a:rPr lang="en-US" smtClean="0"/>
              <a:pPr>
                <a:defRPr/>
              </a:pPr>
              <a:t>39</a:t>
            </a:fld>
            <a:endParaRPr lang="en-US" dirty="0"/>
          </a:p>
        </p:txBody>
      </p:sp>
      <p:pic>
        <p:nvPicPr>
          <p:cNvPr id="6" name="~PP201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8592804" y="4114800"/>
            <a:ext cx="700087" cy="700088"/>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9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9753600" cy="685800"/>
          </a:xfrm>
        </p:spPr>
        <p:txBody>
          <a:bodyPr/>
          <a:lstStyle/>
          <a:p>
            <a:r>
              <a:rPr lang="en-US" dirty="0" smtClean="0"/>
              <a:t>Outline</a:t>
            </a:r>
            <a:endParaRPr lang="en-US" dirty="0"/>
          </a:p>
        </p:txBody>
      </p:sp>
      <p:sp>
        <p:nvSpPr>
          <p:cNvPr id="4" name="Slide Number Placeholder 3"/>
          <p:cNvSpPr>
            <a:spLocks noGrp="1"/>
          </p:cNvSpPr>
          <p:nvPr>
            <p:ph type="sldNum" sz="quarter" idx="12"/>
          </p:nvPr>
        </p:nvSpPr>
        <p:spPr/>
        <p:txBody>
          <a:bodyPr/>
          <a:lstStyle/>
          <a:p>
            <a:pPr>
              <a:defRPr/>
            </a:pPr>
            <a:fld id="{BDBE7EF8-D788-4A0E-B8CC-75CFC5CF7804}" type="slidenum">
              <a:rPr lang="en-US" smtClean="0">
                <a:solidFill>
                  <a:srgbClr val="FFFFFF"/>
                </a:solidFill>
              </a:rPr>
              <a:pPr>
                <a:defRPr/>
              </a:pPr>
              <a:t>4</a:t>
            </a:fld>
            <a:endParaRPr lang="en-US" dirty="0">
              <a:solidFill>
                <a:srgbClr val="FFFFFF"/>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4207104675"/>
              </p:ext>
            </p:extLst>
          </p:nvPr>
        </p:nvGraphicFramePr>
        <p:xfrm>
          <a:off x="685800" y="914400"/>
          <a:ext cx="9677402" cy="4498848"/>
        </p:xfrm>
        <a:graphic>
          <a:graphicData uri="http://schemas.openxmlformats.org/drawingml/2006/table">
            <a:tbl>
              <a:tblPr firstRow="1" bandRow="1">
                <a:tableStyleId>{1FECB4D8-DB02-4DC6-A0A2-4F2EBAE1DC90}</a:tableStyleId>
              </a:tblPr>
              <a:tblGrid>
                <a:gridCol w="5486400"/>
                <a:gridCol w="2362200"/>
                <a:gridCol w="1828802"/>
              </a:tblGrid>
              <a:tr h="387096">
                <a:tc>
                  <a:txBody>
                    <a:bodyPr/>
                    <a:lstStyle/>
                    <a:p>
                      <a:pPr marL="0" marR="0">
                        <a:spcBef>
                          <a:spcPts val="1200"/>
                        </a:spcBef>
                        <a:spcAft>
                          <a:spcPts val="0"/>
                        </a:spcAft>
                      </a:pPr>
                      <a:r>
                        <a:rPr lang="en-US" sz="2000" dirty="0">
                          <a:solidFill>
                            <a:schemeClr val="bg1"/>
                          </a:solidFill>
                          <a:effectLst/>
                          <a:latin typeface="+mn-lt"/>
                        </a:rPr>
                        <a:t>Title</a:t>
                      </a:r>
                      <a:endParaRPr lang="en-US" sz="2000" dirty="0">
                        <a:solidFill>
                          <a:schemeClr val="bg1"/>
                        </a:solidFill>
                        <a:effectLst/>
                        <a:latin typeface="+mn-lt"/>
                        <a:ea typeface="ＭＳ 明朝"/>
                        <a:cs typeface="Times New Roman"/>
                      </a:endParaRPr>
                    </a:p>
                  </a:txBody>
                  <a:tcPr marL="175565" marR="175565" marT="109728" marB="10972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ctr">
                        <a:spcBef>
                          <a:spcPts val="1200"/>
                        </a:spcBef>
                        <a:spcAft>
                          <a:spcPts val="0"/>
                        </a:spcAft>
                      </a:pPr>
                      <a:r>
                        <a:rPr lang="en-US" sz="2000" dirty="0">
                          <a:solidFill>
                            <a:schemeClr val="bg1"/>
                          </a:solidFill>
                          <a:effectLst/>
                          <a:latin typeface="+mn-lt"/>
                        </a:rPr>
                        <a:t>Slides</a:t>
                      </a:r>
                      <a:endParaRPr lang="en-US" sz="2000" dirty="0">
                        <a:solidFill>
                          <a:schemeClr val="bg1"/>
                        </a:solidFill>
                        <a:effectLst/>
                        <a:latin typeface="+mn-lt"/>
                        <a:ea typeface="ＭＳ 明朝"/>
                        <a:cs typeface="Times New Roman"/>
                      </a:endParaRPr>
                    </a:p>
                  </a:txBody>
                  <a:tcPr marL="175565" marR="175565" marT="109728" marB="10972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spcBef>
                          <a:spcPts val="1200"/>
                        </a:spcBef>
                        <a:spcAft>
                          <a:spcPts val="0"/>
                        </a:spcAft>
                      </a:pPr>
                      <a:r>
                        <a:rPr lang="en-US" sz="2000" dirty="0">
                          <a:solidFill>
                            <a:schemeClr val="bg1"/>
                          </a:solidFill>
                          <a:effectLst/>
                          <a:latin typeface="+mn-lt"/>
                        </a:rPr>
                        <a:t>Time</a:t>
                      </a:r>
                      <a:endParaRPr lang="en-US" sz="2000" dirty="0">
                        <a:solidFill>
                          <a:schemeClr val="bg1"/>
                        </a:solidFill>
                        <a:effectLst/>
                        <a:latin typeface="+mn-lt"/>
                        <a:ea typeface="ＭＳ 明朝"/>
                        <a:cs typeface="Times New Roman"/>
                      </a:endParaRPr>
                    </a:p>
                  </a:txBody>
                  <a:tcPr marL="175565" marR="175565" marT="109728" marB="10972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r>
              <a:tr h="463296">
                <a:tc>
                  <a:txBody>
                    <a:bodyPr/>
                    <a:lstStyle/>
                    <a:p>
                      <a:pPr marL="0" marR="0" algn="l">
                        <a:spcBef>
                          <a:spcPts val="1200"/>
                        </a:spcBef>
                        <a:spcAft>
                          <a:spcPts val="0"/>
                        </a:spcAft>
                      </a:pPr>
                      <a:r>
                        <a:rPr lang="en-US" sz="2000" smtClean="0">
                          <a:solidFill>
                            <a:schemeClr val="bg1"/>
                          </a:solidFill>
                          <a:effectLst/>
                          <a:latin typeface="+mn-lt"/>
                          <a:ea typeface="ＭＳ 明朝"/>
                          <a:cs typeface="Times New Roman"/>
                        </a:rPr>
                        <a:t>Introduction</a:t>
                      </a:r>
                      <a:endParaRPr lang="en-US" sz="2000" dirty="0">
                        <a:solidFill>
                          <a:schemeClr val="bg1"/>
                        </a:solidFill>
                        <a:effectLst/>
                        <a:latin typeface="+mn-lt"/>
                        <a:ea typeface="ＭＳ 明朝"/>
                        <a:cs typeface="Times New Roman"/>
                      </a:endParaRPr>
                    </a:p>
                  </a:txBody>
                  <a:tcPr marL="175565" marR="175565" marT="109728" marB="10972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l">
                        <a:spcBef>
                          <a:spcPts val="1200"/>
                        </a:spcBef>
                        <a:spcAft>
                          <a:spcPts val="0"/>
                        </a:spcAft>
                      </a:pPr>
                      <a:r>
                        <a:rPr lang="en-US" sz="2000" smtClean="0">
                          <a:solidFill>
                            <a:schemeClr val="bg1"/>
                          </a:solidFill>
                          <a:effectLst/>
                          <a:latin typeface="+mn-lt"/>
                          <a:ea typeface="ＭＳ 明朝"/>
                          <a:cs typeface="Times New Roman"/>
                        </a:rPr>
                        <a:t>Slides   5 -  6</a:t>
                      </a:r>
                      <a:endParaRPr lang="en-US" sz="2000" dirty="0">
                        <a:solidFill>
                          <a:schemeClr val="bg1"/>
                        </a:solidFill>
                        <a:effectLst/>
                        <a:latin typeface="+mn-lt"/>
                        <a:ea typeface="ＭＳ 明朝"/>
                        <a:cs typeface="Times New Roman"/>
                      </a:endParaRPr>
                    </a:p>
                  </a:txBody>
                  <a:tcPr marL="175565" marR="175565" marT="109728" marB="10972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1200"/>
                        </a:spcBef>
                        <a:spcAft>
                          <a:spcPts val="0"/>
                        </a:spcAft>
                      </a:pPr>
                      <a:r>
                        <a:rPr lang="en-US" sz="2000" baseline="0" smtClean="0">
                          <a:solidFill>
                            <a:schemeClr val="bg1"/>
                          </a:solidFill>
                          <a:effectLst/>
                          <a:latin typeface="+mn-lt"/>
                        </a:rPr>
                        <a:t>8 min</a:t>
                      </a:r>
                      <a:endParaRPr lang="en-US" sz="2000" baseline="0" dirty="0" smtClean="0">
                        <a:solidFill>
                          <a:schemeClr val="bg1"/>
                        </a:solidFill>
                        <a:effectLst/>
                        <a:latin typeface="+mn-lt"/>
                      </a:endParaRPr>
                    </a:p>
                  </a:txBody>
                  <a:tcPr marL="175565" marR="175565" marT="109728" marB="10972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r>
              <a:tr h="463296">
                <a:tc>
                  <a:txBody>
                    <a:bodyPr/>
                    <a:lstStyle/>
                    <a:p>
                      <a:pPr marL="0" marR="0" algn="l">
                        <a:spcBef>
                          <a:spcPts val="1200"/>
                        </a:spcBef>
                        <a:spcAft>
                          <a:spcPts val="0"/>
                        </a:spcAft>
                      </a:pPr>
                      <a:r>
                        <a:rPr lang="en-US" sz="2000" smtClean="0">
                          <a:solidFill>
                            <a:schemeClr val="bg1"/>
                          </a:solidFill>
                          <a:effectLst/>
                          <a:latin typeface="+mn-lt"/>
                          <a:ea typeface="ＭＳ 明朝"/>
                          <a:cs typeface="Times New Roman"/>
                        </a:rPr>
                        <a:t>Task</a:t>
                      </a:r>
                      <a:r>
                        <a:rPr lang="en-US" sz="2000" baseline="0" smtClean="0">
                          <a:solidFill>
                            <a:schemeClr val="bg1"/>
                          </a:solidFill>
                          <a:effectLst/>
                          <a:latin typeface="+mn-lt"/>
                          <a:ea typeface="ＭＳ 明朝"/>
                          <a:cs typeface="Times New Roman"/>
                        </a:rPr>
                        <a:t> a. Search rough alpha index</a:t>
                      </a:r>
                      <a:endParaRPr lang="en-US" sz="2000" dirty="0">
                        <a:solidFill>
                          <a:schemeClr val="bg1"/>
                        </a:solidFill>
                        <a:effectLst/>
                        <a:latin typeface="+mn-lt"/>
                        <a:ea typeface="ＭＳ 明朝"/>
                        <a:cs typeface="Times New Roman"/>
                      </a:endParaRPr>
                    </a:p>
                  </a:txBody>
                  <a:tcPr marL="175565" marR="175565" marT="109728" marB="10972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l">
                        <a:spcBef>
                          <a:spcPts val="1200"/>
                        </a:spcBef>
                        <a:spcAft>
                          <a:spcPts val="0"/>
                        </a:spcAft>
                      </a:pPr>
                      <a:r>
                        <a:rPr lang="en-US" sz="2000" smtClean="0">
                          <a:solidFill>
                            <a:schemeClr val="bg1"/>
                          </a:solidFill>
                          <a:effectLst/>
                          <a:latin typeface="+mn-lt"/>
                          <a:ea typeface="ＭＳ 明朝"/>
                          <a:cs typeface="Times New Roman"/>
                        </a:rPr>
                        <a:t>Slides   7 - 20</a:t>
                      </a:r>
                      <a:endParaRPr lang="en-US" sz="2000" dirty="0">
                        <a:solidFill>
                          <a:schemeClr val="bg1"/>
                        </a:solidFill>
                        <a:effectLst/>
                        <a:latin typeface="+mn-lt"/>
                        <a:ea typeface="ＭＳ 明朝"/>
                        <a:cs typeface="Times New Roman"/>
                      </a:endParaRPr>
                    </a:p>
                  </a:txBody>
                  <a:tcPr marL="175565" marR="175565" marT="109728" marB="10972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1200"/>
                        </a:spcBef>
                        <a:spcAft>
                          <a:spcPts val="0"/>
                        </a:spcAft>
                      </a:pPr>
                      <a:r>
                        <a:rPr lang="en-US" sz="2000" baseline="0" smtClean="0">
                          <a:solidFill>
                            <a:schemeClr val="bg1"/>
                          </a:solidFill>
                          <a:effectLst/>
                          <a:latin typeface="+mn-lt"/>
                        </a:rPr>
                        <a:t>20 min</a:t>
                      </a:r>
                      <a:endParaRPr lang="en-US" sz="2000" baseline="0" dirty="0" smtClean="0">
                        <a:solidFill>
                          <a:schemeClr val="bg1"/>
                        </a:solidFill>
                        <a:effectLst/>
                        <a:latin typeface="+mn-lt"/>
                      </a:endParaRPr>
                    </a:p>
                  </a:txBody>
                  <a:tcPr marL="175565" marR="175565" marT="109728" marB="10972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r>
              <a:tr h="463296">
                <a:tc>
                  <a:txBody>
                    <a:bodyPr/>
                    <a:lstStyle/>
                    <a:p>
                      <a:pPr marL="0" marR="0" algn="l">
                        <a:spcBef>
                          <a:spcPts val="1200"/>
                        </a:spcBef>
                        <a:spcAft>
                          <a:spcPts val="0"/>
                        </a:spcAft>
                      </a:pPr>
                      <a:r>
                        <a:rPr lang="en-US" sz="2000" smtClean="0">
                          <a:solidFill>
                            <a:schemeClr val="bg1"/>
                          </a:solidFill>
                          <a:effectLst/>
                          <a:latin typeface="+mn-lt"/>
                          <a:ea typeface="ＭＳ 明朝"/>
                          <a:cs typeface="Times New Roman"/>
                        </a:rPr>
                        <a:t>Task b. Make a better alpha index</a:t>
                      </a:r>
                      <a:endParaRPr lang="en-US" sz="2000" dirty="0">
                        <a:solidFill>
                          <a:schemeClr val="bg1"/>
                        </a:solidFill>
                        <a:effectLst/>
                        <a:latin typeface="+mn-lt"/>
                        <a:ea typeface="ＭＳ 明朝"/>
                        <a:cs typeface="Times New Roman"/>
                      </a:endParaRPr>
                    </a:p>
                  </a:txBody>
                  <a:tcPr marL="175565" marR="175565" marT="109728" marB="10972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l">
                        <a:spcBef>
                          <a:spcPts val="1200"/>
                        </a:spcBef>
                        <a:spcAft>
                          <a:spcPts val="0"/>
                        </a:spcAft>
                      </a:pPr>
                      <a:r>
                        <a:rPr lang="en-US" sz="2000" smtClean="0">
                          <a:solidFill>
                            <a:schemeClr val="bg1"/>
                          </a:solidFill>
                          <a:effectLst/>
                          <a:latin typeface="+mn-lt"/>
                          <a:ea typeface="ＭＳ 明朝"/>
                          <a:cs typeface="Times New Roman"/>
                        </a:rPr>
                        <a:t>Slides 21</a:t>
                      </a:r>
                      <a:r>
                        <a:rPr lang="en-US" sz="2000" baseline="0" smtClean="0">
                          <a:solidFill>
                            <a:schemeClr val="bg1"/>
                          </a:solidFill>
                          <a:effectLst/>
                          <a:latin typeface="+mn-lt"/>
                          <a:ea typeface="ＭＳ 明朝"/>
                          <a:cs typeface="Times New Roman"/>
                        </a:rPr>
                        <a:t> - 25</a:t>
                      </a:r>
                      <a:endParaRPr lang="en-US" sz="2000" dirty="0">
                        <a:solidFill>
                          <a:schemeClr val="bg1"/>
                        </a:solidFill>
                        <a:effectLst/>
                        <a:latin typeface="+mn-lt"/>
                        <a:ea typeface="ＭＳ 明朝"/>
                        <a:cs typeface="Times New Roman"/>
                      </a:endParaRPr>
                    </a:p>
                  </a:txBody>
                  <a:tcPr marL="175565" marR="175565" marT="109728" marB="10972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1200"/>
                        </a:spcBef>
                        <a:spcAft>
                          <a:spcPts val="0"/>
                        </a:spcAft>
                      </a:pPr>
                      <a:r>
                        <a:rPr lang="en-US" sz="2000" baseline="0" smtClean="0">
                          <a:solidFill>
                            <a:schemeClr val="bg1"/>
                          </a:solidFill>
                          <a:effectLst/>
                          <a:latin typeface="+mn-lt"/>
                        </a:rPr>
                        <a:t>12 min</a:t>
                      </a:r>
                      <a:endParaRPr lang="en-US" sz="2000" baseline="0" dirty="0" smtClean="0">
                        <a:solidFill>
                          <a:schemeClr val="bg1"/>
                        </a:solidFill>
                        <a:effectLst/>
                        <a:latin typeface="+mn-lt"/>
                      </a:endParaRPr>
                    </a:p>
                  </a:txBody>
                  <a:tcPr marL="175565" marR="175565" marT="109728" marB="10972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r>
              <a:tr h="463296">
                <a:tc>
                  <a:txBody>
                    <a:bodyPr/>
                    <a:lstStyle/>
                    <a:p>
                      <a:pPr marL="857250" marR="0" indent="-857250" algn="l">
                        <a:spcBef>
                          <a:spcPts val="1200"/>
                        </a:spcBef>
                        <a:spcAft>
                          <a:spcPts val="0"/>
                        </a:spcAft>
                      </a:pPr>
                      <a:r>
                        <a:rPr lang="en-US" sz="2000" smtClean="0"/>
                        <a:t>Task </a:t>
                      </a:r>
                      <a:r>
                        <a:rPr lang="en-US" sz="2000" smtClean="0"/>
                        <a:t>c. Develop</a:t>
                      </a:r>
                      <a:r>
                        <a:rPr lang="en-US" sz="2000" baseline="0" smtClean="0"/>
                        <a:t> index language for computer IR system, &lt; 100 topical descriptors</a:t>
                      </a:r>
                      <a:endParaRPr lang="en-US" sz="2000" dirty="0">
                        <a:solidFill>
                          <a:schemeClr val="bg1"/>
                        </a:solidFill>
                        <a:effectLst/>
                        <a:latin typeface="+mn-lt"/>
                        <a:ea typeface="ＭＳ 明朝"/>
                        <a:cs typeface="Times New Roman"/>
                      </a:endParaRPr>
                    </a:p>
                  </a:txBody>
                  <a:tcPr marL="175565" marR="175565" marT="109728" marB="10972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l">
                        <a:spcBef>
                          <a:spcPts val="1200"/>
                        </a:spcBef>
                        <a:spcAft>
                          <a:spcPts val="0"/>
                        </a:spcAft>
                      </a:pPr>
                      <a:r>
                        <a:rPr lang="en-US" sz="2000" smtClean="0">
                          <a:solidFill>
                            <a:schemeClr val="bg1"/>
                          </a:solidFill>
                          <a:effectLst/>
                          <a:latin typeface="+mn-lt"/>
                        </a:rPr>
                        <a:t>Slides</a:t>
                      </a:r>
                      <a:r>
                        <a:rPr lang="en-US" sz="2000" baseline="0" smtClean="0">
                          <a:solidFill>
                            <a:schemeClr val="bg1"/>
                          </a:solidFill>
                          <a:effectLst/>
                          <a:latin typeface="+mn-lt"/>
                        </a:rPr>
                        <a:t> 26 - 46</a:t>
                      </a:r>
                      <a:endParaRPr lang="en-US" sz="2000" dirty="0">
                        <a:solidFill>
                          <a:schemeClr val="bg1"/>
                        </a:solidFill>
                        <a:effectLst/>
                        <a:latin typeface="+mn-lt"/>
                        <a:ea typeface="ＭＳ 明朝"/>
                        <a:cs typeface="Times New Roman"/>
                      </a:endParaRPr>
                    </a:p>
                  </a:txBody>
                  <a:tcPr marL="175565" marR="175565" marT="109728" marB="10972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1200"/>
                        </a:spcBef>
                        <a:spcAft>
                          <a:spcPts val="0"/>
                        </a:spcAft>
                      </a:pPr>
                      <a:r>
                        <a:rPr lang="en-US" sz="2000" baseline="0" smtClean="0">
                          <a:solidFill>
                            <a:schemeClr val="bg1"/>
                          </a:solidFill>
                          <a:effectLst/>
                          <a:latin typeface="+mn-lt"/>
                        </a:rPr>
                        <a:t>40 min</a:t>
                      </a:r>
                      <a:endParaRPr lang="en-US" sz="2000" baseline="0" dirty="0" smtClean="0">
                        <a:solidFill>
                          <a:schemeClr val="bg1"/>
                        </a:solidFill>
                        <a:effectLst/>
                        <a:latin typeface="+mn-lt"/>
                      </a:endParaRPr>
                    </a:p>
                  </a:txBody>
                  <a:tcPr marL="175565" marR="175565" marT="109728" marB="10972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r>
              <a:tr h="463296">
                <a:tc>
                  <a:txBody>
                    <a:bodyPr/>
                    <a:lstStyle/>
                    <a:p>
                      <a:pPr marL="0" marR="0" algn="l">
                        <a:spcBef>
                          <a:spcPts val="1200"/>
                        </a:spcBef>
                        <a:spcAft>
                          <a:spcPts val="0"/>
                        </a:spcAft>
                      </a:pPr>
                      <a:r>
                        <a:rPr lang="en-US" sz="2000" smtClean="0"/>
                        <a:t>Task </a:t>
                      </a:r>
                      <a:r>
                        <a:rPr lang="en-US" sz="2000" smtClean="0"/>
                        <a:t>d. Analyze the  LC Subject Headings</a:t>
                      </a:r>
                      <a:endParaRPr lang="en-US" sz="2000" dirty="0">
                        <a:solidFill>
                          <a:schemeClr val="bg1"/>
                        </a:solidFill>
                        <a:effectLst/>
                        <a:latin typeface="+mn-lt"/>
                        <a:ea typeface="ＭＳ 明朝"/>
                        <a:cs typeface="Times New Roman"/>
                      </a:endParaRPr>
                    </a:p>
                  </a:txBody>
                  <a:tcPr marL="175565" marR="175565" marT="109728" marB="10972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l">
                        <a:spcBef>
                          <a:spcPts val="1200"/>
                        </a:spcBef>
                        <a:spcAft>
                          <a:spcPts val="0"/>
                        </a:spcAft>
                      </a:pPr>
                      <a:r>
                        <a:rPr lang="en-US" sz="2000" smtClean="0">
                          <a:solidFill>
                            <a:schemeClr val="bg1"/>
                          </a:solidFill>
                          <a:effectLst/>
                          <a:latin typeface="+mn-lt"/>
                          <a:ea typeface="ＭＳ 明朝"/>
                          <a:cs typeface="Times New Roman"/>
                        </a:rPr>
                        <a:t>Slide </a:t>
                      </a:r>
                      <a:r>
                        <a:rPr lang="en-US" sz="2000" smtClean="0">
                          <a:solidFill>
                            <a:schemeClr val="bg1"/>
                          </a:solidFill>
                          <a:effectLst/>
                          <a:latin typeface="+mn-lt"/>
                          <a:ea typeface="ＭＳ 明朝"/>
                          <a:cs typeface="Times New Roman"/>
                        </a:rPr>
                        <a:t>47 - 52</a:t>
                      </a:r>
                      <a:endParaRPr lang="en-US" sz="2000" dirty="0">
                        <a:solidFill>
                          <a:schemeClr val="bg1"/>
                        </a:solidFill>
                        <a:effectLst/>
                        <a:latin typeface="+mn-lt"/>
                        <a:ea typeface="ＭＳ 明朝"/>
                        <a:cs typeface="Times New Roman"/>
                      </a:endParaRPr>
                    </a:p>
                  </a:txBody>
                  <a:tcPr marL="175565" marR="175565" marT="109728" marB="10972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1200"/>
                        </a:spcBef>
                        <a:spcAft>
                          <a:spcPts val="0"/>
                        </a:spcAft>
                      </a:pPr>
                      <a:r>
                        <a:rPr lang="en-US" sz="2000" baseline="0" smtClean="0">
                          <a:solidFill>
                            <a:schemeClr val="bg1"/>
                          </a:solidFill>
                          <a:effectLst/>
                          <a:latin typeface="+mn-lt"/>
                        </a:rPr>
                        <a:t>20 min</a:t>
                      </a:r>
                      <a:endParaRPr lang="en-US" sz="2000" baseline="0" dirty="0" smtClean="0">
                        <a:solidFill>
                          <a:schemeClr val="bg1"/>
                        </a:solidFill>
                        <a:effectLst/>
                        <a:latin typeface="+mn-lt"/>
                      </a:endParaRPr>
                    </a:p>
                  </a:txBody>
                  <a:tcPr marL="175565" marR="175565" marT="109728" marB="10972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r>
              <a:tr h="463296">
                <a:tc>
                  <a:txBody>
                    <a:bodyPr/>
                    <a:lstStyle/>
                    <a:p>
                      <a:pPr marL="0" marR="0" algn="l">
                        <a:spcBef>
                          <a:spcPts val="1200"/>
                        </a:spcBef>
                        <a:spcAft>
                          <a:spcPts val="0"/>
                        </a:spcAft>
                      </a:pPr>
                      <a:r>
                        <a:rPr lang="en-US" sz="2000" smtClean="0">
                          <a:solidFill>
                            <a:schemeClr val="bg1"/>
                          </a:solidFill>
                          <a:effectLst/>
                          <a:latin typeface="+mn-lt"/>
                          <a:ea typeface="ＭＳ 明朝"/>
                          <a:cs typeface="Times New Roman"/>
                        </a:rPr>
                        <a:t>Task </a:t>
                      </a:r>
                      <a:r>
                        <a:rPr lang="en-US" sz="2000" smtClean="0">
                          <a:solidFill>
                            <a:schemeClr val="bg1"/>
                          </a:solidFill>
                          <a:effectLst/>
                          <a:latin typeface="+mn-lt"/>
                          <a:ea typeface="ＭＳ 明朝"/>
                          <a:cs typeface="Times New Roman"/>
                        </a:rPr>
                        <a:t>e. Analyze the LCC Classification</a:t>
                      </a:r>
                      <a:endParaRPr lang="en-US" sz="2000" dirty="0">
                        <a:solidFill>
                          <a:schemeClr val="bg1"/>
                        </a:solidFill>
                        <a:effectLst/>
                        <a:latin typeface="+mn-lt"/>
                        <a:ea typeface="ＭＳ 明朝"/>
                        <a:cs typeface="Times New Roman"/>
                      </a:endParaRPr>
                    </a:p>
                  </a:txBody>
                  <a:tcPr marL="175565" marR="175565" marT="109728" marB="10972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l">
                        <a:spcBef>
                          <a:spcPts val="1200"/>
                        </a:spcBef>
                        <a:spcAft>
                          <a:spcPts val="0"/>
                        </a:spcAft>
                      </a:pPr>
                      <a:r>
                        <a:rPr lang="en-US" sz="2000" smtClean="0">
                          <a:solidFill>
                            <a:schemeClr val="bg1"/>
                          </a:solidFill>
                          <a:effectLst/>
                          <a:latin typeface="+mn-lt"/>
                          <a:ea typeface="ＭＳ 明朝"/>
                          <a:cs typeface="Times New Roman"/>
                        </a:rPr>
                        <a:t>Slide </a:t>
                      </a:r>
                      <a:r>
                        <a:rPr lang="en-US" sz="2000" smtClean="0">
                          <a:solidFill>
                            <a:schemeClr val="bg1"/>
                          </a:solidFill>
                          <a:effectLst/>
                          <a:latin typeface="+mn-lt"/>
                          <a:ea typeface="ＭＳ 明朝"/>
                          <a:cs typeface="Times New Roman"/>
                        </a:rPr>
                        <a:t>53  - 67</a:t>
                      </a:r>
                      <a:endParaRPr lang="en-US" sz="2000" dirty="0">
                        <a:solidFill>
                          <a:schemeClr val="bg1"/>
                        </a:solidFill>
                        <a:effectLst/>
                        <a:latin typeface="+mn-lt"/>
                        <a:ea typeface="ＭＳ 明朝"/>
                        <a:cs typeface="Times New Roman"/>
                      </a:endParaRPr>
                    </a:p>
                  </a:txBody>
                  <a:tcPr marL="175565" marR="175565" marT="109728" marB="10972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1200"/>
                        </a:spcBef>
                        <a:spcAft>
                          <a:spcPts val="0"/>
                        </a:spcAft>
                      </a:pPr>
                      <a:r>
                        <a:rPr lang="en-US" sz="2000" baseline="0" smtClean="0">
                          <a:solidFill>
                            <a:schemeClr val="bg1"/>
                          </a:solidFill>
                          <a:effectLst/>
                          <a:latin typeface="+mn-lt"/>
                        </a:rPr>
                        <a:t>75 </a:t>
                      </a:r>
                      <a:r>
                        <a:rPr lang="en-US" sz="2000" baseline="0" smtClean="0">
                          <a:solidFill>
                            <a:schemeClr val="bg1"/>
                          </a:solidFill>
                          <a:effectLst/>
                          <a:latin typeface="+mn-lt"/>
                        </a:rPr>
                        <a:t>min</a:t>
                      </a:r>
                      <a:endParaRPr lang="en-US" sz="2000" baseline="0" dirty="0" smtClean="0">
                        <a:solidFill>
                          <a:schemeClr val="bg1"/>
                        </a:solidFill>
                        <a:effectLst/>
                        <a:latin typeface="+mn-lt"/>
                      </a:endParaRPr>
                    </a:p>
                  </a:txBody>
                  <a:tcPr marL="175565" marR="175565" marT="109728" marB="10972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r>
              <a:tr h="463296">
                <a:tc>
                  <a:txBody>
                    <a:bodyPr/>
                    <a:lstStyle/>
                    <a:p>
                      <a:pPr marL="0" marR="0" algn="l">
                        <a:spcBef>
                          <a:spcPts val="1200"/>
                        </a:spcBef>
                        <a:spcAft>
                          <a:spcPts val="0"/>
                        </a:spcAft>
                      </a:pPr>
                      <a:r>
                        <a:rPr lang="en-US" sz="2000" smtClean="0">
                          <a:solidFill>
                            <a:schemeClr val="bg1"/>
                          </a:solidFill>
                          <a:effectLst/>
                          <a:latin typeface="+mn-lt"/>
                          <a:ea typeface="ＭＳ 明朝"/>
                          <a:cs typeface="Times New Roman"/>
                        </a:rPr>
                        <a:t>Total</a:t>
                      </a:r>
                      <a:endParaRPr lang="en-US" sz="2000" dirty="0">
                        <a:solidFill>
                          <a:schemeClr val="bg1"/>
                        </a:solidFill>
                        <a:effectLst/>
                        <a:latin typeface="+mn-lt"/>
                        <a:ea typeface="ＭＳ 明朝"/>
                        <a:cs typeface="Times New Roman"/>
                      </a:endParaRPr>
                    </a:p>
                  </a:txBody>
                  <a:tcPr marL="175565" marR="175565" marT="109728" marB="10972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l">
                        <a:spcBef>
                          <a:spcPts val="1200"/>
                        </a:spcBef>
                        <a:spcAft>
                          <a:spcPts val="0"/>
                        </a:spcAft>
                      </a:pPr>
                      <a:endParaRPr lang="en-US" sz="2000" dirty="0">
                        <a:solidFill>
                          <a:schemeClr val="bg1"/>
                        </a:solidFill>
                        <a:effectLst/>
                        <a:latin typeface="+mn-lt"/>
                        <a:ea typeface="ＭＳ 明朝"/>
                        <a:cs typeface="Times New Roman"/>
                      </a:endParaRPr>
                    </a:p>
                  </a:txBody>
                  <a:tcPr marL="175565" marR="175565" marT="109728" marB="10972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1200"/>
                        </a:spcBef>
                        <a:spcAft>
                          <a:spcPts val="0"/>
                        </a:spcAft>
                      </a:pPr>
                      <a:r>
                        <a:rPr lang="en-US" sz="2000" baseline="0" smtClean="0">
                          <a:solidFill>
                            <a:schemeClr val="bg1"/>
                          </a:solidFill>
                          <a:effectLst/>
                          <a:latin typeface="+mn-lt"/>
                        </a:rPr>
                        <a:t>180 min</a:t>
                      </a:r>
                      <a:endParaRPr lang="en-US" sz="2000" baseline="0" dirty="0" smtClean="0">
                        <a:solidFill>
                          <a:schemeClr val="bg1"/>
                        </a:solidFill>
                        <a:effectLst/>
                        <a:latin typeface="+mn-lt"/>
                      </a:endParaRPr>
                    </a:p>
                  </a:txBody>
                  <a:tcPr marL="175565" marR="175565" marT="109728" marB="10972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343641664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808063848"/>
              </p:ext>
            </p:extLst>
          </p:nvPr>
        </p:nvGraphicFramePr>
        <p:xfrm>
          <a:off x="457200" y="150813"/>
          <a:ext cx="20496312" cy="5259387"/>
        </p:xfrm>
        <a:graphic>
          <a:graphicData uri="http://schemas.openxmlformats.org/drawingml/2006/table">
            <a:tbl>
              <a:tblPr/>
              <a:tblGrid>
                <a:gridCol w="1600200"/>
                <a:gridCol w="1524000"/>
                <a:gridCol w="1261872"/>
                <a:gridCol w="3538728"/>
                <a:gridCol w="2819400"/>
                <a:gridCol w="2055912"/>
                <a:gridCol w="1676400"/>
                <a:gridCol w="1905000"/>
                <a:gridCol w="4114800"/>
              </a:tblGrid>
              <a:tr h="460720">
                <a:tc rowSpan="2">
                  <a:txBody>
                    <a:bodyPr/>
                    <a:lstStyle/>
                    <a:p>
                      <a:pPr marL="0" marR="0" algn="ctr">
                        <a:spcBef>
                          <a:spcPts val="0"/>
                        </a:spcBef>
                        <a:spcAft>
                          <a:spcPts val="0"/>
                        </a:spcAft>
                      </a:pPr>
                      <a:r>
                        <a:rPr lang="en-US" sz="1200" b="1" kern="1400" dirty="0" smtClean="0">
                          <a:solidFill>
                            <a:srgbClr val="000000"/>
                          </a:solidFill>
                          <a:latin typeface="Arial" panose="020B0604020202020204" pitchFamily="34" charset="0"/>
                          <a:ea typeface="Calibri"/>
                          <a:cs typeface="Arial" panose="020B0604020202020204" pitchFamily="34" charset="0"/>
                        </a:rPr>
                        <a:t>a</a:t>
                      </a:r>
                    </a:p>
                    <a:p>
                      <a:pPr marL="0" marR="0" algn="ctr">
                        <a:spcBef>
                          <a:spcPts val="0"/>
                        </a:spcBef>
                        <a:spcAft>
                          <a:spcPts val="0"/>
                        </a:spcAft>
                      </a:pPr>
                      <a:r>
                        <a:rPr lang="en-US" sz="1200" b="1" kern="1400" dirty="0" smtClean="0">
                          <a:solidFill>
                            <a:srgbClr val="000000"/>
                          </a:solidFill>
                          <a:latin typeface="Arial" panose="020B0604020202020204" pitchFamily="34" charset="0"/>
                          <a:ea typeface="Calibri"/>
                          <a:cs typeface="Arial" panose="020B0604020202020204" pitchFamily="34" charset="0"/>
                        </a:rPr>
                        <a:t>Search terms</a:t>
                      </a:r>
                    </a:p>
                    <a:p>
                      <a:pPr marL="0" marR="0" algn="ctr">
                        <a:spcBef>
                          <a:spcPts val="0"/>
                        </a:spcBef>
                        <a:spcAft>
                          <a:spcPts val="0"/>
                        </a:spcAft>
                      </a:pPr>
                      <a:r>
                        <a:rPr lang="en-US" sz="1200" b="1" kern="1400" dirty="0" smtClean="0">
                          <a:solidFill>
                            <a:srgbClr val="000000"/>
                          </a:solidFill>
                          <a:latin typeface="Arial" panose="020B0604020202020204" pitchFamily="34" charset="0"/>
                          <a:ea typeface="Calibri"/>
                          <a:cs typeface="Arial" panose="020B0604020202020204" pitchFamily="34" charset="0"/>
                        </a:rPr>
                        <a:t>for concept Harbor</a:t>
                      </a:r>
                    </a:p>
                    <a:p>
                      <a:pPr marL="0" marR="0" algn="ctr">
                        <a:spcBef>
                          <a:spcPts val="0"/>
                        </a:spcBef>
                        <a:spcAft>
                          <a:spcPts val="0"/>
                        </a:spcAft>
                      </a:pPr>
                      <a:r>
                        <a:rPr lang="en-US" sz="1200" b="0" kern="1400" dirty="0" smtClean="0">
                          <a:solidFill>
                            <a:srgbClr val="000000"/>
                          </a:solidFill>
                          <a:latin typeface="Arial" panose="020B0604020202020204" pitchFamily="34" charset="0"/>
                          <a:ea typeface="Calibri"/>
                          <a:cs typeface="Arial" panose="020B0604020202020204" pitchFamily="34" charset="0"/>
                        </a:rPr>
                        <a:t>in the raw alpha index</a:t>
                      </a:r>
                      <a:endParaRPr lang="en-US" sz="1200" b="0" kern="1400" dirty="0">
                        <a:solidFill>
                          <a:srgbClr val="000000"/>
                        </a:solidFill>
                        <a:latin typeface="Arial" panose="020B0604020202020204" pitchFamily="34" charset="0"/>
                        <a:ea typeface="Calibri"/>
                        <a:cs typeface="Arial" panose="020B0604020202020204" pitchFamily="34" charset="0"/>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Arial" panose="020B0604020202020204" pitchFamily="34" charset="0"/>
                          <a:ea typeface="Calibri"/>
                          <a:cs typeface="Arial" panose="020B0604020202020204" pitchFamily="34" charset="0"/>
                        </a:rPr>
                        <a:t>b1</a:t>
                      </a:r>
                    </a:p>
                    <a:p>
                      <a:pPr marL="0" marR="0" algn="ctr">
                        <a:spcBef>
                          <a:spcPts val="0"/>
                        </a:spcBef>
                        <a:spcAft>
                          <a:spcPts val="0"/>
                        </a:spcAft>
                      </a:pPr>
                      <a:r>
                        <a:rPr lang="en-US" sz="1200" b="1" kern="1400" dirty="0" smtClean="0">
                          <a:solidFill>
                            <a:srgbClr val="000000"/>
                          </a:solidFill>
                          <a:latin typeface="Arial" panose="020B0604020202020204" pitchFamily="34" charset="0"/>
                          <a:ea typeface="Calibri"/>
                          <a:cs typeface="Arial" panose="020B0604020202020204" pitchFamily="34" charset="0"/>
                        </a:rPr>
                        <a:t>Variants </a:t>
                      </a:r>
                      <a:r>
                        <a:rPr lang="en-US" sz="1200" b="1" kern="1400" dirty="0">
                          <a:solidFill>
                            <a:srgbClr val="000000"/>
                          </a:solidFill>
                          <a:latin typeface="Arial" panose="020B0604020202020204" pitchFamily="34" charset="0"/>
                          <a:ea typeface="Calibri"/>
                          <a:cs typeface="Arial" panose="020B0604020202020204" pitchFamily="34" charset="0"/>
                        </a:rPr>
                        <a:t>consolidated</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Arial" panose="020B0604020202020204" pitchFamily="34" charset="0"/>
                          <a:ea typeface="Calibri"/>
                          <a:cs typeface="Arial" panose="020B0604020202020204" pitchFamily="34" charset="0"/>
                        </a:rPr>
                        <a:t>b2</a:t>
                      </a:r>
                    </a:p>
                    <a:p>
                      <a:pPr marL="0" marR="0" algn="ctr">
                        <a:spcBef>
                          <a:spcPts val="0"/>
                        </a:spcBef>
                        <a:spcAft>
                          <a:spcPts val="0"/>
                        </a:spcAft>
                      </a:pPr>
                      <a:r>
                        <a:rPr lang="en-US" sz="1200" b="1" kern="1400" dirty="0" smtClean="0">
                          <a:solidFill>
                            <a:srgbClr val="000000"/>
                          </a:solidFill>
                          <a:latin typeface="Arial" panose="020B0604020202020204" pitchFamily="34" charset="0"/>
                          <a:ea typeface="Calibri"/>
                          <a:cs typeface="Arial" panose="020B0604020202020204" pitchFamily="34" charset="0"/>
                        </a:rPr>
                        <a:t>Synonyms </a:t>
                      </a:r>
                      <a:r>
                        <a:rPr lang="en-US" sz="1200" b="1" kern="1400" dirty="0">
                          <a:solidFill>
                            <a:srgbClr val="000000"/>
                          </a:solidFill>
                          <a:latin typeface="Arial" panose="020B0604020202020204" pitchFamily="34" charset="0"/>
                          <a:ea typeface="Calibri"/>
                          <a:cs typeface="Arial" panose="020B0604020202020204" pitchFamily="34" charset="0"/>
                        </a:rPr>
                        <a:t>consolidated</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Arial" panose="020B0604020202020204" pitchFamily="34" charset="0"/>
                          <a:ea typeface="Calibri"/>
                          <a:cs typeface="Arial" panose="020B0604020202020204" pitchFamily="34" charset="0"/>
                        </a:rPr>
                        <a:t>c1</a:t>
                      </a:r>
                    </a:p>
                    <a:p>
                      <a:pPr marL="0" marR="0" algn="ctr">
                        <a:spcBef>
                          <a:spcPts val="0"/>
                        </a:spcBef>
                        <a:spcAft>
                          <a:spcPts val="0"/>
                        </a:spcAft>
                      </a:pPr>
                      <a:r>
                        <a:rPr lang="en-US" sz="1200" b="1" kern="1400" dirty="0" smtClean="0">
                          <a:solidFill>
                            <a:srgbClr val="000000"/>
                          </a:solidFill>
                          <a:latin typeface="Arial" panose="020B0604020202020204" pitchFamily="34" charset="0"/>
                          <a:ea typeface="Calibri"/>
                          <a:cs typeface="Arial" panose="020B0604020202020204" pitchFamily="34" charset="0"/>
                        </a:rPr>
                        <a:t>Semantic factors</a:t>
                      </a:r>
                      <a:endParaRPr lang="en-US" sz="1200" b="1" kern="1400" dirty="0">
                        <a:solidFill>
                          <a:srgbClr val="000000"/>
                        </a:solidFill>
                        <a:latin typeface="Arial" panose="020B0604020202020204" pitchFamily="34" charset="0"/>
                        <a:ea typeface="Calibri"/>
                        <a:cs typeface="Arial" panose="020B0604020202020204" pitchFamily="34" charset="0"/>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Arial" panose="020B0604020202020204" pitchFamily="34" charset="0"/>
                          <a:ea typeface="Calibri"/>
                          <a:cs typeface="Arial" panose="020B0604020202020204" pitchFamily="34" charset="0"/>
                        </a:rPr>
                        <a:t>c1 continued</a:t>
                      </a:r>
                    </a:p>
                    <a:p>
                      <a:pPr marL="0" marR="0" algn="ctr">
                        <a:spcBef>
                          <a:spcPts val="0"/>
                        </a:spcBef>
                        <a:spcAft>
                          <a:spcPts val="0"/>
                        </a:spcAft>
                      </a:pPr>
                      <a:r>
                        <a:rPr lang="en-US" sz="1200" b="1" kern="1400" dirty="0" smtClean="0">
                          <a:solidFill>
                            <a:srgbClr val="000000"/>
                          </a:solidFill>
                          <a:latin typeface="Arial" panose="020B0604020202020204" pitchFamily="34" charset="0"/>
                          <a:ea typeface="Calibri"/>
                          <a:cs typeface="Arial" panose="020B0604020202020204" pitchFamily="34" charset="0"/>
                        </a:rPr>
                        <a:t>Semantic</a:t>
                      </a:r>
                      <a:r>
                        <a:rPr lang="en-US" sz="1200" b="1" kern="1400" baseline="0" dirty="0" smtClean="0">
                          <a:solidFill>
                            <a:srgbClr val="000000"/>
                          </a:solidFill>
                          <a:latin typeface="Arial" panose="020B0604020202020204" pitchFamily="34" charset="0"/>
                          <a:ea typeface="Calibri"/>
                          <a:cs typeface="Arial" panose="020B0604020202020204" pitchFamily="34" charset="0"/>
                        </a:rPr>
                        <a:t> factors 2</a:t>
                      </a:r>
                      <a:endParaRPr lang="en-US" sz="1200" b="1" kern="1400" dirty="0">
                        <a:solidFill>
                          <a:srgbClr val="000000"/>
                        </a:solidFill>
                        <a:latin typeface="Arial" panose="020B0604020202020204" pitchFamily="34" charset="0"/>
                        <a:ea typeface="Calibri"/>
                        <a:cs typeface="Arial" panose="020B0604020202020204" pitchFamily="34" charset="0"/>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spcBef>
                          <a:spcPts val="0"/>
                        </a:spcBef>
                        <a:spcAft>
                          <a:spcPts val="0"/>
                        </a:spcAft>
                      </a:pPr>
                      <a:r>
                        <a:rPr lang="en-US" sz="1200" b="1" kern="1400" dirty="0" smtClean="0">
                          <a:solidFill>
                            <a:srgbClr val="000000"/>
                          </a:solidFill>
                          <a:latin typeface="Arial" panose="020B0604020202020204" pitchFamily="34" charset="0"/>
                          <a:ea typeface="Calibri"/>
                          <a:cs typeface="Arial" panose="020B0604020202020204" pitchFamily="34" charset="0"/>
                        </a:rPr>
                        <a:t>c2</a:t>
                      </a:r>
                    </a:p>
                    <a:p>
                      <a:pPr marL="0" marR="0" algn="ctr">
                        <a:spcBef>
                          <a:spcPts val="0"/>
                        </a:spcBef>
                        <a:spcAft>
                          <a:spcPts val="0"/>
                        </a:spcAft>
                      </a:pPr>
                      <a:endParaRPr lang="en-US" sz="1200" b="1" kern="1400" dirty="0" smtClean="0">
                        <a:solidFill>
                          <a:srgbClr val="000000"/>
                        </a:solidFill>
                        <a:latin typeface="Arial" panose="020B0604020202020204" pitchFamily="34" charset="0"/>
                        <a:ea typeface="Calibri"/>
                        <a:cs typeface="Arial" panose="020B0604020202020204" pitchFamily="34" charset="0"/>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endParaRPr lang="en-US" sz="1200" b="1" kern="1400" dirty="0" smtClean="0">
                        <a:solidFill>
                          <a:srgbClr val="000000"/>
                        </a:solidFill>
                        <a:latin typeface="Arial" panose="020B0604020202020204" pitchFamily="34" charset="0"/>
                        <a:ea typeface="Calibri"/>
                        <a:cs typeface="Arial" panose="020B0604020202020204" pitchFamily="34" charset="0"/>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5267">
                <a:tc v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1410782" rtl="0" eaLnBrk="1" latinLnBrk="0" hangingPunct="1">
                        <a:spcBef>
                          <a:spcPts val="0"/>
                        </a:spcBef>
                        <a:spcAft>
                          <a:spcPts val="0"/>
                        </a:spcAft>
                        <a:tabLst>
                          <a:tab pos="857250" algn="l"/>
                        </a:tabLst>
                      </a:pPr>
                      <a:r>
                        <a:rPr lang="en-US" sz="1400" b="1" kern="1400" dirty="0" smtClean="0">
                          <a:solidFill>
                            <a:srgbClr val="FF0000"/>
                          </a:solidFill>
                          <a:latin typeface="Arial" panose="020B0604020202020204" pitchFamily="34" charset="0"/>
                          <a:ea typeface="Calibri"/>
                          <a:cs typeface="Arial" panose="020B0604020202020204" pitchFamily="34" charset="0"/>
                        </a:rPr>
                        <a:t>Mode of transportation</a:t>
                      </a:r>
                      <a:endParaRPr lang="en-US" sz="1400" b="1" kern="1400" dirty="0">
                        <a:solidFill>
                          <a:srgbClr val="FF0000"/>
                        </a:solidFill>
                        <a:latin typeface="Arial" panose="020B0604020202020204" pitchFamily="34" charset="0"/>
                        <a:ea typeface="Calibri"/>
                        <a:cs typeface="Arial" panose="020B0604020202020204" pitchFamily="34" charset="0"/>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b="1" kern="1400" dirty="0">
                        <a:solidFill>
                          <a:srgbClr val="00B050"/>
                        </a:solidFill>
                        <a:latin typeface="Arial" panose="020B0604020202020204" pitchFamily="34" charset="0"/>
                        <a:ea typeface="Calibri"/>
                        <a:cs typeface="Arial" panose="020B0604020202020204" pitchFamily="34" charset="0"/>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b="1" kern="1400" dirty="0">
                        <a:solidFill>
                          <a:srgbClr val="0070C0"/>
                        </a:solidFill>
                        <a:latin typeface="Arial" panose="020B0604020202020204" pitchFamily="34" charset="0"/>
                        <a:ea typeface="Calibri"/>
                        <a:cs typeface="Arial" panose="020B0604020202020204" pitchFamily="34" charset="0"/>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43400">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Harbor</a:t>
                      </a:r>
                    </a:p>
                    <a:p>
                      <a:pPr marL="0" marR="0">
                        <a:spcBef>
                          <a:spcPts val="0"/>
                        </a:spcBef>
                        <a:spcAft>
                          <a:spcPts val="0"/>
                        </a:spcAft>
                      </a:pPr>
                      <a:r>
                        <a:rPr lang="en-US" sz="1200" kern="1400" dirty="0" smtClean="0">
                          <a:solidFill>
                            <a:srgbClr val="000000"/>
                          </a:solidFill>
                          <a:latin typeface="+mj-lt"/>
                          <a:ea typeface="Calibri"/>
                        </a:rPr>
                        <a:t>Harbors</a:t>
                      </a:r>
                    </a:p>
                    <a:p>
                      <a:pPr marL="0" marR="0">
                        <a:spcBef>
                          <a:spcPts val="0"/>
                        </a:spcBef>
                        <a:spcAft>
                          <a:spcPts val="0"/>
                        </a:spcAft>
                      </a:pPr>
                      <a:r>
                        <a:rPr lang="en-US" sz="1200" kern="1400" dirty="0" smtClean="0">
                          <a:solidFill>
                            <a:srgbClr val="000000"/>
                          </a:solidFill>
                          <a:latin typeface="+mj-lt"/>
                          <a:ea typeface="Calibri"/>
                        </a:rPr>
                        <a:t>Harbour</a:t>
                      </a:r>
                    </a:p>
                    <a:p>
                      <a:pPr marL="0" marR="0">
                        <a:spcBef>
                          <a:spcPts val="0"/>
                        </a:spcBef>
                        <a:spcAft>
                          <a:spcPts val="0"/>
                        </a:spcAft>
                      </a:pPr>
                      <a:r>
                        <a:rPr lang="en-US" sz="1200" kern="1400" dirty="0" smtClean="0">
                          <a:solidFill>
                            <a:srgbClr val="000000"/>
                          </a:solidFill>
                          <a:latin typeface="+mj-lt"/>
                          <a:ea typeface="Calibri"/>
                        </a:rPr>
                        <a:t>Harbours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Port</a:t>
                      </a:r>
                    </a:p>
                    <a:p>
                      <a:pPr marL="0" marR="0">
                        <a:spcBef>
                          <a:spcPts val="0"/>
                        </a:spcBef>
                        <a:spcAft>
                          <a:spcPts val="0"/>
                        </a:spcAft>
                      </a:pPr>
                      <a:r>
                        <a:rPr lang="en-US" sz="1200" kern="1400" dirty="0" smtClean="0">
                          <a:solidFill>
                            <a:srgbClr val="000000"/>
                          </a:solidFill>
                          <a:latin typeface="+mj-lt"/>
                          <a:ea typeface="Calibri"/>
                        </a:rPr>
                        <a:t>Ports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Dock</a:t>
                      </a:r>
                    </a:p>
                    <a:p>
                      <a:pPr marL="0" marR="0">
                        <a:spcBef>
                          <a:spcPts val="0"/>
                        </a:spcBef>
                        <a:spcAft>
                          <a:spcPts val="0"/>
                        </a:spcAft>
                      </a:pPr>
                      <a:r>
                        <a:rPr lang="en-US" sz="1200" kern="1400" dirty="0" smtClean="0">
                          <a:solidFill>
                            <a:srgbClr val="000000"/>
                          </a:solidFill>
                          <a:latin typeface="+mj-lt"/>
                          <a:ea typeface="Calibri"/>
                        </a:rPr>
                        <a:t>Docks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indent="0" algn="l" defTabSz="1410782" rtl="0" eaLnBrk="1" fontAlgn="auto" latinLnBrk="0" hangingPunct="1">
                        <a:lnSpc>
                          <a:spcPct val="100000"/>
                        </a:lnSpc>
                        <a:spcBef>
                          <a:spcPts val="0"/>
                        </a:spcBef>
                        <a:spcAft>
                          <a:spcPts val="0"/>
                        </a:spcAft>
                        <a:buClrTx/>
                        <a:buSzTx/>
                        <a:buFontTx/>
                        <a:buNone/>
                        <a:tabLst/>
                        <a:defRPr/>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0"/>
                        </a:spcBef>
                        <a:spcAft>
                          <a:spcPts val="0"/>
                        </a:spcAft>
                        <a:buClrTx/>
                        <a:buSzTx/>
                        <a:buFontTx/>
                        <a:buNone/>
                        <a:tabLst/>
                        <a:defRPr/>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600"/>
                        </a:spcBef>
                        <a:spcAft>
                          <a:spcPts val="0"/>
                        </a:spcAft>
                        <a:buClrTx/>
                        <a:buSzTx/>
                        <a:buFontTx/>
                        <a:buNone/>
                        <a:tabLst/>
                        <a:defRPr/>
                      </a:pPr>
                      <a:r>
                        <a:rPr lang="en-US" sz="1200" kern="1400" spc="-20" baseline="0" dirty="0" smtClean="0">
                          <a:solidFill>
                            <a:srgbClr val="000000"/>
                          </a:solidFill>
                          <a:latin typeface="+mj-lt"/>
                          <a:ea typeface="Calibri"/>
                          <a:cs typeface="+mn-cs"/>
                        </a:rPr>
                        <a:t>Liverpool dock facilities</a:t>
                      </a:r>
                    </a:p>
                    <a:p>
                      <a:pPr marL="0" marR="0">
                        <a:spcBef>
                          <a:spcPts val="600"/>
                        </a:spcBef>
                        <a:spcAft>
                          <a:spcPts val="0"/>
                        </a:spcAft>
                      </a:pPr>
                      <a:r>
                        <a:rPr lang="en-US" sz="1200" kern="1400" dirty="0" smtClean="0">
                          <a:solidFill>
                            <a:srgbClr val="000000"/>
                          </a:solidFill>
                          <a:latin typeface="+mj-lt"/>
                          <a:ea typeface="Calibri"/>
                        </a:rPr>
                        <a:t>Inland ports</a:t>
                      </a:r>
                    </a:p>
                    <a:p>
                      <a:pPr marL="0" marR="0">
                        <a:spcBef>
                          <a:spcPts val="600"/>
                        </a:spcBef>
                        <a:spcAft>
                          <a:spcPts val="0"/>
                        </a:spcAft>
                      </a:pPr>
                      <a:r>
                        <a:rPr lang="en-US" sz="1200" kern="1400" dirty="0" smtClean="0">
                          <a:solidFill>
                            <a:srgbClr val="000000"/>
                          </a:solidFill>
                          <a:latin typeface="+mj-lt"/>
                          <a:ea typeface="Calibri"/>
                        </a:rPr>
                        <a:t>Boat facilities</a:t>
                      </a:r>
                    </a:p>
                    <a:p>
                      <a:pPr marL="0" marR="0">
                        <a:spcBef>
                          <a:spcPts val="600"/>
                        </a:spcBef>
                        <a:spcAft>
                          <a:spcPts val="0"/>
                        </a:spcAft>
                      </a:pPr>
                      <a:r>
                        <a:rPr lang="en-US" sz="1200" kern="1400" dirty="0" smtClean="0">
                          <a:solidFill>
                            <a:srgbClr val="000000"/>
                          </a:solidFill>
                          <a:latin typeface="+mj-lt"/>
                          <a:ea typeface="Calibri"/>
                        </a:rPr>
                        <a:t>Coastal oil</a:t>
                      </a:r>
                      <a:r>
                        <a:rPr lang="en-US" sz="1200" kern="1400" baseline="0" dirty="0" smtClean="0">
                          <a:solidFill>
                            <a:srgbClr val="000000"/>
                          </a:solidFill>
                          <a:latin typeface="+mj-lt"/>
                          <a:ea typeface="Calibri"/>
                        </a:rPr>
                        <a:t> terminal</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1028700" algn="l"/>
                        </a:tabLst>
                      </a:pPr>
                      <a:r>
                        <a:rPr lang="en-US" sz="1200" kern="1400" dirty="0" smtClean="0">
                          <a:solidFill>
                            <a:srgbClr val="000000"/>
                          </a:solidFill>
                          <a:latin typeface="+mj-lt"/>
                          <a:ea typeface="Calibri"/>
                        </a:rPr>
                        <a:t>	__</a:t>
                      </a:r>
                    </a:p>
                    <a:p>
                      <a:pPr marL="0" marR="0">
                        <a:spcBef>
                          <a:spcPts val="0"/>
                        </a:spcBef>
                        <a:spcAft>
                          <a:spcPts val="0"/>
                        </a:spcAft>
                        <a:tabLst>
                          <a:tab pos="1028700" algn="l"/>
                        </a:tabLst>
                      </a:pPr>
                      <a:r>
                        <a:rPr lang="en-US" sz="1200" kern="1400" dirty="0" smtClean="0">
                          <a:solidFill>
                            <a:srgbClr val="000000"/>
                          </a:solidFill>
                          <a:latin typeface="+mj-lt"/>
                          <a:ea typeface="Calibri"/>
                        </a:rPr>
                        <a:t>Harbor 	    |</a:t>
                      </a:r>
                    </a:p>
                    <a:p>
                      <a:pPr marL="0" marR="0">
                        <a:spcBef>
                          <a:spcPts val="0"/>
                        </a:spcBef>
                        <a:spcAft>
                          <a:spcPts val="0"/>
                        </a:spcAft>
                        <a:tabLst>
                          <a:tab pos="1028700" algn="l"/>
                        </a:tabLst>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	    &gt;</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Port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Dock	__|</a:t>
                      </a:r>
                    </a:p>
                    <a:p>
                      <a:pPr marL="0" marR="0">
                        <a:spcBef>
                          <a:spcPts val="0"/>
                        </a:spcBef>
                        <a:spcAft>
                          <a:spcPts val="0"/>
                        </a:spcAft>
                        <a:tabLst>
                          <a:tab pos="1028700" algn="l"/>
                        </a:tabLst>
                      </a:pPr>
                      <a:endParaRPr lang="en-US" sz="1200" kern="1400" dirty="0" smtClean="0">
                        <a:solidFill>
                          <a:srgbClr val="000000"/>
                        </a:solidFill>
                        <a:latin typeface="+mj-lt"/>
                        <a:ea typeface="Calibri"/>
                      </a:endParaRPr>
                    </a:p>
                    <a:p>
                      <a:pPr marL="0" marR="0">
                        <a:spcBef>
                          <a:spcPts val="0"/>
                        </a:spcBef>
                        <a:spcAft>
                          <a:spcPts val="0"/>
                        </a:spcAft>
                        <a:tabLst>
                          <a:tab pos="1028700" algn="l"/>
                        </a:tabLs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600"/>
                        </a:spcBef>
                        <a:spcAft>
                          <a:spcPts val="0"/>
                        </a:spcAft>
                        <a:buClrTx/>
                        <a:buSzTx/>
                        <a:buFontTx/>
                        <a:buNone/>
                        <a:tabLst/>
                        <a:defRPr/>
                      </a:pPr>
                      <a:r>
                        <a:rPr lang="en-US" sz="1200" kern="1400" spc="-20" baseline="0" dirty="0" smtClean="0">
                          <a:solidFill>
                            <a:srgbClr val="000000"/>
                          </a:solidFill>
                          <a:latin typeface="+mj-lt"/>
                          <a:ea typeface="Calibri"/>
                          <a:cs typeface="+mn-cs"/>
                        </a:rPr>
                        <a:t>Liverpool dock facility</a:t>
                      </a:r>
                    </a:p>
                    <a:p>
                      <a:pPr marL="0" marR="0">
                        <a:spcBef>
                          <a:spcPts val="600"/>
                        </a:spcBef>
                        <a:spcAft>
                          <a:spcPts val="0"/>
                        </a:spcAft>
                      </a:pPr>
                      <a:r>
                        <a:rPr lang="en-US" sz="1200" kern="1400" dirty="0" smtClean="0">
                          <a:solidFill>
                            <a:srgbClr val="000000"/>
                          </a:solidFill>
                          <a:latin typeface="+mj-lt"/>
                          <a:ea typeface="Calibri"/>
                        </a:rPr>
                        <a:t>Inland port</a:t>
                      </a:r>
                    </a:p>
                    <a:p>
                      <a:pPr marL="0" marR="0">
                        <a:spcBef>
                          <a:spcPts val="600"/>
                        </a:spcBef>
                        <a:spcAft>
                          <a:spcPts val="0"/>
                        </a:spcAft>
                      </a:pPr>
                      <a:r>
                        <a:rPr lang="en-US" sz="1200" kern="1400" dirty="0" smtClean="0">
                          <a:solidFill>
                            <a:srgbClr val="000000"/>
                          </a:solidFill>
                          <a:latin typeface="+mj-lt"/>
                          <a:ea typeface="Calibri"/>
                        </a:rPr>
                        <a:t>Boat facility</a:t>
                      </a:r>
                    </a:p>
                    <a:p>
                      <a:pPr marL="0" marR="0">
                        <a:spcBef>
                          <a:spcPts val="600"/>
                        </a:spcBef>
                        <a:spcAft>
                          <a:spcPts val="0"/>
                        </a:spcAft>
                      </a:pPr>
                      <a:r>
                        <a:rPr lang="en-US" sz="1200" kern="1400" dirty="0" smtClean="0">
                          <a:solidFill>
                            <a:srgbClr val="000000"/>
                          </a:solidFill>
                          <a:latin typeface="+mj-lt"/>
                          <a:ea typeface="Calibri"/>
                        </a:rPr>
                        <a:t>Coastal oil</a:t>
                      </a:r>
                      <a:r>
                        <a:rPr lang="en-US" sz="1200" kern="1400" baseline="0" dirty="0" smtClean="0">
                          <a:solidFill>
                            <a:srgbClr val="000000"/>
                          </a:solidFill>
                          <a:latin typeface="+mj-lt"/>
                          <a:ea typeface="Calibri"/>
                        </a:rPr>
                        <a:t> terminal</a:t>
                      </a: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Airport</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Harbor</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Parking garage</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Railroad station</a:t>
                      </a:r>
                    </a:p>
                    <a:p>
                      <a:pPr marL="0" marR="0">
                        <a:spcBef>
                          <a:spcPts val="0"/>
                        </a:spcBef>
                        <a:spcAft>
                          <a:spcPts val="0"/>
                        </a:spcAft>
                      </a:pPr>
                      <a:endParaRPr lang="en-US" sz="1200" b="1" kern="1400" dirty="0" smtClean="0">
                        <a:solidFill>
                          <a:srgbClr val="000000"/>
                        </a:solidFill>
                        <a:latin typeface="+mj-lt"/>
                        <a:ea typeface="Calibri"/>
                      </a:endParaRPr>
                    </a:p>
                    <a:p>
                      <a:pPr marL="0" marR="0">
                        <a:spcBef>
                          <a:spcPts val="0"/>
                        </a:spcBef>
                        <a:spcAft>
                          <a:spcPts val="0"/>
                        </a:spcAft>
                      </a:pPr>
                      <a:r>
                        <a:rPr lang="en-US" sz="1100" b="1" kern="1400" baseline="0" dirty="0" smtClean="0">
                          <a:solidFill>
                            <a:srgbClr val="00B050"/>
                          </a:solidFill>
                          <a:latin typeface="+mj-lt"/>
                          <a:ea typeface="Calibri"/>
                        </a:rPr>
                        <a:t>Traffic station</a:t>
                      </a:r>
                      <a:r>
                        <a:rPr lang="en-US" sz="1100" kern="1400" baseline="0" dirty="0" smtClean="0">
                          <a:solidFill>
                            <a:srgbClr val="00B050"/>
                          </a:solidFill>
                          <a:latin typeface="+mj-lt"/>
                          <a:ea typeface="Calibri"/>
                        </a:rPr>
                        <a:t>  </a:t>
                      </a:r>
                    </a:p>
                    <a:p>
                      <a:pPr marL="0" marR="0">
                        <a:spcBef>
                          <a:spcPts val="0"/>
                        </a:spcBef>
                        <a:spcAft>
                          <a:spcPts val="0"/>
                        </a:spcAft>
                      </a:pPr>
                      <a:r>
                        <a:rPr lang="en-US" sz="1100" kern="1400" dirty="0" smtClean="0">
                          <a:solidFill>
                            <a:srgbClr val="000000"/>
                          </a:solidFill>
                          <a:latin typeface="+mj-lt"/>
                          <a:ea typeface="Calibri"/>
                        </a:rPr>
                        <a:t>  NT Airport</a:t>
                      </a:r>
                    </a:p>
                    <a:p>
                      <a:pPr marL="0" marR="0">
                        <a:spcBef>
                          <a:spcPts val="0"/>
                        </a:spcBef>
                        <a:spcAft>
                          <a:spcPts val="0"/>
                        </a:spcAft>
                      </a:pPr>
                      <a:r>
                        <a:rPr lang="en-US" sz="1100" kern="1400" dirty="0" smtClean="0">
                          <a:solidFill>
                            <a:srgbClr val="000000"/>
                          </a:solidFill>
                          <a:latin typeface="+mj-lt"/>
                          <a:ea typeface="Calibri"/>
                        </a:rPr>
                        <a:t>  NT</a:t>
                      </a:r>
                      <a:r>
                        <a:rPr lang="en-US" sz="1100" kern="1400" baseline="0" dirty="0" smtClean="0">
                          <a:solidFill>
                            <a:srgbClr val="000000"/>
                          </a:solidFill>
                          <a:latin typeface="+mj-lt"/>
                          <a:ea typeface="Calibri"/>
                        </a:rPr>
                        <a:t> Harbor</a:t>
                      </a:r>
                      <a:endParaRPr lang="en-US" sz="1100" kern="1400" dirty="0" smtClean="0">
                        <a:solidFill>
                          <a:srgbClr val="000000"/>
                        </a:solidFill>
                        <a:latin typeface="+mj-lt"/>
                        <a:ea typeface="Calibri"/>
                      </a:endParaRPr>
                    </a:p>
                    <a:p>
                      <a:pPr marL="0" marR="0">
                        <a:spcBef>
                          <a:spcPts val="0"/>
                        </a:spcBef>
                        <a:spcAft>
                          <a:spcPts val="0"/>
                        </a:spcAft>
                      </a:pPr>
                      <a:r>
                        <a:rPr lang="en-US" sz="1100" kern="1400" dirty="0" smtClean="0">
                          <a:solidFill>
                            <a:srgbClr val="000000"/>
                          </a:solidFill>
                          <a:latin typeface="+mj-lt"/>
                          <a:ea typeface="Calibri"/>
                        </a:rPr>
                        <a:t>  NT</a:t>
                      </a:r>
                      <a:r>
                        <a:rPr lang="en-US" sz="1100" kern="1400" baseline="0" dirty="0" smtClean="0">
                          <a:solidFill>
                            <a:srgbClr val="000000"/>
                          </a:solidFill>
                          <a:latin typeface="+mj-lt"/>
                          <a:ea typeface="Calibri"/>
                        </a:rPr>
                        <a:t> </a:t>
                      </a:r>
                      <a:r>
                        <a:rPr lang="en-US" sz="1100" kern="1400" spc="-70" baseline="0" dirty="0" smtClean="0">
                          <a:solidFill>
                            <a:srgbClr val="000000"/>
                          </a:solidFill>
                          <a:latin typeface="+mj-lt"/>
                          <a:ea typeface="Calibri"/>
                        </a:rPr>
                        <a:t>Parking garage</a:t>
                      </a:r>
                    </a:p>
                    <a:p>
                      <a:pPr marL="0" marR="0">
                        <a:spcBef>
                          <a:spcPts val="0"/>
                        </a:spcBef>
                        <a:spcAft>
                          <a:spcPts val="0"/>
                        </a:spcAft>
                      </a:pPr>
                      <a:r>
                        <a:rPr lang="en-US" sz="1100" kern="1400" baseline="0" dirty="0" smtClean="0">
                          <a:solidFill>
                            <a:srgbClr val="000000"/>
                          </a:solidFill>
                          <a:latin typeface="+mj-lt"/>
                          <a:ea typeface="Calibri"/>
                        </a:rPr>
                        <a:t>  NT  RR station</a:t>
                      </a:r>
                    </a:p>
                    <a:p>
                      <a:pPr marL="0" marR="0">
                        <a:spcBef>
                          <a:spcPts val="1200"/>
                        </a:spcBef>
                        <a:spcAft>
                          <a:spcPts val="0"/>
                        </a:spcAft>
                      </a:pPr>
                      <a:r>
                        <a:rPr lang="en-US" sz="1200" kern="1400" baseline="0" dirty="0" smtClean="0">
                          <a:solidFill>
                            <a:srgbClr val="000000"/>
                          </a:solidFill>
                          <a:latin typeface="+mj-lt"/>
                          <a:ea typeface="Calibri"/>
                        </a:rPr>
                        <a:t>Liverpool harbor</a:t>
                      </a:r>
                    </a:p>
                    <a:p>
                      <a:pPr marL="0" marR="0">
                        <a:spcBef>
                          <a:spcPts val="600"/>
                        </a:spcBef>
                        <a:spcAft>
                          <a:spcPts val="0"/>
                        </a:spcAft>
                      </a:pPr>
                      <a:r>
                        <a:rPr lang="en-US" sz="1200" kern="1400" baseline="0" dirty="0" smtClean="0">
                          <a:solidFill>
                            <a:srgbClr val="000000"/>
                          </a:solidFill>
                          <a:latin typeface="+mj-lt"/>
                          <a:ea typeface="Calibri"/>
                        </a:rPr>
                        <a:t>Inland </a:t>
                      </a:r>
                      <a:r>
                        <a:rPr lang="en-US" sz="1200" kern="1400" dirty="0" smtClean="0">
                          <a:solidFill>
                            <a:srgbClr val="000000"/>
                          </a:solidFill>
                          <a:latin typeface="+mj-lt"/>
                          <a:ea typeface="Calibri"/>
                          <a:cs typeface="+mn-cs"/>
                        </a:rPr>
                        <a:t>harbor</a:t>
                      </a:r>
                    </a:p>
                    <a:p>
                      <a:pPr marL="0" marR="0">
                        <a:spcBef>
                          <a:spcPts val="600"/>
                        </a:spcBef>
                        <a:spcAft>
                          <a:spcPts val="0"/>
                        </a:spcAft>
                      </a:pPr>
                      <a:r>
                        <a:rPr lang="en-US" sz="1200" kern="1400" dirty="0" smtClean="0">
                          <a:solidFill>
                            <a:srgbClr val="000000"/>
                          </a:solidFill>
                          <a:latin typeface="+mj-lt"/>
                          <a:ea typeface="Calibri"/>
                        </a:rPr>
                        <a:t>Boat harbor</a:t>
                      </a:r>
                    </a:p>
                    <a:p>
                      <a:pPr marL="0" marR="0" indent="0" algn="l" defTabSz="1410782" rtl="0" eaLnBrk="1" fontAlgn="auto" latinLnBrk="0" hangingPunct="1">
                        <a:lnSpc>
                          <a:spcPct val="100000"/>
                        </a:lnSpc>
                        <a:spcBef>
                          <a:spcPts val="600"/>
                        </a:spcBef>
                        <a:spcAft>
                          <a:spcPts val="0"/>
                        </a:spcAft>
                        <a:buClrTx/>
                        <a:buSzTx/>
                        <a:buFontTx/>
                        <a:buNone/>
                        <a:tabLst/>
                        <a:defRPr/>
                      </a:pPr>
                      <a:r>
                        <a:rPr lang="en-US" sz="1200" kern="1400" spc="-20" baseline="0" dirty="0" smtClean="0">
                          <a:solidFill>
                            <a:srgbClr val="000000"/>
                          </a:solidFill>
                          <a:latin typeface="+mj-lt"/>
                          <a:ea typeface="Calibri"/>
                          <a:cs typeface="+mn-cs"/>
                        </a:rPr>
                        <a:t>Coastal oil harbor</a:t>
                      </a:r>
                      <a:endParaRPr lang="en-US" sz="1200" kern="1400" spc="-20" baseline="0" dirty="0">
                        <a:solidFill>
                          <a:srgbClr val="000000"/>
                        </a:solidFill>
                        <a:latin typeface="+mj-lt"/>
                        <a:ea typeface="Calibri"/>
                        <a:cs typeface="+mn-cs"/>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tabLst>
                          <a:tab pos="1085850" algn="l"/>
                        </a:tabLst>
                      </a:pP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r>
                        <a:rPr lang="en-US" sz="1200" kern="1400" dirty="0" smtClean="0">
                          <a:solidFill>
                            <a:srgbClr val="000000"/>
                          </a:solidFill>
                          <a:latin typeface="+mj-lt"/>
                          <a:ea typeface="Calibri"/>
                        </a:rPr>
                        <a:t> : </a:t>
                      </a:r>
                      <a:r>
                        <a:rPr lang="en-US" sz="1200" kern="1400" dirty="0" smtClean="0">
                          <a:solidFill>
                            <a:srgbClr val="FF0000"/>
                          </a:solidFill>
                          <a:latin typeface="+mj-lt"/>
                          <a:ea typeface="Calibri"/>
                          <a:cs typeface="+mn-cs"/>
                        </a:rPr>
                        <a:t>Air transport</a:t>
                      </a:r>
                    </a:p>
                    <a:p>
                      <a:pPr marL="0" marR="0">
                        <a:spcBef>
                          <a:spcPts val="0"/>
                        </a:spcBef>
                        <a:spcAft>
                          <a:spcPts val="0"/>
                        </a:spcAft>
                        <a:tabLst>
                          <a:tab pos="1085850" algn="l"/>
                        </a:tabLst>
                      </a:pPr>
                      <a:endParaRPr lang="en-US" sz="1200" kern="140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r>
                        <a:rPr lang="en-US" sz="1200" kern="1400" baseline="0" dirty="0" smtClean="0">
                          <a:solidFill>
                            <a:srgbClr val="000000"/>
                          </a:solidFill>
                          <a:latin typeface="+mj-lt"/>
                          <a:ea typeface="Calibri"/>
                        </a:rPr>
                        <a:t>=</a:t>
                      </a: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r>
                        <a:rPr lang="en-US" sz="1200" kern="1400" dirty="0" smtClean="0">
                          <a:solidFill>
                            <a:srgbClr val="000000"/>
                          </a:solidFill>
                          <a:latin typeface="+mj-lt"/>
                          <a:ea typeface="Calibri"/>
                        </a:rPr>
                        <a:t> : </a:t>
                      </a:r>
                      <a:r>
                        <a:rPr lang="en-US" sz="1200" kern="1400" dirty="0" smtClean="0">
                          <a:solidFill>
                            <a:srgbClr val="FF0000"/>
                          </a:solidFill>
                          <a:latin typeface="+mj-lt"/>
                          <a:ea typeface="Calibri"/>
                          <a:cs typeface="+mn-cs"/>
                        </a:rPr>
                        <a:t>Water transpor</a:t>
                      </a:r>
                      <a:r>
                        <a:rPr lang="en-US" sz="1200" kern="1400" baseline="0" dirty="0" smtClean="0">
                          <a:solidFill>
                            <a:srgbClr val="000000"/>
                          </a:solidFill>
                          <a:latin typeface="+mj-lt"/>
                          <a:ea typeface="Calibri"/>
                        </a:rPr>
                        <a:t>t</a:t>
                      </a: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r>
                        <a:rPr lang="en-US" sz="1200" kern="1400" baseline="0" dirty="0" smtClean="0">
                          <a:solidFill>
                            <a:srgbClr val="000000"/>
                          </a:solidFill>
                          <a:latin typeface="+mj-lt"/>
                          <a:ea typeface="Calibri"/>
                        </a:rPr>
                        <a:t>=</a:t>
                      </a: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r>
                        <a:rPr lang="en-US" sz="1200" kern="1400" dirty="0" smtClean="0">
                          <a:solidFill>
                            <a:srgbClr val="000000"/>
                          </a:solidFill>
                          <a:latin typeface="+mj-lt"/>
                          <a:ea typeface="Calibri"/>
                        </a:rPr>
                        <a:t> : </a:t>
                      </a:r>
                      <a:r>
                        <a:rPr lang="en-US" sz="1200" kern="1400" dirty="0" smtClean="0">
                          <a:solidFill>
                            <a:srgbClr val="FF0000"/>
                          </a:solidFill>
                          <a:latin typeface="+mj-lt"/>
                          <a:ea typeface="Calibri"/>
                          <a:cs typeface="+mn-cs"/>
                        </a:rPr>
                        <a:t>Road transport</a:t>
                      </a: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r>
                        <a:rPr lang="en-US" sz="1200" kern="1400" baseline="0" dirty="0" smtClean="0">
                          <a:solidFill>
                            <a:srgbClr val="000000"/>
                          </a:solidFill>
                          <a:latin typeface="+mj-lt"/>
                          <a:ea typeface="Calibri"/>
                        </a:rPr>
                        <a:t>=</a:t>
                      </a: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r>
                        <a:rPr lang="en-US" sz="1200" kern="1400" dirty="0" smtClean="0">
                          <a:solidFill>
                            <a:srgbClr val="000000"/>
                          </a:solidFill>
                          <a:latin typeface="+mj-lt"/>
                          <a:ea typeface="Calibri"/>
                        </a:rPr>
                        <a:t> : </a:t>
                      </a:r>
                      <a:r>
                        <a:rPr lang="en-US" sz="1200" kern="1400" dirty="0" smtClean="0">
                          <a:solidFill>
                            <a:srgbClr val="FF0000"/>
                          </a:solidFill>
                          <a:latin typeface="+mj-lt"/>
                          <a:ea typeface="Calibri"/>
                          <a:cs typeface="+mn-cs"/>
                        </a:rPr>
                        <a:t>Rail transport</a:t>
                      </a: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0"/>
                        </a:spcBef>
                        <a:spcAft>
                          <a:spcPts val="0"/>
                        </a:spcAft>
                      </a:pPr>
                      <a:endParaRPr lang="en-US" sz="1100" kern="1400" baseline="0" dirty="0" smtClean="0">
                        <a:solidFill>
                          <a:srgbClr val="000000"/>
                        </a:solidFill>
                        <a:latin typeface="+mj-lt"/>
                        <a:ea typeface="Calibri"/>
                        <a:cs typeface="+mn-cs"/>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600"/>
                        </a:spcBef>
                        <a:spcAft>
                          <a:spcPts val="0"/>
                        </a:spcAft>
                      </a:pPr>
                      <a:r>
                        <a:rPr lang="en-US" sz="1200" kern="1400" baseline="0" dirty="0" smtClean="0">
                          <a:solidFill>
                            <a:srgbClr val="000000"/>
                          </a:solidFill>
                          <a:latin typeface="+mj-lt"/>
                          <a:ea typeface="Calibri"/>
                          <a:cs typeface="+mn-cs"/>
                        </a:rPr>
                        <a:t>= </a:t>
                      </a:r>
                      <a:r>
                        <a:rPr lang="en-US" sz="1200" kern="1400" spc="-30" baseline="0" dirty="0" smtClean="0">
                          <a:solidFill>
                            <a:srgbClr val="000000"/>
                          </a:solidFill>
                          <a:latin typeface="+mj-lt"/>
                          <a:ea typeface="Calibri"/>
                          <a:cs typeface="+mn-cs"/>
                        </a:rPr>
                        <a:t>Harbor :  Liverpool</a:t>
                      </a:r>
                      <a:r>
                        <a:rPr lang="en-US" sz="1200" kern="1400" spc="-30" baseline="0" dirty="0" smtClean="0">
                          <a:solidFill>
                            <a:srgbClr val="000000"/>
                          </a:solidFill>
                          <a:latin typeface="+mj-lt"/>
                          <a:ea typeface="Calibri"/>
                        </a:rPr>
                        <a:t> = </a:t>
                      </a:r>
                      <a:r>
                        <a:rPr lang="en-US" sz="1200" kern="1400" spc="-30" dirty="0" smtClean="0">
                          <a:solidFill>
                            <a:srgbClr val="00B050"/>
                          </a:solidFill>
                          <a:latin typeface="+mj-lt"/>
                          <a:ea typeface="Calibri"/>
                        </a:rPr>
                        <a:t>Tr. station</a:t>
                      </a:r>
                      <a:r>
                        <a:rPr lang="en-US" sz="1200" kern="1400" spc="-30" dirty="0" smtClean="0">
                          <a:solidFill>
                            <a:srgbClr val="000000"/>
                          </a:solidFill>
                          <a:latin typeface="+mj-lt"/>
                          <a:ea typeface="Calibri"/>
                        </a:rPr>
                        <a:t> : </a:t>
                      </a:r>
                      <a:r>
                        <a:rPr lang="en-US" sz="1200" kern="1400" spc="-30" baseline="0" dirty="0" smtClean="0">
                          <a:solidFill>
                            <a:srgbClr val="FF0000"/>
                          </a:solidFill>
                          <a:latin typeface="+mj-lt"/>
                          <a:ea typeface="Calibri"/>
                        </a:rPr>
                        <a:t>Water tr.</a:t>
                      </a:r>
                      <a:r>
                        <a:rPr lang="en-US" sz="1200" kern="1400" spc="-30" baseline="0" dirty="0" smtClean="0">
                          <a:solidFill>
                            <a:srgbClr val="000000"/>
                          </a:solidFill>
                          <a:latin typeface="+mj-lt"/>
                          <a:ea typeface="Calibri"/>
                        </a:rPr>
                        <a:t> : Liverp.</a:t>
                      </a:r>
                    </a:p>
                    <a:p>
                      <a:pPr marL="0" marR="0">
                        <a:spcBef>
                          <a:spcPts val="600"/>
                        </a:spcBef>
                        <a:spcAft>
                          <a:spcPts val="0"/>
                        </a:spcAft>
                      </a:pPr>
                      <a:r>
                        <a:rPr lang="sv-SE" sz="1200" kern="1400" spc="-30" baseline="0" dirty="0" smtClean="0">
                          <a:solidFill>
                            <a:srgbClr val="000000"/>
                          </a:solidFill>
                          <a:latin typeface="+mj-lt"/>
                          <a:ea typeface="Calibri"/>
                        </a:rPr>
                        <a:t>= Harbor :  </a:t>
                      </a:r>
                      <a:r>
                        <a:rPr lang="sv-SE" sz="1200" kern="1400" spc="-30" baseline="0" dirty="0" smtClean="0">
                          <a:solidFill>
                            <a:srgbClr val="FF0000"/>
                          </a:solidFill>
                          <a:latin typeface="+mj-lt"/>
                          <a:ea typeface="Calibri"/>
                        </a:rPr>
                        <a:t>Inland water tr</a:t>
                      </a:r>
                      <a:r>
                        <a:rPr lang="sv-SE" sz="1200" kern="1400" spc="-30" baseline="0" dirty="0" smtClean="0">
                          <a:solidFill>
                            <a:srgbClr val="000000"/>
                          </a:solidFill>
                          <a:latin typeface="+mj-lt"/>
                          <a:ea typeface="Calibri"/>
                        </a:rPr>
                        <a:t>. = </a:t>
                      </a:r>
                      <a:r>
                        <a:rPr lang="sv-SE" sz="1200" kern="1400" spc="-30" baseline="0" dirty="0" smtClean="0">
                          <a:solidFill>
                            <a:srgbClr val="00B050"/>
                          </a:solidFill>
                          <a:latin typeface="+mj-lt"/>
                          <a:ea typeface="Calibri"/>
                        </a:rPr>
                        <a:t>Tr. station</a:t>
                      </a:r>
                      <a:r>
                        <a:rPr lang="sv-SE" sz="1200" kern="1400" spc="-30" baseline="0" dirty="0" smtClean="0">
                          <a:solidFill>
                            <a:srgbClr val="000000"/>
                          </a:solidFill>
                          <a:latin typeface="+mj-lt"/>
                          <a:ea typeface="Calibri"/>
                        </a:rPr>
                        <a:t> : </a:t>
                      </a:r>
                      <a:r>
                        <a:rPr lang="sv-SE" sz="1200" kern="1400" spc="-30" baseline="0" dirty="0" smtClean="0">
                          <a:solidFill>
                            <a:srgbClr val="FF0000"/>
                          </a:solidFill>
                          <a:latin typeface="+mj-lt"/>
                          <a:ea typeface="Calibri"/>
                        </a:rPr>
                        <a:t>Inland w. tr.</a:t>
                      </a:r>
                      <a:endParaRPr lang="en-US" sz="1200" kern="1400" spc="-30" baseline="0" dirty="0" smtClean="0">
                        <a:solidFill>
                          <a:srgbClr val="FF0000"/>
                        </a:solidFill>
                        <a:latin typeface="+mj-lt"/>
                        <a:ea typeface="Calibri"/>
                      </a:endParaRPr>
                    </a:p>
                    <a:p>
                      <a:pPr marL="0" marR="0">
                        <a:spcBef>
                          <a:spcPts val="600"/>
                        </a:spcBef>
                        <a:spcAft>
                          <a:spcPts val="0"/>
                        </a:spcAft>
                      </a:pPr>
                      <a:r>
                        <a:rPr lang="en-US" sz="1200" kern="1400" spc="-50" baseline="0" dirty="0" smtClean="0">
                          <a:solidFill>
                            <a:srgbClr val="000000"/>
                          </a:solidFill>
                          <a:latin typeface="+mj-lt"/>
                          <a:ea typeface="Calibri"/>
                        </a:rPr>
                        <a:t>= Harbor :  Small ship = </a:t>
                      </a:r>
                      <a:r>
                        <a:rPr lang="en-US" sz="1200" kern="1400" spc="-50" baseline="0" dirty="0" smtClean="0">
                          <a:solidFill>
                            <a:srgbClr val="00B050"/>
                          </a:solidFill>
                          <a:latin typeface="+mj-lt"/>
                          <a:ea typeface="Calibri"/>
                        </a:rPr>
                        <a:t>Tr. station </a:t>
                      </a:r>
                      <a:r>
                        <a:rPr lang="en-US" sz="1200" kern="1400" spc="-50" baseline="0" dirty="0" smtClean="0">
                          <a:solidFill>
                            <a:srgbClr val="000000"/>
                          </a:solidFill>
                          <a:latin typeface="+mj-lt"/>
                          <a:ea typeface="Calibri"/>
                        </a:rPr>
                        <a:t>: </a:t>
                      </a:r>
                      <a:r>
                        <a:rPr lang="en-US" sz="1200" kern="1400" spc="-50" baseline="0" dirty="0" smtClean="0">
                          <a:solidFill>
                            <a:srgbClr val="FF0000"/>
                          </a:solidFill>
                          <a:latin typeface="+mj-lt"/>
                          <a:ea typeface="Calibri"/>
                        </a:rPr>
                        <a:t>Water tr. </a:t>
                      </a:r>
                      <a:r>
                        <a:rPr lang="en-US" sz="1200" kern="1400" spc="-50" baseline="0" dirty="0" smtClean="0">
                          <a:solidFill>
                            <a:srgbClr val="000000"/>
                          </a:solidFill>
                          <a:latin typeface="+mj-lt"/>
                          <a:ea typeface="Calibri"/>
                        </a:rPr>
                        <a:t>: Sm. ship</a:t>
                      </a:r>
                    </a:p>
                    <a:p>
                      <a:pPr marL="0" marR="0">
                        <a:spcBef>
                          <a:spcPts val="600"/>
                        </a:spcBef>
                        <a:spcAft>
                          <a:spcPts val="0"/>
                        </a:spcAft>
                      </a:pPr>
                      <a:r>
                        <a:rPr lang="en-US" sz="1200" kern="1400" spc="-50" baseline="0" dirty="0" smtClean="0">
                          <a:solidFill>
                            <a:srgbClr val="000000"/>
                          </a:solidFill>
                          <a:latin typeface="+mj-lt"/>
                          <a:ea typeface="Calibri"/>
                        </a:rPr>
                        <a:t>= Harbor :  </a:t>
                      </a:r>
                      <a:r>
                        <a:rPr lang="en-US" sz="1200" kern="1400" spc="-50" baseline="0" dirty="0" smtClean="0">
                          <a:solidFill>
                            <a:srgbClr val="FF0000"/>
                          </a:solidFill>
                          <a:latin typeface="+mj-lt"/>
                          <a:ea typeface="Calibri"/>
                        </a:rPr>
                        <a:t>Ocean transport</a:t>
                      </a:r>
                      <a:r>
                        <a:rPr lang="en-US" sz="1200" kern="1400" spc="-50" baseline="0" dirty="0" smtClean="0">
                          <a:solidFill>
                            <a:srgbClr val="000000"/>
                          </a:solidFill>
                          <a:latin typeface="+mj-lt"/>
                          <a:ea typeface="Calibri"/>
                        </a:rPr>
                        <a:t> : Oil = </a:t>
                      </a:r>
                      <a:r>
                        <a:rPr lang="en-US" sz="1200" kern="1400" spc="-50" baseline="0" dirty="0" smtClean="0">
                          <a:solidFill>
                            <a:srgbClr val="00B050"/>
                          </a:solidFill>
                          <a:latin typeface="+mj-lt"/>
                          <a:ea typeface="Calibri"/>
                        </a:rPr>
                        <a:t>Tr. station </a:t>
                      </a:r>
                      <a:r>
                        <a:rPr lang="en-US" sz="1200" kern="1400" spc="-50" baseline="0" dirty="0" smtClean="0">
                          <a:solidFill>
                            <a:srgbClr val="000000"/>
                          </a:solidFill>
                          <a:latin typeface="+mj-lt"/>
                          <a:ea typeface="Calibri"/>
                        </a:rPr>
                        <a:t>: </a:t>
                      </a:r>
                      <a:r>
                        <a:rPr lang="en-US" sz="1200" kern="1400" spc="-50" baseline="0" dirty="0" smtClean="0">
                          <a:solidFill>
                            <a:srgbClr val="FF0000"/>
                          </a:solidFill>
                          <a:latin typeface="+mj-lt"/>
                          <a:ea typeface="Calibri"/>
                        </a:rPr>
                        <a:t>Oc.tr.</a:t>
                      </a:r>
                      <a:r>
                        <a:rPr lang="en-US" sz="1200" kern="1400" spc="-50" baseline="0" dirty="0" smtClean="0">
                          <a:solidFill>
                            <a:srgbClr val="000000"/>
                          </a:solidFill>
                          <a:latin typeface="+mj-lt"/>
                          <a:ea typeface="Calibri"/>
                        </a:rPr>
                        <a:t> : O</a:t>
                      </a:r>
                      <a:endParaRPr lang="en-US" sz="1200" kern="1400" spc="-50" baseline="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r>
                        <a:rPr lang="en-US" sz="1200" kern="1400" dirty="0" smtClean="0">
                          <a:solidFill>
                            <a:srgbClr val="000000"/>
                          </a:solidFill>
                          <a:latin typeface="+mj-lt"/>
                          <a:ea typeface="Calibri"/>
                        </a:rPr>
                        <a:t>Airplane 	=  </a:t>
                      </a:r>
                      <a:r>
                        <a:rPr lang="en-US" sz="1200" kern="1400" dirty="0" smtClean="0">
                          <a:solidFill>
                            <a:srgbClr val="00B050"/>
                          </a:solidFill>
                          <a:latin typeface="+mj-lt"/>
                          <a:ea typeface="Calibri"/>
                        </a:rPr>
                        <a:t>Vehicle</a:t>
                      </a:r>
                      <a:r>
                        <a:rPr lang="en-US" sz="1200" kern="1400" baseline="0" dirty="0" smtClean="0">
                          <a:solidFill>
                            <a:srgbClr val="000000"/>
                          </a:solidFill>
                          <a:latin typeface="+mj-lt"/>
                          <a:ea typeface="Calibri"/>
                        </a:rPr>
                        <a:t> : </a:t>
                      </a:r>
                      <a:r>
                        <a:rPr lang="en-US" sz="1200" kern="1400" dirty="0" smtClean="0">
                          <a:solidFill>
                            <a:srgbClr val="FF0000"/>
                          </a:solidFill>
                          <a:latin typeface="+mj-lt"/>
                          <a:ea typeface="Calibri"/>
                          <a:cs typeface="+mn-cs"/>
                        </a:rPr>
                        <a:t>Air transport</a:t>
                      </a: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r>
                        <a:rPr lang="en-US" sz="1200" kern="1400" dirty="0" smtClean="0">
                          <a:solidFill>
                            <a:srgbClr val="000000"/>
                          </a:solidFill>
                          <a:latin typeface="+mj-lt"/>
                          <a:ea typeface="Calibri"/>
                        </a:rPr>
                        <a:t>Ship 	=  </a:t>
                      </a:r>
                      <a:r>
                        <a:rPr lang="en-US" sz="1200" kern="1400" dirty="0" smtClean="0">
                          <a:solidFill>
                            <a:srgbClr val="00B050"/>
                          </a:solidFill>
                          <a:latin typeface="+mj-lt"/>
                          <a:ea typeface="Calibri"/>
                        </a:rPr>
                        <a:t>Vehicle</a:t>
                      </a:r>
                      <a:r>
                        <a:rPr lang="en-US" sz="1200" kern="1400" baseline="0" dirty="0" smtClean="0">
                          <a:solidFill>
                            <a:srgbClr val="000000"/>
                          </a:solidFill>
                          <a:latin typeface="+mj-lt"/>
                          <a:ea typeface="Calibri"/>
                        </a:rPr>
                        <a:t> :</a:t>
                      </a:r>
                      <a:r>
                        <a:rPr lang="en-US" sz="1200" kern="1400" spc="-40" baseline="0" dirty="0" smtClean="0">
                          <a:solidFill>
                            <a:srgbClr val="000000"/>
                          </a:solidFill>
                          <a:latin typeface="+mj-lt"/>
                          <a:ea typeface="Calibri"/>
                        </a:rPr>
                        <a:t> </a:t>
                      </a:r>
                      <a:r>
                        <a:rPr lang="en-US" sz="1200" kern="1400" spc="-40" dirty="0" smtClean="0">
                          <a:solidFill>
                            <a:srgbClr val="FF0000"/>
                          </a:solidFill>
                          <a:latin typeface="+mj-lt"/>
                          <a:ea typeface="Calibri"/>
                          <a:cs typeface="+mn-cs"/>
                        </a:rPr>
                        <a:t>Water transport</a:t>
                      </a: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r>
                        <a:rPr lang="en-US" sz="1200" kern="1400" dirty="0" smtClean="0">
                          <a:solidFill>
                            <a:srgbClr val="000000"/>
                          </a:solidFill>
                          <a:latin typeface="+mj-lt"/>
                          <a:ea typeface="Calibri"/>
                        </a:rPr>
                        <a:t>Car 	=  </a:t>
                      </a:r>
                      <a:r>
                        <a:rPr lang="en-US" sz="1200" kern="1400" dirty="0" smtClean="0">
                          <a:solidFill>
                            <a:srgbClr val="00B050"/>
                          </a:solidFill>
                          <a:latin typeface="+mj-lt"/>
                          <a:ea typeface="Calibri"/>
                        </a:rPr>
                        <a:t>Vehicle</a:t>
                      </a:r>
                      <a:r>
                        <a:rPr lang="en-US" sz="1200" kern="1400" baseline="0" dirty="0" smtClean="0">
                          <a:solidFill>
                            <a:srgbClr val="000000"/>
                          </a:solidFill>
                          <a:latin typeface="+mj-lt"/>
                          <a:ea typeface="Calibri"/>
                        </a:rPr>
                        <a:t> : </a:t>
                      </a:r>
                      <a:r>
                        <a:rPr lang="en-US" sz="1200" kern="1400" dirty="0" smtClean="0">
                          <a:solidFill>
                            <a:srgbClr val="FF0000"/>
                          </a:solidFill>
                          <a:latin typeface="+mj-lt"/>
                          <a:ea typeface="Calibri"/>
                          <a:cs typeface="+mn-cs"/>
                        </a:rPr>
                        <a:t>Road transport</a:t>
                      </a: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r>
                        <a:rPr lang="en-US" sz="1200" kern="1400" dirty="0" smtClean="0">
                          <a:solidFill>
                            <a:srgbClr val="000000"/>
                          </a:solidFill>
                          <a:latin typeface="+mj-lt"/>
                          <a:ea typeface="Calibri"/>
                        </a:rPr>
                        <a:t>Locomotive 	=  </a:t>
                      </a:r>
                      <a:r>
                        <a:rPr lang="en-US" sz="1200" kern="1400" dirty="0" smtClean="0">
                          <a:solidFill>
                            <a:srgbClr val="00B050"/>
                          </a:solidFill>
                          <a:latin typeface="+mj-lt"/>
                          <a:ea typeface="Calibri"/>
                        </a:rPr>
                        <a:t>Vehicle</a:t>
                      </a:r>
                      <a:r>
                        <a:rPr lang="en-US" sz="1200" kern="1400" baseline="0" dirty="0" smtClean="0">
                          <a:solidFill>
                            <a:srgbClr val="000000"/>
                          </a:solidFill>
                          <a:latin typeface="+mj-lt"/>
                          <a:ea typeface="Calibri"/>
                        </a:rPr>
                        <a:t> : </a:t>
                      </a:r>
                      <a:r>
                        <a:rPr lang="en-US" sz="1200" kern="1400" dirty="0" smtClean="0">
                          <a:solidFill>
                            <a:srgbClr val="FF0000"/>
                          </a:solidFill>
                          <a:latin typeface="+mj-lt"/>
                          <a:ea typeface="Calibri"/>
                          <a:cs typeface="+mn-cs"/>
                        </a:rPr>
                        <a:t>Rail transport</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Arial" panose="020B0604020202020204" pitchFamily="34" charset="0"/>
                        <a:ea typeface="Calibri"/>
                        <a:cs typeface="Arial" panose="020B0604020202020204" pitchFamily="34" charset="0"/>
                      </a:endParaRPr>
                    </a:p>
                    <a:p>
                      <a:pPr marL="0" marR="0" algn="l" defTabSz="1410782" rtl="0" eaLnBrk="1" latinLnBrk="0" hangingPunct="1">
                        <a:spcBef>
                          <a:spcPts val="0"/>
                        </a:spcBef>
                        <a:spcAft>
                          <a:spcPts val="0"/>
                        </a:spcAft>
                        <a:tabLst>
                          <a:tab pos="857250" algn="l"/>
                        </a:tabLst>
                      </a:pPr>
                      <a:endParaRPr lang="en-US" sz="1200" kern="1400" dirty="0" smtClean="0">
                        <a:solidFill>
                          <a:srgbClr val="FF0000"/>
                        </a:solidFill>
                        <a:latin typeface="Arial" panose="020B0604020202020204" pitchFamily="34" charset="0"/>
                        <a:ea typeface="Calibri"/>
                        <a:cs typeface="Arial" panose="020B0604020202020204" pitchFamily="34" charset="0"/>
                      </a:endParaRPr>
                    </a:p>
                    <a:p>
                      <a:pPr marL="0" marR="0" algn="l" defTabSz="1410782" rtl="0" eaLnBrk="1" latinLnBrk="0" hangingPunct="1">
                        <a:spcBef>
                          <a:spcPts val="0"/>
                        </a:spcBef>
                        <a:spcAft>
                          <a:spcPts val="0"/>
                        </a:spcAft>
                        <a:tabLst>
                          <a:tab pos="857250" algn="l"/>
                        </a:tabLst>
                      </a:pPr>
                      <a:r>
                        <a:rPr lang="en-US" sz="1200" kern="1400" dirty="0" smtClean="0">
                          <a:solidFill>
                            <a:srgbClr val="FF0000"/>
                          </a:solidFill>
                          <a:latin typeface="Arial" panose="020B0604020202020204" pitchFamily="34" charset="0"/>
                          <a:ea typeface="Calibri"/>
                          <a:cs typeface="Arial" panose="020B0604020202020204" pitchFamily="34" charset="0"/>
                        </a:rPr>
                        <a:t>        Road transport</a:t>
                      </a:r>
                    </a:p>
                    <a:p>
                      <a:pPr marL="0" marR="0" algn="l" defTabSz="1410782" rtl="0" eaLnBrk="1" latinLnBrk="0" hangingPunct="1">
                        <a:spcBef>
                          <a:spcPts val="0"/>
                        </a:spcBef>
                        <a:spcAft>
                          <a:spcPts val="0"/>
                        </a:spcAft>
                        <a:tabLst>
                          <a:tab pos="857250" algn="l"/>
                        </a:tabLst>
                      </a:pPr>
                      <a:r>
                        <a:rPr lang="en-US" sz="1200" kern="1400" dirty="0" smtClean="0">
                          <a:solidFill>
                            <a:srgbClr val="FF0000"/>
                          </a:solidFill>
                          <a:latin typeface="Arial" panose="020B0604020202020204" pitchFamily="34" charset="0"/>
                          <a:ea typeface="Calibri"/>
                          <a:cs typeface="Arial" panose="020B0604020202020204" pitchFamily="34" charset="0"/>
                        </a:rPr>
                        <a:t>        Rail transport</a:t>
                      </a:r>
                    </a:p>
                    <a:p>
                      <a:pPr marL="0" marR="0" algn="l" defTabSz="1410782" rtl="0" eaLnBrk="1" latinLnBrk="0" hangingPunct="1">
                        <a:spcBef>
                          <a:spcPts val="0"/>
                        </a:spcBef>
                        <a:spcAft>
                          <a:spcPts val="0"/>
                        </a:spcAft>
                        <a:tabLst>
                          <a:tab pos="857250" algn="l"/>
                        </a:tabLst>
                      </a:pPr>
                      <a:endParaRPr lang="en-US" sz="1200" kern="1400" dirty="0" smtClean="0">
                        <a:solidFill>
                          <a:srgbClr val="FF0000"/>
                        </a:solidFill>
                        <a:latin typeface="Arial" panose="020B0604020202020204" pitchFamily="34" charset="0"/>
                        <a:ea typeface="Calibri"/>
                        <a:cs typeface="Arial" panose="020B0604020202020204" pitchFamily="34" charset="0"/>
                      </a:endParaRPr>
                    </a:p>
                    <a:p>
                      <a:pPr marL="0" marR="0" algn="l" defTabSz="1410782" rtl="0" eaLnBrk="1" latinLnBrk="0" hangingPunct="1">
                        <a:spcBef>
                          <a:spcPts val="0"/>
                        </a:spcBef>
                        <a:spcAft>
                          <a:spcPts val="0"/>
                        </a:spcAft>
                        <a:tabLst>
                          <a:tab pos="857250" algn="l"/>
                        </a:tabLst>
                      </a:pPr>
                      <a:r>
                        <a:rPr lang="en-US" sz="1200" kern="1400" dirty="0" smtClean="0">
                          <a:solidFill>
                            <a:srgbClr val="FF0000"/>
                          </a:solidFill>
                          <a:latin typeface="Arial" panose="020B0604020202020204" pitchFamily="34" charset="0"/>
                          <a:ea typeface="Calibri"/>
                          <a:cs typeface="Arial" panose="020B0604020202020204" pitchFamily="34" charset="0"/>
                        </a:rPr>
                        <a:t>Water transport</a:t>
                      </a:r>
                    </a:p>
                    <a:p>
                      <a:pPr marL="0" marR="0" algn="l" defTabSz="1410782" rtl="0" eaLnBrk="1" latinLnBrk="0" hangingPunct="1">
                        <a:spcBef>
                          <a:spcPts val="0"/>
                        </a:spcBef>
                        <a:spcAft>
                          <a:spcPts val="0"/>
                        </a:spcAft>
                        <a:tabLst>
                          <a:tab pos="857250" algn="l"/>
                        </a:tabLst>
                      </a:pPr>
                      <a:endParaRPr lang="en-US" sz="1200" kern="1400" dirty="0" smtClean="0">
                        <a:solidFill>
                          <a:srgbClr val="FF0000"/>
                        </a:solidFill>
                        <a:latin typeface="Arial" panose="020B0604020202020204" pitchFamily="34" charset="0"/>
                        <a:ea typeface="Calibri"/>
                        <a:cs typeface="Arial" panose="020B0604020202020204" pitchFamily="34" charset="0"/>
                      </a:endParaRPr>
                    </a:p>
                    <a:p>
                      <a:pPr marL="0" marR="0" algn="l" defTabSz="1410782" rtl="0" eaLnBrk="1" latinLnBrk="0" hangingPunct="1">
                        <a:spcBef>
                          <a:spcPts val="0"/>
                        </a:spcBef>
                        <a:spcAft>
                          <a:spcPts val="0"/>
                        </a:spcAft>
                        <a:tabLst>
                          <a:tab pos="857250" algn="l"/>
                        </a:tabLst>
                      </a:pPr>
                      <a:r>
                        <a:rPr lang="en-US" sz="1200" kern="1400" dirty="0" smtClean="0">
                          <a:solidFill>
                            <a:srgbClr val="FF0000"/>
                          </a:solidFill>
                          <a:latin typeface="Arial" panose="020B0604020202020204" pitchFamily="34" charset="0"/>
                          <a:ea typeface="Calibri"/>
                          <a:cs typeface="Arial" panose="020B0604020202020204" pitchFamily="34" charset="0"/>
                        </a:rPr>
                        <a:t>Air transport</a:t>
                      </a:r>
                    </a:p>
                    <a:p>
                      <a:pPr marL="0" marR="0">
                        <a:spcBef>
                          <a:spcPts val="0"/>
                        </a:spcBef>
                        <a:spcAft>
                          <a:spcPts val="0"/>
                        </a:spcAft>
                      </a:pPr>
                      <a:endParaRPr lang="en-US" sz="1200" kern="1400" baseline="0" dirty="0" smtClean="0">
                        <a:solidFill>
                          <a:srgbClr val="000000"/>
                        </a:solidFill>
                        <a:latin typeface="Arial" panose="020B0604020202020204" pitchFamily="34" charset="0"/>
                        <a:ea typeface="Calibri"/>
                        <a:cs typeface="Arial" panose="020B0604020202020204" pitchFamily="34" charset="0"/>
                      </a:endParaRPr>
                    </a:p>
                    <a:p>
                      <a:pPr marL="0" marR="0">
                        <a:spcBef>
                          <a:spcPts val="0"/>
                        </a:spcBef>
                        <a:spcAft>
                          <a:spcPts val="0"/>
                        </a:spcAft>
                      </a:pPr>
                      <a:endParaRPr lang="en-US" sz="1200" kern="1400" baseline="0" dirty="0" smtClean="0">
                        <a:solidFill>
                          <a:srgbClr val="000000"/>
                        </a:solidFill>
                        <a:latin typeface="Arial" panose="020B0604020202020204" pitchFamily="34" charset="0"/>
                        <a:ea typeface="Calibri"/>
                        <a:cs typeface="Arial" panose="020B0604020202020204" pitchFamily="34" charset="0"/>
                      </a:endParaRPr>
                    </a:p>
                    <a:p>
                      <a:pPr marL="0" marR="0">
                        <a:spcBef>
                          <a:spcPts val="0"/>
                        </a:spcBef>
                        <a:spcAft>
                          <a:spcPts val="0"/>
                        </a:spcAft>
                      </a:pPr>
                      <a:r>
                        <a:rPr lang="en-US" sz="1200" kern="1400" baseline="0" dirty="0" smtClean="0">
                          <a:solidFill>
                            <a:srgbClr val="000000"/>
                          </a:solidFill>
                          <a:latin typeface="Arial" panose="020B0604020202020204" pitchFamily="34" charset="0"/>
                          <a:ea typeface="Calibri"/>
                          <a:cs typeface="Arial" panose="020B0604020202020204" pitchFamily="34" charset="0"/>
                        </a:rPr>
                        <a:t>(In order of historical appearance)</a:t>
                      </a:r>
                    </a:p>
                    <a:p>
                      <a:pPr marL="0" marR="0">
                        <a:spcBef>
                          <a:spcPts val="0"/>
                        </a:spcBef>
                        <a:spcAft>
                          <a:spcPts val="0"/>
                        </a:spcAft>
                      </a:pPr>
                      <a:r>
                        <a:rPr lang="en-US" sz="1200" kern="1400" baseline="0" dirty="0" smtClean="0">
                          <a:solidFill>
                            <a:srgbClr val="000000"/>
                          </a:solidFill>
                          <a:latin typeface="Arial" panose="020B0604020202020204" pitchFamily="34" charset="0"/>
                          <a:ea typeface="Calibri"/>
                          <a:cs typeface="Arial" panose="020B0604020202020204" pitchFamily="34" charset="0"/>
                        </a:rPr>
                        <a:t>(Ordering by importance would put Air transport in second position)</a:t>
                      </a:r>
                      <a:endParaRPr lang="en-US" sz="1200" kern="1400" dirty="0">
                        <a:solidFill>
                          <a:srgbClr val="000000"/>
                        </a:solidFill>
                        <a:latin typeface="Arial" panose="020B0604020202020204" pitchFamily="34" charset="0"/>
                        <a:ea typeface="Calibri"/>
                        <a:cs typeface="Arial" panose="020B0604020202020204" pitchFamily="34" charset="0"/>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Arial" panose="020B0604020202020204" pitchFamily="34" charset="0"/>
                        <a:ea typeface="Calibri"/>
                        <a:cs typeface="Arial" panose="020B0604020202020204" pitchFamily="34" charset="0"/>
                      </a:endParaRPr>
                    </a:p>
                    <a:p>
                      <a:pPr marL="0" marR="0">
                        <a:spcBef>
                          <a:spcPts val="0"/>
                        </a:spcBef>
                        <a:spcAft>
                          <a:spcPts val="0"/>
                        </a:spcAft>
                      </a:pPr>
                      <a:endParaRPr lang="en-US" sz="1200" kern="1400" dirty="0" smtClean="0">
                        <a:solidFill>
                          <a:srgbClr val="00B050"/>
                        </a:solidFill>
                        <a:latin typeface="Arial" panose="020B0604020202020204" pitchFamily="34" charset="0"/>
                        <a:ea typeface="Calibri"/>
                        <a:cs typeface="Arial" panose="020B0604020202020204" pitchFamily="34" charset="0"/>
                      </a:endParaRPr>
                    </a:p>
                    <a:p>
                      <a:pPr marL="0" marR="0">
                        <a:spcBef>
                          <a:spcPts val="0"/>
                        </a:spcBef>
                        <a:spcAft>
                          <a:spcPts val="0"/>
                        </a:spcAft>
                      </a:pPr>
                      <a:r>
                        <a:rPr lang="en-US" sz="1200" kern="1400" baseline="0" dirty="0" smtClean="0">
                          <a:solidFill>
                            <a:srgbClr val="00B050"/>
                          </a:solidFill>
                          <a:latin typeface="Arial" panose="020B0604020202020204" pitchFamily="34" charset="0"/>
                          <a:ea typeface="Calibri"/>
                          <a:cs typeface="Arial" panose="020B0604020202020204" pitchFamily="34" charset="0"/>
                        </a:rPr>
                        <a:t> </a:t>
                      </a:r>
                      <a:endParaRPr lang="en-US" sz="1200" kern="1400" dirty="0">
                        <a:solidFill>
                          <a:srgbClr val="000000"/>
                        </a:solidFill>
                        <a:latin typeface="Arial" panose="020B0604020202020204" pitchFamily="34" charset="0"/>
                        <a:ea typeface="Calibri"/>
                        <a:cs typeface="Arial" panose="020B0604020202020204" pitchFamily="34" charset="0"/>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a:solidFill>
                          <a:srgbClr val="000000"/>
                        </a:solidFill>
                        <a:latin typeface="Arial" panose="020B0604020202020204" pitchFamily="34" charset="0"/>
                        <a:ea typeface="Calibri"/>
                        <a:cs typeface="Arial" panose="020B0604020202020204" pitchFamily="34" charset="0"/>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Arial" panose="020B0604020202020204" pitchFamily="34" charset="0"/>
                        <a:ea typeface="Calibri"/>
                        <a:cs typeface="Arial" panose="020B0604020202020204" pitchFamily="34" charset="0"/>
                      </a:endParaRPr>
                    </a:p>
                    <a:p>
                      <a:pPr marL="0" marR="0">
                        <a:spcBef>
                          <a:spcPts val="0"/>
                        </a:spcBef>
                        <a:spcAft>
                          <a:spcPts val="0"/>
                        </a:spcAft>
                      </a:pPr>
                      <a:endParaRPr lang="en-US" sz="1200" kern="1400" dirty="0" smtClean="0">
                        <a:solidFill>
                          <a:schemeClr val="tx1"/>
                        </a:solidFill>
                        <a:latin typeface="Arial" panose="020B0604020202020204" pitchFamily="34" charset="0"/>
                        <a:ea typeface="Calibri"/>
                        <a:cs typeface="Arial" panose="020B0604020202020204" pitchFamily="34" charset="0"/>
                      </a:endParaRPr>
                    </a:p>
                    <a:p>
                      <a:pPr marL="0" marR="0">
                        <a:spcBef>
                          <a:spcPts val="0"/>
                        </a:spcBef>
                        <a:spcAft>
                          <a:spcPts val="0"/>
                        </a:spcAft>
                      </a:pPr>
                      <a:endParaRPr lang="en-US" sz="1200" kern="1400" baseline="0" dirty="0" smtClean="0">
                        <a:solidFill>
                          <a:schemeClr val="tx1"/>
                        </a:solidFill>
                        <a:latin typeface="Arial" panose="020B0604020202020204" pitchFamily="34" charset="0"/>
                        <a:ea typeface="Calibri"/>
                        <a:cs typeface="Arial" panose="020B0604020202020204" pitchFamily="34" charset="0"/>
                      </a:endParaRPr>
                    </a:p>
                    <a:p>
                      <a:pPr marL="0" marR="0">
                        <a:spcBef>
                          <a:spcPts val="0"/>
                        </a:spcBef>
                        <a:spcAft>
                          <a:spcPts val="0"/>
                        </a:spcAft>
                      </a:pPr>
                      <a:endParaRPr lang="en-US" sz="1200" kern="1400" baseline="0" dirty="0" smtClean="0">
                        <a:solidFill>
                          <a:schemeClr val="tx1"/>
                        </a:solidFill>
                        <a:latin typeface="Arial" panose="020B0604020202020204" pitchFamily="34" charset="0"/>
                        <a:ea typeface="Calibri"/>
                        <a:cs typeface="Arial" panose="020B0604020202020204" pitchFamily="34" charset="0"/>
                      </a:endParaRPr>
                    </a:p>
                    <a:p>
                      <a:pPr marL="0" marR="0">
                        <a:spcBef>
                          <a:spcPts val="0"/>
                        </a:spcBef>
                        <a:spcAft>
                          <a:spcPts val="0"/>
                        </a:spcAft>
                      </a:pPr>
                      <a:endParaRPr lang="en-US" sz="1200" kern="1400" baseline="0" dirty="0" smtClean="0">
                        <a:solidFill>
                          <a:schemeClr val="tx1"/>
                        </a:solidFill>
                        <a:latin typeface="Arial" panose="020B0604020202020204" pitchFamily="34" charset="0"/>
                        <a:ea typeface="Calibri"/>
                        <a:cs typeface="Arial" panose="020B0604020202020204" pitchFamily="34" charset="0"/>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Slide Number Placeholder 4"/>
          <p:cNvSpPr>
            <a:spLocks noGrp="1"/>
          </p:cNvSpPr>
          <p:nvPr>
            <p:ph type="sldNum" sz="quarter" idx="12"/>
          </p:nvPr>
        </p:nvSpPr>
        <p:spPr/>
        <p:txBody>
          <a:bodyPr/>
          <a:lstStyle/>
          <a:p>
            <a:pPr>
              <a:defRPr/>
            </a:pPr>
            <a:fld id="{1C34AABC-7A0A-4F81-8B5A-F7715F07E9BB}" type="slidenum">
              <a:rPr lang="en-US" smtClean="0"/>
              <a:pPr>
                <a:defRPr/>
              </a:pPr>
              <a:t>40</a:t>
            </a:fld>
            <a:endParaRPr lang="en-US" dirty="0"/>
          </a:p>
        </p:txBody>
      </p:sp>
      <p:pic>
        <p:nvPicPr>
          <p:cNvPr id="6" name="~PP54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8728533" y="4293394"/>
            <a:ext cx="700087" cy="700088"/>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447027705"/>
              </p:ext>
            </p:extLst>
          </p:nvPr>
        </p:nvGraphicFramePr>
        <p:xfrm>
          <a:off x="457200" y="101573"/>
          <a:ext cx="20496313" cy="5232427"/>
        </p:xfrm>
        <a:graphic>
          <a:graphicData uri="http://schemas.openxmlformats.org/drawingml/2006/table">
            <a:tbl>
              <a:tblPr/>
              <a:tblGrid>
                <a:gridCol w="1600200"/>
                <a:gridCol w="1524000"/>
                <a:gridCol w="1261872"/>
                <a:gridCol w="3538728"/>
                <a:gridCol w="2819401"/>
                <a:gridCol w="2055912"/>
                <a:gridCol w="1676400"/>
                <a:gridCol w="1905000"/>
                <a:gridCol w="4114800"/>
              </a:tblGrid>
              <a:tr h="460720">
                <a:tc rowSpan="2">
                  <a:txBody>
                    <a:bodyPr/>
                    <a:lstStyle/>
                    <a:p>
                      <a:pPr marL="0" marR="0" algn="ctr">
                        <a:spcBef>
                          <a:spcPts val="0"/>
                        </a:spcBef>
                        <a:spcAft>
                          <a:spcPts val="0"/>
                        </a:spcAft>
                      </a:pPr>
                      <a:r>
                        <a:rPr lang="en-US" sz="1200" b="1" kern="1400" dirty="0" smtClean="0">
                          <a:solidFill>
                            <a:srgbClr val="000000"/>
                          </a:solidFill>
                          <a:latin typeface="+mj-lt"/>
                          <a:ea typeface="Calibri"/>
                        </a:rPr>
                        <a:t>a</a:t>
                      </a:r>
                    </a:p>
                    <a:p>
                      <a:pPr marL="0" marR="0" algn="ctr">
                        <a:spcBef>
                          <a:spcPts val="0"/>
                        </a:spcBef>
                        <a:spcAft>
                          <a:spcPts val="0"/>
                        </a:spcAft>
                      </a:pPr>
                      <a:r>
                        <a:rPr lang="en-US" sz="1200" b="1" kern="1400" dirty="0" smtClean="0">
                          <a:solidFill>
                            <a:srgbClr val="000000"/>
                          </a:solidFill>
                          <a:latin typeface="+mj-lt"/>
                          <a:ea typeface="Calibri"/>
                        </a:rPr>
                        <a:t>Search terms</a:t>
                      </a:r>
                    </a:p>
                    <a:p>
                      <a:pPr marL="0" marR="0" algn="ctr">
                        <a:spcBef>
                          <a:spcPts val="0"/>
                        </a:spcBef>
                        <a:spcAft>
                          <a:spcPts val="0"/>
                        </a:spcAft>
                      </a:pPr>
                      <a:r>
                        <a:rPr lang="en-US" sz="1200" b="1" kern="1400" dirty="0" smtClean="0">
                          <a:solidFill>
                            <a:srgbClr val="000000"/>
                          </a:solidFill>
                          <a:latin typeface="+mj-lt"/>
                          <a:ea typeface="Calibri"/>
                        </a:rPr>
                        <a:t>for concept Harbor</a:t>
                      </a:r>
                    </a:p>
                    <a:p>
                      <a:pPr marL="0" marR="0" algn="ctr">
                        <a:spcBef>
                          <a:spcPts val="0"/>
                        </a:spcBef>
                        <a:spcAft>
                          <a:spcPts val="0"/>
                        </a:spcAft>
                      </a:pPr>
                      <a:r>
                        <a:rPr lang="en-US" sz="1200" b="0" kern="1400" dirty="0" smtClean="0">
                          <a:solidFill>
                            <a:srgbClr val="000000"/>
                          </a:solidFill>
                          <a:latin typeface="+mj-lt"/>
                          <a:ea typeface="Calibri"/>
                        </a:rPr>
                        <a:t>in the raw alpha index</a:t>
                      </a:r>
                      <a:endParaRPr lang="en-US" sz="1200" b="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b1</a:t>
                      </a:r>
                    </a:p>
                    <a:p>
                      <a:pPr marL="0" marR="0" algn="ctr">
                        <a:spcBef>
                          <a:spcPts val="0"/>
                        </a:spcBef>
                        <a:spcAft>
                          <a:spcPts val="0"/>
                        </a:spcAft>
                      </a:pPr>
                      <a:r>
                        <a:rPr lang="en-US" sz="1200" b="1" kern="1400" dirty="0" smtClean="0">
                          <a:solidFill>
                            <a:srgbClr val="000000"/>
                          </a:solidFill>
                          <a:latin typeface="+mj-lt"/>
                          <a:ea typeface="Calibri"/>
                        </a:rPr>
                        <a:t>Variants </a:t>
                      </a:r>
                      <a:r>
                        <a:rPr lang="en-US" sz="1200" b="1" kern="1400" dirty="0">
                          <a:solidFill>
                            <a:srgbClr val="000000"/>
                          </a:solidFill>
                          <a:latin typeface="+mj-lt"/>
                          <a:ea typeface="Calibri"/>
                        </a:rPr>
                        <a:t>consolidated</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b2</a:t>
                      </a:r>
                    </a:p>
                    <a:p>
                      <a:pPr marL="0" marR="0" algn="ctr">
                        <a:spcBef>
                          <a:spcPts val="0"/>
                        </a:spcBef>
                        <a:spcAft>
                          <a:spcPts val="0"/>
                        </a:spcAft>
                      </a:pPr>
                      <a:r>
                        <a:rPr lang="en-US" sz="1200" b="1" kern="1400" dirty="0" smtClean="0">
                          <a:solidFill>
                            <a:srgbClr val="000000"/>
                          </a:solidFill>
                          <a:latin typeface="+mj-lt"/>
                          <a:ea typeface="Calibri"/>
                        </a:rPr>
                        <a:t>Synonyms </a:t>
                      </a:r>
                      <a:r>
                        <a:rPr lang="en-US" sz="1200" b="1" kern="1400" dirty="0">
                          <a:solidFill>
                            <a:srgbClr val="000000"/>
                          </a:solidFill>
                          <a:latin typeface="+mj-lt"/>
                          <a:ea typeface="Calibri"/>
                        </a:rPr>
                        <a:t>consolidated</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c1</a:t>
                      </a:r>
                    </a:p>
                    <a:p>
                      <a:pPr marL="0" marR="0" algn="ctr">
                        <a:spcBef>
                          <a:spcPts val="0"/>
                        </a:spcBef>
                        <a:spcAft>
                          <a:spcPts val="0"/>
                        </a:spcAft>
                      </a:pPr>
                      <a:r>
                        <a:rPr lang="en-US" sz="1200" b="1" kern="1400" dirty="0" smtClean="0">
                          <a:solidFill>
                            <a:srgbClr val="000000"/>
                          </a:solidFill>
                          <a:latin typeface="+mj-lt"/>
                          <a:ea typeface="Calibri"/>
                        </a:rPr>
                        <a:t>Semantic factors</a:t>
                      </a:r>
                      <a:endParaRPr lang="en-US" sz="1200" b="1"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c1 continued</a:t>
                      </a:r>
                    </a:p>
                    <a:p>
                      <a:pPr marL="0" marR="0" algn="ctr">
                        <a:spcBef>
                          <a:spcPts val="0"/>
                        </a:spcBef>
                        <a:spcAft>
                          <a:spcPts val="0"/>
                        </a:spcAft>
                      </a:pPr>
                      <a:r>
                        <a:rPr lang="en-US" sz="1200" b="1" kern="1400" dirty="0" smtClean="0">
                          <a:solidFill>
                            <a:srgbClr val="000000"/>
                          </a:solidFill>
                          <a:latin typeface="+mj-lt"/>
                          <a:ea typeface="Calibri"/>
                        </a:rPr>
                        <a:t>Semantic</a:t>
                      </a:r>
                      <a:r>
                        <a:rPr lang="en-US" sz="1200" b="1" kern="1400" baseline="0" dirty="0" smtClean="0">
                          <a:solidFill>
                            <a:srgbClr val="000000"/>
                          </a:solidFill>
                          <a:latin typeface="+mj-lt"/>
                          <a:ea typeface="Calibri"/>
                        </a:rPr>
                        <a:t> factors 2</a:t>
                      </a:r>
                      <a:endParaRPr lang="en-US" sz="1200" b="1"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spcBef>
                          <a:spcPts val="0"/>
                        </a:spcBef>
                        <a:spcAft>
                          <a:spcPts val="0"/>
                        </a:spcAft>
                      </a:pPr>
                      <a:r>
                        <a:rPr lang="en-US" sz="1200" b="1" kern="1400" dirty="0" smtClean="0">
                          <a:solidFill>
                            <a:srgbClr val="000000"/>
                          </a:solidFill>
                          <a:latin typeface="+mj-lt"/>
                          <a:ea typeface="Calibri"/>
                        </a:rPr>
                        <a:t>c2</a:t>
                      </a:r>
                    </a:p>
                    <a:p>
                      <a:pPr marL="0" marR="0" algn="ctr">
                        <a:spcBef>
                          <a:spcPts val="0"/>
                        </a:spcBef>
                        <a:spcAft>
                          <a:spcPts val="0"/>
                        </a:spcAft>
                      </a:pPr>
                      <a:endParaRPr lang="en-US" sz="1200" b="1"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endParaRPr lang="en-US" sz="1200" b="1"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1467">
                <a:tc v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1410782" rtl="0" eaLnBrk="1" latinLnBrk="0" hangingPunct="1">
                        <a:spcBef>
                          <a:spcPts val="0"/>
                        </a:spcBef>
                        <a:spcAft>
                          <a:spcPts val="0"/>
                        </a:spcAft>
                        <a:tabLst>
                          <a:tab pos="857250" algn="l"/>
                        </a:tabLst>
                      </a:pPr>
                      <a:r>
                        <a:rPr lang="en-US" sz="1200" b="1" kern="1400" dirty="0" smtClean="0">
                          <a:solidFill>
                            <a:srgbClr val="FF0000"/>
                          </a:solidFill>
                          <a:latin typeface="+mj-lt"/>
                          <a:ea typeface="Calibri"/>
                          <a:cs typeface="+mn-cs"/>
                        </a:rPr>
                        <a:t>Mode of transportation</a:t>
                      </a:r>
                      <a:endParaRPr lang="en-US" sz="1200" b="1" kern="1400" dirty="0">
                        <a:solidFill>
                          <a:srgbClr val="FF0000"/>
                        </a:solidFill>
                        <a:latin typeface="+mj-lt"/>
                        <a:ea typeface="Calibri"/>
                        <a:cs typeface="+mn-cs"/>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b="1" kern="1400" dirty="0">
                        <a:solidFill>
                          <a:srgbClr val="00B05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b="1" kern="1400" dirty="0">
                        <a:solidFill>
                          <a:srgbClr val="0070C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91000">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Harbor</a:t>
                      </a:r>
                    </a:p>
                    <a:p>
                      <a:pPr marL="0" marR="0">
                        <a:spcBef>
                          <a:spcPts val="0"/>
                        </a:spcBef>
                        <a:spcAft>
                          <a:spcPts val="0"/>
                        </a:spcAft>
                      </a:pPr>
                      <a:r>
                        <a:rPr lang="en-US" sz="1200" kern="1400" dirty="0" smtClean="0">
                          <a:solidFill>
                            <a:srgbClr val="000000"/>
                          </a:solidFill>
                          <a:latin typeface="+mj-lt"/>
                          <a:ea typeface="Calibri"/>
                        </a:rPr>
                        <a:t>Harbors</a:t>
                      </a:r>
                    </a:p>
                    <a:p>
                      <a:pPr marL="0" marR="0">
                        <a:spcBef>
                          <a:spcPts val="0"/>
                        </a:spcBef>
                        <a:spcAft>
                          <a:spcPts val="0"/>
                        </a:spcAft>
                      </a:pPr>
                      <a:r>
                        <a:rPr lang="en-US" sz="1200" kern="1400" dirty="0" smtClean="0">
                          <a:solidFill>
                            <a:srgbClr val="000000"/>
                          </a:solidFill>
                          <a:latin typeface="+mj-lt"/>
                          <a:ea typeface="Calibri"/>
                        </a:rPr>
                        <a:t>Harbour</a:t>
                      </a:r>
                    </a:p>
                    <a:p>
                      <a:pPr marL="0" marR="0">
                        <a:spcBef>
                          <a:spcPts val="0"/>
                        </a:spcBef>
                        <a:spcAft>
                          <a:spcPts val="0"/>
                        </a:spcAft>
                      </a:pPr>
                      <a:r>
                        <a:rPr lang="en-US" sz="1200" kern="1400" dirty="0" smtClean="0">
                          <a:solidFill>
                            <a:srgbClr val="000000"/>
                          </a:solidFill>
                          <a:latin typeface="+mj-lt"/>
                          <a:ea typeface="Calibri"/>
                        </a:rPr>
                        <a:t>Harbours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Port</a:t>
                      </a:r>
                    </a:p>
                    <a:p>
                      <a:pPr marL="0" marR="0">
                        <a:spcBef>
                          <a:spcPts val="0"/>
                        </a:spcBef>
                        <a:spcAft>
                          <a:spcPts val="0"/>
                        </a:spcAft>
                      </a:pPr>
                      <a:r>
                        <a:rPr lang="en-US" sz="1200" kern="1400" dirty="0" smtClean="0">
                          <a:solidFill>
                            <a:srgbClr val="000000"/>
                          </a:solidFill>
                          <a:latin typeface="+mj-lt"/>
                          <a:ea typeface="Calibri"/>
                        </a:rPr>
                        <a:t>Ports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Dock</a:t>
                      </a:r>
                    </a:p>
                    <a:p>
                      <a:pPr marL="0" marR="0">
                        <a:spcBef>
                          <a:spcPts val="0"/>
                        </a:spcBef>
                        <a:spcAft>
                          <a:spcPts val="0"/>
                        </a:spcAft>
                      </a:pPr>
                      <a:r>
                        <a:rPr lang="en-US" sz="1200" kern="1400" dirty="0" smtClean="0">
                          <a:solidFill>
                            <a:srgbClr val="000000"/>
                          </a:solidFill>
                          <a:latin typeface="+mj-lt"/>
                          <a:ea typeface="Calibri"/>
                        </a:rPr>
                        <a:t>Docks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indent="0" algn="l" defTabSz="1410782" rtl="0" eaLnBrk="1" fontAlgn="auto" latinLnBrk="0" hangingPunct="1">
                        <a:lnSpc>
                          <a:spcPct val="100000"/>
                        </a:lnSpc>
                        <a:spcBef>
                          <a:spcPts val="0"/>
                        </a:spcBef>
                        <a:spcAft>
                          <a:spcPts val="0"/>
                        </a:spcAft>
                        <a:buClrTx/>
                        <a:buSzTx/>
                        <a:buFontTx/>
                        <a:buNone/>
                        <a:tabLst/>
                        <a:defRPr/>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0"/>
                        </a:spcBef>
                        <a:spcAft>
                          <a:spcPts val="0"/>
                        </a:spcAft>
                        <a:buClrTx/>
                        <a:buSzTx/>
                        <a:buFontTx/>
                        <a:buNone/>
                        <a:tabLst/>
                        <a:defRPr/>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600"/>
                        </a:spcBef>
                        <a:spcAft>
                          <a:spcPts val="0"/>
                        </a:spcAft>
                        <a:buClrTx/>
                        <a:buSzTx/>
                        <a:buFontTx/>
                        <a:buNone/>
                        <a:tabLst/>
                        <a:defRPr/>
                      </a:pPr>
                      <a:r>
                        <a:rPr lang="en-US" sz="1200" kern="1400" spc="-20" baseline="0" dirty="0" smtClean="0">
                          <a:solidFill>
                            <a:srgbClr val="000000"/>
                          </a:solidFill>
                          <a:latin typeface="+mj-lt"/>
                          <a:ea typeface="Calibri"/>
                          <a:cs typeface="+mn-cs"/>
                        </a:rPr>
                        <a:t>Liverpool dock facilities</a:t>
                      </a:r>
                    </a:p>
                    <a:p>
                      <a:pPr marL="0" marR="0">
                        <a:spcBef>
                          <a:spcPts val="600"/>
                        </a:spcBef>
                        <a:spcAft>
                          <a:spcPts val="0"/>
                        </a:spcAft>
                      </a:pPr>
                      <a:r>
                        <a:rPr lang="en-US" sz="1200" kern="1400" dirty="0" smtClean="0">
                          <a:solidFill>
                            <a:srgbClr val="000000"/>
                          </a:solidFill>
                          <a:latin typeface="+mj-lt"/>
                          <a:ea typeface="Calibri"/>
                        </a:rPr>
                        <a:t>Inland ports</a:t>
                      </a:r>
                    </a:p>
                    <a:p>
                      <a:pPr marL="0" marR="0">
                        <a:spcBef>
                          <a:spcPts val="600"/>
                        </a:spcBef>
                        <a:spcAft>
                          <a:spcPts val="0"/>
                        </a:spcAft>
                      </a:pPr>
                      <a:r>
                        <a:rPr lang="en-US" sz="1200" kern="1400" dirty="0" smtClean="0">
                          <a:solidFill>
                            <a:srgbClr val="000000"/>
                          </a:solidFill>
                          <a:latin typeface="+mj-lt"/>
                          <a:ea typeface="Calibri"/>
                        </a:rPr>
                        <a:t>Boat facilities</a:t>
                      </a:r>
                    </a:p>
                    <a:p>
                      <a:pPr marL="0" marR="0">
                        <a:spcBef>
                          <a:spcPts val="600"/>
                        </a:spcBef>
                        <a:spcAft>
                          <a:spcPts val="0"/>
                        </a:spcAft>
                      </a:pPr>
                      <a:r>
                        <a:rPr lang="en-US" sz="1200" kern="1400" dirty="0" smtClean="0">
                          <a:solidFill>
                            <a:srgbClr val="000000"/>
                          </a:solidFill>
                          <a:latin typeface="+mj-lt"/>
                          <a:ea typeface="Calibri"/>
                        </a:rPr>
                        <a:t>Coastal oil</a:t>
                      </a:r>
                      <a:r>
                        <a:rPr lang="en-US" sz="1200" kern="1400" baseline="0" dirty="0" smtClean="0">
                          <a:solidFill>
                            <a:srgbClr val="000000"/>
                          </a:solidFill>
                          <a:latin typeface="+mj-lt"/>
                          <a:ea typeface="Calibri"/>
                        </a:rPr>
                        <a:t> terminal</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1028700" algn="l"/>
                        </a:tabLst>
                      </a:pPr>
                      <a:r>
                        <a:rPr lang="en-US" sz="1200" kern="1400" dirty="0" smtClean="0">
                          <a:solidFill>
                            <a:srgbClr val="000000"/>
                          </a:solidFill>
                          <a:latin typeface="+mj-lt"/>
                          <a:ea typeface="Calibri"/>
                        </a:rPr>
                        <a:t>	__</a:t>
                      </a:r>
                    </a:p>
                    <a:p>
                      <a:pPr marL="0" marR="0">
                        <a:spcBef>
                          <a:spcPts val="0"/>
                        </a:spcBef>
                        <a:spcAft>
                          <a:spcPts val="0"/>
                        </a:spcAft>
                        <a:tabLst>
                          <a:tab pos="1028700" algn="l"/>
                        </a:tabLst>
                      </a:pPr>
                      <a:r>
                        <a:rPr lang="en-US" sz="1200" kern="1400" dirty="0" smtClean="0">
                          <a:solidFill>
                            <a:srgbClr val="000000"/>
                          </a:solidFill>
                          <a:latin typeface="+mj-lt"/>
                          <a:ea typeface="Calibri"/>
                        </a:rPr>
                        <a:t>Harbor 	    |</a:t>
                      </a:r>
                    </a:p>
                    <a:p>
                      <a:pPr marL="0" marR="0">
                        <a:spcBef>
                          <a:spcPts val="0"/>
                        </a:spcBef>
                        <a:spcAft>
                          <a:spcPts val="0"/>
                        </a:spcAft>
                        <a:tabLst>
                          <a:tab pos="1028700" algn="l"/>
                        </a:tabLst>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	    &gt;</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Port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Dock	__|</a:t>
                      </a:r>
                    </a:p>
                    <a:p>
                      <a:pPr marL="0" marR="0">
                        <a:spcBef>
                          <a:spcPts val="0"/>
                        </a:spcBef>
                        <a:spcAft>
                          <a:spcPts val="0"/>
                        </a:spcAft>
                        <a:tabLst>
                          <a:tab pos="1028700" algn="l"/>
                        </a:tabLst>
                      </a:pPr>
                      <a:endParaRPr lang="en-US" sz="1200" kern="1400" dirty="0" smtClean="0">
                        <a:solidFill>
                          <a:srgbClr val="000000"/>
                        </a:solidFill>
                        <a:latin typeface="+mj-lt"/>
                        <a:ea typeface="Calibri"/>
                      </a:endParaRPr>
                    </a:p>
                    <a:p>
                      <a:pPr marL="0" marR="0">
                        <a:spcBef>
                          <a:spcPts val="0"/>
                        </a:spcBef>
                        <a:spcAft>
                          <a:spcPts val="0"/>
                        </a:spcAft>
                        <a:tabLst>
                          <a:tab pos="1028700" algn="l"/>
                        </a:tabLs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600"/>
                        </a:spcBef>
                        <a:spcAft>
                          <a:spcPts val="0"/>
                        </a:spcAft>
                        <a:buClrTx/>
                        <a:buSzTx/>
                        <a:buFontTx/>
                        <a:buNone/>
                        <a:tabLst/>
                        <a:defRPr/>
                      </a:pPr>
                      <a:r>
                        <a:rPr lang="en-US" sz="1200" kern="1400" spc="-20" baseline="0" dirty="0" smtClean="0">
                          <a:solidFill>
                            <a:srgbClr val="000000"/>
                          </a:solidFill>
                          <a:latin typeface="+mj-lt"/>
                          <a:ea typeface="Calibri"/>
                          <a:cs typeface="+mn-cs"/>
                        </a:rPr>
                        <a:t>Liverpool dock facility</a:t>
                      </a:r>
                    </a:p>
                    <a:p>
                      <a:pPr marL="0" marR="0">
                        <a:spcBef>
                          <a:spcPts val="600"/>
                        </a:spcBef>
                        <a:spcAft>
                          <a:spcPts val="0"/>
                        </a:spcAft>
                      </a:pPr>
                      <a:r>
                        <a:rPr lang="en-US" sz="1200" kern="1400" dirty="0" smtClean="0">
                          <a:solidFill>
                            <a:srgbClr val="000000"/>
                          </a:solidFill>
                          <a:latin typeface="+mj-lt"/>
                          <a:ea typeface="Calibri"/>
                        </a:rPr>
                        <a:t>Inland port</a:t>
                      </a:r>
                    </a:p>
                    <a:p>
                      <a:pPr marL="0" marR="0">
                        <a:spcBef>
                          <a:spcPts val="600"/>
                        </a:spcBef>
                        <a:spcAft>
                          <a:spcPts val="0"/>
                        </a:spcAft>
                      </a:pPr>
                      <a:r>
                        <a:rPr lang="en-US" sz="1200" kern="1400" dirty="0" smtClean="0">
                          <a:solidFill>
                            <a:srgbClr val="000000"/>
                          </a:solidFill>
                          <a:latin typeface="+mj-lt"/>
                          <a:ea typeface="Calibri"/>
                        </a:rPr>
                        <a:t>Boat facility</a:t>
                      </a:r>
                    </a:p>
                    <a:p>
                      <a:pPr marL="0" marR="0">
                        <a:spcBef>
                          <a:spcPts val="600"/>
                        </a:spcBef>
                        <a:spcAft>
                          <a:spcPts val="0"/>
                        </a:spcAft>
                      </a:pPr>
                      <a:r>
                        <a:rPr lang="en-US" sz="1200" kern="1400" dirty="0" smtClean="0">
                          <a:solidFill>
                            <a:srgbClr val="000000"/>
                          </a:solidFill>
                          <a:latin typeface="+mj-lt"/>
                          <a:ea typeface="Calibri"/>
                        </a:rPr>
                        <a:t>Coastal oil</a:t>
                      </a:r>
                      <a:r>
                        <a:rPr lang="en-US" sz="1200" kern="1400" baseline="0" dirty="0" smtClean="0">
                          <a:solidFill>
                            <a:srgbClr val="000000"/>
                          </a:solidFill>
                          <a:latin typeface="+mj-lt"/>
                          <a:ea typeface="Calibri"/>
                        </a:rPr>
                        <a:t> terminal</a:t>
                      </a: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Airport</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Harbor</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Parking garage</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Railroad station</a:t>
                      </a:r>
                    </a:p>
                    <a:p>
                      <a:pPr marL="0" marR="0">
                        <a:spcBef>
                          <a:spcPts val="0"/>
                        </a:spcBef>
                        <a:spcAft>
                          <a:spcPts val="0"/>
                        </a:spcAft>
                      </a:pPr>
                      <a:endParaRPr lang="en-US" sz="1200" b="1" kern="1400" dirty="0" smtClean="0">
                        <a:solidFill>
                          <a:srgbClr val="000000"/>
                        </a:solidFill>
                        <a:latin typeface="+mj-lt"/>
                        <a:ea typeface="Calibri"/>
                      </a:endParaRPr>
                    </a:p>
                    <a:p>
                      <a:pPr marL="0" marR="0">
                        <a:spcBef>
                          <a:spcPts val="0"/>
                        </a:spcBef>
                        <a:spcAft>
                          <a:spcPts val="0"/>
                        </a:spcAft>
                      </a:pPr>
                      <a:r>
                        <a:rPr lang="en-US" sz="1100" b="1" kern="1400" baseline="0" dirty="0" smtClean="0">
                          <a:solidFill>
                            <a:srgbClr val="00B050"/>
                          </a:solidFill>
                          <a:latin typeface="+mj-lt"/>
                          <a:ea typeface="Calibri"/>
                        </a:rPr>
                        <a:t>Traffic station</a:t>
                      </a:r>
                      <a:r>
                        <a:rPr lang="en-US" sz="1100" kern="1400" baseline="0" dirty="0" smtClean="0">
                          <a:solidFill>
                            <a:srgbClr val="00B050"/>
                          </a:solidFill>
                          <a:latin typeface="+mj-lt"/>
                          <a:ea typeface="Calibri"/>
                        </a:rPr>
                        <a:t>  </a:t>
                      </a:r>
                    </a:p>
                    <a:p>
                      <a:pPr marL="0" marR="0">
                        <a:spcBef>
                          <a:spcPts val="0"/>
                        </a:spcBef>
                        <a:spcAft>
                          <a:spcPts val="0"/>
                        </a:spcAft>
                      </a:pPr>
                      <a:r>
                        <a:rPr lang="en-US" sz="1100" kern="1400" dirty="0" smtClean="0">
                          <a:solidFill>
                            <a:srgbClr val="000000"/>
                          </a:solidFill>
                          <a:latin typeface="+mj-lt"/>
                          <a:ea typeface="Calibri"/>
                        </a:rPr>
                        <a:t>  NT Airport</a:t>
                      </a:r>
                    </a:p>
                    <a:p>
                      <a:pPr marL="0" marR="0">
                        <a:spcBef>
                          <a:spcPts val="0"/>
                        </a:spcBef>
                        <a:spcAft>
                          <a:spcPts val="0"/>
                        </a:spcAft>
                      </a:pPr>
                      <a:r>
                        <a:rPr lang="en-US" sz="1100" kern="1400" dirty="0" smtClean="0">
                          <a:solidFill>
                            <a:srgbClr val="000000"/>
                          </a:solidFill>
                          <a:latin typeface="+mj-lt"/>
                          <a:ea typeface="Calibri"/>
                        </a:rPr>
                        <a:t>  NT</a:t>
                      </a:r>
                      <a:r>
                        <a:rPr lang="en-US" sz="1100" kern="1400" baseline="0" dirty="0" smtClean="0">
                          <a:solidFill>
                            <a:srgbClr val="000000"/>
                          </a:solidFill>
                          <a:latin typeface="+mj-lt"/>
                          <a:ea typeface="Calibri"/>
                        </a:rPr>
                        <a:t> Harbor</a:t>
                      </a:r>
                      <a:endParaRPr lang="en-US" sz="1100" kern="1400" dirty="0" smtClean="0">
                        <a:solidFill>
                          <a:srgbClr val="000000"/>
                        </a:solidFill>
                        <a:latin typeface="+mj-lt"/>
                        <a:ea typeface="Calibri"/>
                      </a:endParaRPr>
                    </a:p>
                    <a:p>
                      <a:pPr marL="0" marR="0">
                        <a:spcBef>
                          <a:spcPts val="0"/>
                        </a:spcBef>
                        <a:spcAft>
                          <a:spcPts val="0"/>
                        </a:spcAft>
                      </a:pPr>
                      <a:r>
                        <a:rPr lang="en-US" sz="1100" kern="1400" dirty="0" smtClean="0">
                          <a:solidFill>
                            <a:srgbClr val="000000"/>
                          </a:solidFill>
                          <a:latin typeface="+mj-lt"/>
                          <a:ea typeface="Calibri"/>
                        </a:rPr>
                        <a:t>  NT</a:t>
                      </a:r>
                      <a:r>
                        <a:rPr lang="en-US" sz="1100" kern="1400" baseline="0" dirty="0" smtClean="0">
                          <a:solidFill>
                            <a:srgbClr val="000000"/>
                          </a:solidFill>
                          <a:latin typeface="+mj-lt"/>
                          <a:ea typeface="Calibri"/>
                        </a:rPr>
                        <a:t> </a:t>
                      </a:r>
                      <a:r>
                        <a:rPr lang="en-US" sz="1100" kern="1400" spc="-70" baseline="0" dirty="0" smtClean="0">
                          <a:solidFill>
                            <a:srgbClr val="000000"/>
                          </a:solidFill>
                          <a:latin typeface="+mj-lt"/>
                          <a:ea typeface="Calibri"/>
                        </a:rPr>
                        <a:t>Parking garage</a:t>
                      </a:r>
                    </a:p>
                    <a:p>
                      <a:pPr marL="0" marR="0">
                        <a:spcBef>
                          <a:spcPts val="0"/>
                        </a:spcBef>
                        <a:spcAft>
                          <a:spcPts val="0"/>
                        </a:spcAft>
                      </a:pPr>
                      <a:r>
                        <a:rPr lang="en-US" sz="1100" kern="1400" baseline="0" dirty="0" smtClean="0">
                          <a:solidFill>
                            <a:srgbClr val="000000"/>
                          </a:solidFill>
                          <a:latin typeface="+mj-lt"/>
                          <a:ea typeface="Calibri"/>
                        </a:rPr>
                        <a:t>  NT  RR station</a:t>
                      </a:r>
                    </a:p>
                    <a:p>
                      <a:pPr marL="0" marR="0">
                        <a:spcBef>
                          <a:spcPts val="1200"/>
                        </a:spcBef>
                        <a:spcAft>
                          <a:spcPts val="0"/>
                        </a:spcAft>
                      </a:pPr>
                      <a:r>
                        <a:rPr lang="en-US" sz="1200" kern="1400" baseline="0" dirty="0" smtClean="0">
                          <a:solidFill>
                            <a:srgbClr val="000000"/>
                          </a:solidFill>
                          <a:latin typeface="+mj-lt"/>
                          <a:ea typeface="Calibri"/>
                        </a:rPr>
                        <a:t>Liverpool harbor</a:t>
                      </a:r>
                    </a:p>
                    <a:p>
                      <a:pPr marL="0" marR="0">
                        <a:spcBef>
                          <a:spcPts val="600"/>
                        </a:spcBef>
                        <a:spcAft>
                          <a:spcPts val="0"/>
                        </a:spcAft>
                      </a:pPr>
                      <a:r>
                        <a:rPr lang="en-US" sz="1200" kern="1400" baseline="0" dirty="0" smtClean="0">
                          <a:solidFill>
                            <a:srgbClr val="000000"/>
                          </a:solidFill>
                          <a:latin typeface="+mj-lt"/>
                          <a:ea typeface="Calibri"/>
                        </a:rPr>
                        <a:t>Inland </a:t>
                      </a:r>
                      <a:r>
                        <a:rPr lang="en-US" sz="1200" kern="1400" dirty="0" smtClean="0">
                          <a:solidFill>
                            <a:srgbClr val="000000"/>
                          </a:solidFill>
                          <a:latin typeface="+mj-lt"/>
                          <a:ea typeface="Calibri"/>
                          <a:cs typeface="+mn-cs"/>
                        </a:rPr>
                        <a:t>harbor</a:t>
                      </a:r>
                    </a:p>
                    <a:p>
                      <a:pPr marL="0" marR="0">
                        <a:spcBef>
                          <a:spcPts val="600"/>
                        </a:spcBef>
                        <a:spcAft>
                          <a:spcPts val="0"/>
                        </a:spcAft>
                      </a:pPr>
                      <a:r>
                        <a:rPr lang="en-US" sz="1200" kern="1400" dirty="0" smtClean="0">
                          <a:solidFill>
                            <a:srgbClr val="000000"/>
                          </a:solidFill>
                          <a:latin typeface="+mj-lt"/>
                          <a:ea typeface="Calibri"/>
                        </a:rPr>
                        <a:t>Boat harbor</a:t>
                      </a:r>
                    </a:p>
                    <a:p>
                      <a:pPr marL="0" marR="0" indent="0" algn="l" defTabSz="1410782" rtl="0" eaLnBrk="1" fontAlgn="auto" latinLnBrk="0" hangingPunct="1">
                        <a:lnSpc>
                          <a:spcPct val="100000"/>
                        </a:lnSpc>
                        <a:spcBef>
                          <a:spcPts val="600"/>
                        </a:spcBef>
                        <a:spcAft>
                          <a:spcPts val="0"/>
                        </a:spcAft>
                        <a:buClrTx/>
                        <a:buSzTx/>
                        <a:buFontTx/>
                        <a:buNone/>
                        <a:tabLst/>
                        <a:defRPr/>
                      </a:pPr>
                      <a:r>
                        <a:rPr lang="en-US" sz="1200" kern="1400" spc="-20" baseline="0" dirty="0" smtClean="0">
                          <a:solidFill>
                            <a:srgbClr val="000000"/>
                          </a:solidFill>
                          <a:latin typeface="+mj-lt"/>
                          <a:ea typeface="Calibri"/>
                          <a:cs typeface="+mn-cs"/>
                        </a:rPr>
                        <a:t>Coastal oil harbor</a:t>
                      </a:r>
                      <a:endParaRPr lang="en-US" sz="1200" kern="1400" spc="-20" baseline="0" dirty="0">
                        <a:solidFill>
                          <a:srgbClr val="000000"/>
                        </a:solidFill>
                        <a:latin typeface="+mj-lt"/>
                        <a:ea typeface="Calibri"/>
                        <a:cs typeface="+mn-cs"/>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tabLst>
                          <a:tab pos="1085850" algn="l"/>
                        </a:tabLst>
                      </a:pP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r>
                        <a:rPr lang="en-US" sz="1200" kern="1400" dirty="0" smtClean="0">
                          <a:solidFill>
                            <a:srgbClr val="000000"/>
                          </a:solidFill>
                          <a:latin typeface="+mj-lt"/>
                          <a:ea typeface="Calibri"/>
                        </a:rPr>
                        <a:t> : </a:t>
                      </a:r>
                      <a:r>
                        <a:rPr lang="en-US" sz="1200" kern="1400" dirty="0" smtClean="0">
                          <a:solidFill>
                            <a:srgbClr val="FF0000"/>
                          </a:solidFill>
                          <a:latin typeface="+mj-lt"/>
                          <a:ea typeface="Calibri"/>
                          <a:cs typeface="+mn-cs"/>
                        </a:rPr>
                        <a:t>Air transport</a:t>
                      </a:r>
                    </a:p>
                    <a:p>
                      <a:pPr marL="0" marR="0">
                        <a:spcBef>
                          <a:spcPts val="0"/>
                        </a:spcBef>
                        <a:spcAft>
                          <a:spcPts val="0"/>
                        </a:spcAft>
                        <a:tabLst>
                          <a:tab pos="1085850" algn="l"/>
                        </a:tabLst>
                      </a:pPr>
                      <a:endParaRPr lang="en-US" sz="1200" kern="140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r>
                        <a:rPr lang="en-US" sz="1200" kern="1400" baseline="0" dirty="0" smtClean="0">
                          <a:solidFill>
                            <a:srgbClr val="000000"/>
                          </a:solidFill>
                          <a:latin typeface="+mj-lt"/>
                          <a:ea typeface="Calibri"/>
                        </a:rPr>
                        <a:t>=</a:t>
                      </a: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r>
                        <a:rPr lang="en-US" sz="1200" kern="1400" dirty="0" smtClean="0">
                          <a:solidFill>
                            <a:srgbClr val="000000"/>
                          </a:solidFill>
                          <a:latin typeface="+mj-lt"/>
                          <a:ea typeface="Calibri"/>
                        </a:rPr>
                        <a:t> : </a:t>
                      </a:r>
                      <a:r>
                        <a:rPr lang="en-US" sz="1200" kern="1400" dirty="0" smtClean="0">
                          <a:solidFill>
                            <a:srgbClr val="FF0000"/>
                          </a:solidFill>
                          <a:latin typeface="+mj-lt"/>
                          <a:ea typeface="Calibri"/>
                          <a:cs typeface="+mn-cs"/>
                        </a:rPr>
                        <a:t>Water transpor</a:t>
                      </a:r>
                      <a:r>
                        <a:rPr lang="en-US" sz="1200" kern="1400" baseline="0" dirty="0" smtClean="0">
                          <a:solidFill>
                            <a:srgbClr val="000000"/>
                          </a:solidFill>
                          <a:latin typeface="+mj-lt"/>
                          <a:ea typeface="Calibri"/>
                        </a:rPr>
                        <a:t>t</a:t>
                      </a: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r>
                        <a:rPr lang="en-US" sz="1200" kern="1400" baseline="0" dirty="0" smtClean="0">
                          <a:solidFill>
                            <a:srgbClr val="000000"/>
                          </a:solidFill>
                          <a:latin typeface="+mj-lt"/>
                          <a:ea typeface="Calibri"/>
                        </a:rPr>
                        <a:t>=</a:t>
                      </a: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r>
                        <a:rPr lang="en-US" sz="1200" kern="1400" dirty="0" smtClean="0">
                          <a:solidFill>
                            <a:srgbClr val="000000"/>
                          </a:solidFill>
                          <a:latin typeface="+mj-lt"/>
                          <a:ea typeface="Calibri"/>
                        </a:rPr>
                        <a:t> : </a:t>
                      </a:r>
                      <a:r>
                        <a:rPr lang="en-US" sz="1200" kern="1400" dirty="0" smtClean="0">
                          <a:solidFill>
                            <a:srgbClr val="FF0000"/>
                          </a:solidFill>
                          <a:latin typeface="+mj-lt"/>
                          <a:ea typeface="Calibri"/>
                          <a:cs typeface="+mn-cs"/>
                        </a:rPr>
                        <a:t>Road transport</a:t>
                      </a: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r>
                        <a:rPr lang="en-US" sz="1200" kern="1400" baseline="0" dirty="0" smtClean="0">
                          <a:solidFill>
                            <a:srgbClr val="000000"/>
                          </a:solidFill>
                          <a:latin typeface="+mj-lt"/>
                          <a:ea typeface="Calibri"/>
                        </a:rPr>
                        <a:t>=</a:t>
                      </a: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r>
                        <a:rPr lang="en-US" sz="1200" kern="1400" dirty="0" smtClean="0">
                          <a:solidFill>
                            <a:srgbClr val="000000"/>
                          </a:solidFill>
                          <a:latin typeface="+mj-lt"/>
                          <a:ea typeface="Calibri"/>
                        </a:rPr>
                        <a:t> : </a:t>
                      </a:r>
                      <a:r>
                        <a:rPr lang="en-US" sz="1200" kern="1400" dirty="0" smtClean="0">
                          <a:solidFill>
                            <a:srgbClr val="FF0000"/>
                          </a:solidFill>
                          <a:latin typeface="+mj-lt"/>
                          <a:ea typeface="Calibri"/>
                          <a:cs typeface="+mn-cs"/>
                        </a:rPr>
                        <a:t>Rail transport</a:t>
                      </a: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0"/>
                        </a:spcBef>
                        <a:spcAft>
                          <a:spcPts val="0"/>
                        </a:spcAft>
                      </a:pPr>
                      <a:endParaRPr lang="en-US" sz="1100" kern="1400" baseline="0" dirty="0" smtClean="0">
                        <a:solidFill>
                          <a:srgbClr val="000000"/>
                        </a:solidFill>
                        <a:latin typeface="+mj-lt"/>
                        <a:ea typeface="Calibri"/>
                        <a:cs typeface="+mn-cs"/>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600"/>
                        </a:spcBef>
                        <a:spcAft>
                          <a:spcPts val="0"/>
                        </a:spcAft>
                      </a:pPr>
                      <a:r>
                        <a:rPr lang="en-US" sz="1200" kern="1400" baseline="0" dirty="0" smtClean="0">
                          <a:solidFill>
                            <a:srgbClr val="000000"/>
                          </a:solidFill>
                          <a:latin typeface="+mj-lt"/>
                          <a:ea typeface="Calibri"/>
                          <a:cs typeface="+mn-cs"/>
                        </a:rPr>
                        <a:t>= </a:t>
                      </a:r>
                      <a:r>
                        <a:rPr lang="en-US" sz="1200" kern="1400" spc="-30" baseline="0" dirty="0" smtClean="0">
                          <a:solidFill>
                            <a:srgbClr val="000000"/>
                          </a:solidFill>
                          <a:latin typeface="+mj-lt"/>
                          <a:ea typeface="Calibri"/>
                          <a:cs typeface="+mn-cs"/>
                        </a:rPr>
                        <a:t>Harbor :  Liverpool</a:t>
                      </a:r>
                      <a:r>
                        <a:rPr lang="en-US" sz="1200" kern="1400" spc="-30" baseline="0" dirty="0" smtClean="0">
                          <a:solidFill>
                            <a:srgbClr val="000000"/>
                          </a:solidFill>
                          <a:latin typeface="+mj-lt"/>
                          <a:ea typeface="Calibri"/>
                        </a:rPr>
                        <a:t> = </a:t>
                      </a:r>
                      <a:r>
                        <a:rPr lang="en-US" sz="1200" kern="1400" spc="-30" dirty="0" smtClean="0">
                          <a:solidFill>
                            <a:srgbClr val="00B050"/>
                          </a:solidFill>
                          <a:latin typeface="+mj-lt"/>
                          <a:ea typeface="Calibri"/>
                        </a:rPr>
                        <a:t>Tr. station</a:t>
                      </a:r>
                      <a:r>
                        <a:rPr lang="en-US" sz="1200" kern="1400" spc="-30" dirty="0" smtClean="0">
                          <a:solidFill>
                            <a:srgbClr val="000000"/>
                          </a:solidFill>
                          <a:latin typeface="+mj-lt"/>
                          <a:ea typeface="Calibri"/>
                        </a:rPr>
                        <a:t> : </a:t>
                      </a:r>
                      <a:r>
                        <a:rPr lang="en-US" sz="1200" kern="1400" spc="-30" baseline="0" dirty="0" smtClean="0">
                          <a:solidFill>
                            <a:srgbClr val="FF0000"/>
                          </a:solidFill>
                          <a:latin typeface="+mj-lt"/>
                          <a:ea typeface="Calibri"/>
                        </a:rPr>
                        <a:t>Water tr.</a:t>
                      </a:r>
                      <a:r>
                        <a:rPr lang="en-US" sz="1200" kern="1400" spc="-30" baseline="0" dirty="0" smtClean="0">
                          <a:solidFill>
                            <a:srgbClr val="000000"/>
                          </a:solidFill>
                          <a:latin typeface="+mj-lt"/>
                          <a:ea typeface="Calibri"/>
                        </a:rPr>
                        <a:t> : Liverp.</a:t>
                      </a:r>
                    </a:p>
                    <a:p>
                      <a:pPr marL="0" marR="0">
                        <a:spcBef>
                          <a:spcPts val="600"/>
                        </a:spcBef>
                        <a:spcAft>
                          <a:spcPts val="0"/>
                        </a:spcAft>
                      </a:pPr>
                      <a:r>
                        <a:rPr lang="sv-SE" sz="1200" kern="1400" spc="-30" baseline="0" dirty="0" smtClean="0">
                          <a:solidFill>
                            <a:srgbClr val="000000"/>
                          </a:solidFill>
                          <a:latin typeface="+mj-lt"/>
                          <a:ea typeface="Calibri"/>
                        </a:rPr>
                        <a:t>= Harbor :  </a:t>
                      </a:r>
                      <a:r>
                        <a:rPr lang="sv-SE" sz="1200" kern="1400" spc="-30" baseline="0" dirty="0" smtClean="0">
                          <a:solidFill>
                            <a:srgbClr val="FF0000"/>
                          </a:solidFill>
                          <a:latin typeface="+mj-lt"/>
                          <a:ea typeface="Calibri"/>
                        </a:rPr>
                        <a:t>Inland water tr</a:t>
                      </a:r>
                      <a:r>
                        <a:rPr lang="sv-SE" sz="1200" kern="1400" spc="-30" baseline="0" dirty="0" smtClean="0">
                          <a:solidFill>
                            <a:srgbClr val="000000"/>
                          </a:solidFill>
                          <a:latin typeface="+mj-lt"/>
                          <a:ea typeface="Calibri"/>
                        </a:rPr>
                        <a:t>. = </a:t>
                      </a:r>
                      <a:r>
                        <a:rPr lang="sv-SE" sz="1200" kern="1400" spc="-30" baseline="0" dirty="0" smtClean="0">
                          <a:solidFill>
                            <a:srgbClr val="00B050"/>
                          </a:solidFill>
                          <a:latin typeface="+mj-lt"/>
                          <a:ea typeface="Calibri"/>
                        </a:rPr>
                        <a:t>Tr. station</a:t>
                      </a:r>
                      <a:r>
                        <a:rPr lang="sv-SE" sz="1200" kern="1400" spc="-30" baseline="0" dirty="0" smtClean="0">
                          <a:solidFill>
                            <a:srgbClr val="000000"/>
                          </a:solidFill>
                          <a:latin typeface="+mj-lt"/>
                          <a:ea typeface="Calibri"/>
                        </a:rPr>
                        <a:t> : </a:t>
                      </a:r>
                      <a:r>
                        <a:rPr lang="sv-SE" sz="1200" kern="1400" spc="-30" baseline="0" dirty="0" smtClean="0">
                          <a:solidFill>
                            <a:srgbClr val="FF0000"/>
                          </a:solidFill>
                          <a:latin typeface="+mj-lt"/>
                          <a:ea typeface="Calibri"/>
                        </a:rPr>
                        <a:t>Inland w. tr.</a:t>
                      </a:r>
                      <a:endParaRPr lang="en-US" sz="1200" kern="1400" spc="-30" baseline="0" dirty="0" smtClean="0">
                        <a:solidFill>
                          <a:srgbClr val="FF0000"/>
                        </a:solidFill>
                        <a:latin typeface="+mj-lt"/>
                        <a:ea typeface="Calibri"/>
                      </a:endParaRPr>
                    </a:p>
                    <a:p>
                      <a:pPr marL="0" marR="0">
                        <a:spcBef>
                          <a:spcPts val="600"/>
                        </a:spcBef>
                        <a:spcAft>
                          <a:spcPts val="0"/>
                        </a:spcAft>
                      </a:pPr>
                      <a:r>
                        <a:rPr lang="en-US" sz="1200" kern="1400" spc="-50" baseline="0" dirty="0" smtClean="0">
                          <a:solidFill>
                            <a:srgbClr val="000000"/>
                          </a:solidFill>
                          <a:latin typeface="+mj-lt"/>
                          <a:ea typeface="Calibri"/>
                        </a:rPr>
                        <a:t>= Harbor :  Small ship = </a:t>
                      </a:r>
                      <a:r>
                        <a:rPr lang="en-US" sz="1200" kern="1400" spc="-50" baseline="0" dirty="0" smtClean="0">
                          <a:solidFill>
                            <a:srgbClr val="00B050"/>
                          </a:solidFill>
                          <a:latin typeface="+mj-lt"/>
                          <a:ea typeface="Calibri"/>
                        </a:rPr>
                        <a:t>Tr. station </a:t>
                      </a:r>
                      <a:r>
                        <a:rPr lang="en-US" sz="1200" kern="1400" spc="-50" baseline="0" dirty="0" smtClean="0">
                          <a:solidFill>
                            <a:srgbClr val="000000"/>
                          </a:solidFill>
                          <a:latin typeface="+mj-lt"/>
                          <a:ea typeface="Calibri"/>
                        </a:rPr>
                        <a:t>: </a:t>
                      </a:r>
                      <a:r>
                        <a:rPr lang="en-US" sz="1200" kern="1400" spc="-50" baseline="0" dirty="0" smtClean="0">
                          <a:solidFill>
                            <a:srgbClr val="FF0000"/>
                          </a:solidFill>
                          <a:latin typeface="+mj-lt"/>
                          <a:ea typeface="Calibri"/>
                        </a:rPr>
                        <a:t>Water tr. </a:t>
                      </a:r>
                      <a:r>
                        <a:rPr lang="en-US" sz="1200" kern="1400" spc="-50" baseline="0" dirty="0" smtClean="0">
                          <a:solidFill>
                            <a:srgbClr val="000000"/>
                          </a:solidFill>
                          <a:latin typeface="+mj-lt"/>
                          <a:ea typeface="Calibri"/>
                        </a:rPr>
                        <a:t>: Sm. ship</a:t>
                      </a:r>
                    </a:p>
                    <a:p>
                      <a:pPr marL="0" marR="0">
                        <a:spcBef>
                          <a:spcPts val="600"/>
                        </a:spcBef>
                        <a:spcAft>
                          <a:spcPts val="0"/>
                        </a:spcAft>
                      </a:pPr>
                      <a:r>
                        <a:rPr lang="en-US" sz="1200" kern="1400" spc="-50" baseline="0" dirty="0" smtClean="0">
                          <a:solidFill>
                            <a:srgbClr val="000000"/>
                          </a:solidFill>
                          <a:latin typeface="+mj-lt"/>
                          <a:ea typeface="Calibri"/>
                        </a:rPr>
                        <a:t>= Harbor :  </a:t>
                      </a:r>
                      <a:r>
                        <a:rPr lang="en-US" sz="1200" kern="1400" spc="-50" baseline="0" dirty="0" smtClean="0">
                          <a:solidFill>
                            <a:srgbClr val="FF0000"/>
                          </a:solidFill>
                          <a:latin typeface="+mj-lt"/>
                          <a:ea typeface="Calibri"/>
                        </a:rPr>
                        <a:t>Ocean transport</a:t>
                      </a:r>
                      <a:r>
                        <a:rPr lang="en-US" sz="1200" kern="1400" spc="-50" baseline="0" dirty="0" smtClean="0">
                          <a:solidFill>
                            <a:srgbClr val="000000"/>
                          </a:solidFill>
                          <a:latin typeface="+mj-lt"/>
                          <a:ea typeface="Calibri"/>
                        </a:rPr>
                        <a:t> : Oil = </a:t>
                      </a:r>
                      <a:r>
                        <a:rPr lang="en-US" sz="1200" kern="1400" spc="-50" baseline="0" dirty="0" smtClean="0">
                          <a:solidFill>
                            <a:srgbClr val="00B050"/>
                          </a:solidFill>
                          <a:latin typeface="+mj-lt"/>
                          <a:ea typeface="Calibri"/>
                        </a:rPr>
                        <a:t>Tr. station </a:t>
                      </a:r>
                      <a:r>
                        <a:rPr lang="en-US" sz="1200" kern="1400" spc="-50" baseline="0" dirty="0" smtClean="0">
                          <a:solidFill>
                            <a:srgbClr val="000000"/>
                          </a:solidFill>
                          <a:latin typeface="+mj-lt"/>
                          <a:ea typeface="Calibri"/>
                        </a:rPr>
                        <a:t>: </a:t>
                      </a:r>
                      <a:r>
                        <a:rPr lang="en-US" sz="1200" kern="1400" spc="-50" baseline="0" dirty="0" smtClean="0">
                          <a:solidFill>
                            <a:srgbClr val="FF0000"/>
                          </a:solidFill>
                          <a:latin typeface="+mj-lt"/>
                          <a:ea typeface="Calibri"/>
                        </a:rPr>
                        <a:t>Oc.tr.</a:t>
                      </a:r>
                      <a:r>
                        <a:rPr lang="en-US" sz="1200" kern="1400" spc="-50" baseline="0" dirty="0" smtClean="0">
                          <a:solidFill>
                            <a:srgbClr val="000000"/>
                          </a:solidFill>
                          <a:latin typeface="+mj-lt"/>
                          <a:ea typeface="Calibri"/>
                        </a:rPr>
                        <a:t> : O</a:t>
                      </a:r>
                      <a:endParaRPr lang="en-US" sz="1200" kern="1400" spc="-50" baseline="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r>
                        <a:rPr lang="en-US" sz="1200" kern="1400" dirty="0" smtClean="0">
                          <a:solidFill>
                            <a:srgbClr val="000000"/>
                          </a:solidFill>
                          <a:latin typeface="+mj-lt"/>
                          <a:ea typeface="Calibri"/>
                        </a:rPr>
                        <a:t>Airplane 	=  </a:t>
                      </a:r>
                      <a:r>
                        <a:rPr lang="en-US" sz="1200" kern="1400" dirty="0" smtClean="0">
                          <a:solidFill>
                            <a:srgbClr val="00B050"/>
                          </a:solidFill>
                          <a:latin typeface="+mj-lt"/>
                          <a:ea typeface="Calibri"/>
                        </a:rPr>
                        <a:t>Vehicle</a:t>
                      </a:r>
                      <a:r>
                        <a:rPr lang="en-US" sz="1200" kern="1400" baseline="0" dirty="0" smtClean="0">
                          <a:solidFill>
                            <a:srgbClr val="000000"/>
                          </a:solidFill>
                          <a:latin typeface="+mj-lt"/>
                          <a:ea typeface="Calibri"/>
                        </a:rPr>
                        <a:t> : </a:t>
                      </a:r>
                      <a:r>
                        <a:rPr lang="en-US" sz="1200" kern="1400" dirty="0" smtClean="0">
                          <a:solidFill>
                            <a:srgbClr val="FF0000"/>
                          </a:solidFill>
                          <a:latin typeface="+mj-lt"/>
                          <a:ea typeface="Calibri"/>
                          <a:cs typeface="+mn-cs"/>
                        </a:rPr>
                        <a:t>Air transport</a:t>
                      </a: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r>
                        <a:rPr lang="en-US" sz="1200" kern="1400" dirty="0" smtClean="0">
                          <a:solidFill>
                            <a:srgbClr val="000000"/>
                          </a:solidFill>
                          <a:latin typeface="+mj-lt"/>
                          <a:ea typeface="Calibri"/>
                        </a:rPr>
                        <a:t>Ship 	=  </a:t>
                      </a:r>
                      <a:r>
                        <a:rPr lang="en-US" sz="1200" kern="1400" dirty="0" smtClean="0">
                          <a:solidFill>
                            <a:srgbClr val="00B050"/>
                          </a:solidFill>
                          <a:latin typeface="+mj-lt"/>
                          <a:ea typeface="Calibri"/>
                        </a:rPr>
                        <a:t>Vehicle</a:t>
                      </a:r>
                      <a:r>
                        <a:rPr lang="en-US" sz="1200" kern="1400" baseline="0" dirty="0" smtClean="0">
                          <a:solidFill>
                            <a:srgbClr val="000000"/>
                          </a:solidFill>
                          <a:latin typeface="+mj-lt"/>
                          <a:ea typeface="Calibri"/>
                        </a:rPr>
                        <a:t> :</a:t>
                      </a:r>
                      <a:r>
                        <a:rPr lang="en-US" sz="1200" kern="1400" spc="-40" baseline="0" dirty="0" smtClean="0">
                          <a:solidFill>
                            <a:srgbClr val="000000"/>
                          </a:solidFill>
                          <a:latin typeface="+mj-lt"/>
                          <a:ea typeface="Calibri"/>
                        </a:rPr>
                        <a:t> </a:t>
                      </a:r>
                      <a:r>
                        <a:rPr lang="en-US" sz="1200" kern="1400" spc="-40" dirty="0" smtClean="0">
                          <a:solidFill>
                            <a:srgbClr val="FF0000"/>
                          </a:solidFill>
                          <a:latin typeface="+mj-lt"/>
                          <a:ea typeface="Calibri"/>
                          <a:cs typeface="+mn-cs"/>
                        </a:rPr>
                        <a:t>Water transport</a:t>
                      </a: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r>
                        <a:rPr lang="en-US" sz="1200" kern="1400" dirty="0" smtClean="0">
                          <a:solidFill>
                            <a:srgbClr val="000000"/>
                          </a:solidFill>
                          <a:latin typeface="+mj-lt"/>
                          <a:ea typeface="Calibri"/>
                        </a:rPr>
                        <a:t>Car 	=  </a:t>
                      </a:r>
                      <a:r>
                        <a:rPr lang="en-US" sz="1200" kern="1400" dirty="0" smtClean="0">
                          <a:solidFill>
                            <a:srgbClr val="00B050"/>
                          </a:solidFill>
                          <a:latin typeface="+mj-lt"/>
                          <a:ea typeface="Calibri"/>
                        </a:rPr>
                        <a:t>Vehicle</a:t>
                      </a:r>
                      <a:r>
                        <a:rPr lang="en-US" sz="1200" kern="1400" baseline="0" dirty="0" smtClean="0">
                          <a:solidFill>
                            <a:srgbClr val="000000"/>
                          </a:solidFill>
                          <a:latin typeface="+mj-lt"/>
                          <a:ea typeface="Calibri"/>
                        </a:rPr>
                        <a:t> : </a:t>
                      </a:r>
                      <a:r>
                        <a:rPr lang="en-US" sz="1200" kern="1400" dirty="0" smtClean="0">
                          <a:solidFill>
                            <a:srgbClr val="FF0000"/>
                          </a:solidFill>
                          <a:latin typeface="+mj-lt"/>
                          <a:ea typeface="Calibri"/>
                          <a:cs typeface="+mn-cs"/>
                        </a:rPr>
                        <a:t>Road transport</a:t>
                      </a: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r>
                        <a:rPr lang="en-US" sz="1200" kern="1400" dirty="0" smtClean="0">
                          <a:solidFill>
                            <a:srgbClr val="000000"/>
                          </a:solidFill>
                          <a:latin typeface="+mj-lt"/>
                          <a:ea typeface="Calibri"/>
                        </a:rPr>
                        <a:t>Locomotive 	=  </a:t>
                      </a:r>
                      <a:r>
                        <a:rPr lang="en-US" sz="1200" kern="1400" dirty="0" smtClean="0">
                          <a:solidFill>
                            <a:srgbClr val="00B050"/>
                          </a:solidFill>
                          <a:latin typeface="+mj-lt"/>
                          <a:ea typeface="Calibri"/>
                        </a:rPr>
                        <a:t>Vehicle</a:t>
                      </a:r>
                      <a:r>
                        <a:rPr lang="en-US" sz="1200" kern="1400" baseline="0" dirty="0" smtClean="0">
                          <a:solidFill>
                            <a:srgbClr val="000000"/>
                          </a:solidFill>
                          <a:latin typeface="+mj-lt"/>
                          <a:ea typeface="Calibri"/>
                        </a:rPr>
                        <a:t> : </a:t>
                      </a:r>
                      <a:r>
                        <a:rPr lang="en-US" sz="1200" kern="1400" dirty="0" smtClean="0">
                          <a:solidFill>
                            <a:srgbClr val="FF0000"/>
                          </a:solidFill>
                          <a:latin typeface="+mj-lt"/>
                          <a:ea typeface="Calibri"/>
                          <a:cs typeface="+mn-cs"/>
                        </a:rPr>
                        <a:t>Rail transport</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lgn="l" defTabSz="1410782" rtl="0" eaLnBrk="1" latinLnBrk="0" hangingPunct="1">
                        <a:spcBef>
                          <a:spcPts val="0"/>
                        </a:spcBef>
                        <a:spcAft>
                          <a:spcPts val="0"/>
                        </a:spcAft>
                        <a:tabLst>
                          <a:tab pos="857250" algn="l"/>
                        </a:tabLst>
                      </a:pPr>
                      <a:r>
                        <a:rPr lang="en-US" sz="1200" b="1" kern="1400" dirty="0" smtClean="0">
                          <a:solidFill>
                            <a:srgbClr val="FF0000"/>
                          </a:solidFill>
                          <a:latin typeface="+mj-lt"/>
                          <a:ea typeface="Calibri"/>
                          <a:cs typeface="+mn-cs"/>
                        </a:rPr>
                        <a:t>Ground transport</a:t>
                      </a:r>
                    </a:p>
                    <a:p>
                      <a:pPr marL="0" marR="0" algn="l" defTabSz="1410782" rtl="0" eaLnBrk="1" latinLnBrk="0" hangingPunct="1">
                        <a:spcBef>
                          <a:spcPts val="0"/>
                        </a:spcBef>
                        <a:spcAft>
                          <a:spcPts val="0"/>
                        </a:spcAft>
                        <a:tabLst>
                          <a:tab pos="857250" algn="l"/>
                        </a:tabLst>
                      </a:pPr>
                      <a:r>
                        <a:rPr lang="en-US" sz="1200" kern="1400" dirty="0" smtClean="0">
                          <a:solidFill>
                            <a:srgbClr val="FF0000"/>
                          </a:solidFill>
                          <a:latin typeface="+mj-lt"/>
                          <a:ea typeface="Calibri"/>
                          <a:cs typeface="+mn-cs"/>
                        </a:rPr>
                        <a:t>        Road transport</a:t>
                      </a:r>
                    </a:p>
                    <a:p>
                      <a:pPr marL="0" marR="0" algn="l" defTabSz="1410782" rtl="0" eaLnBrk="1" latinLnBrk="0" hangingPunct="1">
                        <a:spcBef>
                          <a:spcPts val="0"/>
                        </a:spcBef>
                        <a:spcAft>
                          <a:spcPts val="0"/>
                        </a:spcAft>
                        <a:tabLst>
                          <a:tab pos="857250" algn="l"/>
                        </a:tabLst>
                      </a:pPr>
                      <a:r>
                        <a:rPr lang="en-US" sz="1200" kern="1400" dirty="0" smtClean="0">
                          <a:solidFill>
                            <a:srgbClr val="FF0000"/>
                          </a:solidFill>
                          <a:latin typeface="+mj-lt"/>
                          <a:ea typeface="Calibri"/>
                          <a:cs typeface="+mn-cs"/>
                        </a:rPr>
                        <a:t>        Rail transport</a:t>
                      </a:r>
                    </a:p>
                    <a:p>
                      <a:pPr marL="0" marR="0" algn="l" defTabSz="1410782" rtl="0" eaLnBrk="1" latinLnBrk="0" hangingPunct="1">
                        <a:spcBef>
                          <a:spcPts val="0"/>
                        </a:spcBef>
                        <a:spcAft>
                          <a:spcPts val="0"/>
                        </a:spcAft>
                        <a:tabLst>
                          <a:tab pos="857250" algn="l"/>
                        </a:tabLst>
                      </a:pPr>
                      <a:endParaRPr lang="en-US" sz="1200" kern="1400" dirty="0" smtClean="0">
                        <a:solidFill>
                          <a:srgbClr val="FF0000"/>
                        </a:solidFill>
                        <a:latin typeface="+mj-lt"/>
                        <a:ea typeface="Calibri"/>
                        <a:cs typeface="+mn-cs"/>
                      </a:endParaRPr>
                    </a:p>
                    <a:p>
                      <a:pPr marL="0" marR="0" algn="l" defTabSz="1410782" rtl="0" eaLnBrk="1" latinLnBrk="0" hangingPunct="1">
                        <a:spcBef>
                          <a:spcPts val="0"/>
                        </a:spcBef>
                        <a:spcAft>
                          <a:spcPts val="0"/>
                        </a:spcAft>
                        <a:tabLst>
                          <a:tab pos="857250" algn="l"/>
                        </a:tabLst>
                      </a:pPr>
                      <a:r>
                        <a:rPr lang="en-US" sz="1200" kern="1400" dirty="0" smtClean="0">
                          <a:solidFill>
                            <a:srgbClr val="FF0000"/>
                          </a:solidFill>
                          <a:latin typeface="+mj-lt"/>
                          <a:ea typeface="Calibri"/>
                          <a:cs typeface="+mn-cs"/>
                        </a:rPr>
                        <a:t>Water transport</a:t>
                      </a:r>
                    </a:p>
                    <a:p>
                      <a:pPr marL="0" marR="0" algn="l" defTabSz="1410782" rtl="0" eaLnBrk="1" latinLnBrk="0" hangingPunct="1">
                        <a:spcBef>
                          <a:spcPts val="0"/>
                        </a:spcBef>
                        <a:spcAft>
                          <a:spcPts val="0"/>
                        </a:spcAft>
                        <a:tabLst>
                          <a:tab pos="857250" algn="l"/>
                        </a:tabLst>
                      </a:pPr>
                      <a:endParaRPr lang="en-US" sz="1200" kern="1400" dirty="0" smtClean="0">
                        <a:solidFill>
                          <a:srgbClr val="FF0000"/>
                        </a:solidFill>
                        <a:latin typeface="+mj-lt"/>
                        <a:ea typeface="Calibri"/>
                        <a:cs typeface="+mn-cs"/>
                      </a:endParaRPr>
                    </a:p>
                    <a:p>
                      <a:pPr marL="0" marR="0" algn="l" defTabSz="1410782" rtl="0" eaLnBrk="1" latinLnBrk="0" hangingPunct="1">
                        <a:spcBef>
                          <a:spcPts val="0"/>
                        </a:spcBef>
                        <a:spcAft>
                          <a:spcPts val="0"/>
                        </a:spcAft>
                        <a:tabLst>
                          <a:tab pos="857250" algn="l"/>
                        </a:tabLst>
                      </a:pPr>
                      <a:r>
                        <a:rPr lang="en-US" sz="1200" kern="1400" dirty="0" smtClean="0">
                          <a:solidFill>
                            <a:srgbClr val="FF0000"/>
                          </a:solidFill>
                          <a:latin typeface="+mj-lt"/>
                          <a:ea typeface="Calibri"/>
                          <a:cs typeface="+mn-cs"/>
                        </a:rPr>
                        <a:t>Air transport</a:t>
                      </a: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r>
                        <a:rPr lang="en-US" sz="1200" kern="1400" baseline="0" dirty="0" smtClean="0">
                          <a:solidFill>
                            <a:srgbClr val="000000"/>
                          </a:solidFill>
                          <a:latin typeface="+mj-lt"/>
                          <a:ea typeface="Calibri"/>
                        </a:rPr>
                        <a:t>(In order of historical appearance)</a:t>
                      </a:r>
                    </a:p>
                    <a:p>
                      <a:pPr marL="0" marR="0">
                        <a:spcBef>
                          <a:spcPts val="0"/>
                        </a:spcBef>
                        <a:spcAft>
                          <a:spcPts val="0"/>
                        </a:spcAft>
                      </a:pPr>
                      <a:r>
                        <a:rPr lang="en-US" sz="1200" kern="1400" baseline="0" dirty="0" smtClean="0">
                          <a:solidFill>
                            <a:srgbClr val="000000"/>
                          </a:solidFill>
                          <a:latin typeface="+mj-lt"/>
                          <a:ea typeface="Calibri"/>
                        </a:rPr>
                        <a:t>(Ordering by importance would put Air transport in second position)</a:t>
                      </a: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B050"/>
                        </a:solidFill>
                        <a:latin typeface="+mj-lt"/>
                        <a:ea typeface="Calibri"/>
                      </a:endParaRPr>
                    </a:p>
                    <a:p>
                      <a:pPr marL="0" marR="0">
                        <a:spcBef>
                          <a:spcPts val="0"/>
                        </a:spcBef>
                        <a:spcAft>
                          <a:spcPts val="0"/>
                        </a:spcAft>
                      </a:pPr>
                      <a:r>
                        <a:rPr lang="en-US" sz="1200" kern="1400" baseline="0" dirty="0" smtClean="0">
                          <a:solidFill>
                            <a:srgbClr val="00B050"/>
                          </a:solidFill>
                          <a:latin typeface="+mj-lt"/>
                          <a:ea typeface="Calibri"/>
                        </a:rPr>
                        <a:t> </a:t>
                      </a: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Slide Number Placeholder 4"/>
          <p:cNvSpPr>
            <a:spLocks noGrp="1"/>
          </p:cNvSpPr>
          <p:nvPr>
            <p:ph type="sldNum" sz="quarter" idx="12"/>
          </p:nvPr>
        </p:nvSpPr>
        <p:spPr/>
        <p:txBody>
          <a:bodyPr/>
          <a:lstStyle/>
          <a:p>
            <a:pPr>
              <a:defRPr/>
            </a:pPr>
            <a:fld id="{1C34AABC-7A0A-4F81-8B5A-F7715F07E9BB}" type="slidenum">
              <a:rPr lang="en-US" smtClean="0"/>
              <a:pPr>
                <a:defRPr/>
              </a:pPr>
              <a:t>41</a:t>
            </a:fld>
            <a:endParaRPr lang="en-US" dirty="0"/>
          </a:p>
        </p:txBody>
      </p:sp>
      <p:pic>
        <p:nvPicPr>
          <p:cNvPr id="6" name="~PP170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8490410" y="4114800"/>
            <a:ext cx="776287" cy="776288"/>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70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286058814"/>
              </p:ext>
            </p:extLst>
          </p:nvPr>
        </p:nvGraphicFramePr>
        <p:xfrm>
          <a:off x="457200" y="150813"/>
          <a:ext cx="20496312" cy="5259387"/>
        </p:xfrm>
        <a:graphic>
          <a:graphicData uri="http://schemas.openxmlformats.org/drawingml/2006/table">
            <a:tbl>
              <a:tblPr/>
              <a:tblGrid>
                <a:gridCol w="1600200"/>
                <a:gridCol w="1524000"/>
                <a:gridCol w="1261872"/>
                <a:gridCol w="3614928"/>
                <a:gridCol w="2743200"/>
                <a:gridCol w="2055912"/>
                <a:gridCol w="1676400"/>
                <a:gridCol w="1905000"/>
                <a:gridCol w="4114800"/>
              </a:tblGrid>
              <a:tr h="460720">
                <a:tc rowSpan="2">
                  <a:txBody>
                    <a:bodyPr/>
                    <a:lstStyle/>
                    <a:p>
                      <a:pPr marL="0" marR="0" algn="ctr">
                        <a:spcBef>
                          <a:spcPts val="0"/>
                        </a:spcBef>
                        <a:spcAft>
                          <a:spcPts val="0"/>
                        </a:spcAft>
                      </a:pPr>
                      <a:r>
                        <a:rPr lang="en-US" sz="1200" b="1" kern="1400" dirty="0" smtClean="0">
                          <a:solidFill>
                            <a:srgbClr val="000000"/>
                          </a:solidFill>
                          <a:latin typeface="+mj-lt"/>
                          <a:ea typeface="Calibri"/>
                        </a:rPr>
                        <a:t>a</a:t>
                      </a:r>
                    </a:p>
                    <a:p>
                      <a:pPr marL="0" marR="0" algn="ctr">
                        <a:spcBef>
                          <a:spcPts val="0"/>
                        </a:spcBef>
                        <a:spcAft>
                          <a:spcPts val="0"/>
                        </a:spcAft>
                      </a:pPr>
                      <a:r>
                        <a:rPr lang="en-US" sz="1200" b="1" kern="1400" dirty="0" smtClean="0">
                          <a:solidFill>
                            <a:srgbClr val="000000"/>
                          </a:solidFill>
                          <a:latin typeface="+mj-lt"/>
                          <a:ea typeface="Calibri"/>
                        </a:rPr>
                        <a:t>Search terms</a:t>
                      </a:r>
                    </a:p>
                    <a:p>
                      <a:pPr marL="0" marR="0" algn="ctr">
                        <a:spcBef>
                          <a:spcPts val="0"/>
                        </a:spcBef>
                        <a:spcAft>
                          <a:spcPts val="0"/>
                        </a:spcAft>
                      </a:pPr>
                      <a:r>
                        <a:rPr lang="en-US" sz="1200" b="1" kern="1400" dirty="0" smtClean="0">
                          <a:solidFill>
                            <a:srgbClr val="000000"/>
                          </a:solidFill>
                          <a:latin typeface="+mj-lt"/>
                          <a:ea typeface="Calibri"/>
                        </a:rPr>
                        <a:t>for concept Harbor</a:t>
                      </a:r>
                    </a:p>
                    <a:p>
                      <a:pPr marL="0" marR="0" algn="ctr">
                        <a:spcBef>
                          <a:spcPts val="0"/>
                        </a:spcBef>
                        <a:spcAft>
                          <a:spcPts val="0"/>
                        </a:spcAft>
                      </a:pPr>
                      <a:r>
                        <a:rPr lang="en-US" sz="1200" b="0" kern="1400" dirty="0" smtClean="0">
                          <a:solidFill>
                            <a:srgbClr val="000000"/>
                          </a:solidFill>
                          <a:latin typeface="+mj-lt"/>
                          <a:ea typeface="Calibri"/>
                        </a:rPr>
                        <a:t>in the raw alpha index</a:t>
                      </a:r>
                      <a:endParaRPr lang="en-US" sz="1200" b="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b1</a:t>
                      </a:r>
                    </a:p>
                    <a:p>
                      <a:pPr marL="0" marR="0" algn="ctr">
                        <a:spcBef>
                          <a:spcPts val="0"/>
                        </a:spcBef>
                        <a:spcAft>
                          <a:spcPts val="0"/>
                        </a:spcAft>
                      </a:pPr>
                      <a:r>
                        <a:rPr lang="en-US" sz="1200" b="1" kern="1400" dirty="0" smtClean="0">
                          <a:solidFill>
                            <a:srgbClr val="000000"/>
                          </a:solidFill>
                          <a:latin typeface="+mj-lt"/>
                          <a:ea typeface="Calibri"/>
                        </a:rPr>
                        <a:t>Variants </a:t>
                      </a:r>
                      <a:r>
                        <a:rPr lang="en-US" sz="1200" b="1" kern="1400" dirty="0">
                          <a:solidFill>
                            <a:srgbClr val="000000"/>
                          </a:solidFill>
                          <a:latin typeface="+mj-lt"/>
                          <a:ea typeface="Calibri"/>
                        </a:rPr>
                        <a:t>consolidated</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b2</a:t>
                      </a:r>
                    </a:p>
                    <a:p>
                      <a:pPr marL="0" marR="0" algn="ctr">
                        <a:spcBef>
                          <a:spcPts val="0"/>
                        </a:spcBef>
                        <a:spcAft>
                          <a:spcPts val="0"/>
                        </a:spcAft>
                      </a:pPr>
                      <a:r>
                        <a:rPr lang="en-US" sz="1200" b="1" kern="1400" dirty="0" smtClean="0">
                          <a:solidFill>
                            <a:srgbClr val="000000"/>
                          </a:solidFill>
                          <a:latin typeface="+mj-lt"/>
                          <a:ea typeface="Calibri"/>
                        </a:rPr>
                        <a:t>Synonyms </a:t>
                      </a:r>
                      <a:r>
                        <a:rPr lang="en-US" sz="1200" b="1" kern="1400" dirty="0">
                          <a:solidFill>
                            <a:srgbClr val="000000"/>
                          </a:solidFill>
                          <a:latin typeface="+mj-lt"/>
                          <a:ea typeface="Calibri"/>
                        </a:rPr>
                        <a:t>consolidated</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c1</a:t>
                      </a:r>
                    </a:p>
                    <a:p>
                      <a:pPr marL="0" marR="0" algn="ctr">
                        <a:spcBef>
                          <a:spcPts val="0"/>
                        </a:spcBef>
                        <a:spcAft>
                          <a:spcPts val="0"/>
                        </a:spcAft>
                      </a:pPr>
                      <a:r>
                        <a:rPr lang="en-US" sz="1200" b="1" kern="1400" dirty="0" smtClean="0">
                          <a:solidFill>
                            <a:srgbClr val="000000"/>
                          </a:solidFill>
                          <a:latin typeface="+mj-lt"/>
                          <a:ea typeface="Calibri"/>
                        </a:rPr>
                        <a:t>Semantic factors</a:t>
                      </a:r>
                      <a:endParaRPr lang="en-US" sz="1200" b="1"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c1 continued</a:t>
                      </a:r>
                    </a:p>
                    <a:p>
                      <a:pPr marL="0" marR="0" algn="ctr">
                        <a:spcBef>
                          <a:spcPts val="0"/>
                        </a:spcBef>
                        <a:spcAft>
                          <a:spcPts val="0"/>
                        </a:spcAft>
                      </a:pPr>
                      <a:r>
                        <a:rPr lang="en-US" sz="1200" b="1" kern="1400" dirty="0" smtClean="0">
                          <a:solidFill>
                            <a:srgbClr val="000000"/>
                          </a:solidFill>
                          <a:latin typeface="+mj-lt"/>
                          <a:ea typeface="Calibri"/>
                        </a:rPr>
                        <a:t>Semantic</a:t>
                      </a:r>
                      <a:r>
                        <a:rPr lang="en-US" sz="1200" b="1" kern="1400" baseline="0" dirty="0" smtClean="0">
                          <a:solidFill>
                            <a:srgbClr val="000000"/>
                          </a:solidFill>
                          <a:latin typeface="+mj-lt"/>
                          <a:ea typeface="Calibri"/>
                        </a:rPr>
                        <a:t> factors 2</a:t>
                      </a:r>
                      <a:endParaRPr lang="en-US" sz="1200" b="1"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spcBef>
                          <a:spcPts val="0"/>
                        </a:spcBef>
                        <a:spcAft>
                          <a:spcPts val="0"/>
                        </a:spcAft>
                      </a:pPr>
                      <a:r>
                        <a:rPr lang="en-US" sz="1200" b="1" kern="1400" dirty="0" smtClean="0">
                          <a:solidFill>
                            <a:srgbClr val="000000"/>
                          </a:solidFill>
                          <a:latin typeface="+mj-lt"/>
                          <a:ea typeface="Calibri"/>
                        </a:rPr>
                        <a:t>c2</a:t>
                      </a:r>
                    </a:p>
                    <a:p>
                      <a:pPr marL="0" marR="0" algn="ctr">
                        <a:spcBef>
                          <a:spcPts val="0"/>
                        </a:spcBef>
                        <a:spcAft>
                          <a:spcPts val="0"/>
                        </a:spcAft>
                      </a:pPr>
                      <a:endParaRPr lang="en-US" sz="1200" b="1"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endParaRPr lang="en-US" sz="1200" b="1"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5267">
                <a:tc v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1410782" rtl="0" eaLnBrk="1" latinLnBrk="0" hangingPunct="1">
                        <a:spcBef>
                          <a:spcPts val="0"/>
                        </a:spcBef>
                        <a:spcAft>
                          <a:spcPts val="0"/>
                        </a:spcAft>
                        <a:tabLst>
                          <a:tab pos="857250" algn="l"/>
                        </a:tabLst>
                      </a:pPr>
                      <a:r>
                        <a:rPr lang="en-US" sz="1200" b="1" kern="1400" dirty="0" smtClean="0">
                          <a:solidFill>
                            <a:srgbClr val="FF0000"/>
                          </a:solidFill>
                          <a:latin typeface="+mj-lt"/>
                          <a:ea typeface="Calibri"/>
                          <a:cs typeface="+mn-cs"/>
                        </a:rPr>
                        <a:t>Mode of transportation</a:t>
                      </a:r>
                      <a:endParaRPr lang="en-US" sz="1200" b="1" kern="1400" dirty="0">
                        <a:solidFill>
                          <a:srgbClr val="FF0000"/>
                        </a:solidFill>
                        <a:latin typeface="+mj-lt"/>
                        <a:ea typeface="Calibri"/>
                        <a:cs typeface="+mn-cs"/>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b="1" kern="1400" dirty="0">
                        <a:solidFill>
                          <a:srgbClr val="00B05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b="1" kern="1400" dirty="0">
                        <a:solidFill>
                          <a:srgbClr val="0070C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43400">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Harbor</a:t>
                      </a:r>
                    </a:p>
                    <a:p>
                      <a:pPr marL="0" marR="0">
                        <a:spcBef>
                          <a:spcPts val="0"/>
                        </a:spcBef>
                        <a:spcAft>
                          <a:spcPts val="0"/>
                        </a:spcAft>
                      </a:pPr>
                      <a:r>
                        <a:rPr lang="en-US" sz="1200" kern="1400" dirty="0" smtClean="0">
                          <a:solidFill>
                            <a:srgbClr val="000000"/>
                          </a:solidFill>
                          <a:latin typeface="+mj-lt"/>
                          <a:ea typeface="Calibri"/>
                        </a:rPr>
                        <a:t>Harbors</a:t>
                      </a:r>
                    </a:p>
                    <a:p>
                      <a:pPr marL="0" marR="0">
                        <a:spcBef>
                          <a:spcPts val="0"/>
                        </a:spcBef>
                        <a:spcAft>
                          <a:spcPts val="0"/>
                        </a:spcAft>
                      </a:pPr>
                      <a:r>
                        <a:rPr lang="en-US" sz="1200" kern="1400" dirty="0" smtClean="0">
                          <a:solidFill>
                            <a:srgbClr val="000000"/>
                          </a:solidFill>
                          <a:latin typeface="+mj-lt"/>
                          <a:ea typeface="Calibri"/>
                        </a:rPr>
                        <a:t>Harbour</a:t>
                      </a:r>
                    </a:p>
                    <a:p>
                      <a:pPr marL="0" marR="0">
                        <a:spcBef>
                          <a:spcPts val="0"/>
                        </a:spcBef>
                        <a:spcAft>
                          <a:spcPts val="0"/>
                        </a:spcAft>
                      </a:pPr>
                      <a:r>
                        <a:rPr lang="en-US" sz="1200" kern="1400" dirty="0" smtClean="0">
                          <a:solidFill>
                            <a:srgbClr val="000000"/>
                          </a:solidFill>
                          <a:latin typeface="+mj-lt"/>
                          <a:ea typeface="Calibri"/>
                        </a:rPr>
                        <a:t>Harbours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Port</a:t>
                      </a:r>
                    </a:p>
                    <a:p>
                      <a:pPr marL="0" marR="0">
                        <a:spcBef>
                          <a:spcPts val="0"/>
                        </a:spcBef>
                        <a:spcAft>
                          <a:spcPts val="0"/>
                        </a:spcAft>
                      </a:pPr>
                      <a:r>
                        <a:rPr lang="en-US" sz="1200" kern="1400" dirty="0" smtClean="0">
                          <a:solidFill>
                            <a:srgbClr val="000000"/>
                          </a:solidFill>
                          <a:latin typeface="+mj-lt"/>
                          <a:ea typeface="Calibri"/>
                        </a:rPr>
                        <a:t>Ports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Dock</a:t>
                      </a:r>
                    </a:p>
                    <a:p>
                      <a:pPr marL="0" marR="0">
                        <a:spcBef>
                          <a:spcPts val="0"/>
                        </a:spcBef>
                        <a:spcAft>
                          <a:spcPts val="0"/>
                        </a:spcAft>
                      </a:pPr>
                      <a:r>
                        <a:rPr lang="en-US" sz="1200" kern="1400" dirty="0" smtClean="0">
                          <a:solidFill>
                            <a:srgbClr val="000000"/>
                          </a:solidFill>
                          <a:latin typeface="+mj-lt"/>
                          <a:ea typeface="Calibri"/>
                        </a:rPr>
                        <a:t>Docks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indent="0" algn="l" defTabSz="1410782" rtl="0" eaLnBrk="1" fontAlgn="auto" latinLnBrk="0" hangingPunct="1">
                        <a:lnSpc>
                          <a:spcPct val="100000"/>
                        </a:lnSpc>
                        <a:spcBef>
                          <a:spcPts val="0"/>
                        </a:spcBef>
                        <a:spcAft>
                          <a:spcPts val="0"/>
                        </a:spcAft>
                        <a:buClrTx/>
                        <a:buSzTx/>
                        <a:buFontTx/>
                        <a:buNone/>
                        <a:tabLst/>
                        <a:defRPr/>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0"/>
                        </a:spcBef>
                        <a:spcAft>
                          <a:spcPts val="0"/>
                        </a:spcAft>
                        <a:buClrTx/>
                        <a:buSzTx/>
                        <a:buFontTx/>
                        <a:buNone/>
                        <a:tabLst/>
                        <a:defRPr/>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600"/>
                        </a:spcBef>
                        <a:spcAft>
                          <a:spcPts val="0"/>
                        </a:spcAft>
                        <a:buClrTx/>
                        <a:buSzTx/>
                        <a:buFontTx/>
                        <a:buNone/>
                        <a:tabLst/>
                        <a:defRPr/>
                      </a:pPr>
                      <a:r>
                        <a:rPr lang="en-US" sz="1200" kern="1400" spc="-20" baseline="0" dirty="0" smtClean="0">
                          <a:solidFill>
                            <a:srgbClr val="000000"/>
                          </a:solidFill>
                          <a:latin typeface="+mj-lt"/>
                          <a:ea typeface="Calibri"/>
                          <a:cs typeface="+mn-cs"/>
                        </a:rPr>
                        <a:t>Liverpool dock facilities</a:t>
                      </a:r>
                    </a:p>
                    <a:p>
                      <a:pPr marL="0" marR="0">
                        <a:spcBef>
                          <a:spcPts val="600"/>
                        </a:spcBef>
                        <a:spcAft>
                          <a:spcPts val="0"/>
                        </a:spcAft>
                      </a:pPr>
                      <a:r>
                        <a:rPr lang="en-US" sz="1200" kern="1400" dirty="0" smtClean="0">
                          <a:solidFill>
                            <a:srgbClr val="000000"/>
                          </a:solidFill>
                          <a:latin typeface="+mj-lt"/>
                          <a:ea typeface="Calibri"/>
                        </a:rPr>
                        <a:t>Inland ports</a:t>
                      </a:r>
                    </a:p>
                    <a:p>
                      <a:pPr marL="0" marR="0">
                        <a:spcBef>
                          <a:spcPts val="600"/>
                        </a:spcBef>
                        <a:spcAft>
                          <a:spcPts val="0"/>
                        </a:spcAft>
                      </a:pPr>
                      <a:r>
                        <a:rPr lang="en-US" sz="1200" kern="1400" dirty="0" smtClean="0">
                          <a:solidFill>
                            <a:srgbClr val="000000"/>
                          </a:solidFill>
                          <a:latin typeface="+mj-lt"/>
                          <a:ea typeface="Calibri"/>
                        </a:rPr>
                        <a:t>Boat facilities</a:t>
                      </a:r>
                    </a:p>
                    <a:p>
                      <a:pPr marL="0" marR="0">
                        <a:spcBef>
                          <a:spcPts val="600"/>
                        </a:spcBef>
                        <a:spcAft>
                          <a:spcPts val="0"/>
                        </a:spcAft>
                      </a:pPr>
                      <a:r>
                        <a:rPr lang="en-US" sz="1200" kern="1400" dirty="0" smtClean="0">
                          <a:solidFill>
                            <a:srgbClr val="000000"/>
                          </a:solidFill>
                          <a:latin typeface="+mj-lt"/>
                          <a:ea typeface="Calibri"/>
                        </a:rPr>
                        <a:t>Coastal oil</a:t>
                      </a:r>
                      <a:r>
                        <a:rPr lang="en-US" sz="1200" kern="1400" baseline="0" dirty="0" smtClean="0">
                          <a:solidFill>
                            <a:srgbClr val="000000"/>
                          </a:solidFill>
                          <a:latin typeface="+mj-lt"/>
                          <a:ea typeface="Calibri"/>
                        </a:rPr>
                        <a:t> terminal</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1028700" algn="l"/>
                        </a:tabLst>
                      </a:pPr>
                      <a:r>
                        <a:rPr lang="en-US" sz="1200" kern="1400" dirty="0" smtClean="0">
                          <a:solidFill>
                            <a:srgbClr val="000000"/>
                          </a:solidFill>
                          <a:latin typeface="+mj-lt"/>
                          <a:ea typeface="Calibri"/>
                        </a:rPr>
                        <a:t>	__</a:t>
                      </a:r>
                    </a:p>
                    <a:p>
                      <a:pPr marL="0" marR="0">
                        <a:spcBef>
                          <a:spcPts val="0"/>
                        </a:spcBef>
                        <a:spcAft>
                          <a:spcPts val="0"/>
                        </a:spcAft>
                        <a:tabLst>
                          <a:tab pos="1028700" algn="l"/>
                        </a:tabLst>
                      </a:pPr>
                      <a:r>
                        <a:rPr lang="en-US" sz="1200" kern="1400" dirty="0" smtClean="0">
                          <a:solidFill>
                            <a:srgbClr val="000000"/>
                          </a:solidFill>
                          <a:latin typeface="+mj-lt"/>
                          <a:ea typeface="Calibri"/>
                        </a:rPr>
                        <a:t>Harbor 	    |</a:t>
                      </a:r>
                    </a:p>
                    <a:p>
                      <a:pPr marL="0" marR="0">
                        <a:spcBef>
                          <a:spcPts val="0"/>
                        </a:spcBef>
                        <a:spcAft>
                          <a:spcPts val="0"/>
                        </a:spcAft>
                        <a:tabLst>
                          <a:tab pos="1028700" algn="l"/>
                        </a:tabLst>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	    &gt;</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Port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Dock	__|</a:t>
                      </a:r>
                    </a:p>
                    <a:p>
                      <a:pPr marL="0" marR="0">
                        <a:spcBef>
                          <a:spcPts val="0"/>
                        </a:spcBef>
                        <a:spcAft>
                          <a:spcPts val="0"/>
                        </a:spcAft>
                        <a:tabLst>
                          <a:tab pos="1028700" algn="l"/>
                        </a:tabLst>
                      </a:pPr>
                      <a:endParaRPr lang="en-US" sz="1200" kern="1400" dirty="0" smtClean="0">
                        <a:solidFill>
                          <a:srgbClr val="000000"/>
                        </a:solidFill>
                        <a:latin typeface="+mj-lt"/>
                        <a:ea typeface="Calibri"/>
                      </a:endParaRPr>
                    </a:p>
                    <a:p>
                      <a:pPr marL="0" marR="0">
                        <a:spcBef>
                          <a:spcPts val="0"/>
                        </a:spcBef>
                        <a:spcAft>
                          <a:spcPts val="0"/>
                        </a:spcAft>
                        <a:tabLst>
                          <a:tab pos="1028700" algn="l"/>
                        </a:tabLs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600"/>
                        </a:spcBef>
                        <a:spcAft>
                          <a:spcPts val="0"/>
                        </a:spcAft>
                        <a:buClrTx/>
                        <a:buSzTx/>
                        <a:buFontTx/>
                        <a:buNone/>
                        <a:tabLst/>
                        <a:defRPr/>
                      </a:pPr>
                      <a:r>
                        <a:rPr lang="en-US" sz="1200" kern="1400" spc="-20" baseline="0" dirty="0" smtClean="0">
                          <a:solidFill>
                            <a:srgbClr val="000000"/>
                          </a:solidFill>
                          <a:latin typeface="+mj-lt"/>
                          <a:ea typeface="Calibri"/>
                          <a:cs typeface="+mn-cs"/>
                        </a:rPr>
                        <a:t>Liverpool dock facility</a:t>
                      </a:r>
                    </a:p>
                    <a:p>
                      <a:pPr marL="0" marR="0">
                        <a:spcBef>
                          <a:spcPts val="600"/>
                        </a:spcBef>
                        <a:spcAft>
                          <a:spcPts val="0"/>
                        </a:spcAft>
                      </a:pPr>
                      <a:r>
                        <a:rPr lang="en-US" sz="1200" kern="1400" dirty="0" smtClean="0">
                          <a:solidFill>
                            <a:srgbClr val="000000"/>
                          </a:solidFill>
                          <a:latin typeface="+mj-lt"/>
                          <a:ea typeface="Calibri"/>
                        </a:rPr>
                        <a:t>Inland port</a:t>
                      </a:r>
                    </a:p>
                    <a:p>
                      <a:pPr marL="0" marR="0">
                        <a:spcBef>
                          <a:spcPts val="600"/>
                        </a:spcBef>
                        <a:spcAft>
                          <a:spcPts val="0"/>
                        </a:spcAft>
                      </a:pPr>
                      <a:r>
                        <a:rPr lang="en-US" sz="1200" kern="1400" dirty="0" smtClean="0">
                          <a:solidFill>
                            <a:srgbClr val="000000"/>
                          </a:solidFill>
                          <a:latin typeface="+mj-lt"/>
                          <a:ea typeface="Calibri"/>
                        </a:rPr>
                        <a:t>Boat facility</a:t>
                      </a:r>
                    </a:p>
                    <a:p>
                      <a:pPr marL="0" marR="0">
                        <a:spcBef>
                          <a:spcPts val="600"/>
                        </a:spcBef>
                        <a:spcAft>
                          <a:spcPts val="0"/>
                        </a:spcAft>
                      </a:pPr>
                      <a:r>
                        <a:rPr lang="en-US" sz="1200" kern="1400" dirty="0" smtClean="0">
                          <a:solidFill>
                            <a:srgbClr val="000000"/>
                          </a:solidFill>
                          <a:latin typeface="+mj-lt"/>
                          <a:ea typeface="Calibri"/>
                        </a:rPr>
                        <a:t>Coastal oil</a:t>
                      </a:r>
                      <a:r>
                        <a:rPr lang="en-US" sz="1200" kern="1400" baseline="0" dirty="0" smtClean="0">
                          <a:solidFill>
                            <a:srgbClr val="000000"/>
                          </a:solidFill>
                          <a:latin typeface="+mj-lt"/>
                          <a:ea typeface="Calibri"/>
                        </a:rPr>
                        <a:t> terminal</a:t>
                      </a: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Airport</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Harbor</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Parking garage</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Railroad station</a:t>
                      </a:r>
                    </a:p>
                    <a:p>
                      <a:pPr marL="0" marR="0">
                        <a:spcBef>
                          <a:spcPts val="0"/>
                        </a:spcBef>
                        <a:spcAft>
                          <a:spcPts val="0"/>
                        </a:spcAft>
                      </a:pPr>
                      <a:endParaRPr lang="en-US" sz="1200" b="1" kern="1400" dirty="0" smtClean="0">
                        <a:solidFill>
                          <a:srgbClr val="000000"/>
                        </a:solidFill>
                        <a:latin typeface="+mj-lt"/>
                        <a:ea typeface="Calibri"/>
                      </a:endParaRPr>
                    </a:p>
                    <a:p>
                      <a:pPr marL="0" marR="0">
                        <a:spcBef>
                          <a:spcPts val="0"/>
                        </a:spcBef>
                        <a:spcAft>
                          <a:spcPts val="0"/>
                        </a:spcAft>
                      </a:pPr>
                      <a:r>
                        <a:rPr lang="en-US" sz="1100" b="1" kern="1400" baseline="0" dirty="0" smtClean="0">
                          <a:solidFill>
                            <a:srgbClr val="00B050"/>
                          </a:solidFill>
                          <a:latin typeface="+mj-lt"/>
                          <a:ea typeface="Calibri"/>
                        </a:rPr>
                        <a:t>Traffic station</a:t>
                      </a:r>
                      <a:r>
                        <a:rPr lang="en-US" sz="1100" kern="1400" baseline="0" dirty="0" smtClean="0">
                          <a:solidFill>
                            <a:srgbClr val="00B050"/>
                          </a:solidFill>
                          <a:latin typeface="+mj-lt"/>
                          <a:ea typeface="Calibri"/>
                        </a:rPr>
                        <a:t>  </a:t>
                      </a:r>
                    </a:p>
                    <a:p>
                      <a:pPr marL="0" marR="0">
                        <a:spcBef>
                          <a:spcPts val="0"/>
                        </a:spcBef>
                        <a:spcAft>
                          <a:spcPts val="0"/>
                        </a:spcAft>
                      </a:pPr>
                      <a:r>
                        <a:rPr lang="en-US" sz="1100" kern="1400" dirty="0" smtClean="0">
                          <a:solidFill>
                            <a:srgbClr val="000000"/>
                          </a:solidFill>
                          <a:latin typeface="+mj-lt"/>
                          <a:ea typeface="Calibri"/>
                        </a:rPr>
                        <a:t>  NT Airport</a:t>
                      </a:r>
                    </a:p>
                    <a:p>
                      <a:pPr marL="0" marR="0">
                        <a:spcBef>
                          <a:spcPts val="0"/>
                        </a:spcBef>
                        <a:spcAft>
                          <a:spcPts val="0"/>
                        </a:spcAft>
                      </a:pPr>
                      <a:r>
                        <a:rPr lang="en-US" sz="1100" kern="1400" dirty="0" smtClean="0">
                          <a:solidFill>
                            <a:srgbClr val="000000"/>
                          </a:solidFill>
                          <a:latin typeface="+mj-lt"/>
                          <a:ea typeface="Calibri"/>
                        </a:rPr>
                        <a:t>  NT</a:t>
                      </a:r>
                      <a:r>
                        <a:rPr lang="en-US" sz="1100" kern="1400" baseline="0" dirty="0" smtClean="0">
                          <a:solidFill>
                            <a:srgbClr val="000000"/>
                          </a:solidFill>
                          <a:latin typeface="+mj-lt"/>
                          <a:ea typeface="Calibri"/>
                        </a:rPr>
                        <a:t> Harbor</a:t>
                      </a:r>
                      <a:endParaRPr lang="en-US" sz="1100" kern="1400" dirty="0" smtClean="0">
                        <a:solidFill>
                          <a:srgbClr val="000000"/>
                        </a:solidFill>
                        <a:latin typeface="+mj-lt"/>
                        <a:ea typeface="Calibri"/>
                      </a:endParaRPr>
                    </a:p>
                    <a:p>
                      <a:pPr marL="0" marR="0">
                        <a:spcBef>
                          <a:spcPts val="0"/>
                        </a:spcBef>
                        <a:spcAft>
                          <a:spcPts val="0"/>
                        </a:spcAft>
                      </a:pPr>
                      <a:r>
                        <a:rPr lang="en-US" sz="1100" kern="1400" dirty="0" smtClean="0">
                          <a:solidFill>
                            <a:srgbClr val="000000"/>
                          </a:solidFill>
                          <a:latin typeface="+mj-lt"/>
                          <a:ea typeface="Calibri"/>
                        </a:rPr>
                        <a:t>  NT</a:t>
                      </a:r>
                      <a:r>
                        <a:rPr lang="en-US" sz="1100" kern="1400" baseline="0" dirty="0" smtClean="0">
                          <a:solidFill>
                            <a:srgbClr val="000000"/>
                          </a:solidFill>
                          <a:latin typeface="+mj-lt"/>
                          <a:ea typeface="Calibri"/>
                        </a:rPr>
                        <a:t> </a:t>
                      </a:r>
                      <a:r>
                        <a:rPr lang="en-US" sz="1100" kern="1400" spc="-70" baseline="0" dirty="0" smtClean="0">
                          <a:solidFill>
                            <a:srgbClr val="000000"/>
                          </a:solidFill>
                          <a:latin typeface="+mj-lt"/>
                          <a:ea typeface="Calibri"/>
                        </a:rPr>
                        <a:t>Parking garage</a:t>
                      </a:r>
                    </a:p>
                    <a:p>
                      <a:pPr marL="0" marR="0">
                        <a:spcBef>
                          <a:spcPts val="0"/>
                        </a:spcBef>
                        <a:spcAft>
                          <a:spcPts val="0"/>
                        </a:spcAft>
                      </a:pPr>
                      <a:r>
                        <a:rPr lang="en-US" sz="1100" kern="1400" baseline="0" dirty="0" smtClean="0">
                          <a:solidFill>
                            <a:srgbClr val="000000"/>
                          </a:solidFill>
                          <a:latin typeface="+mj-lt"/>
                          <a:ea typeface="Calibri"/>
                        </a:rPr>
                        <a:t>  NT  RR station</a:t>
                      </a:r>
                    </a:p>
                    <a:p>
                      <a:pPr marL="0" marR="0">
                        <a:spcBef>
                          <a:spcPts val="1200"/>
                        </a:spcBef>
                        <a:spcAft>
                          <a:spcPts val="0"/>
                        </a:spcAft>
                      </a:pPr>
                      <a:r>
                        <a:rPr lang="en-US" sz="1200" kern="1400" baseline="0" dirty="0" smtClean="0">
                          <a:solidFill>
                            <a:srgbClr val="000000"/>
                          </a:solidFill>
                          <a:latin typeface="+mj-lt"/>
                          <a:ea typeface="Calibri"/>
                        </a:rPr>
                        <a:t>Liverpool harbor</a:t>
                      </a:r>
                    </a:p>
                    <a:p>
                      <a:pPr marL="0" marR="0">
                        <a:spcBef>
                          <a:spcPts val="600"/>
                        </a:spcBef>
                        <a:spcAft>
                          <a:spcPts val="0"/>
                        </a:spcAft>
                      </a:pPr>
                      <a:r>
                        <a:rPr lang="en-US" sz="1200" kern="1400" baseline="0" dirty="0" smtClean="0">
                          <a:solidFill>
                            <a:srgbClr val="000000"/>
                          </a:solidFill>
                          <a:latin typeface="+mj-lt"/>
                          <a:ea typeface="Calibri"/>
                        </a:rPr>
                        <a:t>Inland </a:t>
                      </a:r>
                      <a:r>
                        <a:rPr lang="en-US" sz="1200" kern="1400" dirty="0" smtClean="0">
                          <a:solidFill>
                            <a:srgbClr val="000000"/>
                          </a:solidFill>
                          <a:latin typeface="+mj-lt"/>
                          <a:ea typeface="Calibri"/>
                          <a:cs typeface="+mn-cs"/>
                        </a:rPr>
                        <a:t>harbor</a:t>
                      </a:r>
                    </a:p>
                    <a:p>
                      <a:pPr marL="0" marR="0">
                        <a:spcBef>
                          <a:spcPts val="600"/>
                        </a:spcBef>
                        <a:spcAft>
                          <a:spcPts val="0"/>
                        </a:spcAft>
                      </a:pPr>
                      <a:r>
                        <a:rPr lang="en-US" sz="1200" kern="1400" dirty="0" smtClean="0">
                          <a:solidFill>
                            <a:srgbClr val="000000"/>
                          </a:solidFill>
                          <a:latin typeface="+mj-lt"/>
                          <a:ea typeface="Calibri"/>
                        </a:rPr>
                        <a:t>Boat harbor</a:t>
                      </a:r>
                    </a:p>
                    <a:p>
                      <a:pPr marL="0" marR="0" indent="0" algn="l" defTabSz="1410782" rtl="0" eaLnBrk="1" fontAlgn="auto" latinLnBrk="0" hangingPunct="1">
                        <a:lnSpc>
                          <a:spcPct val="100000"/>
                        </a:lnSpc>
                        <a:spcBef>
                          <a:spcPts val="600"/>
                        </a:spcBef>
                        <a:spcAft>
                          <a:spcPts val="0"/>
                        </a:spcAft>
                        <a:buClrTx/>
                        <a:buSzTx/>
                        <a:buFontTx/>
                        <a:buNone/>
                        <a:tabLst/>
                        <a:defRPr/>
                      </a:pPr>
                      <a:r>
                        <a:rPr lang="en-US" sz="1200" kern="1400" spc="-20" baseline="0" dirty="0" smtClean="0">
                          <a:solidFill>
                            <a:srgbClr val="000000"/>
                          </a:solidFill>
                          <a:latin typeface="+mj-lt"/>
                          <a:ea typeface="Calibri"/>
                          <a:cs typeface="+mn-cs"/>
                        </a:rPr>
                        <a:t>Coastal oil harbor</a:t>
                      </a:r>
                      <a:endParaRPr lang="en-US" sz="1200" kern="1400" spc="-20" baseline="0" dirty="0">
                        <a:solidFill>
                          <a:srgbClr val="000000"/>
                        </a:solidFill>
                        <a:latin typeface="+mj-lt"/>
                        <a:ea typeface="Calibri"/>
                        <a:cs typeface="+mn-cs"/>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tabLst>
                          <a:tab pos="1085850" algn="l"/>
                        </a:tabLst>
                      </a:pP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r>
                        <a:rPr lang="en-US" sz="1200" kern="1400" dirty="0" smtClean="0">
                          <a:solidFill>
                            <a:srgbClr val="000000"/>
                          </a:solidFill>
                          <a:latin typeface="+mj-lt"/>
                          <a:ea typeface="Calibri"/>
                        </a:rPr>
                        <a:t> : </a:t>
                      </a:r>
                      <a:r>
                        <a:rPr lang="en-US" sz="1200" kern="1400" dirty="0" smtClean="0">
                          <a:solidFill>
                            <a:srgbClr val="FF0000"/>
                          </a:solidFill>
                          <a:latin typeface="+mj-lt"/>
                          <a:ea typeface="Calibri"/>
                          <a:cs typeface="+mn-cs"/>
                        </a:rPr>
                        <a:t>Air transport</a:t>
                      </a:r>
                    </a:p>
                    <a:p>
                      <a:pPr marL="0" marR="0">
                        <a:spcBef>
                          <a:spcPts val="0"/>
                        </a:spcBef>
                        <a:spcAft>
                          <a:spcPts val="0"/>
                        </a:spcAft>
                        <a:tabLst>
                          <a:tab pos="1085850" algn="l"/>
                        </a:tabLst>
                      </a:pPr>
                      <a:endParaRPr lang="en-US" sz="1200" kern="140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r>
                        <a:rPr lang="en-US" sz="1200" kern="1400" baseline="0" dirty="0" smtClean="0">
                          <a:solidFill>
                            <a:srgbClr val="000000"/>
                          </a:solidFill>
                          <a:latin typeface="+mj-lt"/>
                          <a:ea typeface="Calibri"/>
                        </a:rPr>
                        <a:t>=</a:t>
                      </a: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r>
                        <a:rPr lang="en-US" sz="1200" kern="1400" dirty="0" smtClean="0">
                          <a:solidFill>
                            <a:srgbClr val="000000"/>
                          </a:solidFill>
                          <a:latin typeface="+mj-lt"/>
                          <a:ea typeface="Calibri"/>
                        </a:rPr>
                        <a:t> : </a:t>
                      </a:r>
                      <a:r>
                        <a:rPr lang="en-US" sz="1200" kern="1400" dirty="0" smtClean="0">
                          <a:solidFill>
                            <a:srgbClr val="FF0000"/>
                          </a:solidFill>
                          <a:latin typeface="+mj-lt"/>
                          <a:ea typeface="Calibri"/>
                          <a:cs typeface="+mn-cs"/>
                        </a:rPr>
                        <a:t>Water transpor</a:t>
                      </a:r>
                      <a:r>
                        <a:rPr lang="en-US" sz="1200" kern="1400" baseline="0" dirty="0" smtClean="0">
                          <a:solidFill>
                            <a:srgbClr val="000000"/>
                          </a:solidFill>
                          <a:latin typeface="+mj-lt"/>
                          <a:ea typeface="Calibri"/>
                        </a:rPr>
                        <a:t>t</a:t>
                      </a: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r>
                        <a:rPr lang="en-US" sz="1200" kern="1400" baseline="0" dirty="0" smtClean="0">
                          <a:solidFill>
                            <a:srgbClr val="000000"/>
                          </a:solidFill>
                          <a:latin typeface="+mj-lt"/>
                          <a:ea typeface="Calibri"/>
                        </a:rPr>
                        <a:t>=</a:t>
                      </a: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r>
                        <a:rPr lang="en-US" sz="1200" kern="1400" dirty="0" smtClean="0">
                          <a:solidFill>
                            <a:srgbClr val="000000"/>
                          </a:solidFill>
                          <a:latin typeface="+mj-lt"/>
                          <a:ea typeface="Calibri"/>
                        </a:rPr>
                        <a:t> : </a:t>
                      </a:r>
                      <a:r>
                        <a:rPr lang="en-US" sz="1200" kern="1400" dirty="0" smtClean="0">
                          <a:solidFill>
                            <a:srgbClr val="FF0000"/>
                          </a:solidFill>
                          <a:latin typeface="+mj-lt"/>
                          <a:ea typeface="Calibri"/>
                          <a:cs typeface="+mn-cs"/>
                        </a:rPr>
                        <a:t>Road transport</a:t>
                      </a: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r>
                        <a:rPr lang="en-US" sz="1200" kern="1400" baseline="0" dirty="0" smtClean="0">
                          <a:solidFill>
                            <a:srgbClr val="000000"/>
                          </a:solidFill>
                          <a:latin typeface="+mj-lt"/>
                          <a:ea typeface="Calibri"/>
                        </a:rPr>
                        <a:t>=</a:t>
                      </a: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r>
                        <a:rPr lang="en-US" sz="1200" kern="1400" dirty="0" smtClean="0">
                          <a:solidFill>
                            <a:srgbClr val="000000"/>
                          </a:solidFill>
                          <a:latin typeface="+mj-lt"/>
                          <a:ea typeface="Calibri"/>
                        </a:rPr>
                        <a:t> : </a:t>
                      </a:r>
                      <a:r>
                        <a:rPr lang="en-US" sz="1200" kern="1400" dirty="0" smtClean="0">
                          <a:solidFill>
                            <a:srgbClr val="FF0000"/>
                          </a:solidFill>
                          <a:latin typeface="+mj-lt"/>
                          <a:ea typeface="Calibri"/>
                          <a:cs typeface="+mn-cs"/>
                        </a:rPr>
                        <a:t>Rail transport</a:t>
                      </a: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0"/>
                        </a:spcBef>
                        <a:spcAft>
                          <a:spcPts val="0"/>
                        </a:spcAft>
                      </a:pPr>
                      <a:endParaRPr lang="en-US" sz="1100" kern="1400" baseline="0" dirty="0" smtClean="0">
                        <a:solidFill>
                          <a:srgbClr val="000000"/>
                        </a:solidFill>
                        <a:latin typeface="+mj-lt"/>
                        <a:ea typeface="Calibri"/>
                        <a:cs typeface="+mn-cs"/>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600"/>
                        </a:spcBef>
                        <a:spcAft>
                          <a:spcPts val="0"/>
                        </a:spcAft>
                      </a:pPr>
                      <a:r>
                        <a:rPr lang="en-US" sz="1200" kern="1400" baseline="0" dirty="0" smtClean="0">
                          <a:solidFill>
                            <a:srgbClr val="000000"/>
                          </a:solidFill>
                          <a:latin typeface="+mj-lt"/>
                          <a:ea typeface="Calibri"/>
                          <a:cs typeface="+mn-cs"/>
                        </a:rPr>
                        <a:t>= </a:t>
                      </a:r>
                      <a:r>
                        <a:rPr lang="en-US" sz="1200" kern="1400" spc="-30" baseline="0" dirty="0" smtClean="0">
                          <a:solidFill>
                            <a:srgbClr val="000000"/>
                          </a:solidFill>
                          <a:latin typeface="+mj-lt"/>
                          <a:ea typeface="Calibri"/>
                          <a:cs typeface="+mn-cs"/>
                        </a:rPr>
                        <a:t>Harbor :  Liverpool</a:t>
                      </a:r>
                      <a:r>
                        <a:rPr lang="en-US" sz="1200" kern="1400" spc="-30" baseline="0" dirty="0" smtClean="0">
                          <a:solidFill>
                            <a:srgbClr val="000000"/>
                          </a:solidFill>
                          <a:latin typeface="+mj-lt"/>
                          <a:ea typeface="Calibri"/>
                        </a:rPr>
                        <a:t> = </a:t>
                      </a:r>
                      <a:r>
                        <a:rPr lang="en-US" sz="1200" kern="1400" spc="-30" dirty="0" smtClean="0">
                          <a:solidFill>
                            <a:srgbClr val="00B050"/>
                          </a:solidFill>
                          <a:latin typeface="+mj-lt"/>
                          <a:ea typeface="Calibri"/>
                        </a:rPr>
                        <a:t>Tr. station</a:t>
                      </a:r>
                      <a:r>
                        <a:rPr lang="en-US" sz="1200" kern="1400" spc="-30" dirty="0" smtClean="0">
                          <a:solidFill>
                            <a:srgbClr val="000000"/>
                          </a:solidFill>
                          <a:latin typeface="+mj-lt"/>
                          <a:ea typeface="Calibri"/>
                        </a:rPr>
                        <a:t> : </a:t>
                      </a:r>
                      <a:r>
                        <a:rPr lang="en-US" sz="1200" kern="1400" spc="-30" baseline="0" dirty="0" smtClean="0">
                          <a:solidFill>
                            <a:srgbClr val="FF0000"/>
                          </a:solidFill>
                          <a:latin typeface="+mj-lt"/>
                          <a:ea typeface="Calibri"/>
                        </a:rPr>
                        <a:t>Water tr.</a:t>
                      </a:r>
                      <a:r>
                        <a:rPr lang="en-US" sz="1200" kern="1400" spc="-30" baseline="0" dirty="0" smtClean="0">
                          <a:solidFill>
                            <a:srgbClr val="000000"/>
                          </a:solidFill>
                          <a:latin typeface="+mj-lt"/>
                          <a:ea typeface="Calibri"/>
                        </a:rPr>
                        <a:t> : Liverp.</a:t>
                      </a:r>
                    </a:p>
                    <a:p>
                      <a:pPr marL="0" marR="0">
                        <a:spcBef>
                          <a:spcPts val="600"/>
                        </a:spcBef>
                        <a:spcAft>
                          <a:spcPts val="0"/>
                        </a:spcAft>
                      </a:pPr>
                      <a:r>
                        <a:rPr lang="sv-SE" sz="1200" kern="1400" spc="-30" baseline="0" dirty="0" smtClean="0">
                          <a:solidFill>
                            <a:srgbClr val="000000"/>
                          </a:solidFill>
                          <a:latin typeface="+mj-lt"/>
                          <a:ea typeface="Calibri"/>
                        </a:rPr>
                        <a:t>= Harbor :  </a:t>
                      </a:r>
                      <a:r>
                        <a:rPr lang="sv-SE" sz="1200" kern="1400" spc="-30" baseline="0" dirty="0" smtClean="0">
                          <a:solidFill>
                            <a:srgbClr val="FF0000"/>
                          </a:solidFill>
                          <a:latin typeface="+mj-lt"/>
                          <a:ea typeface="Calibri"/>
                        </a:rPr>
                        <a:t>Inland water tr</a:t>
                      </a:r>
                      <a:r>
                        <a:rPr lang="sv-SE" sz="1200" kern="1400" spc="-30" baseline="0" dirty="0" smtClean="0">
                          <a:solidFill>
                            <a:srgbClr val="000000"/>
                          </a:solidFill>
                          <a:latin typeface="+mj-lt"/>
                          <a:ea typeface="Calibri"/>
                        </a:rPr>
                        <a:t>. = </a:t>
                      </a:r>
                      <a:r>
                        <a:rPr lang="sv-SE" sz="1200" kern="1400" spc="-30" baseline="0" dirty="0" smtClean="0">
                          <a:solidFill>
                            <a:srgbClr val="00B050"/>
                          </a:solidFill>
                          <a:latin typeface="+mj-lt"/>
                          <a:ea typeface="Calibri"/>
                        </a:rPr>
                        <a:t>Tr. station</a:t>
                      </a:r>
                      <a:r>
                        <a:rPr lang="sv-SE" sz="1200" kern="1400" spc="-30" baseline="0" dirty="0" smtClean="0">
                          <a:solidFill>
                            <a:srgbClr val="000000"/>
                          </a:solidFill>
                          <a:latin typeface="+mj-lt"/>
                          <a:ea typeface="Calibri"/>
                        </a:rPr>
                        <a:t> : </a:t>
                      </a:r>
                      <a:r>
                        <a:rPr lang="sv-SE" sz="1200" kern="1400" spc="-30" baseline="0" dirty="0" smtClean="0">
                          <a:solidFill>
                            <a:srgbClr val="FF0000"/>
                          </a:solidFill>
                          <a:latin typeface="+mj-lt"/>
                          <a:ea typeface="Calibri"/>
                        </a:rPr>
                        <a:t>Inland w. tr.</a:t>
                      </a:r>
                      <a:endParaRPr lang="en-US" sz="1200" kern="1400" spc="-30" baseline="0" dirty="0" smtClean="0">
                        <a:solidFill>
                          <a:srgbClr val="FF0000"/>
                        </a:solidFill>
                        <a:latin typeface="+mj-lt"/>
                        <a:ea typeface="Calibri"/>
                      </a:endParaRPr>
                    </a:p>
                    <a:p>
                      <a:pPr marL="0" marR="0">
                        <a:spcBef>
                          <a:spcPts val="600"/>
                        </a:spcBef>
                        <a:spcAft>
                          <a:spcPts val="0"/>
                        </a:spcAft>
                      </a:pPr>
                      <a:r>
                        <a:rPr lang="en-US" sz="1200" kern="1400" spc="-50" baseline="0" dirty="0" smtClean="0">
                          <a:solidFill>
                            <a:srgbClr val="000000"/>
                          </a:solidFill>
                          <a:latin typeface="+mj-lt"/>
                          <a:ea typeface="Calibri"/>
                        </a:rPr>
                        <a:t>= Harbor :  Small ship = </a:t>
                      </a:r>
                      <a:r>
                        <a:rPr lang="en-US" sz="1200" kern="1400" spc="-50" baseline="0" dirty="0" smtClean="0">
                          <a:solidFill>
                            <a:srgbClr val="00B050"/>
                          </a:solidFill>
                          <a:latin typeface="+mj-lt"/>
                          <a:ea typeface="Calibri"/>
                        </a:rPr>
                        <a:t>Tr. station </a:t>
                      </a:r>
                      <a:r>
                        <a:rPr lang="en-US" sz="1200" kern="1400" spc="-50" baseline="0" dirty="0" smtClean="0">
                          <a:solidFill>
                            <a:srgbClr val="000000"/>
                          </a:solidFill>
                          <a:latin typeface="+mj-lt"/>
                          <a:ea typeface="Calibri"/>
                        </a:rPr>
                        <a:t>: </a:t>
                      </a:r>
                      <a:r>
                        <a:rPr lang="en-US" sz="1200" kern="1400" spc="-50" baseline="0" dirty="0" smtClean="0">
                          <a:solidFill>
                            <a:srgbClr val="FF0000"/>
                          </a:solidFill>
                          <a:latin typeface="+mj-lt"/>
                          <a:ea typeface="Calibri"/>
                        </a:rPr>
                        <a:t>Water tr. </a:t>
                      </a:r>
                      <a:r>
                        <a:rPr lang="en-US" sz="1200" kern="1400" spc="-50" baseline="0" dirty="0" smtClean="0">
                          <a:solidFill>
                            <a:srgbClr val="000000"/>
                          </a:solidFill>
                          <a:latin typeface="+mj-lt"/>
                          <a:ea typeface="Calibri"/>
                        </a:rPr>
                        <a:t>: Sm. ship</a:t>
                      </a:r>
                    </a:p>
                    <a:p>
                      <a:pPr marL="0" marR="0">
                        <a:spcBef>
                          <a:spcPts val="600"/>
                        </a:spcBef>
                        <a:spcAft>
                          <a:spcPts val="0"/>
                        </a:spcAft>
                      </a:pPr>
                      <a:r>
                        <a:rPr lang="en-US" sz="1200" kern="1400" spc="-50" baseline="0" dirty="0" smtClean="0">
                          <a:solidFill>
                            <a:srgbClr val="000000"/>
                          </a:solidFill>
                          <a:latin typeface="+mj-lt"/>
                          <a:ea typeface="Calibri"/>
                        </a:rPr>
                        <a:t>= Harbor :  </a:t>
                      </a:r>
                      <a:r>
                        <a:rPr lang="en-US" sz="1200" kern="1400" spc="-50" baseline="0" dirty="0" smtClean="0">
                          <a:solidFill>
                            <a:srgbClr val="FF0000"/>
                          </a:solidFill>
                          <a:latin typeface="+mj-lt"/>
                          <a:ea typeface="Calibri"/>
                        </a:rPr>
                        <a:t>Ocean transport</a:t>
                      </a:r>
                      <a:r>
                        <a:rPr lang="en-US" sz="1200" kern="1400" spc="-50" baseline="0" dirty="0" smtClean="0">
                          <a:solidFill>
                            <a:srgbClr val="000000"/>
                          </a:solidFill>
                          <a:latin typeface="+mj-lt"/>
                          <a:ea typeface="Calibri"/>
                        </a:rPr>
                        <a:t> : Oil = </a:t>
                      </a:r>
                      <a:r>
                        <a:rPr lang="en-US" sz="1200" kern="1400" spc="-50" baseline="0" dirty="0" smtClean="0">
                          <a:solidFill>
                            <a:srgbClr val="00B050"/>
                          </a:solidFill>
                          <a:latin typeface="+mj-lt"/>
                          <a:ea typeface="Calibri"/>
                        </a:rPr>
                        <a:t>Tr. station </a:t>
                      </a:r>
                      <a:r>
                        <a:rPr lang="en-US" sz="1200" kern="1400" spc="-50" baseline="0" dirty="0" smtClean="0">
                          <a:solidFill>
                            <a:srgbClr val="000000"/>
                          </a:solidFill>
                          <a:latin typeface="+mj-lt"/>
                          <a:ea typeface="Calibri"/>
                        </a:rPr>
                        <a:t>: </a:t>
                      </a:r>
                      <a:r>
                        <a:rPr lang="en-US" sz="1200" kern="1400" spc="-50" baseline="0" dirty="0" smtClean="0">
                          <a:solidFill>
                            <a:srgbClr val="FF0000"/>
                          </a:solidFill>
                          <a:latin typeface="+mj-lt"/>
                          <a:ea typeface="Calibri"/>
                        </a:rPr>
                        <a:t>Oc.tr.</a:t>
                      </a:r>
                      <a:r>
                        <a:rPr lang="en-US" sz="1200" kern="1400" spc="-50" baseline="0" dirty="0" smtClean="0">
                          <a:solidFill>
                            <a:srgbClr val="000000"/>
                          </a:solidFill>
                          <a:latin typeface="+mj-lt"/>
                          <a:ea typeface="Calibri"/>
                        </a:rPr>
                        <a:t> : O</a:t>
                      </a:r>
                      <a:endParaRPr lang="en-US" sz="1200" kern="1400" spc="-50" baseline="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r>
                        <a:rPr lang="en-US" sz="1200" kern="1400" dirty="0" smtClean="0">
                          <a:solidFill>
                            <a:srgbClr val="000000"/>
                          </a:solidFill>
                          <a:latin typeface="+mj-lt"/>
                          <a:ea typeface="Calibri"/>
                        </a:rPr>
                        <a:t>Airplane 	=  </a:t>
                      </a:r>
                      <a:r>
                        <a:rPr lang="en-US" sz="1200" kern="1400" dirty="0" smtClean="0">
                          <a:solidFill>
                            <a:srgbClr val="00B050"/>
                          </a:solidFill>
                          <a:latin typeface="+mj-lt"/>
                          <a:ea typeface="Calibri"/>
                        </a:rPr>
                        <a:t>Vehicle</a:t>
                      </a:r>
                      <a:r>
                        <a:rPr lang="en-US" sz="1200" kern="1400" baseline="0" dirty="0" smtClean="0">
                          <a:solidFill>
                            <a:srgbClr val="000000"/>
                          </a:solidFill>
                          <a:latin typeface="+mj-lt"/>
                          <a:ea typeface="Calibri"/>
                        </a:rPr>
                        <a:t> : </a:t>
                      </a:r>
                      <a:r>
                        <a:rPr lang="en-US" sz="1200" kern="1400" dirty="0" smtClean="0">
                          <a:solidFill>
                            <a:srgbClr val="FF0000"/>
                          </a:solidFill>
                          <a:latin typeface="+mj-lt"/>
                          <a:ea typeface="Calibri"/>
                          <a:cs typeface="+mn-cs"/>
                        </a:rPr>
                        <a:t>Air transport</a:t>
                      </a: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r>
                        <a:rPr lang="en-US" sz="1200" kern="1400" dirty="0" smtClean="0">
                          <a:solidFill>
                            <a:srgbClr val="000000"/>
                          </a:solidFill>
                          <a:latin typeface="+mj-lt"/>
                          <a:ea typeface="Calibri"/>
                        </a:rPr>
                        <a:t>Ship 	=  </a:t>
                      </a:r>
                      <a:r>
                        <a:rPr lang="en-US" sz="1200" kern="1400" dirty="0" smtClean="0">
                          <a:solidFill>
                            <a:srgbClr val="00B050"/>
                          </a:solidFill>
                          <a:latin typeface="+mj-lt"/>
                          <a:ea typeface="Calibri"/>
                        </a:rPr>
                        <a:t>Vehicle</a:t>
                      </a:r>
                      <a:r>
                        <a:rPr lang="en-US" sz="1200" kern="1400" baseline="0" dirty="0" smtClean="0">
                          <a:solidFill>
                            <a:srgbClr val="000000"/>
                          </a:solidFill>
                          <a:latin typeface="+mj-lt"/>
                          <a:ea typeface="Calibri"/>
                        </a:rPr>
                        <a:t> :</a:t>
                      </a:r>
                      <a:r>
                        <a:rPr lang="en-US" sz="1200" kern="1400" spc="-40" baseline="0" dirty="0" smtClean="0">
                          <a:solidFill>
                            <a:srgbClr val="000000"/>
                          </a:solidFill>
                          <a:latin typeface="+mj-lt"/>
                          <a:ea typeface="Calibri"/>
                        </a:rPr>
                        <a:t> </a:t>
                      </a:r>
                      <a:r>
                        <a:rPr lang="en-US" sz="1200" kern="1400" spc="-40" dirty="0" smtClean="0">
                          <a:solidFill>
                            <a:srgbClr val="FF0000"/>
                          </a:solidFill>
                          <a:latin typeface="+mj-lt"/>
                          <a:ea typeface="Calibri"/>
                          <a:cs typeface="+mn-cs"/>
                        </a:rPr>
                        <a:t>Water transport</a:t>
                      </a: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r>
                        <a:rPr lang="en-US" sz="1200" kern="1400" dirty="0" smtClean="0">
                          <a:solidFill>
                            <a:srgbClr val="000000"/>
                          </a:solidFill>
                          <a:latin typeface="+mj-lt"/>
                          <a:ea typeface="Calibri"/>
                        </a:rPr>
                        <a:t>Car 	=  </a:t>
                      </a:r>
                      <a:r>
                        <a:rPr lang="en-US" sz="1200" kern="1400" dirty="0" smtClean="0">
                          <a:solidFill>
                            <a:srgbClr val="00B050"/>
                          </a:solidFill>
                          <a:latin typeface="+mj-lt"/>
                          <a:ea typeface="Calibri"/>
                        </a:rPr>
                        <a:t>Vehicle</a:t>
                      </a:r>
                      <a:r>
                        <a:rPr lang="en-US" sz="1200" kern="1400" baseline="0" dirty="0" smtClean="0">
                          <a:solidFill>
                            <a:srgbClr val="000000"/>
                          </a:solidFill>
                          <a:latin typeface="+mj-lt"/>
                          <a:ea typeface="Calibri"/>
                        </a:rPr>
                        <a:t> : </a:t>
                      </a:r>
                      <a:r>
                        <a:rPr lang="en-US" sz="1200" kern="1400" dirty="0" smtClean="0">
                          <a:solidFill>
                            <a:srgbClr val="FF0000"/>
                          </a:solidFill>
                          <a:latin typeface="+mj-lt"/>
                          <a:ea typeface="Calibri"/>
                          <a:cs typeface="+mn-cs"/>
                        </a:rPr>
                        <a:t>Road transport</a:t>
                      </a: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r>
                        <a:rPr lang="en-US" sz="1200" kern="1400" dirty="0" smtClean="0">
                          <a:solidFill>
                            <a:srgbClr val="000000"/>
                          </a:solidFill>
                          <a:latin typeface="+mj-lt"/>
                          <a:ea typeface="Calibri"/>
                        </a:rPr>
                        <a:t>Locomotive 	=  </a:t>
                      </a:r>
                      <a:r>
                        <a:rPr lang="en-US" sz="1200" kern="1400" dirty="0" smtClean="0">
                          <a:solidFill>
                            <a:srgbClr val="00B050"/>
                          </a:solidFill>
                          <a:latin typeface="+mj-lt"/>
                          <a:ea typeface="Calibri"/>
                        </a:rPr>
                        <a:t>Vehicle</a:t>
                      </a:r>
                      <a:r>
                        <a:rPr lang="en-US" sz="1200" kern="1400" baseline="0" dirty="0" smtClean="0">
                          <a:solidFill>
                            <a:srgbClr val="000000"/>
                          </a:solidFill>
                          <a:latin typeface="+mj-lt"/>
                          <a:ea typeface="Calibri"/>
                        </a:rPr>
                        <a:t> : </a:t>
                      </a:r>
                      <a:r>
                        <a:rPr lang="en-US" sz="1200" kern="1400" dirty="0" smtClean="0">
                          <a:solidFill>
                            <a:srgbClr val="FF0000"/>
                          </a:solidFill>
                          <a:latin typeface="+mj-lt"/>
                          <a:ea typeface="Calibri"/>
                          <a:cs typeface="+mn-cs"/>
                        </a:rPr>
                        <a:t>Rail transport</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lgn="l" defTabSz="1410782" rtl="0" eaLnBrk="1" latinLnBrk="0" hangingPunct="1">
                        <a:spcBef>
                          <a:spcPts val="0"/>
                        </a:spcBef>
                        <a:spcAft>
                          <a:spcPts val="0"/>
                        </a:spcAft>
                        <a:tabLst>
                          <a:tab pos="857250" algn="l"/>
                        </a:tabLst>
                      </a:pPr>
                      <a:r>
                        <a:rPr lang="en-US" sz="1200" kern="1400" dirty="0" smtClean="0">
                          <a:solidFill>
                            <a:srgbClr val="FF0000"/>
                          </a:solidFill>
                          <a:latin typeface="+mj-lt"/>
                          <a:ea typeface="Calibri"/>
                          <a:cs typeface="+mn-cs"/>
                        </a:rPr>
                        <a:t>Ground transport</a:t>
                      </a:r>
                    </a:p>
                    <a:p>
                      <a:pPr marL="0" marR="0" algn="l" defTabSz="1410782" rtl="0" eaLnBrk="1" latinLnBrk="0" hangingPunct="1">
                        <a:spcBef>
                          <a:spcPts val="0"/>
                        </a:spcBef>
                        <a:spcAft>
                          <a:spcPts val="0"/>
                        </a:spcAft>
                        <a:tabLst>
                          <a:tab pos="857250" algn="l"/>
                        </a:tabLst>
                      </a:pPr>
                      <a:r>
                        <a:rPr lang="en-US" sz="1200" kern="1400" dirty="0" smtClean="0">
                          <a:solidFill>
                            <a:srgbClr val="FF0000"/>
                          </a:solidFill>
                          <a:latin typeface="+mj-lt"/>
                          <a:ea typeface="Calibri"/>
                          <a:cs typeface="+mn-cs"/>
                        </a:rPr>
                        <a:t>        Road transport</a:t>
                      </a:r>
                    </a:p>
                    <a:p>
                      <a:pPr marL="0" marR="0" algn="l" defTabSz="1410782" rtl="0" eaLnBrk="1" latinLnBrk="0" hangingPunct="1">
                        <a:spcBef>
                          <a:spcPts val="0"/>
                        </a:spcBef>
                        <a:spcAft>
                          <a:spcPts val="0"/>
                        </a:spcAft>
                        <a:tabLst>
                          <a:tab pos="857250" algn="l"/>
                        </a:tabLst>
                      </a:pPr>
                      <a:r>
                        <a:rPr lang="en-US" sz="1200" kern="1400" dirty="0" smtClean="0">
                          <a:solidFill>
                            <a:srgbClr val="FF0000"/>
                          </a:solidFill>
                          <a:latin typeface="+mj-lt"/>
                          <a:ea typeface="Calibri"/>
                          <a:cs typeface="+mn-cs"/>
                        </a:rPr>
                        <a:t>        Rail transport</a:t>
                      </a:r>
                    </a:p>
                    <a:p>
                      <a:pPr marL="0" marR="0" algn="l" defTabSz="1410782" rtl="0" eaLnBrk="1" latinLnBrk="0" hangingPunct="1">
                        <a:spcBef>
                          <a:spcPts val="0"/>
                        </a:spcBef>
                        <a:spcAft>
                          <a:spcPts val="0"/>
                        </a:spcAft>
                        <a:tabLst>
                          <a:tab pos="857250" algn="l"/>
                        </a:tabLst>
                      </a:pPr>
                      <a:endParaRPr lang="en-US" sz="1200" kern="1400" dirty="0" smtClean="0">
                        <a:solidFill>
                          <a:srgbClr val="FF0000"/>
                        </a:solidFill>
                        <a:latin typeface="+mj-lt"/>
                        <a:ea typeface="Calibri"/>
                        <a:cs typeface="+mn-cs"/>
                      </a:endParaRPr>
                    </a:p>
                    <a:p>
                      <a:pPr marL="0" marR="0" algn="l" defTabSz="1410782" rtl="0" eaLnBrk="1" latinLnBrk="0" hangingPunct="1">
                        <a:spcBef>
                          <a:spcPts val="0"/>
                        </a:spcBef>
                        <a:spcAft>
                          <a:spcPts val="0"/>
                        </a:spcAft>
                        <a:tabLst>
                          <a:tab pos="857250" algn="l"/>
                        </a:tabLst>
                      </a:pPr>
                      <a:r>
                        <a:rPr lang="en-US" sz="1200" kern="1400" dirty="0" smtClean="0">
                          <a:solidFill>
                            <a:srgbClr val="FF0000"/>
                          </a:solidFill>
                          <a:latin typeface="+mj-lt"/>
                          <a:ea typeface="Calibri"/>
                          <a:cs typeface="+mn-cs"/>
                        </a:rPr>
                        <a:t>Water transport</a:t>
                      </a:r>
                    </a:p>
                    <a:p>
                      <a:pPr marL="0" marR="0" algn="l" defTabSz="1410782" rtl="0" eaLnBrk="1" latinLnBrk="0" hangingPunct="1">
                        <a:spcBef>
                          <a:spcPts val="0"/>
                        </a:spcBef>
                        <a:spcAft>
                          <a:spcPts val="0"/>
                        </a:spcAft>
                        <a:tabLst>
                          <a:tab pos="857250" algn="l"/>
                        </a:tabLst>
                      </a:pPr>
                      <a:endParaRPr lang="en-US" sz="1200" kern="1400" dirty="0" smtClean="0">
                        <a:solidFill>
                          <a:srgbClr val="FF0000"/>
                        </a:solidFill>
                        <a:latin typeface="+mj-lt"/>
                        <a:ea typeface="Calibri"/>
                        <a:cs typeface="+mn-cs"/>
                      </a:endParaRPr>
                    </a:p>
                    <a:p>
                      <a:pPr marL="0" marR="0" algn="l" defTabSz="1410782" rtl="0" eaLnBrk="1" latinLnBrk="0" hangingPunct="1">
                        <a:spcBef>
                          <a:spcPts val="0"/>
                        </a:spcBef>
                        <a:spcAft>
                          <a:spcPts val="0"/>
                        </a:spcAft>
                        <a:tabLst>
                          <a:tab pos="857250" algn="l"/>
                        </a:tabLst>
                      </a:pPr>
                      <a:r>
                        <a:rPr lang="en-US" sz="1200" kern="1400" dirty="0" smtClean="0">
                          <a:solidFill>
                            <a:srgbClr val="FF0000"/>
                          </a:solidFill>
                          <a:latin typeface="+mj-lt"/>
                          <a:ea typeface="Calibri"/>
                          <a:cs typeface="+mn-cs"/>
                        </a:rPr>
                        <a:t>Air transport</a:t>
                      </a: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r>
                        <a:rPr lang="en-US" sz="1200" kern="1400" baseline="0" dirty="0" smtClean="0">
                          <a:solidFill>
                            <a:srgbClr val="000000"/>
                          </a:solidFill>
                          <a:latin typeface="+mj-lt"/>
                          <a:ea typeface="Calibri"/>
                        </a:rPr>
                        <a:t>(In order of historical appearance)</a:t>
                      </a:r>
                    </a:p>
                    <a:p>
                      <a:pPr marL="0" marR="0">
                        <a:spcBef>
                          <a:spcPts val="0"/>
                        </a:spcBef>
                        <a:spcAft>
                          <a:spcPts val="0"/>
                        </a:spcAft>
                      </a:pPr>
                      <a:r>
                        <a:rPr lang="en-US" sz="1200" kern="1400" baseline="0" dirty="0" smtClean="0">
                          <a:solidFill>
                            <a:srgbClr val="000000"/>
                          </a:solidFill>
                          <a:latin typeface="+mj-lt"/>
                          <a:ea typeface="Calibri"/>
                        </a:rPr>
                        <a:t>(Ordering by importance would put Air transport in second position)</a:t>
                      </a: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B050"/>
                        </a:solidFill>
                        <a:latin typeface="+mj-lt"/>
                        <a:ea typeface="Calibri"/>
                      </a:endParaRPr>
                    </a:p>
                    <a:p>
                      <a:pPr marL="0" marR="0">
                        <a:spcBef>
                          <a:spcPts val="0"/>
                        </a:spcBef>
                        <a:spcAft>
                          <a:spcPts val="0"/>
                        </a:spcAft>
                      </a:pPr>
                      <a:r>
                        <a:rPr lang="en-US" sz="1200" kern="1400" baseline="0" dirty="0" smtClean="0">
                          <a:solidFill>
                            <a:srgbClr val="00B050"/>
                          </a:solidFill>
                          <a:latin typeface="+mj-lt"/>
                          <a:ea typeface="Calibri"/>
                        </a:rPr>
                        <a:t>         </a:t>
                      </a:r>
                      <a:r>
                        <a:rPr lang="en-US" sz="1200" b="1" kern="1400" dirty="0" smtClean="0">
                          <a:solidFill>
                            <a:srgbClr val="00B050"/>
                          </a:solidFill>
                          <a:latin typeface="+mj-lt"/>
                          <a:ea typeface="Calibri"/>
                        </a:rPr>
                        <a:t>Traffic</a:t>
                      </a:r>
                      <a:r>
                        <a:rPr lang="en-US" sz="1200" b="1" kern="1400" baseline="0" dirty="0" smtClean="0">
                          <a:solidFill>
                            <a:srgbClr val="00B050"/>
                          </a:solidFill>
                          <a:latin typeface="+mj-lt"/>
                          <a:ea typeface="Calibri"/>
                        </a:rPr>
                        <a:t> station</a:t>
                      </a:r>
                    </a:p>
                    <a:p>
                      <a:pPr marL="0" marR="0">
                        <a:spcBef>
                          <a:spcPts val="0"/>
                        </a:spcBef>
                        <a:spcAft>
                          <a:spcPts val="0"/>
                        </a:spcAft>
                      </a:pPr>
                      <a:r>
                        <a:rPr lang="en-US" sz="1200" kern="1400" baseline="0" dirty="0" smtClean="0">
                          <a:solidFill>
                            <a:srgbClr val="00B050"/>
                          </a:solidFill>
                          <a:latin typeface="+mj-lt"/>
                          <a:ea typeface="Calibri"/>
                        </a:rPr>
                        <a:t>         </a:t>
                      </a:r>
                    </a:p>
                    <a:p>
                      <a:pPr marL="0" marR="0">
                        <a:spcBef>
                          <a:spcPts val="0"/>
                        </a:spcBef>
                        <a:spcAft>
                          <a:spcPts val="0"/>
                        </a:spcAft>
                      </a:pPr>
                      <a:endParaRPr lang="en-US" sz="1200" kern="1400" baseline="0" dirty="0" smtClean="0">
                        <a:solidFill>
                          <a:srgbClr val="00B050"/>
                        </a:solidFill>
                        <a:latin typeface="+mj-lt"/>
                        <a:ea typeface="Calibri"/>
                      </a:endParaRPr>
                    </a:p>
                    <a:p>
                      <a:pPr marL="0" marR="0">
                        <a:spcBef>
                          <a:spcPts val="0"/>
                        </a:spcBef>
                        <a:spcAft>
                          <a:spcPts val="0"/>
                        </a:spcAft>
                      </a:pPr>
                      <a:r>
                        <a:rPr lang="en-US" sz="1200" b="1" kern="1400" baseline="0" dirty="0" smtClean="0">
                          <a:solidFill>
                            <a:srgbClr val="00B050"/>
                          </a:solidFill>
                          <a:latin typeface="+mj-lt"/>
                          <a:ea typeface="Calibri"/>
                        </a:rPr>
                        <a:t>Vehicle</a:t>
                      </a:r>
                    </a:p>
                    <a:p>
                      <a:pPr marL="0" marR="0">
                        <a:spcBef>
                          <a:spcPts val="0"/>
                        </a:spcBef>
                        <a:spcAft>
                          <a:spcPts val="0"/>
                        </a:spcAft>
                      </a:pP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Slide Number Placeholder 4"/>
          <p:cNvSpPr>
            <a:spLocks noGrp="1"/>
          </p:cNvSpPr>
          <p:nvPr>
            <p:ph type="sldNum" sz="quarter" idx="12"/>
          </p:nvPr>
        </p:nvSpPr>
        <p:spPr/>
        <p:txBody>
          <a:bodyPr/>
          <a:lstStyle/>
          <a:p>
            <a:pPr>
              <a:defRPr/>
            </a:pPr>
            <a:fld id="{1C34AABC-7A0A-4F81-8B5A-F7715F07E9BB}" type="slidenum">
              <a:rPr lang="en-US" smtClean="0"/>
              <a:pPr>
                <a:defRPr/>
              </a:pPr>
              <a:t>42</a:t>
            </a:fld>
            <a:endParaRPr lang="en-US" dirty="0"/>
          </a:p>
        </p:txBody>
      </p:sp>
      <p:pic>
        <p:nvPicPr>
          <p:cNvPr id="6" name="~PP29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8592804" y="4191000"/>
            <a:ext cx="700087" cy="700088"/>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4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631994102"/>
              </p:ext>
            </p:extLst>
          </p:nvPr>
        </p:nvGraphicFramePr>
        <p:xfrm>
          <a:off x="457200" y="150813"/>
          <a:ext cx="20496314" cy="5259387"/>
        </p:xfrm>
        <a:graphic>
          <a:graphicData uri="http://schemas.openxmlformats.org/drawingml/2006/table">
            <a:tbl>
              <a:tblPr/>
              <a:tblGrid>
                <a:gridCol w="1600200"/>
                <a:gridCol w="1524000"/>
                <a:gridCol w="1261872"/>
                <a:gridCol w="3614928"/>
                <a:gridCol w="2743201"/>
                <a:gridCol w="2055913"/>
                <a:gridCol w="1676400"/>
                <a:gridCol w="1905000"/>
                <a:gridCol w="4114800"/>
              </a:tblGrid>
              <a:tr h="460720">
                <a:tc rowSpan="2">
                  <a:txBody>
                    <a:bodyPr/>
                    <a:lstStyle/>
                    <a:p>
                      <a:pPr marL="0" marR="0" algn="ctr">
                        <a:spcBef>
                          <a:spcPts val="0"/>
                        </a:spcBef>
                        <a:spcAft>
                          <a:spcPts val="0"/>
                        </a:spcAft>
                      </a:pPr>
                      <a:r>
                        <a:rPr lang="en-US" sz="1200" b="1" kern="1400" dirty="0" smtClean="0">
                          <a:solidFill>
                            <a:srgbClr val="000000"/>
                          </a:solidFill>
                          <a:latin typeface="+mj-lt"/>
                          <a:ea typeface="Calibri"/>
                        </a:rPr>
                        <a:t>a</a:t>
                      </a:r>
                    </a:p>
                    <a:p>
                      <a:pPr marL="0" marR="0" algn="ctr">
                        <a:spcBef>
                          <a:spcPts val="0"/>
                        </a:spcBef>
                        <a:spcAft>
                          <a:spcPts val="0"/>
                        </a:spcAft>
                      </a:pPr>
                      <a:r>
                        <a:rPr lang="en-US" sz="1200" b="1" kern="1400" dirty="0" smtClean="0">
                          <a:solidFill>
                            <a:srgbClr val="000000"/>
                          </a:solidFill>
                          <a:latin typeface="+mj-lt"/>
                          <a:ea typeface="Calibri"/>
                        </a:rPr>
                        <a:t>Search terms</a:t>
                      </a:r>
                    </a:p>
                    <a:p>
                      <a:pPr marL="0" marR="0" algn="ctr">
                        <a:spcBef>
                          <a:spcPts val="0"/>
                        </a:spcBef>
                        <a:spcAft>
                          <a:spcPts val="0"/>
                        </a:spcAft>
                      </a:pPr>
                      <a:r>
                        <a:rPr lang="en-US" sz="1200" b="1" kern="1400" dirty="0" smtClean="0">
                          <a:solidFill>
                            <a:srgbClr val="000000"/>
                          </a:solidFill>
                          <a:latin typeface="+mj-lt"/>
                          <a:ea typeface="Calibri"/>
                        </a:rPr>
                        <a:t>for concept Harbor</a:t>
                      </a:r>
                    </a:p>
                    <a:p>
                      <a:pPr marL="0" marR="0" algn="ctr">
                        <a:spcBef>
                          <a:spcPts val="0"/>
                        </a:spcBef>
                        <a:spcAft>
                          <a:spcPts val="0"/>
                        </a:spcAft>
                      </a:pPr>
                      <a:r>
                        <a:rPr lang="en-US" sz="1200" b="0" kern="1400" dirty="0" smtClean="0">
                          <a:solidFill>
                            <a:srgbClr val="000000"/>
                          </a:solidFill>
                          <a:latin typeface="+mj-lt"/>
                          <a:ea typeface="Calibri"/>
                        </a:rPr>
                        <a:t>in the raw alpha index</a:t>
                      </a:r>
                      <a:endParaRPr lang="en-US" sz="1200" b="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b1</a:t>
                      </a:r>
                    </a:p>
                    <a:p>
                      <a:pPr marL="0" marR="0" algn="ctr">
                        <a:spcBef>
                          <a:spcPts val="0"/>
                        </a:spcBef>
                        <a:spcAft>
                          <a:spcPts val="0"/>
                        </a:spcAft>
                      </a:pPr>
                      <a:r>
                        <a:rPr lang="en-US" sz="1200" b="1" kern="1400" dirty="0" smtClean="0">
                          <a:solidFill>
                            <a:srgbClr val="000000"/>
                          </a:solidFill>
                          <a:latin typeface="+mj-lt"/>
                          <a:ea typeface="Calibri"/>
                        </a:rPr>
                        <a:t>Variants </a:t>
                      </a:r>
                      <a:r>
                        <a:rPr lang="en-US" sz="1200" b="1" kern="1400" dirty="0">
                          <a:solidFill>
                            <a:srgbClr val="000000"/>
                          </a:solidFill>
                          <a:latin typeface="+mj-lt"/>
                          <a:ea typeface="Calibri"/>
                        </a:rPr>
                        <a:t>consolidated</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b2</a:t>
                      </a:r>
                    </a:p>
                    <a:p>
                      <a:pPr marL="0" marR="0" algn="ctr">
                        <a:spcBef>
                          <a:spcPts val="0"/>
                        </a:spcBef>
                        <a:spcAft>
                          <a:spcPts val="0"/>
                        </a:spcAft>
                      </a:pPr>
                      <a:r>
                        <a:rPr lang="en-US" sz="1200" b="1" kern="1400" dirty="0" smtClean="0">
                          <a:solidFill>
                            <a:srgbClr val="000000"/>
                          </a:solidFill>
                          <a:latin typeface="+mj-lt"/>
                          <a:ea typeface="Calibri"/>
                        </a:rPr>
                        <a:t>Synonyms </a:t>
                      </a:r>
                      <a:r>
                        <a:rPr lang="en-US" sz="1200" b="1" kern="1400" dirty="0">
                          <a:solidFill>
                            <a:srgbClr val="000000"/>
                          </a:solidFill>
                          <a:latin typeface="+mj-lt"/>
                          <a:ea typeface="Calibri"/>
                        </a:rPr>
                        <a:t>consolidated</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c1</a:t>
                      </a:r>
                    </a:p>
                    <a:p>
                      <a:pPr marL="0" marR="0" algn="ctr">
                        <a:spcBef>
                          <a:spcPts val="0"/>
                        </a:spcBef>
                        <a:spcAft>
                          <a:spcPts val="0"/>
                        </a:spcAft>
                      </a:pPr>
                      <a:r>
                        <a:rPr lang="en-US" sz="1200" b="1" kern="1400" dirty="0" smtClean="0">
                          <a:solidFill>
                            <a:srgbClr val="000000"/>
                          </a:solidFill>
                          <a:latin typeface="+mj-lt"/>
                          <a:ea typeface="Calibri"/>
                        </a:rPr>
                        <a:t>Semantic factors</a:t>
                      </a:r>
                      <a:endParaRPr lang="en-US" sz="1200" b="1"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c1 continued</a:t>
                      </a:r>
                    </a:p>
                    <a:p>
                      <a:pPr marL="0" marR="0" algn="ctr">
                        <a:spcBef>
                          <a:spcPts val="0"/>
                        </a:spcBef>
                        <a:spcAft>
                          <a:spcPts val="0"/>
                        </a:spcAft>
                      </a:pPr>
                      <a:r>
                        <a:rPr lang="en-US" sz="1200" b="1" kern="1400" dirty="0" smtClean="0">
                          <a:solidFill>
                            <a:srgbClr val="000000"/>
                          </a:solidFill>
                          <a:latin typeface="+mj-lt"/>
                          <a:ea typeface="Calibri"/>
                        </a:rPr>
                        <a:t>Semantic</a:t>
                      </a:r>
                      <a:r>
                        <a:rPr lang="en-US" sz="1200" b="1" kern="1400" baseline="0" dirty="0" smtClean="0">
                          <a:solidFill>
                            <a:srgbClr val="000000"/>
                          </a:solidFill>
                          <a:latin typeface="+mj-lt"/>
                          <a:ea typeface="Calibri"/>
                        </a:rPr>
                        <a:t> factors 2</a:t>
                      </a:r>
                      <a:endParaRPr lang="en-US" sz="1200" b="1"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spcBef>
                          <a:spcPts val="0"/>
                        </a:spcBef>
                        <a:spcAft>
                          <a:spcPts val="0"/>
                        </a:spcAft>
                      </a:pPr>
                      <a:r>
                        <a:rPr lang="en-US" sz="1200" b="1" kern="1400" dirty="0" smtClean="0">
                          <a:solidFill>
                            <a:srgbClr val="000000"/>
                          </a:solidFill>
                          <a:latin typeface="+mj-lt"/>
                          <a:ea typeface="Calibri"/>
                        </a:rPr>
                        <a:t>c2</a:t>
                      </a:r>
                    </a:p>
                    <a:p>
                      <a:pPr marL="0" marR="0" algn="ctr">
                        <a:spcBef>
                          <a:spcPts val="0"/>
                        </a:spcBef>
                        <a:spcAft>
                          <a:spcPts val="0"/>
                        </a:spcAft>
                      </a:pPr>
                      <a:endParaRPr lang="en-US" sz="1200" b="1"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endParaRPr lang="en-US" sz="1200" b="1"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5267">
                <a:tc v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1410782" rtl="0" eaLnBrk="1" latinLnBrk="0" hangingPunct="1">
                        <a:spcBef>
                          <a:spcPts val="0"/>
                        </a:spcBef>
                        <a:spcAft>
                          <a:spcPts val="0"/>
                        </a:spcAft>
                        <a:tabLst>
                          <a:tab pos="857250" algn="l"/>
                        </a:tabLst>
                      </a:pPr>
                      <a:r>
                        <a:rPr lang="en-US" sz="1200" b="1" kern="1400" dirty="0" smtClean="0">
                          <a:solidFill>
                            <a:srgbClr val="FF0000"/>
                          </a:solidFill>
                          <a:latin typeface="+mj-lt"/>
                          <a:ea typeface="Calibri"/>
                          <a:cs typeface="+mn-cs"/>
                        </a:rPr>
                        <a:t>Mode of transportation</a:t>
                      </a:r>
                      <a:endParaRPr lang="en-US" sz="1200" b="1" kern="1400" dirty="0">
                        <a:solidFill>
                          <a:srgbClr val="FF0000"/>
                        </a:solidFill>
                        <a:latin typeface="+mj-lt"/>
                        <a:ea typeface="Calibri"/>
                        <a:cs typeface="+mn-cs"/>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b="1" kern="1400" dirty="0">
                        <a:solidFill>
                          <a:srgbClr val="00B05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b="1" kern="1400" dirty="0">
                        <a:solidFill>
                          <a:srgbClr val="0070C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43400">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Harbor</a:t>
                      </a:r>
                    </a:p>
                    <a:p>
                      <a:pPr marL="0" marR="0">
                        <a:spcBef>
                          <a:spcPts val="0"/>
                        </a:spcBef>
                        <a:spcAft>
                          <a:spcPts val="0"/>
                        </a:spcAft>
                      </a:pPr>
                      <a:r>
                        <a:rPr lang="en-US" sz="1200" kern="1400" dirty="0" smtClean="0">
                          <a:solidFill>
                            <a:srgbClr val="000000"/>
                          </a:solidFill>
                          <a:latin typeface="+mj-lt"/>
                          <a:ea typeface="Calibri"/>
                        </a:rPr>
                        <a:t>Harbors</a:t>
                      </a:r>
                    </a:p>
                    <a:p>
                      <a:pPr marL="0" marR="0">
                        <a:spcBef>
                          <a:spcPts val="0"/>
                        </a:spcBef>
                        <a:spcAft>
                          <a:spcPts val="0"/>
                        </a:spcAft>
                      </a:pPr>
                      <a:r>
                        <a:rPr lang="en-US" sz="1200" kern="1400" dirty="0" smtClean="0">
                          <a:solidFill>
                            <a:srgbClr val="000000"/>
                          </a:solidFill>
                          <a:latin typeface="+mj-lt"/>
                          <a:ea typeface="Calibri"/>
                        </a:rPr>
                        <a:t>Harbour</a:t>
                      </a:r>
                    </a:p>
                    <a:p>
                      <a:pPr marL="0" marR="0">
                        <a:spcBef>
                          <a:spcPts val="0"/>
                        </a:spcBef>
                        <a:spcAft>
                          <a:spcPts val="0"/>
                        </a:spcAft>
                      </a:pPr>
                      <a:r>
                        <a:rPr lang="en-US" sz="1200" kern="1400" dirty="0" smtClean="0">
                          <a:solidFill>
                            <a:srgbClr val="000000"/>
                          </a:solidFill>
                          <a:latin typeface="+mj-lt"/>
                          <a:ea typeface="Calibri"/>
                        </a:rPr>
                        <a:t>Harbours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Port</a:t>
                      </a:r>
                    </a:p>
                    <a:p>
                      <a:pPr marL="0" marR="0">
                        <a:spcBef>
                          <a:spcPts val="0"/>
                        </a:spcBef>
                        <a:spcAft>
                          <a:spcPts val="0"/>
                        </a:spcAft>
                      </a:pPr>
                      <a:r>
                        <a:rPr lang="en-US" sz="1200" kern="1400" dirty="0" smtClean="0">
                          <a:solidFill>
                            <a:srgbClr val="000000"/>
                          </a:solidFill>
                          <a:latin typeface="+mj-lt"/>
                          <a:ea typeface="Calibri"/>
                        </a:rPr>
                        <a:t>Ports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Dock</a:t>
                      </a:r>
                    </a:p>
                    <a:p>
                      <a:pPr marL="0" marR="0">
                        <a:spcBef>
                          <a:spcPts val="0"/>
                        </a:spcBef>
                        <a:spcAft>
                          <a:spcPts val="0"/>
                        </a:spcAft>
                      </a:pPr>
                      <a:r>
                        <a:rPr lang="en-US" sz="1200" kern="1400" dirty="0" smtClean="0">
                          <a:solidFill>
                            <a:srgbClr val="000000"/>
                          </a:solidFill>
                          <a:latin typeface="+mj-lt"/>
                          <a:ea typeface="Calibri"/>
                        </a:rPr>
                        <a:t>Docks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indent="0" algn="l" defTabSz="1410782" rtl="0" eaLnBrk="1" fontAlgn="auto" latinLnBrk="0" hangingPunct="1">
                        <a:lnSpc>
                          <a:spcPct val="100000"/>
                        </a:lnSpc>
                        <a:spcBef>
                          <a:spcPts val="0"/>
                        </a:spcBef>
                        <a:spcAft>
                          <a:spcPts val="0"/>
                        </a:spcAft>
                        <a:buClrTx/>
                        <a:buSzTx/>
                        <a:buFontTx/>
                        <a:buNone/>
                        <a:tabLst/>
                        <a:defRPr/>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0"/>
                        </a:spcBef>
                        <a:spcAft>
                          <a:spcPts val="0"/>
                        </a:spcAft>
                        <a:buClrTx/>
                        <a:buSzTx/>
                        <a:buFontTx/>
                        <a:buNone/>
                        <a:tabLst/>
                        <a:defRPr/>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600"/>
                        </a:spcBef>
                        <a:spcAft>
                          <a:spcPts val="0"/>
                        </a:spcAft>
                        <a:buClrTx/>
                        <a:buSzTx/>
                        <a:buFontTx/>
                        <a:buNone/>
                        <a:tabLst/>
                        <a:defRPr/>
                      </a:pPr>
                      <a:r>
                        <a:rPr lang="en-US" sz="1200" kern="1400" spc="-20" baseline="0" dirty="0" smtClean="0">
                          <a:solidFill>
                            <a:srgbClr val="000000"/>
                          </a:solidFill>
                          <a:latin typeface="+mj-lt"/>
                          <a:ea typeface="Calibri"/>
                          <a:cs typeface="+mn-cs"/>
                        </a:rPr>
                        <a:t>Liverpool dock facilities</a:t>
                      </a:r>
                    </a:p>
                    <a:p>
                      <a:pPr marL="0" marR="0">
                        <a:spcBef>
                          <a:spcPts val="600"/>
                        </a:spcBef>
                        <a:spcAft>
                          <a:spcPts val="0"/>
                        </a:spcAft>
                      </a:pPr>
                      <a:r>
                        <a:rPr lang="en-US" sz="1200" kern="1400" dirty="0" smtClean="0">
                          <a:solidFill>
                            <a:srgbClr val="000000"/>
                          </a:solidFill>
                          <a:latin typeface="+mj-lt"/>
                          <a:ea typeface="Calibri"/>
                        </a:rPr>
                        <a:t>Inland ports</a:t>
                      </a:r>
                    </a:p>
                    <a:p>
                      <a:pPr marL="0" marR="0">
                        <a:spcBef>
                          <a:spcPts val="600"/>
                        </a:spcBef>
                        <a:spcAft>
                          <a:spcPts val="0"/>
                        </a:spcAft>
                      </a:pPr>
                      <a:r>
                        <a:rPr lang="en-US" sz="1200" kern="1400" dirty="0" smtClean="0">
                          <a:solidFill>
                            <a:srgbClr val="000000"/>
                          </a:solidFill>
                          <a:latin typeface="+mj-lt"/>
                          <a:ea typeface="Calibri"/>
                        </a:rPr>
                        <a:t>Boat facilities</a:t>
                      </a:r>
                    </a:p>
                    <a:p>
                      <a:pPr marL="0" marR="0">
                        <a:spcBef>
                          <a:spcPts val="600"/>
                        </a:spcBef>
                        <a:spcAft>
                          <a:spcPts val="0"/>
                        </a:spcAft>
                      </a:pPr>
                      <a:r>
                        <a:rPr lang="en-US" sz="1200" kern="1400" dirty="0" smtClean="0">
                          <a:solidFill>
                            <a:srgbClr val="000000"/>
                          </a:solidFill>
                          <a:latin typeface="+mj-lt"/>
                          <a:ea typeface="Calibri"/>
                        </a:rPr>
                        <a:t>Coastal oil</a:t>
                      </a:r>
                      <a:r>
                        <a:rPr lang="en-US" sz="1200" kern="1400" baseline="0" dirty="0" smtClean="0">
                          <a:solidFill>
                            <a:srgbClr val="000000"/>
                          </a:solidFill>
                          <a:latin typeface="+mj-lt"/>
                          <a:ea typeface="Calibri"/>
                        </a:rPr>
                        <a:t> terminal</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1028700" algn="l"/>
                        </a:tabLst>
                      </a:pPr>
                      <a:r>
                        <a:rPr lang="en-US" sz="1200" kern="1400" dirty="0" smtClean="0">
                          <a:solidFill>
                            <a:srgbClr val="000000"/>
                          </a:solidFill>
                          <a:latin typeface="+mj-lt"/>
                          <a:ea typeface="Calibri"/>
                        </a:rPr>
                        <a:t>	__</a:t>
                      </a:r>
                    </a:p>
                    <a:p>
                      <a:pPr marL="0" marR="0">
                        <a:spcBef>
                          <a:spcPts val="0"/>
                        </a:spcBef>
                        <a:spcAft>
                          <a:spcPts val="0"/>
                        </a:spcAft>
                        <a:tabLst>
                          <a:tab pos="1028700" algn="l"/>
                        </a:tabLst>
                      </a:pPr>
                      <a:r>
                        <a:rPr lang="en-US" sz="1200" kern="1400" dirty="0" smtClean="0">
                          <a:solidFill>
                            <a:srgbClr val="000000"/>
                          </a:solidFill>
                          <a:latin typeface="+mj-lt"/>
                          <a:ea typeface="Calibri"/>
                        </a:rPr>
                        <a:t>Harbor 	    |</a:t>
                      </a:r>
                    </a:p>
                    <a:p>
                      <a:pPr marL="0" marR="0">
                        <a:spcBef>
                          <a:spcPts val="0"/>
                        </a:spcBef>
                        <a:spcAft>
                          <a:spcPts val="0"/>
                        </a:spcAft>
                        <a:tabLst>
                          <a:tab pos="1028700" algn="l"/>
                        </a:tabLst>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	    &gt;</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Port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Dock	__|</a:t>
                      </a:r>
                    </a:p>
                    <a:p>
                      <a:pPr marL="0" marR="0">
                        <a:spcBef>
                          <a:spcPts val="0"/>
                        </a:spcBef>
                        <a:spcAft>
                          <a:spcPts val="0"/>
                        </a:spcAft>
                        <a:tabLst>
                          <a:tab pos="1028700" algn="l"/>
                        </a:tabLst>
                      </a:pPr>
                      <a:endParaRPr lang="en-US" sz="1200" kern="1400" dirty="0" smtClean="0">
                        <a:solidFill>
                          <a:srgbClr val="000000"/>
                        </a:solidFill>
                        <a:latin typeface="+mj-lt"/>
                        <a:ea typeface="Calibri"/>
                      </a:endParaRPr>
                    </a:p>
                    <a:p>
                      <a:pPr marL="0" marR="0">
                        <a:spcBef>
                          <a:spcPts val="0"/>
                        </a:spcBef>
                        <a:spcAft>
                          <a:spcPts val="0"/>
                        </a:spcAft>
                        <a:tabLst>
                          <a:tab pos="1028700" algn="l"/>
                        </a:tabLs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600"/>
                        </a:spcBef>
                        <a:spcAft>
                          <a:spcPts val="0"/>
                        </a:spcAft>
                        <a:buClrTx/>
                        <a:buSzTx/>
                        <a:buFontTx/>
                        <a:buNone/>
                        <a:tabLst/>
                        <a:defRPr/>
                      </a:pPr>
                      <a:r>
                        <a:rPr lang="en-US" sz="1200" kern="1400" spc="-20" baseline="0" dirty="0" smtClean="0">
                          <a:solidFill>
                            <a:srgbClr val="000000"/>
                          </a:solidFill>
                          <a:latin typeface="+mj-lt"/>
                          <a:ea typeface="Calibri"/>
                          <a:cs typeface="+mn-cs"/>
                        </a:rPr>
                        <a:t>Liverpool dock facility</a:t>
                      </a:r>
                    </a:p>
                    <a:p>
                      <a:pPr marL="0" marR="0">
                        <a:spcBef>
                          <a:spcPts val="600"/>
                        </a:spcBef>
                        <a:spcAft>
                          <a:spcPts val="0"/>
                        </a:spcAft>
                      </a:pPr>
                      <a:r>
                        <a:rPr lang="en-US" sz="1200" kern="1400" dirty="0" smtClean="0">
                          <a:solidFill>
                            <a:srgbClr val="000000"/>
                          </a:solidFill>
                          <a:latin typeface="+mj-lt"/>
                          <a:ea typeface="Calibri"/>
                        </a:rPr>
                        <a:t>Inland port</a:t>
                      </a:r>
                    </a:p>
                    <a:p>
                      <a:pPr marL="0" marR="0">
                        <a:spcBef>
                          <a:spcPts val="600"/>
                        </a:spcBef>
                        <a:spcAft>
                          <a:spcPts val="0"/>
                        </a:spcAft>
                      </a:pPr>
                      <a:r>
                        <a:rPr lang="en-US" sz="1200" kern="1400" dirty="0" smtClean="0">
                          <a:solidFill>
                            <a:srgbClr val="000000"/>
                          </a:solidFill>
                          <a:latin typeface="+mj-lt"/>
                          <a:ea typeface="Calibri"/>
                        </a:rPr>
                        <a:t>Boat facility</a:t>
                      </a:r>
                    </a:p>
                    <a:p>
                      <a:pPr marL="0" marR="0">
                        <a:spcBef>
                          <a:spcPts val="600"/>
                        </a:spcBef>
                        <a:spcAft>
                          <a:spcPts val="0"/>
                        </a:spcAft>
                      </a:pPr>
                      <a:r>
                        <a:rPr lang="en-US" sz="1200" kern="1400" dirty="0" smtClean="0">
                          <a:solidFill>
                            <a:srgbClr val="000000"/>
                          </a:solidFill>
                          <a:latin typeface="+mj-lt"/>
                          <a:ea typeface="Calibri"/>
                        </a:rPr>
                        <a:t>Coastal oil</a:t>
                      </a:r>
                      <a:r>
                        <a:rPr lang="en-US" sz="1200" kern="1400" baseline="0" dirty="0" smtClean="0">
                          <a:solidFill>
                            <a:srgbClr val="000000"/>
                          </a:solidFill>
                          <a:latin typeface="+mj-lt"/>
                          <a:ea typeface="Calibri"/>
                        </a:rPr>
                        <a:t> terminal</a:t>
                      </a: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Airport</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Harbor</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Parking garage</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Railroad station</a:t>
                      </a:r>
                    </a:p>
                    <a:p>
                      <a:pPr marL="0" marR="0">
                        <a:spcBef>
                          <a:spcPts val="0"/>
                        </a:spcBef>
                        <a:spcAft>
                          <a:spcPts val="0"/>
                        </a:spcAft>
                      </a:pPr>
                      <a:endParaRPr lang="en-US" sz="1200" b="1" kern="1400" dirty="0" smtClean="0">
                        <a:solidFill>
                          <a:srgbClr val="000000"/>
                        </a:solidFill>
                        <a:latin typeface="+mj-lt"/>
                        <a:ea typeface="Calibri"/>
                      </a:endParaRPr>
                    </a:p>
                    <a:p>
                      <a:pPr marL="0" marR="0">
                        <a:spcBef>
                          <a:spcPts val="0"/>
                        </a:spcBef>
                        <a:spcAft>
                          <a:spcPts val="0"/>
                        </a:spcAft>
                      </a:pPr>
                      <a:r>
                        <a:rPr lang="en-US" sz="1100" b="1" kern="1400" baseline="0" dirty="0" smtClean="0">
                          <a:solidFill>
                            <a:srgbClr val="00B050"/>
                          </a:solidFill>
                          <a:latin typeface="+mj-lt"/>
                          <a:ea typeface="Calibri"/>
                        </a:rPr>
                        <a:t>Traffic station</a:t>
                      </a:r>
                      <a:r>
                        <a:rPr lang="en-US" sz="1100" kern="1400" baseline="0" dirty="0" smtClean="0">
                          <a:solidFill>
                            <a:srgbClr val="00B050"/>
                          </a:solidFill>
                          <a:latin typeface="+mj-lt"/>
                          <a:ea typeface="Calibri"/>
                        </a:rPr>
                        <a:t>  </a:t>
                      </a:r>
                    </a:p>
                    <a:p>
                      <a:pPr marL="0" marR="0">
                        <a:spcBef>
                          <a:spcPts val="0"/>
                        </a:spcBef>
                        <a:spcAft>
                          <a:spcPts val="0"/>
                        </a:spcAft>
                      </a:pPr>
                      <a:r>
                        <a:rPr lang="en-US" sz="1100" kern="1400" dirty="0" smtClean="0">
                          <a:solidFill>
                            <a:srgbClr val="000000"/>
                          </a:solidFill>
                          <a:latin typeface="+mj-lt"/>
                          <a:ea typeface="Calibri"/>
                        </a:rPr>
                        <a:t>  NT Airport</a:t>
                      </a:r>
                    </a:p>
                    <a:p>
                      <a:pPr marL="0" marR="0">
                        <a:spcBef>
                          <a:spcPts val="0"/>
                        </a:spcBef>
                        <a:spcAft>
                          <a:spcPts val="0"/>
                        </a:spcAft>
                      </a:pPr>
                      <a:r>
                        <a:rPr lang="en-US" sz="1100" kern="1400" dirty="0" smtClean="0">
                          <a:solidFill>
                            <a:srgbClr val="000000"/>
                          </a:solidFill>
                          <a:latin typeface="+mj-lt"/>
                          <a:ea typeface="Calibri"/>
                        </a:rPr>
                        <a:t>  NT</a:t>
                      </a:r>
                      <a:r>
                        <a:rPr lang="en-US" sz="1100" kern="1400" baseline="0" dirty="0" smtClean="0">
                          <a:solidFill>
                            <a:srgbClr val="000000"/>
                          </a:solidFill>
                          <a:latin typeface="+mj-lt"/>
                          <a:ea typeface="Calibri"/>
                        </a:rPr>
                        <a:t> Harbor</a:t>
                      </a:r>
                      <a:endParaRPr lang="en-US" sz="1100" kern="1400" dirty="0" smtClean="0">
                        <a:solidFill>
                          <a:srgbClr val="000000"/>
                        </a:solidFill>
                        <a:latin typeface="+mj-lt"/>
                        <a:ea typeface="Calibri"/>
                      </a:endParaRPr>
                    </a:p>
                    <a:p>
                      <a:pPr marL="0" marR="0">
                        <a:spcBef>
                          <a:spcPts val="0"/>
                        </a:spcBef>
                        <a:spcAft>
                          <a:spcPts val="0"/>
                        </a:spcAft>
                      </a:pPr>
                      <a:r>
                        <a:rPr lang="en-US" sz="1100" kern="1400" dirty="0" smtClean="0">
                          <a:solidFill>
                            <a:srgbClr val="000000"/>
                          </a:solidFill>
                          <a:latin typeface="+mj-lt"/>
                          <a:ea typeface="Calibri"/>
                        </a:rPr>
                        <a:t>  NT</a:t>
                      </a:r>
                      <a:r>
                        <a:rPr lang="en-US" sz="1100" kern="1400" baseline="0" dirty="0" smtClean="0">
                          <a:solidFill>
                            <a:srgbClr val="000000"/>
                          </a:solidFill>
                          <a:latin typeface="+mj-lt"/>
                          <a:ea typeface="Calibri"/>
                        </a:rPr>
                        <a:t> </a:t>
                      </a:r>
                      <a:r>
                        <a:rPr lang="en-US" sz="1100" kern="1400" spc="-70" baseline="0" dirty="0" smtClean="0">
                          <a:solidFill>
                            <a:srgbClr val="000000"/>
                          </a:solidFill>
                          <a:latin typeface="+mj-lt"/>
                          <a:ea typeface="Calibri"/>
                        </a:rPr>
                        <a:t>Parking garage</a:t>
                      </a:r>
                    </a:p>
                    <a:p>
                      <a:pPr marL="0" marR="0">
                        <a:spcBef>
                          <a:spcPts val="0"/>
                        </a:spcBef>
                        <a:spcAft>
                          <a:spcPts val="0"/>
                        </a:spcAft>
                      </a:pPr>
                      <a:r>
                        <a:rPr lang="en-US" sz="1100" kern="1400" baseline="0" dirty="0" smtClean="0">
                          <a:solidFill>
                            <a:srgbClr val="000000"/>
                          </a:solidFill>
                          <a:latin typeface="+mj-lt"/>
                          <a:ea typeface="Calibri"/>
                        </a:rPr>
                        <a:t>  NT  RR station</a:t>
                      </a:r>
                    </a:p>
                    <a:p>
                      <a:pPr marL="0" marR="0">
                        <a:spcBef>
                          <a:spcPts val="1200"/>
                        </a:spcBef>
                        <a:spcAft>
                          <a:spcPts val="0"/>
                        </a:spcAft>
                      </a:pPr>
                      <a:r>
                        <a:rPr lang="en-US" sz="1200" kern="1400" baseline="0" dirty="0" smtClean="0">
                          <a:solidFill>
                            <a:srgbClr val="000000"/>
                          </a:solidFill>
                          <a:latin typeface="+mj-lt"/>
                          <a:ea typeface="Calibri"/>
                        </a:rPr>
                        <a:t>Liverpool harbor</a:t>
                      </a:r>
                    </a:p>
                    <a:p>
                      <a:pPr marL="0" marR="0">
                        <a:spcBef>
                          <a:spcPts val="600"/>
                        </a:spcBef>
                        <a:spcAft>
                          <a:spcPts val="0"/>
                        </a:spcAft>
                      </a:pPr>
                      <a:r>
                        <a:rPr lang="en-US" sz="1200" kern="1400" baseline="0" dirty="0" smtClean="0">
                          <a:solidFill>
                            <a:srgbClr val="000000"/>
                          </a:solidFill>
                          <a:latin typeface="+mj-lt"/>
                          <a:ea typeface="Calibri"/>
                        </a:rPr>
                        <a:t>Inland </a:t>
                      </a:r>
                      <a:r>
                        <a:rPr lang="en-US" sz="1200" kern="1400" dirty="0" smtClean="0">
                          <a:solidFill>
                            <a:srgbClr val="000000"/>
                          </a:solidFill>
                          <a:latin typeface="+mj-lt"/>
                          <a:ea typeface="Calibri"/>
                          <a:cs typeface="+mn-cs"/>
                        </a:rPr>
                        <a:t>harbor</a:t>
                      </a:r>
                    </a:p>
                    <a:p>
                      <a:pPr marL="0" marR="0">
                        <a:spcBef>
                          <a:spcPts val="600"/>
                        </a:spcBef>
                        <a:spcAft>
                          <a:spcPts val="0"/>
                        </a:spcAft>
                      </a:pPr>
                      <a:r>
                        <a:rPr lang="en-US" sz="1200" kern="1400" dirty="0" smtClean="0">
                          <a:solidFill>
                            <a:srgbClr val="000000"/>
                          </a:solidFill>
                          <a:latin typeface="+mj-lt"/>
                          <a:ea typeface="Calibri"/>
                        </a:rPr>
                        <a:t>Boat harbor</a:t>
                      </a:r>
                    </a:p>
                    <a:p>
                      <a:pPr marL="0" marR="0" indent="0" algn="l" defTabSz="1410782" rtl="0" eaLnBrk="1" fontAlgn="auto" latinLnBrk="0" hangingPunct="1">
                        <a:lnSpc>
                          <a:spcPct val="100000"/>
                        </a:lnSpc>
                        <a:spcBef>
                          <a:spcPts val="600"/>
                        </a:spcBef>
                        <a:spcAft>
                          <a:spcPts val="0"/>
                        </a:spcAft>
                        <a:buClrTx/>
                        <a:buSzTx/>
                        <a:buFontTx/>
                        <a:buNone/>
                        <a:tabLst/>
                        <a:defRPr/>
                      </a:pPr>
                      <a:r>
                        <a:rPr lang="en-US" sz="1200" kern="1400" spc="-20" baseline="0" dirty="0" smtClean="0">
                          <a:solidFill>
                            <a:srgbClr val="000000"/>
                          </a:solidFill>
                          <a:latin typeface="+mj-lt"/>
                          <a:ea typeface="Calibri"/>
                          <a:cs typeface="+mn-cs"/>
                        </a:rPr>
                        <a:t>Coastal oil harbor</a:t>
                      </a:r>
                      <a:endParaRPr lang="en-US" sz="1200" kern="1400" spc="-20" baseline="0" dirty="0">
                        <a:solidFill>
                          <a:srgbClr val="000000"/>
                        </a:solidFill>
                        <a:latin typeface="+mj-lt"/>
                        <a:ea typeface="Calibri"/>
                        <a:cs typeface="+mn-cs"/>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tabLst>
                          <a:tab pos="1085850" algn="l"/>
                        </a:tabLst>
                      </a:pP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r>
                        <a:rPr lang="en-US" sz="1200" kern="1400" dirty="0" smtClean="0">
                          <a:solidFill>
                            <a:srgbClr val="000000"/>
                          </a:solidFill>
                          <a:latin typeface="+mj-lt"/>
                          <a:ea typeface="Calibri"/>
                        </a:rPr>
                        <a:t> : </a:t>
                      </a:r>
                      <a:r>
                        <a:rPr lang="en-US" sz="1200" kern="1400" dirty="0" smtClean="0">
                          <a:solidFill>
                            <a:srgbClr val="FF0000"/>
                          </a:solidFill>
                          <a:latin typeface="+mj-lt"/>
                          <a:ea typeface="Calibri"/>
                          <a:cs typeface="+mn-cs"/>
                        </a:rPr>
                        <a:t>Air transport</a:t>
                      </a:r>
                    </a:p>
                    <a:p>
                      <a:pPr marL="0" marR="0">
                        <a:spcBef>
                          <a:spcPts val="0"/>
                        </a:spcBef>
                        <a:spcAft>
                          <a:spcPts val="0"/>
                        </a:spcAft>
                        <a:tabLst>
                          <a:tab pos="1085850" algn="l"/>
                        </a:tabLst>
                      </a:pPr>
                      <a:endParaRPr lang="en-US" sz="1200" kern="140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r>
                        <a:rPr lang="en-US" sz="1200" kern="1400" baseline="0" dirty="0" smtClean="0">
                          <a:solidFill>
                            <a:srgbClr val="000000"/>
                          </a:solidFill>
                          <a:latin typeface="+mj-lt"/>
                          <a:ea typeface="Calibri"/>
                        </a:rPr>
                        <a:t>=</a:t>
                      </a: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r>
                        <a:rPr lang="en-US" sz="1200" kern="1400" dirty="0" smtClean="0">
                          <a:solidFill>
                            <a:srgbClr val="000000"/>
                          </a:solidFill>
                          <a:latin typeface="+mj-lt"/>
                          <a:ea typeface="Calibri"/>
                        </a:rPr>
                        <a:t> : </a:t>
                      </a:r>
                      <a:r>
                        <a:rPr lang="en-US" sz="1200" kern="1400" dirty="0" smtClean="0">
                          <a:solidFill>
                            <a:srgbClr val="FF0000"/>
                          </a:solidFill>
                          <a:latin typeface="+mj-lt"/>
                          <a:ea typeface="Calibri"/>
                          <a:cs typeface="+mn-cs"/>
                        </a:rPr>
                        <a:t>Water transpor</a:t>
                      </a:r>
                      <a:r>
                        <a:rPr lang="en-US" sz="1200" kern="1400" baseline="0" dirty="0" smtClean="0">
                          <a:solidFill>
                            <a:srgbClr val="000000"/>
                          </a:solidFill>
                          <a:latin typeface="+mj-lt"/>
                          <a:ea typeface="Calibri"/>
                        </a:rPr>
                        <a:t>t</a:t>
                      </a: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r>
                        <a:rPr lang="en-US" sz="1200" kern="1400" baseline="0" dirty="0" smtClean="0">
                          <a:solidFill>
                            <a:srgbClr val="000000"/>
                          </a:solidFill>
                          <a:latin typeface="+mj-lt"/>
                          <a:ea typeface="Calibri"/>
                        </a:rPr>
                        <a:t>=</a:t>
                      </a: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r>
                        <a:rPr lang="en-US" sz="1200" kern="1400" dirty="0" smtClean="0">
                          <a:solidFill>
                            <a:srgbClr val="000000"/>
                          </a:solidFill>
                          <a:latin typeface="+mj-lt"/>
                          <a:ea typeface="Calibri"/>
                        </a:rPr>
                        <a:t> : </a:t>
                      </a:r>
                      <a:r>
                        <a:rPr lang="en-US" sz="1200" kern="1400" dirty="0" smtClean="0">
                          <a:solidFill>
                            <a:srgbClr val="FF0000"/>
                          </a:solidFill>
                          <a:latin typeface="+mj-lt"/>
                          <a:ea typeface="Calibri"/>
                          <a:cs typeface="+mn-cs"/>
                        </a:rPr>
                        <a:t>Road transport</a:t>
                      </a: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r>
                        <a:rPr lang="en-US" sz="1200" kern="1400" baseline="0" dirty="0" smtClean="0">
                          <a:solidFill>
                            <a:srgbClr val="000000"/>
                          </a:solidFill>
                          <a:latin typeface="+mj-lt"/>
                          <a:ea typeface="Calibri"/>
                        </a:rPr>
                        <a:t>=</a:t>
                      </a: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r>
                        <a:rPr lang="en-US" sz="1200" kern="1400" dirty="0" smtClean="0">
                          <a:solidFill>
                            <a:srgbClr val="000000"/>
                          </a:solidFill>
                          <a:latin typeface="+mj-lt"/>
                          <a:ea typeface="Calibri"/>
                        </a:rPr>
                        <a:t> : </a:t>
                      </a:r>
                      <a:r>
                        <a:rPr lang="en-US" sz="1200" kern="1400" dirty="0" smtClean="0">
                          <a:solidFill>
                            <a:srgbClr val="FF0000"/>
                          </a:solidFill>
                          <a:latin typeface="+mj-lt"/>
                          <a:ea typeface="Calibri"/>
                          <a:cs typeface="+mn-cs"/>
                        </a:rPr>
                        <a:t>Rail transport</a:t>
                      </a: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0"/>
                        </a:spcBef>
                        <a:spcAft>
                          <a:spcPts val="0"/>
                        </a:spcAft>
                      </a:pPr>
                      <a:endParaRPr lang="en-US" sz="1100" kern="1400" baseline="0" dirty="0" smtClean="0">
                        <a:solidFill>
                          <a:srgbClr val="000000"/>
                        </a:solidFill>
                        <a:latin typeface="+mj-lt"/>
                        <a:ea typeface="Calibri"/>
                        <a:cs typeface="+mn-cs"/>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600"/>
                        </a:spcBef>
                        <a:spcAft>
                          <a:spcPts val="0"/>
                        </a:spcAft>
                      </a:pPr>
                      <a:r>
                        <a:rPr lang="en-US" sz="1200" kern="1400" baseline="0" dirty="0" smtClean="0">
                          <a:solidFill>
                            <a:srgbClr val="000000"/>
                          </a:solidFill>
                          <a:latin typeface="+mj-lt"/>
                          <a:ea typeface="Calibri"/>
                          <a:cs typeface="+mn-cs"/>
                        </a:rPr>
                        <a:t>= </a:t>
                      </a:r>
                      <a:r>
                        <a:rPr lang="en-US" sz="1200" kern="1400" spc="-30" baseline="0" dirty="0" smtClean="0">
                          <a:solidFill>
                            <a:srgbClr val="000000"/>
                          </a:solidFill>
                          <a:latin typeface="+mj-lt"/>
                          <a:ea typeface="Calibri"/>
                          <a:cs typeface="+mn-cs"/>
                        </a:rPr>
                        <a:t>Harbor :  Liverpool</a:t>
                      </a:r>
                      <a:r>
                        <a:rPr lang="en-US" sz="1200" kern="1400" spc="-30" baseline="0" dirty="0" smtClean="0">
                          <a:solidFill>
                            <a:srgbClr val="000000"/>
                          </a:solidFill>
                          <a:latin typeface="+mj-lt"/>
                          <a:ea typeface="Calibri"/>
                        </a:rPr>
                        <a:t> = </a:t>
                      </a:r>
                      <a:r>
                        <a:rPr lang="en-US" sz="1200" kern="1400" spc="-30" dirty="0" smtClean="0">
                          <a:solidFill>
                            <a:srgbClr val="00B050"/>
                          </a:solidFill>
                          <a:latin typeface="+mj-lt"/>
                          <a:ea typeface="Calibri"/>
                        </a:rPr>
                        <a:t>Tr. station</a:t>
                      </a:r>
                      <a:r>
                        <a:rPr lang="en-US" sz="1200" kern="1400" spc="-30" dirty="0" smtClean="0">
                          <a:solidFill>
                            <a:srgbClr val="000000"/>
                          </a:solidFill>
                          <a:latin typeface="+mj-lt"/>
                          <a:ea typeface="Calibri"/>
                        </a:rPr>
                        <a:t> : </a:t>
                      </a:r>
                      <a:r>
                        <a:rPr lang="en-US" sz="1200" kern="1400" spc="-30" baseline="0" dirty="0" smtClean="0">
                          <a:solidFill>
                            <a:srgbClr val="FF0000"/>
                          </a:solidFill>
                          <a:latin typeface="+mj-lt"/>
                          <a:ea typeface="Calibri"/>
                        </a:rPr>
                        <a:t>Water tr.</a:t>
                      </a:r>
                      <a:r>
                        <a:rPr lang="en-US" sz="1200" kern="1400" spc="-30" baseline="0" dirty="0" smtClean="0">
                          <a:solidFill>
                            <a:srgbClr val="000000"/>
                          </a:solidFill>
                          <a:latin typeface="+mj-lt"/>
                          <a:ea typeface="Calibri"/>
                        </a:rPr>
                        <a:t> : Liverp.</a:t>
                      </a:r>
                    </a:p>
                    <a:p>
                      <a:pPr marL="0" marR="0">
                        <a:spcBef>
                          <a:spcPts val="600"/>
                        </a:spcBef>
                        <a:spcAft>
                          <a:spcPts val="0"/>
                        </a:spcAft>
                      </a:pPr>
                      <a:r>
                        <a:rPr lang="sv-SE" sz="1200" kern="1400" spc="-30" baseline="0" dirty="0" smtClean="0">
                          <a:solidFill>
                            <a:srgbClr val="000000"/>
                          </a:solidFill>
                          <a:latin typeface="+mj-lt"/>
                          <a:ea typeface="Calibri"/>
                        </a:rPr>
                        <a:t>= Harbor :  </a:t>
                      </a:r>
                      <a:r>
                        <a:rPr lang="sv-SE" sz="1200" kern="1400" spc="-30" baseline="0" dirty="0" smtClean="0">
                          <a:solidFill>
                            <a:srgbClr val="FF0000"/>
                          </a:solidFill>
                          <a:latin typeface="+mj-lt"/>
                          <a:ea typeface="Calibri"/>
                        </a:rPr>
                        <a:t>Inland water tr</a:t>
                      </a:r>
                      <a:r>
                        <a:rPr lang="sv-SE" sz="1200" kern="1400" spc="-30" baseline="0" dirty="0" smtClean="0">
                          <a:solidFill>
                            <a:srgbClr val="000000"/>
                          </a:solidFill>
                          <a:latin typeface="+mj-lt"/>
                          <a:ea typeface="Calibri"/>
                        </a:rPr>
                        <a:t>. = </a:t>
                      </a:r>
                      <a:r>
                        <a:rPr lang="sv-SE" sz="1200" kern="1400" spc="-30" baseline="0" dirty="0" smtClean="0">
                          <a:solidFill>
                            <a:srgbClr val="00B050"/>
                          </a:solidFill>
                          <a:latin typeface="+mj-lt"/>
                          <a:ea typeface="Calibri"/>
                        </a:rPr>
                        <a:t>Tr. station</a:t>
                      </a:r>
                      <a:r>
                        <a:rPr lang="sv-SE" sz="1200" kern="1400" spc="-30" baseline="0" dirty="0" smtClean="0">
                          <a:solidFill>
                            <a:srgbClr val="000000"/>
                          </a:solidFill>
                          <a:latin typeface="+mj-lt"/>
                          <a:ea typeface="Calibri"/>
                        </a:rPr>
                        <a:t> : </a:t>
                      </a:r>
                      <a:r>
                        <a:rPr lang="sv-SE" sz="1200" kern="1400" spc="-30" baseline="0" dirty="0" smtClean="0">
                          <a:solidFill>
                            <a:srgbClr val="FF0000"/>
                          </a:solidFill>
                          <a:latin typeface="+mj-lt"/>
                          <a:ea typeface="Calibri"/>
                        </a:rPr>
                        <a:t>Inland w. tr.</a:t>
                      </a:r>
                      <a:endParaRPr lang="en-US" sz="1200" kern="1400" spc="-30" baseline="0" dirty="0" smtClean="0">
                        <a:solidFill>
                          <a:srgbClr val="FF0000"/>
                        </a:solidFill>
                        <a:latin typeface="+mj-lt"/>
                        <a:ea typeface="Calibri"/>
                      </a:endParaRPr>
                    </a:p>
                    <a:p>
                      <a:pPr marL="0" marR="0">
                        <a:spcBef>
                          <a:spcPts val="600"/>
                        </a:spcBef>
                        <a:spcAft>
                          <a:spcPts val="0"/>
                        </a:spcAft>
                      </a:pPr>
                      <a:r>
                        <a:rPr lang="en-US" sz="1200" kern="1400" spc="-50" baseline="0" dirty="0" smtClean="0">
                          <a:solidFill>
                            <a:srgbClr val="000000"/>
                          </a:solidFill>
                          <a:latin typeface="+mj-lt"/>
                          <a:ea typeface="Calibri"/>
                        </a:rPr>
                        <a:t>= Harbor :  Small ship = </a:t>
                      </a:r>
                      <a:r>
                        <a:rPr lang="en-US" sz="1200" kern="1400" spc="-50" baseline="0" dirty="0" smtClean="0">
                          <a:solidFill>
                            <a:srgbClr val="00B050"/>
                          </a:solidFill>
                          <a:latin typeface="+mj-lt"/>
                          <a:ea typeface="Calibri"/>
                        </a:rPr>
                        <a:t>Tr. station </a:t>
                      </a:r>
                      <a:r>
                        <a:rPr lang="en-US" sz="1200" kern="1400" spc="-50" baseline="0" dirty="0" smtClean="0">
                          <a:solidFill>
                            <a:srgbClr val="000000"/>
                          </a:solidFill>
                          <a:latin typeface="+mj-lt"/>
                          <a:ea typeface="Calibri"/>
                        </a:rPr>
                        <a:t>: </a:t>
                      </a:r>
                      <a:r>
                        <a:rPr lang="en-US" sz="1200" kern="1400" spc="-50" baseline="0" dirty="0" smtClean="0">
                          <a:solidFill>
                            <a:srgbClr val="FF0000"/>
                          </a:solidFill>
                          <a:latin typeface="+mj-lt"/>
                          <a:ea typeface="Calibri"/>
                        </a:rPr>
                        <a:t>Water tr. </a:t>
                      </a:r>
                      <a:r>
                        <a:rPr lang="en-US" sz="1200" kern="1400" spc="-50" baseline="0" dirty="0" smtClean="0">
                          <a:solidFill>
                            <a:srgbClr val="000000"/>
                          </a:solidFill>
                          <a:latin typeface="+mj-lt"/>
                          <a:ea typeface="Calibri"/>
                        </a:rPr>
                        <a:t>: Sm. ship</a:t>
                      </a:r>
                    </a:p>
                    <a:p>
                      <a:pPr marL="0" marR="0">
                        <a:spcBef>
                          <a:spcPts val="600"/>
                        </a:spcBef>
                        <a:spcAft>
                          <a:spcPts val="0"/>
                        </a:spcAft>
                      </a:pPr>
                      <a:r>
                        <a:rPr lang="en-US" sz="1200" kern="1400" spc="-50" baseline="0" dirty="0" smtClean="0">
                          <a:solidFill>
                            <a:srgbClr val="000000"/>
                          </a:solidFill>
                          <a:latin typeface="+mj-lt"/>
                          <a:ea typeface="Calibri"/>
                        </a:rPr>
                        <a:t>= Harbor :  </a:t>
                      </a:r>
                      <a:r>
                        <a:rPr lang="en-US" sz="1200" kern="1400" spc="-50" baseline="0" dirty="0" smtClean="0">
                          <a:solidFill>
                            <a:srgbClr val="FF0000"/>
                          </a:solidFill>
                          <a:latin typeface="+mj-lt"/>
                          <a:ea typeface="Calibri"/>
                        </a:rPr>
                        <a:t>Ocean transport</a:t>
                      </a:r>
                      <a:r>
                        <a:rPr lang="en-US" sz="1200" kern="1400" spc="-50" baseline="0" dirty="0" smtClean="0">
                          <a:solidFill>
                            <a:srgbClr val="000000"/>
                          </a:solidFill>
                          <a:latin typeface="+mj-lt"/>
                          <a:ea typeface="Calibri"/>
                        </a:rPr>
                        <a:t> : Oil = </a:t>
                      </a:r>
                      <a:r>
                        <a:rPr lang="en-US" sz="1200" kern="1400" spc="-50" baseline="0" dirty="0" smtClean="0">
                          <a:solidFill>
                            <a:srgbClr val="00B050"/>
                          </a:solidFill>
                          <a:latin typeface="+mj-lt"/>
                          <a:ea typeface="Calibri"/>
                        </a:rPr>
                        <a:t>Tr. station </a:t>
                      </a:r>
                      <a:r>
                        <a:rPr lang="en-US" sz="1200" kern="1400" spc="-50" baseline="0" dirty="0" smtClean="0">
                          <a:solidFill>
                            <a:srgbClr val="000000"/>
                          </a:solidFill>
                          <a:latin typeface="+mj-lt"/>
                          <a:ea typeface="Calibri"/>
                        </a:rPr>
                        <a:t>: </a:t>
                      </a:r>
                      <a:r>
                        <a:rPr lang="en-US" sz="1200" kern="1400" spc="-50" baseline="0" dirty="0" smtClean="0">
                          <a:solidFill>
                            <a:srgbClr val="FF0000"/>
                          </a:solidFill>
                          <a:latin typeface="+mj-lt"/>
                          <a:ea typeface="Calibri"/>
                        </a:rPr>
                        <a:t>Oc.tr.</a:t>
                      </a:r>
                      <a:r>
                        <a:rPr lang="en-US" sz="1200" kern="1400" spc="-50" baseline="0" dirty="0" smtClean="0">
                          <a:solidFill>
                            <a:srgbClr val="000000"/>
                          </a:solidFill>
                          <a:latin typeface="+mj-lt"/>
                          <a:ea typeface="Calibri"/>
                        </a:rPr>
                        <a:t> : O</a:t>
                      </a:r>
                      <a:endParaRPr lang="en-US" sz="1200" kern="1400" spc="-50" baseline="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r>
                        <a:rPr lang="en-US" sz="1200" kern="1400" dirty="0" smtClean="0">
                          <a:solidFill>
                            <a:srgbClr val="000000"/>
                          </a:solidFill>
                          <a:latin typeface="+mj-lt"/>
                          <a:ea typeface="Calibri"/>
                        </a:rPr>
                        <a:t>Airplane 	=  </a:t>
                      </a:r>
                      <a:r>
                        <a:rPr lang="en-US" sz="1200" kern="1400" dirty="0" smtClean="0">
                          <a:solidFill>
                            <a:srgbClr val="00B050"/>
                          </a:solidFill>
                          <a:latin typeface="+mj-lt"/>
                          <a:ea typeface="Calibri"/>
                        </a:rPr>
                        <a:t>Vehicle</a:t>
                      </a:r>
                      <a:r>
                        <a:rPr lang="en-US" sz="1200" kern="1400" baseline="0" dirty="0" smtClean="0">
                          <a:solidFill>
                            <a:srgbClr val="000000"/>
                          </a:solidFill>
                          <a:latin typeface="+mj-lt"/>
                          <a:ea typeface="Calibri"/>
                        </a:rPr>
                        <a:t> : </a:t>
                      </a:r>
                      <a:r>
                        <a:rPr lang="en-US" sz="1200" kern="1400" dirty="0" smtClean="0">
                          <a:solidFill>
                            <a:srgbClr val="FF0000"/>
                          </a:solidFill>
                          <a:latin typeface="+mj-lt"/>
                          <a:ea typeface="Calibri"/>
                          <a:cs typeface="+mn-cs"/>
                        </a:rPr>
                        <a:t>Air transport</a:t>
                      </a: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r>
                        <a:rPr lang="en-US" sz="1200" kern="1400" dirty="0" smtClean="0">
                          <a:solidFill>
                            <a:srgbClr val="000000"/>
                          </a:solidFill>
                          <a:latin typeface="+mj-lt"/>
                          <a:ea typeface="Calibri"/>
                        </a:rPr>
                        <a:t>Ship 	=  </a:t>
                      </a:r>
                      <a:r>
                        <a:rPr lang="en-US" sz="1200" kern="1400" dirty="0" smtClean="0">
                          <a:solidFill>
                            <a:srgbClr val="00B050"/>
                          </a:solidFill>
                          <a:latin typeface="+mj-lt"/>
                          <a:ea typeface="Calibri"/>
                        </a:rPr>
                        <a:t>Vehicle</a:t>
                      </a:r>
                      <a:r>
                        <a:rPr lang="en-US" sz="1200" kern="1400" baseline="0" dirty="0" smtClean="0">
                          <a:solidFill>
                            <a:srgbClr val="000000"/>
                          </a:solidFill>
                          <a:latin typeface="+mj-lt"/>
                          <a:ea typeface="Calibri"/>
                        </a:rPr>
                        <a:t> :</a:t>
                      </a:r>
                      <a:r>
                        <a:rPr lang="en-US" sz="1200" kern="1400" spc="-40" baseline="0" dirty="0" smtClean="0">
                          <a:solidFill>
                            <a:srgbClr val="000000"/>
                          </a:solidFill>
                          <a:latin typeface="+mj-lt"/>
                          <a:ea typeface="Calibri"/>
                        </a:rPr>
                        <a:t> </a:t>
                      </a:r>
                      <a:r>
                        <a:rPr lang="en-US" sz="1200" kern="1400" spc="-40" dirty="0" smtClean="0">
                          <a:solidFill>
                            <a:srgbClr val="FF0000"/>
                          </a:solidFill>
                          <a:latin typeface="+mj-lt"/>
                          <a:ea typeface="Calibri"/>
                          <a:cs typeface="+mn-cs"/>
                        </a:rPr>
                        <a:t>Water transport</a:t>
                      </a: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r>
                        <a:rPr lang="en-US" sz="1200" kern="1400" dirty="0" smtClean="0">
                          <a:solidFill>
                            <a:srgbClr val="000000"/>
                          </a:solidFill>
                          <a:latin typeface="+mj-lt"/>
                          <a:ea typeface="Calibri"/>
                        </a:rPr>
                        <a:t>Car 	=  </a:t>
                      </a:r>
                      <a:r>
                        <a:rPr lang="en-US" sz="1200" kern="1400" dirty="0" smtClean="0">
                          <a:solidFill>
                            <a:srgbClr val="00B050"/>
                          </a:solidFill>
                          <a:latin typeface="+mj-lt"/>
                          <a:ea typeface="Calibri"/>
                        </a:rPr>
                        <a:t>Vehicle</a:t>
                      </a:r>
                      <a:r>
                        <a:rPr lang="en-US" sz="1200" kern="1400" baseline="0" dirty="0" smtClean="0">
                          <a:solidFill>
                            <a:srgbClr val="000000"/>
                          </a:solidFill>
                          <a:latin typeface="+mj-lt"/>
                          <a:ea typeface="Calibri"/>
                        </a:rPr>
                        <a:t> : </a:t>
                      </a:r>
                      <a:r>
                        <a:rPr lang="en-US" sz="1200" kern="1400" dirty="0" smtClean="0">
                          <a:solidFill>
                            <a:srgbClr val="FF0000"/>
                          </a:solidFill>
                          <a:latin typeface="+mj-lt"/>
                          <a:ea typeface="Calibri"/>
                          <a:cs typeface="+mn-cs"/>
                        </a:rPr>
                        <a:t>Road transport</a:t>
                      </a: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r>
                        <a:rPr lang="en-US" sz="1200" kern="1400" dirty="0" smtClean="0">
                          <a:solidFill>
                            <a:srgbClr val="000000"/>
                          </a:solidFill>
                          <a:latin typeface="+mj-lt"/>
                          <a:ea typeface="Calibri"/>
                        </a:rPr>
                        <a:t>Locomotive 	=  </a:t>
                      </a:r>
                      <a:r>
                        <a:rPr lang="en-US" sz="1200" kern="1400" dirty="0" smtClean="0">
                          <a:solidFill>
                            <a:srgbClr val="00B050"/>
                          </a:solidFill>
                          <a:latin typeface="+mj-lt"/>
                          <a:ea typeface="Calibri"/>
                        </a:rPr>
                        <a:t>Vehicle</a:t>
                      </a:r>
                      <a:r>
                        <a:rPr lang="en-US" sz="1200" kern="1400" baseline="0" dirty="0" smtClean="0">
                          <a:solidFill>
                            <a:srgbClr val="000000"/>
                          </a:solidFill>
                          <a:latin typeface="+mj-lt"/>
                          <a:ea typeface="Calibri"/>
                        </a:rPr>
                        <a:t> : </a:t>
                      </a:r>
                      <a:r>
                        <a:rPr lang="en-US" sz="1200" kern="1400" dirty="0" smtClean="0">
                          <a:solidFill>
                            <a:srgbClr val="FF0000"/>
                          </a:solidFill>
                          <a:latin typeface="+mj-lt"/>
                          <a:ea typeface="Calibri"/>
                          <a:cs typeface="+mn-cs"/>
                        </a:rPr>
                        <a:t>Rail transport</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lgn="l" defTabSz="1410782" rtl="0" eaLnBrk="1" latinLnBrk="0" hangingPunct="1">
                        <a:spcBef>
                          <a:spcPts val="0"/>
                        </a:spcBef>
                        <a:spcAft>
                          <a:spcPts val="0"/>
                        </a:spcAft>
                        <a:tabLst>
                          <a:tab pos="857250" algn="l"/>
                        </a:tabLst>
                      </a:pPr>
                      <a:r>
                        <a:rPr lang="en-US" sz="1200" kern="1400" dirty="0" smtClean="0">
                          <a:solidFill>
                            <a:srgbClr val="FF0000"/>
                          </a:solidFill>
                          <a:latin typeface="+mj-lt"/>
                          <a:ea typeface="Calibri"/>
                          <a:cs typeface="+mn-cs"/>
                        </a:rPr>
                        <a:t>Ground transport</a:t>
                      </a:r>
                    </a:p>
                    <a:p>
                      <a:pPr marL="0" marR="0" algn="l" defTabSz="1410782" rtl="0" eaLnBrk="1" latinLnBrk="0" hangingPunct="1">
                        <a:spcBef>
                          <a:spcPts val="0"/>
                        </a:spcBef>
                        <a:spcAft>
                          <a:spcPts val="0"/>
                        </a:spcAft>
                        <a:tabLst>
                          <a:tab pos="857250" algn="l"/>
                        </a:tabLst>
                      </a:pPr>
                      <a:r>
                        <a:rPr lang="en-US" sz="1200" kern="1400" dirty="0" smtClean="0">
                          <a:solidFill>
                            <a:srgbClr val="FF0000"/>
                          </a:solidFill>
                          <a:latin typeface="+mj-lt"/>
                          <a:ea typeface="Calibri"/>
                          <a:cs typeface="+mn-cs"/>
                        </a:rPr>
                        <a:t>        Road transport</a:t>
                      </a:r>
                    </a:p>
                    <a:p>
                      <a:pPr marL="0" marR="0" algn="l" defTabSz="1410782" rtl="0" eaLnBrk="1" latinLnBrk="0" hangingPunct="1">
                        <a:spcBef>
                          <a:spcPts val="0"/>
                        </a:spcBef>
                        <a:spcAft>
                          <a:spcPts val="0"/>
                        </a:spcAft>
                        <a:tabLst>
                          <a:tab pos="857250" algn="l"/>
                        </a:tabLst>
                      </a:pPr>
                      <a:r>
                        <a:rPr lang="en-US" sz="1200" kern="1400" dirty="0" smtClean="0">
                          <a:solidFill>
                            <a:srgbClr val="FF0000"/>
                          </a:solidFill>
                          <a:latin typeface="+mj-lt"/>
                          <a:ea typeface="Calibri"/>
                          <a:cs typeface="+mn-cs"/>
                        </a:rPr>
                        <a:t>        Rail transport</a:t>
                      </a:r>
                    </a:p>
                    <a:p>
                      <a:pPr marL="0" marR="0" algn="l" defTabSz="1410782" rtl="0" eaLnBrk="1" latinLnBrk="0" hangingPunct="1">
                        <a:spcBef>
                          <a:spcPts val="0"/>
                        </a:spcBef>
                        <a:spcAft>
                          <a:spcPts val="0"/>
                        </a:spcAft>
                        <a:tabLst>
                          <a:tab pos="857250" algn="l"/>
                        </a:tabLst>
                      </a:pPr>
                      <a:endParaRPr lang="en-US" sz="1200" kern="1400" dirty="0" smtClean="0">
                        <a:solidFill>
                          <a:srgbClr val="FF0000"/>
                        </a:solidFill>
                        <a:latin typeface="+mj-lt"/>
                        <a:ea typeface="Calibri"/>
                        <a:cs typeface="+mn-cs"/>
                      </a:endParaRPr>
                    </a:p>
                    <a:p>
                      <a:pPr marL="0" marR="0" algn="l" defTabSz="1410782" rtl="0" eaLnBrk="1" latinLnBrk="0" hangingPunct="1">
                        <a:spcBef>
                          <a:spcPts val="0"/>
                        </a:spcBef>
                        <a:spcAft>
                          <a:spcPts val="0"/>
                        </a:spcAft>
                        <a:tabLst>
                          <a:tab pos="857250" algn="l"/>
                        </a:tabLst>
                      </a:pPr>
                      <a:r>
                        <a:rPr lang="en-US" sz="1200" kern="1400" dirty="0" smtClean="0">
                          <a:solidFill>
                            <a:srgbClr val="FF0000"/>
                          </a:solidFill>
                          <a:latin typeface="+mj-lt"/>
                          <a:ea typeface="Calibri"/>
                          <a:cs typeface="+mn-cs"/>
                        </a:rPr>
                        <a:t>Water transport</a:t>
                      </a:r>
                    </a:p>
                    <a:p>
                      <a:pPr marL="0" marR="0" algn="l" defTabSz="1410782" rtl="0" eaLnBrk="1" latinLnBrk="0" hangingPunct="1">
                        <a:spcBef>
                          <a:spcPts val="0"/>
                        </a:spcBef>
                        <a:spcAft>
                          <a:spcPts val="0"/>
                        </a:spcAft>
                        <a:tabLst>
                          <a:tab pos="857250" algn="l"/>
                        </a:tabLst>
                      </a:pPr>
                      <a:endParaRPr lang="en-US" sz="1200" kern="1400" dirty="0" smtClean="0">
                        <a:solidFill>
                          <a:srgbClr val="FF0000"/>
                        </a:solidFill>
                        <a:latin typeface="+mj-lt"/>
                        <a:ea typeface="Calibri"/>
                        <a:cs typeface="+mn-cs"/>
                      </a:endParaRPr>
                    </a:p>
                    <a:p>
                      <a:pPr marL="0" marR="0" algn="l" defTabSz="1410782" rtl="0" eaLnBrk="1" latinLnBrk="0" hangingPunct="1">
                        <a:spcBef>
                          <a:spcPts val="0"/>
                        </a:spcBef>
                        <a:spcAft>
                          <a:spcPts val="0"/>
                        </a:spcAft>
                        <a:tabLst>
                          <a:tab pos="857250" algn="l"/>
                        </a:tabLst>
                      </a:pPr>
                      <a:r>
                        <a:rPr lang="en-US" sz="1200" kern="1400" dirty="0" smtClean="0">
                          <a:solidFill>
                            <a:srgbClr val="FF0000"/>
                          </a:solidFill>
                          <a:latin typeface="+mj-lt"/>
                          <a:ea typeface="Calibri"/>
                          <a:cs typeface="+mn-cs"/>
                        </a:rPr>
                        <a:t>Air transport</a:t>
                      </a: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r>
                        <a:rPr lang="en-US" sz="1200" kern="1400" baseline="0" dirty="0" smtClean="0">
                          <a:solidFill>
                            <a:srgbClr val="000000"/>
                          </a:solidFill>
                          <a:latin typeface="+mj-lt"/>
                          <a:ea typeface="Calibri"/>
                        </a:rPr>
                        <a:t>(In order of historical appearance)</a:t>
                      </a:r>
                    </a:p>
                    <a:p>
                      <a:pPr marL="0" marR="0">
                        <a:spcBef>
                          <a:spcPts val="0"/>
                        </a:spcBef>
                        <a:spcAft>
                          <a:spcPts val="0"/>
                        </a:spcAft>
                      </a:pPr>
                      <a:r>
                        <a:rPr lang="en-US" sz="1200" kern="1400" baseline="0" dirty="0" smtClean="0">
                          <a:solidFill>
                            <a:srgbClr val="000000"/>
                          </a:solidFill>
                          <a:latin typeface="+mj-lt"/>
                          <a:ea typeface="Calibri"/>
                        </a:rPr>
                        <a:t>(Ordering by importance would put Air transport in second position)</a:t>
                      </a: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B050"/>
                        </a:solidFill>
                        <a:latin typeface="+mj-lt"/>
                        <a:ea typeface="Calibri"/>
                      </a:endParaRPr>
                    </a:p>
                    <a:p>
                      <a:pPr marL="0" marR="0">
                        <a:spcBef>
                          <a:spcPts val="0"/>
                        </a:spcBef>
                        <a:spcAft>
                          <a:spcPts val="0"/>
                        </a:spcAft>
                      </a:pPr>
                      <a:r>
                        <a:rPr lang="en-US" sz="1200" kern="1400" baseline="0" dirty="0" smtClean="0">
                          <a:solidFill>
                            <a:srgbClr val="00B050"/>
                          </a:solidFill>
                          <a:latin typeface="+mj-lt"/>
                          <a:ea typeface="Calibri"/>
                        </a:rPr>
                        <a:t>         </a:t>
                      </a:r>
                      <a:r>
                        <a:rPr lang="en-US" sz="1200" kern="1400" dirty="0" smtClean="0">
                          <a:solidFill>
                            <a:srgbClr val="00B050"/>
                          </a:solidFill>
                          <a:latin typeface="+mj-lt"/>
                          <a:ea typeface="Calibri"/>
                        </a:rPr>
                        <a:t>Traffic</a:t>
                      </a:r>
                      <a:r>
                        <a:rPr lang="en-US" sz="1200" kern="1400" baseline="0" dirty="0" smtClean="0">
                          <a:solidFill>
                            <a:srgbClr val="00B050"/>
                          </a:solidFill>
                          <a:latin typeface="+mj-lt"/>
                          <a:ea typeface="Calibri"/>
                        </a:rPr>
                        <a:t> station</a:t>
                      </a:r>
                    </a:p>
                    <a:p>
                      <a:pPr marL="0" marR="0">
                        <a:spcBef>
                          <a:spcPts val="0"/>
                        </a:spcBef>
                        <a:spcAft>
                          <a:spcPts val="0"/>
                        </a:spcAft>
                      </a:pPr>
                      <a:r>
                        <a:rPr lang="en-US" sz="1200" kern="1400" baseline="0" dirty="0" smtClean="0">
                          <a:solidFill>
                            <a:srgbClr val="00B050"/>
                          </a:solidFill>
                          <a:latin typeface="+mj-lt"/>
                          <a:ea typeface="Calibri"/>
                        </a:rPr>
                        <a:t>       </a:t>
                      </a:r>
                      <a:r>
                        <a:rPr lang="en-US" sz="1200" b="1" kern="1400" baseline="0" dirty="0" smtClean="0">
                          <a:solidFill>
                            <a:srgbClr val="00B050"/>
                          </a:solidFill>
                          <a:latin typeface="+mj-lt"/>
                          <a:ea typeface="Calibri"/>
                        </a:rPr>
                        <a:t>  Traffic route</a:t>
                      </a:r>
                    </a:p>
                    <a:p>
                      <a:pPr marL="0" marR="0">
                        <a:spcBef>
                          <a:spcPts val="0"/>
                        </a:spcBef>
                        <a:spcAft>
                          <a:spcPts val="0"/>
                        </a:spcAft>
                      </a:pPr>
                      <a:endParaRPr lang="en-US" sz="1200" kern="1400" baseline="0" dirty="0" smtClean="0">
                        <a:solidFill>
                          <a:srgbClr val="00B050"/>
                        </a:solidFill>
                        <a:latin typeface="+mj-lt"/>
                        <a:ea typeface="Calibri"/>
                      </a:endParaRPr>
                    </a:p>
                    <a:p>
                      <a:pPr marL="0" marR="0">
                        <a:spcBef>
                          <a:spcPts val="0"/>
                        </a:spcBef>
                        <a:spcAft>
                          <a:spcPts val="0"/>
                        </a:spcAft>
                      </a:pPr>
                      <a:r>
                        <a:rPr lang="en-US" sz="1200" kern="1400" baseline="0" dirty="0" smtClean="0">
                          <a:solidFill>
                            <a:srgbClr val="00B050"/>
                          </a:solidFill>
                          <a:latin typeface="+mj-lt"/>
                          <a:ea typeface="Calibri"/>
                        </a:rPr>
                        <a:t>Vehicle</a:t>
                      </a:r>
                    </a:p>
                    <a:p>
                      <a:pPr marL="0" marR="0">
                        <a:spcBef>
                          <a:spcPts val="0"/>
                        </a:spcBef>
                        <a:spcAft>
                          <a:spcPts val="0"/>
                        </a:spcAft>
                      </a:pP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Slide Number Placeholder 4"/>
          <p:cNvSpPr>
            <a:spLocks noGrp="1"/>
          </p:cNvSpPr>
          <p:nvPr>
            <p:ph type="sldNum" sz="quarter" idx="12"/>
          </p:nvPr>
        </p:nvSpPr>
        <p:spPr/>
        <p:txBody>
          <a:bodyPr/>
          <a:lstStyle/>
          <a:p>
            <a:pPr>
              <a:defRPr/>
            </a:pPr>
            <a:fld id="{1C34AABC-7A0A-4F81-8B5A-F7715F07E9BB}" type="slidenum">
              <a:rPr lang="en-US" smtClean="0"/>
              <a:pPr>
                <a:defRPr/>
              </a:pPr>
              <a:t>43</a:t>
            </a:fld>
            <a:endParaRPr lang="en-US" dirty="0"/>
          </a:p>
        </p:txBody>
      </p:sp>
      <p:pic>
        <p:nvPicPr>
          <p:cNvPr id="7" name="~PP316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8607091" y="4148137"/>
            <a:ext cx="776287" cy="776288"/>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34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981205001"/>
              </p:ext>
            </p:extLst>
          </p:nvPr>
        </p:nvGraphicFramePr>
        <p:xfrm>
          <a:off x="457200" y="150813"/>
          <a:ext cx="20496313" cy="5183187"/>
        </p:xfrm>
        <a:graphic>
          <a:graphicData uri="http://schemas.openxmlformats.org/drawingml/2006/table">
            <a:tbl>
              <a:tblPr/>
              <a:tblGrid>
                <a:gridCol w="1600200"/>
                <a:gridCol w="1524000"/>
                <a:gridCol w="1261872"/>
                <a:gridCol w="3538728"/>
                <a:gridCol w="2819401"/>
                <a:gridCol w="2055912"/>
                <a:gridCol w="1676400"/>
                <a:gridCol w="1905000"/>
                <a:gridCol w="4114800"/>
              </a:tblGrid>
              <a:tr h="460720">
                <a:tc rowSpan="2">
                  <a:txBody>
                    <a:bodyPr/>
                    <a:lstStyle/>
                    <a:p>
                      <a:pPr marL="0" marR="0" algn="ctr">
                        <a:spcBef>
                          <a:spcPts val="0"/>
                        </a:spcBef>
                        <a:spcAft>
                          <a:spcPts val="0"/>
                        </a:spcAft>
                      </a:pPr>
                      <a:r>
                        <a:rPr lang="en-US" sz="1200" b="1" kern="1400" dirty="0" smtClean="0">
                          <a:solidFill>
                            <a:srgbClr val="000000"/>
                          </a:solidFill>
                          <a:latin typeface="+mj-lt"/>
                          <a:ea typeface="Calibri"/>
                        </a:rPr>
                        <a:t>a</a:t>
                      </a:r>
                    </a:p>
                    <a:p>
                      <a:pPr marL="0" marR="0" algn="ctr">
                        <a:spcBef>
                          <a:spcPts val="0"/>
                        </a:spcBef>
                        <a:spcAft>
                          <a:spcPts val="0"/>
                        </a:spcAft>
                      </a:pPr>
                      <a:r>
                        <a:rPr lang="en-US" sz="1200" b="1" kern="1400" dirty="0" smtClean="0">
                          <a:solidFill>
                            <a:srgbClr val="000000"/>
                          </a:solidFill>
                          <a:latin typeface="+mj-lt"/>
                          <a:ea typeface="Calibri"/>
                        </a:rPr>
                        <a:t>Search terms</a:t>
                      </a:r>
                    </a:p>
                    <a:p>
                      <a:pPr marL="0" marR="0" algn="ctr">
                        <a:spcBef>
                          <a:spcPts val="0"/>
                        </a:spcBef>
                        <a:spcAft>
                          <a:spcPts val="0"/>
                        </a:spcAft>
                      </a:pPr>
                      <a:r>
                        <a:rPr lang="en-US" sz="1200" b="1" kern="1400" dirty="0" smtClean="0">
                          <a:solidFill>
                            <a:srgbClr val="000000"/>
                          </a:solidFill>
                          <a:latin typeface="+mj-lt"/>
                          <a:ea typeface="Calibri"/>
                        </a:rPr>
                        <a:t>for concept Harbor</a:t>
                      </a:r>
                    </a:p>
                    <a:p>
                      <a:pPr marL="0" marR="0" algn="ctr">
                        <a:spcBef>
                          <a:spcPts val="0"/>
                        </a:spcBef>
                        <a:spcAft>
                          <a:spcPts val="0"/>
                        </a:spcAft>
                      </a:pPr>
                      <a:r>
                        <a:rPr lang="en-US" sz="1200" b="0" kern="1400" dirty="0" smtClean="0">
                          <a:solidFill>
                            <a:srgbClr val="000000"/>
                          </a:solidFill>
                          <a:latin typeface="+mj-lt"/>
                          <a:ea typeface="Calibri"/>
                        </a:rPr>
                        <a:t>in the raw alpha index</a:t>
                      </a:r>
                      <a:endParaRPr lang="en-US" sz="1200" b="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b1</a:t>
                      </a:r>
                    </a:p>
                    <a:p>
                      <a:pPr marL="0" marR="0" algn="ctr">
                        <a:spcBef>
                          <a:spcPts val="0"/>
                        </a:spcBef>
                        <a:spcAft>
                          <a:spcPts val="0"/>
                        </a:spcAft>
                      </a:pPr>
                      <a:r>
                        <a:rPr lang="en-US" sz="1200" b="1" kern="1400" dirty="0" smtClean="0">
                          <a:solidFill>
                            <a:srgbClr val="000000"/>
                          </a:solidFill>
                          <a:latin typeface="+mj-lt"/>
                          <a:ea typeface="Calibri"/>
                        </a:rPr>
                        <a:t>Variants </a:t>
                      </a:r>
                      <a:r>
                        <a:rPr lang="en-US" sz="1200" b="1" kern="1400" dirty="0">
                          <a:solidFill>
                            <a:srgbClr val="000000"/>
                          </a:solidFill>
                          <a:latin typeface="+mj-lt"/>
                          <a:ea typeface="Calibri"/>
                        </a:rPr>
                        <a:t>consolidated</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b2</a:t>
                      </a:r>
                    </a:p>
                    <a:p>
                      <a:pPr marL="0" marR="0" algn="ctr">
                        <a:spcBef>
                          <a:spcPts val="0"/>
                        </a:spcBef>
                        <a:spcAft>
                          <a:spcPts val="0"/>
                        </a:spcAft>
                      </a:pPr>
                      <a:r>
                        <a:rPr lang="en-US" sz="1200" b="1" kern="1400" dirty="0" smtClean="0">
                          <a:solidFill>
                            <a:srgbClr val="000000"/>
                          </a:solidFill>
                          <a:latin typeface="+mj-lt"/>
                          <a:ea typeface="Calibri"/>
                        </a:rPr>
                        <a:t>Synonyms </a:t>
                      </a:r>
                      <a:r>
                        <a:rPr lang="en-US" sz="1200" b="1" kern="1400" dirty="0">
                          <a:solidFill>
                            <a:srgbClr val="000000"/>
                          </a:solidFill>
                          <a:latin typeface="+mj-lt"/>
                          <a:ea typeface="Calibri"/>
                        </a:rPr>
                        <a:t>consolidated</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c1</a:t>
                      </a:r>
                    </a:p>
                    <a:p>
                      <a:pPr marL="0" marR="0" algn="ctr">
                        <a:spcBef>
                          <a:spcPts val="0"/>
                        </a:spcBef>
                        <a:spcAft>
                          <a:spcPts val="0"/>
                        </a:spcAft>
                      </a:pPr>
                      <a:r>
                        <a:rPr lang="en-US" sz="1200" b="1" kern="1400" dirty="0" smtClean="0">
                          <a:solidFill>
                            <a:srgbClr val="000000"/>
                          </a:solidFill>
                          <a:latin typeface="+mj-lt"/>
                          <a:ea typeface="Calibri"/>
                        </a:rPr>
                        <a:t>Semantic factors</a:t>
                      </a:r>
                      <a:endParaRPr lang="en-US" sz="1200" b="1"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c1 continued</a:t>
                      </a:r>
                    </a:p>
                    <a:p>
                      <a:pPr marL="0" marR="0" algn="ctr">
                        <a:spcBef>
                          <a:spcPts val="0"/>
                        </a:spcBef>
                        <a:spcAft>
                          <a:spcPts val="0"/>
                        </a:spcAft>
                      </a:pPr>
                      <a:r>
                        <a:rPr lang="en-US" sz="1200" b="1" kern="1400" dirty="0" smtClean="0">
                          <a:solidFill>
                            <a:srgbClr val="000000"/>
                          </a:solidFill>
                          <a:latin typeface="+mj-lt"/>
                          <a:ea typeface="Calibri"/>
                        </a:rPr>
                        <a:t>Semantic</a:t>
                      </a:r>
                      <a:r>
                        <a:rPr lang="en-US" sz="1200" b="1" kern="1400" baseline="0" dirty="0" smtClean="0">
                          <a:solidFill>
                            <a:srgbClr val="000000"/>
                          </a:solidFill>
                          <a:latin typeface="+mj-lt"/>
                          <a:ea typeface="Calibri"/>
                        </a:rPr>
                        <a:t> factors 2</a:t>
                      </a:r>
                      <a:endParaRPr lang="en-US" sz="1200" b="1"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spcBef>
                          <a:spcPts val="0"/>
                        </a:spcBef>
                        <a:spcAft>
                          <a:spcPts val="0"/>
                        </a:spcAft>
                      </a:pPr>
                      <a:r>
                        <a:rPr lang="en-US" sz="1200" b="1" kern="1400" dirty="0" smtClean="0">
                          <a:solidFill>
                            <a:srgbClr val="000000"/>
                          </a:solidFill>
                          <a:latin typeface="+mj-lt"/>
                          <a:ea typeface="Calibri"/>
                        </a:rPr>
                        <a:t>c2</a:t>
                      </a:r>
                    </a:p>
                    <a:p>
                      <a:pPr marL="0" marR="0" algn="ctr">
                        <a:spcBef>
                          <a:spcPts val="0"/>
                        </a:spcBef>
                        <a:spcAft>
                          <a:spcPts val="0"/>
                        </a:spcAft>
                      </a:pPr>
                      <a:endParaRPr lang="en-US" sz="1200" b="1"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endParaRPr lang="en-US" sz="1200" b="1"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5267">
                <a:tc v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1410782" rtl="0" eaLnBrk="1" latinLnBrk="0" hangingPunct="1">
                        <a:spcBef>
                          <a:spcPts val="0"/>
                        </a:spcBef>
                        <a:spcAft>
                          <a:spcPts val="0"/>
                        </a:spcAft>
                        <a:tabLst>
                          <a:tab pos="857250" algn="l"/>
                        </a:tabLst>
                      </a:pPr>
                      <a:r>
                        <a:rPr lang="en-US" sz="1200" b="1" kern="1400" dirty="0" smtClean="0">
                          <a:solidFill>
                            <a:srgbClr val="FF0000"/>
                          </a:solidFill>
                          <a:latin typeface="+mj-lt"/>
                          <a:ea typeface="Calibri"/>
                          <a:cs typeface="+mn-cs"/>
                        </a:rPr>
                        <a:t>Mode of transportation</a:t>
                      </a:r>
                      <a:endParaRPr lang="en-US" sz="1200" b="1" kern="1400" dirty="0">
                        <a:solidFill>
                          <a:srgbClr val="FF0000"/>
                        </a:solidFill>
                        <a:latin typeface="+mj-lt"/>
                        <a:ea typeface="Calibri"/>
                        <a:cs typeface="+mn-cs"/>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b="1" kern="1400" dirty="0">
                        <a:solidFill>
                          <a:srgbClr val="00B05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b="1" kern="1400" dirty="0">
                        <a:solidFill>
                          <a:srgbClr val="0070C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67200">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Harbor</a:t>
                      </a:r>
                    </a:p>
                    <a:p>
                      <a:pPr marL="0" marR="0">
                        <a:spcBef>
                          <a:spcPts val="0"/>
                        </a:spcBef>
                        <a:spcAft>
                          <a:spcPts val="0"/>
                        </a:spcAft>
                      </a:pPr>
                      <a:r>
                        <a:rPr lang="en-US" sz="1200" kern="1400" dirty="0" smtClean="0">
                          <a:solidFill>
                            <a:srgbClr val="000000"/>
                          </a:solidFill>
                          <a:latin typeface="+mj-lt"/>
                          <a:ea typeface="Calibri"/>
                        </a:rPr>
                        <a:t>Harbors</a:t>
                      </a:r>
                    </a:p>
                    <a:p>
                      <a:pPr marL="0" marR="0">
                        <a:spcBef>
                          <a:spcPts val="0"/>
                        </a:spcBef>
                        <a:spcAft>
                          <a:spcPts val="0"/>
                        </a:spcAft>
                      </a:pPr>
                      <a:r>
                        <a:rPr lang="en-US" sz="1200" kern="1400" dirty="0" smtClean="0">
                          <a:solidFill>
                            <a:srgbClr val="000000"/>
                          </a:solidFill>
                          <a:latin typeface="+mj-lt"/>
                          <a:ea typeface="Calibri"/>
                        </a:rPr>
                        <a:t>Harbour</a:t>
                      </a:r>
                    </a:p>
                    <a:p>
                      <a:pPr marL="0" marR="0">
                        <a:spcBef>
                          <a:spcPts val="0"/>
                        </a:spcBef>
                        <a:spcAft>
                          <a:spcPts val="0"/>
                        </a:spcAft>
                      </a:pPr>
                      <a:r>
                        <a:rPr lang="en-US" sz="1200" kern="1400" dirty="0" smtClean="0">
                          <a:solidFill>
                            <a:srgbClr val="000000"/>
                          </a:solidFill>
                          <a:latin typeface="+mj-lt"/>
                          <a:ea typeface="Calibri"/>
                        </a:rPr>
                        <a:t>Harbours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Port</a:t>
                      </a:r>
                    </a:p>
                    <a:p>
                      <a:pPr marL="0" marR="0">
                        <a:spcBef>
                          <a:spcPts val="0"/>
                        </a:spcBef>
                        <a:spcAft>
                          <a:spcPts val="0"/>
                        </a:spcAft>
                      </a:pPr>
                      <a:r>
                        <a:rPr lang="en-US" sz="1200" kern="1400" dirty="0" smtClean="0">
                          <a:solidFill>
                            <a:srgbClr val="000000"/>
                          </a:solidFill>
                          <a:latin typeface="+mj-lt"/>
                          <a:ea typeface="Calibri"/>
                        </a:rPr>
                        <a:t>Ports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Dock</a:t>
                      </a:r>
                    </a:p>
                    <a:p>
                      <a:pPr marL="0" marR="0">
                        <a:spcBef>
                          <a:spcPts val="0"/>
                        </a:spcBef>
                        <a:spcAft>
                          <a:spcPts val="0"/>
                        </a:spcAft>
                      </a:pPr>
                      <a:r>
                        <a:rPr lang="en-US" sz="1200" kern="1400" dirty="0" smtClean="0">
                          <a:solidFill>
                            <a:srgbClr val="000000"/>
                          </a:solidFill>
                          <a:latin typeface="+mj-lt"/>
                          <a:ea typeface="Calibri"/>
                        </a:rPr>
                        <a:t>Docks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indent="0" algn="l" defTabSz="1410782" rtl="0" eaLnBrk="1" fontAlgn="auto" latinLnBrk="0" hangingPunct="1">
                        <a:lnSpc>
                          <a:spcPct val="100000"/>
                        </a:lnSpc>
                        <a:spcBef>
                          <a:spcPts val="0"/>
                        </a:spcBef>
                        <a:spcAft>
                          <a:spcPts val="0"/>
                        </a:spcAft>
                        <a:buClrTx/>
                        <a:buSzTx/>
                        <a:buFontTx/>
                        <a:buNone/>
                        <a:tabLst/>
                        <a:defRPr/>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0"/>
                        </a:spcBef>
                        <a:spcAft>
                          <a:spcPts val="0"/>
                        </a:spcAft>
                        <a:buClrTx/>
                        <a:buSzTx/>
                        <a:buFontTx/>
                        <a:buNone/>
                        <a:tabLst/>
                        <a:defRPr/>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600"/>
                        </a:spcBef>
                        <a:spcAft>
                          <a:spcPts val="0"/>
                        </a:spcAft>
                        <a:buClrTx/>
                        <a:buSzTx/>
                        <a:buFontTx/>
                        <a:buNone/>
                        <a:tabLst/>
                        <a:defRPr/>
                      </a:pPr>
                      <a:r>
                        <a:rPr lang="en-US" sz="1200" kern="1400" spc="-20" baseline="0" dirty="0" smtClean="0">
                          <a:solidFill>
                            <a:srgbClr val="000000"/>
                          </a:solidFill>
                          <a:latin typeface="+mj-lt"/>
                          <a:ea typeface="Calibri"/>
                          <a:cs typeface="+mn-cs"/>
                        </a:rPr>
                        <a:t>Liverpool dock facilities</a:t>
                      </a:r>
                    </a:p>
                    <a:p>
                      <a:pPr marL="0" marR="0">
                        <a:spcBef>
                          <a:spcPts val="600"/>
                        </a:spcBef>
                        <a:spcAft>
                          <a:spcPts val="0"/>
                        </a:spcAft>
                      </a:pPr>
                      <a:r>
                        <a:rPr lang="en-US" sz="1200" kern="1400" dirty="0" smtClean="0">
                          <a:solidFill>
                            <a:srgbClr val="000000"/>
                          </a:solidFill>
                          <a:latin typeface="+mj-lt"/>
                          <a:ea typeface="Calibri"/>
                        </a:rPr>
                        <a:t>Inland ports</a:t>
                      </a:r>
                    </a:p>
                    <a:p>
                      <a:pPr marL="0" marR="0">
                        <a:spcBef>
                          <a:spcPts val="600"/>
                        </a:spcBef>
                        <a:spcAft>
                          <a:spcPts val="0"/>
                        </a:spcAft>
                      </a:pPr>
                      <a:r>
                        <a:rPr lang="en-US" sz="1200" kern="1400" dirty="0" smtClean="0">
                          <a:solidFill>
                            <a:srgbClr val="000000"/>
                          </a:solidFill>
                          <a:latin typeface="+mj-lt"/>
                          <a:ea typeface="Calibri"/>
                        </a:rPr>
                        <a:t>Boat facilities</a:t>
                      </a:r>
                    </a:p>
                    <a:p>
                      <a:pPr marL="0" marR="0">
                        <a:spcBef>
                          <a:spcPts val="600"/>
                        </a:spcBef>
                        <a:spcAft>
                          <a:spcPts val="0"/>
                        </a:spcAft>
                      </a:pPr>
                      <a:r>
                        <a:rPr lang="en-US" sz="1200" kern="1400" dirty="0" smtClean="0">
                          <a:solidFill>
                            <a:srgbClr val="000000"/>
                          </a:solidFill>
                          <a:latin typeface="+mj-lt"/>
                          <a:ea typeface="Calibri"/>
                        </a:rPr>
                        <a:t>Coastal oil</a:t>
                      </a:r>
                      <a:r>
                        <a:rPr lang="en-US" sz="1200" kern="1400" baseline="0" dirty="0" smtClean="0">
                          <a:solidFill>
                            <a:srgbClr val="000000"/>
                          </a:solidFill>
                          <a:latin typeface="+mj-lt"/>
                          <a:ea typeface="Calibri"/>
                        </a:rPr>
                        <a:t> terminal</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1028700" algn="l"/>
                        </a:tabLst>
                      </a:pPr>
                      <a:r>
                        <a:rPr lang="en-US" sz="1200" kern="1400" dirty="0" smtClean="0">
                          <a:solidFill>
                            <a:srgbClr val="000000"/>
                          </a:solidFill>
                          <a:latin typeface="+mj-lt"/>
                          <a:ea typeface="Calibri"/>
                        </a:rPr>
                        <a:t>	__</a:t>
                      </a:r>
                    </a:p>
                    <a:p>
                      <a:pPr marL="0" marR="0">
                        <a:spcBef>
                          <a:spcPts val="0"/>
                        </a:spcBef>
                        <a:spcAft>
                          <a:spcPts val="0"/>
                        </a:spcAft>
                        <a:tabLst>
                          <a:tab pos="1028700" algn="l"/>
                        </a:tabLst>
                      </a:pPr>
                      <a:r>
                        <a:rPr lang="en-US" sz="1200" kern="1400" dirty="0" smtClean="0">
                          <a:solidFill>
                            <a:srgbClr val="000000"/>
                          </a:solidFill>
                          <a:latin typeface="+mj-lt"/>
                          <a:ea typeface="Calibri"/>
                        </a:rPr>
                        <a:t>Harbor 	    |</a:t>
                      </a:r>
                    </a:p>
                    <a:p>
                      <a:pPr marL="0" marR="0">
                        <a:spcBef>
                          <a:spcPts val="0"/>
                        </a:spcBef>
                        <a:spcAft>
                          <a:spcPts val="0"/>
                        </a:spcAft>
                        <a:tabLst>
                          <a:tab pos="1028700" algn="l"/>
                        </a:tabLst>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	    &gt;</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Port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Dock	__|</a:t>
                      </a:r>
                    </a:p>
                    <a:p>
                      <a:pPr marL="0" marR="0">
                        <a:spcBef>
                          <a:spcPts val="0"/>
                        </a:spcBef>
                        <a:spcAft>
                          <a:spcPts val="0"/>
                        </a:spcAft>
                        <a:tabLst>
                          <a:tab pos="1028700" algn="l"/>
                        </a:tabLst>
                      </a:pPr>
                      <a:endParaRPr lang="en-US" sz="1200" kern="1400" dirty="0" smtClean="0">
                        <a:solidFill>
                          <a:srgbClr val="000000"/>
                        </a:solidFill>
                        <a:latin typeface="+mj-lt"/>
                        <a:ea typeface="Calibri"/>
                      </a:endParaRPr>
                    </a:p>
                    <a:p>
                      <a:pPr marL="0" marR="0">
                        <a:spcBef>
                          <a:spcPts val="0"/>
                        </a:spcBef>
                        <a:spcAft>
                          <a:spcPts val="0"/>
                        </a:spcAft>
                        <a:tabLst>
                          <a:tab pos="1028700" algn="l"/>
                        </a:tabLs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600"/>
                        </a:spcBef>
                        <a:spcAft>
                          <a:spcPts val="0"/>
                        </a:spcAft>
                        <a:buClrTx/>
                        <a:buSzTx/>
                        <a:buFontTx/>
                        <a:buNone/>
                        <a:tabLst/>
                        <a:defRPr/>
                      </a:pPr>
                      <a:r>
                        <a:rPr lang="en-US" sz="1200" kern="1400" spc="-20" baseline="0" dirty="0" smtClean="0">
                          <a:solidFill>
                            <a:srgbClr val="000000"/>
                          </a:solidFill>
                          <a:latin typeface="+mj-lt"/>
                          <a:ea typeface="Calibri"/>
                          <a:cs typeface="+mn-cs"/>
                        </a:rPr>
                        <a:t>Liverpool dock facility</a:t>
                      </a:r>
                    </a:p>
                    <a:p>
                      <a:pPr marL="0" marR="0">
                        <a:spcBef>
                          <a:spcPts val="600"/>
                        </a:spcBef>
                        <a:spcAft>
                          <a:spcPts val="0"/>
                        </a:spcAft>
                      </a:pPr>
                      <a:r>
                        <a:rPr lang="en-US" sz="1200" kern="1400" dirty="0" smtClean="0">
                          <a:solidFill>
                            <a:srgbClr val="000000"/>
                          </a:solidFill>
                          <a:latin typeface="+mj-lt"/>
                          <a:ea typeface="Calibri"/>
                        </a:rPr>
                        <a:t>Inland port</a:t>
                      </a:r>
                    </a:p>
                    <a:p>
                      <a:pPr marL="0" marR="0">
                        <a:spcBef>
                          <a:spcPts val="600"/>
                        </a:spcBef>
                        <a:spcAft>
                          <a:spcPts val="0"/>
                        </a:spcAft>
                      </a:pPr>
                      <a:r>
                        <a:rPr lang="en-US" sz="1200" kern="1400" dirty="0" smtClean="0">
                          <a:solidFill>
                            <a:srgbClr val="000000"/>
                          </a:solidFill>
                          <a:latin typeface="+mj-lt"/>
                          <a:ea typeface="Calibri"/>
                        </a:rPr>
                        <a:t>Boat facility</a:t>
                      </a:r>
                    </a:p>
                    <a:p>
                      <a:pPr marL="0" marR="0">
                        <a:spcBef>
                          <a:spcPts val="600"/>
                        </a:spcBef>
                        <a:spcAft>
                          <a:spcPts val="0"/>
                        </a:spcAft>
                      </a:pPr>
                      <a:r>
                        <a:rPr lang="en-US" sz="1200" kern="1400" dirty="0" smtClean="0">
                          <a:solidFill>
                            <a:srgbClr val="000000"/>
                          </a:solidFill>
                          <a:latin typeface="+mj-lt"/>
                          <a:ea typeface="Calibri"/>
                        </a:rPr>
                        <a:t>Coastal oil</a:t>
                      </a:r>
                      <a:r>
                        <a:rPr lang="en-US" sz="1200" kern="1400" baseline="0" dirty="0" smtClean="0">
                          <a:solidFill>
                            <a:srgbClr val="000000"/>
                          </a:solidFill>
                          <a:latin typeface="+mj-lt"/>
                          <a:ea typeface="Calibri"/>
                        </a:rPr>
                        <a:t> terminal</a:t>
                      </a: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Airport</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Harbor</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Parking garage</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Railroad station</a:t>
                      </a:r>
                    </a:p>
                    <a:p>
                      <a:pPr marL="0" marR="0">
                        <a:spcBef>
                          <a:spcPts val="0"/>
                        </a:spcBef>
                        <a:spcAft>
                          <a:spcPts val="0"/>
                        </a:spcAft>
                      </a:pPr>
                      <a:endParaRPr lang="en-US" sz="1200" b="1" kern="1400" dirty="0" smtClean="0">
                        <a:solidFill>
                          <a:srgbClr val="000000"/>
                        </a:solidFill>
                        <a:latin typeface="+mj-lt"/>
                        <a:ea typeface="Calibri"/>
                      </a:endParaRPr>
                    </a:p>
                    <a:p>
                      <a:pPr marL="0" marR="0">
                        <a:spcBef>
                          <a:spcPts val="0"/>
                        </a:spcBef>
                        <a:spcAft>
                          <a:spcPts val="0"/>
                        </a:spcAft>
                      </a:pPr>
                      <a:r>
                        <a:rPr lang="en-US" sz="1100" b="1" kern="1400" baseline="0" dirty="0" smtClean="0">
                          <a:solidFill>
                            <a:srgbClr val="00B050"/>
                          </a:solidFill>
                          <a:latin typeface="+mj-lt"/>
                          <a:ea typeface="Calibri"/>
                        </a:rPr>
                        <a:t>Traffic station</a:t>
                      </a:r>
                      <a:r>
                        <a:rPr lang="en-US" sz="1100" kern="1400" baseline="0" dirty="0" smtClean="0">
                          <a:solidFill>
                            <a:srgbClr val="00B050"/>
                          </a:solidFill>
                          <a:latin typeface="+mj-lt"/>
                          <a:ea typeface="Calibri"/>
                        </a:rPr>
                        <a:t>  </a:t>
                      </a:r>
                    </a:p>
                    <a:p>
                      <a:pPr marL="0" marR="0">
                        <a:spcBef>
                          <a:spcPts val="0"/>
                        </a:spcBef>
                        <a:spcAft>
                          <a:spcPts val="0"/>
                        </a:spcAft>
                      </a:pPr>
                      <a:r>
                        <a:rPr lang="en-US" sz="1100" kern="1400" dirty="0" smtClean="0">
                          <a:solidFill>
                            <a:srgbClr val="000000"/>
                          </a:solidFill>
                          <a:latin typeface="+mj-lt"/>
                          <a:ea typeface="Calibri"/>
                        </a:rPr>
                        <a:t>  NT Airport</a:t>
                      </a:r>
                    </a:p>
                    <a:p>
                      <a:pPr marL="0" marR="0">
                        <a:spcBef>
                          <a:spcPts val="0"/>
                        </a:spcBef>
                        <a:spcAft>
                          <a:spcPts val="0"/>
                        </a:spcAft>
                      </a:pPr>
                      <a:r>
                        <a:rPr lang="en-US" sz="1100" kern="1400" dirty="0" smtClean="0">
                          <a:solidFill>
                            <a:srgbClr val="000000"/>
                          </a:solidFill>
                          <a:latin typeface="+mj-lt"/>
                          <a:ea typeface="Calibri"/>
                        </a:rPr>
                        <a:t>  NT</a:t>
                      </a:r>
                      <a:r>
                        <a:rPr lang="en-US" sz="1100" kern="1400" baseline="0" dirty="0" smtClean="0">
                          <a:solidFill>
                            <a:srgbClr val="000000"/>
                          </a:solidFill>
                          <a:latin typeface="+mj-lt"/>
                          <a:ea typeface="Calibri"/>
                        </a:rPr>
                        <a:t> Harbor</a:t>
                      </a:r>
                      <a:endParaRPr lang="en-US" sz="1100" kern="1400" dirty="0" smtClean="0">
                        <a:solidFill>
                          <a:srgbClr val="000000"/>
                        </a:solidFill>
                        <a:latin typeface="+mj-lt"/>
                        <a:ea typeface="Calibri"/>
                      </a:endParaRPr>
                    </a:p>
                    <a:p>
                      <a:pPr marL="0" marR="0">
                        <a:spcBef>
                          <a:spcPts val="0"/>
                        </a:spcBef>
                        <a:spcAft>
                          <a:spcPts val="0"/>
                        </a:spcAft>
                      </a:pPr>
                      <a:r>
                        <a:rPr lang="en-US" sz="1100" kern="1400" dirty="0" smtClean="0">
                          <a:solidFill>
                            <a:srgbClr val="000000"/>
                          </a:solidFill>
                          <a:latin typeface="+mj-lt"/>
                          <a:ea typeface="Calibri"/>
                        </a:rPr>
                        <a:t>  NT</a:t>
                      </a:r>
                      <a:r>
                        <a:rPr lang="en-US" sz="1100" kern="1400" baseline="0" dirty="0" smtClean="0">
                          <a:solidFill>
                            <a:srgbClr val="000000"/>
                          </a:solidFill>
                          <a:latin typeface="+mj-lt"/>
                          <a:ea typeface="Calibri"/>
                        </a:rPr>
                        <a:t> </a:t>
                      </a:r>
                      <a:r>
                        <a:rPr lang="en-US" sz="1100" kern="1400" spc="-70" baseline="0" dirty="0" smtClean="0">
                          <a:solidFill>
                            <a:srgbClr val="000000"/>
                          </a:solidFill>
                          <a:latin typeface="+mj-lt"/>
                          <a:ea typeface="Calibri"/>
                        </a:rPr>
                        <a:t>Parking garage</a:t>
                      </a:r>
                    </a:p>
                    <a:p>
                      <a:pPr marL="0" marR="0">
                        <a:spcBef>
                          <a:spcPts val="0"/>
                        </a:spcBef>
                        <a:spcAft>
                          <a:spcPts val="0"/>
                        </a:spcAft>
                      </a:pPr>
                      <a:r>
                        <a:rPr lang="en-US" sz="1100" kern="1400" baseline="0" dirty="0" smtClean="0">
                          <a:solidFill>
                            <a:srgbClr val="000000"/>
                          </a:solidFill>
                          <a:latin typeface="+mj-lt"/>
                          <a:ea typeface="Calibri"/>
                        </a:rPr>
                        <a:t>  NT  RR station</a:t>
                      </a:r>
                    </a:p>
                    <a:p>
                      <a:pPr marL="0" marR="0">
                        <a:spcBef>
                          <a:spcPts val="1200"/>
                        </a:spcBef>
                        <a:spcAft>
                          <a:spcPts val="0"/>
                        </a:spcAft>
                      </a:pPr>
                      <a:r>
                        <a:rPr lang="en-US" sz="1200" kern="1400" baseline="0" dirty="0" smtClean="0">
                          <a:solidFill>
                            <a:srgbClr val="000000"/>
                          </a:solidFill>
                          <a:latin typeface="+mj-lt"/>
                          <a:ea typeface="Calibri"/>
                        </a:rPr>
                        <a:t>Liverpool harbor</a:t>
                      </a:r>
                    </a:p>
                    <a:p>
                      <a:pPr marL="0" marR="0">
                        <a:spcBef>
                          <a:spcPts val="600"/>
                        </a:spcBef>
                        <a:spcAft>
                          <a:spcPts val="0"/>
                        </a:spcAft>
                      </a:pPr>
                      <a:r>
                        <a:rPr lang="en-US" sz="1200" kern="1400" baseline="0" dirty="0" smtClean="0">
                          <a:solidFill>
                            <a:srgbClr val="000000"/>
                          </a:solidFill>
                          <a:latin typeface="+mj-lt"/>
                          <a:ea typeface="Calibri"/>
                        </a:rPr>
                        <a:t>Inland </a:t>
                      </a:r>
                      <a:r>
                        <a:rPr lang="en-US" sz="1200" kern="1400" dirty="0" smtClean="0">
                          <a:solidFill>
                            <a:srgbClr val="000000"/>
                          </a:solidFill>
                          <a:latin typeface="+mj-lt"/>
                          <a:ea typeface="Calibri"/>
                          <a:cs typeface="+mn-cs"/>
                        </a:rPr>
                        <a:t>harbor</a:t>
                      </a:r>
                    </a:p>
                    <a:p>
                      <a:pPr marL="0" marR="0">
                        <a:spcBef>
                          <a:spcPts val="600"/>
                        </a:spcBef>
                        <a:spcAft>
                          <a:spcPts val="0"/>
                        </a:spcAft>
                      </a:pPr>
                      <a:r>
                        <a:rPr lang="en-US" sz="1200" kern="1400" dirty="0" smtClean="0">
                          <a:solidFill>
                            <a:srgbClr val="000000"/>
                          </a:solidFill>
                          <a:latin typeface="+mj-lt"/>
                          <a:ea typeface="Calibri"/>
                        </a:rPr>
                        <a:t>Boat harbor</a:t>
                      </a:r>
                    </a:p>
                    <a:p>
                      <a:pPr marL="0" marR="0" indent="0" algn="l" defTabSz="1410782" rtl="0" eaLnBrk="1" fontAlgn="auto" latinLnBrk="0" hangingPunct="1">
                        <a:lnSpc>
                          <a:spcPct val="100000"/>
                        </a:lnSpc>
                        <a:spcBef>
                          <a:spcPts val="600"/>
                        </a:spcBef>
                        <a:spcAft>
                          <a:spcPts val="0"/>
                        </a:spcAft>
                        <a:buClrTx/>
                        <a:buSzTx/>
                        <a:buFontTx/>
                        <a:buNone/>
                        <a:tabLst/>
                        <a:defRPr/>
                      </a:pPr>
                      <a:r>
                        <a:rPr lang="en-US" sz="1200" kern="1400" spc="-20" baseline="0" dirty="0" smtClean="0">
                          <a:solidFill>
                            <a:srgbClr val="000000"/>
                          </a:solidFill>
                          <a:latin typeface="+mj-lt"/>
                          <a:ea typeface="Calibri"/>
                          <a:cs typeface="+mn-cs"/>
                        </a:rPr>
                        <a:t>Coastal oil harbor</a:t>
                      </a:r>
                      <a:endParaRPr lang="en-US" sz="1200" kern="1400" spc="-20" baseline="0" dirty="0">
                        <a:solidFill>
                          <a:srgbClr val="000000"/>
                        </a:solidFill>
                        <a:latin typeface="+mj-lt"/>
                        <a:ea typeface="Calibri"/>
                        <a:cs typeface="+mn-cs"/>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tabLst>
                          <a:tab pos="1085850" algn="l"/>
                        </a:tabLst>
                      </a:pP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r>
                        <a:rPr lang="en-US" sz="1200" kern="1400" dirty="0" smtClean="0">
                          <a:solidFill>
                            <a:srgbClr val="000000"/>
                          </a:solidFill>
                          <a:latin typeface="+mj-lt"/>
                          <a:ea typeface="Calibri"/>
                        </a:rPr>
                        <a:t> : </a:t>
                      </a:r>
                      <a:r>
                        <a:rPr lang="en-US" sz="1200" kern="1400" dirty="0" smtClean="0">
                          <a:solidFill>
                            <a:srgbClr val="FF0000"/>
                          </a:solidFill>
                          <a:latin typeface="+mj-lt"/>
                          <a:ea typeface="Calibri"/>
                          <a:cs typeface="+mn-cs"/>
                        </a:rPr>
                        <a:t>Air transport</a:t>
                      </a:r>
                    </a:p>
                    <a:p>
                      <a:pPr marL="0" marR="0">
                        <a:spcBef>
                          <a:spcPts val="0"/>
                        </a:spcBef>
                        <a:spcAft>
                          <a:spcPts val="0"/>
                        </a:spcAft>
                        <a:tabLst>
                          <a:tab pos="1085850" algn="l"/>
                        </a:tabLst>
                      </a:pPr>
                      <a:endParaRPr lang="en-US" sz="1200" kern="140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r>
                        <a:rPr lang="en-US" sz="1200" kern="1400" baseline="0" dirty="0" smtClean="0">
                          <a:solidFill>
                            <a:srgbClr val="000000"/>
                          </a:solidFill>
                          <a:latin typeface="+mj-lt"/>
                          <a:ea typeface="Calibri"/>
                        </a:rPr>
                        <a:t>=</a:t>
                      </a: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r>
                        <a:rPr lang="en-US" sz="1200" kern="1400" dirty="0" smtClean="0">
                          <a:solidFill>
                            <a:srgbClr val="000000"/>
                          </a:solidFill>
                          <a:latin typeface="+mj-lt"/>
                          <a:ea typeface="Calibri"/>
                        </a:rPr>
                        <a:t> : </a:t>
                      </a:r>
                      <a:r>
                        <a:rPr lang="en-US" sz="1200" kern="1400" dirty="0" smtClean="0">
                          <a:solidFill>
                            <a:srgbClr val="FF0000"/>
                          </a:solidFill>
                          <a:latin typeface="+mj-lt"/>
                          <a:ea typeface="Calibri"/>
                          <a:cs typeface="+mn-cs"/>
                        </a:rPr>
                        <a:t>Water transpor</a:t>
                      </a:r>
                      <a:r>
                        <a:rPr lang="en-US" sz="1200" kern="1400" baseline="0" dirty="0" smtClean="0">
                          <a:solidFill>
                            <a:srgbClr val="000000"/>
                          </a:solidFill>
                          <a:latin typeface="+mj-lt"/>
                          <a:ea typeface="Calibri"/>
                        </a:rPr>
                        <a:t>t</a:t>
                      </a: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r>
                        <a:rPr lang="en-US" sz="1200" kern="1400" baseline="0" dirty="0" smtClean="0">
                          <a:solidFill>
                            <a:srgbClr val="000000"/>
                          </a:solidFill>
                          <a:latin typeface="+mj-lt"/>
                          <a:ea typeface="Calibri"/>
                        </a:rPr>
                        <a:t>=</a:t>
                      </a: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r>
                        <a:rPr lang="en-US" sz="1200" kern="1400" dirty="0" smtClean="0">
                          <a:solidFill>
                            <a:srgbClr val="000000"/>
                          </a:solidFill>
                          <a:latin typeface="+mj-lt"/>
                          <a:ea typeface="Calibri"/>
                        </a:rPr>
                        <a:t> : </a:t>
                      </a:r>
                      <a:r>
                        <a:rPr lang="en-US" sz="1200" kern="1400" dirty="0" smtClean="0">
                          <a:solidFill>
                            <a:srgbClr val="FF0000"/>
                          </a:solidFill>
                          <a:latin typeface="+mj-lt"/>
                          <a:ea typeface="Calibri"/>
                          <a:cs typeface="+mn-cs"/>
                        </a:rPr>
                        <a:t>Road transport</a:t>
                      </a: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r>
                        <a:rPr lang="en-US" sz="1200" kern="1400" baseline="0" dirty="0" smtClean="0">
                          <a:solidFill>
                            <a:srgbClr val="000000"/>
                          </a:solidFill>
                          <a:latin typeface="+mj-lt"/>
                          <a:ea typeface="Calibri"/>
                        </a:rPr>
                        <a:t>=</a:t>
                      </a: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r>
                        <a:rPr lang="en-US" sz="1200" kern="1400" dirty="0" smtClean="0">
                          <a:solidFill>
                            <a:srgbClr val="000000"/>
                          </a:solidFill>
                          <a:latin typeface="+mj-lt"/>
                          <a:ea typeface="Calibri"/>
                        </a:rPr>
                        <a:t> : </a:t>
                      </a:r>
                      <a:r>
                        <a:rPr lang="en-US" sz="1200" kern="1400" dirty="0" smtClean="0">
                          <a:solidFill>
                            <a:srgbClr val="FF0000"/>
                          </a:solidFill>
                          <a:latin typeface="+mj-lt"/>
                          <a:ea typeface="Calibri"/>
                          <a:cs typeface="+mn-cs"/>
                        </a:rPr>
                        <a:t>Rail transport</a:t>
                      </a: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0"/>
                        </a:spcBef>
                        <a:spcAft>
                          <a:spcPts val="0"/>
                        </a:spcAft>
                      </a:pPr>
                      <a:endParaRPr lang="en-US" sz="1100" kern="1400" baseline="0" dirty="0" smtClean="0">
                        <a:solidFill>
                          <a:srgbClr val="000000"/>
                        </a:solidFill>
                        <a:latin typeface="+mj-lt"/>
                        <a:ea typeface="Calibri"/>
                        <a:cs typeface="+mn-cs"/>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600"/>
                        </a:spcBef>
                        <a:spcAft>
                          <a:spcPts val="0"/>
                        </a:spcAft>
                      </a:pPr>
                      <a:r>
                        <a:rPr lang="en-US" sz="1200" kern="1400" baseline="0" dirty="0" smtClean="0">
                          <a:solidFill>
                            <a:srgbClr val="000000"/>
                          </a:solidFill>
                          <a:latin typeface="+mj-lt"/>
                          <a:ea typeface="Calibri"/>
                          <a:cs typeface="+mn-cs"/>
                        </a:rPr>
                        <a:t>= </a:t>
                      </a:r>
                      <a:r>
                        <a:rPr lang="en-US" sz="1200" kern="1400" spc="-30" baseline="0" dirty="0" smtClean="0">
                          <a:solidFill>
                            <a:srgbClr val="000000"/>
                          </a:solidFill>
                          <a:latin typeface="+mj-lt"/>
                          <a:ea typeface="Calibri"/>
                          <a:cs typeface="+mn-cs"/>
                        </a:rPr>
                        <a:t>Harbor :  Liverpool</a:t>
                      </a:r>
                      <a:r>
                        <a:rPr lang="en-US" sz="1200" kern="1400" spc="-30" baseline="0" dirty="0" smtClean="0">
                          <a:solidFill>
                            <a:srgbClr val="000000"/>
                          </a:solidFill>
                          <a:latin typeface="+mj-lt"/>
                          <a:ea typeface="Calibri"/>
                        </a:rPr>
                        <a:t> = </a:t>
                      </a:r>
                      <a:r>
                        <a:rPr lang="en-US" sz="1200" kern="1400" spc="-30" dirty="0" smtClean="0">
                          <a:solidFill>
                            <a:srgbClr val="00B050"/>
                          </a:solidFill>
                          <a:latin typeface="+mj-lt"/>
                          <a:ea typeface="Calibri"/>
                        </a:rPr>
                        <a:t>Tr. station</a:t>
                      </a:r>
                      <a:r>
                        <a:rPr lang="en-US" sz="1200" kern="1400" spc="-30" dirty="0" smtClean="0">
                          <a:solidFill>
                            <a:srgbClr val="000000"/>
                          </a:solidFill>
                          <a:latin typeface="+mj-lt"/>
                          <a:ea typeface="Calibri"/>
                        </a:rPr>
                        <a:t> : </a:t>
                      </a:r>
                      <a:r>
                        <a:rPr lang="en-US" sz="1200" kern="1400" spc="-30" baseline="0" dirty="0" smtClean="0">
                          <a:solidFill>
                            <a:srgbClr val="FF0000"/>
                          </a:solidFill>
                          <a:latin typeface="+mj-lt"/>
                          <a:ea typeface="Calibri"/>
                        </a:rPr>
                        <a:t>Water tr.</a:t>
                      </a:r>
                      <a:r>
                        <a:rPr lang="en-US" sz="1200" kern="1400" spc="-30" baseline="0" dirty="0" smtClean="0">
                          <a:solidFill>
                            <a:srgbClr val="000000"/>
                          </a:solidFill>
                          <a:latin typeface="+mj-lt"/>
                          <a:ea typeface="Calibri"/>
                        </a:rPr>
                        <a:t> : Liverp.</a:t>
                      </a:r>
                    </a:p>
                    <a:p>
                      <a:pPr marL="0" marR="0">
                        <a:spcBef>
                          <a:spcPts val="600"/>
                        </a:spcBef>
                        <a:spcAft>
                          <a:spcPts val="0"/>
                        </a:spcAft>
                      </a:pPr>
                      <a:r>
                        <a:rPr lang="sv-SE" sz="1200" kern="1400" spc="-30" baseline="0" dirty="0" smtClean="0">
                          <a:solidFill>
                            <a:srgbClr val="000000"/>
                          </a:solidFill>
                          <a:latin typeface="+mj-lt"/>
                          <a:ea typeface="Calibri"/>
                        </a:rPr>
                        <a:t>= Harbor :  </a:t>
                      </a:r>
                      <a:r>
                        <a:rPr lang="sv-SE" sz="1200" kern="1400" spc="-30" baseline="0" dirty="0" smtClean="0">
                          <a:solidFill>
                            <a:srgbClr val="FF0000"/>
                          </a:solidFill>
                          <a:latin typeface="+mj-lt"/>
                          <a:ea typeface="Calibri"/>
                        </a:rPr>
                        <a:t>Inland water tr</a:t>
                      </a:r>
                      <a:r>
                        <a:rPr lang="sv-SE" sz="1200" kern="1400" spc="-30" baseline="0" dirty="0" smtClean="0">
                          <a:solidFill>
                            <a:srgbClr val="000000"/>
                          </a:solidFill>
                          <a:latin typeface="+mj-lt"/>
                          <a:ea typeface="Calibri"/>
                        </a:rPr>
                        <a:t>. = </a:t>
                      </a:r>
                      <a:r>
                        <a:rPr lang="sv-SE" sz="1200" kern="1400" spc="-30" baseline="0" dirty="0" smtClean="0">
                          <a:solidFill>
                            <a:srgbClr val="00B050"/>
                          </a:solidFill>
                          <a:latin typeface="+mj-lt"/>
                          <a:ea typeface="Calibri"/>
                        </a:rPr>
                        <a:t>Tr. station</a:t>
                      </a:r>
                      <a:r>
                        <a:rPr lang="sv-SE" sz="1200" kern="1400" spc="-30" baseline="0" dirty="0" smtClean="0">
                          <a:solidFill>
                            <a:srgbClr val="000000"/>
                          </a:solidFill>
                          <a:latin typeface="+mj-lt"/>
                          <a:ea typeface="Calibri"/>
                        </a:rPr>
                        <a:t> : </a:t>
                      </a:r>
                      <a:r>
                        <a:rPr lang="sv-SE" sz="1200" kern="1400" spc="-30" baseline="0" dirty="0" smtClean="0">
                          <a:solidFill>
                            <a:srgbClr val="FF0000"/>
                          </a:solidFill>
                          <a:latin typeface="+mj-lt"/>
                          <a:ea typeface="Calibri"/>
                        </a:rPr>
                        <a:t>Inland w. tr.</a:t>
                      </a:r>
                      <a:endParaRPr lang="en-US" sz="1200" kern="1400" spc="-30" baseline="0" dirty="0" smtClean="0">
                        <a:solidFill>
                          <a:srgbClr val="FF0000"/>
                        </a:solidFill>
                        <a:latin typeface="+mj-lt"/>
                        <a:ea typeface="Calibri"/>
                      </a:endParaRPr>
                    </a:p>
                    <a:p>
                      <a:pPr marL="0" marR="0">
                        <a:spcBef>
                          <a:spcPts val="600"/>
                        </a:spcBef>
                        <a:spcAft>
                          <a:spcPts val="0"/>
                        </a:spcAft>
                      </a:pPr>
                      <a:r>
                        <a:rPr lang="en-US" sz="1200" kern="1400" spc="-50" baseline="0" dirty="0" smtClean="0">
                          <a:solidFill>
                            <a:srgbClr val="000000"/>
                          </a:solidFill>
                          <a:latin typeface="+mj-lt"/>
                          <a:ea typeface="Calibri"/>
                        </a:rPr>
                        <a:t>= Harbor :  Small ship = </a:t>
                      </a:r>
                      <a:r>
                        <a:rPr lang="en-US" sz="1200" kern="1400" spc="-50" baseline="0" dirty="0" smtClean="0">
                          <a:solidFill>
                            <a:srgbClr val="00B050"/>
                          </a:solidFill>
                          <a:latin typeface="+mj-lt"/>
                          <a:ea typeface="Calibri"/>
                        </a:rPr>
                        <a:t>Tr. station </a:t>
                      </a:r>
                      <a:r>
                        <a:rPr lang="en-US" sz="1200" kern="1400" spc="-50" baseline="0" dirty="0" smtClean="0">
                          <a:solidFill>
                            <a:srgbClr val="000000"/>
                          </a:solidFill>
                          <a:latin typeface="+mj-lt"/>
                          <a:ea typeface="Calibri"/>
                        </a:rPr>
                        <a:t>: </a:t>
                      </a:r>
                      <a:r>
                        <a:rPr lang="en-US" sz="1200" kern="1400" spc="-50" baseline="0" dirty="0" smtClean="0">
                          <a:solidFill>
                            <a:srgbClr val="FF0000"/>
                          </a:solidFill>
                          <a:latin typeface="+mj-lt"/>
                          <a:ea typeface="Calibri"/>
                        </a:rPr>
                        <a:t>Water tr. </a:t>
                      </a:r>
                      <a:r>
                        <a:rPr lang="en-US" sz="1200" kern="1400" spc="-50" baseline="0" dirty="0" smtClean="0">
                          <a:solidFill>
                            <a:srgbClr val="000000"/>
                          </a:solidFill>
                          <a:latin typeface="+mj-lt"/>
                          <a:ea typeface="Calibri"/>
                        </a:rPr>
                        <a:t>: Sm. ship</a:t>
                      </a:r>
                    </a:p>
                    <a:p>
                      <a:pPr marL="0" marR="0">
                        <a:spcBef>
                          <a:spcPts val="600"/>
                        </a:spcBef>
                        <a:spcAft>
                          <a:spcPts val="0"/>
                        </a:spcAft>
                      </a:pPr>
                      <a:r>
                        <a:rPr lang="en-US" sz="1200" kern="1400" spc="-50" baseline="0" dirty="0" smtClean="0">
                          <a:solidFill>
                            <a:srgbClr val="000000"/>
                          </a:solidFill>
                          <a:latin typeface="+mj-lt"/>
                          <a:ea typeface="Calibri"/>
                        </a:rPr>
                        <a:t>= Harbor :  </a:t>
                      </a:r>
                      <a:r>
                        <a:rPr lang="en-US" sz="1200" kern="1400" spc="-50" baseline="0" dirty="0" smtClean="0">
                          <a:solidFill>
                            <a:srgbClr val="FF0000"/>
                          </a:solidFill>
                          <a:latin typeface="+mj-lt"/>
                          <a:ea typeface="Calibri"/>
                        </a:rPr>
                        <a:t>Ocean transport</a:t>
                      </a:r>
                      <a:r>
                        <a:rPr lang="en-US" sz="1200" kern="1400" spc="-50" baseline="0" dirty="0" smtClean="0">
                          <a:solidFill>
                            <a:srgbClr val="000000"/>
                          </a:solidFill>
                          <a:latin typeface="+mj-lt"/>
                          <a:ea typeface="Calibri"/>
                        </a:rPr>
                        <a:t> : Oil = </a:t>
                      </a:r>
                      <a:r>
                        <a:rPr lang="en-US" sz="1200" kern="1400" spc="-50" baseline="0" dirty="0" smtClean="0">
                          <a:solidFill>
                            <a:srgbClr val="00B050"/>
                          </a:solidFill>
                          <a:latin typeface="+mj-lt"/>
                          <a:ea typeface="Calibri"/>
                        </a:rPr>
                        <a:t>Tr. station </a:t>
                      </a:r>
                      <a:r>
                        <a:rPr lang="en-US" sz="1200" kern="1400" spc="-50" baseline="0" dirty="0" smtClean="0">
                          <a:solidFill>
                            <a:srgbClr val="000000"/>
                          </a:solidFill>
                          <a:latin typeface="+mj-lt"/>
                          <a:ea typeface="Calibri"/>
                        </a:rPr>
                        <a:t>: </a:t>
                      </a:r>
                      <a:r>
                        <a:rPr lang="en-US" sz="1200" kern="1400" spc="-50" baseline="0" dirty="0" smtClean="0">
                          <a:solidFill>
                            <a:srgbClr val="FF0000"/>
                          </a:solidFill>
                          <a:latin typeface="+mj-lt"/>
                          <a:ea typeface="Calibri"/>
                        </a:rPr>
                        <a:t>Oc.tr.</a:t>
                      </a:r>
                      <a:r>
                        <a:rPr lang="en-US" sz="1200" kern="1400" spc="-50" baseline="0" dirty="0" smtClean="0">
                          <a:solidFill>
                            <a:srgbClr val="000000"/>
                          </a:solidFill>
                          <a:latin typeface="+mj-lt"/>
                          <a:ea typeface="Calibri"/>
                        </a:rPr>
                        <a:t> : O</a:t>
                      </a:r>
                      <a:endParaRPr lang="en-US" sz="1200" kern="1400" spc="-50" baseline="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r>
                        <a:rPr lang="en-US" sz="1200" kern="1400" dirty="0" smtClean="0">
                          <a:solidFill>
                            <a:srgbClr val="000000"/>
                          </a:solidFill>
                          <a:latin typeface="+mj-lt"/>
                          <a:ea typeface="Calibri"/>
                        </a:rPr>
                        <a:t>Airplane 	=  </a:t>
                      </a:r>
                      <a:r>
                        <a:rPr lang="en-US" sz="1200" kern="1400" dirty="0" smtClean="0">
                          <a:solidFill>
                            <a:srgbClr val="00B050"/>
                          </a:solidFill>
                          <a:latin typeface="+mj-lt"/>
                          <a:ea typeface="Calibri"/>
                        </a:rPr>
                        <a:t>Vehicle</a:t>
                      </a:r>
                      <a:r>
                        <a:rPr lang="en-US" sz="1200" kern="1400" baseline="0" dirty="0" smtClean="0">
                          <a:solidFill>
                            <a:srgbClr val="000000"/>
                          </a:solidFill>
                          <a:latin typeface="+mj-lt"/>
                          <a:ea typeface="Calibri"/>
                        </a:rPr>
                        <a:t> : </a:t>
                      </a:r>
                      <a:r>
                        <a:rPr lang="en-US" sz="1200" kern="1400" dirty="0" smtClean="0">
                          <a:solidFill>
                            <a:srgbClr val="FF0000"/>
                          </a:solidFill>
                          <a:latin typeface="+mj-lt"/>
                          <a:ea typeface="Calibri"/>
                          <a:cs typeface="+mn-cs"/>
                        </a:rPr>
                        <a:t>Air transport</a:t>
                      </a: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r>
                        <a:rPr lang="en-US" sz="1200" kern="1400" dirty="0" smtClean="0">
                          <a:solidFill>
                            <a:srgbClr val="000000"/>
                          </a:solidFill>
                          <a:latin typeface="+mj-lt"/>
                          <a:ea typeface="Calibri"/>
                        </a:rPr>
                        <a:t>Ship 	=  </a:t>
                      </a:r>
                      <a:r>
                        <a:rPr lang="en-US" sz="1200" kern="1400" dirty="0" smtClean="0">
                          <a:solidFill>
                            <a:srgbClr val="00B050"/>
                          </a:solidFill>
                          <a:latin typeface="+mj-lt"/>
                          <a:ea typeface="Calibri"/>
                        </a:rPr>
                        <a:t>Vehicle</a:t>
                      </a:r>
                      <a:r>
                        <a:rPr lang="en-US" sz="1200" kern="1400" baseline="0" dirty="0" smtClean="0">
                          <a:solidFill>
                            <a:srgbClr val="000000"/>
                          </a:solidFill>
                          <a:latin typeface="+mj-lt"/>
                          <a:ea typeface="Calibri"/>
                        </a:rPr>
                        <a:t> :</a:t>
                      </a:r>
                      <a:r>
                        <a:rPr lang="en-US" sz="1200" kern="1400" spc="-40" baseline="0" dirty="0" smtClean="0">
                          <a:solidFill>
                            <a:srgbClr val="000000"/>
                          </a:solidFill>
                          <a:latin typeface="+mj-lt"/>
                          <a:ea typeface="Calibri"/>
                        </a:rPr>
                        <a:t> </a:t>
                      </a:r>
                      <a:r>
                        <a:rPr lang="en-US" sz="1200" kern="1400" spc="-40" dirty="0" smtClean="0">
                          <a:solidFill>
                            <a:srgbClr val="FF0000"/>
                          </a:solidFill>
                          <a:latin typeface="+mj-lt"/>
                          <a:ea typeface="Calibri"/>
                          <a:cs typeface="+mn-cs"/>
                        </a:rPr>
                        <a:t>Water transport</a:t>
                      </a: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r>
                        <a:rPr lang="en-US" sz="1200" kern="1400" dirty="0" smtClean="0">
                          <a:solidFill>
                            <a:srgbClr val="000000"/>
                          </a:solidFill>
                          <a:latin typeface="+mj-lt"/>
                          <a:ea typeface="Calibri"/>
                        </a:rPr>
                        <a:t>Car 	=  </a:t>
                      </a:r>
                      <a:r>
                        <a:rPr lang="en-US" sz="1200" kern="1400" dirty="0" smtClean="0">
                          <a:solidFill>
                            <a:srgbClr val="00B050"/>
                          </a:solidFill>
                          <a:latin typeface="+mj-lt"/>
                          <a:ea typeface="Calibri"/>
                        </a:rPr>
                        <a:t>Vehicle</a:t>
                      </a:r>
                      <a:r>
                        <a:rPr lang="en-US" sz="1200" kern="1400" baseline="0" dirty="0" smtClean="0">
                          <a:solidFill>
                            <a:srgbClr val="000000"/>
                          </a:solidFill>
                          <a:latin typeface="+mj-lt"/>
                          <a:ea typeface="Calibri"/>
                        </a:rPr>
                        <a:t> : </a:t>
                      </a:r>
                      <a:r>
                        <a:rPr lang="en-US" sz="1200" kern="1400" dirty="0" smtClean="0">
                          <a:solidFill>
                            <a:srgbClr val="FF0000"/>
                          </a:solidFill>
                          <a:latin typeface="+mj-lt"/>
                          <a:ea typeface="Calibri"/>
                          <a:cs typeface="+mn-cs"/>
                        </a:rPr>
                        <a:t>Road transport</a:t>
                      </a: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r>
                        <a:rPr lang="en-US" sz="1200" kern="1400" dirty="0" smtClean="0">
                          <a:solidFill>
                            <a:srgbClr val="000000"/>
                          </a:solidFill>
                          <a:latin typeface="+mj-lt"/>
                          <a:ea typeface="Calibri"/>
                        </a:rPr>
                        <a:t>Locomotive 	=  </a:t>
                      </a:r>
                      <a:r>
                        <a:rPr lang="en-US" sz="1200" kern="1400" dirty="0" smtClean="0">
                          <a:solidFill>
                            <a:srgbClr val="00B050"/>
                          </a:solidFill>
                          <a:latin typeface="+mj-lt"/>
                          <a:ea typeface="Calibri"/>
                        </a:rPr>
                        <a:t>Vehicle</a:t>
                      </a:r>
                      <a:r>
                        <a:rPr lang="en-US" sz="1200" kern="1400" baseline="0" dirty="0" smtClean="0">
                          <a:solidFill>
                            <a:srgbClr val="000000"/>
                          </a:solidFill>
                          <a:latin typeface="+mj-lt"/>
                          <a:ea typeface="Calibri"/>
                        </a:rPr>
                        <a:t> : </a:t>
                      </a:r>
                      <a:r>
                        <a:rPr lang="en-US" sz="1200" kern="1400" dirty="0" smtClean="0">
                          <a:solidFill>
                            <a:srgbClr val="FF0000"/>
                          </a:solidFill>
                          <a:latin typeface="+mj-lt"/>
                          <a:ea typeface="Calibri"/>
                          <a:cs typeface="+mn-cs"/>
                        </a:rPr>
                        <a:t>Rail transport</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lgn="l" defTabSz="1410782" rtl="0" eaLnBrk="1" latinLnBrk="0" hangingPunct="1">
                        <a:spcBef>
                          <a:spcPts val="0"/>
                        </a:spcBef>
                        <a:spcAft>
                          <a:spcPts val="0"/>
                        </a:spcAft>
                        <a:tabLst>
                          <a:tab pos="857250" algn="l"/>
                        </a:tabLst>
                      </a:pPr>
                      <a:r>
                        <a:rPr lang="en-US" sz="1200" kern="1400" dirty="0" smtClean="0">
                          <a:solidFill>
                            <a:srgbClr val="FF0000"/>
                          </a:solidFill>
                          <a:latin typeface="+mj-lt"/>
                          <a:ea typeface="Calibri"/>
                          <a:cs typeface="+mn-cs"/>
                        </a:rPr>
                        <a:t>Ground transport</a:t>
                      </a:r>
                    </a:p>
                    <a:p>
                      <a:pPr marL="0" marR="0" algn="l" defTabSz="1410782" rtl="0" eaLnBrk="1" latinLnBrk="0" hangingPunct="1">
                        <a:spcBef>
                          <a:spcPts val="0"/>
                        </a:spcBef>
                        <a:spcAft>
                          <a:spcPts val="0"/>
                        </a:spcAft>
                        <a:tabLst>
                          <a:tab pos="857250" algn="l"/>
                        </a:tabLst>
                      </a:pPr>
                      <a:r>
                        <a:rPr lang="en-US" sz="1200" kern="1400" dirty="0" smtClean="0">
                          <a:solidFill>
                            <a:srgbClr val="FF0000"/>
                          </a:solidFill>
                          <a:latin typeface="+mj-lt"/>
                          <a:ea typeface="Calibri"/>
                          <a:cs typeface="+mn-cs"/>
                        </a:rPr>
                        <a:t>        Road transport</a:t>
                      </a:r>
                    </a:p>
                    <a:p>
                      <a:pPr marL="0" marR="0" algn="l" defTabSz="1410782" rtl="0" eaLnBrk="1" latinLnBrk="0" hangingPunct="1">
                        <a:spcBef>
                          <a:spcPts val="0"/>
                        </a:spcBef>
                        <a:spcAft>
                          <a:spcPts val="0"/>
                        </a:spcAft>
                        <a:tabLst>
                          <a:tab pos="857250" algn="l"/>
                        </a:tabLst>
                      </a:pPr>
                      <a:r>
                        <a:rPr lang="en-US" sz="1200" kern="1400" dirty="0" smtClean="0">
                          <a:solidFill>
                            <a:srgbClr val="FF0000"/>
                          </a:solidFill>
                          <a:latin typeface="+mj-lt"/>
                          <a:ea typeface="Calibri"/>
                          <a:cs typeface="+mn-cs"/>
                        </a:rPr>
                        <a:t>        Rail transport</a:t>
                      </a:r>
                    </a:p>
                    <a:p>
                      <a:pPr marL="0" marR="0" algn="l" defTabSz="1410782" rtl="0" eaLnBrk="1" latinLnBrk="0" hangingPunct="1">
                        <a:spcBef>
                          <a:spcPts val="0"/>
                        </a:spcBef>
                        <a:spcAft>
                          <a:spcPts val="0"/>
                        </a:spcAft>
                        <a:tabLst>
                          <a:tab pos="857250" algn="l"/>
                        </a:tabLst>
                      </a:pPr>
                      <a:endParaRPr lang="en-US" sz="1200" kern="1400" dirty="0" smtClean="0">
                        <a:solidFill>
                          <a:srgbClr val="FF0000"/>
                        </a:solidFill>
                        <a:latin typeface="+mj-lt"/>
                        <a:ea typeface="Calibri"/>
                        <a:cs typeface="+mn-cs"/>
                      </a:endParaRPr>
                    </a:p>
                    <a:p>
                      <a:pPr marL="0" marR="0" algn="l" defTabSz="1410782" rtl="0" eaLnBrk="1" latinLnBrk="0" hangingPunct="1">
                        <a:spcBef>
                          <a:spcPts val="0"/>
                        </a:spcBef>
                        <a:spcAft>
                          <a:spcPts val="0"/>
                        </a:spcAft>
                        <a:tabLst>
                          <a:tab pos="857250" algn="l"/>
                        </a:tabLst>
                      </a:pPr>
                      <a:r>
                        <a:rPr lang="en-US" sz="1200" kern="1400" dirty="0" smtClean="0">
                          <a:solidFill>
                            <a:srgbClr val="FF0000"/>
                          </a:solidFill>
                          <a:latin typeface="+mj-lt"/>
                          <a:ea typeface="Calibri"/>
                          <a:cs typeface="+mn-cs"/>
                        </a:rPr>
                        <a:t>Water transport</a:t>
                      </a:r>
                    </a:p>
                    <a:p>
                      <a:pPr marL="0" marR="0" algn="l" defTabSz="1410782" rtl="0" eaLnBrk="1" latinLnBrk="0" hangingPunct="1">
                        <a:spcBef>
                          <a:spcPts val="0"/>
                        </a:spcBef>
                        <a:spcAft>
                          <a:spcPts val="0"/>
                        </a:spcAft>
                        <a:tabLst>
                          <a:tab pos="857250" algn="l"/>
                        </a:tabLst>
                      </a:pPr>
                      <a:endParaRPr lang="en-US" sz="1200" kern="1400" dirty="0" smtClean="0">
                        <a:solidFill>
                          <a:srgbClr val="FF0000"/>
                        </a:solidFill>
                        <a:latin typeface="+mj-lt"/>
                        <a:ea typeface="Calibri"/>
                        <a:cs typeface="+mn-cs"/>
                      </a:endParaRPr>
                    </a:p>
                    <a:p>
                      <a:pPr marL="0" marR="0" algn="l" defTabSz="1410782" rtl="0" eaLnBrk="1" latinLnBrk="0" hangingPunct="1">
                        <a:spcBef>
                          <a:spcPts val="0"/>
                        </a:spcBef>
                        <a:spcAft>
                          <a:spcPts val="0"/>
                        </a:spcAft>
                        <a:tabLst>
                          <a:tab pos="857250" algn="l"/>
                        </a:tabLst>
                      </a:pPr>
                      <a:r>
                        <a:rPr lang="en-US" sz="1200" kern="1400" dirty="0" smtClean="0">
                          <a:solidFill>
                            <a:srgbClr val="FF0000"/>
                          </a:solidFill>
                          <a:latin typeface="+mj-lt"/>
                          <a:ea typeface="Calibri"/>
                          <a:cs typeface="+mn-cs"/>
                        </a:rPr>
                        <a:t>Air transport</a:t>
                      </a: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r>
                        <a:rPr lang="en-US" sz="1200" kern="1400" baseline="0" dirty="0" smtClean="0">
                          <a:solidFill>
                            <a:srgbClr val="000000"/>
                          </a:solidFill>
                          <a:latin typeface="+mj-lt"/>
                          <a:ea typeface="Calibri"/>
                        </a:rPr>
                        <a:t>(In order of historical appearance)</a:t>
                      </a:r>
                    </a:p>
                    <a:p>
                      <a:pPr marL="0" marR="0">
                        <a:spcBef>
                          <a:spcPts val="0"/>
                        </a:spcBef>
                        <a:spcAft>
                          <a:spcPts val="0"/>
                        </a:spcAft>
                      </a:pPr>
                      <a:r>
                        <a:rPr lang="en-US" sz="1200" kern="1400" baseline="0" dirty="0" smtClean="0">
                          <a:solidFill>
                            <a:srgbClr val="000000"/>
                          </a:solidFill>
                          <a:latin typeface="+mj-lt"/>
                          <a:ea typeface="Calibri"/>
                        </a:rPr>
                        <a:t>(Ordering by importance would put Air transport in second position)</a:t>
                      </a: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b="1" kern="1400" dirty="0" smtClean="0">
                          <a:solidFill>
                            <a:srgbClr val="00B050"/>
                          </a:solidFill>
                          <a:latin typeface="+mj-lt"/>
                          <a:ea typeface="Calibri"/>
                        </a:rPr>
                        <a:t>Traffic facility</a:t>
                      </a:r>
                    </a:p>
                    <a:p>
                      <a:pPr marL="0" marR="0">
                        <a:spcBef>
                          <a:spcPts val="0"/>
                        </a:spcBef>
                        <a:spcAft>
                          <a:spcPts val="0"/>
                        </a:spcAft>
                      </a:pPr>
                      <a:r>
                        <a:rPr lang="en-US" sz="1200" kern="1400" baseline="0" dirty="0" smtClean="0">
                          <a:solidFill>
                            <a:srgbClr val="00B050"/>
                          </a:solidFill>
                          <a:latin typeface="+mj-lt"/>
                          <a:ea typeface="Calibri"/>
                        </a:rPr>
                        <a:t>         </a:t>
                      </a:r>
                      <a:r>
                        <a:rPr lang="en-US" sz="1200" kern="1400" dirty="0" smtClean="0">
                          <a:solidFill>
                            <a:srgbClr val="00B050"/>
                          </a:solidFill>
                          <a:latin typeface="+mj-lt"/>
                          <a:ea typeface="Calibri"/>
                        </a:rPr>
                        <a:t>Traffic</a:t>
                      </a:r>
                      <a:r>
                        <a:rPr lang="en-US" sz="1200" kern="1400" baseline="0" dirty="0" smtClean="0">
                          <a:solidFill>
                            <a:srgbClr val="00B050"/>
                          </a:solidFill>
                          <a:latin typeface="+mj-lt"/>
                          <a:ea typeface="Calibri"/>
                        </a:rPr>
                        <a:t> station</a:t>
                      </a:r>
                    </a:p>
                    <a:p>
                      <a:pPr marL="0" marR="0">
                        <a:spcBef>
                          <a:spcPts val="0"/>
                        </a:spcBef>
                        <a:spcAft>
                          <a:spcPts val="0"/>
                        </a:spcAft>
                      </a:pPr>
                      <a:r>
                        <a:rPr lang="en-US" sz="1200" kern="1400" baseline="0" dirty="0" smtClean="0">
                          <a:solidFill>
                            <a:srgbClr val="00B050"/>
                          </a:solidFill>
                          <a:latin typeface="+mj-lt"/>
                          <a:ea typeface="Calibri"/>
                        </a:rPr>
                        <a:t>         Traffic route</a:t>
                      </a:r>
                    </a:p>
                    <a:p>
                      <a:pPr marL="0" marR="0">
                        <a:spcBef>
                          <a:spcPts val="0"/>
                        </a:spcBef>
                        <a:spcAft>
                          <a:spcPts val="0"/>
                        </a:spcAft>
                      </a:pPr>
                      <a:endParaRPr lang="en-US" sz="1200" kern="1400" baseline="0" dirty="0" smtClean="0">
                        <a:solidFill>
                          <a:srgbClr val="00B050"/>
                        </a:solidFill>
                        <a:latin typeface="+mj-lt"/>
                        <a:ea typeface="Calibri"/>
                      </a:endParaRPr>
                    </a:p>
                    <a:p>
                      <a:pPr marL="0" marR="0">
                        <a:spcBef>
                          <a:spcPts val="0"/>
                        </a:spcBef>
                        <a:spcAft>
                          <a:spcPts val="0"/>
                        </a:spcAft>
                      </a:pPr>
                      <a:r>
                        <a:rPr lang="en-US" sz="1200" kern="1400" baseline="0" dirty="0" smtClean="0">
                          <a:solidFill>
                            <a:srgbClr val="00B050"/>
                          </a:solidFill>
                          <a:latin typeface="+mj-lt"/>
                          <a:ea typeface="Calibri"/>
                        </a:rPr>
                        <a:t>Vehicle</a:t>
                      </a:r>
                    </a:p>
                    <a:p>
                      <a:pPr marL="0" marR="0">
                        <a:spcBef>
                          <a:spcPts val="0"/>
                        </a:spcBef>
                        <a:spcAft>
                          <a:spcPts val="0"/>
                        </a:spcAft>
                      </a:pP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Slide Number Placeholder 4"/>
          <p:cNvSpPr>
            <a:spLocks noGrp="1"/>
          </p:cNvSpPr>
          <p:nvPr>
            <p:ph type="sldNum" sz="quarter" idx="12"/>
          </p:nvPr>
        </p:nvSpPr>
        <p:spPr/>
        <p:txBody>
          <a:bodyPr/>
          <a:lstStyle/>
          <a:p>
            <a:pPr>
              <a:defRPr/>
            </a:pPr>
            <a:fld id="{1C34AABC-7A0A-4F81-8B5A-F7715F07E9BB}" type="slidenum">
              <a:rPr lang="en-US" smtClean="0"/>
              <a:pPr>
                <a:defRPr/>
              </a:pPr>
              <a:t>44</a:t>
            </a:fld>
            <a:endParaRPr lang="en-US" dirty="0"/>
          </a:p>
        </p:txBody>
      </p:sp>
      <p:pic>
        <p:nvPicPr>
          <p:cNvPr id="7" name="~PP252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8592804" y="4114800"/>
            <a:ext cx="852487" cy="852488"/>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33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70919669"/>
              </p:ext>
            </p:extLst>
          </p:nvPr>
        </p:nvGraphicFramePr>
        <p:xfrm>
          <a:off x="457200" y="150813"/>
          <a:ext cx="20496313" cy="5259387"/>
        </p:xfrm>
        <a:graphic>
          <a:graphicData uri="http://schemas.openxmlformats.org/drawingml/2006/table">
            <a:tbl>
              <a:tblPr/>
              <a:tblGrid>
                <a:gridCol w="1600200"/>
                <a:gridCol w="1524000"/>
                <a:gridCol w="1261872"/>
                <a:gridCol w="3538728"/>
                <a:gridCol w="2819400"/>
                <a:gridCol w="2055913"/>
                <a:gridCol w="1676400"/>
                <a:gridCol w="1905000"/>
                <a:gridCol w="4114800"/>
              </a:tblGrid>
              <a:tr h="460720">
                <a:tc rowSpan="2">
                  <a:txBody>
                    <a:bodyPr/>
                    <a:lstStyle/>
                    <a:p>
                      <a:pPr marL="0" marR="0" algn="ctr">
                        <a:spcBef>
                          <a:spcPts val="0"/>
                        </a:spcBef>
                        <a:spcAft>
                          <a:spcPts val="0"/>
                        </a:spcAft>
                      </a:pPr>
                      <a:r>
                        <a:rPr lang="en-US" sz="1200" b="1" kern="1400" dirty="0" smtClean="0">
                          <a:solidFill>
                            <a:srgbClr val="000000"/>
                          </a:solidFill>
                          <a:latin typeface="+mj-lt"/>
                          <a:ea typeface="Calibri"/>
                        </a:rPr>
                        <a:t>a</a:t>
                      </a:r>
                    </a:p>
                    <a:p>
                      <a:pPr marL="0" marR="0" algn="ctr">
                        <a:spcBef>
                          <a:spcPts val="0"/>
                        </a:spcBef>
                        <a:spcAft>
                          <a:spcPts val="0"/>
                        </a:spcAft>
                      </a:pPr>
                      <a:r>
                        <a:rPr lang="en-US" sz="1200" b="1" kern="1400" dirty="0" smtClean="0">
                          <a:solidFill>
                            <a:srgbClr val="000000"/>
                          </a:solidFill>
                          <a:latin typeface="+mj-lt"/>
                          <a:ea typeface="Calibri"/>
                        </a:rPr>
                        <a:t>Search terms</a:t>
                      </a:r>
                    </a:p>
                    <a:p>
                      <a:pPr marL="0" marR="0" algn="ctr">
                        <a:spcBef>
                          <a:spcPts val="0"/>
                        </a:spcBef>
                        <a:spcAft>
                          <a:spcPts val="0"/>
                        </a:spcAft>
                      </a:pPr>
                      <a:r>
                        <a:rPr lang="en-US" sz="1200" b="1" kern="1400" dirty="0" smtClean="0">
                          <a:solidFill>
                            <a:srgbClr val="000000"/>
                          </a:solidFill>
                          <a:latin typeface="+mj-lt"/>
                          <a:ea typeface="Calibri"/>
                        </a:rPr>
                        <a:t>for concept Harbor</a:t>
                      </a:r>
                    </a:p>
                    <a:p>
                      <a:pPr marL="0" marR="0" algn="ctr">
                        <a:spcBef>
                          <a:spcPts val="0"/>
                        </a:spcBef>
                        <a:spcAft>
                          <a:spcPts val="0"/>
                        </a:spcAft>
                      </a:pPr>
                      <a:r>
                        <a:rPr lang="en-US" sz="1200" b="0" kern="1400" dirty="0" smtClean="0">
                          <a:solidFill>
                            <a:srgbClr val="000000"/>
                          </a:solidFill>
                          <a:latin typeface="+mj-lt"/>
                          <a:ea typeface="Calibri"/>
                        </a:rPr>
                        <a:t>in the raw alpha index</a:t>
                      </a:r>
                      <a:endParaRPr lang="en-US" sz="1200" b="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b1</a:t>
                      </a:r>
                    </a:p>
                    <a:p>
                      <a:pPr marL="0" marR="0" algn="ctr">
                        <a:spcBef>
                          <a:spcPts val="0"/>
                        </a:spcBef>
                        <a:spcAft>
                          <a:spcPts val="0"/>
                        </a:spcAft>
                      </a:pPr>
                      <a:r>
                        <a:rPr lang="en-US" sz="1200" b="1" kern="1400" dirty="0" smtClean="0">
                          <a:solidFill>
                            <a:srgbClr val="000000"/>
                          </a:solidFill>
                          <a:latin typeface="+mj-lt"/>
                          <a:ea typeface="Calibri"/>
                        </a:rPr>
                        <a:t>Variants </a:t>
                      </a:r>
                      <a:r>
                        <a:rPr lang="en-US" sz="1200" b="1" kern="1400" dirty="0">
                          <a:solidFill>
                            <a:srgbClr val="000000"/>
                          </a:solidFill>
                          <a:latin typeface="+mj-lt"/>
                          <a:ea typeface="Calibri"/>
                        </a:rPr>
                        <a:t>consolidated</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b2</a:t>
                      </a:r>
                    </a:p>
                    <a:p>
                      <a:pPr marL="0" marR="0" algn="ctr">
                        <a:spcBef>
                          <a:spcPts val="0"/>
                        </a:spcBef>
                        <a:spcAft>
                          <a:spcPts val="0"/>
                        </a:spcAft>
                      </a:pPr>
                      <a:r>
                        <a:rPr lang="en-US" sz="1200" b="1" kern="1400" dirty="0" smtClean="0">
                          <a:solidFill>
                            <a:srgbClr val="000000"/>
                          </a:solidFill>
                          <a:latin typeface="+mj-lt"/>
                          <a:ea typeface="Calibri"/>
                        </a:rPr>
                        <a:t>Synonyms </a:t>
                      </a:r>
                      <a:r>
                        <a:rPr lang="en-US" sz="1200" b="1" kern="1400" dirty="0">
                          <a:solidFill>
                            <a:srgbClr val="000000"/>
                          </a:solidFill>
                          <a:latin typeface="+mj-lt"/>
                          <a:ea typeface="Calibri"/>
                        </a:rPr>
                        <a:t>consolidated</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c1</a:t>
                      </a:r>
                    </a:p>
                    <a:p>
                      <a:pPr marL="0" marR="0" algn="ctr">
                        <a:spcBef>
                          <a:spcPts val="0"/>
                        </a:spcBef>
                        <a:spcAft>
                          <a:spcPts val="0"/>
                        </a:spcAft>
                      </a:pPr>
                      <a:r>
                        <a:rPr lang="en-US" sz="1200" b="1" kern="1400" dirty="0" smtClean="0">
                          <a:solidFill>
                            <a:srgbClr val="000000"/>
                          </a:solidFill>
                          <a:latin typeface="+mj-lt"/>
                          <a:ea typeface="Calibri"/>
                        </a:rPr>
                        <a:t>Semantic factors</a:t>
                      </a:r>
                      <a:endParaRPr lang="en-US" sz="1200" b="1"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mj-lt"/>
                          <a:ea typeface="Calibri"/>
                        </a:rPr>
                        <a:t>c1 continued</a:t>
                      </a:r>
                    </a:p>
                    <a:p>
                      <a:pPr marL="0" marR="0" algn="ctr">
                        <a:spcBef>
                          <a:spcPts val="0"/>
                        </a:spcBef>
                        <a:spcAft>
                          <a:spcPts val="0"/>
                        </a:spcAft>
                      </a:pPr>
                      <a:r>
                        <a:rPr lang="en-US" sz="1200" b="1" kern="1400" dirty="0" smtClean="0">
                          <a:solidFill>
                            <a:srgbClr val="000000"/>
                          </a:solidFill>
                          <a:latin typeface="+mj-lt"/>
                          <a:ea typeface="Calibri"/>
                        </a:rPr>
                        <a:t>Semantic</a:t>
                      </a:r>
                      <a:r>
                        <a:rPr lang="en-US" sz="1200" b="1" kern="1400" baseline="0" dirty="0" smtClean="0">
                          <a:solidFill>
                            <a:srgbClr val="000000"/>
                          </a:solidFill>
                          <a:latin typeface="+mj-lt"/>
                          <a:ea typeface="Calibri"/>
                        </a:rPr>
                        <a:t> factors 2</a:t>
                      </a:r>
                      <a:endParaRPr lang="en-US" sz="1200" b="1"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spcBef>
                          <a:spcPts val="0"/>
                        </a:spcBef>
                        <a:spcAft>
                          <a:spcPts val="0"/>
                        </a:spcAft>
                      </a:pPr>
                      <a:r>
                        <a:rPr lang="en-US" sz="1200" b="1" kern="1400" dirty="0" smtClean="0">
                          <a:solidFill>
                            <a:srgbClr val="000000"/>
                          </a:solidFill>
                          <a:latin typeface="+mj-lt"/>
                          <a:ea typeface="Calibri"/>
                        </a:rPr>
                        <a:t>c2</a:t>
                      </a:r>
                    </a:p>
                    <a:p>
                      <a:pPr marL="0" marR="0" algn="ctr">
                        <a:spcBef>
                          <a:spcPts val="0"/>
                        </a:spcBef>
                        <a:spcAft>
                          <a:spcPts val="0"/>
                        </a:spcAft>
                      </a:pPr>
                      <a:r>
                        <a:rPr lang="en-US" sz="1200" b="1" kern="1400" dirty="0" smtClean="0">
                          <a:solidFill>
                            <a:srgbClr val="000000"/>
                          </a:solidFill>
                          <a:latin typeface="+mj-lt"/>
                          <a:ea typeface="Calibri"/>
                        </a:rPr>
                        <a:t>Facets</a:t>
                      </a:r>
                      <a:endParaRPr lang="en-US" sz="1200" b="1"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endParaRPr lang="en-US" sz="1200" b="1" kern="1400" dirty="0" smtClean="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1467">
                <a:tc v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1410782" rtl="0" eaLnBrk="1" latinLnBrk="0" hangingPunct="1">
                        <a:spcBef>
                          <a:spcPts val="0"/>
                        </a:spcBef>
                        <a:spcAft>
                          <a:spcPts val="0"/>
                        </a:spcAft>
                        <a:tabLst>
                          <a:tab pos="857250" algn="l"/>
                        </a:tabLst>
                      </a:pPr>
                      <a:r>
                        <a:rPr lang="en-US" sz="1200" b="1" kern="1400" dirty="0" smtClean="0">
                          <a:solidFill>
                            <a:srgbClr val="FF0000"/>
                          </a:solidFill>
                          <a:latin typeface="+mj-lt"/>
                          <a:ea typeface="Calibri"/>
                          <a:cs typeface="+mn-cs"/>
                        </a:rPr>
                        <a:t>Mode of transportation</a:t>
                      </a:r>
                      <a:endParaRPr lang="en-US" sz="1200" b="1" kern="1400" dirty="0">
                        <a:solidFill>
                          <a:srgbClr val="FF0000"/>
                        </a:solidFill>
                        <a:latin typeface="+mj-lt"/>
                        <a:ea typeface="Calibri"/>
                        <a:cs typeface="+mn-cs"/>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kern="1400" dirty="0" smtClean="0">
                          <a:solidFill>
                            <a:srgbClr val="00B050"/>
                          </a:solidFill>
                          <a:latin typeface="+mj-lt"/>
                          <a:ea typeface="Calibri"/>
                        </a:rPr>
                        <a:t>Transportation system component</a:t>
                      </a:r>
                      <a:endParaRPr lang="en-US" sz="1200" b="1" kern="1400" dirty="0">
                        <a:solidFill>
                          <a:srgbClr val="00B05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b="1" kern="1400" dirty="0">
                        <a:solidFill>
                          <a:srgbClr val="0070C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67200">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Harbor</a:t>
                      </a:r>
                    </a:p>
                    <a:p>
                      <a:pPr marL="0" marR="0">
                        <a:spcBef>
                          <a:spcPts val="0"/>
                        </a:spcBef>
                        <a:spcAft>
                          <a:spcPts val="0"/>
                        </a:spcAft>
                      </a:pPr>
                      <a:r>
                        <a:rPr lang="en-US" sz="1200" kern="1400" dirty="0" smtClean="0">
                          <a:solidFill>
                            <a:srgbClr val="000000"/>
                          </a:solidFill>
                          <a:latin typeface="+mj-lt"/>
                          <a:ea typeface="Calibri"/>
                        </a:rPr>
                        <a:t>Harbors</a:t>
                      </a:r>
                    </a:p>
                    <a:p>
                      <a:pPr marL="0" marR="0">
                        <a:spcBef>
                          <a:spcPts val="0"/>
                        </a:spcBef>
                        <a:spcAft>
                          <a:spcPts val="0"/>
                        </a:spcAft>
                      </a:pPr>
                      <a:r>
                        <a:rPr lang="en-US" sz="1200" kern="1400" dirty="0" smtClean="0">
                          <a:solidFill>
                            <a:srgbClr val="000000"/>
                          </a:solidFill>
                          <a:latin typeface="+mj-lt"/>
                          <a:ea typeface="Calibri"/>
                        </a:rPr>
                        <a:t>Harbour</a:t>
                      </a:r>
                    </a:p>
                    <a:p>
                      <a:pPr marL="0" marR="0">
                        <a:spcBef>
                          <a:spcPts val="0"/>
                        </a:spcBef>
                        <a:spcAft>
                          <a:spcPts val="0"/>
                        </a:spcAft>
                      </a:pPr>
                      <a:r>
                        <a:rPr lang="en-US" sz="1200" kern="1400" dirty="0" smtClean="0">
                          <a:solidFill>
                            <a:srgbClr val="000000"/>
                          </a:solidFill>
                          <a:latin typeface="+mj-lt"/>
                          <a:ea typeface="Calibri"/>
                        </a:rPr>
                        <a:t>Harbours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Port</a:t>
                      </a:r>
                    </a:p>
                    <a:p>
                      <a:pPr marL="0" marR="0">
                        <a:spcBef>
                          <a:spcPts val="0"/>
                        </a:spcBef>
                        <a:spcAft>
                          <a:spcPts val="0"/>
                        </a:spcAft>
                      </a:pPr>
                      <a:r>
                        <a:rPr lang="en-US" sz="1200" kern="1400" dirty="0" smtClean="0">
                          <a:solidFill>
                            <a:srgbClr val="000000"/>
                          </a:solidFill>
                          <a:latin typeface="+mj-lt"/>
                          <a:ea typeface="Calibri"/>
                        </a:rPr>
                        <a:t>Ports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Dock</a:t>
                      </a:r>
                    </a:p>
                    <a:p>
                      <a:pPr marL="0" marR="0">
                        <a:spcBef>
                          <a:spcPts val="0"/>
                        </a:spcBef>
                        <a:spcAft>
                          <a:spcPts val="0"/>
                        </a:spcAft>
                      </a:pPr>
                      <a:r>
                        <a:rPr lang="en-US" sz="1200" kern="1400" dirty="0" smtClean="0">
                          <a:solidFill>
                            <a:srgbClr val="000000"/>
                          </a:solidFill>
                          <a:latin typeface="+mj-lt"/>
                          <a:ea typeface="Calibri"/>
                        </a:rPr>
                        <a:t>Docks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indent="0" algn="l" defTabSz="1410782" rtl="0" eaLnBrk="1" fontAlgn="auto" latinLnBrk="0" hangingPunct="1">
                        <a:lnSpc>
                          <a:spcPct val="100000"/>
                        </a:lnSpc>
                        <a:spcBef>
                          <a:spcPts val="0"/>
                        </a:spcBef>
                        <a:spcAft>
                          <a:spcPts val="0"/>
                        </a:spcAft>
                        <a:buClrTx/>
                        <a:buSzTx/>
                        <a:buFontTx/>
                        <a:buNone/>
                        <a:tabLst/>
                        <a:defRPr/>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0"/>
                        </a:spcBef>
                        <a:spcAft>
                          <a:spcPts val="0"/>
                        </a:spcAft>
                        <a:buClrTx/>
                        <a:buSzTx/>
                        <a:buFontTx/>
                        <a:buNone/>
                        <a:tabLst/>
                        <a:defRPr/>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600"/>
                        </a:spcBef>
                        <a:spcAft>
                          <a:spcPts val="0"/>
                        </a:spcAft>
                        <a:buClrTx/>
                        <a:buSzTx/>
                        <a:buFontTx/>
                        <a:buNone/>
                        <a:tabLst/>
                        <a:defRPr/>
                      </a:pPr>
                      <a:r>
                        <a:rPr lang="en-US" sz="1200" kern="1400" spc="-20" baseline="0" dirty="0" smtClean="0">
                          <a:solidFill>
                            <a:srgbClr val="000000"/>
                          </a:solidFill>
                          <a:latin typeface="+mj-lt"/>
                          <a:ea typeface="Calibri"/>
                          <a:cs typeface="+mn-cs"/>
                        </a:rPr>
                        <a:t>Liverpool dock facilities</a:t>
                      </a:r>
                    </a:p>
                    <a:p>
                      <a:pPr marL="0" marR="0">
                        <a:spcBef>
                          <a:spcPts val="600"/>
                        </a:spcBef>
                        <a:spcAft>
                          <a:spcPts val="0"/>
                        </a:spcAft>
                      </a:pPr>
                      <a:r>
                        <a:rPr lang="en-US" sz="1200" kern="1400" dirty="0" smtClean="0">
                          <a:solidFill>
                            <a:srgbClr val="000000"/>
                          </a:solidFill>
                          <a:latin typeface="+mj-lt"/>
                          <a:ea typeface="Calibri"/>
                        </a:rPr>
                        <a:t>Inland ports</a:t>
                      </a:r>
                    </a:p>
                    <a:p>
                      <a:pPr marL="0" marR="0">
                        <a:spcBef>
                          <a:spcPts val="600"/>
                        </a:spcBef>
                        <a:spcAft>
                          <a:spcPts val="0"/>
                        </a:spcAft>
                      </a:pPr>
                      <a:r>
                        <a:rPr lang="en-US" sz="1200" kern="1400" dirty="0" smtClean="0">
                          <a:solidFill>
                            <a:srgbClr val="000000"/>
                          </a:solidFill>
                          <a:latin typeface="+mj-lt"/>
                          <a:ea typeface="Calibri"/>
                        </a:rPr>
                        <a:t>Boat facilities</a:t>
                      </a:r>
                    </a:p>
                    <a:p>
                      <a:pPr marL="0" marR="0">
                        <a:spcBef>
                          <a:spcPts val="600"/>
                        </a:spcBef>
                        <a:spcAft>
                          <a:spcPts val="0"/>
                        </a:spcAft>
                      </a:pPr>
                      <a:r>
                        <a:rPr lang="en-US" sz="1200" kern="1400" dirty="0" smtClean="0">
                          <a:solidFill>
                            <a:srgbClr val="000000"/>
                          </a:solidFill>
                          <a:latin typeface="+mj-lt"/>
                          <a:ea typeface="Calibri"/>
                        </a:rPr>
                        <a:t>Coastal oil</a:t>
                      </a:r>
                      <a:r>
                        <a:rPr lang="en-US" sz="1200" kern="1400" baseline="0" dirty="0" smtClean="0">
                          <a:solidFill>
                            <a:srgbClr val="000000"/>
                          </a:solidFill>
                          <a:latin typeface="+mj-lt"/>
                          <a:ea typeface="Calibri"/>
                        </a:rPr>
                        <a:t> terminal</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1028700" algn="l"/>
                        </a:tabLst>
                      </a:pPr>
                      <a:r>
                        <a:rPr lang="en-US" sz="1200" kern="1400" dirty="0" smtClean="0">
                          <a:solidFill>
                            <a:srgbClr val="000000"/>
                          </a:solidFill>
                          <a:latin typeface="+mj-lt"/>
                          <a:ea typeface="Calibri"/>
                        </a:rPr>
                        <a:t>	__</a:t>
                      </a:r>
                    </a:p>
                    <a:p>
                      <a:pPr marL="0" marR="0">
                        <a:spcBef>
                          <a:spcPts val="0"/>
                        </a:spcBef>
                        <a:spcAft>
                          <a:spcPts val="0"/>
                        </a:spcAft>
                        <a:tabLst>
                          <a:tab pos="1028700" algn="l"/>
                        </a:tabLst>
                      </a:pPr>
                      <a:r>
                        <a:rPr lang="en-US" sz="1200" kern="1400" dirty="0" smtClean="0">
                          <a:solidFill>
                            <a:srgbClr val="000000"/>
                          </a:solidFill>
                          <a:latin typeface="+mj-lt"/>
                          <a:ea typeface="Calibri"/>
                        </a:rPr>
                        <a:t>Harbor 	    |</a:t>
                      </a:r>
                    </a:p>
                    <a:p>
                      <a:pPr marL="0" marR="0">
                        <a:spcBef>
                          <a:spcPts val="0"/>
                        </a:spcBef>
                        <a:spcAft>
                          <a:spcPts val="0"/>
                        </a:spcAft>
                        <a:tabLst>
                          <a:tab pos="1028700" algn="l"/>
                        </a:tabLst>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	    &gt;</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Port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Dock	__|</a:t>
                      </a:r>
                    </a:p>
                    <a:p>
                      <a:pPr marL="0" marR="0">
                        <a:spcBef>
                          <a:spcPts val="0"/>
                        </a:spcBef>
                        <a:spcAft>
                          <a:spcPts val="0"/>
                        </a:spcAft>
                        <a:tabLst>
                          <a:tab pos="1028700" algn="l"/>
                        </a:tabLst>
                      </a:pPr>
                      <a:endParaRPr lang="en-US" sz="1200" kern="1400" dirty="0" smtClean="0">
                        <a:solidFill>
                          <a:srgbClr val="000000"/>
                        </a:solidFill>
                        <a:latin typeface="+mj-lt"/>
                        <a:ea typeface="Calibri"/>
                      </a:endParaRPr>
                    </a:p>
                    <a:p>
                      <a:pPr marL="0" marR="0">
                        <a:spcBef>
                          <a:spcPts val="0"/>
                        </a:spcBef>
                        <a:spcAft>
                          <a:spcPts val="0"/>
                        </a:spcAft>
                        <a:tabLst>
                          <a:tab pos="1028700" algn="l"/>
                        </a:tabLs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600"/>
                        </a:spcBef>
                        <a:spcAft>
                          <a:spcPts val="0"/>
                        </a:spcAft>
                        <a:buClrTx/>
                        <a:buSzTx/>
                        <a:buFontTx/>
                        <a:buNone/>
                        <a:tabLst/>
                        <a:defRPr/>
                      </a:pPr>
                      <a:r>
                        <a:rPr lang="en-US" sz="1200" kern="1400" spc="-20" baseline="0" dirty="0" smtClean="0">
                          <a:solidFill>
                            <a:srgbClr val="000000"/>
                          </a:solidFill>
                          <a:latin typeface="+mj-lt"/>
                          <a:ea typeface="Calibri"/>
                          <a:cs typeface="+mn-cs"/>
                        </a:rPr>
                        <a:t>Liverpool dock facility</a:t>
                      </a:r>
                    </a:p>
                    <a:p>
                      <a:pPr marL="0" marR="0">
                        <a:spcBef>
                          <a:spcPts val="600"/>
                        </a:spcBef>
                        <a:spcAft>
                          <a:spcPts val="0"/>
                        </a:spcAft>
                      </a:pPr>
                      <a:r>
                        <a:rPr lang="en-US" sz="1200" kern="1400" dirty="0" smtClean="0">
                          <a:solidFill>
                            <a:srgbClr val="000000"/>
                          </a:solidFill>
                          <a:latin typeface="+mj-lt"/>
                          <a:ea typeface="Calibri"/>
                        </a:rPr>
                        <a:t>Inland port</a:t>
                      </a:r>
                    </a:p>
                    <a:p>
                      <a:pPr marL="0" marR="0">
                        <a:spcBef>
                          <a:spcPts val="600"/>
                        </a:spcBef>
                        <a:spcAft>
                          <a:spcPts val="0"/>
                        </a:spcAft>
                      </a:pPr>
                      <a:r>
                        <a:rPr lang="en-US" sz="1200" kern="1400" dirty="0" smtClean="0">
                          <a:solidFill>
                            <a:srgbClr val="000000"/>
                          </a:solidFill>
                          <a:latin typeface="+mj-lt"/>
                          <a:ea typeface="Calibri"/>
                        </a:rPr>
                        <a:t>Boat facility</a:t>
                      </a:r>
                    </a:p>
                    <a:p>
                      <a:pPr marL="0" marR="0">
                        <a:spcBef>
                          <a:spcPts val="600"/>
                        </a:spcBef>
                        <a:spcAft>
                          <a:spcPts val="0"/>
                        </a:spcAft>
                      </a:pPr>
                      <a:r>
                        <a:rPr lang="en-US" sz="1200" kern="1400" dirty="0" smtClean="0">
                          <a:solidFill>
                            <a:srgbClr val="000000"/>
                          </a:solidFill>
                          <a:latin typeface="+mj-lt"/>
                          <a:ea typeface="Calibri"/>
                        </a:rPr>
                        <a:t>Coastal oil</a:t>
                      </a:r>
                      <a:r>
                        <a:rPr lang="en-US" sz="1200" kern="1400" baseline="0" dirty="0" smtClean="0">
                          <a:solidFill>
                            <a:srgbClr val="000000"/>
                          </a:solidFill>
                          <a:latin typeface="+mj-lt"/>
                          <a:ea typeface="Calibri"/>
                        </a:rPr>
                        <a:t> terminal</a:t>
                      </a: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Airport</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Harbor</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Parking garage</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Railroad station</a:t>
                      </a:r>
                    </a:p>
                    <a:p>
                      <a:pPr marL="0" marR="0">
                        <a:spcBef>
                          <a:spcPts val="0"/>
                        </a:spcBef>
                        <a:spcAft>
                          <a:spcPts val="0"/>
                        </a:spcAft>
                      </a:pPr>
                      <a:endParaRPr lang="en-US" sz="1200" b="1" kern="1400" dirty="0" smtClean="0">
                        <a:solidFill>
                          <a:srgbClr val="000000"/>
                        </a:solidFill>
                        <a:latin typeface="+mj-lt"/>
                        <a:ea typeface="Calibri"/>
                      </a:endParaRPr>
                    </a:p>
                    <a:p>
                      <a:pPr marL="0" marR="0">
                        <a:spcBef>
                          <a:spcPts val="0"/>
                        </a:spcBef>
                        <a:spcAft>
                          <a:spcPts val="0"/>
                        </a:spcAft>
                      </a:pPr>
                      <a:r>
                        <a:rPr lang="en-US" sz="1100" b="1" kern="1400" baseline="0" dirty="0" smtClean="0">
                          <a:solidFill>
                            <a:srgbClr val="00B050"/>
                          </a:solidFill>
                          <a:latin typeface="+mj-lt"/>
                          <a:ea typeface="Calibri"/>
                        </a:rPr>
                        <a:t>Traffic station</a:t>
                      </a:r>
                      <a:r>
                        <a:rPr lang="en-US" sz="1100" kern="1400" baseline="0" dirty="0" smtClean="0">
                          <a:solidFill>
                            <a:srgbClr val="00B050"/>
                          </a:solidFill>
                          <a:latin typeface="+mj-lt"/>
                          <a:ea typeface="Calibri"/>
                        </a:rPr>
                        <a:t>  </a:t>
                      </a:r>
                    </a:p>
                    <a:p>
                      <a:pPr marL="0" marR="0">
                        <a:spcBef>
                          <a:spcPts val="0"/>
                        </a:spcBef>
                        <a:spcAft>
                          <a:spcPts val="0"/>
                        </a:spcAft>
                      </a:pPr>
                      <a:r>
                        <a:rPr lang="en-US" sz="1100" kern="1400" dirty="0" smtClean="0">
                          <a:solidFill>
                            <a:srgbClr val="000000"/>
                          </a:solidFill>
                          <a:latin typeface="+mj-lt"/>
                          <a:ea typeface="Calibri"/>
                        </a:rPr>
                        <a:t>  NT Airport</a:t>
                      </a:r>
                    </a:p>
                    <a:p>
                      <a:pPr marL="0" marR="0">
                        <a:spcBef>
                          <a:spcPts val="0"/>
                        </a:spcBef>
                        <a:spcAft>
                          <a:spcPts val="0"/>
                        </a:spcAft>
                      </a:pPr>
                      <a:r>
                        <a:rPr lang="en-US" sz="1100" kern="1400" dirty="0" smtClean="0">
                          <a:solidFill>
                            <a:srgbClr val="000000"/>
                          </a:solidFill>
                          <a:latin typeface="+mj-lt"/>
                          <a:ea typeface="Calibri"/>
                        </a:rPr>
                        <a:t>  NT</a:t>
                      </a:r>
                      <a:r>
                        <a:rPr lang="en-US" sz="1100" kern="1400" baseline="0" dirty="0" smtClean="0">
                          <a:solidFill>
                            <a:srgbClr val="000000"/>
                          </a:solidFill>
                          <a:latin typeface="+mj-lt"/>
                          <a:ea typeface="Calibri"/>
                        </a:rPr>
                        <a:t> Harbor</a:t>
                      </a:r>
                      <a:endParaRPr lang="en-US" sz="1100" kern="1400" dirty="0" smtClean="0">
                        <a:solidFill>
                          <a:srgbClr val="000000"/>
                        </a:solidFill>
                        <a:latin typeface="+mj-lt"/>
                        <a:ea typeface="Calibri"/>
                      </a:endParaRPr>
                    </a:p>
                    <a:p>
                      <a:pPr marL="0" marR="0">
                        <a:spcBef>
                          <a:spcPts val="0"/>
                        </a:spcBef>
                        <a:spcAft>
                          <a:spcPts val="0"/>
                        </a:spcAft>
                      </a:pPr>
                      <a:r>
                        <a:rPr lang="en-US" sz="1100" kern="1400" dirty="0" smtClean="0">
                          <a:solidFill>
                            <a:srgbClr val="000000"/>
                          </a:solidFill>
                          <a:latin typeface="+mj-lt"/>
                          <a:ea typeface="Calibri"/>
                        </a:rPr>
                        <a:t>  NT</a:t>
                      </a:r>
                      <a:r>
                        <a:rPr lang="en-US" sz="1100" kern="1400" baseline="0" dirty="0" smtClean="0">
                          <a:solidFill>
                            <a:srgbClr val="000000"/>
                          </a:solidFill>
                          <a:latin typeface="+mj-lt"/>
                          <a:ea typeface="Calibri"/>
                        </a:rPr>
                        <a:t> </a:t>
                      </a:r>
                      <a:r>
                        <a:rPr lang="en-US" sz="1100" kern="1400" spc="-70" baseline="0" dirty="0" smtClean="0">
                          <a:solidFill>
                            <a:srgbClr val="000000"/>
                          </a:solidFill>
                          <a:latin typeface="+mj-lt"/>
                          <a:ea typeface="Calibri"/>
                        </a:rPr>
                        <a:t>Parking garage</a:t>
                      </a:r>
                    </a:p>
                    <a:p>
                      <a:pPr marL="0" marR="0">
                        <a:spcBef>
                          <a:spcPts val="0"/>
                        </a:spcBef>
                        <a:spcAft>
                          <a:spcPts val="0"/>
                        </a:spcAft>
                      </a:pPr>
                      <a:r>
                        <a:rPr lang="en-US" sz="1100" kern="1400" baseline="0" dirty="0" smtClean="0">
                          <a:solidFill>
                            <a:srgbClr val="000000"/>
                          </a:solidFill>
                          <a:latin typeface="+mj-lt"/>
                          <a:ea typeface="Calibri"/>
                        </a:rPr>
                        <a:t>  NT  RR station</a:t>
                      </a:r>
                    </a:p>
                    <a:p>
                      <a:pPr marL="0" marR="0">
                        <a:spcBef>
                          <a:spcPts val="1200"/>
                        </a:spcBef>
                        <a:spcAft>
                          <a:spcPts val="0"/>
                        </a:spcAft>
                      </a:pPr>
                      <a:r>
                        <a:rPr lang="en-US" sz="1200" kern="1400" baseline="0" dirty="0" smtClean="0">
                          <a:solidFill>
                            <a:srgbClr val="000000"/>
                          </a:solidFill>
                          <a:latin typeface="+mj-lt"/>
                          <a:ea typeface="Calibri"/>
                        </a:rPr>
                        <a:t>Liverpool harbor</a:t>
                      </a:r>
                    </a:p>
                    <a:p>
                      <a:pPr marL="0" marR="0">
                        <a:spcBef>
                          <a:spcPts val="600"/>
                        </a:spcBef>
                        <a:spcAft>
                          <a:spcPts val="0"/>
                        </a:spcAft>
                      </a:pPr>
                      <a:r>
                        <a:rPr lang="en-US" sz="1200" kern="1400" baseline="0" dirty="0" smtClean="0">
                          <a:solidFill>
                            <a:srgbClr val="000000"/>
                          </a:solidFill>
                          <a:latin typeface="+mj-lt"/>
                          <a:ea typeface="Calibri"/>
                        </a:rPr>
                        <a:t>Inland </a:t>
                      </a:r>
                      <a:r>
                        <a:rPr lang="en-US" sz="1200" kern="1400" dirty="0" smtClean="0">
                          <a:solidFill>
                            <a:srgbClr val="000000"/>
                          </a:solidFill>
                          <a:latin typeface="+mj-lt"/>
                          <a:ea typeface="Calibri"/>
                          <a:cs typeface="+mn-cs"/>
                        </a:rPr>
                        <a:t>harbor</a:t>
                      </a:r>
                    </a:p>
                    <a:p>
                      <a:pPr marL="0" marR="0">
                        <a:spcBef>
                          <a:spcPts val="600"/>
                        </a:spcBef>
                        <a:spcAft>
                          <a:spcPts val="0"/>
                        </a:spcAft>
                      </a:pPr>
                      <a:r>
                        <a:rPr lang="en-US" sz="1200" kern="1400" dirty="0" smtClean="0">
                          <a:solidFill>
                            <a:srgbClr val="000000"/>
                          </a:solidFill>
                          <a:latin typeface="+mj-lt"/>
                          <a:ea typeface="Calibri"/>
                        </a:rPr>
                        <a:t>Boat harbor</a:t>
                      </a:r>
                    </a:p>
                    <a:p>
                      <a:pPr marL="0" marR="0" indent="0" algn="l" defTabSz="1410782" rtl="0" eaLnBrk="1" fontAlgn="auto" latinLnBrk="0" hangingPunct="1">
                        <a:lnSpc>
                          <a:spcPct val="100000"/>
                        </a:lnSpc>
                        <a:spcBef>
                          <a:spcPts val="600"/>
                        </a:spcBef>
                        <a:spcAft>
                          <a:spcPts val="0"/>
                        </a:spcAft>
                        <a:buClrTx/>
                        <a:buSzTx/>
                        <a:buFontTx/>
                        <a:buNone/>
                        <a:tabLst/>
                        <a:defRPr/>
                      </a:pPr>
                      <a:r>
                        <a:rPr lang="en-US" sz="1200" kern="1400" spc="-20" baseline="0" dirty="0" smtClean="0">
                          <a:solidFill>
                            <a:srgbClr val="000000"/>
                          </a:solidFill>
                          <a:latin typeface="+mj-lt"/>
                          <a:ea typeface="Calibri"/>
                          <a:cs typeface="+mn-cs"/>
                        </a:rPr>
                        <a:t>Coastal oil harbor</a:t>
                      </a:r>
                      <a:endParaRPr lang="en-US" sz="1200" kern="1400" spc="-20" baseline="0" dirty="0">
                        <a:solidFill>
                          <a:srgbClr val="000000"/>
                        </a:solidFill>
                        <a:latin typeface="+mj-lt"/>
                        <a:ea typeface="Calibri"/>
                        <a:cs typeface="+mn-cs"/>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tabLst>
                          <a:tab pos="1085850" algn="l"/>
                        </a:tabLst>
                      </a:pP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r>
                        <a:rPr lang="en-US" sz="1200" kern="1400" dirty="0" smtClean="0">
                          <a:solidFill>
                            <a:srgbClr val="000000"/>
                          </a:solidFill>
                          <a:latin typeface="+mj-lt"/>
                          <a:ea typeface="Calibri"/>
                        </a:rPr>
                        <a:t> : </a:t>
                      </a:r>
                      <a:r>
                        <a:rPr lang="en-US" sz="1200" kern="1400" dirty="0" smtClean="0">
                          <a:solidFill>
                            <a:srgbClr val="FF0000"/>
                          </a:solidFill>
                          <a:latin typeface="+mj-lt"/>
                          <a:ea typeface="Calibri"/>
                          <a:cs typeface="+mn-cs"/>
                        </a:rPr>
                        <a:t>Air transport</a:t>
                      </a:r>
                    </a:p>
                    <a:p>
                      <a:pPr marL="0" marR="0">
                        <a:spcBef>
                          <a:spcPts val="0"/>
                        </a:spcBef>
                        <a:spcAft>
                          <a:spcPts val="0"/>
                        </a:spcAft>
                        <a:tabLst>
                          <a:tab pos="1085850" algn="l"/>
                        </a:tabLst>
                      </a:pPr>
                      <a:endParaRPr lang="en-US" sz="1200" kern="140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r>
                        <a:rPr lang="en-US" sz="1200" kern="1400" baseline="0" dirty="0" smtClean="0">
                          <a:solidFill>
                            <a:srgbClr val="000000"/>
                          </a:solidFill>
                          <a:latin typeface="+mj-lt"/>
                          <a:ea typeface="Calibri"/>
                        </a:rPr>
                        <a:t>=</a:t>
                      </a: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r>
                        <a:rPr lang="en-US" sz="1200" kern="1400" dirty="0" smtClean="0">
                          <a:solidFill>
                            <a:srgbClr val="000000"/>
                          </a:solidFill>
                          <a:latin typeface="+mj-lt"/>
                          <a:ea typeface="Calibri"/>
                        </a:rPr>
                        <a:t> : </a:t>
                      </a:r>
                      <a:r>
                        <a:rPr lang="en-US" sz="1200" kern="1400" dirty="0" smtClean="0">
                          <a:solidFill>
                            <a:srgbClr val="FF0000"/>
                          </a:solidFill>
                          <a:latin typeface="+mj-lt"/>
                          <a:ea typeface="Calibri"/>
                          <a:cs typeface="+mn-cs"/>
                        </a:rPr>
                        <a:t>Water transpor</a:t>
                      </a:r>
                      <a:r>
                        <a:rPr lang="en-US" sz="1200" kern="1400" baseline="0" dirty="0" smtClean="0">
                          <a:solidFill>
                            <a:srgbClr val="000000"/>
                          </a:solidFill>
                          <a:latin typeface="+mj-lt"/>
                          <a:ea typeface="Calibri"/>
                        </a:rPr>
                        <a:t>t</a:t>
                      </a: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r>
                        <a:rPr lang="en-US" sz="1200" kern="1400" baseline="0" dirty="0" smtClean="0">
                          <a:solidFill>
                            <a:srgbClr val="000000"/>
                          </a:solidFill>
                          <a:latin typeface="+mj-lt"/>
                          <a:ea typeface="Calibri"/>
                        </a:rPr>
                        <a:t>=</a:t>
                      </a: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r>
                        <a:rPr lang="en-US" sz="1200" kern="1400" dirty="0" smtClean="0">
                          <a:solidFill>
                            <a:srgbClr val="000000"/>
                          </a:solidFill>
                          <a:latin typeface="+mj-lt"/>
                          <a:ea typeface="Calibri"/>
                        </a:rPr>
                        <a:t> : </a:t>
                      </a:r>
                      <a:r>
                        <a:rPr lang="en-US" sz="1200" kern="1400" dirty="0" smtClean="0">
                          <a:solidFill>
                            <a:srgbClr val="FF0000"/>
                          </a:solidFill>
                          <a:latin typeface="+mj-lt"/>
                          <a:ea typeface="Calibri"/>
                          <a:cs typeface="+mn-cs"/>
                        </a:rPr>
                        <a:t>Road transport</a:t>
                      </a: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r>
                        <a:rPr lang="en-US" sz="1200" kern="1400" baseline="0" dirty="0" smtClean="0">
                          <a:solidFill>
                            <a:srgbClr val="000000"/>
                          </a:solidFill>
                          <a:latin typeface="+mj-lt"/>
                          <a:ea typeface="Calibri"/>
                        </a:rPr>
                        <a:t>=</a:t>
                      </a: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r>
                        <a:rPr lang="en-US" sz="1200" kern="1400" dirty="0" smtClean="0">
                          <a:solidFill>
                            <a:srgbClr val="000000"/>
                          </a:solidFill>
                          <a:latin typeface="+mj-lt"/>
                          <a:ea typeface="Calibri"/>
                        </a:rPr>
                        <a:t> : </a:t>
                      </a:r>
                      <a:r>
                        <a:rPr lang="en-US" sz="1200" kern="1400" dirty="0" smtClean="0">
                          <a:solidFill>
                            <a:srgbClr val="FF0000"/>
                          </a:solidFill>
                          <a:latin typeface="+mj-lt"/>
                          <a:ea typeface="Calibri"/>
                          <a:cs typeface="+mn-cs"/>
                        </a:rPr>
                        <a:t>Rail transport</a:t>
                      </a: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0"/>
                        </a:spcBef>
                        <a:spcAft>
                          <a:spcPts val="0"/>
                        </a:spcAft>
                      </a:pPr>
                      <a:endParaRPr lang="en-US" sz="1100" kern="1400" baseline="0" dirty="0" smtClean="0">
                        <a:solidFill>
                          <a:srgbClr val="000000"/>
                        </a:solidFill>
                        <a:latin typeface="+mj-lt"/>
                        <a:ea typeface="Calibri"/>
                        <a:cs typeface="+mn-cs"/>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600"/>
                        </a:spcBef>
                        <a:spcAft>
                          <a:spcPts val="0"/>
                        </a:spcAft>
                      </a:pPr>
                      <a:r>
                        <a:rPr lang="en-US" sz="1200" kern="1400" baseline="0" dirty="0" smtClean="0">
                          <a:solidFill>
                            <a:srgbClr val="000000"/>
                          </a:solidFill>
                          <a:latin typeface="+mj-lt"/>
                          <a:ea typeface="Calibri"/>
                          <a:cs typeface="+mn-cs"/>
                        </a:rPr>
                        <a:t>= </a:t>
                      </a:r>
                      <a:r>
                        <a:rPr lang="en-US" sz="1200" kern="1400" spc="-30" baseline="0" dirty="0" smtClean="0">
                          <a:solidFill>
                            <a:srgbClr val="000000"/>
                          </a:solidFill>
                          <a:latin typeface="+mj-lt"/>
                          <a:ea typeface="Calibri"/>
                          <a:cs typeface="+mn-cs"/>
                        </a:rPr>
                        <a:t>Harbor :  Liverpool</a:t>
                      </a:r>
                      <a:r>
                        <a:rPr lang="en-US" sz="1200" kern="1400" spc="-30" baseline="0" dirty="0" smtClean="0">
                          <a:solidFill>
                            <a:srgbClr val="000000"/>
                          </a:solidFill>
                          <a:latin typeface="+mj-lt"/>
                          <a:ea typeface="Calibri"/>
                        </a:rPr>
                        <a:t> = </a:t>
                      </a:r>
                      <a:r>
                        <a:rPr lang="en-US" sz="1200" kern="1400" spc="-30" dirty="0" smtClean="0">
                          <a:solidFill>
                            <a:srgbClr val="00B050"/>
                          </a:solidFill>
                          <a:latin typeface="+mj-lt"/>
                          <a:ea typeface="Calibri"/>
                        </a:rPr>
                        <a:t>Tr. station</a:t>
                      </a:r>
                      <a:r>
                        <a:rPr lang="en-US" sz="1200" kern="1400" spc="-30" dirty="0" smtClean="0">
                          <a:solidFill>
                            <a:srgbClr val="000000"/>
                          </a:solidFill>
                          <a:latin typeface="+mj-lt"/>
                          <a:ea typeface="Calibri"/>
                        </a:rPr>
                        <a:t> : </a:t>
                      </a:r>
                      <a:r>
                        <a:rPr lang="en-US" sz="1200" kern="1400" spc="-30" baseline="0" dirty="0" smtClean="0">
                          <a:solidFill>
                            <a:srgbClr val="FF0000"/>
                          </a:solidFill>
                          <a:latin typeface="+mj-lt"/>
                          <a:ea typeface="Calibri"/>
                        </a:rPr>
                        <a:t>Water tr.</a:t>
                      </a:r>
                      <a:r>
                        <a:rPr lang="en-US" sz="1200" kern="1400" spc="-30" baseline="0" dirty="0" smtClean="0">
                          <a:solidFill>
                            <a:srgbClr val="000000"/>
                          </a:solidFill>
                          <a:latin typeface="+mj-lt"/>
                          <a:ea typeface="Calibri"/>
                        </a:rPr>
                        <a:t> : Liverp.</a:t>
                      </a:r>
                    </a:p>
                    <a:p>
                      <a:pPr marL="0" marR="0">
                        <a:spcBef>
                          <a:spcPts val="600"/>
                        </a:spcBef>
                        <a:spcAft>
                          <a:spcPts val="0"/>
                        </a:spcAft>
                      </a:pPr>
                      <a:r>
                        <a:rPr lang="sv-SE" sz="1200" kern="1400" spc="-30" baseline="0" dirty="0" smtClean="0">
                          <a:solidFill>
                            <a:srgbClr val="000000"/>
                          </a:solidFill>
                          <a:latin typeface="+mj-lt"/>
                          <a:ea typeface="Calibri"/>
                        </a:rPr>
                        <a:t>= Harbor :  </a:t>
                      </a:r>
                      <a:r>
                        <a:rPr lang="sv-SE" sz="1200" kern="1400" spc="-30" baseline="0" dirty="0" smtClean="0">
                          <a:solidFill>
                            <a:srgbClr val="FF0000"/>
                          </a:solidFill>
                          <a:latin typeface="+mj-lt"/>
                          <a:ea typeface="Calibri"/>
                        </a:rPr>
                        <a:t>Inland water tr</a:t>
                      </a:r>
                      <a:r>
                        <a:rPr lang="sv-SE" sz="1200" kern="1400" spc="-30" baseline="0" dirty="0" smtClean="0">
                          <a:solidFill>
                            <a:srgbClr val="000000"/>
                          </a:solidFill>
                          <a:latin typeface="+mj-lt"/>
                          <a:ea typeface="Calibri"/>
                        </a:rPr>
                        <a:t>. = </a:t>
                      </a:r>
                      <a:r>
                        <a:rPr lang="sv-SE" sz="1200" kern="1400" spc="-30" baseline="0" dirty="0" smtClean="0">
                          <a:solidFill>
                            <a:srgbClr val="00B050"/>
                          </a:solidFill>
                          <a:latin typeface="+mj-lt"/>
                          <a:ea typeface="Calibri"/>
                        </a:rPr>
                        <a:t>Tr. station</a:t>
                      </a:r>
                      <a:r>
                        <a:rPr lang="sv-SE" sz="1200" kern="1400" spc="-30" baseline="0" dirty="0" smtClean="0">
                          <a:solidFill>
                            <a:srgbClr val="000000"/>
                          </a:solidFill>
                          <a:latin typeface="+mj-lt"/>
                          <a:ea typeface="Calibri"/>
                        </a:rPr>
                        <a:t> : </a:t>
                      </a:r>
                      <a:r>
                        <a:rPr lang="sv-SE" sz="1200" kern="1400" spc="-30" baseline="0" dirty="0" smtClean="0">
                          <a:solidFill>
                            <a:srgbClr val="FF0000"/>
                          </a:solidFill>
                          <a:latin typeface="+mj-lt"/>
                          <a:ea typeface="Calibri"/>
                        </a:rPr>
                        <a:t>Inland w. tr.</a:t>
                      </a:r>
                      <a:endParaRPr lang="en-US" sz="1200" kern="1400" spc="-30" baseline="0" dirty="0" smtClean="0">
                        <a:solidFill>
                          <a:srgbClr val="FF0000"/>
                        </a:solidFill>
                        <a:latin typeface="+mj-lt"/>
                        <a:ea typeface="Calibri"/>
                      </a:endParaRPr>
                    </a:p>
                    <a:p>
                      <a:pPr marL="0" marR="0">
                        <a:spcBef>
                          <a:spcPts val="600"/>
                        </a:spcBef>
                        <a:spcAft>
                          <a:spcPts val="0"/>
                        </a:spcAft>
                      </a:pPr>
                      <a:r>
                        <a:rPr lang="en-US" sz="1200" kern="1400" spc="-50" baseline="0" dirty="0" smtClean="0">
                          <a:solidFill>
                            <a:srgbClr val="000000"/>
                          </a:solidFill>
                          <a:latin typeface="+mj-lt"/>
                          <a:ea typeface="Calibri"/>
                        </a:rPr>
                        <a:t>= Harbor :  Small ship = </a:t>
                      </a:r>
                      <a:r>
                        <a:rPr lang="en-US" sz="1200" kern="1400" spc="-50" baseline="0" dirty="0" smtClean="0">
                          <a:solidFill>
                            <a:srgbClr val="00B050"/>
                          </a:solidFill>
                          <a:latin typeface="+mj-lt"/>
                          <a:ea typeface="Calibri"/>
                        </a:rPr>
                        <a:t>Tr. station </a:t>
                      </a:r>
                      <a:r>
                        <a:rPr lang="en-US" sz="1200" kern="1400" spc="-50" baseline="0" dirty="0" smtClean="0">
                          <a:solidFill>
                            <a:srgbClr val="000000"/>
                          </a:solidFill>
                          <a:latin typeface="+mj-lt"/>
                          <a:ea typeface="Calibri"/>
                        </a:rPr>
                        <a:t>: </a:t>
                      </a:r>
                      <a:r>
                        <a:rPr lang="en-US" sz="1200" kern="1400" spc="-50" baseline="0" dirty="0" smtClean="0">
                          <a:solidFill>
                            <a:srgbClr val="FF0000"/>
                          </a:solidFill>
                          <a:latin typeface="+mj-lt"/>
                          <a:ea typeface="Calibri"/>
                        </a:rPr>
                        <a:t>Water tr. </a:t>
                      </a:r>
                      <a:r>
                        <a:rPr lang="en-US" sz="1200" kern="1400" spc="-50" baseline="0" dirty="0" smtClean="0">
                          <a:solidFill>
                            <a:srgbClr val="000000"/>
                          </a:solidFill>
                          <a:latin typeface="+mj-lt"/>
                          <a:ea typeface="Calibri"/>
                        </a:rPr>
                        <a:t>: Sm. ship</a:t>
                      </a:r>
                    </a:p>
                    <a:p>
                      <a:pPr marL="0" marR="0">
                        <a:spcBef>
                          <a:spcPts val="600"/>
                        </a:spcBef>
                        <a:spcAft>
                          <a:spcPts val="0"/>
                        </a:spcAft>
                      </a:pPr>
                      <a:r>
                        <a:rPr lang="en-US" sz="1200" kern="1400" spc="-50" baseline="0" dirty="0" smtClean="0">
                          <a:solidFill>
                            <a:srgbClr val="000000"/>
                          </a:solidFill>
                          <a:latin typeface="+mj-lt"/>
                          <a:ea typeface="Calibri"/>
                        </a:rPr>
                        <a:t>= Harbor :  </a:t>
                      </a:r>
                      <a:r>
                        <a:rPr lang="en-US" sz="1200" kern="1400" spc="-50" baseline="0" dirty="0" smtClean="0">
                          <a:solidFill>
                            <a:srgbClr val="FF0000"/>
                          </a:solidFill>
                          <a:latin typeface="+mj-lt"/>
                          <a:ea typeface="Calibri"/>
                        </a:rPr>
                        <a:t>Ocean transport</a:t>
                      </a:r>
                      <a:r>
                        <a:rPr lang="en-US" sz="1200" kern="1400" spc="-50" baseline="0" dirty="0" smtClean="0">
                          <a:solidFill>
                            <a:srgbClr val="000000"/>
                          </a:solidFill>
                          <a:latin typeface="+mj-lt"/>
                          <a:ea typeface="Calibri"/>
                        </a:rPr>
                        <a:t> : Oil = </a:t>
                      </a:r>
                      <a:r>
                        <a:rPr lang="en-US" sz="1200" kern="1400" spc="-50" baseline="0" dirty="0" smtClean="0">
                          <a:solidFill>
                            <a:srgbClr val="00B050"/>
                          </a:solidFill>
                          <a:latin typeface="+mj-lt"/>
                          <a:ea typeface="Calibri"/>
                        </a:rPr>
                        <a:t>Tr. station </a:t>
                      </a:r>
                      <a:r>
                        <a:rPr lang="en-US" sz="1200" kern="1400" spc="-50" baseline="0" dirty="0" smtClean="0">
                          <a:solidFill>
                            <a:srgbClr val="000000"/>
                          </a:solidFill>
                          <a:latin typeface="+mj-lt"/>
                          <a:ea typeface="Calibri"/>
                        </a:rPr>
                        <a:t>: </a:t>
                      </a:r>
                      <a:r>
                        <a:rPr lang="en-US" sz="1200" kern="1400" spc="-50" baseline="0" dirty="0" smtClean="0">
                          <a:solidFill>
                            <a:srgbClr val="FF0000"/>
                          </a:solidFill>
                          <a:latin typeface="+mj-lt"/>
                          <a:ea typeface="Calibri"/>
                        </a:rPr>
                        <a:t>Oc.tr.</a:t>
                      </a:r>
                      <a:r>
                        <a:rPr lang="en-US" sz="1200" kern="1400" spc="-50" baseline="0" dirty="0" smtClean="0">
                          <a:solidFill>
                            <a:srgbClr val="000000"/>
                          </a:solidFill>
                          <a:latin typeface="+mj-lt"/>
                          <a:ea typeface="Calibri"/>
                        </a:rPr>
                        <a:t> : O</a:t>
                      </a:r>
                      <a:endParaRPr lang="en-US" sz="1200" kern="1400" spc="-50" baseline="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r>
                        <a:rPr lang="en-US" sz="1200" kern="1400" dirty="0" smtClean="0">
                          <a:solidFill>
                            <a:srgbClr val="000000"/>
                          </a:solidFill>
                          <a:latin typeface="+mj-lt"/>
                          <a:ea typeface="Calibri"/>
                        </a:rPr>
                        <a:t>Airplane 	=  </a:t>
                      </a:r>
                      <a:r>
                        <a:rPr lang="en-US" sz="1200" kern="1400" dirty="0" smtClean="0">
                          <a:solidFill>
                            <a:srgbClr val="00B050"/>
                          </a:solidFill>
                          <a:latin typeface="+mj-lt"/>
                          <a:ea typeface="Calibri"/>
                        </a:rPr>
                        <a:t>Vehicle</a:t>
                      </a:r>
                      <a:r>
                        <a:rPr lang="en-US" sz="1200" kern="1400" baseline="0" dirty="0" smtClean="0">
                          <a:solidFill>
                            <a:srgbClr val="000000"/>
                          </a:solidFill>
                          <a:latin typeface="+mj-lt"/>
                          <a:ea typeface="Calibri"/>
                        </a:rPr>
                        <a:t> : </a:t>
                      </a:r>
                      <a:r>
                        <a:rPr lang="en-US" sz="1200" kern="1400" dirty="0" smtClean="0">
                          <a:solidFill>
                            <a:srgbClr val="FF0000"/>
                          </a:solidFill>
                          <a:latin typeface="+mj-lt"/>
                          <a:ea typeface="Calibri"/>
                          <a:cs typeface="+mn-cs"/>
                        </a:rPr>
                        <a:t>Air transport</a:t>
                      </a: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r>
                        <a:rPr lang="en-US" sz="1200" kern="1400" dirty="0" smtClean="0">
                          <a:solidFill>
                            <a:srgbClr val="000000"/>
                          </a:solidFill>
                          <a:latin typeface="+mj-lt"/>
                          <a:ea typeface="Calibri"/>
                        </a:rPr>
                        <a:t>Ship 	=  </a:t>
                      </a:r>
                      <a:r>
                        <a:rPr lang="en-US" sz="1200" kern="1400" dirty="0" smtClean="0">
                          <a:solidFill>
                            <a:srgbClr val="00B050"/>
                          </a:solidFill>
                          <a:latin typeface="+mj-lt"/>
                          <a:ea typeface="Calibri"/>
                        </a:rPr>
                        <a:t>Vehicle</a:t>
                      </a:r>
                      <a:r>
                        <a:rPr lang="en-US" sz="1200" kern="1400" baseline="0" dirty="0" smtClean="0">
                          <a:solidFill>
                            <a:srgbClr val="000000"/>
                          </a:solidFill>
                          <a:latin typeface="+mj-lt"/>
                          <a:ea typeface="Calibri"/>
                        </a:rPr>
                        <a:t> :</a:t>
                      </a:r>
                      <a:r>
                        <a:rPr lang="en-US" sz="1200" kern="1400" spc="-40" baseline="0" dirty="0" smtClean="0">
                          <a:solidFill>
                            <a:srgbClr val="000000"/>
                          </a:solidFill>
                          <a:latin typeface="+mj-lt"/>
                          <a:ea typeface="Calibri"/>
                        </a:rPr>
                        <a:t> </a:t>
                      </a:r>
                      <a:r>
                        <a:rPr lang="en-US" sz="1200" kern="1400" spc="-40" dirty="0" smtClean="0">
                          <a:solidFill>
                            <a:srgbClr val="FF0000"/>
                          </a:solidFill>
                          <a:latin typeface="+mj-lt"/>
                          <a:ea typeface="Calibri"/>
                          <a:cs typeface="+mn-cs"/>
                        </a:rPr>
                        <a:t>Water transport</a:t>
                      </a: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r>
                        <a:rPr lang="en-US" sz="1200" kern="1400" dirty="0" smtClean="0">
                          <a:solidFill>
                            <a:srgbClr val="000000"/>
                          </a:solidFill>
                          <a:latin typeface="+mj-lt"/>
                          <a:ea typeface="Calibri"/>
                        </a:rPr>
                        <a:t>Car 	=  </a:t>
                      </a:r>
                      <a:r>
                        <a:rPr lang="en-US" sz="1200" kern="1400" dirty="0" smtClean="0">
                          <a:solidFill>
                            <a:srgbClr val="00B050"/>
                          </a:solidFill>
                          <a:latin typeface="+mj-lt"/>
                          <a:ea typeface="Calibri"/>
                        </a:rPr>
                        <a:t>Vehicle</a:t>
                      </a:r>
                      <a:r>
                        <a:rPr lang="en-US" sz="1200" kern="1400" baseline="0" dirty="0" smtClean="0">
                          <a:solidFill>
                            <a:srgbClr val="000000"/>
                          </a:solidFill>
                          <a:latin typeface="+mj-lt"/>
                          <a:ea typeface="Calibri"/>
                        </a:rPr>
                        <a:t> : </a:t>
                      </a:r>
                      <a:r>
                        <a:rPr lang="en-US" sz="1200" kern="1400" dirty="0" smtClean="0">
                          <a:solidFill>
                            <a:srgbClr val="FF0000"/>
                          </a:solidFill>
                          <a:latin typeface="+mj-lt"/>
                          <a:ea typeface="Calibri"/>
                          <a:cs typeface="+mn-cs"/>
                        </a:rPr>
                        <a:t>Road transport</a:t>
                      </a: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r>
                        <a:rPr lang="en-US" sz="1200" kern="1400" dirty="0" smtClean="0">
                          <a:solidFill>
                            <a:srgbClr val="000000"/>
                          </a:solidFill>
                          <a:latin typeface="+mj-lt"/>
                          <a:ea typeface="Calibri"/>
                        </a:rPr>
                        <a:t>Locomotive 	=  </a:t>
                      </a:r>
                      <a:r>
                        <a:rPr lang="en-US" sz="1200" kern="1400" dirty="0" smtClean="0">
                          <a:solidFill>
                            <a:srgbClr val="00B050"/>
                          </a:solidFill>
                          <a:latin typeface="+mj-lt"/>
                          <a:ea typeface="Calibri"/>
                        </a:rPr>
                        <a:t>Vehicle</a:t>
                      </a:r>
                      <a:r>
                        <a:rPr lang="en-US" sz="1200" kern="1400" baseline="0" dirty="0" smtClean="0">
                          <a:solidFill>
                            <a:srgbClr val="000000"/>
                          </a:solidFill>
                          <a:latin typeface="+mj-lt"/>
                          <a:ea typeface="Calibri"/>
                        </a:rPr>
                        <a:t> : </a:t>
                      </a:r>
                      <a:r>
                        <a:rPr lang="en-US" sz="1200" kern="1400" dirty="0" smtClean="0">
                          <a:solidFill>
                            <a:srgbClr val="FF0000"/>
                          </a:solidFill>
                          <a:latin typeface="+mj-lt"/>
                          <a:ea typeface="Calibri"/>
                          <a:cs typeface="+mn-cs"/>
                        </a:rPr>
                        <a:t>Rail transport</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lgn="l" defTabSz="1410782" rtl="0" eaLnBrk="1" latinLnBrk="0" hangingPunct="1">
                        <a:spcBef>
                          <a:spcPts val="0"/>
                        </a:spcBef>
                        <a:spcAft>
                          <a:spcPts val="0"/>
                        </a:spcAft>
                        <a:tabLst>
                          <a:tab pos="857250" algn="l"/>
                        </a:tabLst>
                      </a:pPr>
                      <a:r>
                        <a:rPr lang="en-US" sz="1200" kern="1400" dirty="0" smtClean="0">
                          <a:solidFill>
                            <a:srgbClr val="FF0000"/>
                          </a:solidFill>
                          <a:latin typeface="+mj-lt"/>
                          <a:ea typeface="Calibri"/>
                          <a:cs typeface="+mn-cs"/>
                        </a:rPr>
                        <a:t>Ground transport</a:t>
                      </a:r>
                    </a:p>
                    <a:p>
                      <a:pPr marL="0" marR="0" algn="l" defTabSz="1410782" rtl="0" eaLnBrk="1" latinLnBrk="0" hangingPunct="1">
                        <a:spcBef>
                          <a:spcPts val="0"/>
                        </a:spcBef>
                        <a:spcAft>
                          <a:spcPts val="0"/>
                        </a:spcAft>
                        <a:tabLst>
                          <a:tab pos="857250" algn="l"/>
                        </a:tabLst>
                      </a:pPr>
                      <a:r>
                        <a:rPr lang="en-US" sz="1200" kern="1400" dirty="0" smtClean="0">
                          <a:solidFill>
                            <a:srgbClr val="FF0000"/>
                          </a:solidFill>
                          <a:latin typeface="+mj-lt"/>
                          <a:ea typeface="Calibri"/>
                          <a:cs typeface="+mn-cs"/>
                        </a:rPr>
                        <a:t>        Road transport</a:t>
                      </a:r>
                    </a:p>
                    <a:p>
                      <a:pPr marL="0" marR="0" algn="l" defTabSz="1410782" rtl="0" eaLnBrk="1" latinLnBrk="0" hangingPunct="1">
                        <a:spcBef>
                          <a:spcPts val="0"/>
                        </a:spcBef>
                        <a:spcAft>
                          <a:spcPts val="0"/>
                        </a:spcAft>
                        <a:tabLst>
                          <a:tab pos="857250" algn="l"/>
                        </a:tabLst>
                      </a:pPr>
                      <a:r>
                        <a:rPr lang="en-US" sz="1200" kern="1400" dirty="0" smtClean="0">
                          <a:solidFill>
                            <a:srgbClr val="FF0000"/>
                          </a:solidFill>
                          <a:latin typeface="+mj-lt"/>
                          <a:ea typeface="Calibri"/>
                          <a:cs typeface="+mn-cs"/>
                        </a:rPr>
                        <a:t>        Rail transport</a:t>
                      </a:r>
                    </a:p>
                    <a:p>
                      <a:pPr marL="0" marR="0" algn="l" defTabSz="1410782" rtl="0" eaLnBrk="1" latinLnBrk="0" hangingPunct="1">
                        <a:spcBef>
                          <a:spcPts val="0"/>
                        </a:spcBef>
                        <a:spcAft>
                          <a:spcPts val="0"/>
                        </a:spcAft>
                        <a:tabLst>
                          <a:tab pos="857250" algn="l"/>
                        </a:tabLst>
                      </a:pPr>
                      <a:endParaRPr lang="en-US" sz="1200" kern="1400" dirty="0" smtClean="0">
                        <a:solidFill>
                          <a:srgbClr val="FF0000"/>
                        </a:solidFill>
                        <a:latin typeface="+mj-lt"/>
                        <a:ea typeface="Calibri"/>
                        <a:cs typeface="+mn-cs"/>
                      </a:endParaRPr>
                    </a:p>
                    <a:p>
                      <a:pPr marL="0" marR="0" algn="l" defTabSz="1410782" rtl="0" eaLnBrk="1" latinLnBrk="0" hangingPunct="1">
                        <a:spcBef>
                          <a:spcPts val="0"/>
                        </a:spcBef>
                        <a:spcAft>
                          <a:spcPts val="0"/>
                        </a:spcAft>
                        <a:tabLst>
                          <a:tab pos="857250" algn="l"/>
                        </a:tabLst>
                      </a:pPr>
                      <a:r>
                        <a:rPr lang="en-US" sz="1200" kern="1400" dirty="0" smtClean="0">
                          <a:solidFill>
                            <a:srgbClr val="FF0000"/>
                          </a:solidFill>
                          <a:latin typeface="+mj-lt"/>
                          <a:ea typeface="Calibri"/>
                          <a:cs typeface="+mn-cs"/>
                        </a:rPr>
                        <a:t>Water transport</a:t>
                      </a:r>
                    </a:p>
                    <a:p>
                      <a:pPr marL="0" marR="0" algn="l" defTabSz="1410782" rtl="0" eaLnBrk="1" latinLnBrk="0" hangingPunct="1">
                        <a:spcBef>
                          <a:spcPts val="0"/>
                        </a:spcBef>
                        <a:spcAft>
                          <a:spcPts val="0"/>
                        </a:spcAft>
                        <a:tabLst>
                          <a:tab pos="857250" algn="l"/>
                        </a:tabLst>
                      </a:pPr>
                      <a:endParaRPr lang="en-US" sz="1200" kern="1400" dirty="0" smtClean="0">
                        <a:solidFill>
                          <a:srgbClr val="FF0000"/>
                        </a:solidFill>
                        <a:latin typeface="+mj-lt"/>
                        <a:ea typeface="Calibri"/>
                        <a:cs typeface="+mn-cs"/>
                      </a:endParaRPr>
                    </a:p>
                    <a:p>
                      <a:pPr marL="0" marR="0" algn="l" defTabSz="1410782" rtl="0" eaLnBrk="1" latinLnBrk="0" hangingPunct="1">
                        <a:spcBef>
                          <a:spcPts val="0"/>
                        </a:spcBef>
                        <a:spcAft>
                          <a:spcPts val="0"/>
                        </a:spcAft>
                        <a:tabLst>
                          <a:tab pos="857250" algn="l"/>
                        </a:tabLst>
                      </a:pPr>
                      <a:r>
                        <a:rPr lang="en-US" sz="1200" kern="1400" dirty="0" smtClean="0">
                          <a:solidFill>
                            <a:srgbClr val="FF0000"/>
                          </a:solidFill>
                          <a:latin typeface="+mj-lt"/>
                          <a:ea typeface="Calibri"/>
                          <a:cs typeface="+mn-cs"/>
                        </a:rPr>
                        <a:t>Air transport</a:t>
                      </a: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r>
                        <a:rPr lang="en-US" sz="1200" kern="1400" baseline="0" dirty="0" smtClean="0">
                          <a:solidFill>
                            <a:srgbClr val="000000"/>
                          </a:solidFill>
                          <a:latin typeface="+mj-lt"/>
                          <a:ea typeface="Calibri"/>
                        </a:rPr>
                        <a:t>(In order of historical appearance)</a:t>
                      </a:r>
                    </a:p>
                    <a:p>
                      <a:pPr marL="0" marR="0">
                        <a:spcBef>
                          <a:spcPts val="0"/>
                        </a:spcBef>
                        <a:spcAft>
                          <a:spcPts val="0"/>
                        </a:spcAft>
                      </a:pPr>
                      <a:r>
                        <a:rPr lang="en-US" sz="1200" kern="1400" baseline="0" dirty="0" smtClean="0">
                          <a:solidFill>
                            <a:srgbClr val="000000"/>
                          </a:solidFill>
                          <a:latin typeface="+mj-lt"/>
                          <a:ea typeface="Calibri"/>
                        </a:rPr>
                        <a:t>(Ordering by importance would put Air transport in second position)</a:t>
                      </a: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B050"/>
                          </a:solidFill>
                          <a:latin typeface="+mj-lt"/>
                          <a:ea typeface="Calibri"/>
                        </a:rPr>
                        <a:t>Traffic facility</a:t>
                      </a:r>
                    </a:p>
                    <a:p>
                      <a:pPr marL="0" marR="0">
                        <a:spcBef>
                          <a:spcPts val="0"/>
                        </a:spcBef>
                        <a:spcAft>
                          <a:spcPts val="0"/>
                        </a:spcAft>
                      </a:pPr>
                      <a:r>
                        <a:rPr lang="en-US" sz="1200" kern="1400" baseline="0" dirty="0" smtClean="0">
                          <a:solidFill>
                            <a:srgbClr val="00B050"/>
                          </a:solidFill>
                          <a:latin typeface="+mj-lt"/>
                          <a:ea typeface="Calibri"/>
                        </a:rPr>
                        <a:t>         </a:t>
                      </a:r>
                      <a:r>
                        <a:rPr lang="en-US" sz="1200" kern="1400" dirty="0" smtClean="0">
                          <a:solidFill>
                            <a:srgbClr val="00B050"/>
                          </a:solidFill>
                          <a:latin typeface="+mj-lt"/>
                          <a:ea typeface="Calibri"/>
                        </a:rPr>
                        <a:t>Traffic</a:t>
                      </a:r>
                      <a:r>
                        <a:rPr lang="en-US" sz="1200" kern="1400" baseline="0" dirty="0" smtClean="0">
                          <a:solidFill>
                            <a:srgbClr val="00B050"/>
                          </a:solidFill>
                          <a:latin typeface="+mj-lt"/>
                          <a:ea typeface="Calibri"/>
                        </a:rPr>
                        <a:t> station</a:t>
                      </a:r>
                    </a:p>
                    <a:p>
                      <a:pPr marL="0" marR="0">
                        <a:spcBef>
                          <a:spcPts val="0"/>
                        </a:spcBef>
                        <a:spcAft>
                          <a:spcPts val="0"/>
                        </a:spcAft>
                      </a:pPr>
                      <a:r>
                        <a:rPr lang="en-US" sz="1200" kern="1400" baseline="0" dirty="0" smtClean="0">
                          <a:solidFill>
                            <a:srgbClr val="00B050"/>
                          </a:solidFill>
                          <a:latin typeface="+mj-lt"/>
                          <a:ea typeface="Calibri"/>
                        </a:rPr>
                        <a:t>         Traffic route</a:t>
                      </a:r>
                    </a:p>
                    <a:p>
                      <a:pPr marL="0" marR="0">
                        <a:spcBef>
                          <a:spcPts val="0"/>
                        </a:spcBef>
                        <a:spcAft>
                          <a:spcPts val="0"/>
                        </a:spcAft>
                      </a:pPr>
                      <a:endParaRPr lang="en-US" sz="1200" kern="1400" baseline="0" dirty="0" smtClean="0">
                        <a:solidFill>
                          <a:srgbClr val="00B050"/>
                        </a:solidFill>
                        <a:latin typeface="+mj-lt"/>
                        <a:ea typeface="Calibri"/>
                      </a:endParaRPr>
                    </a:p>
                    <a:p>
                      <a:pPr marL="0" marR="0">
                        <a:spcBef>
                          <a:spcPts val="0"/>
                        </a:spcBef>
                        <a:spcAft>
                          <a:spcPts val="0"/>
                        </a:spcAft>
                      </a:pPr>
                      <a:r>
                        <a:rPr lang="en-US" sz="1200" kern="1400" baseline="0" dirty="0" smtClean="0">
                          <a:solidFill>
                            <a:srgbClr val="00B050"/>
                          </a:solidFill>
                          <a:latin typeface="+mj-lt"/>
                          <a:ea typeface="Calibri"/>
                        </a:rPr>
                        <a:t>Vehicle</a:t>
                      </a:r>
                    </a:p>
                    <a:p>
                      <a:pPr marL="0" marR="0">
                        <a:spcBef>
                          <a:spcPts val="0"/>
                        </a:spcBef>
                        <a:spcAft>
                          <a:spcPts val="0"/>
                        </a:spcAft>
                      </a:pP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p>
                      <a:pPr marL="0" marR="0">
                        <a:spcBef>
                          <a:spcPts val="0"/>
                        </a:spcBef>
                        <a:spcAft>
                          <a:spcPts val="0"/>
                        </a:spcAft>
                      </a:pPr>
                      <a:endParaRPr lang="en-US" sz="1200" kern="1400" baseline="0" dirty="0" smtClean="0">
                        <a:solidFill>
                          <a:schemeClr val="tx1"/>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Slide Number Placeholder 4"/>
          <p:cNvSpPr>
            <a:spLocks noGrp="1"/>
          </p:cNvSpPr>
          <p:nvPr>
            <p:ph type="sldNum" sz="quarter" idx="12"/>
          </p:nvPr>
        </p:nvSpPr>
        <p:spPr/>
        <p:txBody>
          <a:bodyPr/>
          <a:lstStyle/>
          <a:p>
            <a:pPr>
              <a:defRPr/>
            </a:pPr>
            <a:fld id="{1C34AABC-7A0A-4F81-8B5A-F7715F07E9BB}" type="slidenum">
              <a:rPr lang="en-US" smtClean="0"/>
              <a:pPr>
                <a:defRPr/>
              </a:pPr>
              <a:t>45</a:t>
            </a:fld>
            <a:endParaRPr lang="en-US" dirty="0"/>
          </a:p>
        </p:txBody>
      </p:sp>
      <p:pic>
        <p:nvPicPr>
          <p:cNvPr id="6" name="~PP58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8869022" y="4495802"/>
            <a:ext cx="625476" cy="625475"/>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47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936404028"/>
              </p:ext>
            </p:extLst>
          </p:nvPr>
        </p:nvGraphicFramePr>
        <p:xfrm>
          <a:off x="457200" y="150813"/>
          <a:ext cx="20496313" cy="5335587"/>
        </p:xfrm>
        <a:graphic>
          <a:graphicData uri="http://schemas.openxmlformats.org/drawingml/2006/table">
            <a:tbl>
              <a:tblPr/>
              <a:tblGrid>
                <a:gridCol w="1600200"/>
                <a:gridCol w="1524000"/>
                <a:gridCol w="1261872"/>
                <a:gridCol w="3538728"/>
                <a:gridCol w="2819401"/>
                <a:gridCol w="2055912"/>
                <a:gridCol w="1676400"/>
                <a:gridCol w="1905000"/>
                <a:gridCol w="4114800"/>
              </a:tblGrid>
              <a:tr h="460720">
                <a:tc rowSpan="2">
                  <a:txBody>
                    <a:bodyPr/>
                    <a:lstStyle/>
                    <a:p>
                      <a:pPr marL="0" marR="0" algn="ctr">
                        <a:spcBef>
                          <a:spcPts val="0"/>
                        </a:spcBef>
                        <a:spcAft>
                          <a:spcPts val="0"/>
                        </a:spcAft>
                      </a:pPr>
                      <a:r>
                        <a:rPr lang="en-US" sz="1200" b="1" kern="1400" dirty="0" smtClean="0">
                          <a:solidFill>
                            <a:srgbClr val="000000"/>
                          </a:solidFill>
                          <a:latin typeface="Arial" panose="020B0604020202020204" pitchFamily="34" charset="0"/>
                          <a:ea typeface="Calibri"/>
                          <a:cs typeface="Arial" panose="020B0604020202020204" pitchFamily="34" charset="0"/>
                        </a:rPr>
                        <a:t>a</a:t>
                      </a:r>
                    </a:p>
                    <a:p>
                      <a:pPr marL="0" marR="0" algn="ctr">
                        <a:spcBef>
                          <a:spcPts val="0"/>
                        </a:spcBef>
                        <a:spcAft>
                          <a:spcPts val="0"/>
                        </a:spcAft>
                      </a:pPr>
                      <a:r>
                        <a:rPr lang="en-US" sz="1200" b="1" kern="1400" dirty="0" smtClean="0">
                          <a:solidFill>
                            <a:srgbClr val="000000"/>
                          </a:solidFill>
                          <a:latin typeface="Arial" panose="020B0604020202020204" pitchFamily="34" charset="0"/>
                          <a:ea typeface="Calibri"/>
                          <a:cs typeface="Arial" panose="020B0604020202020204" pitchFamily="34" charset="0"/>
                        </a:rPr>
                        <a:t>Search terms</a:t>
                      </a:r>
                    </a:p>
                    <a:p>
                      <a:pPr marL="0" marR="0" algn="ctr">
                        <a:spcBef>
                          <a:spcPts val="0"/>
                        </a:spcBef>
                        <a:spcAft>
                          <a:spcPts val="0"/>
                        </a:spcAft>
                      </a:pPr>
                      <a:r>
                        <a:rPr lang="en-US" sz="1200" b="1" kern="1400" dirty="0" smtClean="0">
                          <a:solidFill>
                            <a:srgbClr val="000000"/>
                          </a:solidFill>
                          <a:latin typeface="Arial" panose="020B0604020202020204" pitchFamily="34" charset="0"/>
                          <a:ea typeface="Calibri"/>
                          <a:cs typeface="Arial" panose="020B0604020202020204" pitchFamily="34" charset="0"/>
                        </a:rPr>
                        <a:t>for concept Harbor</a:t>
                      </a:r>
                    </a:p>
                    <a:p>
                      <a:pPr marL="0" marR="0" algn="ctr">
                        <a:spcBef>
                          <a:spcPts val="0"/>
                        </a:spcBef>
                        <a:spcAft>
                          <a:spcPts val="0"/>
                        </a:spcAft>
                      </a:pPr>
                      <a:r>
                        <a:rPr lang="en-US" sz="1200" b="0" kern="1400" dirty="0" smtClean="0">
                          <a:solidFill>
                            <a:srgbClr val="000000"/>
                          </a:solidFill>
                          <a:latin typeface="Arial" panose="020B0604020202020204" pitchFamily="34" charset="0"/>
                          <a:ea typeface="Calibri"/>
                          <a:cs typeface="Arial" panose="020B0604020202020204" pitchFamily="34" charset="0"/>
                        </a:rPr>
                        <a:t>in the raw alpha index</a:t>
                      </a:r>
                      <a:endParaRPr lang="en-US" sz="1200" b="0" kern="1400" dirty="0">
                        <a:solidFill>
                          <a:srgbClr val="000000"/>
                        </a:solidFill>
                        <a:latin typeface="Arial" panose="020B0604020202020204" pitchFamily="34" charset="0"/>
                        <a:ea typeface="Calibri"/>
                        <a:cs typeface="Arial" panose="020B0604020202020204" pitchFamily="34" charset="0"/>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Arial" panose="020B0604020202020204" pitchFamily="34" charset="0"/>
                          <a:ea typeface="Calibri"/>
                          <a:cs typeface="Arial" panose="020B0604020202020204" pitchFamily="34" charset="0"/>
                        </a:rPr>
                        <a:t>b1</a:t>
                      </a:r>
                    </a:p>
                    <a:p>
                      <a:pPr marL="0" marR="0" algn="ctr">
                        <a:spcBef>
                          <a:spcPts val="0"/>
                        </a:spcBef>
                        <a:spcAft>
                          <a:spcPts val="0"/>
                        </a:spcAft>
                      </a:pPr>
                      <a:r>
                        <a:rPr lang="en-US" sz="1200" b="1" kern="1400" dirty="0" smtClean="0">
                          <a:solidFill>
                            <a:srgbClr val="000000"/>
                          </a:solidFill>
                          <a:latin typeface="Arial" panose="020B0604020202020204" pitchFamily="34" charset="0"/>
                          <a:ea typeface="Calibri"/>
                          <a:cs typeface="Arial" panose="020B0604020202020204" pitchFamily="34" charset="0"/>
                        </a:rPr>
                        <a:t>Variants </a:t>
                      </a:r>
                      <a:r>
                        <a:rPr lang="en-US" sz="1200" b="1" kern="1400" dirty="0">
                          <a:solidFill>
                            <a:srgbClr val="000000"/>
                          </a:solidFill>
                          <a:latin typeface="Arial" panose="020B0604020202020204" pitchFamily="34" charset="0"/>
                          <a:ea typeface="Calibri"/>
                          <a:cs typeface="Arial" panose="020B0604020202020204" pitchFamily="34" charset="0"/>
                        </a:rPr>
                        <a:t>consolidated</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Arial" panose="020B0604020202020204" pitchFamily="34" charset="0"/>
                          <a:ea typeface="Calibri"/>
                          <a:cs typeface="Arial" panose="020B0604020202020204" pitchFamily="34" charset="0"/>
                        </a:rPr>
                        <a:t>b2</a:t>
                      </a:r>
                    </a:p>
                    <a:p>
                      <a:pPr marL="0" marR="0" algn="ctr">
                        <a:spcBef>
                          <a:spcPts val="0"/>
                        </a:spcBef>
                        <a:spcAft>
                          <a:spcPts val="0"/>
                        </a:spcAft>
                      </a:pPr>
                      <a:r>
                        <a:rPr lang="en-US" sz="1200" b="1" kern="1400" dirty="0" smtClean="0">
                          <a:solidFill>
                            <a:srgbClr val="000000"/>
                          </a:solidFill>
                          <a:latin typeface="Arial" panose="020B0604020202020204" pitchFamily="34" charset="0"/>
                          <a:ea typeface="Calibri"/>
                          <a:cs typeface="Arial" panose="020B0604020202020204" pitchFamily="34" charset="0"/>
                        </a:rPr>
                        <a:t>Synonyms </a:t>
                      </a:r>
                      <a:r>
                        <a:rPr lang="en-US" sz="1200" b="1" kern="1400" dirty="0">
                          <a:solidFill>
                            <a:srgbClr val="000000"/>
                          </a:solidFill>
                          <a:latin typeface="Arial" panose="020B0604020202020204" pitchFamily="34" charset="0"/>
                          <a:ea typeface="Calibri"/>
                          <a:cs typeface="Arial" panose="020B0604020202020204" pitchFamily="34" charset="0"/>
                        </a:rPr>
                        <a:t>consolidated</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Arial" panose="020B0604020202020204" pitchFamily="34" charset="0"/>
                          <a:ea typeface="Calibri"/>
                          <a:cs typeface="Arial" panose="020B0604020202020204" pitchFamily="34" charset="0"/>
                        </a:rPr>
                        <a:t>c1</a:t>
                      </a:r>
                    </a:p>
                    <a:p>
                      <a:pPr marL="0" marR="0" algn="ctr">
                        <a:spcBef>
                          <a:spcPts val="0"/>
                        </a:spcBef>
                        <a:spcAft>
                          <a:spcPts val="0"/>
                        </a:spcAft>
                      </a:pPr>
                      <a:r>
                        <a:rPr lang="en-US" sz="1200" b="1" kern="1400" dirty="0" smtClean="0">
                          <a:solidFill>
                            <a:srgbClr val="000000"/>
                          </a:solidFill>
                          <a:latin typeface="Arial" panose="020B0604020202020204" pitchFamily="34" charset="0"/>
                          <a:ea typeface="Calibri"/>
                          <a:cs typeface="Arial" panose="020B0604020202020204" pitchFamily="34" charset="0"/>
                        </a:rPr>
                        <a:t>Semantic factors</a:t>
                      </a:r>
                      <a:endParaRPr lang="en-US" sz="1200" b="1" kern="1400" dirty="0">
                        <a:solidFill>
                          <a:srgbClr val="000000"/>
                        </a:solidFill>
                        <a:latin typeface="Arial" panose="020B0604020202020204" pitchFamily="34" charset="0"/>
                        <a:ea typeface="Calibri"/>
                        <a:cs typeface="Arial" panose="020B0604020202020204" pitchFamily="34" charset="0"/>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Arial" panose="020B0604020202020204" pitchFamily="34" charset="0"/>
                          <a:ea typeface="Calibri"/>
                          <a:cs typeface="Arial" panose="020B0604020202020204" pitchFamily="34" charset="0"/>
                        </a:rPr>
                        <a:t>c1 continued</a:t>
                      </a:r>
                    </a:p>
                    <a:p>
                      <a:pPr marL="0" marR="0" algn="ctr">
                        <a:spcBef>
                          <a:spcPts val="0"/>
                        </a:spcBef>
                        <a:spcAft>
                          <a:spcPts val="0"/>
                        </a:spcAft>
                      </a:pPr>
                      <a:r>
                        <a:rPr lang="en-US" sz="1200" b="1" kern="1400" dirty="0" smtClean="0">
                          <a:solidFill>
                            <a:srgbClr val="000000"/>
                          </a:solidFill>
                          <a:latin typeface="Arial" panose="020B0604020202020204" pitchFamily="34" charset="0"/>
                          <a:ea typeface="Calibri"/>
                          <a:cs typeface="Arial" panose="020B0604020202020204" pitchFamily="34" charset="0"/>
                        </a:rPr>
                        <a:t>Semantic</a:t>
                      </a:r>
                      <a:r>
                        <a:rPr lang="en-US" sz="1200" b="1" kern="1400" baseline="0" dirty="0" smtClean="0">
                          <a:solidFill>
                            <a:srgbClr val="000000"/>
                          </a:solidFill>
                          <a:latin typeface="Arial" panose="020B0604020202020204" pitchFamily="34" charset="0"/>
                          <a:ea typeface="Calibri"/>
                          <a:cs typeface="Arial" panose="020B0604020202020204" pitchFamily="34" charset="0"/>
                        </a:rPr>
                        <a:t> factors 2</a:t>
                      </a:r>
                      <a:endParaRPr lang="en-US" sz="1200" b="1" kern="1400" dirty="0">
                        <a:solidFill>
                          <a:srgbClr val="000000"/>
                        </a:solidFill>
                        <a:latin typeface="Arial" panose="020B0604020202020204" pitchFamily="34" charset="0"/>
                        <a:ea typeface="Calibri"/>
                        <a:cs typeface="Arial" panose="020B0604020202020204" pitchFamily="34" charset="0"/>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spcBef>
                          <a:spcPts val="0"/>
                        </a:spcBef>
                        <a:spcAft>
                          <a:spcPts val="0"/>
                        </a:spcAft>
                      </a:pPr>
                      <a:r>
                        <a:rPr lang="en-US" sz="1200" b="1" kern="1400" dirty="0" smtClean="0">
                          <a:solidFill>
                            <a:srgbClr val="000000"/>
                          </a:solidFill>
                          <a:latin typeface="Arial" panose="020B0604020202020204" pitchFamily="34" charset="0"/>
                          <a:ea typeface="Calibri"/>
                          <a:cs typeface="Arial" panose="020B0604020202020204" pitchFamily="34" charset="0"/>
                        </a:rPr>
                        <a:t>c2</a:t>
                      </a:r>
                    </a:p>
                    <a:p>
                      <a:pPr marL="0" marR="0" algn="ctr">
                        <a:spcBef>
                          <a:spcPts val="0"/>
                        </a:spcBef>
                        <a:spcAft>
                          <a:spcPts val="0"/>
                        </a:spcAft>
                      </a:pPr>
                      <a:r>
                        <a:rPr lang="en-US" sz="1200" b="1" kern="1400" dirty="0" smtClean="0">
                          <a:solidFill>
                            <a:srgbClr val="000000"/>
                          </a:solidFill>
                          <a:latin typeface="Arial" panose="020B0604020202020204" pitchFamily="34" charset="0"/>
                          <a:ea typeface="Calibri"/>
                          <a:cs typeface="Arial" panose="020B0604020202020204" pitchFamily="34" charset="0"/>
                        </a:rPr>
                        <a:t>Facets</a:t>
                      </a:r>
                      <a:endParaRPr lang="en-US" sz="1200" b="1" kern="1400" dirty="0">
                        <a:solidFill>
                          <a:srgbClr val="000000"/>
                        </a:solidFill>
                        <a:latin typeface="Arial" panose="020B0604020202020204" pitchFamily="34" charset="0"/>
                        <a:ea typeface="Calibri"/>
                        <a:cs typeface="Arial" panose="020B0604020202020204" pitchFamily="34" charset="0"/>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endParaRPr lang="en-US" sz="1200" b="1" kern="1400" dirty="0" smtClean="0">
                        <a:solidFill>
                          <a:srgbClr val="000000"/>
                        </a:solidFill>
                        <a:latin typeface="Arial" panose="020B0604020202020204" pitchFamily="34" charset="0"/>
                        <a:ea typeface="Calibri"/>
                        <a:cs typeface="Arial" panose="020B0604020202020204" pitchFamily="34" charset="0"/>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1467">
                <a:tc v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1410782" rtl="0" eaLnBrk="1" latinLnBrk="0" hangingPunct="1">
                        <a:spcBef>
                          <a:spcPts val="0"/>
                        </a:spcBef>
                        <a:spcAft>
                          <a:spcPts val="0"/>
                        </a:spcAft>
                        <a:tabLst>
                          <a:tab pos="857250" algn="l"/>
                        </a:tabLst>
                      </a:pPr>
                      <a:r>
                        <a:rPr lang="en-US" sz="1200" b="1" kern="1400" dirty="0" smtClean="0">
                          <a:solidFill>
                            <a:srgbClr val="FF0000"/>
                          </a:solidFill>
                          <a:latin typeface="Arial" panose="020B0604020202020204" pitchFamily="34" charset="0"/>
                          <a:ea typeface="Calibri"/>
                          <a:cs typeface="Arial" panose="020B0604020202020204" pitchFamily="34" charset="0"/>
                        </a:rPr>
                        <a:t>Mode of transportation</a:t>
                      </a:r>
                      <a:endParaRPr lang="en-US" sz="1200" b="1" kern="1400" dirty="0">
                        <a:solidFill>
                          <a:srgbClr val="FF0000"/>
                        </a:solidFill>
                        <a:latin typeface="Arial" panose="020B0604020202020204" pitchFamily="34" charset="0"/>
                        <a:ea typeface="Calibri"/>
                        <a:cs typeface="Arial" panose="020B0604020202020204" pitchFamily="34" charset="0"/>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kern="1400" dirty="0" smtClean="0">
                          <a:solidFill>
                            <a:srgbClr val="00B050"/>
                          </a:solidFill>
                          <a:latin typeface="Arial" panose="020B0604020202020204" pitchFamily="34" charset="0"/>
                          <a:ea typeface="Calibri"/>
                          <a:cs typeface="Arial" panose="020B0604020202020204" pitchFamily="34" charset="0"/>
                        </a:rPr>
                        <a:t>transportation system component</a:t>
                      </a:r>
                      <a:endParaRPr lang="en-US" sz="1200" b="1" kern="1400" dirty="0">
                        <a:solidFill>
                          <a:srgbClr val="00B050"/>
                        </a:solidFill>
                        <a:latin typeface="Arial" panose="020B0604020202020204" pitchFamily="34" charset="0"/>
                        <a:ea typeface="Calibri"/>
                        <a:cs typeface="Arial" panose="020B0604020202020204" pitchFamily="34" charset="0"/>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kern="1400" dirty="0" smtClean="0">
                          <a:solidFill>
                            <a:srgbClr val="0070C0"/>
                          </a:solidFill>
                          <a:latin typeface="Arial" panose="020B0604020202020204" pitchFamily="34" charset="0"/>
                          <a:ea typeface="Calibri"/>
                          <a:cs typeface="Arial" panose="020B0604020202020204" pitchFamily="34" charset="0"/>
                        </a:rPr>
                        <a:t>Object of transportation</a:t>
                      </a:r>
                      <a:endParaRPr lang="en-US" sz="1200" b="1" kern="1400" dirty="0">
                        <a:solidFill>
                          <a:srgbClr val="0070C0"/>
                        </a:solidFill>
                        <a:latin typeface="Arial" panose="020B0604020202020204" pitchFamily="34" charset="0"/>
                        <a:ea typeface="Calibri"/>
                        <a:cs typeface="Arial" panose="020B0604020202020204" pitchFamily="34" charset="0"/>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43400">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Harbor</a:t>
                      </a:r>
                    </a:p>
                    <a:p>
                      <a:pPr marL="0" marR="0">
                        <a:spcBef>
                          <a:spcPts val="0"/>
                        </a:spcBef>
                        <a:spcAft>
                          <a:spcPts val="0"/>
                        </a:spcAft>
                      </a:pPr>
                      <a:r>
                        <a:rPr lang="en-US" sz="1200" kern="1400" dirty="0" smtClean="0">
                          <a:solidFill>
                            <a:srgbClr val="000000"/>
                          </a:solidFill>
                          <a:latin typeface="+mj-lt"/>
                          <a:ea typeface="Calibri"/>
                        </a:rPr>
                        <a:t>Harbors</a:t>
                      </a:r>
                    </a:p>
                    <a:p>
                      <a:pPr marL="0" marR="0">
                        <a:spcBef>
                          <a:spcPts val="0"/>
                        </a:spcBef>
                        <a:spcAft>
                          <a:spcPts val="0"/>
                        </a:spcAft>
                      </a:pPr>
                      <a:r>
                        <a:rPr lang="en-US" sz="1200" kern="1400" dirty="0" smtClean="0">
                          <a:solidFill>
                            <a:srgbClr val="000000"/>
                          </a:solidFill>
                          <a:latin typeface="+mj-lt"/>
                          <a:ea typeface="Calibri"/>
                        </a:rPr>
                        <a:t>Harbour</a:t>
                      </a:r>
                    </a:p>
                    <a:p>
                      <a:pPr marL="0" marR="0">
                        <a:spcBef>
                          <a:spcPts val="0"/>
                        </a:spcBef>
                        <a:spcAft>
                          <a:spcPts val="0"/>
                        </a:spcAft>
                      </a:pPr>
                      <a:r>
                        <a:rPr lang="en-US" sz="1200" kern="1400" dirty="0" smtClean="0">
                          <a:solidFill>
                            <a:srgbClr val="000000"/>
                          </a:solidFill>
                          <a:latin typeface="+mj-lt"/>
                          <a:ea typeface="Calibri"/>
                        </a:rPr>
                        <a:t>Harbours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Port</a:t>
                      </a:r>
                    </a:p>
                    <a:p>
                      <a:pPr marL="0" marR="0">
                        <a:spcBef>
                          <a:spcPts val="0"/>
                        </a:spcBef>
                        <a:spcAft>
                          <a:spcPts val="0"/>
                        </a:spcAft>
                      </a:pPr>
                      <a:r>
                        <a:rPr lang="en-US" sz="1200" kern="1400" dirty="0" smtClean="0">
                          <a:solidFill>
                            <a:srgbClr val="000000"/>
                          </a:solidFill>
                          <a:latin typeface="+mj-lt"/>
                          <a:ea typeface="Calibri"/>
                        </a:rPr>
                        <a:t>Ports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Dock</a:t>
                      </a:r>
                    </a:p>
                    <a:p>
                      <a:pPr marL="0" marR="0">
                        <a:spcBef>
                          <a:spcPts val="0"/>
                        </a:spcBef>
                        <a:spcAft>
                          <a:spcPts val="0"/>
                        </a:spcAft>
                      </a:pPr>
                      <a:r>
                        <a:rPr lang="en-US" sz="1200" kern="1400" dirty="0" smtClean="0">
                          <a:solidFill>
                            <a:srgbClr val="000000"/>
                          </a:solidFill>
                          <a:latin typeface="+mj-lt"/>
                          <a:ea typeface="Calibri"/>
                        </a:rPr>
                        <a:t>Docks</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indent="0" algn="l" defTabSz="1410782" rtl="0" eaLnBrk="1" fontAlgn="auto" latinLnBrk="0" hangingPunct="1">
                        <a:lnSpc>
                          <a:spcPct val="100000"/>
                        </a:lnSpc>
                        <a:spcBef>
                          <a:spcPts val="0"/>
                        </a:spcBef>
                        <a:spcAft>
                          <a:spcPts val="0"/>
                        </a:spcAft>
                        <a:buClrTx/>
                        <a:buSzTx/>
                        <a:buFontTx/>
                        <a:buNone/>
                        <a:tabLst/>
                        <a:defRPr/>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0"/>
                        </a:spcBef>
                        <a:spcAft>
                          <a:spcPts val="0"/>
                        </a:spcAft>
                        <a:buClrTx/>
                        <a:buSzTx/>
                        <a:buFontTx/>
                        <a:buNone/>
                        <a:tabLst/>
                        <a:defRPr/>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600"/>
                        </a:spcBef>
                        <a:spcAft>
                          <a:spcPts val="0"/>
                        </a:spcAft>
                        <a:buClrTx/>
                        <a:buSzTx/>
                        <a:buFontTx/>
                        <a:buNone/>
                        <a:tabLst/>
                        <a:defRPr/>
                      </a:pPr>
                      <a:r>
                        <a:rPr lang="en-US" sz="1200" kern="1400" spc="-20" baseline="0" dirty="0" smtClean="0">
                          <a:solidFill>
                            <a:srgbClr val="000000"/>
                          </a:solidFill>
                          <a:latin typeface="+mj-lt"/>
                          <a:ea typeface="Calibri"/>
                          <a:cs typeface="+mn-cs"/>
                        </a:rPr>
                        <a:t>Liverpool dock facilities</a:t>
                      </a:r>
                    </a:p>
                    <a:p>
                      <a:pPr marL="0" marR="0">
                        <a:spcBef>
                          <a:spcPts val="600"/>
                        </a:spcBef>
                        <a:spcAft>
                          <a:spcPts val="0"/>
                        </a:spcAft>
                      </a:pPr>
                      <a:r>
                        <a:rPr lang="en-US" sz="1200" kern="1400" dirty="0" smtClean="0">
                          <a:solidFill>
                            <a:srgbClr val="000000"/>
                          </a:solidFill>
                          <a:latin typeface="+mj-lt"/>
                          <a:ea typeface="Calibri"/>
                        </a:rPr>
                        <a:t>Inland ports</a:t>
                      </a:r>
                    </a:p>
                    <a:p>
                      <a:pPr marL="0" marR="0">
                        <a:spcBef>
                          <a:spcPts val="600"/>
                        </a:spcBef>
                        <a:spcAft>
                          <a:spcPts val="0"/>
                        </a:spcAft>
                      </a:pPr>
                      <a:r>
                        <a:rPr lang="en-US" sz="1200" kern="1400" dirty="0" smtClean="0">
                          <a:solidFill>
                            <a:srgbClr val="000000"/>
                          </a:solidFill>
                          <a:latin typeface="+mj-lt"/>
                          <a:ea typeface="Calibri"/>
                        </a:rPr>
                        <a:t>Boat facilities</a:t>
                      </a:r>
                    </a:p>
                    <a:p>
                      <a:pPr marL="0" marR="0">
                        <a:spcBef>
                          <a:spcPts val="600"/>
                        </a:spcBef>
                        <a:spcAft>
                          <a:spcPts val="0"/>
                        </a:spcAft>
                      </a:pPr>
                      <a:r>
                        <a:rPr lang="en-US" sz="1200" kern="1400" dirty="0" smtClean="0">
                          <a:solidFill>
                            <a:srgbClr val="000000"/>
                          </a:solidFill>
                          <a:latin typeface="+mj-lt"/>
                          <a:ea typeface="Calibri"/>
                        </a:rPr>
                        <a:t>Coastal oil</a:t>
                      </a:r>
                      <a:r>
                        <a:rPr lang="en-US" sz="1200" kern="1400" baseline="0" dirty="0" smtClean="0">
                          <a:solidFill>
                            <a:srgbClr val="000000"/>
                          </a:solidFill>
                          <a:latin typeface="+mj-lt"/>
                          <a:ea typeface="Calibri"/>
                        </a:rPr>
                        <a:t> terminal</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1028700" algn="l"/>
                        </a:tabLst>
                      </a:pPr>
                      <a:r>
                        <a:rPr lang="en-US" sz="1200" kern="1400" dirty="0" smtClean="0">
                          <a:solidFill>
                            <a:srgbClr val="000000"/>
                          </a:solidFill>
                          <a:latin typeface="+mj-lt"/>
                          <a:ea typeface="Calibri"/>
                        </a:rPr>
                        <a:t>	__</a:t>
                      </a:r>
                    </a:p>
                    <a:p>
                      <a:pPr marL="0" marR="0">
                        <a:spcBef>
                          <a:spcPts val="0"/>
                        </a:spcBef>
                        <a:spcAft>
                          <a:spcPts val="0"/>
                        </a:spcAft>
                        <a:tabLst>
                          <a:tab pos="1028700" algn="l"/>
                        </a:tabLst>
                      </a:pPr>
                      <a:r>
                        <a:rPr lang="en-US" sz="1200" kern="1400" dirty="0" smtClean="0">
                          <a:solidFill>
                            <a:srgbClr val="000000"/>
                          </a:solidFill>
                          <a:latin typeface="+mj-lt"/>
                          <a:ea typeface="Calibri"/>
                        </a:rPr>
                        <a:t>Harbor 	    |</a:t>
                      </a:r>
                    </a:p>
                    <a:p>
                      <a:pPr marL="0" marR="0">
                        <a:spcBef>
                          <a:spcPts val="0"/>
                        </a:spcBef>
                        <a:spcAft>
                          <a:spcPts val="0"/>
                        </a:spcAft>
                        <a:tabLst>
                          <a:tab pos="1028700" algn="l"/>
                        </a:tabLst>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	    &gt;</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a:spcBef>
                          <a:spcPts val="0"/>
                        </a:spcBef>
                        <a:spcAft>
                          <a:spcPts val="0"/>
                        </a:spcAft>
                        <a:tabLst>
                          <a:tab pos="1028700" algn="l"/>
                        </a:tabLst>
                      </a:pPr>
                      <a:r>
                        <a:rPr lang="en-US" sz="1200" kern="1400" dirty="0" smtClean="0">
                          <a:solidFill>
                            <a:srgbClr val="000000"/>
                          </a:solidFill>
                          <a:latin typeface="+mj-lt"/>
                          <a:ea typeface="Calibri"/>
                        </a:rPr>
                        <a:t>Port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mj-lt"/>
                          <a:ea typeface="Calibri"/>
                        </a:rPr>
                        <a:t>Dock	__|</a:t>
                      </a:r>
                    </a:p>
                    <a:p>
                      <a:pPr marL="0" marR="0">
                        <a:spcBef>
                          <a:spcPts val="0"/>
                        </a:spcBef>
                        <a:spcAft>
                          <a:spcPts val="0"/>
                        </a:spcAft>
                        <a:tabLst>
                          <a:tab pos="1028700" algn="l"/>
                        </a:tabLst>
                      </a:pPr>
                      <a:endParaRPr lang="en-US" sz="1200" kern="1400" dirty="0" smtClean="0">
                        <a:solidFill>
                          <a:srgbClr val="000000"/>
                        </a:solidFill>
                        <a:latin typeface="+mj-lt"/>
                        <a:ea typeface="Calibri"/>
                      </a:endParaRPr>
                    </a:p>
                    <a:p>
                      <a:pPr marL="0" marR="0">
                        <a:spcBef>
                          <a:spcPts val="0"/>
                        </a:spcBef>
                        <a:spcAft>
                          <a:spcPts val="0"/>
                        </a:spcAft>
                        <a:tabLst>
                          <a:tab pos="1028700" algn="l"/>
                        </a:tabLs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indent="0" algn="l" defTabSz="1410782" rtl="0" eaLnBrk="1" fontAlgn="auto" latinLnBrk="0" hangingPunct="1">
                        <a:lnSpc>
                          <a:spcPct val="100000"/>
                        </a:lnSpc>
                        <a:spcBef>
                          <a:spcPts val="600"/>
                        </a:spcBef>
                        <a:spcAft>
                          <a:spcPts val="0"/>
                        </a:spcAft>
                        <a:buClrTx/>
                        <a:buSzTx/>
                        <a:buFontTx/>
                        <a:buNone/>
                        <a:tabLst/>
                        <a:defRPr/>
                      </a:pPr>
                      <a:r>
                        <a:rPr lang="en-US" sz="1200" kern="1400" spc="-20" baseline="0" dirty="0" smtClean="0">
                          <a:solidFill>
                            <a:srgbClr val="000000"/>
                          </a:solidFill>
                          <a:latin typeface="+mj-lt"/>
                          <a:ea typeface="Calibri"/>
                          <a:cs typeface="+mn-cs"/>
                        </a:rPr>
                        <a:t>Liverpool dock facility</a:t>
                      </a:r>
                    </a:p>
                    <a:p>
                      <a:pPr marL="0" marR="0">
                        <a:spcBef>
                          <a:spcPts val="600"/>
                        </a:spcBef>
                        <a:spcAft>
                          <a:spcPts val="0"/>
                        </a:spcAft>
                      </a:pPr>
                      <a:r>
                        <a:rPr lang="en-US" sz="1200" kern="1400" dirty="0" smtClean="0">
                          <a:solidFill>
                            <a:srgbClr val="000000"/>
                          </a:solidFill>
                          <a:latin typeface="+mj-lt"/>
                          <a:ea typeface="Calibri"/>
                        </a:rPr>
                        <a:t>Inland port</a:t>
                      </a:r>
                    </a:p>
                    <a:p>
                      <a:pPr marL="0" marR="0">
                        <a:spcBef>
                          <a:spcPts val="600"/>
                        </a:spcBef>
                        <a:spcAft>
                          <a:spcPts val="0"/>
                        </a:spcAft>
                      </a:pPr>
                      <a:r>
                        <a:rPr lang="en-US" sz="1200" kern="1400" dirty="0" smtClean="0">
                          <a:solidFill>
                            <a:srgbClr val="000000"/>
                          </a:solidFill>
                          <a:latin typeface="+mj-lt"/>
                          <a:ea typeface="Calibri"/>
                        </a:rPr>
                        <a:t>Boat facility</a:t>
                      </a:r>
                    </a:p>
                    <a:p>
                      <a:pPr marL="0" marR="0">
                        <a:spcBef>
                          <a:spcPts val="600"/>
                        </a:spcBef>
                        <a:spcAft>
                          <a:spcPts val="0"/>
                        </a:spcAft>
                      </a:pPr>
                      <a:r>
                        <a:rPr lang="en-US" sz="1200" kern="1400" dirty="0" smtClean="0">
                          <a:solidFill>
                            <a:srgbClr val="000000"/>
                          </a:solidFill>
                          <a:latin typeface="+mj-lt"/>
                          <a:ea typeface="Calibri"/>
                        </a:rPr>
                        <a:t>Coastal oil</a:t>
                      </a:r>
                      <a:r>
                        <a:rPr lang="en-US" sz="1200" kern="1400" baseline="0" dirty="0" smtClean="0">
                          <a:solidFill>
                            <a:srgbClr val="000000"/>
                          </a:solidFill>
                          <a:latin typeface="+mj-lt"/>
                          <a:ea typeface="Calibri"/>
                        </a:rPr>
                        <a:t> terminal</a:t>
                      </a:r>
                      <a:endParaRPr lang="en-US" sz="1200" kern="140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Airport</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Harbor</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Parking garage</a:t>
                      </a: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pPr>
                      <a:r>
                        <a:rPr lang="en-US" sz="1200" kern="1400" dirty="0" smtClean="0">
                          <a:solidFill>
                            <a:srgbClr val="000000"/>
                          </a:solidFill>
                          <a:latin typeface="+mj-lt"/>
                          <a:ea typeface="Calibri"/>
                        </a:rPr>
                        <a:t>Railroad station</a:t>
                      </a:r>
                    </a:p>
                    <a:p>
                      <a:pPr marL="0" marR="0">
                        <a:spcBef>
                          <a:spcPts val="0"/>
                        </a:spcBef>
                        <a:spcAft>
                          <a:spcPts val="0"/>
                        </a:spcAft>
                      </a:pPr>
                      <a:endParaRPr lang="en-US" sz="1200" b="1" kern="1400" dirty="0" smtClean="0">
                        <a:solidFill>
                          <a:srgbClr val="000000"/>
                        </a:solidFill>
                        <a:latin typeface="+mj-lt"/>
                        <a:ea typeface="Calibri"/>
                      </a:endParaRPr>
                    </a:p>
                    <a:p>
                      <a:pPr marL="0" marR="0">
                        <a:spcBef>
                          <a:spcPts val="0"/>
                        </a:spcBef>
                        <a:spcAft>
                          <a:spcPts val="0"/>
                        </a:spcAft>
                      </a:pPr>
                      <a:r>
                        <a:rPr lang="en-US" sz="1100" b="1" kern="1400" baseline="0" dirty="0" smtClean="0">
                          <a:solidFill>
                            <a:srgbClr val="00B050"/>
                          </a:solidFill>
                          <a:latin typeface="+mj-lt"/>
                          <a:ea typeface="Calibri"/>
                        </a:rPr>
                        <a:t>Traffic station</a:t>
                      </a:r>
                      <a:r>
                        <a:rPr lang="en-US" sz="1100" kern="1400" baseline="0" dirty="0" smtClean="0">
                          <a:solidFill>
                            <a:srgbClr val="00B050"/>
                          </a:solidFill>
                          <a:latin typeface="+mj-lt"/>
                          <a:ea typeface="Calibri"/>
                        </a:rPr>
                        <a:t>  </a:t>
                      </a:r>
                    </a:p>
                    <a:p>
                      <a:pPr marL="0" marR="0">
                        <a:spcBef>
                          <a:spcPts val="0"/>
                        </a:spcBef>
                        <a:spcAft>
                          <a:spcPts val="0"/>
                        </a:spcAft>
                      </a:pPr>
                      <a:r>
                        <a:rPr lang="en-US" sz="1100" kern="1400" dirty="0" smtClean="0">
                          <a:solidFill>
                            <a:srgbClr val="000000"/>
                          </a:solidFill>
                          <a:latin typeface="+mj-lt"/>
                          <a:ea typeface="Calibri"/>
                        </a:rPr>
                        <a:t>  NT Airport</a:t>
                      </a:r>
                    </a:p>
                    <a:p>
                      <a:pPr marL="0" marR="0">
                        <a:spcBef>
                          <a:spcPts val="0"/>
                        </a:spcBef>
                        <a:spcAft>
                          <a:spcPts val="0"/>
                        </a:spcAft>
                      </a:pPr>
                      <a:r>
                        <a:rPr lang="en-US" sz="1100" kern="1400" dirty="0" smtClean="0">
                          <a:solidFill>
                            <a:srgbClr val="000000"/>
                          </a:solidFill>
                          <a:latin typeface="+mj-lt"/>
                          <a:ea typeface="Calibri"/>
                        </a:rPr>
                        <a:t>  NT</a:t>
                      </a:r>
                      <a:r>
                        <a:rPr lang="en-US" sz="1100" kern="1400" baseline="0" dirty="0" smtClean="0">
                          <a:solidFill>
                            <a:srgbClr val="000000"/>
                          </a:solidFill>
                          <a:latin typeface="+mj-lt"/>
                          <a:ea typeface="Calibri"/>
                        </a:rPr>
                        <a:t> Harbor</a:t>
                      </a:r>
                      <a:endParaRPr lang="en-US" sz="1100" kern="1400" dirty="0" smtClean="0">
                        <a:solidFill>
                          <a:srgbClr val="000000"/>
                        </a:solidFill>
                        <a:latin typeface="+mj-lt"/>
                        <a:ea typeface="Calibri"/>
                      </a:endParaRPr>
                    </a:p>
                    <a:p>
                      <a:pPr marL="0" marR="0">
                        <a:spcBef>
                          <a:spcPts val="0"/>
                        </a:spcBef>
                        <a:spcAft>
                          <a:spcPts val="0"/>
                        </a:spcAft>
                      </a:pPr>
                      <a:r>
                        <a:rPr lang="en-US" sz="1100" kern="1400" dirty="0" smtClean="0">
                          <a:solidFill>
                            <a:srgbClr val="000000"/>
                          </a:solidFill>
                          <a:latin typeface="+mj-lt"/>
                          <a:ea typeface="Calibri"/>
                        </a:rPr>
                        <a:t>  NT</a:t>
                      </a:r>
                      <a:r>
                        <a:rPr lang="en-US" sz="1100" kern="1400" baseline="0" dirty="0" smtClean="0">
                          <a:solidFill>
                            <a:srgbClr val="000000"/>
                          </a:solidFill>
                          <a:latin typeface="+mj-lt"/>
                          <a:ea typeface="Calibri"/>
                        </a:rPr>
                        <a:t> </a:t>
                      </a:r>
                      <a:r>
                        <a:rPr lang="en-US" sz="1100" kern="1400" spc="-70" baseline="0" dirty="0" smtClean="0">
                          <a:solidFill>
                            <a:srgbClr val="000000"/>
                          </a:solidFill>
                          <a:latin typeface="+mj-lt"/>
                          <a:ea typeface="Calibri"/>
                        </a:rPr>
                        <a:t>Parking garage</a:t>
                      </a:r>
                    </a:p>
                    <a:p>
                      <a:pPr marL="0" marR="0">
                        <a:spcBef>
                          <a:spcPts val="0"/>
                        </a:spcBef>
                        <a:spcAft>
                          <a:spcPts val="0"/>
                        </a:spcAft>
                      </a:pPr>
                      <a:r>
                        <a:rPr lang="en-US" sz="1100" kern="1400" baseline="0" dirty="0" smtClean="0">
                          <a:solidFill>
                            <a:srgbClr val="000000"/>
                          </a:solidFill>
                          <a:latin typeface="+mj-lt"/>
                          <a:ea typeface="Calibri"/>
                        </a:rPr>
                        <a:t>  NT  RR station</a:t>
                      </a:r>
                    </a:p>
                    <a:p>
                      <a:pPr marL="0" marR="0">
                        <a:spcBef>
                          <a:spcPts val="1200"/>
                        </a:spcBef>
                        <a:spcAft>
                          <a:spcPts val="0"/>
                        </a:spcAft>
                      </a:pPr>
                      <a:r>
                        <a:rPr lang="en-US" sz="1200" kern="1400" baseline="0" dirty="0" smtClean="0">
                          <a:solidFill>
                            <a:srgbClr val="000000"/>
                          </a:solidFill>
                          <a:latin typeface="+mj-lt"/>
                          <a:ea typeface="Calibri"/>
                        </a:rPr>
                        <a:t>Liverpool harbor</a:t>
                      </a:r>
                    </a:p>
                    <a:p>
                      <a:pPr marL="0" marR="0">
                        <a:spcBef>
                          <a:spcPts val="600"/>
                        </a:spcBef>
                        <a:spcAft>
                          <a:spcPts val="0"/>
                        </a:spcAft>
                      </a:pPr>
                      <a:r>
                        <a:rPr lang="en-US" sz="1200" kern="1400" baseline="0" dirty="0" smtClean="0">
                          <a:solidFill>
                            <a:srgbClr val="000000"/>
                          </a:solidFill>
                          <a:latin typeface="+mj-lt"/>
                          <a:ea typeface="Calibri"/>
                        </a:rPr>
                        <a:t>Inland </a:t>
                      </a:r>
                      <a:r>
                        <a:rPr lang="en-US" sz="1200" kern="1400" dirty="0" smtClean="0">
                          <a:solidFill>
                            <a:srgbClr val="000000"/>
                          </a:solidFill>
                          <a:latin typeface="+mj-lt"/>
                          <a:ea typeface="Calibri"/>
                          <a:cs typeface="+mn-cs"/>
                        </a:rPr>
                        <a:t>harbor</a:t>
                      </a:r>
                    </a:p>
                    <a:p>
                      <a:pPr marL="0" marR="0">
                        <a:spcBef>
                          <a:spcPts val="600"/>
                        </a:spcBef>
                        <a:spcAft>
                          <a:spcPts val="0"/>
                        </a:spcAft>
                      </a:pPr>
                      <a:r>
                        <a:rPr lang="en-US" sz="1200" kern="1400" dirty="0" smtClean="0">
                          <a:solidFill>
                            <a:srgbClr val="000000"/>
                          </a:solidFill>
                          <a:latin typeface="+mj-lt"/>
                          <a:ea typeface="Calibri"/>
                        </a:rPr>
                        <a:t>Boat harbor</a:t>
                      </a:r>
                    </a:p>
                    <a:p>
                      <a:pPr marL="0" marR="0" indent="0" algn="l" defTabSz="1410782" rtl="0" eaLnBrk="1" fontAlgn="auto" latinLnBrk="0" hangingPunct="1">
                        <a:lnSpc>
                          <a:spcPct val="100000"/>
                        </a:lnSpc>
                        <a:spcBef>
                          <a:spcPts val="600"/>
                        </a:spcBef>
                        <a:spcAft>
                          <a:spcPts val="0"/>
                        </a:spcAft>
                        <a:buClrTx/>
                        <a:buSzTx/>
                        <a:buFontTx/>
                        <a:buNone/>
                        <a:tabLst/>
                        <a:defRPr/>
                      </a:pPr>
                      <a:r>
                        <a:rPr lang="en-US" sz="1200" kern="1400" spc="-20" baseline="0" dirty="0" smtClean="0">
                          <a:solidFill>
                            <a:srgbClr val="000000"/>
                          </a:solidFill>
                          <a:latin typeface="+mj-lt"/>
                          <a:ea typeface="Calibri"/>
                          <a:cs typeface="+mn-cs"/>
                        </a:rPr>
                        <a:t>Coastal oil harbor</a:t>
                      </a:r>
                      <a:endParaRPr lang="en-US" sz="1200" kern="1400" spc="-20" baseline="0" dirty="0">
                        <a:solidFill>
                          <a:srgbClr val="000000"/>
                        </a:solidFill>
                        <a:latin typeface="+mj-lt"/>
                        <a:ea typeface="Calibri"/>
                        <a:cs typeface="+mn-cs"/>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mj-lt"/>
                        <a:ea typeface="Calibri"/>
                      </a:endParaRPr>
                    </a:p>
                    <a:p>
                      <a:pPr marL="0" marR="0">
                        <a:spcBef>
                          <a:spcPts val="0"/>
                        </a:spcBef>
                        <a:spcAft>
                          <a:spcPts val="0"/>
                        </a:spcAft>
                        <a:tabLst>
                          <a:tab pos="1085850" algn="l"/>
                        </a:tabLst>
                      </a:pP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r>
                        <a:rPr lang="en-US" sz="1200" kern="1400" dirty="0" smtClean="0">
                          <a:solidFill>
                            <a:srgbClr val="000000"/>
                          </a:solidFill>
                          <a:latin typeface="+mj-lt"/>
                          <a:ea typeface="Calibri"/>
                        </a:rPr>
                        <a:t> : </a:t>
                      </a:r>
                      <a:r>
                        <a:rPr lang="en-US" sz="1200" kern="1400" dirty="0" smtClean="0">
                          <a:solidFill>
                            <a:srgbClr val="FF0000"/>
                          </a:solidFill>
                          <a:latin typeface="+mj-lt"/>
                          <a:ea typeface="Calibri"/>
                          <a:cs typeface="+mn-cs"/>
                        </a:rPr>
                        <a:t>Air transport</a:t>
                      </a:r>
                    </a:p>
                    <a:p>
                      <a:pPr marL="0" marR="0">
                        <a:spcBef>
                          <a:spcPts val="0"/>
                        </a:spcBef>
                        <a:spcAft>
                          <a:spcPts val="0"/>
                        </a:spcAft>
                        <a:tabLst>
                          <a:tab pos="1085850" algn="l"/>
                        </a:tabLst>
                      </a:pPr>
                      <a:endParaRPr lang="en-US" sz="1200" kern="140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r>
                        <a:rPr lang="en-US" sz="1200" kern="1400" baseline="0" dirty="0" smtClean="0">
                          <a:solidFill>
                            <a:srgbClr val="000000"/>
                          </a:solidFill>
                          <a:latin typeface="+mj-lt"/>
                          <a:ea typeface="Calibri"/>
                        </a:rPr>
                        <a:t>=</a:t>
                      </a: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r>
                        <a:rPr lang="en-US" sz="1200" kern="1400" dirty="0" smtClean="0">
                          <a:solidFill>
                            <a:srgbClr val="000000"/>
                          </a:solidFill>
                          <a:latin typeface="+mj-lt"/>
                          <a:ea typeface="Calibri"/>
                        </a:rPr>
                        <a:t> : </a:t>
                      </a:r>
                      <a:r>
                        <a:rPr lang="en-US" sz="1200" kern="1400" dirty="0" smtClean="0">
                          <a:solidFill>
                            <a:srgbClr val="FF0000"/>
                          </a:solidFill>
                          <a:latin typeface="+mj-lt"/>
                          <a:ea typeface="Calibri"/>
                          <a:cs typeface="+mn-cs"/>
                        </a:rPr>
                        <a:t>Water transpor</a:t>
                      </a:r>
                      <a:r>
                        <a:rPr lang="en-US" sz="1200" kern="1400" baseline="0" dirty="0" smtClean="0">
                          <a:solidFill>
                            <a:srgbClr val="000000"/>
                          </a:solidFill>
                          <a:latin typeface="+mj-lt"/>
                          <a:ea typeface="Calibri"/>
                        </a:rPr>
                        <a:t>t</a:t>
                      </a: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r>
                        <a:rPr lang="en-US" sz="1200" kern="1400" baseline="0" dirty="0" smtClean="0">
                          <a:solidFill>
                            <a:srgbClr val="000000"/>
                          </a:solidFill>
                          <a:latin typeface="+mj-lt"/>
                          <a:ea typeface="Calibri"/>
                        </a:rPr>
                        <a:t>=</a:t>
                      </a: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r>
                        <a:rPr lang="en-US" sz="1200" kern="1400" dirty="0" smtClean="0">
                          <a:solidFill>
                            <a:srgbClr val="000000"/>
                          </a:solidFill>
                          <a:latin typeface="+mj-lt"/>
                          <a:ea typeface="Calibri"/>
                        </a:rPr>
                        <a:t> : </a:t>
                      </a:r>
                      <a:r>
                        <a:rPr lang="en-US" sz="1200" kern="1400" dirty="0" smtClean="0">
                          <a:solidFill>
                            <a:srgbClr val="FF0000"/>
                          </a:solidFill>
                          <a:latin typeface="+mj-lt"/>
                          <a:ea typeface="Calibri"/>
                          <a:cs typeface="+mn-cs"/>
                        </a:rPr>
                        <a:t>Road transport</a:t>
                      </a: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endParaRPr lang="en-US" sz="1200" kern="1400" baseline="0" dirty="0" smtClean="0">
                        <a:solidFill>
                          <a:srgbClr val="000000"/>
                        </a:solidFill>
                        <a:latin typeface="+mj-lt"/>
                        <a:ea typeface="Calibri"/>
                      </a:endParaRPr>
                    </a:p>
                    <a:p>
                      <a:pPr marL="0" marR="0">
                        <a:spcBef>
                          <a:spcPts val="0"/>
                        </a:spcBef>
                        <a:spcAft>
                          <a:spcPts val="0"/>
                        </a:spcAft>
                        <a:tabLst>
                          <a:tab pos="1085850" algn="l"/>
                        </a:tabLst>
                      </a:pPr>
                      <a:r>
                        <a:rPr lang="en-US" sz="1200" kern="1400" baseline="0" dirty="0" smtClean="0">
                          <a:solidFill>
                            <a:srgbClr val="000000"/>
                          </a:solidFill>
                          <a:latin typeface="+mj-lt"/>
                          <a:ea typeface="Calibri"/>
                        </a:rPr>
                        <a:t>=</a:t>
                      </a:r>
                      <a:r>
                        <a:rPr lang="en-US" sz="1200" kern="1400" dirty="0" smtClean="0">
                          <a:solidFill>
                            <a:srgbClr val="000000"/>
                          </a:solidFill>
                          <a:latin typeface="+mj-lt"/>
                          <a:ea typeface="Calibri"/>
                        </a:rPr>
                        <a:t>  </a:t>
                      </a:r>
                      <a:r>
                        <a:rPr lang="en-US" sz="1200" kern="1400" dirty="0" smtClean="0">
                          <a:solidFill>
                            <a:srgbClr val="00B050"/>
                          </a:solidFill>
                          <a:latin typeface="+mj-lt"/>
                          <a:ea typeface="Calibri"/>
                        </a:rPr>
                        <a:t>Traffic station</a:t>
                      </a:r>
                      <a:r>
                        <a:rPr lang="en-US" sz="1200" kern="1400" dirty="0" smtClean="0">
                          <a:solidFill>
                            <a:srgbClr val="000000"/>
                          </a:solidFill>
                          <a:latin typeface="+mj-lt"/>
                          <a:ea typeface="Calibri"/>
                        </a:rPr>
                        <a:t> : </a:t>
                      </a:r>
                      <a:r>
                        <a:rPr lang="en-US" sz="1200" kern="1400" dirty="0" smtClean="0">
                          <a:solidFill>
                            <a:srgbClr val="FF0000"/>
                          </a:solidFill>
                          <a:latin typeface="+mj-lt"/>
                          <a:ea typeface="Calibri"/>
                          <a:cs typeface="+mn-cs"/>
                        </a:rPr>
                        <a:t>Rail transport</a:t>
                      </a: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0"/>
                        </a:spcBef>
                        <a:spcAft>
                          <a:spcPts val="0"/>
                        </a:spcAft>
                      </a:pPr>
                      <a:endParaRPr lang="en-US" sz="1100" kern="1400" baseline="0" dirty="0" smtClean="0">
                        <a:solidFill>
                          <a:srgbClr val="000000"/>
                        </a:solidFill>
                        <a:latin typeface="+mj-lt"/>
                        <a:ea typeface="Calibri"/>
                        <a:cs typeface="+mn-cs"/>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0"/>
                        </a:spcBef>
                        <a:spcAft>
                          <a:spcPts val="0"/>
                        </a:spcAft>
                      </a:pPr>
                      <a:endParaRPr lang="en-US" sz="1200" kern="1400" baseline="0" dirty="0" smtClean="0">
                        <a:solidFill>
                          <a:srgbClr val="000000"/>
                        </a:solidFill>
                        <a:latin typeface="+mj-lt"/>
                        <a:ea typeface="Calibri"/>
                        <a:cs typeface="+mn-cs"/>
                      </a:endParaRPr>
                    </a:p>
                    <a:p>
                      <a:pPr marL="0" marR="0">
                        <a:spcBef>
                          <a:spcPts val="600"/>
                        </a:spcBef>
                        <a:spcAft>
                          <a:spcPts val="0"/>
                        </a:spcAft>
                      </a:pPr>
                      <a:r>
                        <a:rPr lang="en-US" sz="1200" kern="1400" baseline="0" dirty="0" smtClean="0">
                          <a:solidFill>
                            <a:srgbClr val="000000"/>
                          </a:solidFill>
                          <a:latin typeface="+mj-lt"/>
                          <a:ea typeface="Calibri"/>
                          <a:cs typeface="+mn-cs"/>
                        </a:rPr>
                        <a:t>= </a:t>
                      </a:r>
                      <a:r>
                        <a:rPr lang="en-US" sz="1200" kern="1400" spc="-30" baseline="0" dirty="0" smtClean="0">
                          <a:solidFill>
                            <a:srgbClr val="000000"/>
                          </a:solidFill>
                          <a:latin typeface="+mj-lt"/>
                          <a:ea typeface="Calibri"/>
                          <a:cs typeface="+mn-cs"/>
                        </a:rPr>
                        <a:t>Harbor :  Liverpool</a:t>
                      </a:r>
                      <a:r>
                        <a:rPr lang="en-US" sz="1200" kern="1400" spc="-30" baseline="0" dirty="0" smtClean="0">
                          <a:solidFill>
                            <a:srgbClr val="000000"/>
                          </a:solidFill>
                          <a:latin typeface="+mj-lt"/>
                          <a:ea typeface="Calibri"/>
                        </a:rPr>
                        <a:t> = </a:t>
                      </a:r>
                      <a:r>
                        <a:rPr lang="en-US" sz="1200" kern="1400" spc="-30" dirty="0" smtClean="0">
                          <a:solidFill>
                            <a:srgbClr val="00B050"/>
                          </a:solidFill>
                          <a:latin typeface="+mj-lt"/>
                          <a:ea typeface="Calibri"/>
                        </a:rPr>
                        <a:t>Tr. station</a:t>
                      </a:r>
                      <a:r>
                        <a:rPr lang="en-US" sz="1200" kern="1400" spc="-30" dirty="0" smtClean="0">
                          <a:solidFill>
                            <a:srgbClr val="000000"/>
                          </a:solidFill>
                          <a:latin typeface="+mj-lt"/>
                          <a:ea typeface="Calibri"/>
                        </a:rPr>
                        <a:t> : </a:t>
                      </a:r>
                      <a:r>
                        <a:rPr lang="en-US" sz="1200" kern="1400" spc="-30" baseline="0" dirty="0" smtClean="0">
                          <a:solidFill>
                            <a:srgbClr val="FF0000"/>
                          </a:solidFill>
                          <a:latin typeface="+mj-lt"/>
                          <a:ea typeface="Calibri"/>
                        </a:rPr>
                        <a:t>Water tr.</a:t>
                      </a:r>
                      <a:r>
                        <a:rPr lang="en-US" sz="1200" kern="1400" spc="-30" baseline="0" dirty="0" smtClean="0">
                          <a:solidFill>
                            <a:srgbClr val="000000"/>
                          </a:solidFill>
                          <a:latin typeface="+mj-lt"/>
                          <a:ea typeface="Calibri"/>
                        </a:rPr>
                        <a:t> : Liverp.</a:t>
                      </a:r>
                    </a:p>
                    <a:p>
                      <a:pPr marL="0" marR="0">
                        <a:spcBef>
                          <a:spcPts val="600"/>
                        </a:spcBef>
                        <a:spcAft>
                          <a:spcPts val="0"/>
                        </a:spcAft>
                      </a:pPr>
                      <a:r>
                        <a:rPr lang="sv-SE" sz="1200" kern="1400" spc="-30" baseline="0" dirty="0" smtClean="0">
                          <a:solidFill>
                            <a:srgbClr val="000000"/>
                          </a:solidFill>
                          <a:latin typeface="+mj-lt"/>
                          <a:ea typeface="Calibri"/>
                        </a:rPr>
                        <a:t>= Harbor :  </a:t>
                      </a:r>
                      <a:r>
                        <a:rPr lang="sv-SE" sz="1200" kern="1400" spc="-30" baseline="0" dirty="0" smtClean="0">
                          <a:solidFill>
                            <a:srgbClr val="FF0000"/>
                          </a:solidFill>
                          <a:latin typeface="+mj-lt"/>
                          <a:ea typeface="Calibri"/>
                        </a:rPr>
                        <a:t>Inland water tr</a:t>
                      </a:r>
                      <a:r>
                        <a:rPr lang="sv-SE" sz="1200" kern="1400" spc="-30" baseline="0" dirty="0" smtClean="0">
                          <a:solidFill>
                            <a:srgbClr val="000000"/>
                          </a:solidFill>
                          <a:latin typeface="+mj-lt"/>
                          <a:ea typeface="Calibri"/>
                        </a:rPr>
                        <a:t>. = </a:t>
                      </a:r>
                      <a:r>
                        <a:rPr lang="sv-SE" sz="1200" kern="1400" spc="-30" baseline="0" dirty="0" smtClean="0">
                          <a:solidFill>
                            <a:srgbClr val="00B050"/>
                          </a:solidFill>
                          <a:latin typeface="+mj-lt"/>
                          <a:ea typeface="Calibri"/>
                        </a:rPr>
                        <a:t>Tr. station</a:t>
                      </a:r>
                      <a:r>
                        <a:rPr lang="sv-SE" sz="1200" kern="1400" spc="-30" baseline="0" dirty="0" smtClean="0">
                          <a:solidFill>
                            <a:srgbClr val="000000"/>
                          </a:solidFill>
                          <a:latin typeface="+mj-lt"/>
                          <a:ea typeface="Calibri"/>
                        </a:rPr>
                        <a:t> : </a:t>
                      </a:r>
                      <a:r>
                        <a:rPr lang="sv-SE" sz="1200" kern="1400" spc="-30" baseline="0" dirty="0" smtClean="0">
                          <a:solidFill>
                            <a:srgbClr val="FF0000"/>
                          </a:solidFill>
                          <a:latin typeface="+mj-lt"/>
                          <a:ea typeface="Calibri"/>
                        </a:rPr>
                        <a:t>Inland w. tr.</a:t>
                      </a:r>
                      <a:endParaRPr lang="en-US" sz="1200" kern="1400" spc="-30" baseline="0" dirty="0" smtClean="0">
                        <a:solidFill>
                          <a:srgbClr val="FF0000"/>
                        </a:solidFill>
                        <a:latin typeface="+mj-lt"/>
                        <a:ea typeface="Calibri"/>
                      </a:endParaRPr>
                    </a:p>
                    <a:p>
                      <a:pPr marL="0" marR="0">
                        <a:spcBef>
                          <a:spcPts val="600"/>
                        </a:spcBef>
                        <a:spcAft>
                          <a:spcPts val="0"/>
                        </a:spcAft>
                      </a:pPr>
                      <a:r>
                        <a:rPr lang="en-US" sz="1200" kern="1400" spc="-50" baseline="0" dirty="0" smtClean="0">
                          <a:solidFill>
                            <a:srgbClr val="000000"/>
                          </a:solidFill>
                          <a:latin typeface="+mj-lt"/>
                          <a:ea typeface="Calibri"/>
                        </a:rPr>
                        <a:t>= Harbor :  Small ship = </a:t>
                      </a:r>
                      <a:r>
                        <a:rPr lang="en-US" sz="1200" kern="1400" spc="-50" baseline="0" dirty="0" smtClean="0">
                          <a:solidFill>
                            <a:srgbClr val="00B050"/>
                          </a:solidFill>
                          <a:latin typeface="+mj-lt"/>
                          <a:ea typeface="Calibri"/>
                        </a:rPr>
                        <a:t>Tr. station </a:t>
                      </a:r>
                      <a:r>
                        <a:rPr lang="en-US" sz="1200" kern="1400" spc="-50" baseline="0" dirty="0" smtClean="0">
                          <a:solidFill>
                            <a:srgbClr val="000000"/>
                          </a:solidFill>
                          <a:latin typeface="+mj-lt"/>
                          <a:ea typeface="Calibri"/>
                        </a:rPr>
                        <a:t>: </a:t>
                      </a:r>
                      <a:r>
                        <a:rPr lang="en-US" sz="1200" kern="1400" spc="-50" baseline="0" dirty="0" smtClean="0">
                          <a:solidFill>
                            <a:srgbClr val="FF0000"/>
                          </a:solidFill>
                          <a:latin typeface="+mj-lt"/>
                          <a:ea typeface="Calibri"/>
                        </a:rPr>
                        <a:t>Water tr. </a:t>
                      </a:r>
                      <a:r>
                        <a:rPr lang="en-US" sz="1200" kern="1400" spc="-50" baseline="0" dirty="0" smtClean="0">
                          <a:solidFill>
                            <a:srgbClr val="000000"/>
                          </a:solidFill>
                          <a:latin typeface="+mj-lt"/>
                          <a:ea typeface="Calibri"/>
                        </a:rPr>
                        <a:t>: Sm. ship</a:t>
                      </a:r>
                    </a:p>
                    <a:p>
                      <a:pPr marL="0" marR="0">
                        <a:spcBef>
                          <a:spcPts val="600"/>
                        </a:spcBef>
                        <a:spcAft>
                          <a:spcPts val="0"/>
                        </a:spcAft>
                      </a:pPr>
                      <a:r>
                        <a:rPr lang="en-US" sz="1200" kern="1400" spc="-50" baseline="0" dirty="0" smtClean="0">
                          <a:solidFill>
                            <a:srgbClr val="000000"/>
                          </a:solidFill>
                          <a:latin typeface="+mj-lt"/>
                          <a:ea typeface="Calibri"/>
                        </a:rPr>
                        <a:t>= Harbor :  </a:t>
                      </a:r>
                      <a:r>
                        <a:rPr lang="en-US" sz="1200" kern="1400" spc="-50" baseline="0" dirty="0" smtClean="0">
                          <a:solidFill>
                            <a:srgbClr val="FF0000"/>
                          </a:solidFill>
                          <a:latin typeface="+mj-lt"/>
                          <a:ea typeface="Calibri"/>
                        </a:rPr>
                        <a:t>Ocean transport</a:t>
                      </a:r>
                      <a:r>
                        <a:rPr lang="en-US" sz="1200" kern="1400" spc="-50" baseline="0" dirty="0" smtClean="0">
                          <a:solidFill>
                            <a:srgbClr val="000000"/>
                          </a:solidFill>
                          <a:latin typeface="+mj-lt"/>
                          <a:ea typeface="Calibri"/>
                        </a:rPr>
                        <a:t> : Oil = </a:t>
                      </a:r>
                      <a:r>
                        <a:rPr lang="en-US" sz="1200" kern="1400" spc="-50" baseline="0" dirty="0" smtClean="0">
                          <a:solidFill>
                            <a:srgbClr val="00B050"/>
                          </a:solidFill>
                          <a:latin typeface="+mj-lt"/>
                          <a:ea typeface="Calibri"/>
                        </a:rPr>
                        <a:t>Tr. station </a:t>
                      </a:r>
                      <a:r>
                        <a:rPr lang="en-US" sz="1200" kern="1400" spc="-50" baseline="0" dirty="0" smtClean="0">
                          <a:solidFill>
                            <a:srgbClr val="000000"/>
                          </a:solidFill>
                          <a:latin typeface="+mj-lt"/>
                          <a:ea typeface="Calibri"/>
                        </a:rPr>
                        <a:t>: </a:t>
                      </a:r>
                      <a:r>
                        <a:rPr lang="en-US" sz="1200" kern="1400" spc="-50" baseline="0" dirty="0" smtClean="0">
                          <a:solidFill>
                            <a:srgbClr val="FF0000"/>
                          </a:solidFill>
                          <a:latin typeface="+mj-lt"/>
                          <a:ea typeface="Calibri"/>
                        </a:rPr>
                        <a:t>Oc.tr.</a:t>
                      </a:r>
                      <a:r>
                        <a:rPr lang="en-US" sz="1200" kern="1400" spc="-50" baseline="0" dirty="0" smtClean="0">
                          <a:solidFill>
                            <a:srgbClr val="000000"/>
                          </a:solidFill>
                          <a:latin typeface="+mj-lt"/>
                          <a:ea typeface="Calibri"/>
                        </a:rPr>
                        <a:t> : O</a:t>
                      </a:r>
                      <a:endParaRPr lang="en-US" sz="1200" kern="1400" spc="-50" baseline="0" dirty="0">
                        <a:solidFill>
                          <a:srgbClr val="000000"/>
                        </a:solidFill>
                        <a:latin typeface="+mj-lt"/>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r>
                        <a:rPr lang="en-US" sz="1200" kern="1400" dirty="0" smtClean="0">
                          <a:solidFill>
                            <a:srgbClr val="000000"/>
                          </a:solidFill>
                          <a:latin typeface="+mj-lt"/>
                          <a:ea typeface="Calibri"/>
                        </a:rPr>
                        <a:t>Airplane 	=  </a:t>
                      </a:r>
                      <a:r>
                        <a:rPr lang="en-US" sz="1200" kern="1400" dirty="0" smtClean="0">
                          <a:solidFill>
                            <a:srgbClr val="00B050"/>
                          </a:solidFill>
                          <a:latin typeface="+mj-lt"/>
                          <a:ea typeface="Calibri"/>
                        </a:rPr>
                        <a:t>Vehicle</a:t>
                      </a:r>
                      <a:r>
                        <a:rPr lang="en-US" sz="1200" kern="1400" baseline="0" dirty="0" smtClean="0">
                          <a:solidFill>
                            <a:srgbClr val="000000"/>
                          </a:solidFill>
                          <a:latin typeface="+mj-lt"/>
                          <a:ea typeface="Calibri"/>
                        </a:rPr>
                        <a:t> : </a:t>
                      </a:r>
                      <a:r>
                        <a:rPr lang="en-US" sz="1200" kern="1400" dirty="0" smtClean="0">
                          <a:solidFill>
                            <a:srgbClr val="FF0000"/>
                          </a:solidFill>
                          <a:latin typeface="+mj-lt"/>
                          <a:ea typeface="Calibri"/>
                          <a:cs typeface="+mn-cs"/>
                        </a:rPr>
                        <a:t>Air transport</a:t>
                      </a: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r>
                        <a:rPr lang="en-US" sz="1200" kern="1400" dirty="0" smtClean="0">
                          <a:solidFill>
                            <a:srgbClr val="000000"/>
                          </a:solidFill>
                          <a:latin typeface="+mj-lt"/>
                          <a:ea typeface="Calibri"/>
                        </a:rPr>
                        <a:t>Ship 	=  </a:t>
                      </a:r>
                      <a:r>
                        <a:rPr lang="en-US" sz="1200" kern="1400" dirty="0" smtClean="0">
                          <a:solidFill>
                            <a:srgbClr val="00B050"/>
                          </a:solidFill>
                          <a:latin typeface="+mj-lt"/>
                          <a:ea typeface="Calibri"/>
                        </a:rPr>
                        <a:t>Vehicle</a:t>
                      </a:r>
                      <a:r>
                        <a:rPr lang="en-US" sz="1200" kern="1400" baseline="0" dirty="0" smtClean="0">
                          <a:solidFill>
                            <a:srgbClr val="000000"/>
                          </a:solidFill>
                          <a:latin typeface="+mj-lt"/>
                          <a:ea typeface="Calibri"/>
                        </a:rPr>
                        <a:t> :</a:t>
                      </a:r>
                      <a:r>
                        <a:rPr lang="en-US" sz="1200" kern="1400" spc="-40" baseline="0" dirty="0" smtClean="0">
                          <a:solidFill>
                            <a:srgbClr val="000000"/>
                          </a:solidFill>
                          <a:latin typeface="+mj-lt"/>
                          <a:ea typeface="Calibri"/>
                        </a:rPr>
                        <a:t> </a:t>
                      </a:r>
                      <a:r>
                        <a:rPr lang="en-US" sz="1200" kern="1400" spc="-40" dirty="0" smtClean="0">
                          <a:solidFill>
                            <a:srgbClr val="FF0000"/>
                          </a:solidFill>
                          <a:latin typeface="+mj-lt"/>
                          <a:ea typeface="Calibri"/>
                          <a:cs typeface="+mn-cs"/>
                        </a:rPr>
                        <a:t>Water transport</a:t>
                      </a: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r>
                        <a:rPr lang="en-US" sz="1200" kern="1400" dirty="0" smtClean="0">
                          <a:solidFill>
                            <a:srgbClr val="000000"/>
                          </a:solidFill>
                          <a:latin typeface="+mj-lt"/>
                          <a:ea typeface="Calibri"/>
                        </a:rPr>
                        <a:t>Car 	=  </a:t>
                      </a:r>
                      <a:r>
                        <a:rPr lang="en-US" sz="1200" kern="1400" dirty="0" smtClean="0">
                          <a:solidFill>
                            <a:srgbClr val="00B050"/>
                          </a:solidFill>
                          <a:latin typeface="+mj-lt"/>
                          <a:ea typeface="Calibri"/>
                        </a:rPr>
                        <a:t>Vehicle</a:t>
                      </a:r>
                      <a:r>
                        <a:rPr lang="en-US" sz="1200" kern="1400" baseline="0" dirty="0" smtClean="0">
                          <a:solidFill>
                            <a:srgbClr val="000000"/>
                          </a:solidFill>
                          <a:latin typeface="+mj-lt"/>
                          <a:ea typeface="Calibri"/>
                        </a:rPr>
                        <a:t> : </a:t>
                      </a:r>
                      <a:r>
                        <a:rPr lang="en-US" sz="1200" kern="1400" dirty="0" smtClean="0">
                          <a:solidFill>
                            <a:srgbClr val="FF0000"/>
                          </a:solidFill>
                          <a:latin typeface="+mj-lt"/>
                          <a:ea typeface="Calibri"/>
                          <a:cs typeface="+mn-cs"/>
                        </a:rPr>
                        <a:t>Road transport</a:t>
                      </a: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endParaRPr lang="en-US" sz="1200" kern="1400" dirty="0" smtClean="0">
                        <a:solidFill>
                          <a:srgbClr val="000000"/>
                        </a:solidFill>
                        <a:latin typeface="+mj-lt"/>
                        <a:ea typeface="Calibri"/>
                      </a:endParaRPr>
                    </a:p>
                    <a:p>
                      <a:pPr marL="0" marR="0">
                        <a:spcBef>
                          <a:spcPts val="0"/>
                        </a:spcBef>
                        <a:spcAft>
                          <a:spcPts val="0"/>
                        </a:spcAft>
                        <a:tabLst>
                          <a:tab pos="857250" algn="l"/>
                        </a:tabLst>
                      </a:pPr>
                      <a:r>
                        <a:rPr lang="en-US" sz="1200" kern="1400" dirty="0" smtClean="0">
                          <a:solidFill>
                            <a:srgbClr val="000000"/>
                          </a:solidFill>
                          <a:latin typeface="+mj-lt"/>
                          <a:ea typeface="Calibri"/>
                        </a:rPr>
                        <a:t>Locomotive 	=  </a:t>
                      </a:r>
                      <a:r>
                        <a:rPr lang="en-US" sz="1200" kern="1400" dirty="0" smtClean="0">
                          <a:solidFill>
                            <a:srgbClr val="00B050"/>
                          </a:solidFill>
                          <a:latin typeface="+mj-lt"/>
                          <a:ea typeface="Calibri"/>
                        </a:rPr>
                        <a:t>Vehicle</a:t>
                      </a:r>
                      <a:r>
                        <a:rPr lang="en-US" sz="1200" kern="1400" baseline="0" dirty="0" smtClean="0">
                          <a:solidFill>
                            <a:srgbClr val="000000"/>
                          </a:solidFill>
                          <a:latin typeface="+mj-lt"/>
                          <a:ea typeface="Calibri"/>
                        </a:rPr>
                        <a:t> : </a:t>
                      </a:r>
                      <a:r>
                        <a:rPr lang="en-US" sz="1200" kern="1400" dirty="0" smtClean="0">
                          <a:solidFill>
                            <a:srgbClr val="FF0000"/>
                          </a:solidFill>
                          <a:latin typeface="+mj-lt"/>
                          <a:ea typeface="Calibri"/>
                          <a:cs typeface="+mn-cs"/>
                        </a:rPr>
                        <a:t>Rail transport</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Arial" panose="020B0604020202020204" pitchFamily="34" charset="0"/>
                        <a:ea typeface="Calibri"/>
                        <a:cs typeface="Arial" panose="020B0604020202020204" pitchFamily="34" charset="0"/>
                      </a:endParaRPr>
                    </a:p>
                    <a:p>
                      <a:pPr marL="0" marR="0" algn="l" defTabSz="1410782" rtl="0" eaLnBrk="1" latinLnBrk="0" hangingPunct="1">
                        <a:spcBef>
                          <a:spcPts val="0"/>
                        </a:spcBef>
                        <a:spcAft>
                          <a:spcPts val="0"/>
                        </a:spcAft>
                        <a:tabLst>
                          <a:tab pos="857250" algn="l"/>
                        </a:tabLst>
                      </a:pPr>
                      <a:r>
                        <a:rPr lang="en-US" sz="1200" kern="1400" dirty="0" smtClean="0">
                          <a:solidFill>
                            <a:srgbClr val="FF0000"/>
                          </a:solidFill>
                          <a:latin typeface="Arial" panose="020B0604020202020204" pitchFamily="34" charset="0"/>
                          <a:ea typeface="Calibri"/>
                          <a:cs typeface="Arial" panose="020B0604020202020204" pitchFamily="34" charset="0"/>
                        </a:rPr>
                        <a:t>Ground transport</a:t>
                      </a:r>
                    </a:p>
                    <a:p>
                      <a:pPr marL="0" marR="0" algn="l" defTabSz="1410782" rtl="0" eaLnBrk="1" latinLnBrk="0" hangingPunct="1">
                        <a:spcBef>
                          <a:spcPts val="0"/>
                        </a:spcBef>
                        <a:spcAft>
                          <a:spcPts val="0"/>
                        </a:spcAft>
                        <a:tabLst>
                          <a:tab pos="857250" algn="l"/>
                        </a:tabLst>
                      </a:pPr>
                      <a:r>
                        <a:rPr lang="en-US" sz="1200" kern="1400" dirty="0" smtClean="0">
                          <a:solidFill>
                            <a:srgbClr val="FF0000"/>
                          </a:solidFill>
                          <a:latin typeface="Arial" panose="020B0604020202020204" pitchFamily="34" charset="0"/>
                          <a:ea typeface="Calibri"/>
                          <a:cs typeface="Arial" panose="020B0604020202020204" pitchFamily="34" charset="0"/>
                        </a:rPr>
                        <a:t>        Road transport</a:t>
                      </a:r>
                    </a:p>
                    <a:p>
                      <a:pPr marL="0" marR="0" algn="l" defTabSz="1410782" rtl="0" eaLnBrk="1" latinLnBrk="0" hangingPunct="1">
                        <a:spcBef>
                          <a:spcPts val="0"/>
                        </a:spcBef>
                        <a:spcAft>
                          <a:spcPts val="0"/>
                        </a:spcAft>
                        <a:tabLst>
                          <a:tab pos="857250" algn="l"/>
                        </a:tabLst>
                      </a:pPr>
                      <a:r>
                        <a:rPr lang="en-US" sz="1200" kern="1400" dirty="0" smtClean="0">
                          <a:solidFill>
                            <a:srgbClr val="FF0000"/>
                          </a:solidFill>
                          <a:latin typeface="Arial" panose="020B0604020202020204" pitchFamily="34" charset="0"/>
                          <a:ea typeface="Calibri"/>
                          <a:cs typeface="Arial" panose="020B0604020202020204" pitchFamily="34" charset="0"/>
                        </a:rPr>
                        <a:t>        Rail transport</a:t>
                      </a:r>
                    </a:p>
                    <a:p>
                      <a:pPr marL="0" marR="0" algn="l" defTabSz="1410782" rtl="0" eaLnBrk="1" latinLnBrk="0" hangingPunct="1">
                        <a:spcBef>
                          <a:spcPts val="0"/>
                        </a:spcBef>
                        <a:spcAft>
                          <a:spcPts val="0"/>
                        </a:spcAft>
                        <a:tabLst>
                          <a:tab pos="857250" algn="l"/>
                        </a:tabLst>
                      </a:pPr>
                      <a:endParaRPr lang="en-US" sz="1200" kern="1400" dirty="0" smtClean="0">
                        <a:solidFill>
                          <a:srgbClr val="FF0000"/>
                        </a:solidFill>
                        <a:latin typeface="Arial" panose="020B0604020202020204" pitchFamily="34" charset="0"/>
                        <a:ea typeface="Calibri"/>
                        <a:cs typeface="Arial" panose="020B0604020202020204" pitchFamily="34" charset="0"/>
                      </a:endParaRPr>
                    </a:p>
                    <a:p>
                      <a:pPr marL="0" marR="0" algn="l" defTabSz="1410782" rtl="0" eaLnBrk="1" latinLnBrk="0" hangingPunct="1">
                        <a:spcBef>
                          <a:spcPts val="0"/>
                        </a:spcBef>
                        <a:spcAft>
                          <a:spcPts val="0"/>
                        </a:spcAft>
                        <a:tabLst>
                          <a:tab pos="857250" algn="l"/>
                        </a:tabLst>
                      </a:pPr>
                      <a:r>
                        <a:rPr lang="en-US" sz="1200" kern="1400" dirty="0" smtClean="0">
                          <a:solidFill>
                            <a:srgbClr val="FF0000"/>
                          </a:solidFill>
                          <a:latin typeface="Arial" panose="020B0604020202020204" pitchFamily="34" charset="0"/>
                          <a:ea typeface="Calibri"/>
                          <a:cs typeface="Arial" panose="020B0604020202020204" pitchFamily="34" charset="0"/>
                        </a:rPr>
                        <a:t>Water transport</a:t>
                      </a:r>
                    </a:p>
                    <a:p>
                      <a:pPr marL="0" marR="0" algn="l" defTabSz="1410782" rtl="0" eaLnBrk="1" latinLnBrk="0" hangingPunct="1">
                        <a:spcBef>
                          <a:spcPts val="0"/>
                        </a:spcBef>
                        <a:spcAft>
                          <a:spcPts val="0"/>
                        </a:spcAft>
                        <a:tabLst>
                          <a:tab pos="857250" algn="l"/>
                        </a:tabLst>
                      </a:pPr>
                      <a:endParaRPr lang="en-US" sz="1200" kern="1400" dirty="0" smtClean="0">
                        <a:solidFill>
                          <a:srgbClr val="FF0000"/>
                        </a:solidFill>
                        <a:latin typeface="Arial" panose="020B0604020202020204" pitchFamily="34" charset="0"/>
                        <a:ea typeface="Calibri"/>
                        <a:cs typeface="Arial" panose="020B0604020202020204" pitchFamily="34" charset="0"/>
                      </a:endParaRPr>
                    </a:p>
                    <a:p>
                      <a:pPr marL="0" marR="0" algn="l" defTabSz="1410782" rtl="0" eaLnBrk="1" latinLnBrk="0" hangingPunct="1">
                        <a:spcBef>
                          <a:spcPts val="0"/>
                        </a:spcBef>
                        <a:spcAft>
                          <a:spcPts val="0"/>
                        </a:spcAft>
                        <a:tabLst>
                          <a:tab pos="857250" algn="l"/>
                        </a:tabLst>
                      </a:pPr>
                      <a:r>
                        <a:rPr lang="en-US" sz="1200" kern="1400" dirty="0" smtClean="0">
                          <a:solidFill>
                            <a:srgbClr val="FF0000"/>
                          </a:solidFill>
                          <a:latin typeface="Arial" panose="020B0604020202020204" pitchFamily="34" charset="0"/>
                          <a:ea typeface="Calibri"/>
                          <a:cs typeface="Arial" panose="020B0604020202020204" pitchFamily="34" charset="0"/>
                        </a:rPr>
                        <a:t>Air transport</a:t>
                      </a:r>
                    </a:p>
                    <a:p>
                      <a:pPr marL="0" marR="0">
                        <a:spcBef>
                          <a:spcPts val="0"/>
                        </a:spcBef>
                        <a:spcAft>
                          <a:spcPts val="0"/>
                        </a:spcAft>
                      </a:pPr>
                      <a:endParaRPr lang="en-US" sz="1200" kern="1400" baseline="0" dirty="0" smtClean="0">
                        <a:solidFill>
                          <a:srgbClr val="000000"/>
                        </a:solidFill>
                        <a:latin typeface="Arial" panose="020B0604020202020204" pitchFamily="34" charset="0"/>
                        <a:ea typeface="Calibri"/>
                        <a:cs typeface="Arial" panose="020B0604020202020204" pitchFamily="34" charset="0"/>
                      </a:endParaRPr>
                    </a:p>
                    <a:p>
                      <a:pPr marL="0" marR="0">
                        <a:spcBef>
                          <a:spcPts val="0"/>
                        </a:spcBef>
                        <a:spcAft>
                          <a:spcPts val="0"/>
                        </a:spcAft>
                      </a:pPr>
                      <a:endParaRPr lang="en-US" sz="1200" kern="1400" baseline="0" dirty="0" smtClean="0">
                        <a:solidFill>
                          <a:srgbClr val="000000"/>
                        </a:solidFill>
                        <a:latin typeface="Arial" panose="020B0604020202020204" pitchFamily="34" charset="0"/>
                        <a:ea typeface="Calibri"/>
                        <a:cs typeface="Arial" panose="020B0604020202020204" pitchFamily="34" charset="0"/>
                      </a:endParaRPr>
                    </a:p>
                    <a:p>
                      <a:pPr marL="0" marR="0">
                        <a:spcBef>
                          <a:spcPts val="0"/>
                        </a:spcBef>
                        <a:spcAft>
                          <a:spcPts val="0"/>
                        </a:spcAft>
                      </a:pPr>
                      <a:r>
                        <a:rPr lang="en-US" sz="1200" kern="1400" baseline="0" dirty="0" smtClean="0">
                          <a:solidFill>
                            <a:srgbClr val="000000"/>
                          </a:solidFill>
                          <a:latin typeface="Arial" panose="020B0604020202020204" pitchFamily="34" charset="0"/>
                          <a:ea typeface="Calibri"/>
                          <a:cs typeface="Arial" panose="020B0604020202020204" pitchFamily="34" charset="0"/>
                        </a:rPr>
                        <a:t>(In order of historical appearance)</a:t>
                      </a:r>
                    </a:p>
                    <a:p>
                      <a:pPr marL="0" marR="0">
                        <a:spcBef>
                          <a:spcPts val="0"/>
                        </a:spcBef>
                        <a:spcAft>
                          <a:spcPts val="0"/>
                        </a:spcAft>
                      </a:pPr>
                      <a:r>
                        <a:rPr lang="en-US" sz="1200" kern="1400" baseline="0" dirty="0" smtClean="0">
                          <a:solidFill>
                            <a:srgbClr val="000000"/>
                          </a:solidFill>
                          <a:latin typeface="Arial" panose="020B0604020202020204" pitchFamily="34" charset="0"/>
                          <a:ea typeface="Calibri"/>
                          <a:cs typeface="Arial" panose="020B0604020202020204" pitchFamily="34" charset="0"/>
                        </a:rPr>
                        <a:t>(Ordering by importance would put Air transport in second position)</a:t>
                      </a:r>
                      <a:endParaRPr lang="en-US" sz="1200" kern="1400" dirty="0">
                        <a:solidFill>
                          <a:srgbClr val="000000"/>
                        </a:solidFill>
                        <a:latin typeface="Arial" panose="020B0604020202020204" pitchFamily="34" charset="0"/>
                        <a:ea typeface="Calibri"/>
                        <a:cs typeface="Arial" panose="020B0604020202020204" pitchFamily="34" charset="0"/>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Arial" panose="020B0604020202020204" pitchFamily="34" charset="0"/>
                        <a:ea typeface="Calibri"/>
                        <a:cs typeface="Arial" panose="020B0604020202020204" pitchFamily="34" charset="0"/>
                      </a:endParaRPr>
                    </a:p>
                    <a:p>
                      <a:pPr marL="0" marR="0">
                        <a:spcBef>
                          <a:spcPts val="0"/>
                        </a:spcBef>
                        <a:spcAft>
                          <a:spcPts val="0"/>
                        </a:spcAft>
                      </a:pPr>
                      <a:r>
                        <a:rPr lang="en-US" sz="1200" kern="1400" dirty="0" smtClean="0">
                          <a:solidFill>
                            <a:srgbClr val="00B050"/>
                          </a:solidFill>
                          <a:latin typeface="Arial" panose="020B0604020202020204" pitchFamily="34" charset="0"/>
                          <a:ea typeface="Calibri"/>
                          <a:cs typeface="Arial" panose="020B0604020202020204" pitchFamily="34" charset="0"/>
                        </a:rPr>
                        <a:t>Traffic facility</a:t>
                      </a:r>
                    </a:p>
                    <a:p>
                      <a:pPr marL="0" marR="0">
                        <a:spcBef>
                          <a:spcPts val="0"/>
                        </a:spcBef>
                        <a:spcAft>
                          <a:spcPts val="0"/>
                        </a:spcAft>
                      </a:pPr>
                      <a:r>
                        <a:rPr lang="en-US" sz="1200" kern="1400" baseline="0" dirty="0" smtClean="0">
                          <a:solidFill>
                            <a:srgbClr val="00B050"/>
                          </a:solidFill>
                          <a:latin typeface="Arial" panose="020B0604020202020204" pitchFamily="34" charset="0"/>
                          <a:ea typeface="Calibri"/>
                          <a:cs typeface="Arial" panose="020B0604020202020204" pitchFamily="34" charset="0"/>
                        </a:rPr>
                        <a:t>         </a:t>
                      </a:r>
                      <a:r>
                        <a:rPr lang="en-US" sz="1200" kern="1400" dirty="0" smtClean="0">
                          <a:solidFill>
                            <a:srgbClr val="00B050"/>
                          </a:solidFill>
                          <a:latin typeface="Arial" panose="020B0604020202020204" pitchFamily="34" charset="0"/>
                          <a:ea typeface="Calibri"/>
                          <a:cs typeface="Arial" panose="020B0604020202020204" pitchFamily="34" charset="0"/>
                        </a:rPr>
                        <a:t>Traffic</a:t>
                      </a:r>
                      <a:r>
                        <a:rPr lang="en-US" sz="1200" kern="1400" baseline="0" dirty="0" smtClean="0">
                          <a:solidFill>
                            <a:srgbClr val="00B050"/>
                          </a:solidFill>
                          <a:latin typeface="Arial" panose="020B0604020202020204" pitchFamily="34" charset="0"/>
                          <a:ea typeface="Calibri"/>
                          <a:cs typeface="Arial" panose="020B0604020202020204" pitchFamily="34" charset="0"/>
                        </a:rPr>
                        <a:t> station</a:t>
                      </a:r>
                    </a:p>
                    <a:p>
                      <a:pPr marL="0" marR="0">
                        <a:spcBef>
                          <a:spcPts val="0"/>
                        </a:spcBef>
                        <a:spcAft>
                          <a:spcPts val="0"/>
                        </a:spcAft>
                      </a:pPr>
                      <a:r>
                        <a:rPr lang="en-US" sz="1200" kern="1400" baseline="0" dirty="0" smtClean="0">
                          <a:solidFill>
                            <a:srgbClr val="00B050"/>
                          </a:solidFill>
                          <a:latin typeface="Arial" panose="020B0604020202020204" pitchFamily="34" charset="0"/>
                          <a:ea typeface="Calibri"/>
                          <a:cs typeface="Arial" panose="020B0604020202020204" pitchFamily="34" charset="0"/>
                        </a:rPr>
                        <a:t>         Traffic route</a:t>
                      </a:r>
                    </a:p>
                    <a:p>
                      <a:pPr marL="0" marR="0">
                        <a:spcBef>
                          <a:spcPts val="0"/>
                        </a:spcBef>
                        <a:spcAft>
                          <a:spcPts val="0"/>
                        </a:spcAft>
                      </a:pPr>
                      <a:endParaRPr lang="en-US" sz="1200" kern="1400" baseline="0" dirty="0" smtClean="0">
                        <a:solidFill>
                          <a:srgbClr val="00B050"/>
                        </a:solidFill>
                        <a:latin typeface="Arial" panose="020B0604020202020204" pitchFamily="34" charset="0"/>
                        <a:ea typeface="Calibri"/>
                        <a:cs typeface="Arial" panose="020B0604020202020204" pitchFamily="34" charset="0"/>
                      </a:endParaRPr>
                    </a:p>
                    <a:p>
                      <a:pPr marL="0" marR="0">
                        <a:spcBef>
                          <a:spcPts val="0"/>
                        </a:spcBef>
                        <a:spcAft>
                          <a:spcPts val="0"/>
                        </a:spcAft>
                      </a:pPr>
                      <a:r>
                        <a:rPr lang="en-US" sz="1200" kern="1400" baseline="0" dirty="0" smtClean="0">
                          <a:solidFill>
                            <a:srgbClr val="00B050"/>
                          </a:solidFill>
                          <a:latin typeface="Arial" panose="020B0604020202020204" pitchFamily="34" charset="0"/>
                          <a:ea typeface="Calibri"/>
                          <a:cs typeface="Arial" panose="020B0604020202020204" pitchFamily="34" charset="0"/>
                        </a:rPr>
                        <a:t>Vehicle</a:t>
                      </a:r>
                    </a:p>
                    <a:p>
                      <a:pPr marL="0" marR="0">
                        <a:spcBef>
                          <a:spcPts val="0"/>
                        </a:spcBef>
                        <a:spcAft>
                          <a:spcPts val="0"/>
                        </a:spcAft>
                      </a:pPr>
                      <a:endParaRPr lang="en-US" sz="1200" kern="1400" dirty="0">
                        <a:solidFill>
                          <a:srgbClr val="000000"/>
                        </a:solidFill>
                        <a:latin typeface="Arial" panose="020B0604020202020204" pitchFamily="34" charset="0"/>
                        <a:ea typeface="Calibri"/>
                        <a:cs typeface="Arial" panose="020B0604020202020204" pitchFamily="34" charset="0"/>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Arial" panose="020B0604020202020204" pitchFamily="34" charset="0"/>
                        <a:ea typeface="Calibri"/>
                        <a:cs typeface="Arial" panose="020B0604020202020204" pitchFamily="34" charset="0"/>
                      </a:endParaRPr>
                    </a:p>
                    <a:p>
                      <a:pPr marL="0" marR="0" algn="l" defTabSz="1410782" rtl="0" eaLnBrk="1" latinLnBrk="0" hangingPunct="1">
                        <a:spcBef>
                          <a:spcPts val="0"/>
                        </a:spcBef>
                        <a:spcAft>
                          <a:spcPts val="0"/>
                        </a:spcAft>
                      </a:pPr>
                      <a:r>
                        <a:rPr lang="en-US" sz="1200" b="1" kern="1400" dirty="0" smtClean="0">
                          <a:solidFill>
                            <a:srgbClr val="0070C0"/>
                          </a:solidFill>
                          <a:latin typeface="Arial" panose="020B0604020202020204" pitchFamily="34" charset="0"/>
                          <a:ea typeface="Calibri"/>
                          <a:cs typeface="Arial" panose="020B0604020202020204" pitchFamily="34" charset="0"/>
                        </a:rPr>
                        <a:t>Passengers</a:t>
                      </a:r>
                    </a:p>
                    <a:p>
                      <a:pPr marL="0" marR="0" algn="l" defTabSz="1410782" rtl="0" eaLnBrk="1" latinLnBrk="0" hangingPunct="1">
                        <a:spcBef>
                          <a:spcPts val="0"/>
                        </a:spcBef>
                        <a:spcAft>
                          <a:spcPts val="0"/>
                        </a:spcAft>
                      </a:pPr>
                      <a:endParaRPr lang="en-US" sz="1200" b="1" kern="1400" dirty="0" smtClean="0">
                        <a:solidFill>
                          <a:srgbClr val="0070C0"/>
                        </a:solidFill>
                        <a:latin typeface="Arial" panose="020B0604020202020204" pitchFamily="34" charset="0"/>
                        <a:ea typeface="Calibri"/>
                        <a:cs typeface="Arial" panose="020B0604020202020204" pitchFamily="34" charset="0"/>
                      </a:endParaRPr>
                    </a:p>
                    <a:p>
                      <a:pPr marL="0" marR="0" algn="l" defTabSz="1410782" rtl="0" eaLnBrk="1" latinLnBrk="0" hangingPunct="1">
                        <a:spcBef>
                          <a:spcPts val="0"/>
                        </a:spcBef>
                        <a:spcAft>
                          <a:spcPts val="0"/>
                        </a:spcAft>
                      </a:pPr>
                      <a:r>
                        <a:rPr lang="en-US" sz="1200" b="1" kern="1400" dirty="0" smtClean="0">
                          <a:solidFill>
                            <a:srgbClr val="0070C0"/>
                          </a:solidFill>
                          <a:latin typeface="Arial" panose="020B0604020202020204" pitchFamily="34" charset="0"/>
                          <a:ea typeface="Calibri"/>
                          <a:cs typeface="Arial" panose="020B0604020202020204" pitchFamily="34" charset="0"/>
                        </a:rPr>
                        <a:t>Freight</a:t>
                      </a:r>
                    </a:p>
                    <a:p>
                      <a:pPr marL="0" marR="0">
                        <a:spcBef>
                          <a:spcPts val="0"/>
                        </a:spcBef>
                        <a:spcAft>
                          <a:spcPts val="0"/>
                        </a:spcAft>
                      </a:pPr>
                      <a:endParaRPr lang="en-US" sz="1200" kern="1400" dirty="0" smtClean="0">
                        <a:solidFill>
                          <a:srgbClr val="000000"/>
                        </a:solidFill>
                        <a:latin typeface="Arial" panose="020B0604020202020204" pitchFamily="34" charset="0"/>
                        <a:ea typeface="Calibri"/>
                        <a:cs typeface="Arial" panose="020B0604020202020204" pitchFamily="34" charset="0"/>
                      </a:endParaRPr>
                    </a:p>
                    <a:p>
                      <a:pPr marL="0" marR="0">
                        <a:spcBef>
                          <a:spcPts val="0"/>
                        </a:spcBef>
                        <a:spcAft>
                          <a:spcPts val="0"/>
                        </a:spcAft>
                      </a:pPr>
                      <a:endParaRPr lang="en-US" sz="1200" kern="1400" dirty="0" smtClean="0">
                        <a:solidFill>
                          <a:srgbClr val="000000"/>
                        </a:solidFill>
                        <a:latin typeface="Arial" panose="020B0604020202020204" pitchFamily="34" charset="0"/>
                        <a:ea typeface="Calibri"/>
                        <a:cs typeface="Arial" panose="020B0604020202020204" pitchFamily="34" charset="0"/>
                      </a:endParaRPr>
                    </a:p>
                    <a:p>
                      <a:pPr marL="0" marR="0">
                        <a:spcBef>
                          <a:spcPts val="0"/>
                        </a:spcBef>
                        <a:spcAft>
                          <a:spcPts val="0"/>
                        </a:spcAft>
                      </a:pPr>
                      <a:endParaRPr lang="en-US" sz="1200" kern="1400" dirty="0" smtClean="0">
                        <a:solidFill>
                          <a:srgbClr val="000000"/>
                        </a:solidFill>
                        <a:latin typeface="Arial" panose="020B0604020202020204" pitchFamily="34" charset="0"/>
                        <a:ea typeface="Calibri"/>
                        <a:cs typeface="Arial" panose="020B0604020202020204" pitchFamily="34" charset="0"/>
                      </a:endParaRPr>
                    </a:p>
                    <a:p>
                      <a:pPr marL="0" marR="0">
                        <a:spcBef>
                          <a:spcPts val="0"/>
                        </a:spcBef>
                        <a:spcAft>
                          <a:spcPts val="0"/>
                        </a:spcAft>
                      </a:pPr>
                      <a:endParaRPr lang="en-US" sz="1200" kern="1400" dirty="0" smtClean="0">
                        <a:solidFill>
                          <a:srgbClr val="000000"/>
                        </a:solidFill>
                        <a:latin typeface="Arial" panose="020B0604020202020204" pitchFamily="34" charset="0"/>
                        <a:ea typeface="Calibri"/>
                        <a:cs typeface="Arial" panose="020B0604020202020204" pitchFamily="34" charset="0"/>
                      </a:endParaRPr>
                    </a:p>
                    <a:p>
                      <a:pPr marL="0" marR="0">
                        <a:spcBef>
                          <a:spcPts val="0"/>
                        </a:spcBef>
                        <a:spcAft>
                          <a:spcPts val="0"/>
                        </a:spcAft>
                      </a:pPr>
                      <a:r>
                        <a:rPr lang="en-US" sz="1200" kern="1400" dirty="0" smtClean="0">
                          <a:solidFill>
                            <a:srgbClr val="000000"/>
                          </a:solidFill>
                          <a:latin typeface="Arial" panose="020B0604020202020204" pitchFamily="34" charset="0"/>
                          <a:ea typeface="Calibri"/>
                          <a:cs typeface="Arial" panose="020B0604020202020204" pitchFamily="34" charset="0"/>
                        </a:rPr>
                        <a:t>***********************</a:t>
                      </a:r>
                    </a:p>
                    <a:p>
                      <a:pPr marL="0" marR="0">
                        <a:spcBef>
                          <a:spcPts val="0"/>
                        </a:spcBef>
                        <a:spcAft>
                          <a:spcPts val="0"/>
                        </a:spcAft>
                      </a:pPr>
                      <a:endParaRPr lang="en-US" sz="1200" kern="1400" dirty="0" smtClean="0">
                        <a:solidFill>
                          <a:srgbClr val="000000"/>
                        </a:solidFill>
                        <a:latin typeface="Arial" panose="020B0604020202020204" pitchFamily="34" charset="0"/>
                        <a:ea typeface="Calibri"/>
                        <a:cs typeface="Arial" panose="020B0604020202020204" pitchFamily="34" charset="0"/>
                      </a:endParaRPr>
                    </a:p>
                    <a:p>
                      <a:pPr marL="0" marR="0">
                        <a:spcBef>
                          <a:spcPts val="0"/>
                        </a:spcBef>
                        <a:spcAft>
                          <a:spcPts val="0"/>
                        </a:spcAft>
                      </a:pPr>
                      <a:r>
                        <a:rPr lang="en-US" sz="1200" kern="1400" dirty="0" smtClean="0">
                          <a:solidFill>
                            <a:srgbClr val="000000"/>
                          </a:solidFill>
                          <a:latin typeface="Arial" panose="020B0604020202020204" pitchFamily="34" charset="0"/>
                          <a:ea typeface="Calibri"/>
                          <a:cs typeface="Arial" panose="020B0604020202020204" pitchFamily="34" charset="0"/>
                        </a:rPr>
                        <a:t>In</a:t>
                      </a:r>
                      <a:r>
                        <a:rPr lang="en-US" sz="1200" kern="1400" baseline="0" dirty="0" smtClean="0">
                          <a:solidFill>
                            <a:srgbClr val="000000"/>
                          </a:solidFill>
                          <a:latin typeface="Arial" panose="020B0604020202020204" pitchFamily="34" charset="0"/>
                          <a:ea typeface="Calibri"/>
                          <a:cs typeface="Arial" panose="020B0604020202020204" pitchFamily="34" charset="0"/>
                        </a:rPr>
                        <a:t> reality there are many more facets.  One facet might accommodate general concepts such as</a:t>
                      </a:r>
                    </a:p>
                    <a:p>
                      <a:pPr marL="0" marR="0">
                        <a:spcBef>
                          <a:spcPts val="0"/>
                        </a:spcBef>
                        <a:spcAft>
                          <a:spcPts val="0"/>
                        </a:spcAft>
                      </a:pPr>
                      <a:r>
                        <a:rPr lang="en-US" sz="1200" kern="1400" baseline="0" dirty="0" smtClean="0">
                          <a:solidFill>
                            <a:srgbClr val="000000"/>
                          </a:solidFill>
                          <a:latin typeface="Arial" panose="020B0604020202020204" pitchFamily="34" charset="0"/>
                          <a:ea typeface="Calibri"/>
                          <a:cs typeface="Arial" panose="020B0604020202020204" pitchFamily="34" charset="0"/>
                        </a:rPr>
                        <a:t>      Management</a:t>
                      </a:r>
                    </a:p>
                    <a:p>
                      <a:pPr marL="0" marR="0">
                        <a:spcBef>
                          <a:spcPts val="0"/>
                        </a:spcBef>
                        <a:spcAft>
                          <a:spcPts val="0"/>
                        </a:spcAft>
                      </a:pPr>
                      <a:r>
                        <a:rPr lang="en-US" sz="1200" kern="1400" baseline="0" dirty="0" smtClean="0">
                          <a:solidFill>
                            <a:srgbClr val="000000"/>
                          </a:solidFill>
                          <a:latin typeface="Arial" panose="020B0604020202020204" pitchFamily="34" charset="0"/>
                          <a:ea typeface="Calibri"/>
                          <a:cs typeface="Arial" panose="020B0604020202020204" pitchFamily="34" charset="0"/>
                        </a:rPr>
                        <a:t>       Planning</a:t>
                      </a:r>
                    </a:p>
                    <a:p>
                      <a:pPr marL="0" marR="0">
                        <a:spcBef>
                          <a:spcPts val="0"/>
                        </a:spcBef>
                        <a:spcAft>
                          <a:spcPts val="0"/>
                        </a:spcAft>
                      </a:pPr>
                      <a:r>
                        <a:rPr lang="en-US" sz="1200" kern="1400" baseline="0" dirty="0" smtClean="0">
                          <a:solidFill>
                            <a:srgbClr val="000000"/>
                          </a:solidFill>
                          <a:latin typeface="Arial" panose="020B0604020202020204" pitchFamily="34" charset="0"/>
                          <a:ea typeface="Calibri"/>
                          <a:cs typeface="Arial" panose="020B0604020202020204" pitchFamily="34" charset="0"/>
                        </a:rPr>
                        <a:t>       Quality control</a:t>
                      </a:r>
                    </a:p>
                    <a:p>
                      <a:pPr marL="0" marR="0">
                        <a:spcBef>
                          <a:spcPts val="0"/>
                        </a:spcBef>
                        <a:spcAft>
                          <a:spcPts val="0"/>
                        </a:spcAft>
                      </a:pPr>
                      <a:r>
                        <a:rPr lang="en-US" sz="1200" kern="1400" baseline="0" dirty="0" smtClean="0">
                          <a:solidFill>
                            <a:srgbClr val="000000"/>
                          </a:solidFill>
                          <a:latin typeface="Arial" panose="020B0604020202020204" pitchFamily="34" charset="0"/>
                          <a:ea typeface="Calibri"/>
                          <a:cs typeface="Arial" panose="020B0604020202020204" pitchFamily="34" charset="0"/>
                        </a:rPr>
                        <a:t>       Cost</a:t>
                      </a:r>
                    </a:p>
                    <a:p>
                      <a:pPr marL="0" marR="0">
                        <a:spcBef>
                          <a:spcPts val="0"/>
                        </a:spcBef>
                        <a:spcAft>
                          <a:spcPts val="0"/>
                        </a:spcAft>
                      </a:pPr>
                      <a:r>
                        <a:rPr lang="en-US" sz="1200" kern="1400" baseline="0" dirty="0" smtClean="0">
                          <a:solidFill>
                            <a:srgbClr val="000000"/>
                          </a:solidFill>
                          <a:latin typeface="Arial" panose="020B0604020202020204" pitchFamily="34" charset="0"/>
                          <a:ea typeface="Calibri"/>
                          <a:cs typeface="Arial" panose="020B0604020202020204" pitchFamily="34" charset="0"/>
                        </a:rPr>
                        <a:t>These concepts apply in other domains as well (common-sense concepts, cross-domain concepts)</a:t>
                      </a:r>
                      <a:endParaRPr lang="en-US" sz="1200" kern="1400" dirty="0">
                        <a:solidFill>
                          <a:srgbClr val="000000"/>
                        </a:solidFill>
                        <a:latin typeface="Arial" panose="020B0604020202020204" pitchFamily="34" charset="0"/>
                        <a:ea typeface="Calibri"/>
                        <a:cs typeface="Arial" panose="020B0604020202020204" pitchFamily="34" charset="0"/>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Arial" panose="020B0604020202020204" pitchFamily="34" charset="0"/>
                        <a:ea typeface="Calibri"/>
                        <a:cs typeface="Arial" panose="020B0604020202020204" pitchFamily="34" charset="0"/>
                      </a:endParaRPr>
                    </a:p>
                    <a:p>
                      <a:pPr marL="0" marR="0">
                        <a:spcBef>
                          <a:spcPts val="0"/>
                        </a:spcBef>
                        <a:spcAft>
                          <a:spcPts val="0"/>
                        </a:spcAft>
                      </a:pPr>
                      <a:endParaRPr lang="en-US" sz="1200" kern="1400" dirty="0" smtClean="0">
                        <a:solidFill>
                          <a:schemeClr val="tx1"/>
                        </a:solidFill>
                        <a:latin typeface="Arial" panose="020B0604020202020204" pitchFamily="34" charset="0"/>
                        <a:ea typeface="Calibri"/>
                        <a:cs typeface="Arial" panose="020B0604020202020204" pitchFamily="34" charset="0"/>
                      </a:endParaRPr>
                    </a:p>
                    <a:p>
                      <a:pPr marL="0" marR="0">
                        <a:spcBef>
                          <a:spcPts val="0"/>
                        </a:spcBef>
                        <a:spcAft>
                          <a:spcPts val="0"/>
                        </a:spcAft>
                      </a:pPr>
                      <a:endParaRPr lang="en-US" sz="1200" kern="1400" baseline="0" dirty="0" smtClean="0">
                        <a:solidFill>
                          <a:schemeClr val="tx1"/>
                        </a:solidFill>
                        <a:latin typeface="Arial" panose="020B0604020202020204" pitchFamily="34" charset="0"/>
                        <a:ea typeface="Calibri"/>
                        <a:cs typeface="Arial" panose="020B0604020202020204" pitchFamily="34" charset="0"/>
                      </a:endParaRPr>
                    </a:p>
                    <a:p>
                      <a:pPr marL="0" marR="0">
                        <a:spcBef>
                          <a:spcPts val="0"/>
                        </a:spcBef>
                        <a:spcAft>
                          <a:spcPts val="0"/>
                        </a:spcAft>
                      </a:pPr>
                      <a:endParaRPr lang="en-US" sz="1200" kern="1400" baseline="0" dirty="0" smtClean="0">
                        <a:solidFill>
                          <a:schemeClr val="tx1"/>
                        </a:solidFill>
                        <a:latin typeface="Arial" panose="020B0604020202020204" pitchFamily="34" charset="0"/>
                        <a:ea typeface="Calibri"/>
                        <a:cs typeface="Arial" panose="020B0604020202020204" pitchFamily="34" charset="0"/>
                      </a:endParaRPr>
                    </a:p>
                    <a:p>
                      <a:pPr marL="0" marR="0">
                        <a:spcBef>
                          <a:spcPts val="0"/>
                        </a:spcBef>
                        <a:spcAft>
                          <a:spcPts val="0"/>
                        </a:spcAft>
                      </a:pPr>
                      <a:endParaRPr lang="en-US" sz="1200" kern="1400" baseline="0" dirty="0" smtClean="0">
                        <a:solidFill>
                          <a:schemeClr val="tx1"/>
                        </a:solidFill>
                        <a:latin typeface="Arial" panose="020B0604020202020204" pitchFamily="34" charset="0"/>
                        <a:ea typeface="Calibri"/>
                        <a:cs typeface="Arial" panose="020B0604020202020204" pitchFamily="34" charset="0"/>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Slide Number Placeholder 4"/>
          <p:cNvSpPr>
            <a:spLocks noGrp="1"/>
          </p:cNvSpPr>
          <p:nvPr>
            <p:ph type="sldNum" sz="quarter" idx="12"/>
          </p:nvPr>
        </p:nvSpPr>
        <p:spPr/>
        <p:txBody>
          <a:bodyPr/>
          <a:lstStyle/>
          <a:p>
            <a:pPr>
              <a:defRPr/>
            </a:pPr>
            <a:fld id="{1C34AABC-7A0A-4F81-8B5A-F7715F07E9BB}" type="slidenum">
              <a:rPr lang="en-US" smtClean="0"/>
              <a:pPr>
                <a:defRPr/>
              </a:pPr>
              <a:t>46</a:t>
            </a:fld>
            <a:endParaRPr lang="en-US" dirty="0"/>
          </a:p>
        </p:txBody>
      </p:sp>
      <p:pic>
        <p:nvPicPr>
          <p:cNvPr id="6" name="~PP204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9126204" y="4038600"/>
            <a:ext cx="852487" cy="852488"/>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8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990600"/>
            <a:ext cx="9220200" cy="914400"/>
          </a:xfrm>
        </p:spPr>
        <p:txBody>
          <a:bodyPr/>
          <a:lstStyle/>
          <a:p>
            <a:r>
              <a:rPr lang="en-US" dirty="0"/>
              <a:t>Tasks d-e:  </a:t>
            </a:r>
            <a:r>
              <a:rPr lang="en-US" dirty="0" smtClean="0"/>
              <a:t/>
            </a:r>
            <a:br>
              <a:rPr lang="en-US" dirty="0" smtClean="0"/>
            </a:br>
            <a:r>
              <a:rPr lang="en-US" dirty="0" smtClean="0"/>
              <a:t>Dealing </a:t>
            </a:r>
            <a:r>
              <a:rPr lang="en-US" dirty="0"/>
              <a:t>with existing systems </a:t>
            </a:r>
            <a:r>
              <a:rPr lang="en-US" dirty="0" smtClean="0"/>
              <a:t/>
            </a:r>
            <a:br>
              <a:rPr lang="en-US" dirty="0" smtClean="0"/>
            </a:br>
            <a:r>
              <a:rPr lang="en-US" dirty="0" smtClean="0"/>
              <a:t>used </a:t>
            </a:r>
            <a:r>
              <a:rPr lang="en-US" dirty="0"/>
              <a:t>in </a:t>
            </a:r>
            <a:r>
              <a:rPr lang="en-US"/>
              <a:t>American </a:t>
            </a:r>
            <a:r>
              <a:rPr lang="en-US" smtClean="0"/>
              <a:t>libraries</a:t>
            </a:r>
            <a:r>
              <a:rPr lang="en-US" sz="2000" b="0" smtClean="0">
                <a:solidFill>
                  <a:schemeClr val="bg1"/>
                </a:solidFill>
              </a:rPr>
              <a:t> (Task d 20 min</a:t>
            </a:r>
            <a:endParaRPr lang="en-US" sz="2000" b="0" dirty="0">
              <a:solidFill>
                <a:schemeClr val="bg1"/>
              </a:solidFill>
            </a:endParaRPr>
          </a:p>
        </p:txBody>
      </p:sp>
      <p:sp>
        <p:nvSpPr>
          <p:cNvPr id="4" name="Slide Number Placeholder 3"/>
          <p:cNvSpPr>
            <a:spLocks noGrp="1"/>
          </p:cNvSpPr>
          <p:nvPr>
            <p:ph type="sldNum" sz="quarter" idx="12"/>
          </p:nvPr>
        </p:nvSpPr>
        <p:spPr/>
        <p:txBody>
          <a:bodyPr/>
          <a:lstStyle/>
          <a:p>
            <a:pPr>
              <a:defRPr/>
            </a:pPr>
            <a:fld id="{BDBE7EF8-D788-4A0E-B8CC-75CFC5CF7804}" type="slidenum">
              <a:rPr lang="en-US" smtClean="0">
                <a:solidFill>
                  <a:srgbClr val="FFFFFF"/>
                </a:solidFill>
              </a:rPr>
              <a:pPr>
                <a:defRPr/>
              </a:pPr>
              <a:t>47</a:t>
            </a:fld>
            <a:endParaRPr lang="en-US" dirty="0">
              <a:solidFill>
                <a:srgbClr val="FFFFFF"/>
              </a:solidFill>
            </a:endParaRPr>
          </a:p>
        </p:txBody>
      </p:sp>
      <p:sp>
        <p:nvSpPr>
          <p:cNvPr id="5" name="TextBox 4"/>
          <p:cNvSpPr txBox="1"/>
          <p:nvPr/>
        </p:nvSpPr>
        <p:spPr>
          <a:xfrm>
            <a:off x="301095" y="2819400"/>
            <a:ext cx="9825038" cy="2400657"/>
          </a:xfrm>
          <a:prstGeom prst="rect">
            <a:avLst/>
          </a:prstGeom>
          <a:noFill/>
        </p:spPr>
        <p:txBody>
          <a:bodyPr wrap="square" rtlCol="0">
            <a:spAutoFit/>
          </a:bodyPr>
          <a:lstStyle/>
          <a:p>
            <a:r>
              <a:rPr lang="en-US" sz="2000" dirty="0" smtClean="0"/>
              <a:t>he </a:t>
            </a:r>
            <a:r>
              <a:rPr lang="en-US" sz="2000" dirty="0"/>
              <a:t>Library of Congress, and many libraries in the US and around the world (esp. academic and research libraries), use </a:t>
            </a:r>
            <a:r>
              <a:rPr lang="en-US" sz="2000" b="1" dirty="0"/>
              <a:t>two separate schemes for subject </a:t>
            </a:r>
            <a:r>
              <a:rPr lang="en-US" sz="2000" b="1" dirty="0" smtClean="0"/>
              <a:t>access</a:t>
            </a:r>
            <a:r>
              <a:rPr lang="en-US" sz="2000" dirty="0"/>
              <a:t>:</a:t>
            </a:r>
            <a:endParaRPr lang="en-US" sz="2000" dirty="0" smtClean="0"/>
          </a:p>
          <a:p>
            <a:pPr marL="342900" indent="-342900">
              <a:spcBef>
                <a:spcPts val="900"/>
              </a:spcBef>
              <a:buFont typeface="Arial" panose="020B0604020202020204" pitchFamily="34" charset="0"/>
              <a:buChar char="•"/>
            </a:pPr>
            <a:r>
              <a:rPr lang="en-US" sz="2000" dirty="0" smtClean="0"/>
              <a:t>The </a:t>
            </a:r>
            <a:r>
              <a:rPr lang="en-US" sz="2000" dirty="0" smtClean="0"/>
              <a:t>Library </a:t>
            </a:r>
            <a:r>
              <a:rPr lang="en-US" sz="2000" dirty="0" smtClean="0"/>
              <a:t>of Congress Subject Headings (LCSH) (more in Assignment 13.3)</a:t>
            </a:r>
          </a:p>
          <a:p>
            <a:pPr marL="342900" indent="-342900">
              <a:spcBef>
                <a:spcPts val="900"/>
              </a:spcBef>
              <a:buFont typeface="Arial" panose="020B0604020202020204" pitchFamily="34" charset="0"/>
              <a:buChar char="•"/>
            </a:pPr>
            <a:r>
              <a:rPr lang="en-US" sz="2000" dirty="0" smtClean="0"/>
              <a:t>The Library of </a:t>
            </a:r>
            <a:r>
              <a:rPr lang="en-US" sz="2000" dirty="0" smtClean="0"/>
              <a:t>Congress </a:t>
            </a:r>
            <a:r>
              <a:rPr lang="en-US" sz="2000" dirty="0" smtClean="0"/>
              <a:t>Classification (more in Assignment 13.2LCC)</a:t>
            </a:r>
          </a:p>
          <a:p>
            <a:pPr>
              <a:spcBef>
                <a:spcPts val="900"/>
              </a:spcBef>
            </a:pPr>
            <a:r>
              <a:rPr lang="en-US" sz="2000" dirty="0" smtClean="0"/>
              <a:t>The following slides present explanatory text edited from the Lecture Notes, p. ~292</a:t>
            </a:r>
          </a:p>
          <a:p>
            <a:pPr>
              <a:spcBef>
                <a:spcPts val="900"/>
              </a:spcBef>
            </a:pPr>
            <a:r>
              <a:rPr lang="en-US" sz="2000" dirty="0" smtClean="0"/>
              <a:t>There is a separate document on how to access these schemes</a:t>
            </a:r>
            <a:endParaRPr lang="en-US" sz="2000" dirty="0"/>
          </a:p>
        </p:txBody>
      </p:sp>
    </p:spTree>
    <p:extLst>
      <p:ext uri="{BB962C8B-B14F-4D97-AF65-F5344CB8AC3E}">
        <p14:creationId xmlns:p14="http://schemas.microsoft.com/office/powerpoint/2010/main" val="353459659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932" y="457200"/>
            <a:ext cx="9406467" cy="914400"/>
          </a:xfrm>
        </p:spPr>
        <p:txBody>
          <a:bodyPr/>
          <a:lstStyle/>
          <a:p>
            <a:r>
              <a:rPr lang="en-US" sz="3200" dirty="0" smtClean="0"/>
              <a:t>1 </a:t>
            </a:r>
            <a:r>
              <a:rPr lang="en-US" sz="3200" dirty="0"/>
              <a:t>Library of Congress Subject Headings (</a:t>
            </a:r>
            <a:r>
              <a:rPr lang="en-US" sz="3200" dirty="0" smtClean="0"/>
              <a:t>LCSH)</a:t>
            </a:r>
            <a:endParaRPr lang="en-US" sz="3200" dirty="0"/>
          </a:p>
        </p:txBody>
      </p:sp>
      <p:sp>
        <p:nvSpPr>
          <p:cNvPr id="4" name="Slide Number Placeholder 3"/>
          <p:cNvSpPr>
            <a:spLocks noGrp="1"/>
          </p:cNvSpPr>
          <p:nvPr>
            <p:ph type="sldNum" sz="quarter" idx="12"/>
          </p:nvPr>
        </p:nvSpPr>
        <p:spPr/>
        <p:txBody>
          <a:bodyPr/>
          <a:lstStyle/>
          <a:p>
            <a:pPr>
              <a:defRPr/>
            </a:pPr>
            <a:fld id="{BDBE7EF8-D788-4A0E-B8CC-75CFC5CF7804}" type="slidenum">
              <a:rPr lang="en-US" smtClean="0">
                <a:solidFill>
                  <a:srgbClr val="FFFFFF"/>
                </a:solidFill>
              </a:rPr>
              <a:pPr>
                <a:defRPr/>
              </a:pPr>
              <a:t>48</a:t>
            </a:fld>
            <a:endParaRPr lang="en-US" dirty="0">
              <a:solidFill>
                <a:srgbClr val="FFFFFF"/>
              </a:solidFill>
            </a:endParaRPr>
          </a:p>
        </p:txBody>
      </p:sp>
      <p:sp>
        <p:nvSpPr>
          <p:cNvPr id="5" name="TextBox 4"/>
          <p:cNvSpPr txBox="1"/>
          <p:nvPr/>
        </p:nvSpPr>
        <p:spPr>
          <a:xfrm>
            <a:off x="270933" y="1828800"/>
            <a:ext cx="9220200" cy="2677656"/>
          </a:xfrm>
          <a:prstGeom prst="rect">
            <a:avLst/>
          </a:prstGeom>
          <a:noFill/>
        </p:spPr>
        <p:txBody>
          <a:bodyPr wrap="square" rtlCol="0">
            <a:spAutoFit/>
          </a:bodyPr>
          <a:lstStyle/>
          <a:p>
            <a:r>
              <a:rPr lang="en-US" sz="2400" dirty="0" smtClean="0"/>
              <a:t>A list </a:t>
            </a:r>
            <a:r>
              <a:rPr lang="en-US" sz="2400" dirty="0"/>
              <a:t>of </a:t>
            </a:r>
            <a:r>
              <a:rPr lang="en-US" sz="2400" dirty="0" smtClean="0"/>
              <a:t>subjects or topics </a:t>
            </a:r>
            <a:r>
              <a:rPr lang="en-US" sz="2400" b="1" dirty="0" smtClean="0">
                <a:solidFill>
                  <a:srgbClr val="FF0000"/>
                </a:solidFill>
              </a:rPr>
              <a:t>arranged alphabetically</a:t>
            </a:r>
            <a:r>
              <a:rPr lang="en-US" sz="2400" dirty="0" smtClean="0"/>
              <a:t> by the terms used to designate the subjects. These </a:t>
            </a:r>
            <a:r>
              <a:rPr lang="en-US" sz="2400" b="1" dirty="0" smtClean="0"/>
              <a:t>subject headings</a:t>
            </a:r>
            <a:r>
              <a:rPr lang="en-US" sz="2400" dirty="0" smtClean="0"/>
              <a:t> are </a:t>
            </a:r>
            <a:r>
              <a:rPr lang="en-US" sz="2400" dirty="0"/>
              <a:t>used to index books, originally for an alphabetical subject catalog on cards and now for search in an Online Public Access Catalog (OPAC). Usually several subject headings are assigned to a book to provide multiple access points. There are about half a million subject headings, listed in </a:t>
            </a:r>
            <a:r>
              <a:rPr lang="en-US" sz="2400" dirty="0" smtClean="0"/>
              <a:t>six </a:t>
            </a:r>
            <a:r>
              <a:rPr lang="en-US" sz="2400" dirty="0"/>
              <a:t>large red </a:t>
            </a:r>
            <a:r>
              <a:rPr lang="en-US" sz="2400" dirty="0" smtClean="0"/>
              <a:t>volumes</a:t>
            </a:r>
            <a:endParaRPr lang="en-US" sz="2400" dirty="0"/>
          </a:p>
        </p:txBody>
      </p:sp>
    </p:spTree>
    <p:extLst>
      <p:ext uri="{BB962C8B-B14F-4D97-AF65-F5344CB8AC3E}">
        <p14:creationId xmlns:p14="http://schemas.microsoft.com/office/powerpoint/2010/main" val="353459659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933" y="8467"/>
            <a:ext cx="8720667" cy="762000"/>
          </a:xfrm>
        </p:spPr>
        <p:txBody>
          <a:bodyPr/>
          <a:lstStyle/>
          <a:p>
            <a:r>
              <a:rPr lang="en-US" sz="3200" dirty="0" smtClean="0"/>
              <a:t>2 </a:t>
            </a:r>
            <a:r>
              <a:rPr lang="en-US" sz="3200" dirty="0"/>
              <a:t>Library of Congress </a:t>
            </a:r>
            <a:r>
              <a:rPr lang="en-US" sz="3200" dirty="0" smtClean="0"/>
              <a:t>Classification </a:t>
            </a:r>
            <a:r>
              <a:rPr lang="en-US" sz="3200" dirty="0"/>
              <a:t>(</a:t>
            </a:r>
            <a:r>
              <a:rPr lang="en-US" sz="3200" dirty="0" smtClean="0"/>
              <a:t>LCC)</a:t>
            </a:r>
            <a:endParaRPr lang="en-US" sz="3200" dirty="0"/>
          </a:p>
        </p:txBody>
      </p:sp>
      <p:sp>
        <p:nvSpPr>
          <p:cNvPr id="4" name="Slide Number Placeholder 3"/>
          <p:cNvSpPr>
            <a:spLocks noGrp="1"/>
          </p:cNvSpPr>
          <p:nvPr>
            <p:ph type="sldNum" sz="quarter" idx="12"/>
          </p:nvPr>
        </p:nvSpPr>
        <p:spPr/>
        <p:txBody>
          <a:bodyPr/>
          <a:lstStyle/>
          <a:p>
            <a:pPr>
              <a:defRPr/>
            </a:pPr>
            <a:fld id="{BDBE7EF8-D788-4A0E-B8CC-75CFC5CF7804}" type="slidenum">
              <a:rPr lang="en-US" smtClean="0">
                <a:solidFill>
                  <a:srgbClr val="FFFFFF"/>
                </a:solidFill>
              </a:rPr>
              <a:pPr>
                <a:defRPr/>
              </a:pPr>
              <a:t>49</a:t>
            </a:fld>
            <a:endParaRPr lang="en-US" dirty="0">
              <a:solidFill>
                <a:srgbClr val="FFFFFF"/>
              </a:solidFill>
            </a:endParaRPr>
          </a:p>
        </p:txBody>
      </p:sp>
      <p:sp>
        <p:nvSpPr>
          <p:cNvPr id="5" name="TextBox 4"/>
          <p:cNvSpPr txBox="1"/>
          <p:nvPr/>
        </p:nvSpPr>
        <p:spPr>
          <a:xfrm>
            <a:off x="270933" y="990600"/>
            <a:ext cx="9220200" cy="4093428"/>
          </a:xfrm>
          <a:prstGeom prst="rect">
            <a:avLst/>
          </a:prstGeom>
          <a:noFill/>
        </p:spPr>
        <p:txBody>
          <a:bodyPr wrap="square" rtlCol="0">
            <a:spAutoFit/>
          </a:bodyPr>
          <a:lstStyle/>
          <a:p>
            <a:r>
              <a:rPr lang="en-US" sz="2000" dirty="0"/>
              <a:t>A list of subjects or topics </a:t>
            </a:r>
            <a:r>
              <a:rPr lang="en-US" sz="2000" b="1" dirty="0">
                <a:solidFill>
                  <a:srgbClr val="FF0000"/>
                </a:solidFill>
              </a:rPr>
              <a:t>arranged </a:t>
            </a:r>
            <a:r>
              <a:rPr lang="en-US" sz="2000" b="1" dirty="0" smtClean="0">
                <a:solidFill>
                  <a:srgbClr val="FF0000"/>
                </a:solidFill>
              </a:rPr>
              <a:t>systematically by the immanent (inherent)  logic of /  relationships in the subject.</a:t>
            </a:r>
            <a:r>
              <a:rPr lang="en-US" sz="2000" dirty="0" smtClean="0"/>
              <a:t> Each </a:t>
            </a:r>
            <a:r>
              <a:rPr lang="en-US" sz="2000" dirty="0"/>
              <a:t>class is identified by a </a:t>
            </a:r>
            <a:r>
              <a:rPr lang="en-US" sz="2000" b="1" dirty="0"/>
              <a:t>class numbe</a:t>
            </a:r>
            <a:r>
              <a:rPr lang="en-US" sz="2000" i="1" dirty="0"/>
              <a:t>r</a:t>
            </a:r>
            <a:r>
              <a:rPr lang="en-US" sz="2000" dirty="0"/>
              <a:t> marking its place in the </a:t>
            </a:r>
            <a:r>
              <a:rPr lang="en-US" sz="2000" dirty="0" smtClean="0"/>
              <a:t>classified arrangement and has a </a:t>
            </a:r>
            <a:r>
              <a:rPr lang="en-US" sz="2000" b="1" dirty="0" smtClean="0"/>
              <a:t>class caption </a:t>
            </a:r>
            <a:r>
              <a:rPr lang="en-US" sz="2000" dirty="0" smtClean="0"/>
              <a:t>that communicates the meaning of the class, </a:t>
            </a:r>
            <a:r>
              <a:rPr lang="en-US" sz="2000" dirty="0"/>
              <a:t>for example,</a:t>
            </a:r>
            <a:r>
              <a:rPr lang="en-US" sz="2000" i="1" dirty="0"/>
              <a:t> BJ 2139 Etiquette for airplane travel</a:t>
            </a:r>
            <a:r>
              <a:rPr lang="en-US" sz="2000" dirty="0"/>
              <a:t>. All books on this topic are shelved together at </a:t>
            </a:r>
            <a:r>
              <a:rPr lang="en-US" sz="2000" i="1" dirty="0"/>
              <a:t>BJ 2139</a:t>
            </a:r>
            <a:r>
              <a:rPr lang="en-US" sz="2000" dirty="0"/>
              <a:t>. LCC is used for the systematic subject </a:t>
            </a:r>
            <a:r>
              <a:rPr lang="en-US" sz="2000" dirty="0" smtClean="0"/>
              <a:t>arrangement </a:t>
            </a:r>
            <a:r>
              <a:rPr lang="en-US" sz="2000" dirty="0"/>
              <a:t>of books on the shelves. Since books are customarily shelved in only one place (even if there are multiple copies), only one LCC class is assigned to a book, providing only one access point. For example, consider a book titled </a:t>
            </a:r>
            <a:r>
              <a:rPr lang="en-US" sz="2000" i="1" dirty="0"/>
              <a:t>The history of </a:t>
            </a:r>
            <a:r>
              <a:rPr lang="en-US" sz="2000" i="1" dirty="0" smtClean="0"/>
              <a:t>Park </a:t>
            </a:r>
            <a:r>
              <a:rPr lang="en-US" sz="2000" i="1" dirty="0"/>
              <a:t>Street in Boston, 1870-1930</a:t>
            </a:r>
            <a:r>
              <a:rPr lang="en-US" sz="2000" dirty="0"/>
              <a:t>. This book could be classed under </a:t>
            </a:r>
            <a:r>
              <a:rPr lang="en-US" sz="2000" i="1" dirty="0"/>
              <a:t>F73.5 History of Boston </a:t>
            </a:r>
            <a:r>
              <a:rPr lang="en-US" sz="2000" b="1" i="1" dirty="0"/>
              <a:t>&gt;</a:t>
            </a:r>
            <a:r>
              <a:rPr lang="en-US" sz="2000" i="1" dirty="0"/>
              <a:t> 1865-1950</a:t>
            </a:r>
            <a:r>
              <a:rPr lang="en-US" sz="2000" dirty="0"/>
              <a:t> or under </a:t>
            </a:r>
            <a:r>
              <a:rPr lang="en-US" sz="2000" i="1" dirty="0"/>
              <a:t>F73.67.P3 History of Boston </a:t>
            </a:r>
            <a:r>
              <a:rPr lang="en-US" sz="2000" b="1" i="1" dirty="0"/>
              <a:t>&gt;</a:t>
            </a:r>
            <a:r>
              <a:rPr lang="en-US" sz="2000" i="1" dirty="0"/>
              <a:t> Streets. Bridges. Railroads </a:t>
            </a:r>
            <a:r>
              <a:rPr lang="en-US" sz="2000" b="1" i="1" dirty="0"/>
              <a:t>&gt;</a:t>
            </a:r>
            <a:r>
              <a:rPr lang="en-US" sz="2000" i="1" dirty="0"/>
              <a:t> Park Street</a:t>
            </a:r>
            <a:r>
              <a:rPr lang="en-US" sz="2000" dirty="0"/>
              <a:t>, but the cataloger has to choose one of these. The </a:t>
            </a:r>
            <a:r>
              <a:rPr lang="en-US" sz="2000" dirty="0" smtClean="0"/>
              <a:t>~500,000 </a:t>
            </a:r>
            <a:r>
              <a:rPr lang="en-US" sz="2000" dirty="0"/>
              <a:t>LCC classes are listed in </a:t>
            </a:r>
            <a:r>
              <a:rPr lang="en-US" sz="2000" dirty="0" smtClean="0"/>
              <a:t>40 </a:t>
            </a:r>
            <a:r>
              <a:rPr lang="en-US" sz="2000" dirty="0"/>
              <a:t>volumes of </a:t>
            </a:r>
            <a:r>
              <a:rPr lang="en-US" sz="2000" b="1" dirty="0"/>
              <a:t>classification </a:t>
            </a:r>
            <a:r>
              <a:rPr lang="en-US" sz="2000" b="1" dirty="0" smtClean="0"/>
              <a:t>schedules.</a:t>
            </a:r>
            <a:endParaRPr lang="en-US" sz="2000" b="1" dirty="0"/>
          </a:p>
        </p:txBody>
      </p:sp>
    </p:spTree>
    <p:extLst>
      <p:ext uri="{BB962C8B-B14F-4D97-AF65-F5344CB8AC3E}">
        <p14:creationId xmlns:p14="http://schemas.microsoft.com/office/powerpoint/2010/main" val="29181609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9220200" cy="762000"/>
          </a:xfrm>
        </p:spPr>
        <p:txBody>
          <a:bodyPr/>
          <a:lstStyle/>
          <a:p>
            <a:pPr>
              <a:defRPr/>
            </a:pPr>
            <a:r>
              <a:rPr lang="en-US" sz="3200" smtClean="0"/>
              <a:t>Introduction  </a:t>
            </a:r>
            <a:r>
              <a:rPr lang="en-US" sz="2000" b="0" smtClean="0">
                <a:solidFill>
                  <a:schemeClr val="bg1"/>
                </a:solidFill>
              </a:rPr>
              <a:t>(8 min)</a:t>
            </a:r>
            <a:endParaRPr lang="en-US" sz="2000" b="0" dirty="0">
              <a:solidFill>
                <a:schemeClr val="bg1"/>
              </a:solidFill>
            </a:endParaRPr>
          </a:p>
        </p:txBody>
      </p:sp>
      <p:sp>
        <p:nvSpPr>
          <p:cNvPr id="4" name="Slide Number Placeholder 3"/>
          <p:cNvSpPr>
            <a:spLocks noGrp="1"/>
          </p:cNvSpPr>
          <p:nvPr>
            <p:ph type="sldNum" sz="quarter" idx="12"/>
          </p:nvPr>
        </p:nvSpPr>
        <p:spPr/>
        <p:txBody>
          <a:bodyPr/>
          <a:lstStyle/>
          <a:p>
            <a:pPr>
              <a:defRPr/>
            </a:pPr>
            <a:fld id="{BDBE7EF8-D788-4A0E-B8CC-75CFC5CF7804}" type="slidenum">
              <a:rPr lang="en-US" smtClean="0">
                <a:solidFill>
                  <a:srgbClr val="FFFFFF"/>
                </a:solidFill>
              </a:rPr>
              <a:pPr>
                <a:defRPr/>
              </a:pPr>
              <a:t>5</a:t>
            </a:fld>
            <a:endParaRPr lang="en-US" dirty="0">
              <a:solidFill>
                <a:srgbClr val="FFFFFF"/>
              </a:solidFill>
            </a:endParaRPr>
          </a:p>
        </p:txBody>
      </p:sp>
      <p:sp>
        <p:nvSpPr>
          <p:cNvPr id="5" name="TextBox 4"/>
          <p:cNvSpPr txBox="1"/>
          <p:nvPr/>
        </p:nvSpPr>
        <p:spPr>
          <a:xfrm>
            <a:off x="381000" y="762000"/>
            <a:ext cx="10134600" cy="4970591"/>
          </a:xfrm>
          <a:prstGeom prst="rect">
            <a:avLst/>
          </a:prstGeom>
          <a:noFill/>
        </p:spPr>
        <p:txBody>
          <a:bodyPr wrap="square" rtlCol="0">
            <a:spAutoFit/>
          </a:bodyPr>
          <a:lstStyle/>
          <a:p>
            <a:pPr>
              <a:spcBef>
                <a:spcPts val="600"/>
              </a:spcBef>
            </a:pPr>
            <a:r>
              <a:rPr lang="en-US" sz="2000" dirty="0">
                <a:solidFill>
                  <a:schemeClr val="bg1"/>
                </a:solidFill>
              </a:rPr>
              <a:t>Look at Lecture Notes p. 281 – 284 (red)</a:t>
            </a:r>
          </a:p>
          <a:p>
            <a:r>
              <a:rPr lang="en-US" sz="2000" dirty="0">
                <a:solidFill>
                  <a:schemeClr val="bg1"/>
                </a:solidFill>
              </a:rPr>
              <a:t>Read Lecture Notes p. 285 - 289 (pink)</a:t>
            </a:r>
          </a:p>
          <a:p>
            <a:r>
              <a:rPr lang="en-US" sz="2000" dirty="0">
                <a:solidFill>
                  <a:schemeClr val="bg1"/>
                </a:solidFill>
              </a:rPr>
              <a:t>On this and some following slides, some text repeated from Lecture Notes p. </a:t>
            </a:r>
            <a:r>
              <a:rPr lang="en-US" sz="2000" dirty="0" smtClean="0">
                <a:solidFill>
                  <a:schemeClr val="bg1"/>
                </a:solidFill>
              </a:rPr>
              <a:t>~291 </a:t>
            </a:r>
            <a:r>
              <a:rPr lang="en-US" sz="2000" dirty="0">
                <a:solidFill>
                  <a:schemeClr val="bg1"/>
                </a:solidFill>
              </a:rPr>
              <a:t>and following</a:t>
            </a:r>
          </a:p>
          <a:p>
            <a:endParaRPr lang="en-US" sz="2000" dirty="0" smtClean="0">
              <a:solidFill>
                <a:schemeClr val="bg1"/>
              </a:solidFill>
            </a:endParaRPr>
          </a:p>
          <a:p>
            <a:r>
              <a:rPr lang="en-US" sz="2000" dirty="0" smtClean="0">
                <a:solidFill>
                  <a:schemeClr val="bg1"/>
                </a:solidFill>
              </a:rPr>
              <a:t>In </a:t>
            </a:r>
            <a:r>
              <a:rPr lang="en-US" sz="2000" dirty="0">
                <a:solidFill>
                  <a:schemeClr val="bg1"/>
                </a:solidFill>
              </a:rPr>
              <a:t>this interactive exercise emphasis is on identifying the problem and possible solutions. </a:t>
            </a:r>
            <a:r>
              <a:rPr lang="en-US" sz="2000" dirty="0" smtClean="0">
                <a:solidFill>
                  <a:schemeClr val="bg1"/>
                </a:solidFill>
              </a:rPr>
              <a:t/>
            </a:r>
            <a:br>
              <a:rPr lang="en-US" sz="2000" dirty="0" smtClean="0">
                <a:solidFill>
                  <a:schemeClr val="bg1"/>
                </a:solidFill>
              </a:rPr>
            </a:br>
            <a:r>
              <a:rPr lang="en-US" sz="2000" dirty="0" smtClean="0">
                <a:solidFill>
                  <a:schemeClr val="bg1"/>
                </a:solidFill>
              </a:rPr>
              <a:t>There </a:t>
            </a:r>
            <a:r>
              <a:rPr lang="en-US" sz="2000" dirty="0">
                <a:solidFill>
                  <a:schemeClr val="bg1"/>
                </a:solidFill>
              </a:rPr>
              <a:t>is not enough time to actually implement a solution. </a:t>
            </a:r>
            <a:r>
              <a:rPr lang="en-US" sz="2000" dirty="0" smtClean="0">
                <a:solidFill>
                  <a:schemeClr val="bg1"/>
                </a:solidFill>
              </a:rPr>
              <a:t/>
            </a:r>
            <a:br>
              <a:rPr lang="en-US" sz="2000" dirty="0" smtClean="0">
                <a:solidFill>
                  <a:schemeClr val="bg1"/>
                </a:solidFill>
              </a:rPr>
            </a:br>
            <a:r>
              <a:rPr lang="en-US" sz="2000" dirty="0" smtClean="0">
                <a:solidFill>
                  <a:schemeClr val="bg1"/>
                </a:solidFill>
              </a:rPr>
              <a:t>We </a:t>
            </a:r>
            <a:r>
              <a:rPr lang="en-US" sz="2000" dirty="0">
                <a:solidFill>
                  <a:schemeClr val="bg1"/>
                </a:solidFill>
              </a:rPr>
              <a:t>will do just enough practical work to understand the </a:t>
            </a:r>
            <a:r>
              <a:rPr lang="en-US" sz="2000" dirty="0" smtClean="0">
                <a:solidFill>
                  <a:schemeClr val="bg1"/>
                </a:solidFill>
              </a:rPr>
              <a:t>problem.</a:t>
            </a:r>
          </a:p>
          <a:p>
            <a:endParaRPr lang="en-US" sz="2000" dirty="0">
              <a:solidFill>
                <a:schemeClr val="bg1"/>
              </a:solidFill>
            </a:endParaRPr>
          </a:p>
          <a:p>
            <a:r>
              <a:rPr lang="en-US" sz="2000" dirty="0" smtClean="0">
                <a:solidFill>
                  <a:schemeClr val="bg1"/>
                </a:solidFill>
              </a:rPr>
              <a:t>Note: The tasks are formulated as assignments that you could do on your own in order to encourage to think actively throughout the exercise. But the slides will take you through each task. Preferably, you will have thought about each task first.</a:t>
            </a:r>
            <a:endParaRPr lang="en-US" sz="2000" dirty="0">
              <a:solidFill>
                <a:schemeClr val="bg1"/>
              </a:solidFill>
            </a:endParaRPr>
          </a:p>
          <a:p>
            <a:endParaRPr lang="en-US" sz="1800" dirty="0" smtClean="0">
              <a:solidFill>
                <a:schemeClr val="bg1"/>
              </a:solidFill>
            </a:endParaRPr>
          </a:p>
          <a:p>
            <a:endParaRPr lang="en-US" sz="1800" dirty="0">
              <a:solidFill>
                <a:schemeClr val="bg1"/>
              </a:solidFill>
            </a:endParaRPr>
          </a:p>
          <a:p>
            <a:r>
              <a:rPr lang="en-US" sz="1800" b="1" kern="1400" dirty="0" smtClean="0">
                <a:solidFill>
                  <a:schemeClr val="bg1"/>
                </a:solidFill>
                <a:ea typeface="Calibri"/>
              </a:rPr>
              <a:t>Audio </a:t>
            </a:r>
            <a:r>
              <a:rPr lang="en-US" sz="1800" b="1" kern="1400" dirty="0">
                <a:solidFill>
                  <a:schemeClr val="bg1"/>
                </a:solidFill>
                <a:ea typeface="Calibri"/>
              </a:rPr>
              <a:t>elaboration. </a:t>
            </a:r>
            <a:r>
              <a:rPr lang="en-US" sz="1800" b="1" kern="1400" dirty="0" smtClean="0">
                <a:solidFill>
                  <a:schemeClr val="bg1"/>
                </a:solidFill>
                <a:ea typeface="Calibri"/>
              </a:rPr>
              <a:t> (1 min)</a:t>
            </a:r>
            <a:endParaRPr lang="en-US" sz="1800" dirty="0" smtClean="0">
              <a:solidFill>
                <a:schemeClr val="bg1"/>
              </a:solidFill>
            </a:endParaRPr>
          </a:p>
          <a:p>
            <a:pPr>
              <a:spcBef>
                <a:spcPts val="600"/>
              </a:spcBef>
            </a:pPr>
            <a:endParaRPr lang="en-US" sz="1800" dirty="0"/>
          </a:p>
        </p:txBody>
      </p:sp>
      <p:pic>
        <p:nvPicPr>
          <p:cNvPr id="3" name="UBLIS571DS-08.1a-2Lecture8.1aExplorationsInSubjectAccessSlidesSlide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4876800"/>
            <a:ext cx="487363" cy="487363"/>
          </a:xfrm>
          <a:prstGeom prst="rect">
            <a:avLst/>
          </a:prstGeom>
        </p:spPr>
      </p:pic>
    </p:spTree>
    <p:extLst>
      <p:ext uri="{BB962C8B-B14F-4D97-AF65-F5344CB8AC3E}">
        <p14:creationId xmlns:p14="http://schemas.microsoft.com/office/powerpoint/2010/main" val="17257973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26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9220200" cy="685800"/>
          </a:xfrm>
        </p:spPr>
        <p:txBody>
          <a:bodyPr/>
          <a:lstStyle/>
          <a:p>
            <a:r>
              <a:rPr lang="en-US" dirty="0" smtClean="0"/>
              <a:t>Tasks d and e: Practical use</a:t>
            </a:r>
            <a:endParaRPr lang="en-US" dirty="0"/>
          </a:p>
        </p:txBody>
      </p:sp>
      <p:sp>
        <p:nvSpPr>
          <p:cNvPr id="4" name="Slide Number Placeholder 3"/>
          <p:cNvSpPr>
            <a:spLocks noGrp="1"/>
          </p:cNvSpPr>
          <p:nvPr>
            <p:ph type="sldNum" sz="quarter" idx="12"/>
          </p:nvPr>
        </p:nvSpPr>
        <p:spPr/>
        <p:txBody>
          <a:bodyPr/>
          <a:lstStyle/>
          <a:p>
            <a:pPr>
              <a:defRPr/>
            </a:pPr>
            <a:fld id="{BDBE7EF8-D788-4A0E-B8CC-75CFC5CF7804}" type="slidenum">
              <a:rPr lang="en-US" smtClean="0">
                <a:solidFill>
                  <a:srgbClr val="FFFFFF"/>
                </a:solidFill>
              </a:rPr>
              <a:pPr>
                <a:defRPr/>
              </a:pPr>
              <a:t>50</a:t>
            </a:fld>
            <a:endParaRPr lang="en-US" dirty="0">
              <a:solidFill>
                <a:srgbClr val="FFFFFF"/>
              </a:solidFill>
            </a:endParaRPr>
          </a:p>
        </p:txBody>
      </p:sp>
      <p:sp>
        <p:nvSpPr>
          <p:cNvPr id="5" name="TextBox 4"/>
          <p:cNvSpPr txBox="1"/>
          <p:nvPr/>
        </p:nvSpPr>
        <p:spPr>
          <a:xfrm>
            <a:off x="304800" y="738947"/>
            <a:ext cx="9601200" cy="4747453"/>
          </a:xfrm>
          <a:prstGeom prst="rect">
            <a:avLst/>
          </a:prstGeom>
          <a:noFill/>
        </p:spPr>
        <p:txBody>
          <a:bodyPr wrap="square" rtlCol="0">
            <a:spAutoFit/>
          </a:bodyPr>
          <a:lstStyle/>
          <a:p>
            <a:r>
              <a:rPr lang="en-US" sz="2000" dirty="0" smtClean="0"/>
              <a:t>Assemble </a:t>
            </a:r>
            <a:r>
              <a:rPr lang="en-US" sz="2000" dirty="0"/>
              <a:t>a list of headings from LCSH and a list of </a:t>
            </a:r>
            <a:r>
              <a:rPr lang="en-US" sz="2000" dirty="0" smtClean="0"/>
              <a:t>classes </a:t>
            </a:r>
            <a:r>
              <a:rPr lang="en-US" sz="2000" dirty="0"/>
              <a:t>from LCC that deal with transportation and traffic. These lists can serve the following purposes:</a:t>
            </a:r>
          </a:p>
          <a:p>
            <a:pPr marL="457200" indent="-457200">
              <a:spcBef>
                <a:spcPts val="900"/>
              </a:spcBef>
            </a:pPr>
            <a:r>
              <a:rPr lang="en-US" sz="2000" dirty="0"/>
              <a:t>  </a:t>
            </a:r>
            <a:r>
              <a:rPr lang="en-US" sz="2000" dirty="0" smtClean="0"/>
              <a:t>●</a:t>
            </a:r>
            <a:r>
              <a:rPr lang="en-US" sz="2000" dirty="0"/>
              <a:t>	</a:t>
            </a:r>
            <a:r>
              <a:rPr lang="en-US" sz="2000" b="1" dirty="0"/>
              <a:t>A list of subject headings or a </a:t>
            </a:r>
            <a:r>
              <a:rPr lang="en-US" sz="2000" b="1" dirty="0" smtClean="0"/>
              <a:t>classification </a:t>
            </a:r>
            <a:r>
              <a:rPr lang="en-US" sz="2000" b="1" dirty="0"/>
              <a:t>for a transportation library.</a:t>
            </a:r>
          </a:p>
          <a:p>
            <a:pPr marL="457200" indent="-457200">
              <a:spcBef>
                <a:spcPts val="900"/>
              </a:spcBef>
            </a:pPr>
            <a:r>
              <a:rPr lang="en-US" sz="2000" dirty="0"/>
              <a:t>  </a:t>
            </a:r>
            <a:r>
              <a:rPr lang="en-US" sz="2000" dirty="0" smtClean="0"/>
              <a:t>●</a:t>
            </a:r>
            <a:r>
              <a:rPr lang="en-US" sz="2000" dirty="0"/>
              <a:t>	</a:t>
            </a:r>
            <a:r>
              <a:rPr lang="en-US" sz="2000" b="1" dirty="0" smtClean="0"/>
              <a:t>Book </a:t>
            </a:r>
            <a:r>
              <a:rPr lang="en-US" sz="2000" b="1" dirty="0"/>
              <a:t>selection in a transportation </a:t>
            </a:r>
            <a:r>
              <a:rPr lang="en-US" sz="2000" b="1" dirty="0" smtClean="0"/>
              <a:t>library.</a:t>
            </a:r>
            <a:r>
              <a:rPr lang="en-US" sz="2000" dirty="0" smtClean="0"/>
              <a:t> Construct a query </a:t>
            </a:r>
            <a:r>
              <a:rPr lang="en-US" sz="2000" dirty="0"/>
              <a:t>formulation to search the OCLC WorldCat database every week for new records in the area of </a:t>
            </a:r>
            <a:r>
              <a:rPr lang="en-US" sz="2000" dirty="0" smtClean="0"/>
              <a:t>transportation: All </a:t>
            </a:r>
            <a:r>
              <a:rPr lang="en-US" sz="2000" dirty="0"/>
              <a:t>elements of your list would be connected by OR </a:t>
            </a:r>
            <a:r>
              <a:rPr lang="en-US" sz="2000" dirty="0" smtClean="0"/>
              <a:t>to </a:t>
            </a:r>
            <a:r>
              <a:rPr lang="en-US" sz="2000" dirty="0"/>
              <a:t>retrieve all items on transportation either based on the subject headings or based on the class numbers assigned.</a:t>
            </a:r>
          </a:p>
          <a:p>
            <a:pPr marL="457200" indent="-457200">
              <a:spcBef>
                <a:spcPts val="900"/>
              </a:spcBef>
            </a:pPr>
            <a:r>
              <a:rPr lang="en-US" sz="2000" dirty="0"/>
              <a:t>  </a:t>
            </a:r>
            <a:r>
              <a:rPr lang="en-US" sz="2000" dirty="0" smtClean="0"/>
              <a:t>●</a:t>
            </a:r>
            <a:r>
              <a:rPr lang="en-US" sz="2000" dirty="0"/>
              <a:t>	</a:t>
            </a:r>
            <a:r>
              <a:rPr lang="en-US" sz="2000" b="1" dirty="0"/>
              <a:t>An aid to a user</a:t>
            </a:r>
            <a:r>
              <a:rPr lang="en-US" sz="2000" dirty="0"/>
              <a:t> who wants to search a general catalog for transportation topics. Such a user can find the appropriate subject heading(s) or class numbers much more quickly in a selected list than in the full LCSH or full LCC.</a:t>
            </a:r>
          </a:p>
          <a:p>
            <a:endParaRPr lang="en-US" sz="2000" dirty="0"/>
          </a:p>
          <a:p>
            <a:r>
              <a:rPr lang="en-US" sz="2000" dirty="0"/>
              <a:t>The task is the same as that of any user approaching the subject catalog or the shelves with a question, only magnified by the breadth of your topic.</a:t>
            </a:r>
          </a:p>
        </p:txBody>
      </p:sp>
    </p:spTree>
    <p:extLst>
      <p:ext uri="{BB962C8B-B14F-4D97-AF65-F5344CB8AC3E}">
        <p14:creationId xmlns:p14="http://schemas.microsoft.com/office/powerpoint/2010/main" val="353459659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17068800" cy="914400"/>
          </a:xfrm>
        </p:spPr>
        <p:txBody>
          <a:bodyPr/>
          <a:lstStyle/>
          <a:p>
            <a:r>
              <a:rPr lang="en-US" dirty="0"/>
              <a:t>Task d. Library of Congress </a:t>
            </a:r>
            <a:r>
              <a:rPr lang="en-US" u="sng" dirty="0"/>
              <a:t>Subject Headings</a:t>
            </a:r>
            <a:r>
              <a:rPr lang="en-US" dirty="0"/>
              <a:t> (LCSH). Introduction</a:t>
            </a:r>
          </a:p>
        </p:txBody>
      </p:sp>
      <p:sp>
        <p:nvSpPr>
          <p:cNvPr id="4" name="Slide Number Placeholder 3"/>
          <p:cNvSpPr>
            <a:spLocks noGrp="1"/>
          </p:cNvSpPr>
          <p:nvPr>
            <p:ph type="sldNum" sz="quarter" idx="12"/>
          </p:nvPr>
        </p:nvSpPr>
        <p:spPr/>
        <p:txBody>
          <a:bodyPr/>
          <a:lstStyle/>
          <a:p>
            <a:pPr>
              <a:defRPr/>
            </a:pPr>
            <a:fld id="{BDBE7EF8-D788-4A0E-B8CC-75CFC5CF7804}" type="slidenum">
              <a:rPr lang="en-US" smtClean="0">
                <a:solidFill>
                  <a:srgbClr val="FFFFFF"/>
                </a:solidFill>
              </a:rPr>
              <a:pPr>
                <a:defRPr/>
              </a:pPr>
              <a:t>51</a:t>
            </a:fld>
            <a:endParaRPr lang="en-US" dirty="0">
              <a:solidFill>
                <a:srgbClr val="FFFFFF"/>
              </a:solidFill>
            </a:endParaRPr>
          </a:p>
        </p:txBody>
      </p:sp>
      <p:sp>
        <p:nvSpPr>
          <p:cNvPr id="5" name="TextBox 4"/>
          <p:cNvSpPr txBox="1"/>
          <p:nvPr/>
        </p:nvSpPr>
        <p:spPr>
          <a:xfrm>
            <a:off x="304800" y="1066800"/>
            <a:ext cx="12801600" cy="4170372"/>
          </a:xfrm>
          <a:prstGeom prst="rect">
            <a:avLst/>
          </a:prstGeom>
          <a:noFill/>
        </p:spPr>
        <p:txBody>
          <a:bodyPr wrap="square" rtlCol="0">
            <a:spAutoFit/>
          </a:bodyPr>
          <a:lstStyle/>
          <a:p>
            <a:r>
              <a:rPr lang="en-US" sz="2000" dirty="0" smtClean="0"/>
              <a:t>To </a:t>
            </a:r>
            <a:r>
              <a:rPr lang="en-US" sz="2000" dirty="0"/>
              <a:t>get a first </a:t>
            </a:r>
            <a:r>
              <a:rPr lang="en-US" sz="2000" dirty="0" smtClean="0"/>
              <a:t>impression, look </a:t>
            </a:r>
            <a:r>
              <a:rPr lang="en-US" sz="2000" dirty="0"/>
              <a:t>over the LCSH sample pages p. </a:t>
            </a:r>
            <a:r>
              <a:rPr lang="en-US" sz="2000" dirty="0" smtClean="0"/>
              <a:t>~303 </a:t>
            </a:r>
            <a:r>
              <a:rPr lang="en-US" sz="2000" dirty="0"/>
              <a:t>– </a:t>
            </a:r>
            <a:r>
              <a:rPr lang="en-US" sz="2000" dirty="0" smtClean="0"/>
              <a:t>312 (</a:t>
            </a:r>
            <a:r>
              <a:rPr lang="en-US" sz="2000" dirty="0"/>
              <a:t>on the bottom LSH-1 – </a:t>
            </a:r>
            <a:r>
              <a:rPr lang="en-US" sz="2000" dirty="0" smtClean="0"/>
              <a:t>LCSH-10)</a:t>
            </a:r>
            <a:endParaRPr lang="en-US" sz="2000" dirty="0"/>
          </a:p>
          <a:p>
            <a:pPr>
              <a:spcBef>
                <a:spcPts val="1200"/>
              </a:spcBef>
            </a:pPr>
            <a:r>
              <a:rPr lang="en-US" sz="2000" dirty="0" smtClean="0"/>
              <a:t>Think </a:t>
            </a:r>
            <a:r>
              <a:rPr lang="en-US" sz="2000" dirty="0"/>
              <a:t>about what you would do to put together a list of LCSH headings dealing with </a:t>
            </a:r>
            <a:r>
              <a:rPr lang="en-US" sz="2000" b="1" dirty="0"/>
              <a:t>Transportation and traffic</a:t>
            </a:r>
            <a:r>
              <a:rPr lang="en-US" sz="2000" dirty="0"/>
              <a:t>. </a:t>
            </a:r>
            <a:r>
              <a:rPr lang="en-US" sz="2000" dirty="0" smtClean="0"/>
              <a:t>(</a:t>
            </a:r>
            <a:r>
              <a:rPr lang="en-US" sz="2000" dirty="0"/>
              <a:t>Start with </a:t>
            </a:r>
            <a:r>
              <a:rPr lang="en-US" sz="2000" i="1" dirty="0"/>
              <a:t>Transportation</a:t>
            </a:r>
            <a:r>
              <a:rPr lang="en-US" sz="2000" dirty="0"/>
              <a:t>; you might also try </a:t>
            </a:r>
            <a:r>
              <a:rPr lang="en-US" sz="2000" i="1" dirty="0"/>
              <a:t>Ships</a:t>
            </a:r>
            <a:r>
              <a:rPr lang="en-US" sz="2000" dirty="0"/>
              <a:t>, </a:t>
            </a:r>
            <a:r>
              <a:rPr lang="en-US" sz="2000" i="1" dirty="0"/>
              <a:t>Railroads</a:t>
            </a:r>
            <a:r>
              <a:rPr lang="en-US" sz="2000" dirty="0"/>
              <a:t>, and other broad terms. Explore from there</a:t>
            </a:r>
            <a:r>
              <a:rPr lang="en-US" sz="2000" dirty="0" smtClean="0"/>
              <a:t>.) </a:t>
            </a:r>
            <a:br>
              <a:rPr lang="en-US" sz="2000" dirty="0" smtClean="0"/>
            </a:br>
            <a:r>
              <a:rPr lang="en-US" sz="2000" b="1" dirty="0" smtClean="0"/>
              <a:t>The next slide will take you through this task.</a:t>
            </a:r>
            <a:endParaRPr lang="en-US" sz="2000" dirty="0"/>
          </a:p>
          <a:p>
            <a:pPr>
              <a:spcBef>
                <a:spcPts val="1200"/>
              </a:spcBef>
            </a:pPr>
            <a:r>
              <a:rPr lang="en-US" sz="2000" dirty="0" smtClean="0"/>
              <a:t>Our approach takes advantage of the cross-references in LCSH (the </a:t>
            </a:r>
            <a:r>
              <a:rPr lang="en-US" sz="2000" b="1" dirty="0" smtClean="0"/>
              <a:t>syndetic </a:t>
            </a:r>
            <a:r>
              <a:rPr lang="en-US" sz="2000" dirty="0" smtClean="0"/>
              <a:t>or connective or interlinked </a:t>
            </a:r>
            <a:r>
              <a:rPr lang="en-US" sz="2000" b="1" dirty="0" smtClean="0"/>
              <a:t>structure</a:t>
            </a:r>
            <a:r>
              <a:rPr lang="en-US" sz="2000" dirty="0" smtClean="0"/>
              <a:t> of LCSH): </a:t>
            </a:r>
          </a:p>
          <a:p>
            <a:pPr marL="457200">
              <a:spcBef>
                <a:spcPts val="1200"/>
              </a:spcBef>
              <a:tabLst>
                <a:tab pos="1084263" algn="l"/>
              </a:tabLst>
            </a:pPr>
            <a:r>
              <a:rPr lang="en-US" sz="2000" dirty="0" smtClean="0"/>
              <a:t>BT	Broader Term</a:t>
            </a:r>
          </a:p>
          <a:p>
            <a:pPr marL="457200">
              <a:spcBef>
                <a:spcPts val="1200"/>
              </a:spcBef>
              <a:tabLst>
                <a:tab pos="1084263" algn="l"/>
              </a:tabLst>
            </a:pPr>
            <a:r>
              <a:rPr lang="en-US" sz="2000" dirty="0" smtClean="0"/>
              <a:t>NT	Narrower </a:t>
            </a:r>
            <a:r>
              <a:rPr lang="en-US" sz="2000" dirty="0"/>
              <a:t>Term </a:t>
            </a:r>
            <a:endParaRPr lang="en-US" sz="2000" dirty="0" smtClean="0"/>
          </a:p>
          <a:p>
            <a:pPr marL="457200">
              <a:spcBef>
                <a:spcPts val="1200"/>
              </a:spcBef>
              <a:tabLst>
                <a:tab pos="1084263" algn="l"/>
              </a:tabLst>
            </a:pPr>
            <a:r>
              <a:rPr lang="en-US" sz="2000" dirty="0" smtClean="0"/>
              <a:t>RT	Related Term</a:t>
            </a:r>
          </a:p>
          <a:p>
            <a:pPr>
              <a:spcBef>
                <a:spcPts val="1800"/>
              </a:spcBef>
              <a:tabLst>
                <a:tab pos="1084263" algn="l"/>
              </a:tabLst>
            </a:pPr>
            <a:r>
              <a:rPr lang="en-US" sz="2000" smtClean="0"/>
              <a:t>Audio </a:t>
            </a:r>
            <a:r>
              <a:rPr lang="en-US" sz="2000" smtClean="0"/>
              <a:t>elaboration (3 min)</a:t>
            </a:r>
            <a:endParaRPr lang="en-US" sz="2000" dirty="0"/>
          </a:p>
        </p:txBody>
      </p:sp>
      <p:pic>
        <p:nvPicPr>
          <p:cNvPr id="6" name="~PP406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353800" y="4471723"/>
            <a:ext cx="928687" cy="928688"/>
          </a:xfrm>
          <a:prstGeom prst="rect">
            <a:avLst/>
          </a:prstGeom>
        </p:spPr>
      </p:pic>
    </p:spTree>
    <p:extLst>
      <p:ext uri="{BB962C8B-B14F-4D97-AF65-F5344CB8AC3E}">
        <p14:creationId xmlns:p14="http://schemas.microsoft.com/office/powerpoint/2010/main" val="35345965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829"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2"/>
          <p:cNvSpPr txBox="1">
            <a:spLocks noChangeArrowheads="1"/>
          </p:cNvSpPr>
          <p:nvPr/>
        </p:nvSpPr>
        <p:spPr bwMode="auto">
          <a:xfrm>
            <a:off x="609600" y="381002"/>
            <a:ext cx="12801600" cy="2954655"/>
          </a:xfrm>
          <a:prstGeom prst="rect">
            <a:avLst/>
          </a:prstGeom>
          <a:noFill/>
          <a:ln w="9525">
            <a:noFill/>
            <a:miter lim="800000"/>
            <a:headEnd/>
            <a:tailEnd/>
          </a:ln>
        </p:spPr>
        <p:txBody>
          <a:bodyPr wrap="square">
            <a:spAutoFit/>
          </a:bodyPr>
          <a:lstStyle/>
          <a:p>
            <a:r>
              <a:rPr lang="en-US" sz="1800" b="1" dirty="0"/>
              <a:t>Task d. Library of Congress </a:t>
            </a:r>
            <a:r>
              <a:rPr lang="en-US" sz="1800" b="1" u="sng" dirty="0"/>
              <a:t>Subject Headings</a:t>
            </a:r>
            <a:r>
              <a:rPr lang="en-US" sz="1800" b="1" dirty="0"/>
              <a:t> (LCSH).</a:t>
            </a:r>
            <a:r>
              <a:rPr lang="en-US" sz="1800" dirty="0"/>
              <a:t>  </a:t>
            </a:r>
            <a:r>
              <a:rPr lang="en-US" sz="2400" b="1" dirty="0"/>
              <a:t>Your </a:t>
            </a:r>
            <a:r>
              <a:rPr lang="en-US" sz="2400" b="1" dirty="0" smtClean="0"/>
              <a:t>thoughts and guided </a:t>
            </a:r>
            <a:r>
              <a:rPr lang="en-US" sz="2400" b="1" dirty="0"/>
              <a:t>exploration</a:t>
            </a:r>
          </a:p>
          <a:p>
            <a:endParaRPr lang="en-US" sz="1800" dirty="0"/>
          </a:p>
          <a:p>
            <a:r>
              <a:rPr lang="en-US" sz="1800" dirty="0"/>
              <a:t>Lecture notes, p. </a:t>
            </a:r>
            <a:r>
              <a:rPr lang="en-US" sz="1800" dirty="0"/>
              <a:t>~</a:t>
            </a:r>
            <a:r>
              <a:rPr lang="en-US" sz="1800" b="1" dirty="0" smtClean="0"/>
              <a:t>303 </a:t>
            </a:r>
            <a:r>
              <a:rPr lang="en-US" sz="1800" b="1" dirty="0"/>
              <a:t>- </a:t>
            </a:r>
            <a:r>
              <a:rPr lang="en-US" sz="1800" b="1" dirty="0" smtClean="0"/>
              <a:t>312</a:t>
            </a:r>
            <a:r>
              <a:rPr lang="en-US" sz="1800" dirty="0" smtClean="0"/>
              <a:t> </a:t>
            </a:r>
            <a:r>
              <a:rPr lang="en-US" sz="1800" dirty="0" smtClean="0"/>
              <a:t>(on </a:t>
            </a:r>
            <a:r>
              <a:rPr lang="en-US" sz="1800" dirty="0"/>
              <a:t>the bottom: p. LCSH-1 – </a:t>
            </a:r>
            <a:r>
              <a:rPr lang="en-US" sz="1800" dirty="0" smtClean="0"/>
              <a:t>LCSH-10, </a:t>
            </a:r>
            <a:r>
              <a:rPr lang="en-US" sz="1800" dirty="0"/>
              <a:t>use </a:t>
            </a:r>
            <a:r>
              <a:rPr lang="en-US" sz="1800" dirty="0" smtClean="0"/>
              <a:t>these page </a:t>
            </a:r>
            <a:r>
              <a:rPr lang="en-US" sz="1800" dirty="0"/>
              <a:t>numbers</a:t>
            </a:r>
            <a:r>
              <a:rPr lang="en-US" sz="1800" dirty="0" smtClean="0"/>
              <a:t>.)</a:t>
            </a:r>
            <a:br>
              <a:rPr lang="en-US" sz="1800" dirty="0" smtClean="0"/>
            </a:br>
            <a:r>
              <a:rPr lang="en-US" sz="1800" dirty="0"/>
              <a:t>If you cannot read the LCSH page number on your copy, look the terms up in the alphabetical arrangement</a:t>
            </a:r>
          </a:p>
          <a:p>
            <a:endParaRPr lang="en-US" sz="1800" dirty="0"/>
          </a:p>
          <a:p>
            <a:r>
              <a:rPr lang="en-US" sz="1800" dirty="0" smtClean="0"/>
              <a:t>Look </a:t>
            </a:r>
            <a:r>
              <a:rPr lang="en-US" sz="1800" dirty="0"/>
              <a:t>at the sample pages from the list and think about how you could create a list of all the subject headings that deal with transportation and </a:t>
            </a:r>
            <a:r>
              <a:rPr lang="en-US" sz="1800" dirty="0" smtClean="0"/>
              <a:t>traffic. </a:t>
            </a:r>
            <a:r>
              <a:rPr lang="en-US" sz="1800" dirty="0"/>
              <a:t>Think about several approaches and consider the effort each would take. Write down your thoughts</a:t>
            </a:r>
          </a:p>
          <a:p>
            <a:endParaRPr lang="en-US" sz="1800" b="1" u="sng" dirty="0"/>
          </a:p>
          <a:p>
            <a:r>
              <a:rPr lang="en-US" sz="1800" b="1" dirty="0"/>
              <a:t>After you have developed some thoughts, </a:t>
            </a:r>
            <a:r>
              <a:rPr lang="en-US" sz="1800" b="1" dirty="0" smtClean="0"/>
              <a:t>start the audio</a:t>
            </a:r>
            <a:r>
              <a:rPr lang="en-US" sz="1800" dirty="0" smtClean="0"/>
              <a:t> (11 min.) for the guided exploration</a:t>
            </a:r>
            <a:r>
              <a:rPr lang="en-US" sz="1800" b="1" dirty="0" smtClean="0"/>
              <a:t>.</a:t>
            </a:r>
            <a:endParaRPr lang="en-US" sz="1800" b="1" dirty="0"/>
          </a:p>
          <a:p>
            <a:endParaRPr lang="en-US" sz="1800" b="1" dirty="0"/>
          </a:p>
        </p:txBody>
      </p:sp>
      <p:sp>
        <p:nvSpPr>
          <p:cNvPr id="4" name="Slide Number Placeholder 3"/>
          <p:cNvSpPr>
            <a:spLocks noGrp="1"/>
          </p:cNvSpPr>
          <p:nvPr>
            <p:ph type="sldNum" sz="quarter" idx="12"/>
          </p:nvPr>
        </p:nvSpPr>
        <p:spPr/>
        <p:txBody>
          <a:bodyPr/>
          <a:lstStyle/>
          <a:p>
            <a:pPr>
              <a:defRPr/>
            </a:pPr>
            <a:fld id="{1C34AABC-7A0A-4F81-8B5A-F7715F07E9BB}" type="slidenum">
              <a:rPr lang="en-US" smtClean="0"/>
              <a:pPr>
                <a:defRPr/>
              </a:pPr>
              <a:t>52</a:t>
            </a:fld>
            <a:endParaRPr lang="en-US" dirty="0"/>
          </a:p>
        </p:txBody>
      </p:sp>
      <p:pic>
        <p:nvPicPr>
          <p:cNvPr id="5" name="~PP90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2192004" y="4052470"/>
            <a:ext cx="700087" cy="700088"/>
          </a:xfrm>
          <a:prstGeom prst="rect">
            <a:avLst/>
          </a:prstGeom>
        </p:spPr>
      </p:pic>
      <p:sp>
        <p:nvSpPr>
          <p:cNvPr id="2" name="TextBox 1"/>
          <p:cNvSpPr txBox="1"/>
          <p:nvPr/>
        </p:nvSpPr>
        <p:spPr>
          <a:xfrm>
            <a:off x="14711362" y="1074628"/>
            <a:ext cx="5557838" cy="3677930"/>
          </a:xfrm>
          <a:prstGeom prst="rect">
            <a:avLst/>
          </a:prstGeom>
          <a:noFill/>
          <a:ln w="31750">
            <a:solidFill>
              <a:schemeClr val="tx1"/>
            </a:solidFill>
          </a:ln>
        </p:spPr>
        <p:txBody>
          <a:bodyPr wrap="square" rtlCol="0">
            <a:spAutoFit/>
          </a:bodyPr>
          <a:lstStyle/>
          <a:p>
            <a:pPr>
              <a:spcBef>
                <a:spcPts val="600"/>
              </a:spcBef>
            </a:pPr>
            <a:r>
              <a:rPr lang="en-US" sz="1800" dirty="0" smtClean="0"/>
              <a:t>Start with </a:t>
            </a:r>
            <a:r>
              <a:rPr lang="en-US" sz="1800" b="1" dirty="0" smtClean="0"/>
              <a:t>Transportation</a:t>
            </a:r>
            <a:r>
              <a:rPr lang="en-US" sz="1800" dirty="0" smtClean="0"/>
              <a:t> (p. LCSH -7)</a:t>
            </a:r>
          </a:p>
          <a:p>
            <a:pPr>
              <a:spcBef>
                <a:spcPts val="600"/>
              </a:spcBef>
            </a:pPr>
            <a:r>
              <a:rPr lang="en-US" sz="1800" dirty="0" smtClean="0"/>
              <a:t>then </a:t>
            </a:r>
            <a:r>
              <a:rPr lang="en-US" sz="1800" b="1" dirty="0" smtClean="0"/>
              <a:t>Railroads</a:t>
            </a:r>
            <a:r>
              <a:rPr lang="en-US" sz="1800" dirty="0" smtClean="0"/>
              <a:t> (p. LCSH-6)</a:t>
            </a:r>
          </a:p>
          <a:p>
            <a:pPr>
              <a:spcBef>
                <a:spcPts val="600"/>
              </a:spcBef>
            </a:pPr>
            <a:r>
              <a:rPr lang="en-US" sz="1800" dirty="0" smtClean="0"/>
              <a:t>then </a:t>
            </a:r>
            <a:r>
              <a:rPr lang="en-US" sz="1800" b="1" dirty="0" smtClean="0"/>
              <a:t>Electric railroads</a:t>
            </a:r>
            <a:r>
              <a:rPr lang="en-US" sz="1800" dirty="0" smtClean="0"/>
              <a:t> (p. LCSH-3</a:t>
            </a:r>
          </a:p>
          <a:p>
            <a:pPr>
              <a:spcBef>
                <a:spcPts val="600"/>
              </a:spcBef>
            </a:pPr>
            <a:r>
              <a:rPr lang="en-US" sz="1800" dirty="0" smtClean="0"/>
              <a:t>then </a:t>
            </a:r>
            <a:r>
              <a:rPr lang="en-US" sz="1800" b="1" dirty="0" smtClean="0"/>
              <a:t>Trolley buses</a:t>
            </a:r>
            <a:r>
              <a:rPr lang="en-US" sz="1800" dirty="0" smtClean="0"/>
              <a:t> (p. LCSH—10)</a:t>
            </a:r>
          </a:p>
          <a:p>
            <a:endParaRPr lang="en-US" sz="1800" dirty="0"/>
          </a:p>
          <a:p>
            <a:r>
              <a:rPr lang="en-US" sz="1800" dirty="0" smtClean="0"/>
              <a:t>Now</a:t>
            </a:r>
          </a:p>
          <a:p>
            <a:pPr>
              <a:spcBef>
                <a:spcPts val="600"/>
              </a:spcBef>
            </a:pPr>
            <a:r>
              <a:rPr lang="en-US" sz="1800" dirty="0"/>
              <a:t>Look under </a:t>
            </a:r>
            <a:r>
              <a:rPr lang="en-US" sz="1800" b="1" dirty="0" smtClean="0"/>
              <a:t>Coa</a:t>
            </a:r>
            <a:r>
              <a:rPr lang="en-US" sz="1800" dirty="0" smtClean="0"/>
              <a:t>l </a:t>
            </a:r>
            <a:r>
              <a:rPr lang="en-US" sz="1800" dirty="0"/>
              <a:t>(p. LCSH </a:t>
            </a:r>
            <a:r>
              <a:rPr lang="en-US" sz="1800" dirty="0" smtClean="0"/>
              <a:t>-2)</a:t>
            </a:r>
            <a:endParaRPr lang="en-US" sz="1800" dirty="0"/>
          </a:p>
          <a:p>
            <a:pPr>
              <a:spcBef>
                <a:spcPts val="600"/>
              </a:spcBef>
            </a:pPr>
            <a:r>
              <a:rPr lang="en-US" sz="1800" dirty="0" smtClean="0"/>
              <a:t>Look under</a:t>
            </a:r>
            <a:r>
              <a:rPr lang="en-US" sz="1800" b="1" dirty="0" smtClean="0"/>
              <a:t> Eskimos</a:t>
            </a:r>
            <a:r>
              <a:rPr lang="en-US" sz="1800" dirty="0" smtClean="0"/>
              <a:t> </a:t>
            </a:r>
            <a:r>
              <a:rPr lang="en-US" sz="1800" dirty="0"/>
              <a:t>(p. LCSH </a:t>
            </a:r>
            <a:r>
              <a:rPr lang="en-US" sz="1800" dirty="0" smtClean="0"/>
              <a:t>-4)</a:t>
            </a:r>
          </a:p>
          <a:p>
            <a:pPr>
              <a:spcBef>
                <a:spcPts val="600"/>
              </a:spcBef>
            </a:pPr>
            <a:r>
              <a:rPr lang="en-US" sz="1800" dirty="0" smtClean="0"/>
              <a:t>Look under </a:t>
            </a:r>
            <a:r>
              <a:rPr lang="en-US" sz="1800" b="1" dirty="0" smtClean="0"/>
              <a:t>Hudson (Locomotive)</a:t>
            </a:r>
            <a:r>
              <a:rPr lang="en-US" sz="1800" dirty="0" smtClean="0"/>
              <a:t> </a:t>
            </a:r>
            <a:r>
              <a:rPr lang="en-US" sz="1800" dirty="0"/>
              <a:t>(p. LCSH </a:t>
            </a:r>
            <a:r>
              <a:rPr lang="en-US" sz="1800" dirty="0" smtClean="0"/>
              <a:t>-5)</a:t>
            </a:r>
          </a:p>
          <a:p>
            <a:pPr>
              <a:spcBef>
                <a:spcPts val="600"/>
              </a:spcBef>
            </a:pPr>
            <a:r>
              <a:rPr lang="en-US" sz="1800" b="1" dirty="0" smtClean="0"/>
              <a:t>Hudson automobile</a:t>
            </a:r>
            <a:r>
              <a:rPr lang="en-US" sz="1800" dirty="0" smtClean="0"/>
              <a:t> </a:t>
            </a:r>
            <a:r>
              <a:rPr lang="en-US" sz="1800" dirty="0"/>
              <a:t>(p. LCSH </a:t>
            </a:r>
            <a:r>
              <a:rPr lang="en-US" sz="1800" dirty="0" smtClean="0"/>
              <a:t>-5)</a:t>
            </a:r>
            <a:endParaRPr lang="en-US" sz="1800" dirty="0"/>
          </a:p>
          <a:p>
            <a:r>
              <a:rPr lang="en-US" sz="1800" b="1" dirty="0" smtClean="0"/>
              <a:t> </a:t>
            </a:r>
            <a:endParaRPr lang="en-US" sz="1800" b="1" dirty="0"/>
          </a:p>
        </p:txBody>
      </p:sp>
      <p:sp>
        <p:nvSpPr>
          <p:cNvPr id="3" name="TextBox 2"/>
          <p:cNvSpPr txBox="1"/>
          <p:nvPr/>
        </p:nvSpPr>
        <p:spPr>
          <a:xfrm>
            <a:off x="14711362" y="381002"/>
            <a:ext cx="5557838" cy="461665"/>
          </a:xfrm>
          <a:prstGeom prst="rect">
            <a:avLst/>
          </a:prstGeom>
          <a:noFill/>
        </p:spPr>
        <p:txBody>
          <a:bodyPr wrap="square" rtlCol="0">
            <a:spAutoFit/>
          </a:bodyPr>
          <a:lstStyle/>
          <a:p>
            <a:pPr algn="ctr"/>
            <a:r>
              <a:rPr lang="en-US" sz="2400" b="1" dirty="0"/>
              <a:t>The steps mentioned in the </a:t>
            </a:r>
            <a:r>
              <a:rPr lang="en-US" sz="2400" b="1" dirty="0" smtClean="0"/>
              <a:t>audio</a:t>
            </a:r>
            <a:endParaRPr lang="en-US" dirty="0"/>
          </a:p>
        </p:txBody>
      </p:sp>
    </p:spTree>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304"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20726400" cy="914400"/>
          </a:xfrm>
        </p:spPr>
        <p:txBody>
          <a:bodyPr/>
          <a:lstStyle/>
          <a:p>
            <a:r>
              <a:rPr lang="en-US" sz="3200" dirty="0" smtClean="0"/>
              <a:t>Task e. Library of Congress </a:t>
            </a:r>
            <a:r>
              <a:rPr lang="en-US" sz="3200" u="sng" dirty="0" smtClean="0"/>
              <a:t>Classification</a:t>
            </a:r>
            <a:r>
              <a:rPr lang="en-US" sz="3200" dirty="0" smtClean="0"/>
              <a:t> </a:t>
            </a:r>
            <a:r>
              <a:rPr lang="en-US" sz="3200" smtClean="0"/>
              <a:t>LCC</a:t>
            </a:r>
            <a:r>
              <a:rPr lang="en-US" sz="3200" smtClean="0"/>
              <a:t>) </a:t>
            </a:r>
            <a:r>
              <a:rPr lang="en-US" sz="2000" b="0" smtClean="0">
                <a:solidFill>
                  <a:schemeClr val="bg1"/>
                </a:solidFill>
              </a:rPr>
              <a:t>(75 min)</a:t>
            </a:r>
            <a:r>
              <a:rPr lang="en-US" sz="3200" smtClean="0"/>
              <a:t> </a:t>
            </a:r>
            <a:endParaRPr lang="en-US" sz="3200" dirty="0"/>
          </a:p>
        </p:txBody>
      </p:sp>
      <p:sp>
        <p:nvSpPr>
          <p:cNvPr id="4" name="Slide Number Placeholder 3"/>
          <p:cNvSpPr>
            <a:spLocks noGrp="1"/>
          </p:cNvSpPr>
          <p:nvPr>
            <p:ph type="sldNum" sz="quarter" idx="12"/>
          </p:nvPr>
        </p:nvSpPr>
        <p:spPr/>
        <p:txBody>
          <a:bodyPr/>
          <a:lstStyle/>
          <a:p>
            <a:pPr>
              <a:defRPr/>
            </a:pPr>
            <a:fld id="{BDBE7EF8-D788-4A0E-B8CC-75CFC5CF7804}" type="slidenum">
              <a:rPr lang="en-US" smtClean="0">
                <a:solidFill>
                  <a:srgbClr val="FFFFFF"/>
                </a:solidFill>
              </a:rPr>
              <a:pPr>
                <a:defRPr/>
              </a:pPr>
              <a:t>53</a:t>
            </a:fld>
            <a:endParaRPr lang="en-US" dirty="0">
              <a:solidFill>
                <a:srgbClr val="FFFFFF"/>
              </a:solidFill>
            </a:endParaRPr>
          </a:p>
        </p:txBody>
      </p:sp>
      <p:sp>
        <p:nvSpPr>
          <p:cNvPr id="5" name="TextBox 4"/>
          <p:cNvSpPr txBox="1"/>
          <p:nvPr/>
        </p:nvSpPr>
        <p:spPr>
          <a:xfrm>
            <a:off x="0" y="3185606"/>
            <a:ext cx="10134600" cy="1015663"/>
          </a:xfrm>
          <a:prstGeom prst="rect">
            <a:avLst/>
          </a:prstGeom>
          <a:noFill/>
        </p:spPr>
        <p:txBody>
          <a:bodyPr wrap="square" rtlCol="0">
            <a:spAutoFit/>
          </a:bodyPr>
          <a:lstStyle/>
          <a:p>
            <a:r>
              <a:rPr lang="en-US" sz="2000" dirty="0" smtClean="0"/>
              <a:t>Think </a:t>
            </a:r>
            <a:r>
              <a:rPr lang="en-US" sz="2000" dirty="0"/>
              <a:t>about what you would do to put together a list of classes dealing with </a:t>
            </a:r>
            <a:r>
              <a:rPr lang="en-US" sz="2000" b="1" dirty="0"/>
              <a:t>Transportation and </a:t>
            </a:r>
            <a:r>
              <a:rPr lang="en-US" sz="2000" b="1" dirty="0" smtClean="0"/>
              <a:t>traffic</a:t>
            </a:r>
            <a:r>
              <a:rPr lang="en-US" sz="2000" dirty="0" smtClean="0"/>
              <a:t>. </a:t>
            </a:r>
            <a:r>
              <a:rPr lang="en-US" sz="2000" dirty="0"/>
              <a:t>Can you restrict your efforts to one or two volumes (After all, a classification is supposed to bring all related subjects together)?  </a:t>
            </a:r>
          </a:p>
        </p:txBody>
      </p:sp>
      <p:sp>
        <p:nvSpPr>
          <p:cNvPr id="6" name="TextBox 5"/>
          <p:cNvSpPr txBox="1"/>
          <p:nvPr/>
        </p:nvSpPr>
        <p:spPr>
          <a:xfrm>
            <a:off x="33337" y="1371600"/>
            <a:ext cx="10134600" cy="1384995"/>
          </a:xfrm>
          <a:prstGeom prst="rect">
            <a:avLst/>
          </a:prstGeom>
          <a:noFill/>
        </p:spPr>
        <p:txBody>
          <a:bodyPr wrap="square" rtlCol="0">
            <a:spAutoFit/>
          </a:bodyPr>
          <a:lstStyle/>
          <a:p>
            <a:pPr>
              <a:spcBef>
                <a:spcPts val="1200"/>
              </a:spcBef>
            </a:pPr>
            <a:r>
              <a:rPr lang="en-US" sz="2000" dirty="0"/>
              <a:t>Have a look </a:t>
            </a:r>
            <a:r>
              <a:rPr lang="en-US" sz="2000" dirty="0" smtClean="0"/>
              <a:t>at the </a:t>
            </a:r>
            <a:r>
              <a:rPr lang="en-US" sz="2000" b="1" dirty="0" smtClean="0"/>
              <a:t>sample </a:t>
            </a:r>
            <a:r>
              <a:rPr lang="en-US" sz="2000" b="1" dirty="0" smtClean="0"/>
              <a:t>pages</a:t>
            </a:r>
            <a:r>
              <a:rPr lang="en-US" sz="2000" dirty="0" smtClean="0"/>
              <a:t> in the Lecture Notes, p.</a:t>
            </a:r>
            <a:r>
              <a:rPr lang="en-US" sz="2400" dirty="0" smtClean="0"/>
              <a:t> </a:t>
            </a:r>
            <a:r>
              <a:rPr lang="en-US" sz="2400" dirty="0" smtClean="0"/>
              <a:t>~</a:t>
            </a:r>
            <a:r>
              <a:rPr lang="en-US" sz="2400" b="1" dirty="0" smtClean="0"/>
              <a:t>313 </a:t>
            </a:r>
            <a:r>
              <a:rPr lang="en-US" sz="2400" b="1" dirty="0" smtClean="0"/>
              <a:t>– 338</a:t>
            </a:r>
            <a:r>
              <a:rPr lang="en-US" sz="2000" b="1" dirty="0" smtClean="0"/>
              <a:t>. </a:t>
            </a:r>
            <a:endParaRPr lang="en-US" sz="2000" dirty="0" smtClean="0"/>
          </a:p>
          <a:p>
            <a:pPr marL="274320">
              <a:tabLst>
                <a:tab pos="6451600" algn="l"/>
              </a:tabLst>
            </a:pPr>
            <a:r>
              <a:rPr lang="en-US" sz="2000" dirty="0" smtClean="0"/>
              <a:t>Broad Outline	 Lecture Notes p. </a:t>
            </a:r>
            <a:r>
              <a:rPr lang="en-US" sz="2000" dirty="0" smtClean="0"/>
              <a:t>~313</a:t>
            </a:r>
            <a:r>
              <a:rPr lang="en-US" sz="2000" dirty="0" smtClean="0"/>
              <a:t>,, </a:t>
            </a:r>
          </a:p>
          <a:p>
            <a:pPr marL="274320">
              <a:tabLst>
                <a:tab pos="6519863" algn="l"/>
              </a:tabLst>
            </a:pPr>
            <a:r>
              <a:rPr lang="en-US" sz="2000" dirty="0" smtClean="0"/>
              <a:t>Detailed Outline 	Lecture Notes p. </a:t>
            </a:r>
            <a:r>
              <a:rPr lang="en-US" sz="2000" dirty="0" smtClean="0"/>
              <a:t>~314 </a:t>
            </a:r>
            <a:r>
              <a:rPr lang="en-US" sz="2000" dirty="0" smtClean="0"/>
              <a:t>– 315</a:t>
            </a:r>
          </a:p>
          <a:p>
            <a:pPr marL="274320">
              <a:tabLst>
                <a:tab pos="6519863" algn="l"/>
              </a:tabLst>
            </a:pPr>
            <a:r>
              <a:rPr lang="en-US" sz="2000" dirty="0" smtClean="0"/>
              <a:t>Excerpts from the full classification ("the schedules")	Lecture Notes p. </a:t>
            </a:r>
            <a:r>
              <a:rPr lang="en-US" sz="2000" dirty="0" smtClean="0"/>
              <a:t>~316 </a:t>
            </a:r>
            <a:r>
              <a:rPr lang="en-US" sz="2000" dirty="0" smtClean="0"/>
              <a:t>– 338</a:t>
            </a:r>
          </a:p>
        </p:txBody>
      </p:sp>
      <p:sp>
        <p:nvSpPr>
          <p:cNvPr id="3" name="TextBox 2"/>
          <p:cNvSpPr txBox="1"/>
          <p:nvPr/>
        </p:nvSpPr>
        <p:spPr>
          <a:xfrm>
            <a:off x="11049000" y="1371600"/>
            <a:ext cx="9829800" cy="2523768"/>
          </a:xfrm>
          <a:prstGeom prst="rect">
            <a:avLst/>
          </a:prstGeom>
          <a:noFill/>
          <a:ln w="19050">
            <a:solidFill>
              <a:schemeClr val="bg1"/>
            </a:solidFill>
          </a:ln>
        </p:spPr>
        <p:txBody>
          <a:bodyPr wrap="square" rtlCol="0">
            <a:spAutoFit/>
          </a:bodyPr>
          <a:lstStyle/>
          <a:p>
            <a:pPr marL="1211263" indent="-1851025">
              <a:spcBef>
                <a:spcPts val="1200"/>
              </a:spcBef>
              <a:tabLst>
                <a:tab pos="1200150" algn="l"/>
              </a:tabLst>
              <a:defRPr/>
            </a:pPr>
            <a:endParaRPr lang="en-US" sz="800" b="1" dirty="0" smtClean="0"/>
          </a:p>
          <a:p>
            <a:pPr marL="1211263" indent="-1851025">
              <a:spcBef>
                <a:spcPts val="1200"/>
              </a:spcBef>
              <a:tabLst>
                <a:tab pos="1200150" algn="l"/>
              </a:tabLst>
              <a:defRPr/>
            </a:pPr>
            <a:r>
              <a:rPr lang="en-US" sz="2000" b="1" dirty="0" smtClean="0"/>
              <a:t>Purpose</a:t>
            </a:r>
            <a:r>
              <a:rPr lang="en-US" sz="2000" b="1" dirty="0"/>
              <a:t>:	</a:t>
            </a:r>
            <a:r>
              <a:rPr lang="en-US" sz="2000" dirty="0"/>
              <a:t>You should have a sense as to where concepts related </a:t>
            </a:r>
            <a:r>
              <a:rPr lang="en-US" sz="2000" dirty="0" smtClean="0"/>
              <a:t>to</a:t>
            </a:r>
            <a:br>
              <a:rPr lang="en-US" sz="2000" dirty="0" smtClean="0"/>
            </a:br>
            <a:r>
              <a:rPr lang="en-US" sz="2000" dirty="0" smtClean="0"/>
              <a:t>transportation </a:t>
            </a:r>
            <a:r>
              <a:rPr lang="en-US" sz="2000" dirty="0"/>
              <a:t>and traffic are </a:t>
            </a:r>
            <a:r>
              <a:rPr lang="en-US" sz="2000" dirty="0" smtClean="0"/>
              <a:t>found in </a:t>
            </a:r>
            <a:r>
              <a:rPr lang="en-US" sz="2000" dirty="0"/>
              <a:t>LCC </a:t>
            </a:r>
            <a:r>
              <a:rPr lang="en-US" sz="2000" dirty="0" smtClean="0"/>
              <a:t/>
            </a:r>
            <a:br>
              <a:rPr lang="en-US" sz="2000" dirty="0" smtClean="0"/>
            </a:br>
            <a:r>
              <a:rPr lang="en-US" sz="2000" dirty="0" smtClean="0"/>
              <a:t>and </a:t>
            </a:r>
            <a:r>
              <a:rPr lang="en-US" sz="2000" dirty="0"/>
              <a:t>gain insight into the structure of LCC</a:t>
            </a:r>
          </a:p>
          <a:p>
            <a:pPr marL="1211263" indent="-1851025">
              <a:tabLst>
                <a:tab pos="1200150" algn="l"/>
              </a:tabLst>
              <a:defRPr/>
            </a:pPr>
            <a:endParaRPr lang="en-US" sz="2000" b="1" dirty="0"/>
          </a:p>
          <a:p>
            <a:pPr marL="1211263" indent="-1851025">
              <a:tabLst>
                <a:tab pos="1200150" algn="l"/>
              </a:tabLst>
              <a:defRPr/>
            </a:pPr>
            <a:r>
              <a:rPr lang="en-US" sz="2000" b="1" dirty="0"/>
              <a:t>Method</a:t>
            </a:r>
            <a:r>
              <a:rPr lang="en-US" sz="2000" dirty="0"/>
              <a:t>:	Examine several sections for concepts related to transportation and traffic and </a:t>
            </a:r>
            <a:r>
              <a:rPr lang="en-US" sz="2000" dirty="0" smtClean="0"/>
              <a:t>understand why </a:t>
            </a:r>
            <a:r>
              <a:rPr lang="en-US" sz="2000" dirty="0"/>
              <a:t>the concepts are in the place they are found</a:t>
            </a:r>
          </a:p>
          <a:p>
            <a:endParaRPr lang="en-US" sz="2000" dirty="0"/>
          </a:p>
        </p:txBody>
      </p:sp>
    </p:spTree>
    <p:extLst>
      <p:ext uri="{BB962C8B-B14F-4D97-AF65-F5344CB8AC3E}">
        <p14:creationId xmlns:p14="http://schemas.microsoft.com/office/powerpoint/2010/main" val="33987355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11201400" cy="914400"/>
          </a:xfrm>
        </p:spPr>
        <p:txBody>
          <a:bodyPr/>
          <a:lstStyle/>
          <a:p>
            <a:r>
              <a:rPr lang="en-US" sz="3200" dirty="0" smtClean="0"/>
              <a:t>Task e. Library of Congress </a:t>
            </a:r>
            <a:r>
              <a:rPr lang="en-US" sz="3200" u="sng" dirty="0" smtClean="0"/>
              <a:t>Classification</a:t>
            </a:r>
            <a:r>
              <a:rPr lang="en-US" sz="3200" dirty="0" smtClean="0"/>
              <a:t> LCC</a:t>
            </a:r>
            <a:r>
              <a:rPr lang="en-US" sz="3200" dirty="0" smtClean="0"/>
              <a:t>)</a:t>
            </a:r>
            <a:br>
              <a:rPr lang="en-US" sz="3200" dirty="0" smtClean="0"/>
            </a:br>
            <a:r>
              <a:rPr lang="en-US" sz="3200" dirty="0" smtClean="0"/>
              <a:t>:</a:t>
            </a:r>
            <a:endParaRPr lang="en-US" sz="3200" dirty="0"/>
          </a:p>
        </p:txBody>
      </p:sp>
      <p:sp>
        <p:nvSpPr>
          <p:cNvPr id="4" name="Slide Number Placeholder 3"/>
          <p:cNvSpPr>
            <a:spLocks noGrp="1"/>
          </p:cNvSpPr>
          <p:nvPr>
            <p:ph type="sldNum" sz="quarter" idx="12"/>
          </p:nvPr>
        </p:nvSpPr>
        <p:spPr/>
        <p:txBody>
          <a:bodyPr/>
          <a:lstStyle/>
          <a:p>
            <a:pPr>
              <a:defRPr/>
            </a:pPr>
            <a:fld id="{BDBE7EF8-D788-4A0E-B8CC-75CFC5CF7804}" type="slidenum">
              <a:rPr lang="en-US" smtClean="0">
                <a:solidFill>
                  <a:srgbClr val="FFFFFF"/>
                </a:solidFill>
              </a:rPr>
              <a:pPr>
                <a:defRPr/>
              </a:pPr>
              <a:t>54</a:t>
            </a:fld>
            <a:endParaRPr lang="en-US" dirty="0">
              <a:solidFill>
                <a:srgbClr val="FFFFFF"/>
              </a:solidFill>
            </a:endParaRPr>
          </a:p>
        </p:txBody>
      </p:sp>
      <p:sp>
        <p:nvSpPr>
          <p:cNvPr id="6" name="TextBox 5"/>
          <p:cNvSpPr txBox="1"/>
          <p:nvPr/>
        </p:nvSpPr>
        <p:spPr>
          <a:xfrm>
            <a:off x="152400" y="1357580"/>
            <a:ext cx="11353800" cy="1015663"/>
          </a:xfrm>
          <a:prstGeom prst="rect">
            <a:avLst/>
          </a:prstGeom>
          <a:noFill/>
          <a:ln w="19050">
            <a:noFill/>
          </a:ln>
        </p:spPr>
        <p:txBody>
          <a:bodyPr wrap="square" rtlCol="0">
            <a:spAutoFit/>
          </a:bodyPr>
          <a:lstStyle/>
          <a:p>
            <a:r>
              <a:rPr lang="en-US" sz="2000" b="1" dirty="0"/>
              <a:t>S</a:t>
            </a:r>
            <a:r>
              <a:rPr lang="en-US" sz="2000" dirty="0" smtClean="0"/>
              <a:t>ome </a:t>
            </a:r>
            <a:r>
              <a:rPr lang="en-US" sz="2000" dirty="0"/>
              <a:t>pages have a Lecture Notes (LN) page # (top). </a:t>
            </a:r>
            <a:endParaRPr lang="en-US" sz="2000" dirty="0" smtClean="0"/>
          </a:p>
          <a:p>
            <a:r>
              <a:rPr lang="en-US" sz="2000" dirty="0" smtClean="0"/>
              <a:t>Others </a:t>
            </a:r>
            <a:r>
              <a:rPr lang="en-US" sz="2000" dirty="0"/>
              <a:t>have a page # from an LCC volume (bottom). </a:t>
            </a:r>
            <a:endParaRPr lang="en-US" sz="2000" dirty="0" smtClean="0"/>
          </a:p>
          <a:p>
            <a:r>
              <a:rPr lang="en-US" sz="2000" dirty="0" smtClean="0"/>
              <a:t>The </a:t>
            </a:r>
            <a:r>
              <a:rPr lang="en-US" sz="2000" dirty="0"/>
              <a:t>LCC  page #s come from different volumes; they identify the page but are not in one sequence. </a:t>
            </a:r>
            <a:endParaRPr lang="en-US" sz="2000" dirty="0" smtClean="0"/>
          </a:p>
        </p:txBody>
      </p:sp>
      <p:sp>
        <p:nvSpPr>
          <p:cNvPr id="7" name="TextBox 6"/>
          <p:cNvSpPr txBox="1"/>
          <p:nvPr/>
        </p:nvSpPr>
        <p:spPr>
          <a:xfrm>
            <a:off x="157162" y="3352800"/>
            <a:ext cx="11125200" cy="1938992"/>
          </a:xfrm>
          <a:prstGeom prst="rect">
            <a:avLst/>
          </a:prstGeom>
          <a:noFill/>
          <a:ln w="19050">
            <a:noFill/>
          </a:ln>
        </p:spPr>
        <p:txBody>
          <a:bodyPr wrap="square" rtlCol="0">
            <a:spAutoFit/>
          </a:bodyPr>
          <a:lstStyle/>
          <a:p>
            <a:r>
              <a:rPr lang="en-US" sz="2000" dirty="0" smtClean="0"/>
              <a:t>Each </a:t>
            </a:r>
            <a:r>
              <a:rPr lang="en-US" sz="2000" dirty="0"/>
              <a:t>LCC class has a </a:t>
            </a:r>
            <a:r>
              <a:rPr lang="en-US" sz="2000" b="1" dirty="0"/>
              <a:t>class number </a:t>
            </a:r>
            <a:r>
              <a:rPr lang="en-US" sz="2000" dirty="0"/>
              <a:t>consisting of one or two (sometimes three) capital letters and a number of 1 – 4 digits, sometimes followed by a decimal point plus capitals and/or digits. Starting from p. </a:t>
            </a:r>
            <a:r>
              <a:rPr lang="en-US" sz="2000" dirty="0" smtClean="0"/>
              <a:t>~316</a:t>
            </a:r>
            <a:r>
              <a:rPr lang="en-US" sz="2000" dirty="0"/>
              <a:t>, the</a:t>
            </a:r>
            <a:r>
              <a:rPr lang="en-US" sz="2000" b="1" dirty="0"/>
              <a:t> class numbers</a:t>
            </a:r>
            <a:r>
              <a:rPr lang="en-US" sz="2000" dirty="0"/>
              <a:t> are in sequence. </a:t>
            </a:r>
            <a:r>
              <a:rPr lang="en-US" sz="2000" dirty="0" smtClean="0"/>
              <a:t/>
            </a:r>
            <a:br>
              <a:rPr lang="en-US" sz="2000" dirty="0" smtClean="0"/>
            </a:br>
            <a:r>
              <a:rPr lang="en-US" sz="2000" dirty="0" smtClean="0"/>
              <a:t>The </a:t>
            </a:r>
            <a:r>
              <a:rPr lang="en-US" sz="2000" dirty="0"/>
              <a:t>pages I typed up give for each class the full class number </a:t>
            </a:r>
            <a:r>
              <a:rPr lang="en-US" sz="2000" dirty="0" smtClean="0"/>
              <a:t>.</a:t>
            </a:r>
            <a:br>
              <a:rPr lang="en-US" sz="2000" dirty="0" smtClean="0"/>
            </a:br>
            <a:r>
              <a:rPr lang="en-US" sz="2000" dirty="0" smtClean="0"/>
              <a:t>The </a:t>
            </a:r>
            <a:r>
              <a:rPr lang="en-US" sz="2000" dirty="0"/>
              <a:t>pages copied from LCC volumes give the capital letters on the top of the page and just the rest of the class number in the line for each class..</a:t>
            </a:r>
            <a:r>
              <a:rPr lang="en-US" sz="1800" dirty="0"/>
              <a:t> </a:t>
            </a:r>
          </a:p>
        </p:txBody>
      </p:sp>
      <p:sp>
        <p:nvSpPr>
          <p:cNvPr id="3" name="TextBox 2"/>
          <p:cNvSpPr txBox="1"/>
          <p:nvPr/>
        </p:nvSpPr>
        <p:spPr>
          <a:xfrm>
            <a:off x="457200" y="624900"/>
            <a:ext cx="10668000" cy="584775"/>
          </a:xfrm>
          <a:prstGeom prst="rect">
            <a:avLst/>
          </a:prstGeom>
          <a:noFill/>
        </p:spPr>
        <p:txBody>
          <a:bodyPr wrap="square" rtlCol="0">
            <a:spAutoFit/>
          </a:bodyPr>
          <a:lstStyle/>
          <a:p>
            <a:pPr algn="ctr"/>
            <a:r>
              <a:rPr lang="en-US" sz="3200" b="1" kern="0" dirty="0">
                <a:solidFill>
                  <a:srgbClr val="FFCC66"/>
                </a:solidFill>
                <a:latin typeface="Arial"/>
                <a:ea typeface="+mj-ea"/>
                <a:cs typeface="Arial"/>
              </a:rPr>
              <a:t>On page numbers in this section</a:t>
            </a:r>
            <a:endParaRPr lang="en-US" dirty="0"/>
          </a:p>
        </p:txBody>
      </p:sp>
      <p:sp>
        <p:nvSpPr>
          <p:cNvPr id="8" name="TextBox 7"/>
          <p:cNvSpPr txBox="1"/>
          <p:nvPr/>
        </p:nvSpPr>
        <p:spPr>
          <a:xfrm>
            <a:off x="152400" y="2560349"/>
            <a:ext cx="10972800" cy="584775"/>
          </a:xfrm>
          <a:prstGeom prst="rect">
            <a:avLst/>
          </a:prstGeom>
          <a:noFill/>
        </p:spPr>
        <p:txBody>
          <a:bodyPr wrap="square" rtlCol="0">
            <a:spAutoFit/>
          </a:bodyPr>
          <a:lstStyle/>
          <a:p>
            <a:pPr algn="ctr"/>
            <a:r>
              <a:rPr lang="en-US" sz="3200" b="1" kern="0" dirty="0">
                <a:solidFill>
                  <a:srgbClr val="FFCC66"/>
                </a:solidFill>
                <a:latin typeface="Arial"/>
                <a:ea typeface="+mj-ea"/>
                <a:cs typeface="Arial"/>
              </a:rPr>
              <a:t>On </a:t>
            </a:r>
            <a:r>
              <a:rPr lang="en-US" sz="3200" b="1" kern="0" dirty="0" smtClean="0">
                <a:solidFill>
                  <a:srgbClr val="FFCC66"/>
                </a:solidFill>
                <a:latin typeface="Arial"/>
                <a:ea typeface="+mj-ea"/>
                <a:cs typeface="Arial"/>
              </a:rPr>
              <a:t>LCC class numbers</a:t>
            </a:r>
            <a:endParaRPr lang="en-US" dirty="0"/>
          </a:p>
        </p:txBody>
      </p:sp>
    </p:spTree>
    <p:extLst>
      <p:ext uri="{BB962C8B-B14F-4D97-AF65-F5344CB8AC3E}">
        <p14:creationId xmlns:p14="http://schemas.microsoft.com/office/powerpoint/2010/main" val="406052898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2"/>
          <p:cNvSpPr txBox="1">
            <a:spLocks noChangeArrowheads="1"/>
          </p:cNvSpPr>
          <p:nvPr/>
        </p:nvSpPr>
        <p:spPr bwMode="auto">
          <a:xfrm>
            <a:off x="609600" y="228601"/>
            <a:ext cx="12496800" cy="3200876"/>
          </a:xfrm>
          <a:prstGeom prst="rect">
            <a:avLst/>
          </a:prstGeom>
          <a:noFill/>
          <a:ln w="9525">
            <a:noFill/>
            <a:miter lim="800000"/>
            <a:headEnd/>
            <a:tailEnd/>
          </a:ln>
        </p:spPr>
        <p:txBody>
          <a:bodyPr>
            <a:spAutoFit/>
          </a:bodyPr>
          <a:lstStyle/>
          <a:p>
            <a:r>
              <a:rPr lang="en-US" sz="2000" b="1" dirty="0"/>
              <a:t>Task e. Library of Congress </a:t>
            </a:r>
            <a:r>
              <a:rPr lang="en-US" sz="2000" b="1" u="sng" dirty="0"/>
              <a:t>Classification</a:t>
            </a:r>
            <a:r>
              <a:rPr lang="en-US" sz="2000" b="1" dirty="0"/>
              <a:t> (LCC</a:t>
            </a:r>
            <a:r>
              <a:rPr lang="en-US" sz="2000" dirty="0"/>
              <a:t>). </a:t>
            </a:r>
            <a:r>
              <a:rPr lang="en-US" sz="1800" dirty="0" smtClean="0"/>
              <a:t>          </a:t>
            </a:r>
            <a:r>
              <a:rPr lang="en-US" sz="2400" dirty="0" smtClean="0"/>
              <a:t> </a:t>
            </a:r>
            <a:r>
              <a:rPr lang="en-US" sz="2400" b="1" dirty="0" smtClean="0"/>
              <a:t>Your thoughts</a:t>
            </a:r>
            <a:r>
              <a:rPr lang="en-US" sz="2400" dirty="0" smtClean="0"/>
              <a:t>  </a:t>
            </a:r>
            <a:endParaRPr lang="en-US" sz="2400" dirty="0"/>
          </a:p>
          <a:p>
            <a:endParaRPr lang="en-US" sz="1800" dirty="0" smtClean="0"/>
          </a:p>
          <a:p>
            <a:endParaRPr lang="en-US" sz="2200" dirty="0"/>
          </a:p>
          <a:p>
            <a:r>
              <a:rPr lang="en-US" sz="2000" b="1" dirty="0" smtClean="0"/>
              <a:t>Question : How to extract all classes pertaining to Transportation and Traffic?</a:t>
            </a:r>
          </a:p>
          <a:p>
            <a:endParaRPr lang="en-US" sz="2000" dirty="0"/>
          </a:p>
          <a:p>
            <a:r>
              <a:rPr lang="en-US" sz="2000" b="1" dirty="0" smtClean="0"/>
              <a:t>Think about it; </a:t>
            </a:r>
            <a:r>
              <a:rPr lang="en-US" sz="2000" dirty="0" smtClean="0"/>
              <a:t>look  at the Broad Outline, Detailed Outline, and a few detail pages..  </a:t>
            </a:r>
            <a:br>
              <a:rPr lang="en-US" sz="2000" dirty="0" smtClean="0"/>
            </a:br>
            <a:r>
              <a:rPr lang="en-US" sz="2000" dirty="0" smtClean="0"/>
              <a:t>Write down your thoughts.</a:t>
            </a:r>
            <a:endParaRPr lang="en-US" sz="2000" dirty="0"/>
          </a:p>
          <a:p>
            <a:endParaRPr lang="en-US" sz="2000" b="1" dirty="0" smtClean="0"/>
          </a:p>
          <a:p>
            <a:r>
              <a:rPr lang="en-US" sz="2000" b="1" dirty="0" smtClean="0"/>
              <a:t>Then next slide. </a:t>
            </a:r>
          </a:p>
          <a:p>
            <a:endParaRPr lang="en-US" sz="1800" b="1" dirty="0" smtClean="0"/>
          </a:p>
        </p:txBody>
      </p:sp>
      <p:sp>
        <p:nvSpPr>
          <p:cNvPr id="4" name="Slide Number Placeholder 3"/>
          <p:cNvSpPr>
            <a:spLocks noGrp="1"/>
          </p:cNvSpPr>
          <p:nvPr>
            <p:ph type="sldNum" sz="quarter" idx="12"/>
          </p:nvPr>
        </p:nvSpPr>
        <p:spPr/>
        <p:txBody>
          <a:bodyPr/>
          <a:lstStyle/>
          <a:p>
            <a:pPr>
              <a:defRPr/>
            </a:pPr>
            <a:fld id="{1C34AABC-7A0A-4F81-8B5A-F7715F07E9BB}" type="slidenum">
              <a:rPr lang="en-US" smtClean="0"/>
              <a:pPr>
                <a:defRPr/>
              </a:pPr>
              <a:t>55</a:t>
            </a:fld>
            <a:endParaRPr lang="en-US" dirty="0"/>
          </a:p>
        </p:txBody>
      </p:sp>
    </p:spTree>
  </p:cSld>
  <p:clrMapOvr>
    <a:masterClrMapping/>
  </p:clrMapOvr>
  <p:transition advClick="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l">
              <a:defRPr/>
            </a:pPr>
            <a:fld id="{1C34AABC-7A0A-4F81-8B5A-F7715F07E9BB}" type="slidenum">
              <a:rPr lang="en-US" smtClean="0"/>
              <a:pPr algn="l">
                <a:defRPr/>
              </a:pPr>
              <a:t>56</a:t>
            </a:fld>
            <a:endParaRPr lang="en-US" dirty="0"/>
          </a:p>
        </p:txBody>
      </p:sp>
      <p:sp>
        <p:nvSpPr>
          <p:cNvPr id="3" name="TextBox 2"/>
          <p:cNvSpPr txBox="1"/>
          <p:nvPr/>
        </p:nvSpPr>
        <p:spPr>
          <a:xfrm>
            <a:off x="200025" y="409578"/>
            <a:ext cx="9401175" cy="4678204"/>
          </a:xfrm>
          <a:prstGeom prst="rect">
            <a:avLst/>
          </a:prstGeom>
          <a:noFill/>
        </p:spPr>
        <p:txBody>
          <a:bodyPr wrap="square">
            <a:spAutoFit/>
          </a:bodyPr>
          <a:lstStyle/>
          <a:p>
            <a:pPr>
              <a:defRPr/>
            </a:pPr>
            <a:r>
              <a:rPr lang="en-US" sz="2000" b="1" dirty="0"/>
              <a:t>Task e. Library of Congress Classification (LCC</a:t>
            </a:r>
            <a:r>
              <a:rPr lang="en-US" sz="2000" b="1" dirty="0" smtClean="0"/>
              <a:t>). Guided exploration </a:t>
            </a:r>
            <a:r>
              <a:rPr lang="en-US" sz="2000" b="1" dirty="0" smtClean="0"/>
              <a:t>1</a:t>
            </a:r>
            <a:endParaRPr lang="en-US" sz="2000" b="1" dirty="0" smtClean="0"/>
          </a:p>
          <a:p>
            <a:pPr indent="-640080">
              <a:tabLst>
                <a:tab pos="1200150" algn="l"/>
              </a:tabLst>
              <a:defRPr/>
            </a:pPr>
            <a:endParaRPr lang="en-US" sz="2000" b="1" dirty="0" smtClean="0"/>
          </a:p>
          <a:p>
            <a:pPr indent="-640080">
              <a:tabLst>
                <a:tab pos="1200150" algn="l"/>
              </a:tabLst>
              <a:defRPr/>
            </a:pPr>
            <a:r>
              <a:rPr lang="en-US" sz="2000" b="1" dirty="0" smtClean="0"/>
              <a:t>Introduction and</a:t>
            </a:r>
          </a:p>
          <a:p>
            <a:pPr indent="-640080">
              <a:tabLst>
                <a:tab pos="1200150" algn="l"/>
              </a:tabLst>
              <a:defRPr/>
            </a:pPr>
            <a:endParaRPr lang="en-US" sz="2000" b="1" dirty="0" smtClean="0"/>
          </a:p>
          <a:p>
            <a:pPr marL="274320">
              <a:tabLst>
                <a:tab pos="3200400" algn="l"/>
              </a:tabLst>
            </a:pPr>
            <a:r>
              <a:rPr lang="en-US" sz="2000" b="1" dirty="0"/>
              <a:t>Broad Outline	</a:t>
            </a:r>
            <a:r>
              <a:rPr lang="en-US" sz="2000" b="1" dirty="0" smtClean="0"/>
              <a:t> </a:t>
            </a:r>
            <a:r>
              <a:rPr lang="en-US" sz="2000" b="1" dirty="0"/>
              <a:t>Lecture Notes </a:t>
            </a:r>
            <a:r>
              <a:rPr lang="en-US" sz="2000" b="1" dirty="0" smtClean="0"/>
              <a:t>p</a:t>
            </a:r>
            <a:r>
              <a:rPr lang="en-US" sz="2000" b="1" dirty="0"/>
              <a:t>. </a:t>
            </a:r>
            <a:r>
              <a:rPr lang="en-US" sz="2000" b="1" dirty="0" smtClean="0"/>
              <a:t>~</a:t>
            </a:r>
            <a:r>
              <a:rPr lang="en-US" sz="2000" b="1" dirty="0" smtClean="0"/>
              <a:t>3 </a:t>
            </a:r>
            <a:r>
              <a:rPr lang="en-US" sz="2000" b="1" dirty="0"/>
              <a:t>– 13</a:t>
            </a:r>
            <a:endParaRPr lang="en-US" sz="2000" b="1" dirty="0" smtClean="0"/>
          </a:p>
          <a:p>
            <a:pPr marL="274320">
              <a:tabLst>
                <a:tab pos="3200400" algn="l"/>
              </a:tabLst>
            </a:pPr>
            <a:endParaRPr lang="en-US" sz="2000" b="1" dirty="0"/>
          </a:p>
          <a:p>
            <a:pPr marL="274320">
              <a:tabLst>
                <a:tab pos="3200400" algn="l"/>
              </a:tabLst>
            </a:pPr>
            <a:r>
              <a:rPr lang="en-US" sz="2000" b="1" dirty="0"/>
              <a:t>Detailed Outline 	</a:t>
            </a:r>
            <a:r>
              <a:rPr lang="en-US" sz="2000" b="1" dirty="0" smtClean="0"/>
              <a:t> </a:t>
            </a:r>
            <a:r>
              <a:rPr lang="en-US" sz="2000" b="1" dirty="0"/>
              <a:t>Lecture Notes </a:t>
            </a:r>
            <a:r>
              <a:rPr lang="en-US" sz="2000" b="1" dirty="0" smtClean="0"/>
              <a:t>p</a:t>
            </a:r>
            <a:r>
              <a:rPr lang="en-US" sz="2000" b="1" dirty="0"/>
              <a:t>. </a:t>
            </a:r>
            <a:r>
              <a:rPr lang="en-US" sz="2000" b="1" dirty="0" smtClean="0"/>
              <a:t>~314 </a:t>
            </a:r>
            <a:r>
              <a:rPr lang="en-US" sz="2000" b="1" dirty="0"/>
              <a:t>– </a:t>
            </a:r>
            <a:r>
              <a:rPr lang="en-US" sz="2000" b="1" dirty="0" smtClean="0"/>
              <a:t>315</a:t>
            </a:r>
          </a:p>
          <a:p>
            <a:pPr marL="274320"/>
            <a:endParaRPr lang="en-US" sz="2000" b="1" dirty="0" smtClean="0"/>
          </a:p>
          <a:p>
            <a:pPr marL="274320"/>
            <a:endParaRPr lang="en-US" sz="2000" b="1" dirty="0"/>
          </a:p>
          <a:p>
            <a:r>
              <a:rPr lang="en-US" sz="2000" b="1" dirty="0" smtClean="0"/>
              <a:t>Start the audio </a:t>
            </a:r>
            <a:r>
              <a:rPr lang="en-US" sz="2000" b="1" dirty="0" smtClean="0"/>
              <a:t>(7 </a:t>
            </a:r>
            <a:r>
              <a:rPr lang="en-US" sz="2000" b="1" dirty="0" smtClean="0"/>
              <a:t>min)</a:t>
            </a:r>
          </a:p>
          <a:p>
            <a:endParaRPr lang="en-US" sz="2000" b="1" dirty="0"/>
          </a:p>
          <a:p>
            <a:endParaRPr lang="en-US" sz="2000" b="1" dirty="0" smtClean="0"/>
          </a:p>
          <a:p>
            <a:endParaRPr lang="en-US" sz="2000" b="1" dirty="0" smtClean="0"/>
          </a:p>
          <a:p>
            <a:r>
              <a:rPr lang="en-US" sz="2000" b="1" dirty="0" smtClean="0"/>
              <a:t>When finished, turn to Lecture Notes p. 316 and go to the next slide</a:t>
            </a:r>
            <a:endParaRPr lang="en-US" sz="1800" b="1" dirty="0" smtClean="0"/>
          </a:p>
          <a:p>
            <a:pPr>
              <a:defRPr/>
            </a:pPr>
            <a:endParaRPr lang="en-US" sz="1800" b="1" dirty="0" smtClean="0"/>
          </a:p>
        </p:txBody>
      </p:sp>
      <p:pic>
        <p:nvPicPr>
          <p:cNvPr id="4" name="UBLIS571DS-08.1a-2Lecture8.1ExplorationsInSubjectAccessSlidesCSlide4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20000" y="2739679"/>
            <a:ext cx="858264" cy="858264"/>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378800974"/>
              </p:ext>
            </p:extLst>
          </p:nvPr>
        </p:nvGraphicFramePr>
        <p:xfrm>
          <a:off x="10363200" y="473743"/>
          <a:ext cx="9829800" cy="3124200"/>
        </p:xfrm>
        <a:graphic>
          <a:graphicData uri="http://schemas.openxmlformats.org/drawingml/2006/table">
            <a:tbl>
              <a:tblPr firstRow="1" bandRow="1">
                <a:tableStyleId>{5C22544A-7EE6-4342-B048-85BDC9FD1C3A}</a:tableStyleId>
              </a:tblPr>
              <a:tblGrid>
                <a:gridCol w="1254867"/>
                <a:gridCol w="1359440"/>
                <a:gridCol w="7215493"/>
              </a:tblGrid>
              <a:tr h="542557">
                <a:tc>
                  <a:txBody>
                    <a:bodyPr/>
                    <a:lstStyle/>
                    <a:p>
                      <a:pPr marL="0" marR="0" algn="ctr">
                        <a:spcBef>
                          <a:spcPts val="0"/>
                        </a:spcBef>
                        <a:spcAft>
                          <a:spcPts val="0"/>
                        </a:spcAft>
                      </a:pPr>
                      <a:r>
                        <a:rPr lang="en-US" sz="2000" dirty="0">
                          <a:effectLst/>
                        </a:rPr>
                        <a:t>LN page</a:t>
                      </a:r>
                      <a:endParaRPr lang="en-US" sz="2000" dirty="0">
                        <a:effectLst/>
                        <a:latin typeface="Times New Roman"/>
                        <a:ea typeface="Calibri"/>
                        <a:cs typeface="Times New Roma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70C0"/>
                    </a:solidFill>
                  </a:tcPr>
                </a:tc>
                <a:tc>
                  <a:txBody>
                    <a:bodyPr/>
                    <a:lstStyle/>
                    <a:p>
                      <a:pPr marL="0" marR="0" algn="ctr">
                        <a:spcBef>
                          <a:spcPts val="0"/>
                        </a:spcBef>
                        <a:spcAft>
                          <a:spcPts val="0"/>
                        </a:spcAft>
                      </a:pPr>
                      <a:r>
                        <a:rPr lang="en-US" sz="2000" dirty="0">
                          <a:effectLst/>
                        </a:rPr>
                        <a:t>LCC page</a:t>
                      </a:r>
                      <a:endParaRPr lang="en-US" sz="2000" dirty="0">
                        <a:effectLst/>
                        <a:latin typeface="Times New Roman"/>
                        <a:ea typeface="Calibri"/>
                        <a:cs typeface="Times New Roma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70C0"/>
                    </a:solidFill>
                  </a:tcPr>
                </a:tc>
                <a:tc>
                  <a:txBody>
                    <a:bodyPr/>
                    <a:lstStyle/>
                    <a:p>
                      <a:pPr marL="0" marR="0" algn="ctr">
                        <a:spcBef>
                          <a:spcPts val="0"/>
                        </a:spcBef>
                        <a:spcAft>
                          <a:spcPts val="0"/>
                        </a:spcAft>
                      </a:pPr>
                      <a:r>
                        <a:rPr lang="en-US" sz="2000" dirty="0">
                          <a:effectLst/>
                        </a:rPr>
                        <a:t>LCC class</a:t>
                      </a:r>
                      <a:endParaRPr lang="en-US" sz="2000" dirty="0">
                        <a:effectLst/>
                        <a:latin typeface="Times New Roman"/>
                        <a:ea typeface="Calibri"/>
                        <a:cs typeface="Times New Roma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70C0"/>
                    </a:solidFill>
                  </a:tcPr>
                </a:tc>
              </a:tr>
              <a:tr h="686494">
                <a:tc>
                  <a:txBody>
                    <a:bodyPr/>
                    <a:lstStyle/>
                    <a:p>
                      <a:pPr marL="0" marR="0">
                        <a:spcBef>
                          <a:spcPts val="0"/>
                        </a:spcBef>
                        <a:spcAft>
                          <a:spcPts val="0"/>
                        </a:spcAft>
                      </a:pPr>
                      <a:r>
                        <a:rPr lang="en-US" sz="2000" dirty="0">
                          <a:effectLst/>
                        </a:rPr>
                        <a:t> 313</a:t>
                      </a:r>
                      <a:endParaRPr lang="en-US" sz="2000" dirty="0">
                        <a:effectLst/>
                        <a:latin typeface="Times New Roman"/>
                        <a:ea typeface="Calibri"/>
                        <a:cs typeface="Times New Roman"/>
                      </a:endParaRP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sz="2000" dirty="0">
                        <a:effectLst/>
                        <a:latin typeface="Times New Roman"/>
                        <a:cs typeface="Times New Roman"/>
                      </a:endParaRP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2000" dirty="0">
                          <a:effectLst/>
                        </a:rPr>
                        <a:t>LCC Broad Outline </a:t>
                      </a:r>
                      <a:r>
                        <a:rPr lang="en-US" sz="2000" dirty="0">
                          <a:effectLst/>
                          <a:sym typeface="Symbol"/>
                        </a:rPr>
                        <a:t></a:t>
                      </a:r>
                      <a:r>
                        <a:rPr lang="en-US" sz="2000" dirty="0">
                          <a:effectLst/>
                        </a:rPr>
                        <a:t> Transportation is not there</a:t>
                      </a:r>
                      <a:endParaRPr lang="en-US" sz="2000" dirty="0">
                        <a:effectLst/>
                        <a:latin typeface="Times New Roman"/>
                        <a:ea typeface="Calibri"/>
                        <a:cs typeface="Times New Roman"/>
                      </a:endParaRP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1895149">
                <a:tc>
                  <a:txBody>
                    <a:bodyPr/>
                    <a:lstStyle/>
                    <a:p>
                      <a:pPr marL="0" marR="0">
                        <a:spcBef>
                          <a:spcPts val="0"/>
                        </a:spcBef>
                        <a:spcAft>
                          <a:spcPts val="0"/>
                        </a:spcAft>
                      </a:pPr>
                      <a:r>
                        <a:rPr lang="en-US" sz="2000" dirty="0">
                          <a:effectLst/>
                        </a:rPr>
                        <a:t>314-315</a:t>
                      </a:r>
                      <a:endParaRPr lang="en-US" sz="2000" dirty="0">
                        <a:effectLst/>
                        <a:latin typeface="Times New Roman"/>
                        <a:ea typeface="Calibri"/>
                        <a:cs typeface="Times New Roman"/>
                      </a:endParaRP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en-US" sz="2000" dirty="0">
                        <a:effectLst/>
                        <a:latin typeface="Times New Roman"/>
                        <a:cs typeface="Times New Roman"/>
                      </a:endParaRP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2000" dirty="0">
                          <a:effectLst/>
                        </a:rPr>
                        <a:t>LCC Detailed Outline </a:t>
                      </a:r>
                      <a:r>
                        <a:rPr lang="en-US" sz="2000" dirty="0">
                          <a:effectLst/>
                          <a:sym typeface="Symbol"/>
                        </a:rPr>
                        <a:t></a:t>
                      </a:r>
                      <a:r>
                        <a:rPr lang="en-US" sz="2000" dirty="0">
                          <a:effectLst/>
                        </a:rPr>
                        <a:t> we find</a:t>
                      </a:r>
                    </a:p>
                    <a:p>
                      <a:pPr marL="0" marR="0">
                        <a:spcBef>
                          <a:spcPts val="0"/>
                        </a:spcBef>
                        <a:spcAft>
                          <a:spcPts val="0"/>
                        </a:spcAft>
                      </a:pPr>
                      <a:r>
                        <a:rPr lang="en-US" sz="2000" dirty="0">
                          <a:effectLst/>
                        </a:rPr>
                        <a:t>HE Transportation and communication</a:t>
                      </a:r>
                    </a:p>
                    <a:p>
                      <a:pPr marL="0" marR="0">
                        <a:spcBef>
                          <a:spcPts val="0"/>
                        </a:spcBef>
                        <a:spcAft>
                          <a:spcPts val="0"/>
                        </a:spcAft>
                      </a:pPr>
                      <a:r>
                        <a:rPr lang="en-US" sz="2000" dirty="0">
                          <a:effectLst/>
                        </a:rPr>
                        <a:t>T Technology &gt; TE, TF, TG, TL</a:t>
                      </a:r>
                    </a:p>
                    <a:p>
                      <a:pPr marL="0" marR="0">
                        <a:spcBef>
                          <a:spcPts val="0"/>
                        </a:spcBef>
                        <a:spcAft>
                          <a:spcPts val="0"/>
                        </a:spcAft>
                      </a:pPr>
                      <a:r>
                        <a:rPr lang="en-US" sz="2000" dirty="0">
                          <a:effectLst/>
                        </a:rPr>
                        <a:t>U Military Science &gt; UC </a:t>
                      </a:r>
                      <a:br>
                        <a:rPr lang="en-US" sz="2000" dirty="0">
                          <a:effectLst/>
                        </a:rPr>
                      </a:br>
                      <a:r>
                        <a:rPr lang="en-US" sz="2000" dirty="0">
                          <a:effectLst/>
                        </a:rPr>
                        <a:t>V Naval science</a:t>
                      </a:r>
                      <a:endParaRPr lang="en-US" sz="2000" dirty="0">
                        <a:effectLst/>
                        <a:latin typeface="Times New Roman"/>
                        <a:ea typeface="Calibri"/>
                        <a:cs typeface="Times New Roman"/>
                      </a:endParaRP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bl>
          </a:graphicData>
        </a:graphic>
      </p:graphicFrame>
      <p:sp>
        <p:nvSpPr>
          <p:cNvPr id="6" name="TextBox 5"/>
          <p:cNvSpPr txBox="1"/>
          <p:nvPr/>
        </p:nvSpPr>
        <p:spPr>
          <a:xfrm>
            <a:off x="10358437" y="4109862"/>
            <a:ext cx="9906000" cy="707886"/>
          </a:xfrm>
          <a:prstGeom prst="rect">
            <a:avLst/>
          </a:prstGeom>
          <a:noFill/>
        </p:spPr>
        <p:txBody>
          <a:bodyPr wrap="square" rtlCol="0">
            <a:spAutoFit/>
          </a:bodyPr>
          <a:lstStyle/>
          <a:p>
            <a:r>
              <a:rPr lang="en-US" sz="2000" dirty="0" smtClean="0"/>
              <a:t>The tables summarize what is found on each page</a:t>
            </a:r>
            <a:endParaRPr lang="en-US" sz="2000" dirty="0"/>
          </a:p>
          <a:p>
            <a:r>
              <a:rPr lang="en-US" sz="2000" b="1" dirty="0" smtClean="0"/>
              <a:t>LN </a:t>
            </a:r>
            <a:r>
              <a:rPr lang="en-US" sz="2000" dirty="0" smtClean="0"/>
              <a:t> Lecture Notes page     </a:t>
            </a:r>
            <a:r>
              <a:rPr lang="en-US" sz="2000" b="1" dirty="0" smtClean="0"/>
              <a:t>LCC</a:t>
            </a:r>
            <a:r>
              <a:rPr lang="en-US" sz="2000" dirty="0" smtClean="0"/>
              <a:t> Library of Congress Classification page</a:t>
            </a:r>
            <a:endParaRPr lang="en-US" sz="2000" dirty="0"/>
          </a:p>
        </p:txBody>
      </p:sp>
    </p:spTree>
    <p:extLst>
      <p:ext uri="{BB962C8B-B14F-4D97-AF65-F5344CB8AC3E}">
        <p14:creationId xmlns:p14="http://schemas.microsoft.com/office/powerpoint/2010/main" val="1162915339"/>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49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l">
              <a:defRPr/>
            </a:pPr>
            <a:fld id="{1C34AABC-7A0A-4F81-8B5A-F7715F07E9BB}" type="slidenum">
              <a:rPr lang="en-US" smtClean="0"/>
              <a:pPr algn="l">
                <a:defRPr/>
              </a:pPr>
              <a:t>57</a:t>
            </a:fld>
            <a:endParaRPr lang="en-US" dirty="0"/>
          </a:p>
        </p:txBody>
      </p:sp>
      <p:sp>
        <p:nvSpPr>
          <p:cNvPr id="3" name="TextBox 2"/>
          <p:cNvSpPr txBox="1"/>
          <p:nvPr/>
        </p:nvSpPr>
        <p:spPr>
          <a:xfrm>
            <a:off x="228599" y="404814"/>
            <a:ext cx="9372601" cy="3816429"/>
          </a:xfrm>
          <a:prstGeom prst="rect">
            <a:avLst/>
          </a:prstGeom>
          <a:noFill/>
        </p:spPr>
        <p:txBody>
          <a:bodyPr wrap="square">
            <a:spAutoFit/>
          </a:bodyPr>
          <a:lstStyle/>
          <a:p>
            <a:pPr>
              <a:defRPr/>
            </a:pPr>
            <a:r>
              <a:rPr lang="en-US" sz="2000" b="1" dirty="0"/>
              <a:t>Task e. Library of Congress Classification (LCC</a:t>
            </a:r>
            <a:r>
              <a:rPr lang="en-US" sz="2000" b="1" dirty="0" smtClean="0"/>
              <a:t>)</a:t>
            </a:r>
            <a:r>
              <a:rPr lang="en-US" sz="2000" dirty="0" smtClean="0"/>
              <a:t>. </a:t>
            </a:r>
            <a:r>
              <a:rPr lang="en-US" sz="2400" b="1" dirty="0" smtClean="0"/>
              <a:t>Guided exploration </a:t>
            </a:r>
            <a:r>
              <a:rPr lang="en-US" sz="2400" b="1" dirty="0" smtClean="0"/>
              <a:t>2</a:t>
            </a:r>
            <a:endParaRPr lang="en-US" sz="2400" b="1" dirty="0" smtClean="0"/>
          </a:p>
          <a:p>
            <a:pPr indent="-640080">
              <a:tabLst>
                <a:tab pos="1200150" algn="l"/>
              </a:tabLst>
              <a:defRPr/>
            </a:pPr>
            <a:endParaRPr lang="en-US" sz="1800" b="1" dirty="0" smtClean="0"/>
          </a:p>
          <a:p>
            <a:pPr>
              <a:defRPr/>
            </a:pPr>
            <a:r>
              <a:rPr lang="en-US" sz="1800" b="1" dirty="0" smtClean="0"/>
              <a:t>M</a:t>
            </a:r>
            <a:r>
              <a:rPr lang="en-US" sz="2000" b="1" dirty="0" smtClean="0"/>
              <a:t>ain classes B and C, Lecture Notes p. 316 – 317</a:t>
            </a:r>
          </a:p>
          <a:p>
            <a:pPr>
              <a:defRPr/>
            </a:pPr>
            <a:endParaRPr lang="en-US" sz="2000" b="1" dirty="0"/>
          </a:p>
          <a:p>
            <a:pPr>
              <a:defRPr/>
            </a:pPr>
            <a:r>
              <a:rPr lang="en-US" sz="2000" b="1" dirty="0" smtClean="0"/>
              <a:t>Audio 10 min.</a:t>
            </a:r>
          </a:p>
          <a:p>
            <a:pPr>
              <a:defRPr/>
            </a:pPr>
            <a:endParaRPr lang="en-US" sz="2000" b="1" dirty="0"/>
          </a:p>
          <a:p>
            <a:pPr>
              <a:defRPr/>
            </a:pPr>
            <a:endParaRPr lang="en-US" sz="2000" b="1" dirty="0" smtClean="0"/>
          </a:p>
          <a:p>
            <a:pPr>
              <a:defRPr/>
            </a:pPr>
            <a:endParaRPr lang="en-US" sz="2000" b="1" dirty="0" smtClean="0"/>
          </a:p>
          <a:p>
            <a:pPr>
              <a:defRPr/>
            </a:pPr>
            <a:endParaRPr lang="en-US" sz="2000" b="1" dirty="0"/>
          </a:p>
          <a:p>
            <a:pPr>
              <a:defRPr/>
            </a:pPr>
            <a:endParaRPr lang="en-US" sz="2000" b="1" dirty="0" smtClean="0"/>
          </a:p>
          <a:p>
            <a:pPr>
              <a:defRPr/>
            </a:pPr>
            <a:r>
              <a:rPr lang="en-US" sz="2000" b="1" dirty="0" smtClean="0"/>
              <a:t>When finished, turn the page  to LCC page # 224 (number on the bottom), go to next slide</a:t>
            </a:r>
          </a:p>
        </p:txBody>
      </p:sp>
      <p:pic>
        <p:nvPicPr>
          <p:cNvPr id="4" name="UBLIS571DS-08.1a-2Lecture8.1ExplorationsInSubjectAccessSlidesCSlide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28037" y="1488279"/>
            <a:ext cx="639763" cy="639763"/>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772757567"/>
              </p:ext>
            </p:extLst>
          </p:nvPr>
        </p:nvGraphicFramePr>
        <p:xfrm>
          <a:off x="10972800" y="595175"/>
          <a:ext cx="9753600" cy="2425969"/>
        </p:xfrm>
        <a:graphic>
          <a:graphicData uri="http://schemas.openxmlformats.org/drawingml/2006/table">
            <a:tbl>
              <a:tblPr firstRow="1" bandRow="1">
                <a:tableStyleId>{5C22544A-7EE6-4342-B048-85BDC9FD1C3A}</a:tableStyleId>
              </a:tblPr>
              <a:tblGrid>
                <a:gridCol w="1245140"/>
                <a:gridCol w="1348902"/>
                <a:gridCol w="7159558"/>
              </a:tblGrid>
              <a:tr h="691358">
                <a:tc>
                  <a:txBody>
                    <a:bodyPr/>
                    <a:lstStyle/>
                    <a:p>
                      <a:pPr marL="0" marR="0" algn="ctr">
                        <a:spcBef>
                          <a:spcPts val="0"/>
                        </a:spcBef>
                        <a:spcAft>
                          <a:spcPts val="0"/>
                        </a:spcAft>
                      </a:pPr>
                      <a:r>
                        <a:rPr lang="en-US" sz="2000" dirty="0">
                          <a:effectLst/>
                        </a:rPr>
                        <a:t>LN page</a:t>
                      </a:r>
                      <a:endParaRPr lang="en-US" sz="2000" dirty="0">
                        <a:effectLst/>
                        <a:latin typeface="Times New Roman"/>
                        <a:ea typeface="Calibri"/>
                        <a:cs typeface="Times New Roma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70C0"/>
                    </a:solidFill>
                  </a:tcPr>
                </a:tc>
                <a:tc>
                  <a:txBody>
                    <a:bodyPr/>
                    <a:lstStyle/>
                    <a:p>
                      <a:pPr marL="0" marR="0" algn="ctr">
                        <a:spcBef>
                          <a:spcPts val="0"/>
                        </a:spcBef>
                        <a:spcAft>
                          <a:spcPts val="0"/>
                        </a:spcAft>
                      </a:pPr>
                      <a:r>
                        <a:rPr lang="en-US" sz="2000" dirty="0">
                          <a:effectLst/>
                        </a:rPr>
                        <a:t>LCC page</a:t>
                      </a:r>
                      <a:endParaRPr lang="en-US" sz="2000" dirty="0">
                        <a:effectLst/>
                        <a:latin typeface="Times New Roman"/>
                        <a:ea typeface="Calibri"/>
                        <a:cs typeface="Times New Roma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70C0"/>
                    </a:solidFill>
                  </a:tcPr>
                </a:tc>
                <a:tc>
                  <a:txBody>
                    <a:bodyPr/>
                    <a:lstStyle/>
                    <a:p>
                      <a:pPr marL="0" marR="0" algn="ctr">
                        <a:spcBef>
                          <a:spcPts val="0"/>
                        </a:spcBef>
                        <a:spcAft>
                          <a:spcPts val="0"/>
                        </a:spcAft>
                      </a:pPr>
                      <a:r>
                        <a:rPr lang="en-US" sz="2000" dirty="0" smtClean="0">
                          <a:effectLst/>
                        </a:rPr>
                        <a:t>LCC class</a:t>
                      </a:r>
                      <a:endParaRPr lang="en-US" sz="2000" dirty="0">
                        <a:effectLst/>
                        <a:latin typeface="+mn-lt"/>
                        <a:ea typeface="Calibri"/>
                        <a:cs typeface="Times New Roma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70C0"/>
                    </a:solidFill>
                  </a:tcPr>
                </a:tc>
              </a:tr>
              <a:tr h="691358">
                <a:tc>
                  <a:txBody>
                    <a:bodyPr/>
                    <a:lstStyle/>
                    <a:p>
                      <a:pPr marL="0" marR="0">
                        <a:spcBef>
                          <a:spcPts val="0"/>
                        </a:spcBef>
                        <a:spcAft>
                          <a:spcPts val="0"/>
                        </a:spcAft>
                      </a:pPr>
                      <a:r>
                        <a:rPr lang="en-US" sz="2000" dirty="0">
                          <a:solidFill>
                            <a:schemeClr val="tx1"/>
                          </a:solidFill>
                          <a:effectLst/>
                        </a:rPr>
                        <a:t>316</a:t>
                      </a:r>
                      <a:endParaRPr lang="en-US" sz="2000" dirty="0">
                        <a:solidFill>
                          <a:schemeClr val="tx1"/>
                        </a:solidFill>
                        <a:effectLst/>
                        <a:latin typeface="Times New Roman"/>
                        <a:ea typeface="Calibri"/>
                        <a:cs typeface="Times New Roman"/>
                      </a:endParaRP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sz="2000" dirty="0">
                        <a:solidFill>
                          <a:schemeClr val="tx1"/>
                        </a:solidFill>
                        <a:effectLst/>
                        <a:latin typeface="Times New Roman"/>
                        <a:cs typeface="Times New Roman"/>
                      </a:endParaRP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2000" dirty="0">
                          <a:solidFill>
                            <a:schemeClr val="tx1"/>
                          </a:solidFill>
                          <a:effectLst/>
                        </a:rPr>
                        <a:t>BS Bible &gt; BS649.S8 Steam engines [Prophecy of]</a:t>
                      </a:r>
                    </a:p>
                    <a:p>
                      <a:pPr marL="0" marR="0">
                        <a:spcBef>
                          <a:spcPts val="0"/>
                        </a:spcBef>
                        <a:spcAft>
                          <a:spcPts val="0"/>
                        </a:spcAft>
                      </a:pPr>
                      <a:r>
                        <a:rPr lang="en-US" sz="2000" dirty="0">
                          <a:solidFill>
                            <a:schemeClr val="tx1"/>
                          </a:solidFill>
                          <a:effectLst/>
                        </a:rPr>
                        <a:t>BJ Ethics &gt; BJ2137 Etiquette of travel</a:t>
                      </a:r>
                    </a:p>
                    <a:p>
                      <a:pPr marL="0" marR="0">
                        <a:spcBef>
                          <a:spcPts val="0"/>
                        </a:spcBef>
                        <a:spcAft>
                          <a:spcPts val="0"/>
                        </a:spcAft>
                      </a:pPr>
                      <a:r>
                        <a:rPr lang="en-US" sz="2000" dirty="0">
                          <a:solidFill>
                            <a:schemeClr val="tx1"/>
                          </a:solidFill>
                          <a:effectLst/>
                        </a:rPr>
                        <a:t>BV &gt; BV1175 Commercial travelers [YMCA working with]</a:t>
                      </a:r>
                      <a:endParaRPr lang="en-US" sz="2000" dirty="0">
                        <a:solidFill>
                          <a:schemeClr val="tx1"/>
                        </a:solidFill>
                        <a:effectLst/>
                        <a:latin typeface="Times New Roman"/>
                        <a:ea typeface="Calibri"/>
                        <a:cs typeface="Times New Roman"/>
                      </a:endParaRP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674161">
                <a:tc>
                  <a:txBody>
                    <a:bodyPr/>
                    <a:lstStyle/>
                    <a:p>
                      <a:pPr marL="0" marR="0">
                        <a:spcBef>
                          <a:spcPts val="0"/>
                        </a:spcBef>
                        <a:spcAft>
                          <a:spcPts val="0"/>
                        </a:spcAft>
                      </a:pPr>
                      <a:r>
                        <a:rPr lang="en-US" sz="2000" dirty="0">
                          <a:solidFill>
                            <a:schemeClr val="tx1"/>
                          </a:solidFill>
                          <a:effectLst/>
                        </a:rPr>
                        <a:t>317</a:t>
                      </a:r>
                      <a:endParaRPr lang="en-US" sz="2000" dirty="0">
                        <a:solidFill>
                          <a:schemeClr val="tx1"/>
                        </a:solidFill>
                        <a:effectLst/>
                        <a:latin typeface="Times New Roman"/>
                        <a:ea typeface="Calibri"/>
                        <a:cs typeface="Times New Roman"/>
                      </a:endParaRP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sz="2000" dirty="0">
                        <a:solidFill>
                          <a:schemeClr val="tx1"/>
                        </a:solidFill>
                        <a:effectLst/>
                        <a:latin typeface="Times New Roman"/>
                        <a:cs typeface="Times New Roman"/>
                      </a:endParaRP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2000" dirty="0">
                          <a:solidFill>
                            <a:schemeClr val="tx1"/>
                          </a:solidFill>
                          <a:effectLst/>
                        </a:rPr>
                        <a:t>CJ Numismatics &gt; CJ161.B2 Bridges [Pictures on coins]</a:t>
                      </a:r>
                      <a:endParaRPr lang="en-US" sz="2000" dirty="0">
                        <a:solidFill>
                          <a:schemeClr val="tx1"/>
                        </a:solidFill>
                        <a:effectLst/>
                        <a:latin typeface="Times New Roman"/>
                        <a:ea typeface="Calibri"/>
                        <a:cs typeface="Times New Roman"/>
                      </a:endParaRP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897805591"/>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38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l">
              <a:defRPr/>
            </a:pPr>
            <a:fld id="{1C34AABC-7A0A-4F81-8B5A-F7715F07E9BB}" type="slidenum">
              <a:rPr lang="en-US" smtClean="0"/>
              <a:pPr algn="l">
                <a:defRPr/>
              </a:pPr>
              <a:t>58</a:t>
            </a:fld>
            <a:endParaRPr lang="en-US" dirty="0"/>
          </a:p>
        </p:txBody>
      </p:sp>
      <p:sp>
        <p:nvSpPr>
          <p:cNvPr id="3" name="TextBox 2"/>
          <p:cNvSpPr txBox="1"/>
          <p:nvPr/>
        </p:nvSpPr>
        <p:spPr>
          <a:xfrm>
            <a:off x="228600" y="404816"/>
            <a:ext cx="9220200" cy="4401205"/>
          </a:xfrm>
          <a:prstGeom prst="rect">
            <a:avLst/>
          </a:prstGeom>
          <a:noFill/>
        </p:spPr>
        <p:txBody>
          <a:bodyPr wrap="square">
            <a:spAutoFit/>
          </a:bodyPr>
          <a:lstStyle/>
          <a:p>
            <a:pPr>
              <a:defRPr/>
            </a:pPr>
            <a:r>
              <a:rPr lang="en-US" sz="2000" b="1" dirty="0"/>
              <a:t>Task e. Library of Congress Classification (LCC</a:t>
            </a:r>
            <a:r>
              <a:rPr lang="en-US" sz="2000" b="1" dirty="0" smtClean="0"/>
              <a:t>)</a:t>
            </a:r>
            <a:r>
              <a:rPr lang="en-US" sz="2000" dirty="0" smtClean="0"/>
              <a:t>. </a:t>
            </a:r>
            <a:r>
              <a:rPr lang="en-US" sz="2400" b="1" dirty="0" smtClean="0"/>
              <a:t>Guided exploration </a:t>
            </a:r>
            <a:r>
              <a:rPr lang="en-US" sz="2400" b="1" dirty="0" smtClean="0"/>
              <a:t>3</a:t>
            </a:r>
            <a:endParaRPr lang="en-US" sz="2400" b="1" dirty="0" smtClean="0"/>
          </a:p>
          <a:p>
            <a:pPr>
              <a:defRPr/>
            </a:pPr>
            <a:endParaRPr lang="en-US" sz="2000" b="1" dirty="0" smtClean="0"/>
          </a:p>
          <a:p>
            <a:pPr>
              <a:defRPr/>
            </a:pPr>
            <a:r>
              <a:rPr lang="en-US" sz="2000" b="1" dirty="0" smtClean="0"/>
              <a:t>LCC </a:t>
            </a:r>
            <a:r>
              <a:rPr lang="en-US" sz="2000" b="1" dirty="0" smtClean="0"/>
              <a:t>page # 224 – LCC p. # 225 </a:t>
            </a:r>
            <a:r>
              <a:rPr lang="en-US" sz="2000" b="1" dirty="0" smtClean="0"/>
              <a:t>(</a:t>
            </a:r>
            <a:r>
              <a:rPr lang="en-US" sz="2000" b="1" dirty="0" smtClean="0"/>
              <a:t>on the bottom)</a:t>
            </a:r>
            <a:br>
              <a:rPr lang="en-US" sz="2000" b="1" dirty="0" smtClean="0"/>
            </a:br>
            <a:r>
              <a:rPr lang="en-US" sz="2000" b="1" dirty="0" smtClean="0"/>
              <a:t>and LN p. 321 (on the top)</a:t>
            </a:r>
          </a:p>
          <a:p>
            <a:pPr>
              <a:defRPr/>
            </a:pPr>
            <a:endParaRPr lang="en-US" sz="2000" b="1" dirty="0"/>
          </a:p>
          <a:p>
            <a:pPr>
              <a:defRPr/>
            </a:pPr>
            <a:r>
              <a:rPr lang="en-US" sz="2000" b="1" dirty="0" smtClean="0"/>
              <a:t>Audio 7 min.</a:t>
            </a:r>
          </a:p>
          <a:p>
            <a:pPr>
              <a:defRPr/>
            </a:pPr>
            <a:endParaRPr lang="en-US" sz="2000" b="1" dirty="0"/>
          </a:p>
          <a:p>
            <a:pPr>
              <a:defRPr/>
            </a:pPr>
            <a:endParaRPr lang="en-US" sz="2000" b="1" dirty="0" smtClean="0"/>
          </a:p>
          <a:p>
            <a:pPr>
              <a:defRPr/>
            </a:pPr>
            <a:endParaRPr lang="en-US" sz="2000" b="1" dirty="0" smtClean="0"/>
          </a:p>
          <a:p>
            <a:pPr>
              <a:defRPr/>
            </a:pPr>
            <a:endParaRPr lang="en-US" sz="2000" b="1" dirty="0"/>
          </a:p>
          <a:p>
            <a:pPr>
              <a:defRPr/>
            </a:pPr>
            <a:endParaRPr lang="en-US" sz="2000" b="1" dirty="0" smtClean="0"/>
          </a:p>
          <a:p>
            <a:pPr>
              <a:defRPr/>
            </a:pPr>
            <a:r>
              <a:rPr lang="en-US" sz="2000" b="1" dirty="0" smtClean="0"/>
              <a:t>When finished, turn to Lecture Notes p. 322 and go to the next slide</a:t>
            </a:r>
          </a:p>
          <a:p>
            <a:pPr indent="-640080">
              <a:tabLst>
                <a:tab pos="1200150" algn="l"/>
              </a:tabLst>
              <a:defRPr/>
            </a:pPr>
            <a:endParaRPr lang="en-US" sz="1800" b="1" dirty="0" smtClean="0"/>
          </a:p>
          <a:p>
            <a:pPr>
              <a:defRPr/>
            </a:pPr>
            <a:endParaRPr lang="en-US" sz="1800" b="1" dirty="0" smtClean="0"/>
          </a:p>
        </p:txBody>
      </p:sp>
      <p:pic>
        <p:nvPicPr>
          <p:cNvPr id="4" name="UBLIS571DS-08.1a-2Lecture8.1ExplorationsInSubjectAccessSlidesCSlide4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01000" y="1981200"/>
            <a:ext cx="685800" cy="68580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885078471"/>
              </p:ext>
            </p:extLst>
          </p:nvPr>
        </p:nvGraphicFramePr>
        <p:xfrm>
          <a:off x="10591800" y="404816"/>
          <a:ext cx="10744200" cy="4819965"/>
        </p:xfrm>
        <a:graphic>
          <a:graphicData uri="http://schemas.openxmlformats.org/drawingml/2006/table">
            <a:tbl>
              <a:tblPr firstRow="1" bandRow="1">
                <a:tableStyleId>{5C22544A-7EE6-4342-B048-85BDC9FD1C3A}</a:tableStyleId>
              </a:tblPr>
              <a:tblGrid>
                <a:gridCol w="1371600"/>
                <a:gridCol w="1485900"/>
                <a:gridCol w="7886700"/>
              </a:tblGrid>
              <a:tr h="452598">
                <a:tc>
                  <a:txBody>
                    <a:bodyPr/>
                    <a:lstStyle/>
                    <a:p>
                      <a:pPr marL="0" marR="0" algn="ctr">
                        <a:spcBef>
                          <a:spcPts val="0"/>
                        </a:spcBef>
                        <a:spcAft>
                          <a:spcPts val="0"/>
                        </a:spcAft>
                      </a:pPr>
                      <a:r>
                        <a:rPr lang="en-US" sz="2000" dirty="0">
                          <a:effectLst/>
                        </a:rPr>
                        <a:t>LN page</a:t>
                      </a:r>
                      <a:endParaRPr lang="en-US" sz="2000" dirty="0">
                        <a:effectLst/>
                        <a:latin typeface="Times New Roman"/>
                        <a:ea typeface="Calibri"/>
                        <a:cs typeface="Times New Roma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70C0"/>
                    </a:solidFill>
                  </a:tcPr>
                </a:tc>
                <a:tc>
                  <a:txBody>
                    <a:bodyPr/>
                    <a:lstStyle/>
                    <a:p>
                      <a:pPr marL="0" marR="0" algn="ctr">
                        <a:spcBef>
                          <a:spcPts val="0"/>
                        </a:spcBef>
                        <a:spcAft>
                          <a:spcPts val="0"/>
                        </a:spcAft>
                      </a:pPr>
                      <a:r>
                        <a:rPr lang="en-US" sz="2000" dirty="0">
                          <a:effectLst/>
                        </a:rPr>
                        <a:t>LCC page</a:t>
                      </a:r>
                      <a:endParaRPr lang="en-US" sz="2000" dirty="0">
                        <a:effectLst/>
                        <a:latin typeface="Times New Roman"/>
                        <a:ea typeface="Calibri"/>
                        <a:cs typeface="Times New Roma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70C0"/>
                    </a:solidFill>
                  </a:tcPr>
                </a:tc>
                <a:tc>
                  <a:txBody>
                    <a:bodyPr/>
                    <a:lstStyle/>
                    <a:p>
                      <a:pPr marL="0" marR="0" algn="ctr">
                        <a:spcBef>
                          <a:spcPts val="0"/>
                        </a:spcBef>
                        <a:spcAft>
                          <a:spcPts val="0"/>
                        </a:spcAft>
                      </a:pPr>
                      <a:r>
                        <a:rPr lang="en-US" sz="2000" dirty="0" smtClean="0">
                          <a:effectLst/>
                        </a:rPr>
                        <a:t>LCC class</a:t>
                      </a:r>
                      <a:endParaRPr lang="en-US" sz="2000" dirty="0">
                        <a:effectLst/>
                        <a:latin typeface="+mn-lt"/>
                        <a:ea typeface="Calibri"/>
                        <a:cs typeface="Times New Roma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70C0"/>
                    </a:solidFill>
                  </a:tcPr>
                </a:tc>
              </a:tr>
              <a:tr h="514975">
                <a:tc>
                  <a:txBody>
                    <a:bodyPr/>
                    <a:lstStyle/>
                    <a:p>
                      <a:pPr marL="0" marR="0">
                        <a:spcBef>
                          <a:spcPts val="0"/>
                        </a:spcBef>
                        <a:spcAft>
                          <a:spcPts val="0"/>
                        </a:spcAft>
                      </a:pPr>
                      <a:r>
                        <a:rPr lang="en-US" sz="2000" dirty="0">
                          <a:solidFill>
                            <a:schemeClr val="tx1"/>
                          </a:solidFill>
                          <a:effectLst/>
                        </a:rPr>
                        <a:t>318</a:t>
                      </a:r>
                      <a:endParaRPr lang="en-US" sz="2000" dirty="0">
                        <a:solidFill>
                          <a:schemeClr val="tx1"/>
                        </a:solidFill>
                        <a:effectLst/>
                        <a:latin typeface="Times New Roman"/>
                        <a:ea typeface="Calibri"/>
                        <a:cs typeface="Times New Roman"/>
                      </a:endParaRP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2000" dirty="0">
                          <a:solidFill>
                            <a:schemeClr val="tx1"/>
                          </a:solidFill>
                          <a:effectLst/>
                        </a:rPr>
                        <a:t>224</a:t>
                      </a:r>
                      <a:endParaRPr lang="en-US" sz="2000" dirty="0">
                        <a:solidFill>
                          <a:schemeClr val="tx1"/>
                        </a:solidFill>
                        <a:effectLst/>
                        <a:latin typeface="Times New Roman"/>
                        <a:ea typeface="Calibri"/>
                        <a:cs typeface="Times New Roman"/>
                      </a:endParaRP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2000" dirty="0">
                          <a:solidFill>
                            <a:schemeClr val="tx1"/>
                          </a:solidFill>
                          <a:effectLst/>
                        </a:rPr>
                        <a:t>F US local history &gt; Massachusetts &gt; F73 Boston </a:t>
                      </a:r>
                      <a:endParaRPr lang="en-US" sz="2000" dirty="0">
                        <a:solidFill>
                          <a:schemeClr val="tx1"/>
                        </a:solidFill>
                        <a:effectLst/>
                        <a:latin typeface="Times New Roman"/>
                        <a:ea typeface="Calibri"/>
                        <a:cs typeface="Times New Roman"/>
                      </a:endParaRP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863127">
                <a:tc>
                  <a:txBody>
                    <a:bodyPr/>
                    <a:lstStyle/>
                    <a:p>
                      <a:pPr marL="0" marR="0">
                        <a:spcBef>
                          <a:spcPts val="0"/>
                        </a:spcBef>
                        <a:spcAft>
                          <a:spcPts val="0"/>
                        </a:spcAft>
                      </a:pPr>
                      <a:r>
                        <a:rPr lang="en-US" sz="2000" dirty="0">
                          <a:solidFill>
                            <a:schemeClr val="tx1"/>
                          </a:solidFill>
                          <a:effectLst/>
                        </a:rPr>
                        <a:t>319</a:t>
                      </a:r>
                      <a:endParaRPr lang="en-US" sz="2000" dirty="0">
                        <a:solidFill>
                          <a:schemeClr val="tx1"/>
                        </a:solidFill>
                        <a:effectLst/>
                        <a:latin typeface="Times New Roman"/>
                        <a:ea typeface="Calibri"/>
                        <a:cs typeface="Times New Roman"/>
                      </a:endParaRP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2000" dirty="0">
                          <a:solidFill>
                            <a:schemeClr val="tx1"/>
                          </a:solidFill>
                          <a:effectLst/>
                        </a:rPr>
                        <a:t>225</a:t>
                      </a:r>
                      <a:endParaRPr lang="en-US" sz="2000" dirty="0">
                        <a:solidFill>
                          <a:schemeClr val="tx1"/>
                        </a:solidFill>
                        <a:effectLst/>
                        <a:latin typeface="Times New Roman"/>
                        <a:ea typeface="Calibri"/>
                        <a:cs typeface="Times New Roman"/>
                      </a:endParaRP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2000" dirty="0">
                          <a:solidFill>
                            <a:schemeClr val="tx1"/>
                          </a:solidFill>
                          <a:effectLst/>
                        </a:rPr>
                        <a:t>&gt; F73.63 Harbor [of Boston] </a:t>
                      </a:r>
                      <a:br>
                        <a:rPr lang="en-US" sz="2000" dirty="0">
                          <a:solidFill>
                            <a:schemeClr val="tx1"/>
                          </a:solidFill>
                          <a:effectLst/>
                        </a:rPr>
                      </a:br>
                      <a:r>
                        <a:rPr lang="en-US" sz="2000" dirty="0">
                          <a:solidFill>
                            <a:schemeClr val="tx1"/>
                          </a:solidFill>
                          <a:effectLst/>
                        </a:rPr>
                        <a:t>&gt; F73.67 Streets. Bridges. </a:t>
                      </a:r>
                      <a:r>
                        <a:rPr lang="en-US" sz="2000" dirty="0" smtClean="0">
                          <a:solidFill>
                            <a:schemeClr val="tx1"/>
                          </a:solidFill>
                          <a:effectLst/>
                        </a:rPr>
                        <a:t>Railroads </a:t>
                      </a:r>
                      <a:r>
                        <a:rPr lang="en-US" sz="2000" dirty="0">
                          <a:solidFill>
                            <a:schemeClr val="tx1"/>
                          </a:solidFill>
                          <a:effectLst/>
                        </a:rPr>
                        <a:t>[of Boston]</a:t>
                      </a:r>
                      <a:endParaRPr lang="en-US" sz="2000" dirty="0">
                        <a:solidFill>
                          <a:schemeClr val="tx1"/>
                        </a:solidFill>
                        <a:effectLst/>
                        <a:latin typeface="Times New Roman"/>
                        <a:ea typeface="Calibri"/>
                        <a:cs typeface="Times New Roman"/>
                      </a:endParaRP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709615">
                <a:tc>
                  <a:txBody>
                    <a:bodyPr/>
                    <a:lstStyle/>
                    <a:p>
                      <a:pPr marL="0" marR="0">
                        <a:spcBef>
                          <a:spcPts val="0"/>
                        </a:spcBef>
                        <a:spcAft>
                          <a:spcPts val="0"/>
                        </a:spcAft>
                      </a:pPr>
                      <a:r>
                        <a:rPr lang="en-US" sz="2000" dirty="0" smtClean="0">
                          <a:solidFill>
                            <a:schemeClr val="tx1"/>
                          </a:solidFill>
                          <a:effectLst/>
                          <a:latin typeface="Times New Roman"/>
                          <a:ea typeface="Calibri"/>
                          <a:cs typeface="Times New Roman"/>
                        </a:rPr>
                        <a:t>320</a:t>
                      </a:r>
                      <a:endParaRPr lang="en-US" sz="2000" dirty="0">
                        <a:solidFill>
                          <a:schemeClr val="tx1"/>
                        </a:solidFill>
                        <a:effectLst/>
                        <a:latin typeface="Times New Roman"/>
                        <a:ea typeface="Calibri"/>
                        <a:cs typeface="Times New Roman"/>
                      </a:endParaRP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r>
                        <a:rPr lang="en-US" sz="2000" dirty="0" smtClean="0">
                          <a:solidFill>
                            <a:schemeClr val="tx1"/>
                          </a:solidFill>
                          <a:effectLst/>
                          <a:latin typeface="Times New Roman"/>
                          <a:cs typeface="Times New Roman"/>
                        </a:rPr>
                        <a:t>226</a:t>
                      </a:r>
                      <a:endParaRPr lang="en-US" sz="2000" dirty="0">
                        <a:solidFill>
                          <a:schemeClr val="tx1"/>
                        </a:solidFill>
                        <a:effectLst/>
                        <a:latin typeface="Times New Roman"/>
                        <a:cs typeface="Times New Roman"/>
                      </a:endParaRP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2000" dirty="0" smtClean="0">
                          <a:solidFill>
                            <a:schemeClr val="tx1"/>
                          </a:solidFill>
                          <a:effectLst/>
                          <a:latin typeface="Times New Roman"/>
                          <a:ea typeface="Calibri"/>
                          <a:cs typeface="Times New Roman"/>
                        </a:rPr>
                        <a:t>Under the large city of</a:t>
                      </a:r>
                      <a:r>
                        <a:rPr lang="en-US" sz="2000" baseline="0" dirty="0" smtClean="0">
                          <a:solidFill>
                            <a:schemeClr val="tx1"/>
                          </a:solidFill>
                          <a:effectLst/>
                          <a:latin typeface="Times New Roman"/>
                          <a:ea typeface="Calibri"/>
                          <a:cs typeface="Times New Roman"/>
                        </a:rPr>
                        <a:t> Boston, there is the more specific class</a:t>
                      </a:r>
                    </a:p>
                    <a:p>
                      <a:pPr marL="0" marR="0" indent="0" algn="l" defTabSz="1410782"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effectLst/>
                        </a:rPr>
                        <a:t>&gt; F73.67 Streets. Bridges. Railroads [of Boston]</a:t>
                      </a:r>
                      <a:endParaRPr lang="en-US" sz="2000" dirty="0" smtClean="0">
                        <a:solidFill>
                          <a:schemeClr val="tx1"/>
                        </a:solidFill>
                        <a:effectLst/>
                        <a:latin typeface="+mn-lt"/>
                        <a:ea typeface="Calibri"/>
                        <a:cs typeface="Times New Roman"/>
                      </a:endParaRPr>
                    </a:p>
                    <a:p>
                      <a:pPr marL="0" marR="0">
                        <a:spcBef>
                          <a:spcPts val="0"/>
                        </a:spcBef>
                        <a:spcAft>
                          <a:spcPts val="0"/>
                        </a:spcAft>
                      </a:pPr>
                      <a:r>
                        <a:rPr lang="en-US" sz="2000" dirty="0" smtClean="0">
                          <a:solidFill>
                            <a:schemeClr val="tx1"/>
                          </a:solidFill>
                          <a:effectLst/>
                          <a:latin typeface="Times New Roman"/>
                          <a:ea typeface="Calibri"/>
                          <a:cs typeface="Times New Roman"/>
                        </a:rPr>
                        <a:t>For the small city</a:t>
                      </a:r>
                      <a:r>
                        <a:rPr lang="en-US" sz="2000" baseline="0" dirty="0" smtClean="0">
                          <a:solidFill>
                            <a:schemeClr val="tx1"/>
                          </a:solidFill>
                          <a:effectLst/>
                          <a:latin typeface="Times New Roman"/>
                          <a:ea typeface="Calibri"/>
                          <a:cs typeface="Times New Roman"/>
                        </a:rPr>
                        <a:t> of Cambridge, there is just one class</a:t>
                      </a:r>
                    </a:p>
                    <a:p>
                      <a:pPr marL="0" marR="0">
                        <a:spcBef>
                          <a:spcPts val="0"/>
                        </a:spcBef>
                        <a:spcAft>
                          <a:spcPts val="0"/>
                        </a:spcAft>
                      </a:pPr>
                      <a:r>
                        <a:rPr lang="en-US" sz="2000" baseline="0" dirty="0" smtClean="0">
                          <a:solidFill>
                            <a:schemeClr val="tx1"/>
                          </a:solidFill>
                          <a:effectLst/>
                          <a:latin typeface="Times New Roman"/>
                          <a:ea typeface="Calibri"/>
                          <a:cs typeface="Times New Roman"/>
                        </a:rPr>
                        <a:t>&gt;F74.C1 Cambridge [Massachusetts]</a:t>
                      </a:r>
                    </a:p>
                    <a:p>
                      <a:pPr marL="0" marR="0">
                        <a:spcBef>
                          <a:spcPts val="0"/>
                        </a:spcBef>
                        <a:spcAft>
                          <a:spcPts val="0"/>
                        </a:spcAft>
                      </a:pPr>
                      <a:r>
                        <a:rPr lang="en-US" sz="2000" baseline="0" dirty="0" smtClean="0">
                          <a:solidFill>
                            <a:schemeClr val="tx1"/>
                          </a:solidFill>
                          <a:effectLst/>
                          <a:latin typeface="Times New Roman"/>
                          <a:ea typeface="Calibri"/>
                          <a:cs typeface="Times New Roman"/>
                        </a:rPr>
                        <a:t>So a book on </a:t>
                      </a:r>
                      <a:r>
                        <a:rPr lang="en-US" sz="2000" i="1" baseline="0" dirty="0" smtClean="0">
                          <a:solidFill>
                            <a:schemeClr val="tx1"/>
                          </a:solidFill>
                          <a:effectLst/>
                          <a:latin typeface="Times New Roman"/>
                          <a:ea typeface="Calibri"/>
                          <a:cs typeface="Times New Roman"/>
                        </a:rPr>
                        <a:t>Railroads in Cambridge, MA</a:t>
                      </a:r>
                      <a:r>
                        <a:rPr lang="en-US" sz="2000" i="0" baseline="0" dirty="0" smtClean="0">
                          <a:solidFill>
                            <a:schemeClr val="tx1"/>
                          </a:solidFill>
                          <a:effectLst/>
                          <a:latin typeface="Times New Roman"/>
                          <a:ea typeface="Calibri"/>
                          <a:cs typeface="Times New Roman"/>
                        </a:rPr>
                        <a:t> is classified under F74.C1, and the information  that the book is about </a:t>
                      </a:r>
                      <a:r>
                        <a:rPr lang="en-US" sz="2000" i="1" baseline="0" dirty="0" smtClean="0">
                          <a:solidFill>
                            <a:schemeClr val="tx1"/>
                          </a:solidFill>
                          <a:effectLst/>
                          <a:latin typeface="Times New Roman"/>
                          <a:ea typeface="Calibri"/>
                          <a:cs typeface="Times New Roman"/>
                        </a:rPr>
                        <a:t>railroads </a:t>
                      </a:r>
                      <a:r>
                        <a:rPr lang="en-US" sz="2000" i="0" baseline="0" dirty="0" smtClean="0">
                          <a:solidFill>
                            <a:schemeClr val="tx1"/>
                          </a:solidFill>
                          <a:effectLst/>
                          <a:latin typeface="Times New Roman"/>
                          <a:ea typeface="Calibri"/>
                          <a:cs typeface="Times New Roman"/>
                        </a:rPr>
                        <a:t>is lost. What does that mean for a user who wants to find all books on </a:t>
                      </a:r>
                      <a:r>
                        <a:rPr lang="en-US" sz="2000" i="1" baseline="0" dirty="0" smtClean="0">
                          <a:solidFill>
                            <a:schemeClr val="tx1"/>
                          </a:solidFill>
                          <a:effectLst/>
                          <a:latin typeface="Times New Roman"/>
                          <a:ea typeface="Calibri"/>
                          <a:cs typeface="Times New Roman"/>
                        </a:rPr>
                        <a:t>railroads in Massachusetts?</a:t>
                      </a:r>
                      <a:endParaRPr lang="en-US" sz="2000" i="1" dirty="0">
                        <a:solidFill>
                          <a:schemeClr val="tx1"/>
                        </a:solidFill>
                        <a:effectLst/>
                        <a:latin typeface="Times New Roman"/>
                        <a:ea typeface="Calibri"/>
                        <a:cs typeface="Times New Roman"/>
                      </a:endParaRP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709615">
                <a:tc>
                  <a:txBody>
                    <a:bodyPr/>
                    <a:lstStyle/>
                    <a:p>
                      <a:pPr marL="0" marR="0">
                        <a:spcBef>
                          <a:spcPts val="0"/>
                        </a:spcBef>
                        <a:spcAft>
                          <a:spcPts val="0"/>
                        </a:spcAft>
                      </a:pPr>
                      <a:r>
                        <a:rPr lang="en-US" sz="2000" dirty="0">
                          <a:solidFill>
                            <a:schemeClr val="tx1"/>
                          </a:solidFill>
                          <a:effectLst/>
                        </a:rPr>
                        <a:t>321</a:t>
                      </a:r>
                      <a:endParaRPr lang="en-US" sz="2000" dirty="0">
                        <a:solidFill>
                          <a:schemeClr val="tx1"/>
                        </a:solidFill>
                        <a:effectLst/>
                        <a:latin typeface="Times New Roman"/>
                        <a:ea typeface="Calibri"/>
                        <a:cs typeface="Times New Roman"/>
                      </a:endParaRP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sz="2000" dirty="0">
                        <a:solidFill>
                          <a:schemeClr val="tx1"/>
                        </a:solidFill>
                        <a:effectLst/>
                        <a:latin typeface="Times New Roman"/>
                        <a:cs typeface="Times New Roman"/>
                      </a:endParaRP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2000" dirty="0">
                          <a:solidFill>
                            <a:schemeClr val="tx1"/>
                          </a:solidFill>
                          <a:effectLst/>
                        </a:rPr>
                        <a:t>GN </a:t>
                      </a:r>
                      <a:r>
                        <a:rPr lang="en-US" sz="2000" dirty="0" smtClean="0">
                          <a:solidFill>
                            <a:schemeClr val="tx1"/>
                          </a:solidFill>
                          <a:effectLst/>
                        </a:rPr>
                        <a:t>Anthropology </a:t>
                      </a:r>
                      <a:r>
                        <a:rPr lang="en-US" sz="2000" dirty="0">
                          <a:solidFill>
                            <a:schemeClr val="tx1"/>
                          </a:solidFill>
                          <a:effectLst/>
                        </a:rPr>
                        <a:t>&gt; GN438-442 Transportation</a:t>
                      </a:r>
                      <a:endParaRPr lang="en-US" sz="2000" dirty="0">
                        <a:solidFill>
                          <a:schemeClr val="tx1"/>
                        </a:solidFill>
                        <a:effectLst/>
                        <a:latin typeface="Times New Roman"/>
                        <a:ea typeface="Calibri"/>
                        <a:cs typeface="Times New Roman"/>
                      </a:endParaRP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897805591"/>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03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l">
              <a:defRPr/>
            </a:pPr>
            <a:fld id="{1C34AABC-7A0A-4F81-8B5A-F7715F07E9BB}" type="slidenum">
              <a:rPr lang="en-US" smtClean="0"/>
              <a:pPr algn="l">
                <a:defRPr/>
              </a:pPr>
              <a:t>59</a:t>
            </a:fld>
            <a:endParaRPr lang="en-US" dirty="0"/>
          </a:p>
        </p:txBody>
      </p:sp>
      <p:sp>
        <p:nvSpPr>
          <p:cNvPr id="3" name="TextBox 2"/>
          <p:cNvSpPr txBox="1"/>
          <p:nvPr/>
        </p:nvSpPr>
        <p:spPr>
          <a:xfrm>
            <a:off x="0" y="408812"/>
            <a:ext cx="10820400" cy="4370427"/>
          </a:xfrm>
          <a:prstGeom prst="rect">
            <a:avLst/>
          </a:prstGeom>
          <a:noFill/>
        </p:spPr>
        <p:txBody>
          <a:bodyPr wrap="square">
            <a:spAutoFit/>
          </a:bodyPr>
          <a:lstStyle/>
          <a:p>
            <a:pPr>
              <a:defRPr/>
            </a:pPr>
            <a:r>
              <a:rPr lang="en-US" sz="2000" b="1" dirty="0"/>
              <a:t>Task e. Library of Congress Classification (LCC</a:t>
            </a:r>
            <a:r>
              <a:rPr lang="en-US" sz="2000" b="1" dirty="0" smtClean="0"/>
              <a:t>)</a:t>
            </a:r>
            <a:r>
              <a:rPr lang="en-US" sz="2000" dirty="0" smtClean="0"/>
              <a:t>. </a:t>
            </a:r>
            <a:r>
              <a:rPr lang="en-US" sz="2400" b="1" dirty="0" smtClean="0"/>
              <a:t>Guided exploration </a:t>
            </a:r>
            <a:r>
              <a:rPr lang="en-US" sz="2400" b="1" dirty="0" smtClean="0"/>
              <a:t>4</a:t>
            </a:r>
            <a:endParaRPr lang="en-US" sz="2400" b="1" dirty="0" smtClean="0"/>
          </a:p>
          <a:p>
            <a:pPr indent="-640080">
              <a:tabLst>
                <a:tab pos="1200150" algn="l"/>
              </a:tabLst>
              <a:defRPr/>
            </a:pPr>
            <a:endParaRPr lang="en-US" sz="1800" b="1" dirty="0" smtClean="0"/>
          </a:p>
          <a:p>
            <a:pPr indent="-640080">
              <a:tabLst>
                <a:tab pos="1200150" algn="l"/>
              </a:tabLst>
              <a:defRPr/>
            </a:pPr>
            <a:endParaRPr lang="en-US" sz="1800" b="1" dirty="0"/>
          </a:p>
          <a:p>
            <a:pPr indent="-640080">
              <a:tabLst>
                <a:tab pos="1200150" algn="l"/>
              </a:tabLst>
              <a:defRPr/>
            </a:pPr>
            <a:r>
              <a:rPr lang="en-US" sz="2000" b="1" dirty="0" smtClean="0"/>
              <a:t>Starting on Lecture Notes p. 322 plus many LCC pages.</a:t>
            </a:r>
          </a:p>
          <a:p>
            <a:pPr indent="-640080">
              <a:tabLst>
                <a:tab pos="1200150" algn="l"/>
              </a:tabLst>
              <a:defRPr/>
            </a:pPr>
            <a:r>
              <a:rPr lang="en-US" sz="2000" b="1" dirty="0" smtClean="0"/>
              <a:t>The audio refers to </a:t>
            </a:r>
            <a:r>
              <a:rPr lang="en-US" sz="2000" b="1" u="sng" dirty="0" smtClean="0"/>
              <a:t>class numbers</a:t>
            </a:r>
          </a:p>
          <a:p>
            <a:pPr indent="-640080">
              <a:tabLst>
                <a:tab pos="1200150" algn="l"/>
              </a:tabLst>
              <a:defRPr/>
            </a:pPr>
            <a:endParaRPr lang="en-US" sz="2000" b="1" dirty="0"/>
          </a:p>
          <a:p>
            <a:pPr indent="-640080">
              <a:tabLst>
                <a:tab pos="1200150" algn="l"/>
              </a:tabLst>
              <a:defRPr/>
            </a:pPr>
            <a:r>
              <a:rPr lang="en-US" sz="2000" b="1" dirty="0" smtClean="0"/>
              <a:t>Audio 16 min.</a:t>
            </a:r>
          </a:p>
          <a:p>
            <a:pPr indent="-640080">
              <a:tabLst>
                <a:tab pos="1200150" algn="l"/>
              </a:tabLst>
              <a:defRPr/>
            </a:pPr>
            <a:endParaRPr lang="en-US" sz="2000" b="1" dirty="0"/>
          </a:p>
          <a:p>
            <a:pPr indent="-640080">
              <a:tabLst>
                <a:tab pos="1200150" algn="l"/>
              </a:tabLst>
              <a:defRPr/>
            </a:pPr>
            <a:endParaRPr lang="en-US" sz="2000" b="1" dirty="0" smtClean="0"/>
          </a:p>
          <a:p>
            <a:pPr indent="-640080">
              <a:tabLst>
                <a:tab pos="1200150" algn="l"/>
              </a:tabLst>
              <a:defRPr/>
            </a:pPr>
            <a:endParaRPr lang="en-US" sz="2000" b="1" dirty="0"/>
          </a:p>
          <a:p>
            <a:pPr indent="-640080">
              <a:tabLst>
                <a:tab pos="1200150" algn="l"/>
              </a:tabLst>
              <a:defRPr/>
            </a:pPr>
            <a:r>
              <a:rPr lang="en-US" sz="2000" b="1" dirty="0" smtClean="0"/>
              <a:t>When the audio is finished, the right-side page should be </a:t>
            </a:r>
          </a:p>
          <a:p>
            <a:pPr indent="-640080">
              <a:tabLst>
                <a:tab pos="1200150" algn="l"/>
              </a:tabLst>
              <a:defRPr/>
            </a:pPr>
            <a:endParaRPr lang="en-US" sz="2000" b="1" dirty="0" smtClean="0"/>
          </a:p>
          <a:p>
            <a:pPr indent="-640080">
              <a:tabLst>
                <a:tab pos="1200150" algn="l"/>
              </a:tabLst>
              <a:defRPr/>
            </a:pPr>
            <a:r>
              <a:rPr lang="en-US" sz="2000" b="1" dirty="0" smtClean="0"/>
              <a:t>Lecture Notes p. ~343, starting point of the next slide</a:t>
            </a:r>
          </a:p>
          <a:p>
            <a:pPr>
              <a:defRPr/>
            </a:pPr>
            <a:endParaRPr lang="en-US" sz="1800" b="1" dirty="0" smtClean="0"/>
          </a:p>
        </p:txBody>
      </p:sp>
      <p:pic>
        <p:nvPicPr>
          <p:cNvPr id="4" name="UBLIS571DS-08.1a-2Lecture8.1ExplorationsInSubjectAccessSlidesCSlide4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10400" y="1990753"/>
            <a:ext cx="718584" cy="718584"/>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31967124"/>
              </p:ext>
            </p:extLst>
          </p:nvPr>
        </p:nvGraphicFramePr>
        <p:xfrm>
          <a:off x="11125200" y="413546"/>
          <a:ext cx="8991599" cy="4545067"/>
        </p:xfrm>
        <a:graphic>
          <a:graphicData uri="http://schemas.openxmlformats.org/drawingml/2006/table">
            <a:tbl>
              <a:tblPr firstRow="1" bandRow="1">
                <a:tableStyleId>{5C22544A-7EE6-4342-B048-85BDC9FD1C3A}</a:tableStyleId>
              </a:tblPr>
              <a:tblGrid>
                <a:gridCol w="1371600"/>
                <a:gridCol w="1523188"/>
                <a:gridCol w="6096811"/>
              </a:tblGrid>
              <a:tr h="500854">
                <a:tc>
                  <a:txBody>
                    <a:bodyPr/>
                    <a:lstStyle/>
                    <a:p>
                      <a:pPr marL="0" marR="0" algn="ctr">
                        <a:spcBef>
                          <a:spcPts val="0"/>
                        </a:spcBef>
                        <a:spcAft>
                          <a:spcPts val="0"/>
                        </a:spcAft>
                      </a:pPr>
                      <a:r>
                        <a:rPr lang="en-US" sz="2000" dirty="0">
                          <a:effectLst/>
                        </a:rPr>
                        <a:t>LN page</a:t>
                      </a:r>
                      <a:endParaRPr lang="en-US" sz="2000" dirty="0">
                        <a:effectLst/>
                        <a:latin typeface="Times New Roman"/>
                        <a:ea typeface="Calibri"/>
                        <a:cs typeface="Times New Roma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70C0"/>
                    </a:solidFill>
                  </a:tcPr>
                </a:tc>
                <a:tc>
                  <a:txBody>
                    <a:bodyPr/>
                    <a:lstStyle/>
                    <a:p>
                      <a:pPr marL="0" marR="0" algn="ctr">
                        <a:spcBef>
                          <a:spcPts val="0"/>
                        </a:spcBef>
                        <a:spcAft>
                          <a:spcPts val="0"/>
                        </a:spcAft>
                      </a:pPr>
                      <a:r>
                        <a:rPr lang="en-US" sz="2000" dirty="0">
                          <a:effectLst/>
                        </a:rPr>
                        <a:t>LCC page</a:t>
                      </a:r>
                      <a:endParaRPr lang="en-US" sz="2000" dirty="0">
                        <a:effectLst/>
                        <a:latin typeface="Times New Roman"/>
                        <a:ea typeface="Calibri"/>
                        <a:cs typeface="Times New Roma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70C0"/>
                    </a:solidFill>
                  </a:tcPr>
                </a:tc>
                <a:tc>
                  <a:txBody>
                    <a:bodyPr/>
                    <a:lstStyle/>
                    <a:p>
                      <a:pPr marL="0" marR="0" algn="ctr">
                        <a:spcBef>
                          <a:spcPts val="0"/>
                        </a:spcBef>
                        <a:spcAft>
                          <a:spcPts val="0"/>
                        </a:spcAft>
                      </a:pPr>
                      <a:r>
                        <a:rPr lang="en-US" sz="2000" dirty="0" smtClean="0">
                          <a:effectLst/>
                        </a:rPr>
                        <a:t>LCC class</a:t>
                      </a:r>
                      <a:endParaRPr lang="en-US" sz="2000" dirty="0">
                        <a:effectLst/>
                        <a:latin typeface="+mn-lt"/>
                        <a:ea typeface="Calibri"/>
                        <a:cs typeface="Times New Roma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70C0"/>
                    </a:solidFill>
                  </a:tcPr>
                </a:tc>
              </a:tr>
              <a:tr h="1074246">
                <a:tc>
                  <a:txBody>
                    <a:bodyPr/>
                    <a:lstStyle/>
                    <a:p>
                      <a:pPr marL="0" marR="0">
                        <a:spcBef>
                          <a:spcPts val="0"/>
                        </a:spcBef>
                        <a:spcAft>
                          <a:spcPts val="0"/>
                        </a:spcAft>
                      </a:pPr>
                      <a:r>
                        <a:rPr lang="en-US" sz="1400" b="0" dirty="0">
                          <a:solidFill>
                            <a:schemeClr val="tx1"/>
                          </a:solidFill>
                          <a:effectLst/>
                        </a:rPr>
                        <a:t>322</a:t>
                      </a:r>
                      <a:endParaRPr lang="en-US" sz="1400" b="0" dirty="0">
                        <a:solidFill>
                          <a:schemeClr val="tx1"/>
                        </a:solidFill>
                        <a:effectLst/>
                        <a:latin typeface="Times New Roman"/>
                        <a:ea typeface="Calibri"/>
                        <a:cs typeface="Times New Roman"/>
                      </a:endParaRP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sz="1400" b="0" dirty="0">
                        <a:solidFill>
                          <a:schemeClr val="tx1"/>
                        </a:solidFill>
                        <a:effectLst/>
                        <a:latin typeface="Times New Roman"/>
                        <a:cs typeface="Times New Roman"/>
                      </a:endParaRP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1400" b="0" dirty="0">
                          <a:solidFill>
                            <a:schemeClr val="tx1"/>
                          </a:solidFill>
                          <a:effectLst/>
                        </a:rPr>
                        <a:t>HE Transportation and communication</a:t>
                      </a:r>
                    </a:p>
                    <a:p>
                      <a:pPr marL="0" marR="0">
                        <a:spcBef>
                          <a:spcPts val="0"/>
                        </a:spcBef>
                        <a:spcAft>
                          <a:spcPts val="0"/>
                        </a:spcAft>
                      </a:pPr>
                      <a:r>
                        <a:rPr lang="en-US" sz="1400" b="0" dirty="0">
                          <a:solidFill>
                            <a:schemeClr val="tx1"/>
                          </a:solidFill>
                          <a:effectLst/>
                        </a:rPr>
                        <a:t>HF Commerce &gt; HF5686.T7 Transportation [Accounting for]</a:t>
                      </a:r>
                    </a:p>
                    <a:p>
                      <a:pPr marL="0" marR="0">
                        <a:spcBef>
                          <a:spcPts val="0"/>
                        </a:spcBef>
                        <a:spcAft>
                          <a:spcPts val="0"/>
                        </a:spcAft>
                      </a:pPr>
                      <a:r>
                        <a:rPr lang="en-US" sz="1400" b="0" dirty="0">
                          <a:solidFill>
                            <a:schemeClr val="tx1"/>
                          </a:solidFill>
                          <a:effectLst/>
                        </a:rPr>
                        <a:t>HQ1063.5 Transportation  [of the aged]</a:t>
                      </a:r>
                      <a:br>
                        <a:rPr lang="en-US" sz="1400" b="0" dirty="0">
                          <a:solidFill>
                            <a:schemeClr val="tx1"/>
                          </a:solidFill>
                          <a:effectLst/>
                        </a:rPr>
                      </a:br>
                      <a:r>
                        <a:rPr lang="en-US" sz="1400" b="0" dirty="0">
                          <a:solidFill>
                            <a:schemeClr val="tx1"/>
                          </a:solidFill>
                          <a:effectLst/>
                        </a:rPr>
                        <a:t>HV1568.6 Transp. &amp; travel [of handicapped]</a:t>
                      </a:r>
                      <a:endParaRPr lang="en-US" sz="1400" b="0" dirty="0">
                        <a:solidFill>
                          <a:schemeClr val="tx1"/>
                        </a:solidFill>
                        <a:effectLst/>
                        <a:latin typeface="Times New Roman"/>
                        <a:ea typeface="Calibri"/>
                        <a:cs typeface="Times New Roman"/>
                      </a:endParaRP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424281">
                <a:tc>
                  <a:txBody>
                    <a:bodyPr/>
                    <a:lstStyle/>
                    <a:p>
                      <a:pPr marL="0" marR="0">
                        <a:spcBef>
                          <a:spcPts val="0"/>
                        </a:spcBef>
                        <a:spcAft>
                          <a:spcPts val="0"/>
                        </a:spcAft>
                      </a:pPr>
                      <a:r>
                        <a:rPr lang="en-US" sz="1400" dirty="0">
                          <a:solidFill>
                            <a:schemeClr val="tx1"/>
                          </a:solidFill>
                          <a:effectLst/>
                        </a:rPr>
                        <a:t>323</a:t>
                      </a:r>
                      <a:endParaRPr lang="en-US" sz="1400" dirty="0">
                        <a:solidFill>
                          <a:schemeClr val="tx1"/>
                        </a:solidFill>
                        <a:effectLst/>
                        <a:latin typeface="Times New Roman"/>
                        <a:ea typeface="Calibri"/>
                        <a:cs typeface="Times New Roman"/>
                      </a:endParaRP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1400" dirty="0">
                          <a:solidFill>
                            <a:schemeClr val="tx1"/>
                          </a:solidFill>
                          <a:effectLst/>
                        </a:rPr>
                        <a:t>128</a:t>
                      </a:r>
                      <a:endParaRPr lang="en-US" sz="1400" dirty="0">
                        <a:solidFill>
                          <a:schemeClr val="tx1"/>
                        </a:solidFill>
                        <a:effectLst/>
                        <a:latin typeface="Times New Roman"/>
                        <a:ea typeface="Calibri"/>
                        <a:cs typeface="Times New Roman"/>
                      </a:endParaRP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1400" dirty="0">
                          <a:solidFill>
                            <a:schemeClr val="tx1"/>
                          </a:solidFill>
                          <a:effectLst/>
                        </a:rPr>
                        <a:t>HD8039 Transport workers</a:t>
                      </a:r>
                      <a:endParaRPr lang="en-US" sz="1400" dirty="0">
                        <a:solidFill>
                          <a:schemeClr val="tx1"/>
                        </a:solidFill>
                        <a:effectLst/>
                        <a:latin typeface="Times New Roman"/>
                        <a:ea typeface="Calibri"/>
                        <a:cs typeface="Times New Roman"/>
                      </a:endParaRP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424281">
                <a:tc>
                  <a:txBody>
                    <a:bodyPr/>
                    <a:lstStyle/>
                    <a:p>
                      <a:pPr marL="0" marR="0">
                        <a:spcBef>
                          <a:spcPts val="0"/>
                        </a:spcBef>
                        <a:spcAft>
                          <a:spcPts val="0"/>
                        </a:spcAft>
                      </a:pPr>
                      <a:r>
                        <a:rPr lang="en-US" sz="1400" dirty="0">
                          <a:solidFill>
                            <a:schemeClr val="tx1"/>
                          </a:solidFill>
                          <a:effectLst/>
                        </a:rPr>
                        <a:t>324</a:t>
                      </a:r>
                      <a:endParaRPr lang="en-US" sz="1400" dirty="0">
                        <a:solidFill>
                          <a:schemeClr val="tx1"/>
                        </a:solidFill>
                        <a:effectLst/>
                        <a:latin typeface="Times New Roman"/>
                        <a:ea typeface="Calibri"/>
                        <a:cs typeface="Times New Roman"/>
                      </a:endParaRP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1400" dirty="0">
                          <a:solidFill>
                            <a:schemeClr val="tx1"/>
                          </a:solidFill>
                          <a:effectLst/>
                        </a:rPr>
                        <a:t>158</a:t>
                      </a:r>
                      <a:endParaRPr lang="en-US" sz="1400" dirty="0">
                        <a:solidFill>
                          <a:schemeClr val="tx1"/>
                        </a:solidFill>
                        <a:effectLst/>
                        <a:latin typeface="Times New Roman"/>
                        <a:ea typeface="Calibri"/>
                        <a:cs typeface="Times New Roman"/>
                      </a:endParaRP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1400" dirty="0">
                          <a:solidFill>
                            <a:schemeClr val="tx1"/>
                          </a:solidFill>
                          <a:effectLst/>
                        </a:rPr>
                        <a:t>HD9709- Transp. vehicles &amp; equipment [Spec. industry]</a:t>
                      </a:r>
                      <a:endParaRPr lang="en-US" sz="1400" dirty="0">
                        <a:solidFill>
                          <a:schemeClr val="tx1"/>
                        </a:solidFill>
                        <a:effectLst/>
                        <a:latin typeface="Times New Roman"/>
                        <a:ea typeface="Calibri"/>
                        <a:cs typeface="Times New Roman"/>
                      </a:endParaRP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424281">
                <a:tc>
                  <a:txBody>
                    <a:bodyPr/>
                    <a:lstStyle/>
                    <a:p>
                      <a:pPr marL="0" marR="0">
                        <a:spcBef>
                          <a:spcPts val="0"/>
                        </a:spcBef>
                        <a:spcAft>
                          <a:spcPts val="0"/>
                        </a:spcAft>
                      </a:pPr>
                      <a:r>
                        <a:rPr lang="en-US" sz="1400" dirty="0">
                          <a:solidFill>
                            <a:schemeClr val="tx1"/>
                          </a:solidFill>
                          <a:effectLst/>
                        </a:rPr>
                        <a:t>325-326</a:t>
                      </a:r>
                      <a:endParaRPr lang="en-US" sz="1400" dirty="0">
                        <a:solidFill>
                          <a:schemeClr val="tx1"/>
                        </a:solidFill>
                        <a:effectLst/>
                        <a:latin typeface="Times New Roman"/>
                        <a:ea typeface="Calibri"/>
                        <a:cs typeface="Times New Roman"/>
                      </a:endParaRP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1400" dirty="0">
                          <a:solidFill>
                            <a:schemeClr val="tx1"/>
                          </a:solidFill>
                          <a:effectLst/>
                        </a:rPr>
                        <a:t>174-175</a:t>
                      </a:r>
                      <a:endParaRPr lang="en-US" sz="1400" dirty="0">
                        <a:solidFill>
                          <a:schemeClr val="tx1"/>
                        </a:solidFill>
                        <a:effectLst/>
                        <a:latin typeface="Times New Roman"/>
                        <a:ea typeface="Calibri"/>
                        <a:cs typeface="Times New Roman"/>
                      </a:endParaRP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1400" dirty="0">
                          <a:solidFill>
                            <a:schemeClr val="tx1"/>
                          </a:solidFill>
                          <a:effectLst/>
                        </a:rPr>
                        <a:t>HE Transportation and communication &gt; [general subdivisions]</a:t>
                      </a:r>
                      <a:endParaRPr lang="en-US" sz="1400" dirty="0">
                        <a:solidFill>
                          <a:schemeClr val="tx1"/>
                        </a:solidFill>
                        <a:effectLst/>
                        <a:latin typeface="Times New Roman"/>
                        <a:ea typeface="Calibri"/>
                        <a:cs typeface="Times New Roman"/>
                      </a:endParaRP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424281">
                <a:tc>
                  <a:txBody>
                    <a:bodyPr/>
                    <a:lstStyle/>
                    <a:p>
                      <a:pPr marL="0" marR="0">
                        <a:spcBef>
                          <a:spcPts val="0"/>
                        </a:spcBef>
                        <a:spcAft>
                          <a:spcPts val="0"/>
                        </a:spcAft>
                      </a:pPr>
                      <a:r>
                        <a:rPr lang="en-US" sz="1400" dirty="0">
                          <a:solidFill>
                            <a:schemeClr val="tx1"/>
                          </a:solidFill>
                          <a:effectLst/>
                        </a:rPr>
                        <a:t>327</a:t>
                      </a:r>
                      <a:endParaRPr lang="en-US" sz="1400" dirty="0">
                        <a:solidFill>
                          <a:schemeClr val="tx1"/>
                        </a:solidFill>
                        <a:effectLst/>
                        <a:latin typeface="Times New Roman"/>
                        <a:ea typeface="Calibri"/>
                        <a:cs typeface="Times New Roman"/>
                      </a:endParaRP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1400" dirty="0">
                          <a:solidFill>
                            <a:schemeClr val="tx1"/>
                          </a:solidFill>
                          <a:effectLst/>
                        </a:rPr>
                        <a:t>176</a:t>
                      </a:r>
                      <a:endParaRPr lang="en-US" sz="1400" dirty="0">
                        <a:solidFill>
                          <a:schemeClr val="tx1"/>
                        </a:solidFill>
                        <a:effectLst/>
                        <a:latin typeface="Times New Roman"/>
                        <a:ea typeface="Calibri"/>
                        <a:cs typeface="Times New Roman"/>
                      </a:endParaRP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1400" dirty="0">
                          <a:solidFill>
                            <a:schemeClr val="tx1"/>
                          </a:solidFill>
                          <a:effectLst/>
                        </a:rPr>
                        <a:t>&gt;  199- Freight &gt; HE199.5.C6 Coal [as freight, transportation of]</a:t>
                      </a:r>
                      <a:endParaRPr lang="en-US" sz="1400" dirty="0">
                        <a:solidFill>
                          <a:schemeClr val="tx1"/>
                        </a:solidFill>
                        <a:effectLst/>
                        <a:latin typeface="Times New Roman"/>
                        <a:ea typeface="Calibri"/>
                        <a:cs typeface="Times New Roman"/>
                      </a:endParaRP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424281">
                <a:tc>
                  <a:txBody>
                    <a:bodyPr/>
                    <a:lstStyle/>
                    <a:p>
                      <a:pPr marL="0" marR="0">
                        <a:spcBef>
                          <a:spcPts val="0"/>
                        </a:spcBef>
                        <a:spcAft>
                          <a:spcPts val="0"/>
                        </a:spcAft>
                      </a:pPr>
                      <a:r>
                        <a:rPr lang="en-US" sz="1400" dirty="0">
                          <a:solidFill>
                            <a:schemeClr val="tx1"/>
                          </a:solidFill>
                          <a:effectLst/>
                        </a:rPr>
                        <a:t>328, 329</a:t>
                      </a:r>
                      <a:endParaRPr lang="en-US" sz="1400" dirty="0">
                        <a:solidFill>
                          <a:schemeClr val="tx1"/>
                        </a:solidFill>
                        <a:effectLst/>
                        <a:latin typeface="Times New Roman"/>
                        <a:ea typeface="Calibri"/>
                        <a:cs typeface="Times New Roman"/>
                      </a:endParaRP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1400" dirty="0">
                          <a:solidFill>
                            <a:schemeClr val="tx1"/>
                          </a:solidFill>
                          <a:effectLst/>
                        </a:rPr>
                        <a:t>191, 194</a:t>
                      </a:r>
                      <a:endParaRPr lang="en-US" sz="1400" dirty="0">
                        <a:solidFill>
                          <a:schemeClr val="tx1"/>
                        </a:solidFill>
                        <a:effectLst/>
                        <a:latin typeface="Times New Roman"/>
                        <a:ea typeface="Calibri"/>
                        <a:cs typeface="Times New Roman"/>
                      </a:endParaRP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1400" dirty="0">
                          <a:solidFill>
                            <a:schemeClr val="tx1"/>
                          </a:solidFill>
                          <a:effectLst/>
                        </a:rPr>
                        <a:t>HE1001- Railways &gt; 2301- Freight</a:t>
                      </a:r>
                      <a:endParaRPr lang="en-US" sz="1400" dirty="0">
                        <a:solidFill>
                          <a:schemeClr val="tx1"/>
                        </a:solidFill>
                        <a:effectLst/>
                        <a:latin typeface="Times New Roman"/>
                        <a:ea typeface="Calibri"/>
                        <a:cs typeface="Times New Roman"/>
                      </a:endParaRP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424281">
                <a:tc>
                  <a:txBody>
                    <a:bodyPr/>
                    <a:lstStyle/>
                    <a:p>
                      <a:pPr marL="0" marR="0">
                        <a:spcBef>
                          <a:spcPts val="0"/>
                        </a:spcBef>
                        <a:spcAft>
                          <a:spcPts val="0"/>
                        </a:spcAft>
                      </a:pPr>
                      <a:r>
                        <a:rPr lang="en-US" sz="1400" dirty="0">
                          <a:solidFill>
                            <a:schemeClr val="tx1"/>
                          </a:solidFill>
                          <a:effectLst/>
                        </a:rPr>
                        <a:t>330</a:t>
                      </a:r>
                      <a:endParaRPr lang="en-US" sz="1400" dirty="0">
                        <a:solidFill>
                          <a:schemeClr val="tx1"/>
                        </a:solidFill>
                        <a:effectLst/>
                        <a:latin typeface="Times New Roman"/>
                        <a:ea typeface="Calibri"/>
                        <a:cs typeface="Times New Roman"/>
                      </a:endParaRP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1400" dirty="0">
                          <a:solidFill>
                            <a:schemeClr val="tx1"/>
                          </a:solidFill>
                          <a:effectLst/>
                        </a:rPr>
                        <a:t>195</a:t>
                      </a:r>
                      <a:endParaRPr lang="en-US" sz="1400" dirty="0">
                        <a:solidFill>
                          <a:schemeClr val="tx1"/>
                        </a:solidFill>
                        <a:effectLst/>
                        <a:latin typeface="Times New Roman"/>
                        <a:ea typeface="Calibri"/>
                        <a:cs typeface="Times New Roman"/>
                      </a:endParaRP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1400" dirty="0">
                          <a:solidFill>
                            <a:schemeClr val="tx1"/>
                          </a:solidFill>
                          <a:effectLst/>
                        </a:rPr>
                        <a:t>&gt;  2321.C6 Coal [Rail freight, transportation of through rail]</a:t>
                      </a:r>
                      <a:endParaRPr lang="en-US" sz="1400" dirty="0">
                        <a:solidFill>
                          <a:schemeClr val="tx1"/>
                        </a:solidFill>
                        <a:effectLst/>
                        <a:latin typeface="Times New Roman"/>
                        <a:ea typeface="Calibri"/>
                        <a:cs typeface="Times New Roman"/>
                      </a:endParaRP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424281">
                <a:tc>
                  <a:txBody>
                    <a:bodyPr/>
                    <a:lstStyle/>
                    <a:p>
                      <a:pPr marL="0" marR="0">
                        <a:spcBef>
                          <a:spcPts val="0"/>
                        </a:spcBef>
                        <a:spcAft>
                          <a:spcPts val="0"/>
                        </a:spcAft>
                      </a:pPr>
                      <a:r>
                        <a:rPr lang="en-US" sz="1400" dirty="0">
                          <a:solidFill>
                            <a:schemeClr val="tx1"/>
                          </a:solidFill>
                          <a:effectLst/>
                        </a:rPr>
                        <a:t>331-332</a:t>
                      </a:r>
                      <a:endParaRPr lang="en-US" sz="1400" dirty="0">
                        <a:solidFill>
                          <a:schemeClr val="tx1"/>
                        </a:solidFill>
                        <a:effectLst/>
                        <a:latin typeface="Times New Roman"/>
                        <a:ea typeface="Calibri"/>
                        <a:cs typeface="Times New Roman"/>
                      </a:endParaRP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1400" dirty="0">
                          <a:solidFill>
                            <a:schemeClr val="tx1"/>
                          </a:solidFill>
                          <a:effectLst/>
                        </a:rPr>
                        <a:t>200-201</a:t>
                      </a:r>
                      <a:endParaRPr lang="en-US" sz="1400" dirty="0">
                        <a:solidFill>
                          <a:schemeClr val="tx1"/>
                        </a:solidFill>
                        <a:effectLst/>
                        <a:latin typeface="Times New Roman"/>
                        <a:ea typeface="Calibri"/>
                        <a:cs typeface="Times New Roman"/>
                      </a:endParaRP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1400" dirty="0">
                          <a:solidFill>
                            <a:schemeClr val="tx1"/>
                          </a:solidFill>
                          <a:effectLst/>
                        </a:rPr>
                        <a:t>HE1001- Railways &gt; HE2701- By region or country</a:t>
                      </a:r>
                      <a:endParaRPr lang="en-US" sz="1400" dirty="0">
                        <a:solidFill>
                          <a:schemeClr val="tx1"/>
                        </a:solidFill>
                        <a:effectLst/>
                        <a:latin typeface="Times New Roman"/>
                        <a:ea typeface="Calibri"/>
                        <a:cs typeface="Times New Roman"/>
                      </a:endParaRP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897805591"/>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59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13792200" cy="1066800"/>
          </a:xfrm>
        </p:spPr>
        <p:txBody>
          <a:bodyPr/>
          <a:lstStyle/>
          <a:p>
            <a:pPr marL="914400" indent="-914400">
              <a:defRPr/>
            </a:pPr>
            <a:r>
              <a:rPr lang="en-US" sz="3200" dirty="0" smtClean="0">
                <a:solidFill>
                  <a:srgbClr val="FFC000"/>
                </a:solidFill>
              </a:rPr>
              <a:t>Tasks a-e: </a:t>
            </a:r>
            <a:r>
              <a:rPr lang="en-US" sz="3200" dirty="0"/>
              <a:t> </a:t>
            </a:r>
            <a:r>
              <a:rPr lang="en-US" sz="3200" dirty="0" smtClean="0"/>
              <a:t>Exploring </a:t>
            </a:r>
            <a:r>
              <a:rPr lang="en-US" sz="3200" dirty="0"/>
              <a:t>problems of the index language in an IR system</a:t>
            </a:r>
            <a:r>
              <a:rPr lang="en-US" sz="3200" dirty="0" smtClean="0">
                <a:solidFill>
                  <a:srgbClr val="FFC000"/>
                </a:solidFill>
              </a:rPr>
              <a:t> </a:t>
            </a:r>
            <a:br>
              <a:rPr lang="en-US" sz="3200" dirty="0" smtClean="0">
                <a:solidFill>
                  <a:srgbClr val="FFC000"/>
                </a:solidFill>
              </a:rPr>
            </a:br>
            <a:r>
              <a:rPr lang="en-US" sz="3200" dirty="0" smtClean="0">
                <a:solidFill>
                  <a:srgbClr val="FFC000"/>
                </a:solidFill>
              </a:rPr>
              <a:t>Overview </a:t>
            </a:r>
            <a:r>
              <a:rPr lang="en-US" sz="2000" dirty="0" smtClean="0">
                <a:solidFill>
                  <a:schemeClr val="bg1"/>
                </a:solidFill>
              </a:rPr>
              <a:t>(repeated from Lecture Notes, p. ~289) </a:t>
            </a:r>
            <a:endParaRPr lang="en-US" sz="2000" dirty="0">
              <a:solidFill>
                <a:schemeClr val="bg1"/>
              </a:solidFill>
            </a:endParaRPr>
          </a:p>
        </p:txBody>
      </p:sp>
      <p:sp>
        <p:nvSpPr>
          <p:cNvPr id="4" name="Slide Number Placeholder 3"/>
          <p:cNvSpPr>
            <a:spLocks noGrp="1"/>
          </p:cNvSpPr>
          <p:nvPr>
            <p:ph type="sldNum" sz="quarter" idx="12"/>
          </p:nvPr>
        </p:nvSpPr>
        <p:spPr/>
        <p:txBody>
          <a:bodyPr/>
          <a:lstStyle/>
          <a:p>
            <a:pPr>
              <a:defRPr/>
            </a:pPr>
            <a:fld id="{BDBE7EF8-D788-4A0E-B8CC-75CFC5CF7804}" type="slidenum">
              <a:rPr lang="en-US" smtClean="0">
                <a:solidFill>
                  <a:srgbClr val="FFFFFF"/>
                </a:solidFill>
              </a:rPr>
              <a:pPr>
                <a:defRPr/>
              </a:pPr>
              <a:t>6</a:t>
            </a:fld>
            <a:endParaRPr lang="en-US" dirty="0">
              <a:solidFill>
                <a:srgbClr val="FFFFFF"/>
              </a:solidFill>
            </a:endParaRPr>
          </a:p>
        </p:txBody>
      </p:sp>
      <p:sp>
        <p:nvSpPr>
          <p:cNvPr id="5" name="TextBox 4"/>
          <p:cNvSpPr txBox="1"/>
          <p:nvPr/>
        </p:nvSpPr>
        <p:spPr>
          <a:xfrm>
            <a:off x="423334" y="1371600"/>
            <a:ext cx="13216466" cy="3747180"/>
          </a:xfrm>
          <a:prstGeom prst="rect">
            <a:avLst/>
          </a:prstGeom>
          <a:noFill/>
        </p:spPr>
        <p:txBody>
          <a:bodyPr wrap="square">
            <a:spAutoFit/>
          </a:bodyPr>
          <a:lstStyle/>
          <a:p>
            <a:r>
              <a:rPr lang="en-US" sz="2000" b="1" dirty="0" smtClean="0"/>
              <a:t>Tasks </a:t>
            </a:r>
            <a:r>
              <a:rPr lang="en-US" sz="2000" b="1" dirty="0"/>
              <a:t>a - c</a:t>
            </a:r>
            <a:r>
              <a:rPr lang="en-US" sz="2000" dirty="0"/>
              <a:t> deal with a </a:t>
            </a:r>
            <a:r>
              <a:rPr lang="en-US" sz="2000" b="1" dirty="0"/>
              <a:t>sample collection</a:t>
            </a:r>
            <a:r>
              <a:rPr lang="en-US" sz="2000" dirty="0"/>
              <a:t> of transportation documents constructed for this exercise. </a:t>
            </a:r>
            <a:r>
              <a:rPr lang="en-US" sz="2000" dirty="0" smtClean="0"/>
              <a:t/>
            </a:r>
            <a:br>
              <a:rPr lang="en-US" sz="2000" dirty="0" smtClean="0"/>
            </a:br>
            <a:r>
              <a:rPr lang="en-US" sz="2000" dirty="0" smtClean="0"/>
              <a:t>	See next slide for elaboration</a:t>
            </a:r>
            <a:endParaRPr lang="en-US" sz="2000" dirty="0"/>
          </a:p>
          <a:p>
            <a:pPr marL="457200">
              <a:spcBef>
                <a:spcPts val="900"/>
              </a:spcBef>
              <a:tabLst>
                <a:tab pos="863600" algn="l"/>
              </a:tabLst>
            </a:pPr>
            <a:r>
              <a:rPr lang="en-US" sz="2000" dirty="0"/>
              <a:t>Task </a:t>
            </a:r>
            <a:r>
              <a:rPr lang="en-US" sz="2000" dirty="0" smtClean="0"/>
              <a:t>a.</a:t>
            </a:r>
            <a:r>
              <a:rPr lang="en-US" sz="2000" dirty="0"/>
              <a:t>	Formulate queries to search the rough alphabetical </a:t>
            </a:r>
            <a:r>
              <a:rPr lang="en-US" sz="2000" dirty="0" smtClean="0"/>
              <a:t>index</a:t>
            </a:r>
            <a:endParaRPr lang="en-US" sz="2000" dirty="0"/>
          </a:p>
          <a:p>
            <a:pPr marL="457200">
              <a:spcBef>
                <a:spcPts val="900"/>
              </a:spcBef>
              <a:tabLst>
                <a:tab pos="863600" algn="l"/>
              </a:tabLst>
            </a:pPr>
            <a:r>
              <a:rPr lang="en-US" sz="2000" dirty="0"/>
              <a:t>Task </a:t>
            </a:r>
            <a:r>
              <a:rPr lang="en-US" sz="2000" dirty="0" smtClean="0"/>
              <a:t>b.</a:t>
            </a:r>
            <a:r>
              <a:rPr lang="en-US" sz="2000" dirty="0"/>
              <a:t>	Design a good alphabetical index</a:t>
            </a:r>
          </a:p>
          <a:p>
            <a:pPr marL="457200">
              <a:spcBef>
                <a:spcPts val="900"/>
              </a:spcBef>
              <a:tabLst>
                <a:tab pos="863600" algn="l"/>
              </a:tabLst>
            </a:pPr>
            <a:r>
              <a:rPr lang="en-US" sz="2000" dirty="0"/>
              <a:t>Task </a:t>
            </a:r>
            <a:r>
              <a:rPr lang="en-US" sz="2000" dirty="0" smtClean="0"/>
              <a:t>c.</a:t>
            </a:r>
            <a:r>
              <a:rPr lang="en-US" sz="2000" dirty="0"/>
              <a:t>	</a:t>
            </a:r>
            <a:r>
              <a:rPr lang="en-US" sz="2000" dirty="0" smtClean="0"/>
              <a:t>Create </a:t>
            </a:r>
            <a:r>
              <a:rPr lang="en-US" sz="2000" dirty="0"/>
              <a:t>an index language for a computerized IR system (&lt; 100 descriptors</a:t>
            </a:r>
            <a:r>
              <a:rPr lang="en-US" sz="2000" dirty="0" smtClean="0"/>
              <a:t>)</a:t>
            </a:r>
          </a:p>
          <a:p>
            <a:endParaRPr lang="en-US" sz="2000" dirty="0"/>
          </a:p>
          <a:p>
            <a:r>
              <a:rPr lang="en-US" sz="2000" b="1" dirty="0"/>
              <a:t>Tasks d and e</a:t>
            </a:r>
            <a:r>
              <a:rPr lang="en-US" sz="2000" dirty="0"/>
              <a:t> deal with the Library of Congress Subject Headings (LCSH) and the Library of Congress Classification (LCC), respectively. </a:t>
            </a:r>
          </a:p>
          <a:p>
            <a:pPr marL="457200">
              <a:spcBef>
                <a:spcPts val="900"/>
              </a:spcBef>
              <a:tabLst>
                <a:tab pos="863600" algn="l"/>
              </a:tabLst>
            </a:pPr>
            <a:r>
              <a:rPr lang="en-US" sz="2000" dirty="0"/>
              <a:t>Task </a:t>
            </a:r>
            <a:r>
              <a:rPr lang="en-US" sz="2000" dirty="0" smtClean="0"/>
              <a:t>d.</a:t>
            </a:r>
            <a:r>
              <a:rPr lang="en-US" sz="2000" dirty="0"/>
              <a:t>	From the </a:t>
            </a:r>
            <a:r>
              <a:rPr lang="en-US" sz="2000" dirty="0" smtClean="0"/>
              <a:t>LC </a:t>
            </a:r>
            <a:r>
              <a:rPr lang="en-US" sz="2000" dirty="0"/>
              <a:t>Subject Headings (LCSH) extract a list of headings dealing with Transportation and Traffic.</a:t>
            </a:r>
          </a:p>
          <a:p>
            <a:pPr marL="457200">
              <a:spcBef>
                <a:spcPts val="900"/>
              </a:spcBef>
              <a:tabLst>
                <a:tab pos="863600" algn="l"/>
              </a:tabLst>
            </a:pPr>
            <a:r>
              <a:rPr lang="en-US" sz="2000" dirty="0"/>
              <a:t>Task </a:t>
            </a:r>
            <a:r>
              <a:rPr lang="en-US" sz="2000" dirty="0" smtClean="0"/>
              <a:t>e.</a:t>
            </a:r>
            <a:r>
              <a:rPr lang="en-US" sz="2000" dirty="0"/>
              <a:t>	From the </a:t>
            </a:r>
            <a:r>
              <a:rPr lang="en-US" sz="2000" dirty="0" smtClean="0"/>
              <a:t>LC </a:t>
            </a:r>
            <a:r>
              <a:rPr lang="en-US" sz="2000" dirty="0"/>
              <a:t>Classification (LCC) extract a list of classes dealing with Transportation and Traffic.</a:t>
            </a:r>
            <a:endParaRPr lang="en-US" sz="1800" dirty="0"/>
          </a:p>
        </p:txBody>
      </p:sp>
    </p:spTree>
    <p:extLst>
      <p:ext uri="{BB962C8B-B14F-4D97-AF65-F5344CB8AC3E}">
        <p14:creationId xmlns:p14="http://schemas.microsoft.com/office/powerpoint/2010/main" val="263510961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l">
              <a:defRPr/>
            </a:pPr>
            <a:fld id="{1C34AABC-7A0A-4F81-8B5A-F7715F07E9BB}" type="slidenum">
              <a:rPr lang="en-US" smtClean="0"/>
              <a:pPr algn="l">
                <a:defRPr/>
              </a:pPr>
              <a:t>60</a:t>
            </a:fld>
            <a:endParaRPr lang="en-US" dirty="0"/>
          </a:p>
        </p:txBody>
      </p:sp>
      <p:sp>
        <p:nvSpPr>
          <p:cNvPr id="3" name="TextBox 2"/>
          <p:cNvSpPr txBox="1"/>
          <p:nvPr/>
        </p:nvSpPr>
        <p:spPr>
          <a:xfrm>
            <a:off x="228600" y="404814"/>
            <a:ext cx="10820400" cy="5016758"/>
          </a:xfrm>
          <a:prstGeom prst="rect">
            <a:avLst/>
          </a:prstGeom>
          <a:noFill/>
        </p:spPr>
        <p:txBody>
          <a:bodyPr wrap="square">
            <a:spAutoFit/>
          </a:bodyPr>
          <a:lstStyle/>
          <a:p>
            <a:pPr>
              <a:defRPr/>
            </a:pPr>
            <a:r>
              <a:rPr lang="en-US" sz="2000" b="1" dirty="0"/>
              <a:t>Task e. Library of Congress Classification (LCC</a:t>
            </a:r>
            <a:r>
              <a:rPr lang="en-US" sz="2000" b="1" dirty="0" smtClean="0"/>
              <a:t>)</a:t>
            </a:r>
            <a:r>
              <a:rPr lang="en-US" sz="2000" dirty="0" smtClean="0"/>
              <a:t>.</a:t>
            </a:r>
            <a:r>
              <a:rPr lang="en-US" sz="1800" dirty="0" smtClean="0"/>
              <a:t> </a:t>
            </a:r>
            <a:r>
              <a:rPr lang="en-US" sz="2400" b="1" dirty="0" smtClean="0"/>
              <a:t>Guided exploration </a:t>
            </a:r>
            <a:r>
              <a:rPr lang="en-US" sz="2400" b="1" dirty="0" smtClean="0"/>
              <a:t>5</a:t>
            </a:r>
            <a:endParaRPr lang="en-US" sz="2400" b="1" dirty="0" smtClean="0"/>
          </a:p>
          <a:p>
            <a:pPr indent="-640080">
              <a:tabLst>
                <a:tab pos="1200150" algn="l"/>
              </a:tabLst>
              <a:defRPr/>
            </a:pPr>
            <a:r>
              <a:rPr lang="en-US" sz="1800" b="1" dirty="0" smtClean="0"/>
              <a:t/>
            </a:r>
            <a:br>
              <a:rPr lang="en-US" sz="1800" b="1" dirty="0" smtClean="0"/>
            </a:br>
            <a:r>
              <a:rPr lang="en-US" sz="2000" b="1" dirty="0" smtClean="0"/>
              <a:t>Lecture Notes p. ~333 – 335</a:t>
            </a:r>
          </a:p>
          <a:p>
            <a:pPr indent="-640080">
              <a:tabLst>
                <a:tab pos="1200150" algn="l"/>
              </a:tabLst>
              <a:defRPr/>
            </a:pPr>
            <a:endParaRPr lang="en-US" sz="2000" b="1" dirty="0"/>
          </a:p>
          <a:p>
            <a:pPr indent="-640080">
              <a:tabLst>
                <a:tab pos="1200150" algn="l"/>
              </a:tabLst>
              <a:defRPr/>
            </a:pPr>
            <a:r>
              <a:rPr lang="en-US" sz="2000" b="1" u="sng" dirty="0" smtClean="0"/>
              <a:t>No audio </a:t>
            </a:r>
          </a:p>
          <a:p>
            <a:pPr indent="-640080">
              <a:tabLst>
                <a:tab pos="1200150" algn="l"/>
              </a:tabLst>
              <a:defRPr/>
            </a:pPr>
            <a:endParaRPr lang="en-US" sz="2000" b="1" dirty="0"/>
          </a:p>
          <a:p>
            <a:pPr indent="-640080">
              <a:tabLst>
                <a:tab pos="1200150" algn="l"/>
              </a:tabLst>
              <a:defRPr/>
            </a:pPr>
            <a:r>
              <a:rPr lang="en-US" sz="2000" b="1" dirty="0" smtClean="0"/>
              <a:t>Just look over these pages, classes J through S to see more examples of how </a:t>
            </a:r>
          </a:p>
          <a:p>
            <a:pPr indent="-640080">
              <a:tabLst>
                <a:tab pos="1200150" algn="l"/>
              </a:tabLst>
              <a:defRPr/>
            </a:pPr>
            <a:r>
              <a:rPr lang="en-US" sz="2000" b="1" dirty="0" smtClean="0"/>
              <a:t>classes relevant to transportation and traffic crop up everywhere in LCC</a:t>
            </a:r>
          </a:p>
          <a:p>
            <a:pPr indent="-640080">
              <a:tabLst>
                <a:tab pos="1200150" algn="l"/>
              </a:tabLst>
              <a:defRPr/>
            </a:pPr>
            <a:endParaRPr lang="en-US" sz="2000" b="1" dirty="0"/>
          </a:p>
          <a:p>
            <a:pPr indent="-640080">
              <a:tabLst>
                <a:tab pos="1200150" algn="l"/>
              </a:tabLst>
              <a:defRPr/>
            </a:pPr>
            <a:r>
              <a:rPr lang="en-US" sz="2000" b="1" dirty="0" smtClean="0"/>
              <a:t>Pay particular attention to K Law and the geographical subdivisions </a:t>
            </a:r>
          </a:p>
          <a:p>
            <a:pPr marL="457200" indent="-640080">
              <a:tabLst>
                <a:tab pos="1879600" algn="l"/>
              </a:tabLst>
              <a:defRPr/>
            </a:pPr>
            <a:r>
              <a:rPr lang="en-US" sz="2000" b="1" dirty="0"/>
              <a:t>	</a:t>
            </a:r>
            <a:r>
              <a:rPr lang="en-US" sz="2000" b="1" dirty="0" smtClean="0"/>
              <a:t>KF 	10 pages of transportation-relevant concepts</a:t>
            </a:r>
          </a:p>
          <a:p>
            <a:pPr marL="457200" indent="-640080">
              <a:tabLst>
                <a:tab pos="1879600" algn="l"/>
              </a:tabLst>
              <a:defRPr/>
            </a:pPr>
            <a:r>
              <a:rPr lang="en-US" sz="2000" b="1" dirty="0"/>
              <a:t>	</a:t>
            </a:r>
            <a:r>
              <a:rPr lang="en-US" sz="2000" b="1" dirty="0" smtClean="0"/>
              <a:t>and KFC	  3 pages of transportation concepts</a:t>
            </a:r>
          </a:p>
          <a:p>
            <a:pPr indent="-640080">
              <a:tabLst>
                <a:tab pos="1879600" algn="l"/>
              </a:tabLst>
              <a:defRPr/>
            </a:pPr>
            <a:r>
              <a:rPr lang="en-US" sz="2000" b="1" dirty="0" smtClean="0"/>
              <a:t>	(KFC is just an example – there are subdivisions for many US states)</a:t>
            </a:r>
          </a:p>
          <a:p>
            <a:pPr indent="-640080">
              <a:tabLst>
                <a:tab pos="1200150" algn="l"/>
              </a:tabLst>
              <a:defRPr/>
            </a:pPr>
            <a:endParaRPr lang="en-US" sz="2000" b="1" dirty="0"/>
          </a:p>
          <a:p>
            <a:pPr indent="-640080">
              <a:tabLst>
                <a:tab pos="1200150" algn="l"/>
              </a:tabLst>
              <a:defRPr/>
            </a:pPr>
            <a:r>
              <a:rPr lang="en-US" sz="2000" b="1" dirty="0" smtClean="0"/>
              <a:t>Next slide starts with Lecture Notes p. ~335, class T</a:t>
            </a:r>
          </a:p>
          <a:p>
            <a:pPr>
              <a:defRPr/>
            </a:pPr>
            <a:endParaRPr lang="en-US" sz="1800" b="1" dirty="0" smtClean="0"/>
          </a:p>
        </p:txBody>
      </p:sp>
      <p:graphicFrame>
        <p:nvGraphicFramePr>
          <p:cNvPr id="4" name="Table 3"/>
          <p:cNvGraphicFramePr>
            <a:graphicFrameLocks noGrp="1"/>
          </p:cNvGraphicFramePr>
          <p:nvPr>
            <p:extLst>
              <p:ext uri="{D42A27DB-BD31-4B8C-83A1-F6EECF244321}">
                <p14:modId xmlns:p14="http://schemas.microsoft.com/office/powerpoint/2010/main" val="2707727293"/>
              </p:ext>
            </p:extLst>
          </p:nvPr>
        </p:nvGraphicFramePr>
        <p:xfrm>
          <a:off x="11353800" y="466720"/>
          <a:ext cx="10134600" cy="1791970"/>
        </p:xfrm>
        <a:graphic>
          <a:graphicData uri="http://schemas.openxmlformats.org/drawingml/2006/table">
            <a:tbl>
              <a:tblPr firstRow="1" bandRow="1">
                <a:tableStyleId>{5C22544A-7EE6-4342-B048-85BDC9FD1C3A}</a:tableStyleId>
              </a:tblPr>
              <a:tblGrid>
                <a:gridCol w="1251704"/>
                <a:gridCol w="1549729"/>
                <a:gridCol w="7333167"/>
              </a:tblGrid>
              <a:tr h="274320">
                <a:tc>
                  <a:txBody>
                    <a:bodyPr/>
                    <a:lstStyle/>
                    <a:p>
                      <a:pPr marL="0" marR="0" algn="ctr">
                        <a:spcBef>
                          <a:spcPts val="0"/>
                        </a:spcBef>
                        <a:spcAft>
                          <a:spcPts val="0"/>
                        </a:spcAft>
                      </a:pPr>
                      <a:r>
                        <a:rPr lang="en-US" sz="2000" dirty="0">
                          <a:effectLst/>
                        </a:rPr>
                        <a:t>LN page</a:t>
                      </a:r>
                      <a:endParaRPr lang="en-US" sz="2000" dirty="0">
                        <a:effectLst/>
                        <a:latin typeface="Times New Roman"/>
                        <a:ea typeface="Calibri"/>
                        <a:cs typeface="Times New Roma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70C0"/>
                    </a:solidFill>
                  </a:tcPr>
                </a:tc>
                <a:tc>
                  <a:txBody>
                    <a:bodyPr/>
                    <a:lstStyle/>
                    <a:p>
                      <a:pPr marL="0" marR="0" algn="ctr">
                        <a:spcBef>
                          <a:spcPts val="0"/>
                        </a:spcBef>
                        <a:spcAft>
                          <a:spcPts val="0"/>
                        </a:spcAft>
                      </a:pPr>
                      <a:r>
                        <a:rPr lang="en-US" sz="2000" dirty="0">
                          <a:effectLst/>
                        </a:rPr>
                        <a:t>LCC page</a:t>
                      </a:r>
                      <a:endParaRPr lang="en-US" sz="2000" dirty="0">
                        <a:effectLst/>
                        <a:latin typeface="Times New Roman"/>
                        <a:ea typeface="Calibri"/>
                        <a:cs typeface="Times New Roma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70C0"/>
                    </a:solidFill>
                  </a:tcPr>
                </a:tc>
                <a:tc>
                  <a:txBody>
                    <a:bodyPr/>
                    <a:lstStyle/>
                    <a:p>
                      <a:pPr marL="0" marR="0" algn="ctr">
                        <a:spcBef>
                          <a:spcPts val="0"/>
                        </a:spcBef>
                        <a:spcAft>
                          <a:spcPts val="0"/>
                        </a:spcAft>
                      </a:pPr>
                      <a:r>
                        <a:rPr lang="en-US" sz="2000" dirty="0" smtClean="0">
                          <a:effectLst/>
                        </a:rPr>
                        <a:t>LCC class</a:t>
                      </a:r>
                      <a:endParaRPr lang="en-US" sz="2000" dirty="0">
                        <a:effectLst/>
                        <a:latin typeface="+mn-lt"/>
                        <a:ea typeface="Calibri"/>
                        <a:cs typeface="Times New Roma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70C0"/>
                    </a:solidFill>
                  </a:tcPr>
                </a:tc>
              </a:tr>
              <a:tr h="274320">
                <a:tc>
                  <a:txBody>
                    <a:bodyPr/>
                    <a:lstStyle/>
                    <a:p>
                      <a:pPr marL="0" marR="0">
                        <a:spcBef>
                          <a:spcPts val="0"/>
                        </a:spcBef>
                        <a:spcAft>
                          <a:spcPts val="0"/>
                        </a:spcAft>
                      </a:pPr>
                      <a:r>
                        <a:rPr lang="en-US" sz="2000" b="0" dirty="0">
                          <a:solidFill>
                            <a:schemeClr val="tx1"/>
                          </a:solidFill>
                          <a:effectLst/>
                        </a:rPr>
                        <a:t>333</a:t>
                      </a:r>
                      <a:endParaRPr lang="en-US" sz="2000" b="0" dirty="0">
                        <a:solidFill>
                          <a:schemeClr val="tx1"/>
                        </a:solidFill>
                        <a:effectLst/>
                        <a:latin typeface="Times New Roman"/>
                        <a:ea typeface="Calibri"/>
                        <a:cs typeface="Times New Roman"/>
                      </a:endParaRP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sz="2000" b="0" dirty="0">
                        <a:solidFill>
                          <a:schemeClr val="tx1"/>
                        </a:solidFill>
                        <a:effectLst/>
                        <a:latin typeface="Times New Roman"/>
                        <a:cs typeface="Times New Roman"/>
                      </a:endParaRP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2000" b="0" dirty="0">
                          <a:solidFill>
                            <a:schemeClr val="tx1"/>
                          </a:solidFill>
                          <a:effectLst/>
                        </a:rPr>
                        <a:t>K Law &gt; KFC US-California &gt; KFC469-543 </a:t>
                      </a:r>
                      <a:r>
                        <a:rPr lang="en-US" sz="2000" b="0" dirty="0" smtClean="0">
                          <a:solidFill>
                            <a:schemeClr val="tx1"/>
                          </a:solidFill>
                          <a:effectLst/>
                        </a:rPr>
                        <a:t/>
                      </a:r>
                      <a:br>
                        <a:rPr lang="en-US" sz="2000" b="0" dirty="0" smtClean="0">
                          <a:solidFill>
                            <a:schemeClr val="tx1"/>
                          </a:solidFill>
                          <a:effectLst/>
                        </a:rPr>
                      </a:br>
                      <a:r>
                        <a:rPr lang="en-US" sz="2000" b="0" dirty="0" smtClean="0">
                          <a:solidFill>
                            <a:schemeClr val="tx1"/>
                          </a:solidFill>
                          <a:effectLst/>
                        </a:rPr>
                        <a:t>	Transportation </a:t>
                      </a:r>
                      <a:r>
                        <a:rPr lang="en-US" sz="2000" b="0" dirty="0">
                          <a:solidFill>
                            <a:schemeClr val="tx1"/>
                          </a:solidFill>
                          <a:effectLst/>
                        </a:rPr>
                        <a:t>&amp; </a:t>
                      </a:r>
                      <a:r>
                        <a:rPr lang="en-US" sz="2000" b="0" dirty="0" smtClean="0">
                          <a:solidFill>
                            <a:schemeClr val="tx1"/>
                          </a:solidFill>
                          <a:effectLst/>
                        </a:rPr>
                        <a:t>communication [Law of]</a:t>
                      </a:r>
                      <a:endParaRPr lang="en-US" sz="2000" b="0" dirty="0">
                        <a:solidFill>
                          <a:schemeClr val="tx1"/>
                        </a:solidFill>
                        <a:effectLst/>
                        <a:latin typeface="Times New Roman"/>
                        <a:ea typeface="Calibri"/>
                        <a:cs typeface="Times New Roman"/>
                      </a:endParaRP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640080">
                <a:tc>
                  <a:txBody>
                    <a:bodyPr/>
                    <a:lstStyle/>
                    <a:p>
                      <a:pPr marL="0" marR="0">
                        <a:spcBef>
                          <a:spcPts val="0"/>
                        </a:spcBef>
                        <a:spcAft>
                          <a:spcPts val="0"/>
                        </a:spcAft>
                      </a:pPr>
                      <a:r>
                        <a:rPr lang="en-US" sz="2000" dirty="0">
                          <a:solidFill>
                            <a:schemeClr val="tx1"/>
                          </a:solidFill>
                          <a:effectLst/>
                        </a:rPr>
                        <a:t>334-335</a:t>
                      </a:r>
                      <a:endParaRPr lang="en-US" sz="2000" dirty="0">
                        <a:solidFill>
                          <a:schemeClr val="tx1"/>
                        </a:solidFill>
                        <a:effectLst/>
                        <a:latin typeface="Times New Roman"/>
                        <a:ea typeface="Calibri"/>
                        <a:cs typeface="Times New Roman"/>
                      </a:endParaRP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sz="2000" dirty="0">
                        <a:solidFill>
                          <a:schemeClr val="tx1"/>
                        </a:solidFill>
                        <a:effectLst/>
                        <a:latin typeface="Times New Roman"/>
                        <a:cs typeface="Times New Roman"/>
                      </a:endParaRP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2000" dirty="0">
                          <a:solidFill>
                            <a:schemeClr val="tx1"/>
                          </a:solidFill>
                          <a:effectLst/>
                        </a:rPr>
                        <a:t>N Fine arts – S Agriculture </a:t>
                      </a:r>
                      <a:r>
                        <a:rPr lang="en-US" sz="2000" b="1" dirty="0">
                          <a:solidFill>
                            <a:schemeClr val="tx1"/>
                          </a:solidFill>
                          <a:effectLst/>
                        </a:rPr>
                        <a:t>On your own</a:t>
                      </a:r>
                      <a:endParaRPr lang="en-US" sz="2000" b="1" dirty="0">
                        <a:solidFill>
                          <a:schemeClr val="tx1"/>
                        </a:solidFill>
                        <a:effectLst/>
                        <a:latin typeface="Times New Roman"/>
                        <a:ea typeface="Calibri"/>
                        <a:cs typeface="Times New Roman"/>
                      </a:endParaRP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897805591"/>
      </p:ext>
    </p:extLst>
  </p:cSld>
  <p:clrMapOvr>
    <a:masterClrMapping/>
  </p:clrMapOvr>
  <p:transition advClick="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l">
              <a:defRPr/>
            </a:pPr>
            <a:fld id="{1C34AABC-7A0A-4F81-8B5A-F7715F07E9BB}" type="slidenum">
              <a:rPr lang="en-US" smtClean="0"/>
              <a:pPr algn="l">
                <a:defRPr/>
              </a:pPr>
              <a:t>61</a:t>
            </a:fld>
            <a:endParaRPr lang="en-US" dirty="0"/>
          </a:p>
        </p:txBody>
      </p:sp>
      <p:sp>
        <p:nvSpPr>
          <p:cNvPr id="3" name="TextBox 2"/>
          <p:cNvSpPr txBox="1"/>
          <p:nvPr/>
        </p:nvSpPr>
        <p:spPr>
          <a:xfrm>
            <a:off x="228600" y="404816"/>
            <a:ext cx="9296400" cy="4093428"/>
          </a:xfrm>
          <a:prstGeom prst="rect">
            <a:avLst/>
          </a:prstGeom>
          <a:noFill/>
        </p:spPr>
        <p:txBody>
          <a:bodyPr wrap="square">
            <a:spAutoFit/>
          </a:bodyPr>
          <a:lstStyle/>
          <a:p>
            <a:pPr>
              <a:defRPr/>
            </a:pPr>
            <a:r>
              <a:rPr lang="en-US" sz="2000" b="1" dirty="0"/>
              <a:t>Task e. Library of Congress Classification (LCC</a:t>
            </a:r>
            <a:r>
              <a:rPr lang="en-US" sz="2000" b="1" dirty="0" smtClean="0"/>
              <a:t>)</a:t>
            </a:r>
            <a:r>
              <a:rPr lang="en-US" sz="2000" dirty="0" smtClean="0"/>
              <a:t>.</a:t>
            </a:r>
            <a:r>
              <a:rPr lang="en-US" sz="1800" dirty="0" smtClean="0"/>
              <a:t> </a:t>
            </a:r>
            <a:r>
              <a:rPr lang="en-US" sz="2400" b="1" dirty="0" smtClean="0"/>
              <a:t>Guided exploration </a:t>
            </a:r>
            <a:r>
              <a:rPr lang="en-US" sz="2400" b="1" dirty="0" smtClean="0"/>
              <a:t>6</a:t>
            </a:r>
            <a:endParaRPr lang="en-US" sz="2400" b="1" dirty="0" smtClean="0"/>
          </a:p>
          <a:p>
            <a:pPr indent="-640080">
              <a:tabLst>
                <a:tab pos="1200150" algn="l"/>
              </a:tabLst>
              <a:defRPr/>
            </a:pPr>
            <a:endParaRPr lang="en-US" sz="2000" b="1" dirty="0" smtClean="0"/>
          </a:p>
          <a:p>
            <a:pPr indent="-640080">
              <a:tabLst>
                <a:tab pos="1200150" algn="l"/>
              </a:tabLst>
              <a:defRPr/>
            </a:pPr>
            <a:r>
              <a:rPr lang="en-US" sz="2000" b="1" dirty="0" smtClean="0"/>
              <a:t>Starts </a:t>
            </a:r>
            <a:r>
              <a:rPr lang="en-US" sz="2000" b="1" dirty="0"/>
              <a:t>with Lecture Notes p. </a:t>
            </a:r>
            <a:r>
              <a:rPr lang="en-US" sz="2000" b="1" dirty="0" smtClean="0"/>
              <a:t>~335</a:t>
            </a:r>
            <a:r>
              <a:rPr lang="en-US" sz="2000" b="1" dirty="0"/>
              <a:t>, class </a:t>
            </a:r>
            <a:r>
              <a:rPr lang="en-US" sz="2000" b="1" dirty="0" smtClean="0"/>
              <a:t>T Technology, Then comments on the two LCC pages following</a:t>
            </a:r>
          </a:p>
          <a:p>
            <a:pPr indent="-640080">
              <a:tabLst>
                <a:tab pos="1200150" algn="l"/>
              </a:tabLst>
              <a:defRPr/>
            </a:pPr>
            <a:endParaRPr lang="en-US" sz="2000" b="1" dirty="0"/>
          </a:p>
          <a:p>
            <a:pPr indent="-640080">
              <a:tabLst>
                <a:tab pos="1200150" algn="l"/>
              </a:tabLst>
              <a:defRPr/>
            </a:pPr>
            <a:r>
              <a:rPr lang="en-US" sz="2000" b="1" dirty="0" smtClean="0"/>
              <a:t>Ends with Lecture Notes p. </a:t>
            </a:r>
            <a:r>
              <a:rPr lang="en-US" sz="2000" b="1" dirty="0" smtClean="0"/>
              <a:t>~338</a:t>
            </a:r>
            <a:endParaRPr lang="en-US" sz="2000" b="1" dirty="0" smtClean="0"/>
          </a:p>
          <a:p>
            <a:pPr indent="-640080">
              <a:tabLst>
                <a:tab pos="1200150" algn="l"/>
              </a:tabLst>
              <a:defRPr/>
            </a:pPr>
            <a:endParaRPr lang="en-US" sz="2000" b="1" dirty="0"/>
          </a:p>
          <a:p>
            <a:pPr indent="-640080">
              <a:tabLst>
                <a:tab pos="1200150" algn="l"/>
              </a:tabLst>
              <a:defRPr/>
            </a:pPr>
            <a:r>
              <a:rPr lang="en-US" sz="2000" b="1" dirty="0" smtClean="0"/>
              <a:t>Audio 5 min.</a:t>
            </a:r>
          </a:p>
          <a:p>
            <a:pPr indent="-640080">
              <a:tabLst>
                <a:tab pos="1200150" algn="l"/>
              </a:tabLst>
              <a:defRPr/>
            </a:pPr>
            <a:endParaRPr lang="en-US" sz="2000" b="1" dirty="0"/>
          </a:p>
          <a:p>
            <a:pPr indent="-640080">
              <a:tabLst>
                <a:tab pos="1200150" algn="l"/>
              </a:tabLst>
              <a:defRPr/>
            </a:pPr>
            <a:endParaRPr lang="en-US" sz="2000" b="1" dirty="0" smtClean="0"/>
          </a:p>
          <a:p>
            <a:pPr indent="-640080">
              <a:tabLst>
                <a:tab pos="1200150" algn="l"/>
              </a:tabLst>
              <a:defRPr/>
            </a:pPr>
            <a:r>
              <a:rPr lang="en-US" sz="2000" b="1" dirty="0" smtClean="0"/>
              <a:t>When finished, go the next slide (no Lecture Notes page no.)</a:t>
            </a:r>
            <a:endParaRPr lang="en-US" sz="2000" b="1" dirty="0"/>
          </a:p>
          <a:p>
            <a:pPr indent="-640080">
              <a:tabLst>
                <a:tab pos="1200150" algn="l"/>
              </a:tabLst>
              <a:defRPr/>
            </a:pPr>
            <a:endParaRPr lang="en-US" sz="1800" b="1" dirty="0" smtClean="0"/>
          </a:p>
          <a:p>
            <a:pPr>
              <a:defRPr/>
            </a:pPr>
            <a:endParaRPr lang="en-US" sz="1800" b="1" dirty="0" smtClean="0"/>
          </a:p>
        </p:txBody>
      </p:sp>
      <p:pic>
        <p:nvPicPr>
          <p:cNvPr id="4" name="UBLIS571DS-08.1a-2Lecture8.1ExplorationsInSubjectAccessSlidesCSlide5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58200" y="2280350"/>
            <a:ext cx="809987" cy="809987"/>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603425592"/>
              </p:ext>
            </p:extLst>
          </p:nvPr>
        </p:nvGraphicFramePr>
        <p:xfrm>
          <a:off x="11125200" y="404816"/>
          <a:ext cx="9982199" cy="2362200"/>
        </p:xfrm>
        <a:graphic>
          <a:graphicData uri="http://schemas.openxmlformats.org/drawingml/2006/table">
            <a:tbl>
              <a:tblPr firstRow="1" bandRow="1">
                <a:tableStyleId>{5C22544A-7EE6-4342-B048-85BDC9FD1C3A}</a:tableStyleId>
              </a:tblPr>
              <a:tblGrid>
                <a:gridCol w="1522708"/>
                <a:gridCol w="1690997"/>
                <a:gridCol w="6768494"/>
              </a:tblGrid>
              <a:tr h="729168">
                <a:tc>
                  <a:txBody>
                    <a:bodyPr/>
                    <a:lstStyle/>
                    <a:p>
                      <a:pPr marL="0" marR="0" algn="ctr">
                        <a:spcBef>
                          <a:spcPts val="0"/>
                        </a:spcBef>
                        <a:spcAft>
                          <a:spcPts val="0"/>
                        </a:spcAft>
                      </a:pPr>
                      <a:r>
                        <a:rPr lang="en-US" sz="2000" dirty="0">
                          <a:effectLst/>
                        </a:rPr>
                        <a:t>LN page</a:t>
                      </a:r>
                      <a:endParaRPr lang="en-US" sz="2000" dirty="0">
                        <a:effectLst/>
                        <a:latin typeface="Times New Roman"/>
                        <a:ea typeface="Calibri"/>
                        <a:cs typeface="Times New Roma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70C0"/>
                    </a:solidFill>
                  </a:tcPr>
                </a:tc>
                <a:tc>
                  <a:txBody>
                    <a:bodyPr/>
                    <a:lstStyle/>
                    <a:p>
                      <a:pPr marL="0" marR="0" algn="ctr">
                        <a:spcBef>
                          <a:spcPts val="0"/>
                        </a:spcBef>
                        <a:spcAft>
                          <a:spcPts val="0"/>
                        </a:spcAft>
                      </a:pPr>
                      <a:r>
                        <a:rPr lang="en-US" sz="2000" dirty="0">
                          <a:effectLst/>
                        </a:rPr>
                        <a:t>LCC page</a:t>
                      </a:r>
                      <a:endParaRPr lang="en-US" sz="2000" dirty="0">
                        <a:effectLst/>
                        <a:latin typeface="Times New Roman"/>
                        <a:ea typeface="Calibri"/>
                        <a:cs typeface="Times New Roma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70C0"/>
                    </a:solidFill>
                  </a:tcPr>
                </a:tc>
                <a:tc>
                  <a:txBody>
                    <a:bodyPr/>
                    <a:lstStyle/>
                    <a:p>
                      <a:pPr marL="0" marR="0" algn="ctr">
                        <a:spcBef>
                          <a:spcPts val="0"/>
                        </a:spcBef>
                        <a:spcAft>
                          <a:spcPts val="0"/>
                        </a:spcAft>
                      </a:pPr>
                      <a:r>
                        <a:rPr lang="en-US" sz="2000" dirty="0" smtClean="0">
                          <a:effectLst/>
                        </a:rPr>
                        <a:t>LCC class</a:t>
                      </a:r>
                      <a:endParaRPr lang="en-US" sz="2000" dirty="0">
                        <a:effectLst/>
                        <a:latin typeface="+mn-lt"/>
                        <a:ea typeface="Calibri"/>
                        <a:cs typeface="Times New Roma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70C0"/>
                    </a:solidFill>
                  </a:tcPr>
                </a:tc>
              </a:tr>
              <a:tr h="903864">
                <a:tc>
                  <a:txBody>
                    <a:bodyPr/>
                    <a:lstStyle/>
                    <a:p>
                      <a:pPr marL="0" marR="0">
                        <a:spcBef>
                          <a:spcPts val="0"/>
                        </a:spcBef>
                        <a:spcAft>
                          <a:spcPts val="0"/>
                        </a:spcAft>
                      </a:pPr>
                      <a:r>
                        <a:rPr lang="en-US" sz="2000" dirty="0">
                          <a:effectLst/>
                          <a:latin typeface="Times New Roman"/>
                          <a:ea typeface="Calibri"/>
                          <a:cs typeface="Times New Roman"/>
                        </a:rPr>
                        <a:t>335-337</a:t>
                      </a: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2000" dirty="0">
                          <a:effectLst/>
                          <a:latin typeface="Times New Roman"/>
                          <a:ea typeface="Calibri"/>
                          <a:cs typeface="Times New Roman"/>
                        </a:rPr>
                        <a:t>..., 98-99</a:t>
                      </a: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2000" dirty="0">
                          <a:effectLst/>
                          <a:latin typeface="Times New Roman"/>
                          <a:ea typeface="Calibri"/>
                          <a:cs typeface="Times New Roman"/>
                        </a:rPr>
                        <a:t>T Technology &gt; TF Railroad engineering and operation &gt; Detail</a:t>
                      </a: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729168">
                <a:tc>
                  <a:txBody>
                    <a:bodyPr/>
                    <a:lstStyle/>
                    <a:p>
                      <a:pPr marL="0" marR="0">
                        <a:spcBef>
                          <a:spcPts val="0"/>
                        </a:spcBef>
                        <a:spcAft>
                          <a:spcPts val="0"/>
                        </a:spcAft>
                      </a:pPr>
                      <a:r>
                        <a:rPr lang="en-US" sz="2000" dirty="0">
                          <a:effectLst/>
                          <a:latin typeface="Times New Roman"/>
                          <a:ea typeface="Calibri"/>
                          <a:cs typeface="Times New Roman"/>
                        </a:rPr>
                        <a:t>338</a:t>
                      </a: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sz="2000" dirty="0">
                        <a:effectLst/>
                        <a:latin typeface="Times New Roman"/>
                        <a:cs typeface="Times New Roman"/>
                      </a:endParaRP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2000" dirty="0">
                          <a:effectLst/>
                          <a:latin typeface="Times New Roman"/>
                          <a:ea typeface="Calibri"/>
                          <a:cs typeface="Times New Roman"/>
                        </a:rPr>
                        <a:t>U Military, V Naval, Z Bibliography and library science. </a:t>
                      </a:r>
                    </a:p>
                  </a:txBody>
                  <a:tcPr marT="73025" marB="730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897805591"/>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6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l">
              <a:defRPr/>
            </a:pPr>
            <a:fld id="{1C34AABC-7A0A-4F81-8B5A-F7715F07E9BB}" type="slidenum">
              <a:rPr lang="en-US" smtClean="0"/>
              <a:pPr algn="l">
                <a:defRPr/>
              </a:pPr>
              <a:t>62</a:t>
            </a:fld>
            <a:endParaRPr lang="en-US" dirty="0"/>
          </a:p>
        </p:txBody>
      </p:sp>
      <p:sp>
        <p:nvSpPr>
          <p:cNvPr id="3" name="TextBox 2"/>
          <p:cNvSpPr txBox="1"/>
          <p:nvPr/>
        </p:nvSpPr>
        <p:spPr>
          <a:xfrm>
            <a:off x="381000" y="552187"/>
            <a:ext cx="10820400" cy="2154436"/>
          </a:xfrm>
          <a:prstGeom prst="rect">
            <a:avLst/>
          </a:prstGeom>
          <a:noFill/>
        </p:spPr>
        <p:txBody>
          <a:bodyPr wrap="square">
            <a:spAutoFit/>
          </a:bodyPr>
          <a:lstStyle/>
          <a:p>
            <a:pPr>
              <a:defRPr/>
            </a:pPr>
            <a:r>
              <a:rPr lang="en-US" sz="2000" b="1" dirty="0"/>
              <a:t>Task e. Library of Congress Classification (LCC</a:t>
            </a:r>
            <a:r>
              <a:rPr lang="en-US" sz="2000" b="1" dirty="0" smtClean="0"/>
              <a:t>)</a:t>
            </a:r>
            <a:r>
              <a:rPr lang="en-US" sz="2000" dirty="0" smtClean="0"/>
              <a:t>.</a:t>
            </a:r>
            <a:r>
              <a:rPr lang="en-US" sz="1800" dirty="0" smtClean="0"/>
              <a:t> </a:t>
            </a:r>
            <a:r>
              <a:rPr lang="en-US" sz="2400" b="1" dirty="0" smtClean="0"/>
              <a:t>Guided exploration </a:t>
            </a:r>
            <a:r>
              <a:rPr lang="en-US" sz="2400" b="1" dirty="0" smtClean="0"/>
              <a:t>7</a:t>
            </a:r>
            <a:endParaRPr lang="en-US" sz="2400" b="1" dirty="0" smtClean="0"/>
          </a:p>
          <a:p>
            <a:pPr indent="-640080">
              <a:tabLst>
                <a:tab pos="1200150" algn="l"/>
              </a:tabLst>
              <a:defRPr/>
            </a:pPr>
            <a:endParaRPr lang="en-US" sz="1800" b="1" dirty="0" smtClean="0"/>
          </a:p>
          <a:p>
            <a:pPr>
              <a:defRPr/>
            </a:pPr>
            <a:r>
              <a:rPr lang="en-US" sz="2400" b="1" dirty="0" smtClean="0"/>
              <a:t>Concluding observations – no page number</a:t>
            </a:r>
          </a:p>
          <a:p>
            <a:pPr>
              <a:defRPr/>
            </a:pPr>
            <a:endParaRPr lang="en-US" sz="2400" b="1" dirty="0"/>
          </a:p>
          <a:p>
            <a:pPr>
              <a:defRPr/>
            </a:pPr>
            <a:endParaRPr lang="en-US" sz="2400" b="1" dirty="0" smtClean="0"/>
          </a:p>
          <a:p>
            <a:pPr>
              <a:defRPr/>
            </a:pPr>
            <a:r>
              <a:rPr lang="en-US" sz="2000" b="1" dirty="0" smtClean="0"/>
              <a:t>Audio 10 min.</a:t>
            </a:r>
          </a:p>
        </p:txBody>
      </p:sp>
      <p:pic>
        <p:nvPicPr>
          <p:cNvPr id="4" name="UBLIS571DS-08.1a-2Lecture8.1ExplorationsInSubjectAccessSlidesCSlide5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24058" y="2057401"/>
            <a:ext cx="664306" cy="664306"/>
          </a:xfrm>
          <a:prstGeom prst="rect">
            <a:avLst/>
          </a:prstGeom>
        </p:spPr>
      </p:pic>
    </p:spTree>
    <p:extLst>
      <p:ext uri="{BB962C8B-B14F-4D97-AF65-F5344CB8AC3E}">
        <p14:creationId xmlns:p14="http://schemas.microsoft.com/office/powerpoint/2010/main" val="2897805591"/>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81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381002"/>
            <a:ext cx="12496800" cy="4393510"/>
          </a:xfrm>
          <a:prstGeom prst="rect">
            <a:avLst/>
          </a:prstGeom>
          <a:noFill/>
        </p:spPr>
        <p:txBody>
          <a:bodyPr>
            <a:spAutoFit/>
          </a:bodyPr>
          <a:lstStyle/>
          <a:p>
            <a:pPr>
              <a:defRPr/>
            </a:pPr>
            <a:r>
              <a:rPr lang="en-US" sz="2000" dirty="0"/>
              <a:t>T</a:t>
            </a:r>
            <a:r>
              <a:rPr lang="en-US" sz="2000" b="1" dirty="0"/>
              <a:t>ask e. Library of Congress </a:t>
            </a:r>
            <a:r>
              <a:rPr lang="en-US" sz="2000" b="1" u="sng" dirty="0"/>
              <a:t>Classification</a:t>
            </a:r>
            <a:r>
              <a:rPr lang="en-US" sz="2000" b="1" dirty="0"/>
              <a:t> (LCC)</a:t>
            </a:r>
            <a:r>
              <a:rPr lang="en-US" sz="2000" dirty="0"/>
              <a:t>. </a:t>
            </a:r>
            <a:r>
              <a:rPr lang="en-US" sz="2000" dirty="0" smtClean="0"/>
              <a:t>          </a:t>
            </a:r>
            <a:r>
              <a:rPr lang="en-US" sz="2000" b="1" dirty="0" smtClean="0"/>
              <a:t> Concluding question</a:t>
            </a:r>
            <a:endParaRPr lang="en-US" sz="2000" b="1" dirty="0"/>
          </a:p>
          <a:p>
            <a:pPr>
              <a:defRPr/>
            </a:pPr>
            <a:endParaRPr lang="en-US" sz="2000" dirty="0"/>
          </a:p>
          <a:p>
            <a:pPr>
              <a:defRPr/>
            </a:pPr>
            <a:r>
              <a:rPr lang="en-US" sz="2000" dirty="0" smtClean="0"/>
              <a:t>No page numbers. The audio says Slide 47 – ignore that</a:t>
            </a:r>
            <a:endParaRPr lang="en-US" sz="2000" dirty="0"/>
          </a:p>
          <a:p>
            <a:pPr>
              <a:defRPr/>
            </a:pPr>
            <a:endParaRPr lang="en-US" sz="2000" dirty="0"/>
          </a:p>
          <a:p>
            <a:pPr>
              <a:defRPr/>
            </a:pPr>
            <a:r>
              <a:rPr lang="en-US" sz="2000" dirty="0"/>
              <a:t>LCC consists of ~half a million classes in 40 normal-book-sized volumes.</a:t>
            </a:r>
          </a:p>
          <a:p>
            <a:pPr>
              <a:defRPr/>
            </a:pPr>
            <a:endParaRPr lang="en-US" sz="2000" dirty="0"/>
          </a:p>
          <a:p>
            <a:pPr>
              <a:defRPr/>
            </a:pPr>
            <a:r>
              <a:rPr lang="en-US" sz="2000" b="1" dirty="0"/>
              <a:t>Question</a:t>
            </a:r>
            <a:r>
              <a:rPr lang="en-US" sz="2000" b="1" dirty="0" smtClean="0"/>
              <a:t>:</a:t>
            </a:r>
            <a:endParaRPr lang="en-US" sz="2000" dirty="0"/>
          </a:p>
          <a:p>
            <a:pPr>
              <a:spcBef>
                <a:spcPts val="900"/>
              </a:spcBef>
              <a:defRPr/>
            </a:pPr>
            <a:r>
              <a:rPr lang="en-US" sz="2000" b="1" dirty="0"/>
              <a:t>How can we assist a user who wants to find, for example, all LCC classes on the topic (query)</a:t>
            </a:r>
          </a:p>
          <a:p>
            <a:pPr>
              <a:spcBef>
                <a:spcPts val="1200"/>
              </a:spcBef>
              <a:spcAft>
                <a:spcPts val="0"/>
              </a:spcAft>
              <a:defRPr/>
            </a:pPr>
            <a:r>
              <a:rPr lang="en-US" sz="2400" b="1" kern="1400" dirty="0">
                <a:latin typeface="+mj-lt"/>
                <a:ea typeface="Calibri"/>
              </a:rPr>
              <a:t>History : </a:t>
            </a:r>
            <a:r>
              <a:rPr lang="en-US" sz="2400" b="1" kern="1400" dirty="0">
                <a:solidFill>
                  <a:srgbClr val="FF0000"/>
                </a:solidFill>
                <a:latin typeface="+mj-lt"/>
                <a:ea typeface="Calibri"/>
              </a:rPr>
              <a:t>Ground transport, inclusive</a:t>
            </a:r>
            <a:r>
              <a:rPr lang="en-US" sz="2400" b="1" kern="1400" dirty="0">
                <a:latin typeface="+mj-lt"/>
                <a:ea typeface="Calibri"/>
              </a:rPr>
              <a:t> : </a:t>
            </a:r>
            <a:r>
              <a:rPr lang="en-US" sz="2400" b="1" kern="1400" dirty="0">
                <a:solidFill>
                  <a:srgbClr val="00B050"/>
                </a:solidFill>
                <a:latin typeface="+mj-lt"/>
                <a:ea typeface="Calibri"/>
              </a:rPr>
              <a:t>Traffic </a:t>
            </a:r>
            <a:r>
              <a:rPr lang="en-US" sz="2400" b="1" kern="1400" dirty="0" smtClean="0">
                <a:solidFill>
                  <a:srgbClr val="00B050"/>
                </a:solidFill>
                <a:latin typeface="+mj-lt"/>
                <a:ea typeface="Calibri"/>
              </a:rPr>
              <a:t>routes</a:t>
            </a:r>
          </a:p>
          <a:p>
            <a:pPr>
              <a:spcBef>
                <a:spcPts val="1200"/>
              </a:spcBef>
              <a:spcAft>
                <a:spcPts val="0"/>
              </a:spcAft>
              <a:defRPr/>
            </a:pPr>
            <a:endParaRPr lang="en-US" sz="2000" kern="1400" dirty="0">
              <a:solidFill>
                <a:srgbClr val="00B050"/>
              </a:solidFill>
              <a:latin typeface="Times New Roman"/>
              <a:ea typeface="Calibri"/>
            </a:endParaRPr>
          </a:p>
          <a:p>
            <a:pPr>
              <a:spcBef>
                <a:spcPts val="1200"/>
              </a:spcBef>
              <a:spcAft>
                <a:spcPts val="0"/>
              </a:spcAft>
              <a:defRPr/>
            </a:pPr>
            <a:r>
              <a:rPr lang="en-US" sz="2000" b="1" kern="1400" dirty="0" smtClean="0">
                <a:latin typeface="Arial" panose="020B0604020202020204" pitchFamily="34" charset="0"/>
                <a:ea typeface="Calibri"/>
                <a:cs typeface="Arial" panose="020B0604020202020204" pitchFamily="34" charset="0"/>
              </a:rPr>
              <a:t>Start the </a:t>
            </a:r>
            <a:r>
              <a:rPr lang="en-US" sz="2000" b="1" kern="1400" dirty="0" smtClean="0">
                <a:latin typeface="Arial" panose="020B0604020202020204" pitchFamily="34" charset="0"/>
                <a:ea typeface="Calibri"/>
                <a:cs typeface="Arial" panose="020B0604020202020204" pitchFamily="34" charset="0"/>
              </a:rPr>
              <a:t>audio (4 min)</a:t>
            </a:r>
            <a:endParaRPr lang="en-US" sz="2000" b="1" kern="1400" dirty="0">
              <a:latin typeface="Arial" panose="020B0604020202020204" pitchFamily="34" charset="0"/>
              <a:ea typeface="Calibri"/>
              <a:cs typeface="Arial" panose="020B0604020202020204" pitchFamily="34" charset="0"/>
            </a:endParaRPr>
          </a:p>
          <a:p>
            <a:pPr>
              <a:defRPr/>
            </a:pPr>
            <a:endParaRPr lang="en-US" sz="1800" dirty="0"/>
          </a:p>
        </p:txBody>
      </p:sp>
      <p:sp>
        <p:nvSpPr>
          <p:cNvPr id="5" name="Slide Number Placeholder 4"/>
          <p:cNvSpPr>
            <a:spLocks noGrp="1"/>
          </p:cNvSpPr>
          <p:nvPr>
            <p:ph type="sldNum" sz="quarter" idx="12"/>
          </p:nvPr>
        </p:nvSpPr>
        <p:spPr/>
        <p:txBody>
          <a:bodyPr/>
          <a:lstStyle/>
          <a:p>
            <a:pPr>
              <a:defRPr/>
            </a:pPr>
            <a:fld id="{1C34AABC-7A0A-4F81-8B5A-F7715F07E9BB}" type="slidenum">
              <a:rPr lang="en-US" smtClean="0"/>
              <a:pPr>
                <a:defRPr/>
              </a:pPr>
              <a:t>63</a:t>
            </a:fld>
            <a:endParaRPr lang="en-US" dirty="0"/>
          </a:p>
        </p:txBody>
      </p:sp>
      <p:pic>
        <p:nvPicPr>
          <p:cNvPr id="6" name="~PP398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9067804" y="3962400"/>
            <a:ext cx="547687" cy="547688"/>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6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604510678"/>
              </p:ext>
            </p:extLst>
          </p:nvPr>
        </p:nvGraphicFramePr>
        <p:xfrm>
          <a:off x="457200" y="86333"/>
          <a:ext cx="20193000" cy="5400067"/>
        </p:xfrm>
        <a:graphic>
          <a:graphicData uri="http://schemas.openxmlformats.org/drawingml/2006/table">
            <a:tbl>
              <a:tblPr/>
              <a:tblGrid>
                <a:gridCol w="1600200"/>
                <a:gridCol w="1524000"/>
                <a:gridCol w="1295400"/>
                <a:gridCol w="3657600"/>
                <a:gridCol w="2699040"/>
                <a:gridCol w="2209800"/>
                <a:gridCol w="1676400"/>
                <a:gridCol w="1905000"/>
                <a:gridCol w="3625560"/>
              </a:tblGrid>
              <a:tr h="460720">
                <a:tc rowSpan="2">
                  <a:txBody>
                    <a:bodyPr/>
                    <a:lstStyle/>
                    <a:p>
                      <a:pPr marL="0" marR="0" algn="ctr">
                        <a:spcBef>
                          <a:spcPts val="0"/>
                        </a:spcBef>
                        <a:spcAft>
                          <a:spcPts val="0"/>
                        </a:spcAft>
                      </a:pPr>
                      <a:r>
                        <a:rPr lang="en-US" sz="1200" b="1" kern="1400" dirty="0" smtClean="0">
                          <a:solidFill>
                            <a:srgbClr val="000000"/>
                          </a:solidFill>
                          <a:latin typeface="Times New Roman"/>
                          <a:ea typeface="Calibri"/>
                        </a:rPr>
                        <a:t>a</a:t>
                      </a:r>
                    </a:p>
                    <a:p>
                      <a:pPr marL="0" marR="0" algn="ctr">
                        <a:spcBef>
                          <a:spcPts val="0"/>
                        </a:spcBef>
                        <a:spcAft>
                          <a:spcPts val="0"/>
                        </a:spcAft>
                      </a:pPr>
                      <a:r>
                        <a:rPr lang="en-US" sz="1200" b="1" kern="1400" dirty="0" smtClean="0">
                          <a:solidFill>
                            <a:srgbClr val="000000"/>
                          </a:solidFill>
                          <a:latin typeface="Times New Roman"/>
                          <a:ea typeface="Calibri"/>
                        </a:rPr>
                        <a:t>Search terms</a:t>
                      </a:r>
                    </a:p>
                    <a:p>
                      <a:pPr marL="0" marR="0" algn="ctr">
                        <a:spcBef>
                          <a:spcPts val="0"/>
                        </a:spcBef>
                        <a:spcAft>
                          <a:spcPts val="0"/>
                        </a:spcAft>
                      </a:pPr>
                      <a:r>
                        <a:rPr lang="en-US" sz="1200" b="1" kern="1400" dirty="0" smtClean="0">
                          <a:solidFill>
                            <a:srgbClr val="000000"/>
                          </a:solidFill>
                          <a:latin typeface="Times New Roman"/>
                          <a:ea typeface="Calibri"/>
                        </a:rPr>
                        <a:t>for concept Harbor</a:t>
                      </a:r>
                    </a:p>
                    <a:p>
                      <a:pPr marL="0" marR="0" algn="ctr">
                        <a:spcBef>
                          <a:spcPts val="0"/>
                        </a:spcBef>
                        <a:spcAft>
                          <a:spcPts val="0"/>
                        </a:spcAft>
                      </a:pPr>
                      <a:r>
                        <a:rPr lang="en-US" sz="1200" b="0" kern="1400" dirty="0" smtClean="0">
                          <a:solidFill>
                            <a:srgbClr val="000000"/>
                          </a:solidFill>
                          <a:latin typeface="Times New Roman"/>
                          <a:ea typeface="Calibri"/>
                        </a:rPr>
                        <a:t>in the raw alpha index</a:t>
                      </a:r>
                      <a:endParaRPr lang="en-US" sz="1200" b="0" kern="1400" dirty="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Times New Roman"/>
                          <a:ea typeface="Calibri"/>
                        </a:rPr>
                        <a:t>b1</a:t>
                      </a:r>
                    </a:p>
                    <a:p>
                      <a:pPr marL="0" marR="0" algn="ctr">
                        <a:spcBef>
                          <a:spcPts val="0"/>
                        </a:spcBef>
                        <a:spcAft>
                          <a:spcPts val="0"/>
                        </a:spcAft>
                      </a:pPr>
                      <a:r>
                        <a:rPr lang="en-US" sz="1200" b="1" kern="1400" dirty="0" smtClean="0">
                          <a:solidFill>
                            <a:srgbClr val="000000"/>
                          </a:solidFill>
                          <a:latin typeface="Times New Roman"/>
                          <a:ea typeface="Calibri"/>
                        </a:rPr>
                        <a:t>Variants </a:t>
                      </a:r>
                      <a:r>
                        <a:rPr lang="en-US" sz="1200" b="1" kern="1400" dirty="0">
                          <a:solidFill>
                            <a:srgbClr val="000000"/>
                          </a:solidFill>
                          <a:latin typeface="Times New Roman"/>
                          <a:ea typeface="Calibri"/>
                        </a:rPr>
                        <a:t>consolidated</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Times New Roman"/>
                          <a:ea typeface="Calibri"/>
                        </a:rPr>
                        <a:t>b2</a:t>
                      </a:r>
                    </a:p>
                    <a:p>
                      <a:pPr marL="0" marR="0" algn="ctr">
                        <a:spcBef>
                          <a:spcPts val="0"/>
                        </a:spcBef>
                        <a:spcAft>
                          <a:spcPts val="0"/>
                        </a:spcAft>
                      </a:pPr>
                      <a:r>
                        <a:rPr lang="en-US" sz="1200" b="1" kern="1400" dirty="0" smtClean="0">
                          <a:solidFill>
                            <a:srgbClr val="000000"/>
                          </a:solidFill>
                          <a:latin typeface="Times New Roman"/>
                          <a:ea typeface="Calibri"/>
                        </a:rPr>
                        <a:t>Synonyms </a:t>
                      </a:r>
                      <a:r>
                        <a:rPr lang="en-US" sz="1200" b="1" kern="1400" dirty="0">
                          <a:solidFill>
                            <a:srgbClr val="000000"/>
                          </a:solidFill>
                          <a:latin typeface="Times New Roman"/>
                          <a:ea typeface="Calibri"/>
                        </a:rPr>
                        <a:t>consolidated</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Times New Roman"/>
                          <a:ea typeface="Calibri"/>
                        </a:rPr>
                        <a:t>c1 </a:t>
                      </a:r>
                    </a:p>
                    <a:p>
                      <a:pPr marL="0" marR="0" algn="ctr">
                        <a:spcBef>
                          <a:spcPts val="0"/>
                        </a:spcBef>
                        <a:spcAft>
                          <a:spcPts val="0"/>
                        </a:spcAft>
                      </a:pPr>
                      <a:r>
                        <a:rPr lang="en-US" sz="1200" b="1" kern="1400" dirty="0" smtClean="0">
                          <a:solidFill>
                            <a:srgbClr val="000000"/>
                          </a:solidFill>
                          <a:latin typeface="Times New Roman"/>
                          <a:ea typeface="Calibri"/>
                        </a:rPr>
                        <a:t>Semantic factors</a:t>
                      </a:r>
                      <a:endParaRPr lang="en-US" sz="1200" b="1" kern="1400" dirty="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Times New Roman"/>
                          <a:ea typeface="Calibri"/>
                        </a:rPr>
                        <a:t>c1 continued</a:t>
                      </a:r>
                    </a:p>
                    <a:p>
                      <a:pPr marL="0" marR="0" algn="ctr">
                        <a:spcBef>
                          <a:spcPts val="0"/>
                        </a:spcBef>
                        <a:spcAft>
                          <a:spcPts val="0"/>
                        </a:spcAft>
                      </a:pPr>
                      <a:r>
                        <a:rPr lang="en-US" sz="1200" b="1" kern="1400" dirty="0" smtClean="0">
                          <a:solidFill>
                            <a:srgbClr val="000000"/>
                          </a:solidFill>
                          <a:latin typeface="Times New Roman"/>
                          <a:ea typeface="Calibri"/>
                        </a:rPr>
                        <a:t>Semantic</a:t>
                      </a:r>
                      <a:r>
                        <a:rPr lang="en-US" sz="1200" b="1" kern="1400" baseline="0" dirty="0" smtClean="0">
                          <a:solidFill>
                            <a:srgbClr val="000000"/>
                          </a:solidFill>
                          <a:latin typeface="Times New Roman"/>
                          <a:ea typeface="Calibri"/>
                        </a:rPr>
                        <a:t> factors 2</a:t>
                      </a:r>
                      <a:endParaRPr lang="en-US" sz="1200" b="1" kern="1400" dirty="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spcBef>
                          <a:spcPts val="0"/>
                        </a:spcBef>
                        <a:spcAft>
                          <a:spcPts val="0"/>
                        </a:spcAft>
                      </a:pPr>
                      <a:r>
                        <a:rPr lang="en-US" sz="1200" b="1" kern="1400" dirty="0" smtClean="0">
                          <a:solidFill>
                            <a:srgbClr val="000000"/>
                          </a:solidFill>
                          <a:latin typeface="Times New Roman"/>
                          <a:ea typeface="Calibri"/>
                        </a:rPr>
                        <a:t>c2</a:t>
                      </a:r>
                    </a:p>
                    <a:p>
                      <a:pPr marL="0" marR="0" algn="ctr">
                        <a:spcBef>
                          <a:spcPts val="0"/>
                        </a:spcBef>
                        <a:spcAft>
                          <a:spcPts val="0"/>
                        </a:spcAft>
                      </a:pPr>
                      <a:r>
                        <a:rPr lang="en-US" sz="1200" b="1" kern="1400" dirty="0" smtClean="0">
                          <a:solidFill>
                            <a:srgbClr val="000000"/>
                          </a:solidFill>
                          <a:latin typeface="Times New Roman"/>
                          <a:ea typeface="Calibri"/>
                        </a:rPr>
                        <a:t>Facets</a:t>
                      </a:r>
                      <a:endParaRPr lang="en-US" sz="1200" b="1" kern="1400" dirty="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Times New Roman"/>
                          <a:ea typeface="Calibri"/>
                        </a:rPr>
                        <a:t>e </a:t>
                      </a:r>
                    </a:p>
                    <a:p>
                      <a:pPr marL="0" marR="0" indent="0" algn="ctr" defTabSz="1410782" rtl="0" eaLnBrk="1" fontAlgn="auto" latinLnBrk="0" hangingPunct="1">
                        <a:lnSpc>
                          <a:spcPct val="100000"/>
                        </a:lnSpc>
                        <a:spcBef>
                          <a:spcPts val="0"/>
                        </a:spcBef>
                        <a:spcAft>
                          <a:spcPts val="0"/>
                        </a:spcAft>
                        <a:buClrTx/>
                        <a:buSzTx/>
                        <a:buFontTx/>
                        <a:buNone/>
                        <a:tabLst/>
                        <a:defRPr/>
                      </a:pPr>
                      <a:r>
                        <a:rPr lang="en-US" sz="1200" b="1" kern="1400" dirty="0" smtClean="0">
                          <a:solidFill>
                            <a:srgbClr val="000000"/>
                          </a:solidFill>
                          <a:latin typeface="Times New Roman"/>
                          <a:ea typeface="Calibri"/>
                        </a:rPr>
                        <a:t>Library</a:t>
                      </a:r>
                      <a:r>
                        <a:rPr lang="en-US" sz="1200" b="1" kern="1400" baseline="0" dirty="0" smtClean="0">
                          <a:solidFill>
                            <a:srgbClr val="000000"/>
                          </a:solidFill>
                          <a:latin typeface="Times New Roman"/>
                          <a:ea typeface="Calibri"/>
                        </a:rPr>
                        <a:t> of Congress Classification (LCC)</a:t>
                      </a:r>
                    </a:p>
                    <a:p>
                      <a:pPr marL="0" marR="0" algn="ctr">
                        <a:spcBef>
                          <a:spcPts val="0"/>
                        </a:spcBef>
                        <a:spcAft>
                          <a:spcPts val="0"/>
                        </a:spcAft>
                      </a:pPr>
                      <a:endParaRPr lang="en-US" sz="1200" b="1" kern="1400" dirty="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1467">
                <a:tc v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1410782" rtl="0" eaLnBrk="1" latinLnBrk="0" hangingPunct="1">
                        <a:spcBef>
                          <a:spcPts val="0"/>
                        </a:spcBef>
                        <a:spcAft>
                          <a:spcPts val="0"/>
                        </a:spcAft>
                        <a:tabLst>
                          <a:tab pos="857250" algn="l"/>
                        </a:tabLst>
                      </a:pPr>
                      <a:r>
                        <a:rPr lang="en-US" sz="1200" b="1" kern="1400" dirty="0" smtClean="0">
                          <a:solidFill>
                            <a:srgbClr val="FF0000"/>
                          </a:solidFill>
                          <a:latin typeface="Times New Roman"/>
                          <a:ea typeface="Calibri"/>
                          <a:cs typeface="+mn-cs"/>
                        </a:rPr>
                        <a:t>Mode of transportation</a:t>
                      </a:r>
                      <a:endParaRPr lang="en-US" sz="1200" b="1" kern="1400" dirty="0">
                        <a:solidFill>
                          <a:srgbClr val="FF0000"/>
                        </a:solidFill>
                        <a:latin typeface="Times New Roman"/>
                        <a:ea typeface="Calibri"/>
                        <a:cs typeface="+mn-cs"/>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kern="1400" dirty="0" smtClean="0">
                          <a:solidFill>
                            <a:srgbClr val="00B050"/>
                          </a:solidFill>
                          <a:latin typeface="Times New Roman"/>
                          <a:ea typeface="Calibri"/>
                        </a:rPr>
                        <a:t>transportation system component</a:t>
                      </a:r>
                      <a:endParaRPr lang="en-US" sz="1200" b="1" kern="1400" dirty="0">
                        <a:solidFill>
                          <a:srgbClr val="00B05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kern="1400" dirty="0" smtClean="0">
                          <a:solidFill>
                            <a:srgbClr val="0070C0"/>
                          </a:solidFill>
                          <a:latin typeface="Times New Roman"/>
                          <a:ea typeface="Calibri"/>
                        </a:rPr>
                        <a:t>Object of transportation</a:t>
                      </a:r>
                      <a:endParaRPr lang="en-US" sz="1200" b="1" kern="1400" dirty="0">
                        <a:solidFill>
                          <a:srgbClr val="0070C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43400">
                <a:tc>
                  <a:txBody>
                    <a:bodyPr/>
                    <a:lstStyle/>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r>
                        <a:rPr lang="en-US" sz="1200" kern="1400" dirty="0" smtClean="0">
                          <a:solidFill>
                            <a:srgbClr val="000000"/>
                          </a:solidFill>
                          <a:latin typeface="Times New Roman"/>
                          <a:ea typeface="Calibri"/>
                        </a:rPr>
                        <a:t>Harbor</a:t>
                      </a:r>
                    </a:p>
                    <a:p>
                      <a:pPr marL="0" marR="0">
                        <a:spcBef>
                          <a:spcPts val="0"/>
                        </a:spcBef>
                        <a:spcAft>
                          <a:spcPts val="0"/>
                        </a:spcAft>
                      </a:pPr>
                      <a:r>
                        <a:rPr lang="en-US" sz="1200" kern="1400" dirty="0" smtClean="0">
                          <a:solidFill>
                            <a:srgbClr val="000000"/>
                          </a:solidFill>
                          <a:latin typeface="Times New Roman"/>
                          <a:ea typeface="Calibri"/>
                        </a:rPr>
                        <a:t>Harbors</a:t>
                      </a:r>
                    </a:p>
                    <a:p>
                      <a:pPr marL="0" marR="0">
                        <a:spcBef>
                          <a:spcPts val="0"/>
                        </a:spcBef>
                        <a:spcAft>
                          <a:spcPts val="0"/>
                        </a:spcAft>
                      </a:pPr>
                      <a:r>
                        <a:rPr lang="en-US" sz="1200" kern="1400" dirty="0" smtClean="0">
                          <a:solidFill>
                            <a:srgbClr val="000000"/>
                          </a:solidFill>
                          <a:latin typeface="Times New Roman"/>
                          <a:ea typeface="Calibri"/>
                        </a:rPr>
                        <a:t>Harbour</a:t>
                      </a:r>
                    </a:p>
                    <a:p>
                      <a:pPr marL="0" marR="0">
                        <a:spcBef>
                          <a:spcPts val="0"/>
                        </a:spcBef>
                        <a:spcAft>
                          <a:spcPts val="0"/>
                        </a:spcAft>
                      </a:pPr>
                      <a:r>
                        <a:rPr lang="en-US" sz="1200" kern="1400" dirty="0" smtClean="0">
                          <a:solidFill>
                            <a:srgbClr val="000000"/>
                          </a:solidFill>
                          <a:latin typeface="Times New Roman"/>
                          <a:ea typeface="Calibri"/>
                        </a:rPr>
                        <a:t>Harbours</a:t>
                      </a: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r>
                        <a:rPr lang="en-US" sz="1200" kern="1400" dirty="0" smtClean="0">
                          <a:solidFill>
                            <a:srgbClr val="000000"/>
                          </a:solidFill>
                          <a:latin typeface="Times New Roman"/>
                          <a:ea typeface="Calibri"/>
                        </a:rPr>
                        <a:t>Port</a:t>
                      </a:r>
                    </a:p>
                    <a:p>
                      <a:pPr marL="0" marR="0">
                        <a:spcBef>
                          <a:spcPts val="0"/>
                        </a:spcBef>
                        <a:spcAft>
                          <a:spcPts val="0"/>
                        </a:spcAft>
                      </a:pPr>
                      <a:r>
                        <a:rPr lang="en-US" sz="1200" kern="1400" dirty="0" smtClean="0">
                          <a:solidFill>
                            <a:srgbClr val="000000"/>
                          </a:solidFill>
                          <a:latin typeface="Times New Roman"/>
                          <a:ea typeface="Calibri"/>
                        </a:rPr>
                        <a:t>Ports</a:t>
                      </a: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r>
                        <a:rPr lang="en-US" sz="1200" kern="1400" dirty="0" smtClean="0">
                          <a:solidFill>
                            <a:srgbClr val="000000"/>
                          </a:solidFill>
                          <a:latin typeface="Times New Roman"/>
                          <a:ea typeface="Calibri"/>
                        </a:rPr>
                        <a:t>Dock</a:t>
                      </a:r>
                    </a:p>
                    <a:p>
                      <a:pPr marL="0" marR="0">
                        <a:spcBef>
                          <a:spcPts val="0"/>
                        </a:spcBef>
                        <a:spcAft>
                          <a:spcPts val="0"/>
                        </a:spcAft>
                      </a:pPr>
                      <a:r>
                        <a:rPr lang="en-US" sz="1200" kern="1400" dirty="0" smtClean="0">
                          <a:solidFill>
                            <a:srgbClr val="000000"/>
                          </a:solidFill>
                          <a:latin typeface="Times New Roman"/>
                          <a:ea typeface="Calibri"/>
                        </a:rPr>
                        <a:t>Docks</a:t>
                      </a: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p>
                      <a:pPr marL="0" marR="0" indent="0" algn="l" defTabSz="1410782" rtl="0" eaLnBrk="1" fontAlgn="auto" latinLnBrk="0" hangingPunct="1">
                        <a:lnSpc>
                          <a:spcPct val="100000"/>
                        </a:lnSpc>
                        <a:spcBef>
                          <a:spcPts val="0"/>
                        </a:spcBef>
                        <a:spcAft>
                          <a:spcPts val="0"/>
                        </a:spcAft>
                        <a:buClrTx/>
                        <a:buSzTx/>
                        <a:buFontTx/>
                        <a:buNone/>
                        <a:tabLst/>
                        <a:defRPr/>
                      </a:pPr>
                      <a:endParaRPr lang="en-US" sz="1200" kern="1400" baseline="0" dirty="0" smtClean="0">
                        <a:solidFill>
                          <a:srgbClr val="000000"/>
                        </a:solidFill>
                        <a:latin typeface="Times New Roman"/>
                        <a:ea typeface="Calibri"/>
                      </a:endParaRPr>
                    </a:p>
                    <a:p>
                      <a:pPr marL="0" marR="0" indent="0" algn="l" defTabSz="1410782" rtl="0" eaLnBrk="1" fontAlgn="auto" latinLnBrk="0" hangingPunct="1">
                        <a:lnSpc>
                          <a:spcPct val="100000"/>
                        </a:lnSpc>
                        <a:spcBef>
                          <a:spcPts val="0"/>
                        </a:spcBef>
                        <a:spcAft>
                          <a:spcPts val="0"/>
                        </a:spcAft>
                        <a:buClrTx/>
                        <a:buSzTx/>
                        <a:buFontTx/>
                        <a:buNone/>
                        <a:tabLst/>
                        <a:defRPr/>
                      </a:pPr>
                      <a:endParaRPr lang="en-US" sz="1200" kern="1400" baseline="0" dirty="0" smtClean="0">
                        <a:solidFill>
                          <a:srgbClr val="000000"/>
                        </a:solidFill>
                        <a:latin typeface="Times New Roman"/>
                        <a:ea typeface="Calibri"/>
                      </a:endParaRPr>
                    </a:p>
                    <a:p>
                      <a:pPr marL="0" marR="0" indent="0" algn="l" defTabSz="1410782" rtl="0" eaLnBrk="1" fontAlgn="auto" latinLnBrk="0" hangingPunct="1">
                        <a:lnSpc>
                          <a:spcPct val="100000"/>
                        </a:lnSpc>
                        <a:spcBef>
                          <a:spcPts val="600"/>
                        </a:spcBef>
                        <a:spcAft>
                          <a:spcPts val="0"/>
                        </a:spcAft>
                        <a:buClrTx/>
                        <a:buSzTx/>
                        <a:buFontTx/>
                        <a:buNone/>
                        <a:tabLst/>
                        <a:defRPr/>
                      </a:pPr>
                      <a:r>
                        <a:rPr lang="en-US" sz="1200" kern="1400" baseline="0" dirty="0" smtClean="0">
                          <a:solidFill>
                            <a:srgbClr val="000000"/>
                          </a:solidFill>
                          <a:latin typeface="Times New Roman"/>
                          <a:ea typeface="Calibri"/>
                        </a:rPr>
                        <a:t>Liverpool dock facilities</a:t>
                      </a:r>
                      <a:endParaRPr lang="en-US" sz="1200" kern="1400" dirty="0" smtClean="0">
                        <a:solidFill>
                          <a:srgbClr val="000000"/>
                        </a:solidFill>
                        <a:latin typeface="Times New Roman"/>
                        <a:ea typeface="Calibri"/>
                      </a:endParaRPr>
                    </a:p>
                    <a:p>
                      <a:pPr marL="0" marR="0">
                        <a:spcBef>
                          <a:spcPts val="600"/>
                        </a:spcBef>
                        <a:spcAft>
                          <a:spcPts val="0"/>
                        </a:spcAft>
                      </a:pPr>
                      <a:r>
                        <a:rPr lang="en-US" sz="1200" kern="1400" dirty="0" smtClean="0">
                          <a:solidFill>
                            <a:srgbClr val="000000"/>
                          </a:solidFill>
                          <a:latin typeface="Times New Roman"/>
                          <a:ea typeface="Calibri"/>
                        </a:rPr>
                        <a:t>Inland ports</a:t>
                      </a:r>
                    </a:p>
                    <a:p>
                      <a:pPr marL="0" marR="0">
                        <a:spcBef>
                          <a:spcPts val="600"/>
                        </a:spcBef>
                        <a:spcAft>
                          <a:spcPts val="0"/>
                        </a:spcAft>
                      </a:pPr>
                      <a:r>
                        <a:rPr lang="en-US" sz="1200" kern="1400" dirty="0" smtClean="0">
                          <a:solidFill>
                            <a:srgbClr val="000000"/>
                          </a:solidFill>
                          <a:latin typeface="Times New Roman"/>
                          <a:ea typeface="Calibri"/>
                        </a:rPr>
                        <a:t>Boat facilities</a:t>
                      </a:r>
                    </a:p>
                    <a:p>
                      <a:pPr marL="0" marR="0">
                        <a:spcBef>
                          <a:spcPts val="600"/>
                        </a:spcBef>
                        <a:spcAft>
                          <a:spcPts val="0"/>
                        </a:spcAft>
                      </a:pPr>
                      <a:r>
                        <a:rPr lang="en-US" sz="1200" kern="1400" dirty="0" smtClean="0">
                          <a:solidFill>
                            <a:srgbClr val="000000"/>
                          </a:solidFill>
                          <a:latin typeface="Times New Roman"/>
                          <a:ea typeface="Calibri"/>
                        </a:rPr>
                        <a:t>Coastal oil</a:t>
                      </a:r>
                      <a:r>
                        <a:rPr lang="en-US" sz="1200" kern="1400" baseline="0" dirty="0" smtClean="0">
                          <a:solidFill>
                            <a:srgbClr val="000000"/>
                          </a:solidFill>
                          <a:latin typeface="Times New Roman"/>
                          <a:ea typeface="Calibri"/>
                        </a:rPr>
                        <a:t> terminal</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1028700" algn="l"/>
                        </a:tabLst>
                      </a:pPr>
                      <a:r>
                        <a:rPr lang="en-US" sz="1200" kern="1400" dirty="0" smtClean="0">
                          <a:solidFill>
                            <a:srgbClr val="000000"/>
                          </a:solidFill>
                          <a:latin typeface="Times New Roman"/>
                          <a:ea typeface="Calibri"/>
                        </a:rPr>
                        <a:t>	__</a:t>
                      </a:r>
                    </a:p>
                    <a:p>
                      <a:pPr marL="0" marR="0">
                        <a:spcBef>
                          <a:spcPts val="0"/>
                        </a:spcBef>
                        <a:spcAft>
                          <a:spcPts val="0"/>
                        </a:spcAft>
                        <a:tabLst>
                          <a:tab pos="1028700" algn="l"/>
                        </a:tabLst>
                      </a:pPr>
                      <a:r>
                        <a:rPr lang="en-US" sz="1200" kern="1400" dirty="0" smtClean="0">
                          <a:solidFill>
                            <a:srgbClr val="000000"/>
                          </a:solidFill>
                          <a:latin typeface="Times New Roman"/>
                          <a:ea typeface="Calibri"/>
                        </a:rPr>
                        <a:t>Harbor 	    |</a:t>
                      </a:r>
                    </a:p>
                    <a:p>
                      <a:pPr marL="0" marR="0">
                        <a:spcBef>
                          <a:spcPts val="0"/>
                        </a:spcBef>
                        <a:spcAft>
                          <a:spcPts val="0"/>
                        </a:spcAft>
                        <a:tabLst>
                          <a:tab pos="1028700" algn="l"/>
                        </a:tabLst>
                      </a:pPr>
                      <a:r>
                        <a:rPr lang="en-US" sz="1200" kern="1400" dirty="0" smtClean="0">
                          <a:solidFill>
                            <a:srgbClr val="000000"/>
                          </a:solidFill>
                          <a:latin typeface="Times New Roman"/>
                          <a:ea typeface="Calibri"/>
                        </a:rPr>
                        <a:t>	    |</a:t>
                      </a:r>
                    </a:p>
                    <a:p>
                      <a:pPr marL="0" marR="0">
                        <a:spcBef>
                          <a:spcPts val="0"/>
                        </a:spcBef>
                        <a:spcAft>
                          <a:spcPts val="0"/>
                        </a:spcAft>
                        <a:tabLst>
                          <a:tab pos="1028700" algn="l"/>
                        </a:tabLst>
                      </a:pPr>
                      <a:r>
                        <a:rPr lang="en-US" sz="1200" kern="1400" dirty="0" smtClean="0">
                          <a:solidFill>
                            <a:srgbClr val="000000"/>
                          </a:solidFill>
                          <a:latin typeface="Times New Roman"/>
                          <a:ea typeface="Calibri"/>
                        </a:rPr>
                        <a:t>	    |</a:t>
                      </a:r>
                    </a:p>
                    <a:p>
                      <a:pPr marL="0" marR="0">
                        <a:spcBef>
                          <a:spcPts val="0"/>
                        </a:spcBef>
                        <a:spcAft>
                          <a:spcPts val="0"/>
                        </a:spcAft>
                        <a:tabLst>
                          <a:tab pos="1028700" algn="l"/>
                        </a:tabLst>
                      </a:pPr>
                      <a:r>
                        <a:rPr lang="en-US" sz="1200" kern="1400" dirty="0" smtClean="0">
                          <a:solidFill>
                            <a:srgbClr val="000000"/>
                          </a:solidFill>
                          <a:latin typeface="Times New Roman"/>
                          <a:ea typeface="Calibri"/>
                        </a:rPr>
                        <a:t>	    &gt;</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Times New Roman"/>
                          <a:ea typeface="Calibri"/>
                        </a:rPr>
                        <a:t>	    |</a:t>
                      </a:r>
                    </a:p>
                    <a:p>
                      <a:pPr marL="0" marR="0">
                        <a:spcBef>
                          <a:spcPts val="0"/>
                        </a:spcBef>
                        <a:spcAft>
                          <a:spcPts val="0"/>
                        </a:spcAft>
                        <a:tabLst>
                          <a:tab pos="1028700" algn="l"/>
                        </a:tabLst>
                      </a:pPr>
                      <a:r>
                        <a:rPr lang="en-US" sz="1200" kern="1400" dirty="0" smtClean="0">
                          <a:solidFill>
                            <a:srgbClr val="000000"/>
                          </a:solidFill>
                          <a:latin typeface="Times New Roman"/>
                          <a:ea typeface="Calibri"/>
                        </a:rPr>
                        <a:t>Port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Times New Roman"/>
                          <a:ea typeface="Calibri"/>
                        </a:rPr>
                        <a: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Times New Roman"/>
                          <a:ea typeface="Calibri"/>
                        </a:rPr>
                        <a: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Times New Roman"/>
                          <a:ea typeface="Calibri"/>
                        </a:rPr>
                        <a:t>Dock	__|</a:t>
                      </a:r>
                    </a:p>
                    <a:p>
                      <a:pPr marL="0" marR="0">
                        <a:spcBef>
                          <a:spcPts val="0"/>
                        </a:spcBef>
                        <a:spcAft>
                          <a:spcPts val="0"/>
                        </a:spcAft>
                        <a:tabLst>
                          <a:tab pos="1028700" algn="l"/>
                        </a:tabLst>
                      </a:pPr>
                      <a:endParaRPr lang="en-US" sz="1200" kern="1400" dirty="0" smtClean="0">
                        <a:solidFill>
                          <a:srgbClr val="000000"/>
                        </a:solidFill>
                        <a:latin typeface="Times New Roman"/>
                        <a:ea typeface="Calibri"/>
                      </a:endParaRPr>
                    </a:p>
                    <a:p>
                      <a:pPr marL="0" marR="0">
                        <a:spcBef>
                          <a:spcPts val="0"/>
                        </a:spcBef>
                        <a:spcAft>
                          <a:spcPts val="0"/>
                        </a:spcAft>
                        <a:tabLst>
                          <a:tab pos="1028700" algn="l"/>
                        </a:tabLs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baseline="0" dirty="0" smtClean="0">
                        <a:solidFill>
                          <a:srgbClr val="000000"/>
                        </a:solidFill>
                        <a:latin typeface="Times New Roman"/>
                        <a:ea typeface="Calibri"/>
                      </a:endParaRPr>
                    </a:p>
                    <a:p>
                      <a:pPr marL="0" marR="0">
                        <a:spcBef>
                          <a:spcPts val="0"/>
                        </a:spcBef>
                        <a:spcAft>
                          <a:spcPts val="0"/>
                        </a:spcAft>
                      </a:pPr>
                      <a:endParaRPr lang="en-US" sz="1200" kern="1400" baseline="0" dirty="0" smtClean="0">
                        <a:solidFill>
                          <a:srgbClr val="000000"/>
                        </a:solidFill>
                        <a:latin typeface="Times New Roman"/>
                        <a:ea typeface="Calibri"/>
                      </a:endParaRPr>
                    </a:p>
                    <a:p>
                      <a:pPr marL="0" marR="0">
                        <a:spcBef>
                          <a:spcPts val="600"/>
                        </a:spcBef>
                        <a:spcAft>
                          <a:spcPts val="0"/>
                        </a:spcAft>
                      </a:pPr>
                      <a:r>
                        <a:rPr lang="en-US" sz="1200" kern="1400" baseline="0" dirty="0" smtClean="0">
                          <a:solidFill>
                            <a:srgbClr val="000000"/>
                          </a:solidFill>
                          <a:latin typeface="Times New Roman"/>
                          <a:ea typeface="Calibri"/>
                        </a:rPr>
                        <a:t>Liverpool dock facility</a:t>
                      </a:r>
                    </a:p>
                    <a:p>
                      <a:pPr marL="0" marR="0">
                        <a:spcBef>
                          <a:spcPts val="600"/>
                        </a:spcBef>
                        <a:spcAft>
                          <a:spcPts val="0"/>
                        </a:spcAft>
                      </a:pPr>
                      <a:r>
                        <a:rPr lang="en-US" sz="1200" kern="1400" dirty="0" smtClean="0">
                          <a:solidFill>
                            <a:srgbClr val="000000"/>
                          </a:solidFill>
                          <a:latin typeface="Times New Roman"/>
                          <a:ea typeface="Calibri"/>
                        </a:rPr>
                        <a:t>Inland port</a:t>
                      </a:r>
                    </a:p>
                    <a:p>
                      <a:pPr marL="0" marR="0">
                        <a:spcBef>
                          <a:spcPts val="600"/>
                        </a:spcBef>
                        <a:spcAft>
                          <a:spcPts val="0"/>
                        </a:spcAft>
                      </a:pPr>
                      <a:r>
                        <a:rPr lang="en-US" sz="1200" kern="1400" dirty="0" smtClean="0">
                          <a:solidFill>
                            <a:srgbClr val="000000"/>
                          </a:solidFill>
                          <a:latin typeface="Times New Roman"/>
                          <a:ea typeface="Calibri"/>
                        </a:rPr>
                        <a:t>Boat facility</a:t>
                      </a:r>
                    </a:p>
                    <a:p>
                      <a:pPr marL="0" marR="0">
                        <a:spcBef>
                          <a:spcPts val="600"/>
                        </a:spcBef>
                        <a:spcAft>
                          <a:spcPts val="0"/>
                        </a:spcAft>
                      </a:pPr>
                      <a:r>
                        <a:rPr lang="en-US" sz="1200" kern="1400" dirty="0" smtClean="0">
                          <a:solidFill>
                            <a:srgbClr val="000000"/>
                          </a:solidFill>
                          <a:latin typeface="Times New Roman"/>
                          <a:ea typeface="Calibri"/>
                        </a:rPr>
                        <a:t>Coastal oil</a:t>
                      </a:r>
                      <a:r>
                        <a:rPr lang="en-US" sz="1200" kern="1400" baseline="0" dirty="0" smtClean="0">
                          <a:solidFill>
                            <a:srgbClr val="000000"/>
                          </a:solidFill>
                          <a:latin typeface="Times New Roman"/>
                          <a:ea typeface="Calibri"/>
                        </a:rPr>
                        <a:t> terminal</a:t>
                      </a:r>
                      <a:endParaRPr lang="en-US" sz="1200" kern="1400" dirty="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r>
                        <a:rPr lang="en-US" sz="1200" kern="1400" dirty="0" smtClean="0">
                          <a:solidFill>
                            <a:srgbClr val="000000"/>
                          </a:solidFill>
                          <a:latin typeface="Times New Roman"/>
                          <a:ea typeface="Calibri"/>
                        </a:rPr>
                        <a:t>Airport</a:t>
                      </a: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r>
                        <a:rPr lang="en-US" sz="1200" kern="1400" dirty="0" smtClean="0">
                          <a:solidFill>
                            <a:srgbClr val="000000"/>
                          </a:solidFill>
                          <a:latin typeface="Times New Roman"/>
                          <a:ea typeface="Calibri"/>
                        </a:rPr>
                        <a:t>Harbor</a:t>
                      </a: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r>
                        <a:rPr lang="en-US" sz="1200" kern="1400" dirty="0" smtClean="0">
                          <a:solidFill>
                            <a:srgbClr val="000000"/>
                          </a:solidFill>
                          <a:latin typeface="Times New Roman"/>
                          <a:ea typeface="Calibri"/>
                        </a:rPr>
                        <a:t>Parking garage</a:t>
                      </a: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r>
                        <a:rPr lang="en-US" sz="1200" kern="1400" dirty="0" smtClean="0">
                          <a:solidFill>
                            <a:srgbClr val="000000"/>
                          </a:solidFill>
                          <a:latin typeface="Times New Roman"/>
                          <a:ea typeface="Calibri"/>
                        </a:rPr>
                        <a:t>Railroad station</a:t>
                      </a: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r>
                        <a:rPr lang="en-US" sz="1100" kern="1400" baseline="0" dirty="0" smtClean="0">
                          <a:solidFill>
                            <a:srgbClr val="000000"/>
                          </a:solidFill>
                          <a:latin typeface="+mn-lt"/>
                          <a:ea typeface="Calibri"/>
                        </a:rPr>
                        <a:t>Traffic station  </a:t>
                      </a:r>
                    </a:p>
                    <a:p>
                      <a:pPr marL="0" marR="0">
                        <a:spcBef>
                          <a:spcPts val="0"/>
                        </a:spcBef>
                        <a:spcAft>
                          <a:spcPts val="0"/>
                        </a:spcAft>
                      </a:pPr>
                      <a:r>
                        <a:rPr lang="en-US" sz="1100" kern="1400" dirty="0" smtClean="0">
                          <a:solidFill>
                            <a:srgbClr val="000000"/>
                          </a:solidFill>
                          <a:latin typeface="+mn-lt"/>
                          <a:ea typeface="Calibri"/>
                        </a:rPr>
                        <a:t>    NT Airport</a:t>
                      </a:r>
                    </a:p>
                    <a:p>
                      <a:pPr marL="0" marR="0">
                        <a:spcBef>
                          <a:spcPts val="0"/>
                        </a:spcBef>
                        <a:spcAft>
                          <a:spcPts val="0"/>
                        </a:spcAft>
                      </a:pPr>
                      <a:r>
                        <a:rPr lang="en-US" sz="1100" kern="1400" dirty="0" smtClean="0">
                          <a:solidFill>
                            <a:srgbClr val="000000"/>
                          </a:solidFill>
                          <a:latin typeface="+mn-lt"/>
                          <a:ea typeface="Calibri"/>
                        </a:rPr>
                        <a:t>    NT</a:t>
                      </a:r>
                      <a:r>
                        <a:rPr lang="en-US" sz="1100" kern="1400" baseline="0" dirty="0" smtClean="0">
                          <a:solidFill>
                            <a:srgbClr val="000000"/>
                          </a:solidFill>
                          <a:latin typeface="+mn-lt"/>
                          <a:ea typeface="Calibri"/>
                        </a:rPr>
                        <a:t> Harbor</a:t>
                      </a:r>
                      <a:endParaRPr lang="en-US" sz="1100" kern="1400" dirty="0" smtClean="0">
                        <a:solidFill>
                          <a:srgbClr val="000000"/>
                        </a:solidFill>
                        <a:latin typeface="+mn-lt"/>
                        <a:ea typeface="Calibri"/>
                      </a:endParaRPr>
                    </a:p>
                    <a:p>
                      <a:pPr marL="0" marR="0">
                        <a:spcBef>
                          <a:spcPts val="0"/>
                        </a:spcBef>
                        <a:spcAft>
                          <a:spcPts val="0"/>
                        </a:spcAft>
                      </a:pPr>
                      <a:r>
                        <a:rPr lang="en-US" sz="1100" kern="1400" dirty="0" smtClean="0">
                          <a:solidFill>
                            <a:srgbClr val="000000"/>
                          </a:solidFill>
                          <a:latin typeface="+mn-lt"/>
                          <a:ea typeface="Calibri"/>
                        </a:rPr>
                        <a:t>    NT</a:t>
                      </a:r>
                      <a:r>
                        <a:rPr lang="en-US" sz="1100" kern="1400" baseline="0" dirty="0" smtClean="0">
                          <a:solidFill>
                            <a:srgbClr val="000000"/>
                          </a:solidFill>
                          <a:latin typeface="+mn-lt"/>
                          <a:ea typeface="Calibri"/>
                        </a:rPr>
                        <a:t> Parking garage</a:t>
                      </a:r>
                    </a:p>
                    <a:p>
                      <a:pPr marL="0" marR="0">
                        <a:spcBef>
                          <a:spcPts val="0"/>
                        </a:spcBef>
                        <a:spcAft>
                          <a:spcPts val="0"/>
                        </a:spcAft>
                      </a:pPr>
                      <a:r>
                        <a:rPr lang="en-US" sz="1100" kern="1400" baseline="0" dirty="0" smtClean="0">
                          <a:solidFill>
                            <a:srgbClr val="000000"/>
                          </a:solidFill>
                          <a:latin typeface="+mn-lt"/>
                          <a:ea typeface="Calibri"/>
                        </a:rPr>
                        <a:t>    NT  RR station</a:t>
                      </a:r>
                    </a:p>
                    <a:p>
                      <a:pPr marL="0" marR="0">
                        <a:spcBef>
                          <a:spcPts val="1200"/>
                        </a:spcBef>
                        <a:spcAft>
                          <a:spcPts val="0"/>
                        </a:spcAft>
                      </a:pPr>
                      <a:r>
                        <a:rPr lang="en-US" sz="1200" kern="1400" baseline="0" dirty="0" smtClean="0">
                          <a:solidFill>
                            <a:srgbClr val="000000"/>
                          </a:solidFill>
                          <a:latin typeface="Times New Roman"/>
                          <a:ea typeface="Calibri"/>
                        </a:rPr>
                        <a:t>Liverpool harbor</a:t>
                      </a:r>
                    </a:p>
                    <a:p>
                      <a:pPr marL="0" marR="0">
                        <a:spcBef>
                          <a:spcPts val="600"/>
                        </a:spcBef>
                        <a:spcAft>
                          <a:spcPts val="0"/>
                        </a:spcAft>
                      </a:pPr>
                      <a:r>
                        <a:rPr lang="en-US" sz="1200" kern="1400" baseline="0" dirty="0" smtClean="0">
                          <a:solidFill>
                            <a:srgbClr val="000000"/>
                          </a:solidFill>
                          <a:latin typeface="Times New Roman"/>
                          <a:ea typeface="Calibri"/>
                        </a:rPr>
                        <a:t>Inland </a:t>
                      </a:r>
                      <a:r>
                        <a:rPr lang="en-US" sz="1200" kern="1400" dirty="0" smtClean="0">
                          <a:solidFill>
                            <a:srgbClr val="000000"/>
                          </a:solidFill>
                          <a:latin typeface="Times New Roman"/>
                          <a:ea typeface="Calibri"/>
                          <a:cs typeface="+mn-cs"/>
                        </a:rPr>
                        <a:t>harbor</a:t>
                      </a:r>
                    </a:p>
                    <a:p>
                      <a:pPr marL="0" marR="0">
                        <a:spcBef>
                          <a:spcPts val="600"/>
                        </a:spcBef>
                        <a:spcAft>
                          <a:spcPts val="0"/>
                        </a:spcAft>
                      </a:pPr>
                      <a:r>
                        <a:rPr lang="en-US" sz="1200" kern="1400" dirty="0" smtClean="0">
                          <a:solidFill>
                            <a:srgbClr val="000000"/>
                          </a:solidFill>
                          <a:latin typeface="Times New Roman"/>
                          <a:ea typeface="Calibri"/>
                        </a:rPr>
                        <a:t>Boat harbor</a:t>
                      </a:r>
                    </a:p>
                    <a:p>
                      <a:pPr marL="0" marR="0">
                        <a:spcBef>
                          <a:spcPts val="600"/>
                        </a:spcBef>
                        <a:spcAft>
                          <a:spcPts val="0"/>
                        </a:spcAft>
                      </a:pPr>
                      <a:r>
                        <a:rPr lang="en-US" sz="1200" kern="1400" dirty="0" smtClean="0">
                          <a:solidFill>
                            <a:srgbClr val="000000"/>
                          </a:solidFill>
                          <a:latin typeface="Times New Roman"/>
                          <a:ea typeface="Calibri"/>
                        </a:rPr>
                        <a:t>Coastal oil</a:t>
                      </a:r>
                      <a:r>
                        <a:rPr lang="en-US" sz="1200" kern="1400" baseline="0" dirty="0" smtClean="0">
                          <a:solidFill>
                            <a:srgbClr val="000000"/>
                          </a:solidFill>
                          <a:latin typeface="Times New Roman"/>
                          <a:ea typeface="Calibri"/>
                        </a:rPr>
                        <a:t> harbor</a:t>
                      </a:r>
                      <a:endParaRPr lang="en-US" sz="1200" kern="1400" dirty="0">
                        <a:solidFill>
                          <a:srgbClr val="000000"/>
                        </a:solidFill>
                        <a:latin typeface="Times New Roman"/>
                        <a:ea typeface="Calibri"/>
                        <a:cs typeface="+mn-cs"/>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tabLst>
                          <a:tab pos="1085850" algn="l"/>
                        </a:tabLst>
                      </a:pPr>
                      <a:r>
                        <a:rPr lang="en-US" sz="1200" kern="1400" dirty="0" smtClean="0">
                          <a:solidFill>
                            <a:srgbClr val="000000"/>
                          </a:solidFill>
                          <a:latin typeface="Times New Roman"/>
                          <a:ea typeface="Calibri"/>
                        </a:rPr>
                        <a:t>=  </a:t>
                      </a:r>
                      <a:r>
                        <a:rPr lang="en-US" sz="1200" kern="1400" dirty="0" smtClean="0">
                          <a:solidFill>
                            <a:srgbClr val="00B050"/>
                          </a:solidFill>
                          <a:latin typeface="Times New Roman"/>
                          <a:ea typeface="Calibri"/>
                        </a:rPr>
                        <a:t>Traffic station</a:t>
                      </a:r>
                      <a:r>
                        <a:rPr lang="en-US" sz="1200" kern="1400" dirty="0" smtClean="0">
                          <a:solidFill>
                            <a:srgbClr val="000000"/>
                          </a:solidFill>
                          <a:latin typeface="Times New Roman"/>
                          <a:ea typeface="Calibri"/>
                        </a:rPr>
                        <a:t> : </a:t>
                      </a:r>
                      <a:r>
                        <a:rPr lang="en-US" sz="1200" kern="1400" dirty="0" smtClean="0">
                          <a:solidFill>
                            <a:srgbClr val="FF0000"/>
                          </a:solidFill>
                          <a:latin typeface="Times New Roman"/>
                          <a:ea typeface="Calibri"/>
                        </a:rPr>
                        <a:t>Air transport</a:t>
                      </a:r>
                    </a:p>
                    <a:p>
                      <a:pPr marL="0" marR="0">
                        <a:spcBef>
                          <a:spcPts val="0"/>
                        </a:spcBef>
                        <a:spcAft>
                          <a:spcPts val="0"/>
                        </a:spcAft>
                        <a:tabLst>
                          <a:tab pos="1085850" algn="l"/>
                        </a:tabLst>
                      </a:pPr>
                      <a:endParaRPr lang="en-US" sz="1200" kern="1400" dirty="0" smtClean="0">
                        <a:solidFill>
                          <a:srgbClr val="000000"/>
                        </a:solidFill>
                        <a:latin typeface="Times New Roman"/>
                        <a:ea typeface="Calibri"/>
                      </a:endParaRPr>
                    </a:p>
                    <a:p>
                      <a:pPr marL="0" marR="0">
                        <a:spcBef>
                          <a:spcPts val="0"/>
                        </a:spcBef>
                        <a:spcAft>
                          <a:spcPts val="0"/>
                        </a:spcAft>
                        <a:tabLst>
                          <a:tab pos="1085850" algn="l"/>
                        </a:tabLst>
                      </a:pPr>
                      <a:endParaRPr lang="en-US" sz="1200" kern="1400" baseline="0" dirty="0" smtClean="0">
                        <a:solidFill>
                          <a:srgbClr val="000000"/>
                        </a:solidFill>
                        <a:latin typeface="Times New Roman"/>
                        <a:ea typeface="Calibri"/>
                      </a:endParaRPr>
                    </a:p>
                    <a:p>
                      <a:pPr marL="0" marR="0">
                        <a:spcBef>
                          <a:spcPts val="0"/>
                        </a:spcBef>
                        <a:spcAft>
                          <a:spcPts val="0"/>
                        </a:spcAft>
                        <a:tabLst>
                          <a:tab pos="1085850" algn="l"/>
                        </a:tabLst>
                      </a:pPr>
                      <a:r>
                        <a:rPr lang="en-US" sz="1200" kern="1400" baseline="0" dirty="0" smtClean="0">
                          <a:solidFill>
                            <a:srgbClr val="000000"/>
                          </a:solidFill>
                          <a:latin typeface="Times New Roman"/>
                          <a:ea typeface="Calibri"/>
                        </a:rPr>
                        <a:t>=</a:t>
                      </a:r>
                      <a:r>
                        <a:rPr lang="en-US" sz="1200" kern="1400" dirty="0" smtClean="0">
                          <a:solidFill>
                            <a:srgbClr val="000000"/>
                          </a:solidFill>
                          <a:latin typeface="Times New Roman"/>
                          <a:ea typeface="Calibri"/>
                        </a:rPr>
                        <a:t>  </a:t>
                      </a:r>
                      <a:r>
                        <a:rPr lang="en-US" sz="1200" kern="1400" dirty="0" smtClean="0">
                          <a:solidFill>
                            <a:srgbClr val="00B050"/>
                          </a:solidFill>
                          <a:latin typeface="Times New Roman"/>
                          <a:ea typeface="Calibri"/>
                        </a:rPr>
                        <a:t>Traffic station</a:t>
                      </a:r>
                      <a:r>
                        <a:rPr lang="en-US" sz="1200" kern="1400" dirty="0" smtClean="0">
                          <a:solidFill>
                            <a:srgbClr val="000000"/>
                          </a:solidFill>
                          <a:latin typeface="Times New Roman"/>
                          <a:ea typeface="Calibri"/>
                        </a:rPr>
                        <a:t> : </a:t>
                      </a:r>
                      <a:r>
                        <a:rPr lang="en-US" sz="1200" kern="1400" dirty="0" smtClean="0">
                          <a:solidFill>
                            <a:srgbClr val="FF0000"/>
                          </a:solidFill>
                          <a:latin typeface="Times New Roman"/>
                          <a:ea typeface="Calibri"/>
                          <a:cs typeface="+mn-cs"/>
                        </a:rPr>
                        <a:t>Water transport</a:t>
                      </a:r>
                    </a:p>
                    <a:p>
                      <a:pPr marL="0" marR="0">
                        <a:spcBef>
                          <a:spcPts val="0"/>
                        </a:spcBef>
                        <a:spcAft>
                          <a:spcPts val="0"/>
                        </a:spcAft>
                        <a:tabLst>
                          <a:tab pos="1085850" algn="l"/>
                        </a:tabLst>
                      </a:pPr>
                      <a:endParaRPr lang="en-US" sz="1200" kern="1400" baseline="0" dirty="0" smtClean="0">
                        <a:solidFill>
                          <a:srgbClr val="000000"/>
                        </a:solidFill>
                        <a:latin typeface="Times New Roman"/>
                        <a:ea typeface="Calibri"/>
                      </a:endParaRPr>
                    </a:p>
                    <a:p>
                      <a:pPr marL="0" marR="0">
                        <a:spcBef>
                          <a:spcPts val="0"/>
                        </a:spcBef>
                        <a:spcAft>
                          <a:spcPts val="0"/>
                        </a:spcAft>
                        <a:tabLst>
                          <a:tab pos="1085850" algn="l"/>
                        </a:tabLst>
                      </a:pPr>
                      <a:endParaRPr lang="en-US" sz="1200" kern="1400" baseline="0" dirty="0" smtClean="0">
                        <a:solidFill>
                          <a:srgbClr val="000000"/>
                        </a:solidFill>
                        <a:latin typeface="Times New Roman"/>
                        <a:ea typeface="Calibri"/>
                      </a:endParaRPr>
                    </a:p>
                    <a:p>
                      <a:pPr marL="0" marR="0">
                        <a:spcBef>
                          <a:spcPts val="0"/>
                        </a:spcBef>
                        <a:spcAft>
                          <a:spcPts val="0"/>
                        </a:spcAft>
                        <a:tabLst>
                          <a:tab pos="1085850" algn="l"/>
                        </a:tabLst>
                      </a:pPr>
                      <a:r>
                        <a:rPr lang="en-US" sz="1200" kern="1400" baseline="0" dirty="0" smtClean="0">
                          <a:solidFill>
                            <a:srgbClr val="000000"/>
                          </a:solidFill>
                          <a:latin typeface="Times New Roman"/>
                          <a:ea typeface="Calibri"/>
                        </a:rPr>
                        <a:t>=</a:t>
                      </a:r>
                      <a:r>
                        <a:rPr lang="en-US" sz="1200" kern="1400" dirty="0" smtClean="0">
                          <a:solidFill>
                            <a:srgbClr val="000000"/>
                          </a:solidFill>
                          <a:latin typeface="Times New Roman"/>
                          <a:ea typeface="Calibri"/>
                        </a:rPr>
                        <a:t>  </a:t>
                      </a:r>
                      <a:r>
                        <a:rPr lang="en-US" sz="1200" kern="1400" dirty="0" smtClean="0">
                          <a:solidFill>
                            <a:srgbClr val="00B050"/>
                          </a:solidFill>
                          <a:latin typeface="Times New Roman"/>
                          <a:ea typeface="Calibri"/>
                        </a:rPr>
                        <a:t>Traffic station</a:t>
                      </a:r>
                      <a:r>
                        <a:rPr lang="en-US" sz="1200" kern="1400" dirty="0" smtClean="0">
                          <a:solidFill>
                            <a:srgbClr val="000000"/>
                          </a:solidFill>
                          <a:latin typeface="Times New Roman"/>
                          <a:ea typeface="Calibri"/>
                        </a:rPr>
                        <a:t> : </a:t>
                      </a:r>
                      <a:r>
                        <a:rPr lang="en-US" sz="1200" kern="1400" dirty="0" smtClean="0">
                          <a:solidFill>
                            <a:srgbClr val="FF0000"/>
                          </a:solidFill>
                          <a:latin typeface="Times New Roman"/>
                          <a:ea typeface="Calibri"/>
                          <a:cs typeface="+mn-cs"/>
                        </a:rPr>
                        <a:t>Road transport</a:t>
                      </a:r>
                    </a:p>
                    <a:p>
                      <a:pPr marL="0" marR="0">
                        <a:spcBef>
                          <a:spcPts val="0"/>
                        </a:spcBef>
                        <a:spcAft>
                          <a:spcPts val="0"/>
                        </a:spcAft>
                        <a:tabLst>
                          <a:tab pos="1085850" algn="l"/>
                        </a:tabLst>
                      </a:pPr>
                      <a:endParaRPr lang="en-US" sz="1200" kern="1400" baseline="0" dirty="0" smtClean="0">
                        <a:solidFill>
                          <a:srgbClr val="000000"/>
                        </a:solidFill>
                        <a:latin typeface="Times New Roman"/>
                        <a:ea typeface="Calibri"/>
                      </a:endParaRPr>
                    </a:p>
                    <a:p>
                      <a:pPr marL="0" marR="0">
                        <a:spcBef>
                          <a:spcPts val="0"/>
                        </a:spcBef>
                        <a:spcAft>
                          <a:spcPts val="0"/>
                        </a:spcAft>
                        <a:tabLst>
                          <a:tab pos="1085850" algn="l"/>
                        </a:tabLst>
                      </a:pPr>
                      <a:endParaRPr lang="en-US" sz="1200" kern="1400" baseline="0" dirty="0" smtClean="0">
                        <a:solidFill>
                          <a:srgbClr val="000000"/>
                        </a:solidFill>
                        <a:latin typeface="Times New Roman"/>
                        <a:ea typeface="Calibri"/>
                      </a:endParaRPr>
                    </a:p>
                    <a:p>
                      <a:pPr marL="0" marR="0">
                        <a:spcBef>
                          <a:spcPts val="0"/>
                        </a:spcBef>
                        <a:spcAft>
                          <a:spcPts val="0"/>
                        </a:spcAft>
                        <a:tabLst>
                          <a:tab pos="1085850" algn="l"/>
                        </a:tabLst>
                      </a:pPr>
                      <a:r>
                        <a:rPr lang="en-US" sz="1200" kern="1400" baseline="0" dirty="0" smtClean="0">
                          <a:solidFill>
                            <a:srgbClr val="000000"/>
                          </a:solidFill>
                          <a:latin typeface="Times New Roman"/>
                          <a:ea typeface="Calibri"/>
                        </a:rPr>
                        <a:t>=</a:t>
                      </a:r>
                      <a:r>
                        <a:rPr lang="en-US" sz="1200" kern="1400" dirty="0" smtClean="0">
                          <a:solidFill>
                            <a:srgbClr val="000000"/>
                          </a:solidFill>
                          <a:latin typeface="Times New Roman"/>
                          <a:ea typeface="Calibri"/>
                        </a:rPr>
                        <a:t>  </a:t>
                      </a:r>
                      <a:r>
                        <a:rPr lang="en-US" sz="1200" kern="1400" dirty="0" smtClean="0">
                          <a:solidFill>
                            <a:srgbClr val="00B050"/>
                          </a:solidFill>
                          <a:latin typeface="Times New Roman"/>
                          <a:ea typeface="Calibri"/>
                        </a:rPr>
                        <a:t>Traffic station</a:t>
                      </a:r>
                      <a:r>
                        <a:rPr lang="en-US" sz="1200" kern="1400" dirty="0" smtClean="0">
                          <a:solidFill>
                            <a:srgbClr val="000000"/>
                          </a:solidFill>
                          <a:latin typeface="Times New Roman"/>
                          <a:ea typeface="Calibri"/>
                        </a:rPr>
                        <a:t> : </a:t>
                      </a:r>
                      <a:r>
                        <a:rPr lang="en-US" sz="1200" kern="1400" dirty="0" smtClean="0">
                          <a:solidFill>
                            <a:srgbClr val="FF0000"/>
                          </a:solidFill>
                          <a:latin typeface="Times New Roman"/>
                          <a:ea typeface="Calibri"/>
                          <a:cs typeface="+mn-cs"/>
                        </a:rPr>
                        <a:t>Rail transport</a:t>
                      </a:r>
                    </a:p>
                    <a:p>
                      <a:pPr marL="0" marR="0">
                        <a:spcBef>
                          <a:spcPts val="0"/>
                        </a:spcBef>
                        <a:spcAft>
                          <a:spcPts val="0"/>
                        </a:spcAft>
                      </a:pPr>
                      <a:endParaRPr lang="en-US" sz="1200" kern="1400" baseline="0" dirty="0" smtClean="0">
                        <a:solidFill>
                          <a:srgbClr val="000000"/>
                        </a:solidFill>
                        <a:latin typeface="Times New Roman"/>
                        <a:ea typeface="Calibri"/>
                      </a:endParaRPr>
                    </a:p>
                    <a:p>
                      <a:pPr marL="0" marR="0">
                        <a:spcBef>
                          <a:spcPts val="0"/>
                        </a:spcBef>
                        <a:spcAft>
                          <a:spcPts val="0"/>
                        </a:spcAft>
                      </a:pPr>
                      <a:endParaRPr lang="en-US" sz="1200" kern="1400" baseline="0" dirty="0" smtClean="0">
                        <a:solidFill>
                          <a:srgbClr val="000000"/>
                        </a:solidFill>
                        <a:latin typeface="Times New Roman"/>
                        <a:ea typeface="Calibri"/>
                      </a:endParaRPr>
                    </a:p>
                    <a:p>
                      <a:pPr marL="0" marR="0">
                        <a:spcBef>
                          <a:spcPts val="0"/>
                        </a:spcBef>
                        <a:spcAft>
                          <a:spcPts val="0"/>
                        </a:spcAft>
                      </a:pPr>
                      <a:endParaRPr lang="en-US" sz="1200" kern="1400" baseline="0" dirty="0" smtClean="0">
                        <a:solidFill>
                          <a:srgbClr val="000000"/>
                        </a:solidFill>
                        <a:latin typeface="Times New Roman"/>
                        <a:ea typeface="Calibri"/>
                        <a:cs typeface="+mn-cs"/>
                      </a:endParaRPr>
                    </a:p>
                    <a:p>
                      <a:pPr marL="0" marR="0">
                        <a:spcBef>
                          <a:spcPts val="0"/>
                        </a:spcBef>
                        <a:spcAft>
                          <a:spcPts val="0"/>
                        </a:spcAft>
                      </a:pPr>
                      <a:endParaRPr lang="en-US" sz="1100" kern="1400" baseline="0" dirty="0" smtClean="0">
                        <a:solidFill>
                          <a:srgbClr val="000000"/>
                        </a:solidFill>
                        <a:latin typeface="Times New Roman"/>
                        <a:ea typeface="Calibri"/>
                        <a:cs typeface="+mn-cs"/>
                      </a:endParaRPr>
                    </a:p>
                    <a:p>
                      <a:pPr marL="0" marR="0">
                        <a:spcBef>
                          <a:spcPts val="0"/>
                        </a:spcBef>
                        <a:spcAft>
                          <a:spcPts val="0"/>
                        </a:spcAft>
                      </a:pPr>
                      <a:endParaRPr lang="en-US" sz="1200" kern="1400" baseline="0" dirty="0" smtClean="0">
                        <a:solidFill>
                          <a:srgbClr val="000000"/>
                        </a:solidFill>
                        <a:latin typeface="Times New Roman"/>
                        <a:ea typeface="Calibri"/>
                        <a:cs typeface="+mn-cs"/>
                      </a:endParaRPr>
                    </a:p>
                    <a:p>
                      <a:pPr marL="0" marR="0">
                        <a:spcBef>
                          <a:spcPts val="0"/>
                        </a:spcBef>
                        <a:spcAft>
                          <a:spcPts val="0"/>
                        </a:spcAft>
                      </a:pPr>
                      <a:endParaRPr lang="en-US" sz="1200" kern="1400" baseline="0" dirty="0" smtClean="0">
                        <a:solidFill>
                          <a:srgbClr val="000000"/>
                        </a:solidFill>
                        <a:latin typeface="Times New Roman"/>
                        <a:ea typeface="Calibri"/>
                        <a:cs typeface="+mn-cs"/>
                      </a:endParaRPr>
                    </a:p>
                    <a:p>
                      <a:pPr marL="0" marR="0">
                        <a:spcBef>
                          <a:spcPts val="600"/>
                        </a:spcBef>
                        <a:spcAft>
                          <a:spcPts val="0"/>
                        </a:spcAft>
                      </a:pPr>
                      <a:r>
                        <a:rPr lang="en-US" sz="1200" kern="1400" baseline="0" dirty="0" smtClean="0">
                          <a:solidFill>
                            <a:srgbClr val="000000"/>
                          </a:solidFill>
                          <a:latin typeface="Times New Roman"/>
                          <a:ea typeface="Calibri"/>
                          <a:cs typeface="+mn-cs"/>
                        </a:rPr>
                        <a:t>= Harbor :  Liverpool</a:t>
                      </a:r>
                      <a:r>
                        <a:rPr lang="en-US" sz="1200" kern="1400" baseline="0" dirty="0" smtClean="0">
                          <a:solidFill>
                            <a:srgbClr val="000000"/>
                          </a:solidFill>
                          <a:latin typeface="Times New Roman"/>
                          <a:ea typeface="Calibri"/>
                        </a:rPr>
                        <a:t> = </a:t>
                      </a:r>
                      <a:r>
                        <a:rPr lang="en-US" sz="1200" kern="1400" dirty="0" smtClean="0">
                          <a:solidFill>
                            <a:srgbClr val="000000"/>
                          </a:solidFill>
                          <a:latin typeface="Times New Roman"/>
                          <a:ea typeface="Calibri"/>
                        </a:rPr>
                        <a:t>Tr. station : </a:t>
                      </a:r>
                      <a:r>
                        <a:rPr lang="en-US" sz="1200" kern="1400" baseline="0" dirty="0" smtClean="0">
                          <a:solidFill>
                            <a:srgbClr val="000000"/>
                          </a:solidFill>
                          <a:latin typeface="Times New Roman"/>
                          <a:ea typeface="Calibri"/>
                        </a:rPr>
                        <a:t>Water tr. : Liverpool</a:t>
                      </a:r>
                    </a:p>
                    <a:p>
                      <a:pPr marL="0" marR="0">
                        <a:spcBef>
                          <a:spcPts val="600"/>
                        </a:spcBef>
                        <a:spcAft>
                          <a:spcPts val="0"/>
                        </a:spcAft>
                      </a:pPr>
                      <a:r>
                        <a:rPr lang="sv-SE" sz="1200" kern="1400" baseline="0" smtClean="0">
                          <a:solidFill>
                            <a:srgbClr val="000000"/>
                          </a:solidFill>
                          <a:latin typeface="Times New Roman"/>
                          <a:ea typeface="Calibri"/>
                        </a:rPr>
                        <a:t>= Harbor :  Inland water tr. = Tr. station : Inland w. tr.</a:t>
                      </a:r>
                      <a:endParaRPr lang="en-US" sz="1200" kern="1400" baseline="0" dirty="0" smtClean="0">
                        <a:solidFill>
                          <a:srgbClr val="000000"/>
                        </a:solidFill>
                        <a:latin typeface="Times New Roman"/>
                        <a:ea typeface="Calibri"/>
                      </a:endParaRPr>
                    </a:p>
                    <a:p>
                      <a:pPr marL="0" marR="0">
                        <a:spcBef>
                          <a:spcPts val="600"/>
                        </a:spcBef>
                        <a:spcAft>
                          <a:spcPts val="0"/>
                        </a:spcAft>
                      </a:pPr>
                      <a:r>
                        <a:rPr lang="en-US" sz="1200" kern="1400" baseline="0" dirty="0" smtClean="0">
                          <a:solidFill>
                            <a:srgbClr val="000000"/>
                          </a:solidFill>
                          <a:latin typeface="Times New Roman"/>
                          <a:ea typeface="Calibri"/>
                        </a:rPr>
                        <a:t>= Harbor :  Small ship = Tr. station : Water tr. : Sm. ship</a:t>
                      </a:r>
                    </a:p>
                    <a:p>
                      <a:pPr marL="0" marR="0">
                        <a:spcBef>
                          <a:spcPts val="600"/>
                        </a:spcBef>
                        <a:spcAft>
                          <a:spcPts val="0"/>
                        </a:spcAft>
                      </a:pPr>
                      <a:r>
                        <a:rPr lang="en-US" sz="1200" kern="1400" baseline="0" dirty="0" smtClean="0">
                          <a:solidFill>
                            <a:srgbClr val="000000"/>
                          </a:solidFill>
                          <a:latin typeface="Times New Roman"/>
                          <a:ea typeface="Calibri"/>
                        </a:rPr>
                        <a:t>= Harbor :  Ocean transport : Oil = Tr. station : Oc.tr. : O</a:t>
                      </a:r>
                      <a:endParaRPr lang="en-US" sz="1200" kern="1400" dirty="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857250" algn="l"/>
                        </a:tabLst>
                      </a:pPr>
                      <a:endParaRPr lang="en-US" sz="1200" kern="1400" dirty="0" smtClean="0">
                        <a:solidFill>
                          <a:srgbClr val="000000"/>
                        </a:solidFill>
                        <a:latin typeface="Times New Roman"/>
                        <a:ea typeface="Calibri"/>
                      </a:endParaRPr>
                    </a:p>
                    <a:p>
                      <a:pPr marL="0" marR="0">
                        <a:spcBef>
                          <a:spcPts val="0"/>
                        </a:spcBef>
                        <a:spcAft>
                          <a:spcPts val="0"/>
                        </a:spcAft>
                        <a:tabLst>
                          <a:tab pos="857250" algn="l"/>
                        </a:tabLst>
                      </a:pPr>
                      <a:r>
                        <a:rPr lang="en-US" sz="1200" kern="1400" dirty="0" smtClean="0">
                          <a:solidFill>
                            <a:srgbClr val="000000"/>
                          </a:solidFill>
                          <a:latin typeface="Times New Roman"/>
                          <a:ea typeface="Calibri"/>
                        </a:rPr>
                        <a:t>Airplane 	=  </a:t>
                      </a:r>
                      <a:r>
                        <a:rPr lang="en-US" sz="1200" kern="1400" dirty="0" smtClean="0">
                          <a:solidFill>
                            <a:srgbClr val="00B050"/>
                          </a:solidFill>
                          <a:latin typeface="Times New Roman"/>
                          <a:ea typeface="Calibri"/>
                        </a:rPr>
                        <a:t>Vehicle</a:t>
                      </a:r>
                      <a:r>
                        <a:rPr lang="en-US" sz="1200" kern="1400" baseline="0" dirty="0" smtClean="0">
                          <a:solidFill>
                            <a:srgbClr val="000000"/>
                          </a:solidFill>
                          <a:latin typeface="Times New Roman"/>
                          <a:ea typeface="Calibri"/>
                        </a:rPr>
                        <a:t> : </a:t>
                      </a:r>
                      <a:r>
                        <a:rPr lang="en-US" sz="1200" kern="1400" dirty="0" smtClean="0">
                          <a:solidFill>
                            <a:srgbClr val="FF0000"/>
                          </a:solidFill>
                          <a:latin typeface="Times New Roman"/>
                          <a:ea typeface="Calibri"/>
                        </a:rPr>
                        <a:t>Air transport</a:t>
                      </a:r>
                    </a:p>
                    <a:p>
                      <a:pPr marL="0" marR="0">
                        <a:spcBef>
                          <a:spcPts val="0"/>
                        </a:spcBef>
                        <a:spcAft>
                          <a:spcPts val="0"/>
                        </a:spcAft>
                        <a:tabLst>
                          <a:tab pos="857250" algn="l"/>
                        </a:tabLst>
                      </a:pPr>
                      <a:endParaRPr lang="en-US" sz="1200" kern="1400" dirty="0" smtClean="0">
                        <a:solidFill>
                          <a:srgbClr val="000000"/>
                        </a:solidFill>
                        <a:latin typeface="Times New Roman"/>
                        <a:ea typeface="Calibri"/>
                      </a:endParaRPr>
                    </a:p>
                    <a:p>
                      <a:pPr marL="0" marR="0">
                        <a:spcBef>
                          <a:spcPts val="0"/>
                        </a:spcBef>
                        <a:spcAft>
                          <a:spcPts val="0"/>
                        </a:spcAft>
                        <a:tabLst>
                          <a:tab pos="857250" algn="l"/>
                        </a:tabLst>
                      </a:pPr>
                      <a:endParaRPr lang="en-US" sz="1200" kern="1400" dirty="0" smtClean="0">
                        <a:solidFill>
                          <a:srgbClr val="000000"/>
                        </a:solidFill>
                        <a:latin typeface="Times New Roman"/>
                        <a:ea typeface="Calibri"/>
                      </a:endParaRPr>
                    </a:p>
                    <a:p>
                      <a:pPr marL="0" marR="0">
                        <a:spcBef>
                          <a:spcPts val="0"/>
                        </a:spcBef>
                        <a:spcAft>
                          <a:spcPts val="0"/>
                        </a:spcAft>
                        <a:tabLst>
                          <a:tab pos="857250" algn="l"/>
                        </a:tabLst>
                      </a:pPr>
                      <a:r>
                        <a:rPr lang="en-US" sz="1200" kern="1400" dirty="0" smtClean="0">
                          <a:solidFill>
                            <a:srgbClr val="000000"/>
                          </a:solidFill>
                          <a:latin typeface="Times New Roman"/>
                          <a:ea typeface="Calibri"/>
                        </a:rPr>
                        <a:t>Ship 	=  </a:t>
                      </a:r>
                      <a:r>
                        <a:rPr lang="en-US" sz="1200" kern="1400" dirty="0" smtClean="0">
                          <a:solidFill>
                            <a:srgbClr val="00B050"/>
                          </a:solidFill>
                          <a:latin typeface="Times New Roman"/>
                          <a:ea typeface="Calibri"/>
                        </a:rPr>
                        <a:t>Vehicle</a:t>
                      </a:r>
                      <a:r>
                        <a:rPr lang="en-US" sz="1200" kern="1400" baseline="0" dirty="0" smtClean="0">
                          <a:solidFill>
                            <a:srgbClr val="000000"/>
                          </a:solidFill>
                          <a:latin typeface="Times New Roman"/>
                          <a:ea typeface="Calibri"/>
                        </a:rPr>
                        <a:t> : </a:t>
                      </a:r>
                      <a:r>
                        <a:rPr lang="en-US" sz="1200" kern="1400" dirty="0" smtClean="0">
                          <a:solidFill>
                            <a:srgbClr val="FF0000"/>
                          </a:solidFill>
                          <a:latin typeface="Times New Roman"/>
                          <a:ea typeface="Calibri"/>
                        </a:rPr>
                        <a:t>Water transport</a:t>
                      </a:r>
                    </a:p>
                    <a:p>
                      <a:pPr marL="0" marR="0">
                        <a:spcBef>
                          <a:spcPts val="0"/>
                        </a:spcBef>
                        <a:spcAft>
                          <a:spcPts val="0"/>
                        </a:spcAft>
                        <a:tabLst>
                          <a:tab pos="857250" algn="l"/>
                        </a:tabLst>
                      </a:pPr>
                      <a:endParaRPr lang="en-US" sz="1200" kern="1400" dirty="0" smtClean="0">
                        <a:solidFill>
                          <a:srgbClr val="000000"/>
                        </a:solidFill>
                        <a:latin typeface="Times New Roman"/>
                        <a:ea typeface="Calibri"/>
                      </a:endParaRPr>
                    </a:p>
                    <a:p>
                      <a:pPr marL="0" marR="0">
                        <a:spcBef>
                          <a:spcPts val="0"/>
                        </a:spcBef>
                        <a:spcAft>
                          <a:spcPts val="0"/>
                        </a:spcAft>
                        <a:tabLst>
                          <a:tab pos="857250" algn="l"/>
                        </a:tabLst>
                      </a:pPr>
                      <a:endParaRPr lang="en-US" sz="1200" kern="1400" dirty="0" smtClean="0">
                        <a:solidFill>
                          <a:srgbClr val="000000"/>
                        </a:solidFill>
                        <a:latin typeface="Times New Roman"/>
                        <a:ea typeface="Calibri"/>
                      </a:endParaRPr>
                    </a:p>
                    <a:p>
                      <a:pPr marL="0" marR="0">
                        <a:spcBef>
                          <a:spcPts val="0"/>
                        </a:spcBef>
                        <a:spcAft>
                          <a:spcPts val="0"/>
                        </a:spcAft>
                        <a:tabLst>
                          <a:tab pos="857250" algn="l"/>
                        </a:tabLst>
                      </a:pPr>
                      <a:r>
                        <a:rPr lang="en-US" sz="1200" kern="1400" dirty="0" smtClean="0">
                          <a:solidFill>
                            <a:srgbClr val="000000"/>
                          </a:solidFill>
                          <a:latin typeface="Times New Roman"/>
                          <a:ea typeface="Calibri"/>
                        </a:rPr>
                        <a:t>Car 	=  </a:t>
                      </a:r>
                      <a:r>
                        <a:rPr lang="en-US" sz="1200" kern="1400" dirty="0" smtClean="0">
                          <a:solidFill>
                            <a:srgbClr val="00B050"/>
                          </a:solidFill>
                          <a:latin typeface="Times New Roman"/>
                          <a:ea typeface="Calibri"/>
                        </a:rPr>
                        <a:t>Vehicle</a:t>
                      </a:r>
                      <a:r>
                        <a:rPr lang="en-US" sz="1200" kern="1400" baseline="0" dirty="0" smtClean="0">
                          <a:solidFill>
                            <a:srgbClr val="000000"/>
                          </a:solidFill>
                          <a:latin typeface="Times New Roman"/>
                          <a:ea typeface="Calibri"/>
                        </a:rPr>
                        <a:t> :</a:t>
                      </a:r>
                      <a:r>
                        <a:rPr lang="en-US" sz="1200" kern="1400" dirty="0" smtClean="0">
                          <a:solidFill>
                            <a:srgbClr val="FF0000"/>
                          </a:solidFill>
                          <a:latin typeface="Times New Roman"/>
                          <a:ea typeface="Calibri"/>
                          <a:cs typeface="+mn-cs"/>
                        </a:rPr>
                        <a:t> Road transport</a:t>
                      </a:r>
                    </a:p>
                    <a:p>
                      <a:pPr marL="0" marR="0">
                        <a:spcBef>
                          <a:spcPts val="0"/>
                        </a:spcBef>
                        <a:spcAft>
                          <a:spcPts val="0"/>
                        </a:spcAft>
                        <a:tabLst>
                          <a:tab pos="857250" algn="l"/>
                        </a:tabLst>
                      </a:pPr>
                      <a:endParaRPr lang="en-US" sz="1200" kern="1400" dirty="0" smtClean="0">
                        <a:solidFill>
                          <a:srgbClr val="000000"/>
                        </a:solidFill>
                        <a:latin typeface="Times New Roman"/>
                        <a:ea typeface="Calibri"/>
                      </a:endParaRPr>
                    </a:p>
                    <a:p>
                      <a:pPr marL="0" marR="0">
                        <a:spcBef>
                          <a:spcPts val="0"/>
                        </a:spcBef>
                        <a:spcAft>
                          <a:spcPts val="0"/>
                        </a:spcAft>
                        <a:tabLst>
                          <a:tab pos="857250" algn="l"/>
                        </a:tabLst>
                      </a:pPr>
                      <a:endParaRPr lang="en-US" sz="1200" kern="1400" dirty="0" smtClean="0">
                        <a:solidFill>
                          <a:srgbClr val="000000"/>
                        </a:solidFill>
                        <a:latin typeface="Times New Roman"/>
                        <a:ea typeface="Calibri"/>
                      </a:endParaRPr>
                    </a:p>
                    <a:p>
                      <a:pPr marL="0" marR="0">
                        <a:spcBef>
                          <a:spcPts val="0"/>
                        </a:spcBef>
                        <a:spcAft>
                          <a:spcPts val="0"/>
                        </a:spcAft>
                        <a:tabLst>
                          <a:tab pos="857250" algn="l"/>
                        </a:tabLst>
                      </a:pPr>
                      <a:r>
                        <a:rPr lang="en-US" sz="1200" kern="1400" dirty="0" smtClean="0">
                          <a:solidFill>
                            <a:srgbClr val="000000"/>
                          </a:solidFill>
                          <a:latin typeface="Times New Roman"/>
                          <a:ea typeface="Calibri"/>
                        </a:rPr>
                        <a:t>Locomotive 	=  </a:t>
                      </a:r>
                      <a:r>
                        <a:rPr lang="en-US" sz="1200" kern="1400" dirty="0" smtClean="0">
                          <a:solidFill>
                            <a:srgbClr val="00B050"/>
                          </a:solidFill>
                          <a:latin typeface="Times New Roman"/>
                          <a:ea typeface="Calibri"/>
                        </a:rPr>
                        <a:t>Vehicle</a:t>
                      </a:r>
                      <a:r>
                        <a:rPr lang="en-US" sz="1200" kern="1400" baseline="0" dirty="0" smtClean="0">
                          <a:solidFill>
                            <a:srgbClr val="000000"/>
                          </a:solidFill>
                          <a:latin typeface="Times New Roman"/>
                          <a:ea typeface="Calibri"/>
                        </a:rPr>
                        <a:t> : </a:t>
                      </a:r>
                      <a:r>
                        <a:rPr lang="en-US" sz="1200" kern="1400" dirty="0" smtClean="0">
                          <a:solidFill>
                            <a:srgbClr val="FF0000"/>
                          </a:solidFill>
                          <a:latin typeface="Times New Roman"/>
                          <a:ea typeface="Calibri"/>
                          <a:cs typeface="+mn-cs"/>
                        </a:rPr>
                        <a:t>Rail transport</a:t>
                      </a: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Times New Roman"/>
                        <a:ea typeface="Calibri"/>
                      </a:endParaRPr>
                    </a:p>
                    <a:p>
                      <a:pPr marL="0" marR="0" algn="l" defTabSz="1410782" rtl="0" eaLnBrk="1" latinLnBrk="0" hangingPunct="1">
                        <a:spcBef>
                          <a:spcPts val="0"/>
                        </a:spcBef>
                        <a:spcAft>
                          <a:spcPts val="0"/>
                        </a:spcAft>
                        <a:tabLst>
                          <a:tab pos="857250" algn="l"/>
                        </a:tabLst>
                      </a:pPr>
                      <a:r>
                        <a:rPr lang="en-US" sz="1200" kern="1400" dirty="0" smtClean="0">
                          <a:solidFill>
                            <a:srgbClr val="FF0000"/>
                          </a:solidFill>
                          <a:latin typeface="Times New Roman"/>
                          <a:ea typeface="Calibri"/>
                          <a:cs typeface="+mn-cs"/>
                        </a:rPr>
                        <a:t>Ground transport</a:t>
                      </a:r>
                    </a:p>
                    <a:p>
                      <a:pPr marL="0" marR="0" algn="l" defTabSz="1410782" rtl="0" eaLnBrk="1" latinLnBrk="0" hangingPunct="1">
                        <a:spcBef>
                          <a:spcPts val="0"/>
                        </a:spcBef>
                        <a:spcAft>
                          <a:spcPts val="0"/>
                        </a:spcAft>
                        <a:tabLst>
                          <a:tab pos="857250" algn="l"/>
                        </a:tabLst>
                      </a:pPr>
                      <a:r>
                        <a:rPr lang="en-US" sz="1200" kern="1400" dirty="0" smtClean="0">
                          <a:solidFill>
                            <a:srgbClr val="FF0000"/>
                          </a:solidFill>
                          <a:latin typeface="Times New Roman"/>
                          <a:ea typeface="Calibri"/>
                          <a:cs typeface="+mn-cs"/>
                        </a:rPr>
                        <a:t>        Road transport</a:t>
                      </a:r>
                    </a:p>
                    <a:p>
                      <a:pPr marL="0" marR="0" algn="l" defTabSz="1410782" rtl="0" eaLnBrk="1" latinLnBrk="0" hangingPunct="1">
                        <a:spcBef>
                          <a:spcPts val="0"/>
                        </a:spcBef>
                        <a:spcAft>
                          <a:spcPts val="0"/>
                        </a:spcAft>
                        <a:tabLst>
                          <a:tab pos="857250" algn="l"/>
                        </a:tabLst>
                      </a:pPr>
                      <a:r>
                        <a:rPr lang="en-US" sz="1200" kern="1400" dirty="0" smtClean="0">
                          <a:solidFill>
                            <a:srgbClr val="FF0000"/>
                          </a:solidFill>
                          <a:latin typeface="Times New Roman"/>
                          <a:ea typeface="Calibri"/>
                          <a:cs typeface="+mn-cs"/>
                        </a:rPr>
                        <a:t>        Rail transport</a:t>
                      </a:r>
                    </a:p>
                    <a:p>
                      <a:pPr marL="0" marR="0" algn="l" defTabSz="1410782" rtl="0" eaLnBrk="1" latinLnBrk="0" hangingPunct="1">
                        <a:spcBef>
                          <a:spcPts val="0"/>
                        </a:spcBef>
                        <a:spcAft>
                          <a:spcPts val="0"/>
                        </a:spcAft>
                        <a:tabLst>
                          <a:tab pos="857250" algn="l"/>
                        </a:tabLst>
                      </a:pPr>
                      <a:endParaRPr lang="en-US" sz="1200" kern="1400" dirty="0" smtClean="0">
                        <a:solidFill>
                          <a:srgbClr val="FF0000"/>
                        </a:solidFill>
                        <a:latin typeface="Times New Roman"/>
                        <a:ea typeface="Calibri"/>
                        <a:cs typeface="+mn-cs"/>
                      </a:endParaRPr>
                    </a:p>
                    <a:p>
                      <a:pPr marL="0" marR="0" algn="l" defTabSz="1410782" rtl="0" eaLnBrk="1" latinLnBrk="0" hangingPunct="1">
                        <a:spcBef>
                          <a:spcPts val="0"/>
                        </a:spcBef>
                        <a:spcAft>
                          <a:spcPts val="0"/>
                        </a:spcAft>
                        <a:tabLst>
                          <a:tab pos="857250" algn="l"/>
                        </a:tabLst>
                      </a:pPr>
                      <a:r>
                        <a:rPr lang="en-US" sz="1200" kern="1400" dirty="0" smtClean="0">
                          <a:solidFill>
                            <a:srgbClr val="FF0000"/>
                          </a:solidFill>
                          <a:latin typeface="Times New Roman"/>
                          <a:ea typeface="Calibri"/>
                          <a:cs typeface="+mn-cs"/>
                        </a:rPr>
                        <a:t>Water transport</a:t>
                      </a:r>
                    </a:p>
                    <a:p>
                      <a:pPr marL="0" marR="0" algn="l" defTabSz="1410782" rtl="0" eaLnBrk="1" latinLnBrk="0" hangingPunct="1">
                        <a:spcBef>
                          <a:spcPts val="0"/>
                        </a:spcBef>
                        <a:spcAft>
                          <a:spcPts val="0"/>
                        </a:spcAft>
                        <a:tabLst>
                          <a:tab pos="857250" algn="l"/>
                        </a:tabLst>
                      </a:pPr>
                      <a:endParaRPr lang="en-US" sz="1200" kern="1400" dirty="0" smtClean="0">
                        <a:solidFill>
                          <a:srgbClr val="FF0000"/>
                        </a:solidFill>
                        <a:latin typeface="Times New Roman"/>
                        <a:ea typeface="Calibri"/>
                        <a:cs typeface="+mn-cs"/>
                      </a:endParaRPr>
                    </a:p>
                    <a:p>
                      <a:pPr marL="0" marR="0" algn="l" defTabSz="1410782" rtl="0" eaLnBrk="1" latinLnBrk="0" hangingPunct="1">
                        <a:spcBef>
                          <a:spcPts val="0"/>
                        </a:spcBef>
                        <a:spcAft>
                          <a:spcPts val="0"/>
                        </a:spcAft>
                        <a:tabLst>
                          <a:tab pos="857250" algn="l"/>
                        </a:tabLst>
                      </a:pPr>
                      <a:r>
                        <a:rPr lang="en-US" sz="1200" kern="1400" dirty="0" smtClean="0">
                          <a:solidFill>
                            <a:srgbClr val="FF0000"/>
                          </a:solidFill>
                          <a:latin typeface="Times New Roman"/>
                          <a:ea typeface="Calibri"/>
                          <a:cs typeface="+mn-cs"/>
                        </a:rPr>
                        <a:t>Air transport</a:t>
                      </a:r>
                    </a:p>
                    <a:p>
                      <a:pPr marL="0" marR="0">
                        <a:spcBef>
                          <a:spcPts val="0"/>
                        </a:spcBef>
                        <a:spcAft>
                          <a:spcPts val="0"/>
                        </a:spcAft>
                      </a:pPr>
                      <a:endParaRPr lang="en-US" sz="1200" kern="1400" baseline="0" dirty="0" smtClean="0">
                        <a:solidFill>
                          <a:srgbClr val="000000"/>
                        </a:solidFill>
                        <a:latin typeface="Times New Roman"/>
                        <a:ea typeface="Calibri"/>
                      </a:endParaRPr>
                    </a:p>
                    <a:p>
                      <a:pPr marL="0" marR="0">
                        <a:spcBef>
                          <a:spcPts val="0"/>
                        </a:spcBef>
                        <a:spcAft>
                          <a:spcPts val="0"/>
                        </a:spcAft>
                      </a:pPr>
                      <a:endParaRPr lang="en-US" sz="1200" kern="1400" baseline="0" dirty="0" smtClean="0">
                        <a:solidFill>
                          <a:srgbClr val="000000"/>
                        </a:solidFill>
                        <a:latin typeface="Times New Roman"/>
                        <a:ea typeface="Calibri"/>
                      </a:endParaRPr>
                    </a:p>
                    <a:p>
                      <a:pPr marL="0" marR="0">
                        <a:spcBef>
                          <a:spcPts val="0"/>
                        </a:spcBef>
                        <a:spcAft>
                          <a:spcPts val="0"/>
                        </a:spcAft>
                      </a:pPr>
                      <a:r>
                        <a:rPr lang="en-US" sz="1200" kern="1400" baseline="0" dirty="0" smtClean="0">
                          <a:solidFill>
                            <a:srgbClr val="000000"/>
                          </a:solidFill>
                          <a:latin typeface="Times New Roman"/>
                          <a:ea typeface="Calibri"/>
                        </a:rPr>
                        <a:t>(In order of historical appearance)</a:t>
                      </a:r>
                    </a:p>
                    <a:p>
                      <a:pPr marL="0" marR="0">
                        <a:spcBef>
                          <a:spcPts val="0"/>
                        </a:spcBef>
                        <a:spcAft>
                          <a:spcPts val="0"/>
                        </a:spcAft>
                      </a:pPr>
                      <a:r>
                        <a:rPr lang="en-US" sz="1200" kern="1400" baseline="0" dirty="0" smtClean="0">
                          <a:solidFill>
                            <a:srgbClr val="000000"/>
                          </a:solidFill>
                          <a:latin typeface="Times New Roman"/>
                          <a:ea typeface="Calibri"/>
                        </a:rPr>
                        <a:t>(Ordering by importance would put Air transport in second position)</a:t>
                      </a:r>
                      <a:endParaRPr lang="en-US" sz="1200" kern="1400" dirty="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Times New Roman"/>
                        <a:ea typeface="Calibri"/>
                      </a:endParaRPr>
                    </a:p>
                    <a:p>
                      <a:pPr marL="0" marR="0" algn="l" defTabSz="1410782" rtl="0" eaLnBrk="1" latinLnBrk="0" hangingPunct="1">
                        <a:spcBef>
                          <a:spcPts val="0"/>
                        </a:spcBef>
                        <a:spcAft>
                          <a:spcPts val="0"/>
                        </a:spcAft>
                      </a:pPr>
                      <a:r>
                        <a:rPr lang="en-US" sz="1200" kern="1400" dirty="0" smtClean="0">
                          <a:solidFill>
                            <a:srgbClr val="00B050"/>
                          </a:solidFill>
                          <a:latin typeface="Times New Roman"/>
                          <a:ea typeface="Calibri"/>
                          <a:cs typeface="+mn-cs"/>
                        </a:rPr>
                        <a:t>Traffic facility</a:t>
                      </a:r>
                    </a:p>
                    <a:p>
                      <a:pPr marL="0" marR="0" algn="l" defTabSz="1410782" rtl="0" eaLnBrk="1" latinLnBrk="0" hangingPunct="1">
                        <a:spcBef>
                          <a:spcPts val="0"/>
                        </a:spcBef>
                        <a:spcAft>
                          <a:spcPts val="0"/>
                        </a:spcAft>
                      </a:pPr>
                      <a:r>
                        <a:rPr lang="en-US" sz="1200" kern="1400" dirty="0" smtClean="0">
                          <a:solidFill>
                            <a:srgbClr val="00B050"/>
                          </a:solidFill>
                          <a:latin typeface="Times New Roman"/>
                          <a:ea typeface="Calibri"/>
                          <a:cs typeface="+mn-cs"/>
                        </a:rPr>
                        <a:t>         Traffic station</a:t>
                      </a:r>
                    </a:p>
                    <a:p>
                      <a:pPr marL="0" marR="0" algn="l" defTabSz="1410782" rtl="0" eaLnBrk="1" latinLnBrk="0" hangingPunct="1">
                        <a:spcBef>
                          <a:spcPts val="0"/>
                        </a:spcBef>
                        <a:spcAft>
                          <a:spcPts val="0"/>
                        </a:spcAft>
                      </a:pPr>
                      <a:r>
                        <a:rPr lang="en-US" sz="1200" kern="1400" dirty="0" smtClean="0">
                          <a:solidFill>
                            <a:srgbClr val="00B050"/>
                          </a:solidFill>
                          <a:latin typeface="Times New Roman"/>
                          <a:ea typeface="Calibri"/>
                          <a:cs typeface="+mn-cs"/>
                        </a:rPr>
                        <a:t>         Traffic route</a:t>
                      </a:r>
                    </a:p>
                    <a:p>
                      <a:pPr marL="0" marR="0" algn="l" defTabSz="1410782" rtl="0" eaLnBrk="1" latinLnBrk="0" hangingPunct="1">
                        <a:spcBef>
                          <a:spcPts val="0"/>
                        </a:spcBef>
                        <a:spcAft>
                          <a:spcPts val="0"/>
                        </a:spcAft>
                      </a:pPr>
                      <a:endParaRPr lang="en-US" sz="1200" kern="1400" dirty="0" smtClean="0">
                        <a:solidFill>
                          <a:srgbClr val="00B050"/>
                        </a:solidFill>
                        <a:latin typeface="Times New Roman"/>
                        <a:ea typeface="Calibri"/>
                        <a:cs typeface="+mn-cs"/>
                      </a:endParaRPr>
                    </a:p>
                    <a:p>
                      <a:pPr marL="0" marR="0" algn="l" defTabSz="1410782" rtl="0" eaLnBrk="1" latinLnBrk="0" hangingPunct="1">
                        <a:spcBef>
                          <a:spcPts val="0"/>
                        </a:spcBef>
                        <a:spcAft>
                          <a:spcPts val="0"/>
                        </a:spcAft>
                      </a:pPr>
                      <a:r>
                        <a:rPr lang="en-US" sz="1200" kern="1400" dirty="0" smtClean="0">
                          <a:solidFill>
                            <a:srgbClr val="00B050"/>
                          </a:solidFill>
                          <a:latin typeface="Times New Roman"/>
                          <a:ea typeface="Calibri"/>
                          <a:cs typeface="+mn-cs"/>
                        </a:rPr>
                        <a:t>Vehicle</a:t>
                      </a:r>
                    </a:p>
                    <a:p>
                      <a:pPr marL="0" marR="0">
                        <a:spcBef>
                          <a:spcPts val="0"/>
                        </a:spcBef>
                        <a:spcAft>
                          <a:spcPts val="0"/>
                        </a:spcAft>
                      </a:pPr>
                      <a:endParaRPr lang="en-US" sz="1200" kern="1400" dirty="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Times New Roman"/>
                        <a:ea typeface="Calibri"/>
                      </a:endParaRPr>
                    </a:p>
                    <a:p>
                      <a:pPr marL="0" marR="0" algn="l" defTabSz="1410782" rtl="0" eaLnBrk="1" latinLnBrk="0" hangingPunct="1">
                        <a:spcBef>
                          <a:spcPts val="0"/>
                        </a:spcBef>
                        <a:spcAft>
                          <a:spcPts val="0"/>
                        </a:spcAft>
                      </a:pPr>
                      <a:r>
                        <a:rPr lang="en-US" sz="1200" kern="1400" dirty="0" smtClean="0">
                          <a:solidFill>
                            <a:srgbClr val="0070C0"/>
                          </a:solidFill>
                          <a:latin typeface="Times New Roman"/>
                          <a:ea typeface="Calibri"/>
                          <a:cs typeface="+mn-cs"/>
                        </a:rPr>
                        <a:t>Passengers</a:t>
                      </a:r>
                    </a:p>
                    <a:p>
                      <a:pPr marL="0" marR="0" algn="l" defTabSz="1410782" rtl="0" eaLnBrk="1" latinLnBrk="0" hangingPunct="1">
                        <a:spcBef>
                          <a:spcPts val="0"/>
                        </a:spcBef>
                        <a:spcAft>
                          <a:spcPts val="0"/>
                        </a:spcAft>
                      </a:pPr>
                      <a:endParaRPr lang="en-US" sz="1200" kern="1400" dirty="0" smtClean="0">
                        <a:solidFill>
                          <a:srgbClr val="0070C0"/>
                        </a:solidFill>
                        <a:latin typeface="Times New Roman"/>
                        <a:ea typeface="Calibri"/>
                        <a:cs typeface="+mn-cs"/>
                      </a:endParaRPr>
                    </a:p>
                    <a:p>
                      <a:pPr marL="0" marR="0" algn="l" defTabSz="1410782" rtl="0" eaLnBrk="1" latinLnBrk="0" hangingPunct="1">
                        <a:spcBef>
                          <a:spcPts val="0"/>
                        </a:spcBef>
                        <a:spcAft>
                          <a:spcPts val="0"/>
                        </a:spcAft>
                      </a:pPr>
                      <a:r>
                        <a:rPr lang="en-US" sz="1200" kern="1400" dirty="0" smtClean="0">
                          <a:solidFill>
                            <a:srgbClr val="0070C0"/>
                          </a:solidFill>
                          <a:latin typeface="Times New Roman"/>
                          <a:ea typeface="Calibri"/>
                          <a:cs typeface="+mn-cs"/>
                        </a:rPr>
                        <a:t>Freight</a:t>
                      </a: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r>
                        <a:rPr lang="en-US" sz="1200" kern="1400" dirty="0" smtClean="0">
                          <a:solidFill>
                            <a:srgbClr val="000000"/>
                          </a:solidFill>
                          <a:latin typeface="Times New Roman"/>
                          <a:ea typeface="Calibri"/>
                        </a:rPr>
                        <a:t>***********************</a:t>
                      </a: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r>
                        <a:rPr lang="en-US" sz="1200" kern="1400" dirty="0" smtClean="0">
                          <a:solidFill>
                            <a:srgbClr val="000000"/>
                          </a:solidFill>
                          <a:latin typeface="Times New Roman"/>
                          <a:ea typeface="Calibri"/>
                        </a:rPr>
                        <a:t>In</a:t>
                      </a:r>
                      <a:r>
                        <a:rPr lang="en-US" sz="1200" kern="1400" baseline="0" dirty="0" smtClean="0">
                          <a:solidFill>
                            <a:srgbClr val="000000"/>
                          </a:solidFill>
                          <a:latin typeface="Times New Roman"/>
                          <a:ea typeface="Calibri"/>
                        </a:rPr>
                        <a:t> reality there are many more facets.  One facet might accommodate general concepts such as</a:t>
                      </a:r>
                    </a:p>
                    <a:p>
                      <a:pPr marL="0" marR="0">
                        <a:spcBef>
                          <a:spcPts val="0"/>
                        </a:spcBef>
                        <a:spcAft>
                          <a:spcPts val="0"/>
                        </a:spcAft>
                      </a:pPr>
                      <a:r>
                        <a:rPr lang="en-US" sz="1200" kern="1400" baseline="0" dirty="0" smtClean="0">
                          <a:solidFill>
                            <a:srgbClr val="000000"/>
                          </a:solidFill>
                          <a:latin typeface="Times New Roman"/>
                          <a:ea typeface="Calibri"/>
                        </a:rPr>
                        <a:t>      Management</a:t>
                      </a:r>
                    </a:p>
                    <a:p>
                      <a:pPr marL="0" marR="0">
                        <a:spcBef>
                          <a:spcPts val="0"/>
                        </a:spcBef>
                        <a:spcAft>
                          <a:spcPts val="0"/>
                        </a:spcAft>
                      </a:pPr>
                      <a:r>
                        <a:rPr lang="en-US" sz="1200" kern="1400" baseline="0" dirty="0" smtClean="0">
                          <a:solidFill>
                            <a:srgbClr val="000000"/>
                          </a:solidFill>
                          <a:latin typeface="Times New Roman"/>
                          <a:ea typeface="Calibri"/>
                        </a:rPr>
                        <a:t>       Planning</a:t>
                      </a:r>
                    </a:p>
                    <a:p>
                      <a:pPr marL="0" marR="0">
                        <a:spcBef>
                          <a:spcPts val="0"/>
                        </a:spcBef>
                        <a:spcAft>
                          <a:spcPts val="0"/>
                        </a:spcAft>
                      </a:pPr>
                      <a:r>
                        <a:rPr lang="en-US" sz="1200" kern="1400" baseline="0" dirty="0" smtClean="0">
                          <a:solidFill>
                            <a:srgbClr val="000000"/>
                          </a:solidFill>
                          <a:latin typeface="Times New Roman"/>
                          <a:ea typeface="Calibri"/>
                        </a:rPr>
                        <a:t>       Quality control</a:t>
                      </a:r>
                    </a:p>
                    <a:p>
                      <a:pPr marL="0" marR="0">
                        <a:spcBef>
                          <a:spcPts val="0"/>
                        </a:spcBef>
                        <a:spcAft>
                          <a:spcPts val="0"/>
                        </a:spcAft>
                      </a:pPr>
                      <a:r>
                        <a:rPr lang="en-US" sz="1200" kern="1400" baseline="0" dirty="0" smtClean="0">
                          <a:solidFill>
                            <a:srgbClr val="000000"/>
                          </a:solidFill>
                          <a:latin typeface="Times New Roman"/>
                          <a:ea typeface="Calibri"/>
                        </a:rPr>
                        <a:t>       Cost</a:t>
                      </a:r>
                    </a:p>
                    <a:p>
                      <a:pPr marL="0" marR="0">
                        <a:spcBef>
                          <a:spcPts val="0"/>
                        </a:spcBef>
                        <a:spcAft>
                          <a:spcPts val="0"/>
                        </a:spcAft>
                      </a:pPr>
                      <a:r>
                        <a:rPr lang="en-US" sz="1200" kern="1400" baseline="0" dirty="0" smtClean="0">
                          <a:solidFill>
                            <a:srgbClr val="000000"/>
                          </a:solidFill>
                          <a:latin typeface="Times New Roman"/>
                          <a:ea typeface="Calibri"/>
                        </a:rPr>
                        <a:t>These concepts apply in other domains as well (common-sense concepts, cross-domain concepts)</a:t>
                      </a:r>
                      <a:endParaRPr lang="en-US" sz="1200" kern="1400" dirty="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b="1" kern="1400" baseline="0" dirty="0" smtClean="0">
                          <a:solidFill>
                            <a:schemeClr val="tx1"/>
                          </a:solidFill>
                          <a:latin typeface="Times New Roman"/>
                          <a:ea typeface="Calibri"/>
                        </a:rPr>
                        <a:t>Query : </a:t>
                      </a:r>
                    </a:p>
                    <a:p>
                      <a:pPr marL="0" marR="0">
                        <a:spcBef>
                          <a:spcPts val="0"/>
                        </a:spcBef>
                        <a:spcAft>
                          <a:spcPts val="0"/>
                        </a:spcAft>
                      </a:pPr>
                      <a:r>
                        <a:rPr lang="en-US" sz="1200" kern="1400" baseline="0" dirty="0" smtClean="0">
                          <a:solidFill>
                            <a:schemeClr val="tx1"/>
                          </a:solidFill>
                          <a:latin typeface="Times New Roman"/>
                          <a:ea typeface="Calibri"/>
                        </a:rPr>
                        <a:t>History : </a:t>
                      </a:r>
                      <a:r>
                        <a:rPr lang="en-US" sz="1200" kern="1400" dirty="0" smtClean="0">
                          <a:solidFill>
                            <a:srgbClr val="FF0000"/>
                          </a:solidFill>
                          <a:latin typeface="Times New Roman"/>
                          <a:ea typeface="Calibri"/>
                          <a:cs typeface="+mn-cs"/>
                        </a:rPr>
                        <a:t>Ground transport, inclusive</a:t>
                      </a:r>
                      <a:r>
                        <a:rPr lang="en-US" sz="1200" kern="1400" baseline="0" dirty="0" smtClean="0">
                          <a:solidFill>
                            <a:schemeClr val="tx1"/>
                          </a:solidFill>
                          <a:latin typeface="Times New Roman"/>
                          <a:ea typeface="Calibri"/>
                        </a:rPr>
                        <a:t> : </a:t>
                      </a:r>
                      <a:r>
                        <a:rPr lang="en-US" sz="1200" kern="1400" dirty="0" smtClean="0">
                          <a:solidFill>
                            <a:srgbClr val="00B050"/>
                          </a:solidFill>
                          <a:latin typeface="Times New Roman"/>
                          <a:ea typeface="Calibri"/>
                          <a:cs typeface="+mn-cs"/>
                        </a:rPr>
                        <a:t>Traffic route</a:t>
                      </a:r>
                      <a:endParaRPr lang="en-US" sz="1200" kern="1400" dirty="0" smtClean="0">
                        <a:solidFill>
                          <a:srgbClr val="FF0000"/>
                        </a:solidFill>
                        <a:latin typeface="Times New Roman"/>
                        <a:ea typeface="Calibri"/>
                        <a:cs typeface="+mn-cs"/>
                      </a:endParaRPr>
                    </a:p>
                    <a:p>
                      <a:pPr marL="0" marR="0">
                        <a:spcBef>
                          <a:spcPts val="0"/>
                        </a:spcBef>
                        <a:spcAft>
                          <a:spcPts val="0"/>
                        </a:spcAft>
                      </a:pPr>
                      <a:endParaRPr lang="en-US" sz="1200" b="1" kern="1400" dirty="0" smtClean="0">
                        <a:solidFill>
                          <a:schemeClr val="tx1"/>
                        </a:solidFill>
                        <a:latin typeface="Times New Roman"/>
                        <a:ea typeface="Calibri"/>
                      </a:endParaRPr>
                    </a:p>
                    <a:p>
                      <a:pPr marL="0" marR="0">
                        <a:spcBef>
                          <a:spcPts val="0"/>
                        </a:spcBef>
                        <a:spcAft>
                          <a:spcPts val="0"/>
                        </a:spcAft>
                      </a:pPr>
                      <a:r>
                        <a:rPr lang="en-US" sz="1200" b="1" kern="1400" dirty="0" smtClean="0">
                          <a:solidFill>
                            <a:schemeClr val="tx1"/>
                          </a:solidFill>
                          <a:latin typeface="Times New Roman"/>
                          <a:ea typeface="Calibri"/>
                        </a:rPr>
                        <a:t>LCC classes</a:t>
                      </a:r>
                    </a:p>
                    <a:p>
                      <a:pPr marL="0" marR="0">
                        <a:spcBef>
                          <a:spcPts val="0"/>
                        </a:spcBef>
                        <a:spcAft>
                          <a:spcPts val="0"/>
                        </a:spcAft>
                      </a:pPr>
                      <a:endParaRPr lang="en-US" sz="1200" b="1" kern="1400" dirty="0" smtClean="0">
                        <a:solidFill>
                          <a:schemeClr val="tx1"/>
                        </a:solidFill>
                        <a:latin typeface="Times New Roman"/>
                        <a:ea typeface="Calibri"/>
                      </a:endParaRPr>
                    </a:p>
                    <a:p>
                      <a:pPr marL="0" marR="0">
                        <a:spcBef>
                          <a:spcPts val="0"/>
                        </a:spcBef>
                        <a:spcAft>
                          <a:spcPts val="0"/>
                        </a:spcAft>
                      </a:pPr>
                      <a:r>
                        <a:rPr lang="en-US" sz="1200" b="1" kern="1400" dirty="0" smtClean="0">
                          <a:solidFill>
                            <a:schemeClr val="tx1"/>
                          </a:solidFill>
                          <a:latin typeface="Times New Roman"/>
                          <a:ea typeface="Calibri"/>
                        </a:rPr>
                        <a:t>F 73.67 History &gt; Boston &gt; Streets. Bridges. Railroads</a:t>
                      </a:r>
                    </a:p>
                    <a:p>
                      <a:pPr marL="0" marR="0">
                        <a:spcBef>
                          <a:spcPts val="0"/>
                        </a:spcBef>
                        <a:spcAft>
                          <a:spcPts val="0"/>
                        </a:spcAft>
                      </a:pPr>
                      <a:endParaRPr lang="en-US" sz="1200" kern="1400" dirty="0" smtClean="0">
                        <a:solidFill>
                          <a:schemeClr val="tx1"/>
                        </a:solidFill>
                        <a:latin typeface="Times New Roman"/>
                        <a:ea typeface="Calibri"/>
                      </a:endParaRPr>
                    </a:p>
                    <a:p>
                      <a:pPr marL="0" marR="0">
                        <a:spcBef>
                          <a:spcPts val="0"/>
                        </a:spcBef>
                        <a:spcAft>
                          <a:spcPts val="0"/>
                        </a:spcAft>
                      </a:pPr>
                      <a:endParaRPr lang="en-US" sz="1200" kern="1400" baseline="0" dirty="0" smtClean="0">
                        <a:solidFill>
                          <a:schemeClr val="tx1"/>
                        </a:solidFill>
                        <a:latin typeface="Times New Roman"/>
                        <a:ea typeface="Calibri"/>
                      </a:endParaRPr>
                    </a:p>
                    <a:p>
                      <a:pPr marL="0" marR="0">
                        <a:spcBef>
                          <a:spcPts val="0"/>
                        </a:spcBef>
                        <a:spcAft>
                          <a:spcPts val="0"/>
                        </a:spcAft>
                      </a:pPr>
                      <a:endParaRPr lang="en-US" sz="1200" kern="1400" baseline="0" dirty="0" smtClean="0">
                        <a:solidFill>
                          <a:schemeClr val="tx1"/>
                        </a:solidFill>
                        <a:latin typeface="Times New Roman"/>
                        <a:ea typeface="Calibri"/>
                      </a:endParaRPr>
                    </a:p>
                    <a:p>
                      <a:pPr marL="0" marR="0">
                        <a:spcBef>
                          <a:spcPts val="0"/>
                        </a:spcBef>
                        <a:spcAft>
                          <a:spcPts val="0"/>
                        </a:spcAft>
                      </a:pPr>
                      <a:endParaRPr lang="en-US" sz="1200" kern="1400" baseline="0" dirty="0" smtClean="0">
                        <a:solidFill>
                          <a:schemeClr val="tx1"/>
                        </a:solidFill>
                        <a:latin typeface="Times New Roman"/>
                        <a:ea typeface="Calibri"/>
                      </a:endParaRPr>
                    </a:p>
                    <a:p>
                      <a:pPr marL="0" marR="0">
                        <a:spcBef>
                          <a:spcPts val="0"/>
                        </a:spcBef>
                        <a:spcAft>
                          <a:spcPts val="0"/>
                        </a:spcAft>
                      </a:pPr>
                      <a:endParaRPr lang="en-US" sz="1200" kern="1400" baseline="0" dirty="0" smtClean="0">
                        <a:solidFill>
                          <a:schemeClr val="tx1"/>
                        </a:solidFill>
                        <a:latin typeface="Times New Roman"/>
                        <a:ea typeface="Calibri"/>
                      </a:endParaRPr>
                    </a:p>
                    <a:p>
                      <a:pPr marL="0" marR="0">
                        <a:spcBef>
                          <a:spcPts val="0"/>
                        </a:spcBef>
                        <a:spcAft>
                          <a:spcPts val="0"/>
                        </a:spcAft>
                      </a:pPr>
                      <a:endParaRPr lang="en-US" sz="1200" kern="1400" baseline="0" dirty="0" smtClean="0">
                        <a:solidFill>
                          <a:schemeClr val="tx1"/>
                        </a:solidFill>
                        <a:latin typeface="Times New Roman"/>
                        <a:ea typeface="Calibri"/>
                      </a:endParaRPr>
                    </a:p>
                    <a:p>
                      <a:pPr marL="0" marR="0">
                        <a:spcBef>
                          <a:spcPts val="0"/>
                        </a:spcBef>
                        <a:spcAft>
                          <a:spcPts val="0"/>
                        </a:spcAft>
                      </a:pPr>
                      <a:endParaRPr lang="en-US" sz="1200" kern="1400" baseline="0" dirty="0" smtClean="0">
                        <a:solidFill>
                          <a:schemeClr val="tx1"/>
                        </a:solidFill>
                        <a:latin typeface="Times New Roman"/>
                        <a:ea typeface="Calibri"/>
                      </a:endParaRPr>
                    </a:p>
                    <a:p>
                      <a:pPr marL="0" marR="0">
                        <a:spcBef>
                          <a:spcPts val="0"/>
                        </a:spcBef>
                        <a:spcAft>
                          <a:spcPts val="0"/>
                        </a:spcAft>
                      </a:pPr>
                      <a:endParaRPr lang="en-US" sz="1200" kern="1400" baseline="0" dirty="0" smtClean="0">
                        <a:solidFill>
                          <a:schemeClr val="tx1"/>
                        </a:solidFill>
                        <a:latin typeface="Times New Roman"/>
                        <a:ea typeface="Calibri"/>
                      </a:endParaRPr>
                    </a:p>
                    <a:p>
                      <a:pPr marL="0" marR="0">
                        <a:spcBef>
                          <a:spcPts val="0"/>
                        </a:spcBef>
                        <a:spcAft>
                          <a:spcPts val="0"/>
                        </a:spcAft>
                      </a:pPr>
                      <a:endParaRPr lang="en-US" sz="1200" kern="1400" baseline="0" dirty="0" smtClean="0">
                        <a:solidFill>
                          <a:schemeClr val="tx1"/>
                        </a:solidFill>
                        <a:latin typeface="Times New Roman"/>
                        <a:ea typeface="Calibri"/>
                      </a:endParaRPr>
                    </a:p>
                    <a:p>
                      <a:pPr marL="0" marR="0">
                        <a:spcBef>
                          <a:spcPts val="0"/>
                        </a:spcBef>
                        <a:spcAft>
                          <a:spcPts val="0"/>
                        </a:spcAft>
                      </a:pPr>
                      <a:endParaRPr lang="en-US" sz="1200" kern="1400" baseline="0" dirty="0" smtClean="0">
                        <a:solidFill>
                          <a:schemeClr val="tx1"/>
                        </a:solidFill>
                        <a:latin typeface="Times New Roman"/>
                        <a:ea typeface="Calibri"/>
                      </a:endParaRPr>
                    </a:p>
                    <a:p>
                      <a:pPr marL="0" marR="0">
                        <a:spcBef>
                          <a:spcPts val="0"/>
                        </a:spcBef>
                        <a:spcAft>
                          <a:spcPts val="0"/>
                        </a:spcAft>
                      </a:pPr>
                      <a:endParaRPr lang="en-US" sz="1200" kern="1400" baseline="0" dirty="0" smtClean="0">
                        <a:solidFill>
                          <a:schemeClr val="tx1"/>
                        </a:solidFill>
                        <a:latin typeface="Times New Roman"/>
                        <a:ea typeface="Calibri"/>
                      </a:endParaRPr>
                    </a:p>
                    <a:p>
                      <a:pPr marL="0" marR="0">
                        <a:spcBef>
                          <a:spcPts val="0"/>
                        </a:spcBef>
                        <a:spcAft>
                          <a:spcPts val="0"/>
                        </a:spcAft>
                      </a:pPr>
                      <a:endParaRPr lang="en-US" sz="1200" kern="1400" baseline="0" dirty="0" smtClean="0">
                        <a:solidFill>
                          <a:schemeClr val="tx1"/>
                        </a:solidFill>
                        <a:latin typeface="Times New Roman"/>
                        <a:ea typeface="Calibri"/>
                      </a:endParaRPr>
                    </a:p>
                    <a:p>
                      <a:pPr marL="0" marR="0">
                        <a:spcBef>
                          <a:spcPts val="0"/>
                        </a:spcBef>
                        <a:spcAft>
                          <a:spcPts val="0"/>
                        </a:spcAft>
                      </a:pPr>
                      <a:endParaRPr lang="en-US" sz="1200" kern="1400" baseline="0" dirty="0" smtClean="0">
                        <a:solidFill>
                          <a:schemeClr val="tx1"/>
                        </a:solidFill>
                        <a:latin typeface="Times New Roman"/>
                        <a:ea typeface="Calibri"/>
                      </a:endParaRPr>
                    </a:p>
                    <a:p>
                      <a:pPr marL="0" marR="0">
                        <a:spcBef>
                          <a:spcPts val="0"/>
                        </a:spcBef>
                        <a:spcAft>
                          <a:spcPts val="0"/>
                        </a:spcAft>
                      </a:pPr>
                      <a:endParaRPr lang="en-US" sz="1200" kern="1400" baseline="0" dirty="0" smtClean="0">
                        <a:solidFill>
                          <a:schemeClr val="tx1"/>
                        </a:solidFill>
                        <a:latin typeface="Times New Roman"/>
                        <a:ea typeface="Calibri"/>
                      </a:endParaRPr>
                    </a:p>
                    <a:p>
                      <a:pPr marL="0" marR="0">
                        <a:spcBef>
                          <a:spcPts val="0"/>
                        </a:spcBef>
                        <a:spcAft>
                          <a:spcPts val="0"/>
                        </a:spcAft>
                      </a:pPr>
                      <a:r>
                        <a:rPr lang="en-US" sz="1200" kern="1400" baseline="0" dirty="0" smtClean="0">
                          <a:solidFill>
                            <a:schemeClr val="tx1"/>
                          </a:solidFill>
                          <a:latin typeface="Times New Roman"/>
                          <a:ea typeface="Calibri"/>
                        </a:rPr>
                        <a:t>                                                              </a:t>
                      </a:r>
                      <a:r>
                        <a:rPr lang="en-US" sz="2000" kern="1400" baseline="0" dirty="0" smtClean="0">
                          <a:solidFill>
                            <a:schemeClr val="tx1"/>
                          </a:solidFill>
                          <a:latin typeface="Times New Roman"/>
                          <a:ea typeface="Calibri"/>
                        </a:rPr>
                        <a:t> (2 min)</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Slide Number Placeholder 4"/>
          <p:cNvSpPr>
            <a:spLocks noGrp="1"/>
          </p:cNvSpPr>
          <p:nvPr>
            <p:ph type="sldNum" sz="quarter" idx="12"/>
          </p:nvPr>
        </p:nvSpPr>
        <p:spPr/>
        <p:txBody>
          <a:bodyPr/>
          <a:lstStyle/>
          <a:p>
            <a:pPr>
              <a:defRPr/>
            </a:pPr>
            <a:fld id="{1C34AABC-7A0A-4F81-8B5A-F7715F07E9BB}" type="slidenum">
              <a:rPr lang="en-US" smtClean="0"/>
              <a:pPr>
                <a:defRPr/>
              </a:pPr>
              <a:t>64</a:t>
            </a:fld>
            <a:endParaRPr lang="en-US" dirty="0"/>
          </a:p>
        </p:txBody>
      </p:sp>
      <p:pic>
        <p:nvPicPr>
          <p:cNvPr id="6" name="~PP264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8669004" y="4450571"/>
            <a:ext cx="700087" cy="700088"/>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814506669"/>
              </p:ext>
            </p:extLst>
          </p:nvPr>
        </p:nvGraphicFramePr>
        <p:xfrm>
          <a:off x="457200" y="10133"/>
          <a:ext cx="20193000" cy="5476267"/>
        </p:xfrm>
        <a:graphic>
          <a:graphicData uri="http://schemas.openxmlformats.org/drawingml/2006/table">
            <a:tbl>
              <a:tblPr/>
              <a:tblGrid>
                <a:gridCol w="1600200"/>
                <a:gridCol w="1524000"/>
                <a:gridCol w="1295400"/>
                <a:gridCol w="3657600"/>
                <a:gridCol w="2699040"/>
                <a:gridCol w="2209800"/>
                <a:gridCol w="1676400"/>
                <a:gridCol w="1905000"/>
                <a:gridCol w="3625560"/>
              </a:tblGrid>
              <a:tr h="460720">
                <a:tc rowSpan="2">
                  <a:txBody>
                    <a:bodyPr/>
                    <a:lstStyle/>
                    <a:p>
                      <a:pPr marL="0" marR="0" algn="ctr">
                        <a:spcBef>
                          <a:spcPts val="0"/>
                        </a:spcBef>
                        <a:spcAft>
                          <a:spcPts val="0"/>
                        </a:spcAft>
                      </a:pPr>
                      <a:r>
                        <a:rPr lang="en-US" sz="1200" b="1" kern="1400" dirty="0" smtClean="0">
                          <a:solidFill>
                            <a:srgbClr val="000000"/>
                          </a:solidFill>
                          <a:latin typeface="Times New Roman"/>
                          <a:ea typeface="Calibri"/>
                        </a:rPr>
                        <a:t>a</a:t>
                      </a:r>
                    </a:p>
                    <a:p>
                      <a:pPr marL="0" marR="0" algn="ctr">
                        <a:spcBef>
                          <a:spcPts val="0"/>
                        </a:spcBef>
                        <a:spcAft>
                          <a:spcPts val="0"/>
                        </a:spcAft>
                      </a:pPr>
                      <a:r>
                        <a:rPr lang="en-US" sz="1200" b="1" kern="1400" dirty="0" smtClean="0">
                          <a:solidFill>
                            <a:srgbClr val="000000"/>
                          </a:solidFill>
                          <a:latin typeface="Times New Roman"/>
                          <a:ea typeface="Calibri"/>
                        </a:rPr>
                        <a:t>Search terms</a:t>
                      </a:r>
                    </a:p>
                    <a:p>
                      <a:pPr marL="0" marR="0" algn="ctr">
                        <a:spcBef>
                          <a:spcPts val="0"/>
                        </a:spcBef>
                        <a:spcAft>
                          <a:spcPts val="0"/>
                        </a:spcAft>
                      </a:pPr>
                      <a:r>
                        <a:rPr lang="en-US" sz="1200" b="1" kern="1400" dirty="0" smtClean="0">
                          <a:solidFill>
                            <a:srgbClr val="000000"/>
                          </a:solidFill>
                          <a:latin typeface="Times New Roman"/>
                          <a:ea typeface="Calibri"/>
                        </a:rPr>
                        <a:t>for concept Harbor</a:t>
                      </a:r>
                    </a:p>
                    <a:p>
                      <a:pPr marL="0" marR="0" algn="ctr">
                        <a:spcBef>
                          <a:spcPts val="0"/>
                        </a:spcBef>
                        <a:spcAft>
                          <a:spcPts val="0"/>
                        </a:spcAft>
                      </a:pPr>
                      <a:r>
                        <a:rPr lang="en-US" sz="1200" b="0" kern="1400" dirty="0" smtClean="0">
                          <a:solidFill>
                            <a:srgbClr val="000000"/>
                          </a:solidFill>
                          <a:latin typeface="Times New Roman"/>
                          <a:ea typeface="Calibri"/>
                        </a:rPr>
                        <a:t>in the raw alpha index</a:t>
                      </a:r>
                      <a:endParaRPr lang="en-US" sz="1200" b="0" kern="1400" dirty="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Times New Roman"/>
                          <a:ea typeface="Calibri"/>
                        </a:rPr>
                        <a:t>b1</a:t>
                      </a:r>
                    </a:p>
                    <a:p>
                      <a:pPr marL="0" marR="0" algn="ctr">
                        <a:spcBef>
                          <a:spcPts val="0"/>
                        </a:spcBef>
                        <a:spcAft>
                          <a:spcPts val="0"/>
                        </a:spcAft>
                      </a:pPr>
                      <a:r>
                        <a:rPr lang="en-US" sz="1200" b="1" kern="1400" dirty="0" smtClean="0">
                          <a:solidFill>
                            <a:srgbClr val="000000"/>
                          </a:solidFill>
                          <a:latin typeface="Times New Roman"/>
                          <a:ea typeface="Calibri"/>
                        </a:rPr>
                        <a:t>Variants </a:t>
                      </a:r>
                      <a:r>
                        <a:rPr lang="en-US" sz="1200" b="1" kern="1400" dirty="0">
                          <a:solidFill>
                            <a:srgbClr val="000000"/>
                          </a:solidFill>
                          <a:latin typeface="Times New Roman"/>
                          <a:ea typeface="Calibri"/>
                        </a:rPr>
                        <a:t>consolidated</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Times New Roman"/>
                          <a:ea typeface="Calibri"/>
                        </a:rPr>
                        <a:t>b2</a:t>
                      </a:r>
                    </a:p>
                    <a:p>
                      <a:pPr marL="0" marR="0" algn="ctr">
                        <a:spcBef>
                          <a:spcPts val="0"/>
                        </a:spcBef>
                        <a:spcAft>
                          <a:spcPts val="0"/>
                        </a:spcAft>
                      </a:pPr>
                      <a:r>
                        <a:rPr lang="en-US" sz="1200" b="1" kern="1400" dirty="0" smtClean="0">
                          <a:solidFill>
                            <a:srgbClr val="000000"/>
                          </a:solidFill>
                          <a:latin typeface="Times New Roman"/>
                          <a:ea typeface="Calibri"/>
                        </a:rPr>
                        <a:t>Synonyms </a:t>
                      </a:r>
                      <a:r>
                        <a:rPr lang="en-US" sz="1200" b="1" kern="1400" dirty="0">
                          <a:solidFill>
                            <a:srgbClr val="000000"/>
                          </a:solidFill>
                          <a:latin typeface="Times New Roman"/>
                          <a:ea typeface="Calibri"/>
                        </a:rPr>
                        <a:t>consolidated</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Times New Roman"/>
                          <a:ea typeface="Calibri"/>
                        </a:rPr>
                        <a:t>c1 </a:t>
                      </a:r>
                    </a:p>
                    <a:p>
                      <a:pPr marL="0" marR="0" algn="ctr">
                        <a:spcBef>
                          <a:spcPts val="0"/>
                        </a:spcBef>
                        <a:spcAft>
                          <a:spcPts val="0"/>
                        </a:spcAft>
                      </a:pPr>
                      <a:r>
                        <a:rPr lang="en-US" sz="1200" b="1" kern="1400" dirty="0" smtClean="0">
                          <a:solidFill>
                            <a:srgbClr val="000000"/>
                          </a:solidFill>
                          <a:latin typeface="Times New Roman"/>
                          <a:ea typeface="Calibri"/>
                        </a:rPr>
                        <a:t>Semantic factors</a:t>
                      </a:r>
                      <a:endParaRPr lang="en-US" sz="1200" b="1" kern="1400" dirty="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Times New Roman"/>
                          <a:ea typeface="Calibri"/>
                        </a:rPr>
                        <a:t>c1 continued</a:t>
                      </a:r>
                    </a:p>
                    <a:p>
                      <a:pPr marL="0" marR="0" algn="ctr">
                        <a:spcBef>
                          <a:spcPts val="0"/>
                        </a:spcBef>
                        <a:spcAft>
                          <a:spcPts val="0"/>
                        </a:spcAft>
                      </a:pPr>
                      <a:r>
                        <a:rPr lang="en-US" sz="1200" b="1" kern="1400" dirty="0" smtClean="0">
                          <a:solidFill>
                            <a:srgbClr val="000000"/>
                          </a:solidFill>
                          <a:latin typeface="Times New Roman"/>
                          <a:ea typeface="Calibri"/>
                        </a:rPr>
                        <a:t>Semantic</a:t>
                      </a:r>
                      <a:r>
                        <a:rPr lang="en-US" sz="1200" b="1" kern="1400" baseline="0" dirty="0" smtClean="0">
                          <a:solidFill>
                            <a:srgbClr val="000000"/>
                          </a:solidFill>
                          <a:latin typeface="Times New Roman"/>
                          <a:ea typeface="Calibri"/>
                        </a:rPr>
                        <a:t> factors 2</a:t>
                      </a:r>
                      <a:endParaRPr lang="en-US" sz="1200" b="1" kern="1400" dirty="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spcBef>
                          <a:spcPts val="0"/>
                        </a:spcBef>
                        <a:spcAft>
                          <a:spcPts val="0"/>
                        </a:spcAft>
                      </a:pPr>
                      <a:r>
                        <a:rPr lang="en-US" sz="1200" b="1" kern="1400" dirty="0" smtClean="0">
                          <a:solidFill>
                            <a:srgbClr val="000000"/>
                          </a:solidFill>
                          <a:latin typeface="Times New Roman"/>
                          <a:ea typeface="Calibri"/>
                        </a:rPr>
                        <a:t>c2</a:t>
                      </a:r>
                    </a:p>
                    <a:p>
                      <a:pPr marL="0" marR="0" algn="ctr">
                        <a:spcBef>
                          <a:spcPts val="0"/>
                        </a:spcBef>
                        <a:spcAft>
                          <a:spcPts val="0"/>
                        </a:spcAft>
                      </a:pPr>
                      <a:r>
                        <a:rPr lang="en-US" sz="1200" b="1" kern="1400" dirty="0" smtClean="0">
                          <a:solidFill>
                            <a:srgbClr val="000000"/>
                          </a:solidFill>
                          <a:latin typeface="Times New Roman"/>
                          <a:ea typeface="Calibri"/>
                        </a:rPr>
                        <a:t>Facets</a:t>
                      </a:r>
                      <a:endParaRPr lang="en-US" sz="1200" b="1" kern="1400" dirty="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Times New Roman"/>
                          <a:ea typeface="Calibri"/>
                        </a:rPr>
                        <a:t>e </a:t>
                      </a:r>
                    </a:p>
                    <a:p>
                      <a:pPr marL="0" marR="0" indent="0" algn="ctr" defTabSz="1410782" rtl="0" eaLnBrk="1" fontAlgn="auto" latinLnBrk="0" hangingPunct="1">
                        <a:lnSpc>
                          <a:spcPct val="100000"/>
                        </a:lnSpc>
                        <a:spcBef>
                          <a:spcPts val="0"/>
                        </a:spcBef>
                        <a:spcAft>
                          <a:spcPts val="0"/>
                        </a:spcAft>
                        <a:buClrTx/>
                        <a:buSzTx/>
                        <a:buFontTx/>
                        <a:buNone/>
                        <a:tabLst/>
                        <a:defRPr/>
                      </a:pPr>
                      <a:r>
                        <a:rPr lang="en-US" sz="1200" b="1" kern="1400" dirty="0" smtClean="0">
                          <a:solidFill>
                            <a:srgbClr val="000000"/>
                          </a:solidFill>
                          <a:latin typeface="Times New Roman"/>
                          <a:ea typeface="Calibri"/>
                        </a:rPr>
                        <a:t>Library</a:t>
                      </a:r>
                      <a:r>
                        <a:rPr lang="en-US" sz="1200" b="1" kern="1400" baseline="0" dirty="0" smtClean="0">
                          <a:solidFill>
                            <a:srgbClr val="000000"/>
                          </a:solidFill>
                          <a:latin typeface="Times New Roman"/>
                          <a:ea typeface="Calibri"/>
                        </a:rPr>
                        <a:t> of Congress Classification (LCC)</a:t>
                      </a:r>
                    </a:p>
                    <a:p>
                      <a:pPr marL="0" marR="0" algn="ctr">
                        <a:spcBef>
                          <a:spcPts val="0"/>
                        </a:spcBef>
                        <a:spcAft>
                          <a:spcPts val="0"/>
                        </a:spcAft>
                      </a:pPr>
                      <a:endParaRPr lang="en-US" sz="1200" b="1" kern="1400" dirty="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7667">
                <a:tc v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1410782" rtl="0" eaLnBrk="1" latinLnBrk="0" hangingPunct="1">
                        <a:spcBef>
                          <a:spcPts val="0"/>
                        </a:spcBef>
                        <a:spcAft>
                          <a:spcPts val="0"/>
                        </a:spcAft>
                        <a:tabLst>
                          <a:tab pos="857250" algn="l"/>
                        </a:tabLst>
                      </a:pPr>
                      <a:r>
                        <a:rPr lang="en-US" sz="1200" b="1" kern="1400" dirty="0" smtClean="0">
                          <a:solidFill>
                            <a:srgbClr val="FF0000"/>
                          </a:solidFill>
                          <a:latin typeface="Times New Roman"/>
                          <a:ea typeface="Calibri"/>
                          <a:cs typeface="+mn-cs"/>
                        </a:rPr>
                        <a:t>Mode of transportation</a:t>
                      </a:r>
                      <a:endParaRPr lang="en-US" sz="1200" b="1" kern="1400" dirty="0">
                        <a:solidFill>
                          <a:srgbClr val="FF0000"/>
                        </a:solidFill>
                        <a:latin typeface="Times New Roman"/>
                        <a:ea typeface="Calibri"/>
                        <a:cs typeface="+mn-cs"/>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kern="1400" dirty="0" smtClean="0">
                          <a:solidFill>
                            <a:srgbClr val="00B050"/>
                          </a:solidFill>
                          <a:latin typeface="Times New Roman"/>
                          <a:ea typeface="Calibri"/>
                        </a:rPr>
                        <a:t>transportation system component</a:t>
                      </a:r>
                      <a:endParaRPr lang="en-US" sz="1200" b="1" kern="1400" dirty="0">
                        <a:solidFill>
                          <a:srgbClr val="00B05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kern="1400" dirty="0" smtClean="0">
                          <a:solidFill>
                            <a:srgbClr val="0070C0"/>
                          </a:solidFill>
                          <a:latin typeface="Times New Roman"/>
                          <a:ea typeface="Calibri"/>
                        </a:rPr>
                        <a:t>Object of transportation</a:t>
                      </a:r>
                      <a:endParaRPr lang="en-US" sz="1200" b="1" kern="1400" dirty="0">
                        <a:solidFill>
                          <a:srgbClr val="0070C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67200">
                <a:tc>
                  <a:txBody>
                    <a:bodyPr/>
                    <a:lstStyle/>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r>
                        <a:rPr lang="en-US" sz="1200" kern="1400" dirty="0" smtClean="0">
                          <a:solidFill>
                            <a:srgbClr val="000000"/>
                          </a:solidFill>
                          <a:latin typeface="Times New Roman"/>
                          <a:ea typeface="Calibri"/>
                        </a:rPr>
                        <a:t>Harbor</a:t>
                      </a:r>
                    </a:p>
                    <a:p>
                      <a:pPr marL="0" marR="0">
                        <a:spcBef>
                          <a:spcPts val="0"/>
                        </a:spcBef>
                        <a:spcAft>
                          <a:spcPts val="0"/>
                        </a:spcAft>
                      </a:pPr>
                      <a:r>
                        <a:rPr lang="en-US" sz="1200" kern="1400" dirty="0" smtClean="0">
                          <a:solidFill>
                            <a:srgbClr val="000000"/>
                          </a:solidFill>
                          <a:latin typeface="Times New Roman"/>
                          <a:ea typeface="Calibri"/>
                        </a:rPr>
                        <a:t>Harbors</a:t>
                      </a:r>
                    </a:p>
                    <a:p>
                      <a:pPr marL="0" marR="0">
                        <a:spcBef>
                          <a:spcPts val="0"/>
                        </a:spcBef>
                        <a:spcAft>
                          <a:spcPts val="0"/>
                        </a:spcAft>
                      </a:pPr>
                      <a:r>
                        <a:rPr lang="en-US" sz="1200" kern="1400" dirty="0" smtClean="0">
                          <a:solidFill>
                            <a:srgbClr val="000000"/>
                          </a:solidFill>
                          <a:latin typeface="Times New Roman"/>
                          <a:ea typeface="Calibri"/>
                        </a:rPr>
                        <a:t>Harbour</a:t>
                      </a:r>
                    </a:p>
                    <a:p>
                      <a:pPr marL="0" marR="0">
                        <a:spcBef>
                          <a:spcPts val="0"/>
                        </a:spcBef>
                        <a:spcAft>
                          <a:spcPts val="0"/>
                        </a:spcAft>
                      </a:pPr>
                      <a:r>
                        <a:rPr lang="en-US" sz="1200" kern="1400" dirty="0" smtClean="0">
                          <a:solidFill>
                            <a:srgbClr val="000000"/>
                          </a:solidFill>
                          <a:latin typeface="Times New Roman"/>
                          <a:ea typeface="Calibri"/>
                        </a:rPr>
                        <a:t>Harbours</a:t>
                      </a: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r>
                        <a:rPr lang="en-US" sz="1200" kern="1400" dirty="0" smtClean="0">
                          <a:solidFill>
                            <a:srgbClr val="000000"/>
                          </a:solidFill>
                          <a:latin typeface="Times New Roman"/>
                          <a:ea typeface="Calibri"/>
                        </a:rPr>
                        <a:t>Port</a:t>
                      </a:r>
                    </a:p>
                    <a:p>
                      <a:pPr marL="0" marR="0">
                        <a:spcBef>
                          <a:spcPts val="0"/>
                        </a:spcBef>
                        <a:spcAft>
                          <a:spcPts val="0"/>
                        </a:spcAft>
                      </a:pPr>
                      <a:r>
                        <a:rPr lang="en-US" sz="1200" kern="1400" dirty="0" smtClean="0">
                          <a:solidFill>
                            <a:srgbClr val="000000"/>
                          </a:solidFill>
                          <a:latin typeface="Times New Roman"/>
                          <a:ea typeface="Calibri"/>
                        </a:rPr>
                        <a:t>Ports</a:t>
                      </a: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r>
                        <a:rPr lang="en-US" sz="1200" kern="1400" dirty="0" smtClean="0">
                          <a:solidFill>
                            <a:srgbClr val="000000"/>
                          </a:solidFill>
                          <a:latin typeface="Times New Roman"/>
                          <a:ea typeface="Calibri"/>
                        </a:rPr>
                        <a:t>Dock</a:t>
                      </a:r>
                    </a:p>
                    <a:p>
                      <a:pPr marL="0" marR="0">
                        <a:spcBef>
                          <a:spcPts val="0"/>
                        </a:spcBef>
                        <a:spcAft>
                          <a:spcPts val="0"/>
                        </a:spcAft>
                      </a:pPr>
                      <a:r>
                        <a:rPr lang="en-US" sz="1200" kern="1400" dirty="0" smtClean="0">
                          <a:solidFill>
                            <a:srgbClr val="000000"/>
                          </a:solidFill>
                          <a:latin typeface="Times New Roman"/>
                          <a:ea typeface="Calibri"/>
                        </a:rPr>
                        <a:t>Docks</a:t>
                      </a: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p>
                      <a:pPr marL="0" marR="0" indent="0" algn="l" defTabSz="1410782" rtl="0" eaLnBrk="1" fontAlgn="auto" latinLnBrk="0" hangingPunct="1">
                        <a:lnSpc>
                          <a:spcPct val="100000"/>
                        </a:lnSpc>
                        <a:spcBef>
                          <a:spcPts val="0"/>
                        </a:spcBef>
                        <a:spcAft>
                          <a:spcPts val="0"/>
                        </a:spcAft>
                        <a:buClrTx/>
                        <a:buSzTx/>
                        <a:buFontTx/>
                        <a:buNone/>
                        <a:tabLst/>
                        <a:defRPr/>
                      </a:pPr>
                      <a:endParaRPr lang="en-US" sz="1200" kern="1400" baseline="0" dirty="0" smtClean="0">
                        <a:solidFill>
                          <a:srgbClr val="000000"/>
                        </a:solidFill>
                        <a:latin typeface="Times New Roman"/>
                        <a:ea typeface="Calibri"/>
                      </a:endParaRPr>
                    </a:p>
                    <a:p>
                      <a:pPr marL="0" marR="0" indent="0" algn="l" defTabSz="1410782" rtl="0" eaLnBrk="1" fontAlgn="auto" latinLnBrk="0" hangingPunct="1">
                        <a:lnSpc>
                          <a:spcPct val="100000"/>
                        </a:lnSpc>
                        <a:spcBef>
                          <a:spcPts val="0"/>
                        </a:spcBef>
                        <a:spcAft>
                          <a:spcPts val="0"/>
                        </a:spcAft>
                        <a:buClrTx/>
                        <a:buSzTx/>
                        <a:buFontTx/>
                        <a:buNone/>
                        <a:tabLst/>
                        <a:defRPr/>
                      </a:pPr>
                      <a:endParaRPr lang="en-US" sz="1200" kern="1400" baseline="0" dirty="0" smtClean="0">
                        <a:solidFill>
                          <a:srgbClr val="000000"/>
                        </a:solidFill>
                        <a:latin typeface="Times New Roman"/>
                        <a:ea typeface="Calibri"/>
                      </a:endParaRPr>
                    </a:p>
                    <a:p>
                      <a:pPr marL="0" marR="0" indent="0" algn="l" defTabSz="1410782" rtl="0" eaLnBrk="1" fontAlgn="auto" latinLnBrk="0" hangingPunct="1">
                        <a:lnSpc>
                          <a:spcPct val="100000"/>
                        </a:lnSpc>
                        <a:spcBef>
                          <a:spcPts val="600"/>
                        </a:spcBef>
                        <a:spcAft>
                          <a:spcPts val="0"/>
                        </a:spcAft>
                        <a:buClrTx/>
                        <a:buSzTx/>
                        <a:buFontTx/>
                        <a:buNone/>
                        <a:tabLst/>
                        <a:defRPr/>
                      </a:pPr>
                      <a:r>
                        <a:rPr lang="en-US" sz="1200" kern="1400" baseline="0" dirty="0" smtClean="0">
                          <a:solidFill>
                            <a:srgbClr val="000000"/>
                          </a:solidFill>
                          <a:latin typeface="Times New Roman"/>
                          <a:ea typeface="Calibri"/>
                        </a:rPr>
                        <a:t>Liverpool dock facilities</a:t>
                      </a:r>
                      <a:endParaRPr lang="en-US" sz="1200" kern="1400" dirty="0" smtClean="0">
                        <a:solidFill>
                          <a:srgbClr val="000000"/>
                        </a:solidFill>
                        <a:latin typeface="Times New Roman"/>
                        <a:ea typeface="Calibri"/>
                      </a:endParaRPr>
                    </a:p>
                    <a:p>
                      <a:pPr marL="0" marR="0">
                        <a:spcBef>
                          <a:spcPts val="600"/>
                        </a:spcBef>
                        <a:spcAft>
                          <a:spcPts val="0"/>
                        </a:spcAft>
                      </a:pPr>
                      <a:r>
                        <a:rPr lang="en-US" sz="1200" kern="1400" dirty="0" smtClean="0">
                          <a:solidFill>
                            <a:srgbClr val="000000"/>
                          </a:solidFill>
                          <a:latin typeface="Times New Roman"/>
                          <a:ea typeface="Calibri"/>
                        </a:rPr>
                        <a:t>Inland ports</a:t>
                      </a:r>
                    </a:p>
                    <a:p>
                      <a:pPr marL="0" marR="0">
                        <a:spcBef>
                          <a:spcPts val="600"/>
                        </a:spcBef>
                        <a:spcAft>
                          <a:spcPts val="0"/>
                        </a:spcAft>
                      </a:pPr>
                      <a:r>
                        <a:rPr lang="en-US" sz="1200" kern="1400" dirty="0" smtClean="0">
                          <a:solidFill>
                            <a:srgbClr val="000000"/>
                          </a:solidFill>
                          <a:latin typeface="Times New Roman"/>
                          <a:ea typeface="Calibri"/>
                        </a:rPr>
                        <a:t>Boat facilities</a:t>
                      </a:r>
                    </a:p>
                    <a:p>
                      <a:pPr marL="0" marR="0">
                        <a:spcBef>
                          <a:spcPts val="600"/>
                        </a:spcBef>
                        <a:spcAft>
                          <a:spcPts val="0"/>
                        </a:spcAft>
                      </a:pPr>
                      <a:r>
                        <a:rPr lang="en-US" sz="1200" kern="1400" dirty="0" smtClean="0">
                          <a:solidFill>
                            <a:srgbClr val="000000"/>
                          </a:solidFill>
                          <a:latin typeface="Times New Roman"/>
                          <a:ea typeface="Calibri"/>
                        </a:rPr>
                        <a:t>Coastal oil</a:t>
                      </a:r>
                      <a:r>
                        <a:rPr lang="en-US" sz="1200" kern="1400" baseline="0" dirty="0" smtClean="0">
                          <a:solidFill>
                            <a:srgbClr val="000000"/>
                          </a:solidFill>
                          <a:latin typeface="Times New Roman"/>
                          <a:ea typeface="Calibri"/>
                        </a:rPr>
                        <a:t> terminal</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1028700" algn="l"/>
                        </a:tabLst>
                      </a:pPr>
                      <a:r>
                        <a:rPr lang="en-US" sz="1200" kern="1400" dirty="0" smtClean="0">
                          <a:solidFill>
                            <a:srgbClr val="000000"/>
                          </a:solidFill>
                          <a:latin typeface="Times New Roman"/>
                          <a:ea typeface="Calibri"/>
                        </a:rPr>
                        <a:t>	__</a:t>
                      </a:r>
                    </a:p>
                    <a:p>
                      <a:pPr marL="0" marR="0">
                        <a:spcBef>
                          <a:spcPts val="0"/>
                        </a:spcBef>
                        <a:spcAft>
                          <a:spcPts val="0"/>
                        </a:spcAft>
                        <a:tabLst>
                          <a:tab pos="1028700" algn="l"/>
                        </a:tabLst>
                      </a:pPr>
                      <a:r>
                        <a:rPr lang="en-US" sz="1200" kern="1400" dirty="0" smtClean="0">
                          <a:solidFill>
                            <a:srgbClr val="000000"/>
                          </a:solidFill>
                          <a:latin typeface="Times New Roman"/>
                          <a:ea typeface="Calibri"/>
                        </a:rPr>
                        <a:t>Harbor 	    |</a:t>
                      </a:r>
                    </a:p>
                    <a:p>
                      <a:pPr marL="0" marR="0">
                        <a:spcBef>
                          <a:spcPts val="0"/>
                        </a:spcBef>
                        <a:spcAft>
                          <a:spcPts val="0"/>
                        </a:spcAft>
                        <a:tabLst>
                          <a:tab pos="1028700" algn="l"/>
                        </a:tabLst>
                      </a:pPr>
                      <a:r>
                        <a:rPr lang="en-US" sz="1200" kern="1400" dirty="0" smtClean="0">
                          <a:solidFill>
                            <a:srgbClr val="000000"/>
                          </a:solidFill>
                          <a:latin typeface="Times New Roman"/>
                          <a:ea typeface="Calibri"/>
                        </a:rPr>
                        <a:t>	    |</a:t>
                      </a:r>
                    </a:p>
                    <a:p>
                      <a:pPr marL="0" marR="0">
                        <a:spcBef>
                          <a:spcPts val="0"/>
                        </a:spcBef>
                        <a:spcAft>
                          <a:spcPts val="0"/>
                        </a:spcAft>
                        <a:tabLst>
                          <a:tab pos="1028700" algn="l"/>
                        </a:tabLst>
                      </a:pPr>
                      <a:r>
                        <a:rPr lang="en-US" sz="1200" kern="1400" dirty="0" smtClean="0">
                          <a:solidFill>
                            <a:srgbClr val="000000"/>
                          </a:solidFill>
                          <a:latin typeface="Times New Roman"/>
                          <a:ea typeface="Calibri"/>
                        </a:rPr>
                        <a:t>	    |</a:t>
                      </a:r>
                    </a:p>
                    <a:p>
                      <a:pPr marL="0" marR="0">
                        <a:spcBef>
                          <a:spcPts val="0"/>
                        </a:spcBef>
                        <a:spcAft>
                          <a:spcPts val="0"/>
                        </a:spcAft>
                        <a:tabLst>
                          <a:tab pos="1028700" algn="l"/>
                        </a:tabLst>
                      </a:pPr>
                      <a:r>
                        <a:rPr lang="en-US" sz="1200" kern="1400" dirty="0" smtClean="0">
                          <a:solidFill>
                            <a:srgbClr val="000000"/>
                          </a:solidFill>
                          <a:latin typeface="Times New Roman"/>
                          <a:ea typeface="Calibri"/>
                        </a:rPr>
                        <a:t>	    &gt;</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Times New Roman"/>
                          <a:ea typeface="Calibri"/>
                        </a:rPr>
                        <a:t>	    |</a:t>
                      </a:r>
                    </a:p>
                    <a:p>
                      <a:pPr marL="0" marR="0">
                        <a:spcBef>
                          <a:spcPts val="0"/>
                        </a:spcBef>
                        <a:spcAft>
                          <a:spcPts val="0"/>
                        </a:spcAft>
                        <a:tabLst>
                          <a:tab pos="1028700" algn="l"/>
                        </a:tabLst>
                      </a:pPr>
                      <a:r>
                        <a:rPr lang="en-US" sz="1200" kern="1400" dirty="0" smtClean="0">
                          <a:solidFill>
                            <a:srgbClr val="000000"/>
                          </a:solidFill>
                          <a:latin typeface="Times New Roman"/>
                          <a:ea typeface="Calibri"/>
                        </a:rPr>
                        <a:t>Port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Times New Roman"/>
                          <a:ea typeface="Calibri"/>
                        </a:rPr>
                        <a: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Times New Roman"/>
                          <a:ea typeface="Calibri"/>
                        </a:rPr>
                        <a: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Times New Roman"/>
                          <a:ea typeface="Calibri"/>
                        </a:rPr>
                        <a:t>Dock	__|</a:t>
                      </a:r>
                    </a:p>
                    <a:p>
                      <a:pPr marL="0" marR="0">
                        <a:spcBef>
                          <a:spcPts val="0"/>
                        </a:spcBef>
                        <a:spcAft>
                          <a:spcPts val="0"/>
                        </a:spcAft>
                        <a:tabLst>
                          <a:tab pos="1028700" algn="l"/>
                        </a:tabLst>
                      </a:pPr>
                      <a:endParaRPr lang="en-US" sz="1200" kern="1400" dirty="0" smtClean="0">
                        <a:solidFill>
                          <a:srgbClr val="000000"/>
                        </a:solidFill>
                        <a:latin typeface="Times New Roman"/>
                        <a:ea typeface="Calibri"/>
                      </a:endParaRPr>
                    </a:p>
                    <a:p>
                      <a:pPr marL="0" marR="0">
                        <a:spcBef>
                          <a:spcPts val="0"/>
                        </a:spcBef>
                        <a:spcAft>
                          <a:spcPts val="0"/>
                        </a:spcAft>
                        <a:tabLst>
                          <a:tab pos="1028700" algn="l"/>
                        </a:tabLs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baseline="0" dirty="0" smtClean="0">
                        <a:solidFill>
                          <a:srgbClr val="000000"/>
                        </a:solidFill>
                        <a:latin typeface="Times New Roman"/>
                        <a:ea typeface="Calibri"/>
                      </a:endParaRPr>
                    </a:p>
                    <a:p>
                      <a:pPr marL="0" marR="0">
                        <a:spcBef>
                          <a:spcPts val="0"/>
                        </a:spcBef>
                        <a:spcAft>
                          <a:spcPts val="0"/>
                        </a:spcAft>
                      </a:pPr>
                      <a:endParaRPr lang="en-US" sz="1200" kern="1400" baseline="0" dirty="0" smtClean="0">
                        <a:solidFill>
                          <a:srgbClr val="000000"/>
                        </a:solidFill>
                        <a:latin typeface="Times New Roman"/>
                        <a:ea typeface="Calibri"/>
                      </a:endParaRPr>
                    </a:p>
                    <a:p>
                      <a:pPr marL="0" marR="0">
                        <a:spcBef>
                          <a:spcPts val="600"/>
                        </a:spcBef>
                        <a:spcAft>
                          <a:spcPts val="0"/>
                        </a:spcAft>
                      </a:pPr>
                      <a:r>
                        <a:rPr lang="en-US" sz="1200" kern="1400" baseline="0" dirty="0" smtClean="0">
                          <a:solidFill>
                            <a:srgbClr val="000000"/>
                          </a:solidFill>
                          <a:latin typeface="Times New Roman"/>
                          <a:ea typeface="Calibri"/>
                        </a:rPr>
                        <a:t>Liverpool dock facility</a:t>
                      </a:r>
                    </a:p>
                    <a:p>
                      <a:pPr marL="0" marR="0">
                        <a:spcBef>
                          <a:spcPts val="600"/>
                        </a:spcBef>
                        <a:spcAft>
                          <a:spcPts val="0"/>
                        </a:spcAft>
                      </a:pPr>
                      <a:r>
                        <a:rPr lang="en-US" sz="1200" kern="1400" dirty="0" smtClean="0">
                          <a:solidFill>
                            <a:srgbClr val="000000"/>
                          </a:solidFill>
                          <a:latin typeface="Times New Roman"/>
                          <a:ea typeface="Calibri"/>
                        </a:rPr>
                        <a:t>Inland port</a:t>
                      </a:r>
                    </a:p>
                    <a:p>
                      <a:pPr marL="0" marR="0">
                        <a:spcBef>
                          <a:spcPts val="600"/>
                        </a:spcBef>
                        <a:spcAft>
                          <a:spcPts val="0"/>
                        </a:spcAft>
                      </a:pPr>
                      <a:r>
                        <a:rPr lang="en-US" sz="1200" kern="1400" dirty="0" smtClean="0">
                          <a:solidFill>
                            <a:srgbClr val="000000"/>
                          </a:solidFill>
                          <a:latin typeface="Times New Roman"/>
                          <a:ea typeface="Calibri"/>
                        </a:rPr>
                        <a:t>Boat facility</a:t>
                      </a:r>
                    </a:p>
                    <a:p>
                      <a:pPr marL="0" marR="0">
                        <a:spcBef>
                          <a:spcPts val="600"/>
                        </a:spcBef>
                        <a:spcAft>
                          <a:spcPts val="0"/>
                        </a:spcAft>
                      </a:pPr>
                      <a:r>
                        <a:rPr lang="en-US" sz="1200" kern="1400" dirty="0" smtClean="0">
                          <a:solidFill>
                            <a:srgbClr val="000000"/>
                          </a:solidFill>
                          <a:latin typeface="Times New Roman"/>
                          <a:ea typeface="Calibri"/>
                        </a:rPr>
                        <a:t>Coastal oil</a:t>
                      </a:r>
                      <a:r>
                        <a:rPr lang="en-US" sz="1200" kern="1400" baseline="0" dirty="0" smtClean="0">
                          <a:solidFill>
                            <a:srgbClr val="000000"/>
                          </a:solidFill>
                          <a:latin typeface="Times New Roman"/>
                          <a:ea typeface="Calibri"/>
                        </a:rPr>
                        <a:t> terminal</a:t>
                      </a:r>
                      <a:endParaRPr lang="en-US" sz="1200" kern="1400" dirty="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r>
                        <a:rPr lang="en-US" sz="1200" kern="1400" dirty="0" smtClean="0">
                          <a:solidFill>
                            <a:srgbClr val="000000"/>
                          </a:solidFill>
                          <a:latin typeface="Times New Roman"/>
                          <a:ea typeface="Calibri"/>
                        </a:rPr>
                        <a:t>Airport</a:t>
                      </a: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r>
                        <a:rPr lang="en-US" sz="1200" kern="1400" dirty="0" smtClean="0">
                          <a:solidFill>
                            <a:srgbClr val="000000"/>
                          </a:solidFill>
                          <a:latin typeface="Times New Roman"/>
                          <a:ea typeface="Calibri"/>
                        </a:rPr>
                        <a:t>Harbor</a:t>
                      </a: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r>
                        <a:rPr lang="en-US" sz="1200" kern="1400" dirty="0" smtClean="0">
                          <a:solidFill>
                            <a:srgbClr val="000000"/>
                          </a:solidFill>
                          <a:latin typeface="Times New Roman"/>
                          <a:ea typeface="Calibri"/>
                        </a:rPr>
                        <a:t>Parking garage</a:t>
                      </a: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r>
                        <a:rPr lang="en-US" sz="1200" kern="1400" dirty="0" smtClean="0">
                          <a:solidFill>
                            <a:srgbClr val="000000"/>
                          </a:solidFill>
                          <a:latin typeface="Times New Roman"/>
                          <a:ea typeface="Calibri"/>
                        </a:rPr>
                        <a:t>Railroad station</a:t>
                      </a: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r>
                        <a:rPr lang="en-US" sz="1100" kern="1400" baseline="0" dirty="0" smtClean="0">
                          <a:solidFill>
                            <a:srgbClr val="000000"/>
                          </a:solidFill>
                          <a:latin typeface="+mn-lt"/>
                          <a:ea typeface="Calibri"/>
                        </a:rPr>
                        <a:t>Traffic station  </a:t>
                      </a:r>
                    </a:p>
                    <a:p>
                      <a:pPr marL="0" marR="0">
                        <a:spcBef>
                          <a:spcPts val="0"/>
                        </a:spcBef>
                        <a:spcAft>
                          <a:spcPts val="0"/>
                        </a:spcAft>
                      </a:pPr>
                      <a:r>
                        <a:rPr lang="en-US" sz="1100" kern="1400" dirty="0" smtClean="0">
                          <a:solidFill>
                            <a:srgbClr val="000000"/>
                          </a:solidFill>
                          <a:latin typeface="+mn-lt"/>
                          <a:ea typeface="Calibri"/>
                        </a:rPr>
                        <a:t>    NT Airport</a:t>
                      </a:r>
                    </a:p>
                    <a:p>
                      <a:pPr marL="0" marR="0">
                        <a:spcBef>
                          <a:spcPts val="0"/>
                        </a:spcBef>
                        <a:spcAft>
                          <a:spcPts val="0"/>
                        </a:spcAft>
                      </a:pPr>
                      <a:r>
                        <a:rPr lang="en-US" sz="1100" kern="1400" dirty="0" smtClean="0">
                          <a:solidFill>
                            <a:srgbClr val="000000"/>
                          </a:solidFill>
                          <a:latin typeface="+mn-lt"/>
                          <a:ea typeface="Calibri"/>
                        </a:rPr>
                        <a:t>    NT</a:t>
                      </a:r>
                      <a:r>
                        <a:rPr lang="en-US" sz="1100" kern="1400" baseline="0" dirty="0" smtClean="0">
                          <a:solidFill>
                            <a:srgbClr val="000000"/>
                          </a:solidFill>
                          <a:latin typeface="+mn-lt"/>
                          <a:ea typeface="Calibri"/>
                        </a:rPr>
                        <a:t> Harbor</a:t>
                      </a:r>
                      <a:endParaRPr lang="en-US" sz="1100" kern="1400" dirty="0" smtClean="0">
                        <a:solidFill>
                          <a:srgbClr val="000000"/>
                        </a:solidFill>
                        <a:latin typeface="+mn-lt"/>
                        <a:ea typeface="Calibri"/>
                      </a:endParaRPr>
                    </a:p>
                    <a:p>
                      <a:pPr marL="0" marR="0">
                        <a:spcBef>
                          <a:spcPts val="0"/>
                        </a:spcBef>
                        <a:spcAft>
                          <a:spcPts val="0"/>
                        </a:spcAft>
                      </a:pPr>
                      <a:r>
                        <a:rPr lang="en-US" sz="1100" kern="1400" dirty="0" smtClean="0">
                          <a:solidFill>
                            <a:srgbClr val="000000"/>
                          </a:solidFill>
                          <a:latin typeface="+mn-lt"/>
                          <a:ea typeface="Calibri"/>
                        </a:rPr>
                        <a:t>    NT</a:t>
                      </a:r>
                      <a:r>
                        <a:rPr lang="en-US" sz="1100" kern="1400" baseline="0" dirty="0" smtClean="0">
                          <a:solidFill>
                            <a:srgbClr val="000000"/>
                          </a:solidFill>
                          <a:latin typeface="+mn-lt"/>
                          <a:ea typeface="Calibri"/>
                        </a:rPr>
                        <a:t> Parking garage</a:t>
                      </a:r>
                    </a:p>
                    <a:p>
                      <a:pPr marL="0" marR="0">
                        <a:spcBef>
                          <a:spcPts val="0"/>
                        </a:spcBef>
                        <a:spcAft>
                          <a:spcPts val="0"/>
                        </a:spcAft>
                      </a:pPr>
                      <a:r>
                        <a:rPr lang="en-US" sz="1100" kern="1400" baseline="0" dirty="0" smtClean="0">
                          <a:solidFill>
                            <a:srgbClr val="000000"/>
                          </a:solidFill>
                          <a:latin typeface="+mn-lt"/>
                          <a:ea typeface="Calibri"/>
                        </a:rPr>
                        <a:t>    NT  RR station</a:t>
                      </a:r>
                    </a:p>
                    <a:p>
                      <a:pPr marL="0" marR="0">
                        <a:spcBef>
                          <a:spcPts val="1200"/>
                        </a:spcBef>
                        <a:spcAft>
                          <a:spcPts val="0"/>
                        </a:spcAft>
                      </a:pPr>
                      <a:r>
                        <a:rPr lang="en-US" sz="1200" kern="1400" baseline="0" dirty="0" smtClean="0">
                          <a:solidFill>
                            <a:srgbClr val="000000"/>
                          </a:solidFill>
                          <a:latin typeface="Times New Roman"/>
                          <a:ea typeface="Calibri"/>
                        </a:rPr>
                        <a:t>Liverpool harbor</a:t>
                      </a:r>
                    </a:p>
                    <a:p>
                      <a:pPr marL="0" marR="0">
                        <a:spcBef>
                          <a:spcPts val="600"/>
                        </a:spcBef>
                        <a:spcAft>
                          <a:spcPts val="0"/>
                        </a:spcAft>
                      </a:pPr>
                      <a:r>
                        <a:rPr lang="en-US" sz="1200" kern="1400" baseline="0" dirty="0" smtClean="0">
                          <a:solidFill>
                            <a:srgbClr val="000000"/>
                          </a:solidFill>
                          <a:latin typeface="Times New Roman"/>
                          <a:ea typeface="Calibri"/>
                        </a:rPr>
                        <a:t>Inland </a:t>
                      </a:r>
                      <a:r>
                        <a:rPr lang="en-US" sz="1200" kern="1400" dirty="0" smtClean="0">
                          <a:solidFill>
                            <a:srgbClr val="000000"/>
                          </a:solidFill>
                          <a:latin typeface="Times New Roman"/>
                          <a:ea typeface="Calibri"/>
                          <a:cs typeface="+mn-cs"/>
                        </a:rPr>
                        <a:t>harbor</a:t>
                      </a:r>
                    </a:p>
                    <a:p>
                      <a:pPr marL="0" marR="0">
                        <a:spcBef>
                          <a:spcPts val="600"/>
                        </a:spcBef>
                        <a:spcAft>
                          <a:spcPts val="0"/>
                        </a:spcAft>
                      </a:pPr>
                      <a:r>
                        <a:rPr lang="en-US" sz="1200" kern="1400" dirty="0" smtClean="0">
                          <a:solidFill>
                            <a:srgbClr val="000000"/>
                          </a:solidFill>
                          <a:latin typeface="Times New Roman"/>
                          <a:ea typeface="Calibri"/>
                        </a:rPr>
                        <a:t>Boat harbor</a:t>
                      </a:r>
                    </a:p>
                    <a:p>
                      <a:pPr marL="0" marR="0">
                        <a:spcBef>
                          <a:spcPts val="600"/>
                        </a:spcBef>
                        <a:spcAft>
                          <a:spcPts val="0"/>
                        </a:spcAft>
                      </a:pPr>
                      <a:r>
                        <a:rPr lang="en-US" sz="1200" kern="1400" dirty="0" smtClean="0">
                          <a:solidFill>
                            <a:srgbClr val="000000"/>
                          </a:solidFill>
                          <a:latin typeface="Times New Roman"/>
                          <a:ea typeface="Calibri"/>
                        </a:rPr>
                        <a:t>Coastal oil</a:t>
                      </a:r>
                      <a:r>
                        <a:rPr lang="en-US" sz="1200" kern="1400" baseline="0" dirty="0" smtClean="0">
                          <a:solidFill>
                            <a:srgbClr val="000000"/>
                          </a:solidFill>
                          <a:latin typeface="Times New Roman"/>
                          <a:ea typeface="Calibri"/>
                        </a:rPr>
                        <a:t> harbor</a:t>
                      </a:r>
                      <a:endParaRPr lang="en-US" sz="1200" kern="1400" dirty="0">
                        <a:solidFill>
                          <a:srgbClr val="000000"/>
                        </a:solidFill>
                        <a:latin typeface="Times New Roman"/>
                        <a:ea typeface="Calibri"/>
                        <a:cs typeface="+mn-cs"/>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tabLst>
                          <a:tab pos="1085850" algn="l"/>
                        </a:tabLst>
                      </a:pPr>
                      <a:r>
                        <a:rPr lang="en-US" sz="1200" kern="1400" dirty="0" smtClean="0">
                          <a:solidFill>
                            <a:srgbClr val="000000"/>
                          </a:solidFill>
                          <a:latin typeface="Times New Roman"/>
                          <a:ea typeface="Calibri"/>
                        </a:rPr>
                        <a:t>=  </a:t>
                      </a:r>
                      <a:r>
                        <a:rPr lang="en-US" sz="1200" kern="1400" dirty="0" smtClean="0">
                          <a:solidFill>
                            <a:srgbClr val="00B050"/>
                          </a:solidFill>
                          <a:latin typeface="Times New Roman"/>
                          <a:ea typeface="Calibri"/>
                        </a:rPr>
                        <a:t>Traffic station</a:t>
                      </a:r>
                      <a:r>
                        <a:rPr lang="en-US" sz="1200" kern="1400" dirty="0" smtClean="0">
                          <a:solidFill>
                            <a:srgbClr val="000000"/>
                          </a:solidFill>
                          <a:latin typeface="Times New Roman"/>
                          <a:ea typeface="Calibri"/>
                        </a:rPr>
                        <a:t> : </a:t>
                      </a:r>
                      <a:r>
                        <a:rPr lang="en-US" sz="1200" kern="1400" dirty="0" smtClean="0">
                          <a:solidFill>
                            <a:srgbClr val="FF0000"/>
                          </a:solidFill>
                          <a:latin typeface="Times New Roman"/>
                          <a:ea typeface="Calibri"/>
                        </a:rPr>
                        <a:t>Air transport</a:t>
                      </a:r>
                    </a:p>
                    <a:p>
                      <a:pPr marL="0" marR="0">
                        <a:spcBef>
                          <a:spcPts val="0"/>
                        </a:spcBef>
                        <a:spcAft>
                          <a:spcPts val="0"/>
                        </a:spcAft>
                        <a:tabLst>
                          <a:tab pos="1085850" algn="l"/>
                        </a:tabLst>
                      </a:pPr>
                      <a:endParaRPr lang="en-US" sz="1200" kern="1400" dirty="0" smtClean="0">
                        <a:solidFill>
                          <a:srgbClr val="000000"/>
                        </a:solidFill>
                        <a:latin typeface="Times New Roman"/>
                        <a:ea typeface="Calibri"/>
                      </a:endParaRPr>
                    </a:p>
                    <a:p>
                      <a:pPr marL="0" marR="0">
                        <a:spcBef>
                          <a:spcPts val="0"/>
                        </a:spcBef>
                        <a:spcAft>
                          <a:spcPts val="0"/>
                        </a:spcAft>
                        <a:tabLst>
                          <a:tab pos="1085850" algn="l"/>
                        </a:tabLst>
                      </a:pPr>
                      <a:endParaRPr lang="en-US" sz="1200" kern="1400" baseline="0" dirty="0" smtClean="0">
                        <a:solidFill>
                          <a:srgbClr val="000000"/>
                        </a:solidFill>
                        <a:latin typeface="Times New Roman"/>
                        <a:ea typeface="Calibri"/>
                      </a:endParaRPr>
                    </a:p>
                    <a:p>
                      <a:pPr marL="0" marR="0">
                        <a:spcBef>
                          <a:spcPts val="0"/>
                        </a:spcBef>
                        <a:spcAft>
                          <a:spcPts val="0"/>
                        </a:spcAft>
                        <a:tabLst>
                          <a:tab pos="1085850" algn="l"/>
                        </a:tabLst>
                      </a:pPr>
                      <a:r>
                        <a:rPr lang="en-US" sz="1200" kern="1400" baseline="0" dirty="0" smtClean="0">
                          <a:solidFill>
                            <a:srgbClr val="000000"/>
                          </a:solidFill>
                          <a:latin typeface="Times New Roman"/>
                          <a:ea typeface="Calibri"/>
                        </a:rPr>
                        <a:t>=</a:t>
                      </a:r>
                      <a:r>
                        <a:rPr lang="en-US" sz="1200" kern="1400" dirty="0" smtClean="0">
                          <a:solidFill>
                            <a:srgbClr val="000000"/>
                          </a:solidFill>
                          <a:latin typeface="Times New Roman"/>
                          <a:ea typeface="Calibri"/>
                        </a:rPr>
                        <a:t>  </a:t>
                      </a:r>
                      <a:r>
                        <a:rPr lang="en-US" sz="1200" kern="1400" dirty="0" smtClean="0">
                          <a:solidFill>
                            <a:srgbClr val="00B050"/>
                          </a:solidFill>
                          <a:latin typeface="Times New Roman"/>
                          <a:ea typeface="Calibri"/>
                        </a:rPr>
                        <a:t>Traffic station</a:t>
                      </a:r>
                      <a:r>
                        <a:rPr lang="en-US" sz="1200" kern="1400" dirty="0" smtClean="0">
                          <a:solidFill>
                            <a:srgbClr val="000000"/>
                          </a:solidFill>
                          <a:latin typeface="Times New Roman"/>
                          <a:ea typeface="Calibri"/>
                        </a:rPr>
                        <a:t> : </a:t>
                      </a:r>
                      <a:r>
                        <a:rPr lang="en-US" sz="1200" kern="1400" dirty="0" smtClean="0">
                          <a:solidFill>
                            <a:srgbClr val="FF0000"/>
                          </a:solidFill>
                          <a:latin typeface="Times New Roman"/>
                          <a:ea typeface="Calibri"/>
                          <a:cs typeface="+mn-cs"/>
                        </a:rPr>
                        <a:t>Water transport</a:t>
                      </a:r>
                    </a:p>
                    <a:p>
                      <a:pPr marL="0" marR="0">
                        <a:spcBef>
                          <a:spcPts val="0"/>
                        </a:spcBef>
                        <a:spcAft>
                          <a:spcPts val="0"/>
                        </a:spcAft>
                        <a:tabLst>
                          <a:tab pos="1085850" algn="l"/>
                        </a:tabLst>
                      </a:pPr>
                      <a:endParaRPr lang="en-US" sz="1200" kern="1400" baseline="0" dirty="0" smtClean="0">
                        <a:solidFill>
                          <a:srgbClr val="000000"/>
                        </a:solidFill>
                        <a:latin typeface="Times New Roman"/>
                        <a:ea typeface="Calibri"/>
                      </a:endParaRPr>
                    </a:p>
                    <a:p>
                      <a:pPr marL="0" marR="0">
                        <a:spcBef>
                          <a:spcPts val="0"/>
                        </a:spcBef>
                        <a:spcAft>
                          <a:spcPts val="0"/>
                        </a:spcAft>
                        <a:tabLst>
                          <a:tab pos="1085850" algn="l"/>
                        </a:tabLst>
                      </a:pPr>
                      <a:endParaRPr lang="en-US" sz="1200" kern="1400" baseline="0" dirty="0" smtClean="0">
                        <a:solidFill>
                          <a:srgbClr val="000000"/>
                        </a:solidFill>
                        <a:latin typeface="Times New Roman"/>
                        <a:ea typeface="Calibri"/>
                      </a:endParaRPr>
                    </a:p>
                    <a:p>
                      <a:pPr marL="0" marR="0">
                        <a:spcBef>
                          <a:spcPts val="0"/>
                        </a:spcBef>
                        <a:spcAft>
                          <a:spcPts val="0"/>
                        </a:spcAft>
                        <a:tabLst>
                          <a:tab pos="1085850" algn="l"/>
                        </a:tabLst>
                      </a:pPr>
                      <a:r>
                        <a:rPr lang="en-US" sz="1200" kern="1400" baseline="0" dirty="0" smtClean="0">
                          <a:solidFill>
                            <a:srgbClr val="000000"/>
                          </a:solidFill>
                          <a:latin typeface="Times New Roman"/>
                          <a:ea typeface="Calibri"/>
                        </a:rPr>
                        <a:t>=</a:t>
                      </a:r>
                      <a:r>
                        <a:rPr lang="en-US" sz="1200" kern="1400" dirty="0" smtClean="0">
                          <a:solidFill>
                            <a:srgbClr val="000000"/>
                          </a:solidFill>
                          <a:latin typeface="Times New Roman"/>
                          <a:ea typeface="Calibri"/>
                        </a:rPr>
                        <a:t>  </a:t>
                      </a:r>
                      <a:r>
                        <a:rPr lang="en-US" sz="1200" kern="1400" dirty="0" smtClean="0">
                          <a:solidFill>
                            <a:srgbClr val="00B050"/>
                          </a:solidFill>
                          <a:latin typeface="Times New Roman"/>
                          <a:ea typeface="Calibri"/>
                        </a:rPr>
                        <a:t>Traffic station</a:t>
                      </a:r>
                      <a:r>
                        <a:rPr lang="en-US" sz="1200" kern="1400" dirty="0" smtClean="0">
                          <a:solidFill>
                            <a:srgbClr val="000000"/>
                          </a:solidFill>
                          <a:latin typeface="Times New Roman"/>
                          <a:ea typeface="Calibri"/>
                        </a:rPr>
                        <a:t> : </a:t>
                      </a:r>
                      <a:r>
                        <a:rPr lang="en-US" sz="1200" kern="1400" dirty="0" smtClean="0">
                          <a:solidFill>
                            <a:srgbClr val="FF0000"/>
                          </a:solidFill>
                          <a:latin typeface="Times New Roman"/>
                          <a:ea typeface="Calibri"/>
                          <a:cs typeface="+mn-cs"/>
                        </a:rPr>
                        <a:t>Road transport</a:t>
                      </a:r>
                    </a:p>
                    <a:p>
                      <a:pPr marL="0" marR="0">
                        <a:spcBef>
                          <a:spcPts val="0"/>
                        </a:spcBef>
                        <a:spcAft>
                          <a:spcPts val="0"/>
                        </a:spcAft>
                        <a:tabLst>
                          <a:tab pos="1085850" algn="l"/>
                        </a:tabLst>
                      </a:pPr>
                      <a:endParaRPr lang="en-US" sz="1200" kern="1400" baseline="0" dirty="0" smtClean="0">
                        <a:solidFill>
                          <a:srgbClr val="000000"/>
                        </a:solidFill>
                        <a:latin typeface="Times New Roman"/>
                        <a:ea typeface="Calibri"/>
                      </a:endParaRPr>
                    </a:p>
                    <a:p>
                      <a:pPr marL="0" marR="0">
                        <a:spcBef>
                          <a:spcPts val="0"/>
                        </a:spcBef>
                        <a:spcAft>
                          <a:spcPts val="0"/>
                        </a:spcAft>
                        <a:tabLst>
                          <a:tab pos="1085850" algn="l"/>
                        </a:tabLst>
                      </a:pPr>
                      <a:endParaRPr lang="en-US" sz="1200" kern="1400" baseline="0" dirty="0" smtClean="0">
                        <a:solidFill>
                          <a:srgbClr val="000000"/>
                        </a:solidFill>
                        <a:latin typeface="Times New Roman"/>
                        <a:ea typeface="Calibri"/>
                      </a:endParaRPr>
                    </a:p>
                    <a:p>
                      <a:pPr marL="0" marR="0">
                        <a:spcBef>
                          <a:spcPts val="0"/>
                        </a:spcBef>
                        <a:spcAft>
                          <a:spcPts val="0"/>
                        </a:spcAft>
                        <a:tabLst>
                          <a:tab pos="1085850" algn="l"/>
                        </a:tabLst>
                      </a:pPr>
                      <a:r>
                        <a:rPr lang="en-US" sz="1200" kern="1400" baseline="0" dirty="0" smtClean="0">
                          <a:solidFill>
                            <a:srgbClr val="000000"/>
                          </a:solidFill>
                          <a:latin typeface="Times New Roman"/>
                          <a:ea typeface="Calibri"/>
                        </a:rPr>
                        <a:t>=</a:t>
                      </a:r>
                      <a:r>
                        <a:rPr lang="en-US" sz="1200" kern="1400" dirty="0" smtClean="0">
                          <a:solidFill>
                            <a:srgbClr val="000000"/>
                          </a:solidFill>
                          <a:latin typeface="Times New Roman"/>
                          <a:ea typeface="Calibri"/>
                        </a:rPr>
                        <a:t>  </a:t>
                      </a:r>
                      <a:r>
                        <a:rPr lang="en-US" sz="1200" kern="1400" dirty="0" smtClean="0">
                          <a:solidFill>
                            <a:srgbClr val="00B050"/>
                          </a:solidFill>
                          <a:latin typeface="Times New Roman"/>
                          <a:ea typeface="Calibri"/>
                        </a:rPr>
                        <a:t>Traffic station</a:t>
                      </a:r>
                      <a:r>
                        <a:rPr lang="en-US" sz="1200" kern="1400" dirty="0" smtClean="0">
                          <a:solidFill>
                            <a:srgbClr val="000000"/>
                          </a:solidFill>
                          <a:latin typeface="Times New Roman"/>
                          <a:ea typeface="Calibri"/>
                        </a:rPr>
                        <a:t> : </a:t>
                      </a:r>
                      <a:r>
                        <a:rPr lang="en-US" sz="1200" kern="1400" dirty="0" smtClean="0">
                          <a:solidFill>
                            <a:srgbClr val="FF0000"/>
                          </a:solidFill>
                          <a:latin typeface="Times New Roman"/>
                          <a:ea typeface="Calibri"/>
                          <a:cs typeface="+mn-cs"/>
                        </a:rPr>
                        <a:t>Rail transport</a:t>
                      </a:r>
                    </a:p>
                    <a:p>
                      <a:pPr marL="0" marR="0">
                        <a:spcBef>
                          <a:spcPts val="0"/>
                        </a:spcBef>
                        <a:spcAft>
                          <a:spcPts val="0"/>
                        </a:spcAft>
                      </a:pPr>
                      <a:endParaRPr lang="en-US" sz="1200" kern="1400" baseline="0" dirty="0" smtClean="0">
                        <a:solidFill>
                          <a:srgbClr val="000000"/>
                        </a:solidFill>
                        <a:latin typeface="Times New Roman"/>
                        <a:ea typeface="Calibri"/>
                      </a:endParaRPr>
                    </a:p>
                    <a:p>
                      <a:pPr marL="0" marR="0">
                        <a:spcBef>
                          <a:spcPts val="0"/>
                        </a:spcBef>
                        <a:spcAft>
                          <a:spcPts val="0"/>
                        </a:spcAft>
                      </a:pPr>
                      <a:endParaRPr lang="en-US" sz="1200" kern="1400" baseline="0" dirty="0" smtClean="0">
                        <a:solidFill>
                          <a:srgbClr val="000000"/>
                        </a:solidFill>
                        <a:latin typeface="Times New Roman"/>
                        <a:ea typeface="Calibri"/>
                      </a:endParaRPr>
                    </a:p>
                    <a:p>
                      <a:pPr marL="0" marR="0">
                        <a:spcBef>
                          <a:spcPts val="0"/>
                        </a:spcBef>
                        <a:spcAft>
                          <a:spcPts val="0"/>
                        </a:spcAft>
                      </a:pPr>
                      <a:endParaRPr lang="en-US" sz="1200" kern="1400" baseline="0" dirty="0" smtClean="0">
                        <a:solidFill>
                          <a:srgbClr val="000000"/>
                        </a:solidFill>
                        <a:latin typeface="Times New Roman"/>
                        <a:ea typeface="Calibri"/>
                        <a:cs typeface="+mn-cs"/>
                      </a:endParaRPr>
                    </a:p>
                    <a:p>
                      <a:pPr marL="0" marR="0">
                        <a:spcBef>
                          <a:spcPts val="0"/>
                        </a:spcBef>
                        <a:spcAft>
                          <a:spcPts val="0"/>
                        </a:spcAft>
                      </a:pPr>
                      <a:endParaRPr lang="en-US" sz="1100" kern="1400" baseline="0" dirty="0" smtClean="0">
                        <a:solidFill>
                          <a:srgbClr val="000000"/>
                        </a:solidFill>
                        <a:latin typeface="Times New Roman"/>
                        <a:ea typeface="Calibri"/>
                        <a:cs typeface="+mn-cs"/>
                      </a:endParaRPr>
                    </a:p>
                    <a:p>
                      <a:pPr marL="0" marR="0">
                        <a:spcBef>
                          <a:spcPts val="0"/>
                        </a:spcBef>
                        <a:spcAft>
                          <a:spcPts val="0"/>
                        </a:spcAft>
                      </a:pPr>
                      <a:endParaRPr lang="en-US" sz="1200" kern="1400" baseline="0" dirty="0" smtClean="0">
                        <a:solidFill>
                          <a:srgbClr val="000000"/>
                        </a:solidFill>
                        <a:latin typeface="Times New Roman"/>
                        <a:ea typeface="Calibri"/>
                        <a:cs typeface="+mn-cs"/>
                      </a:endParaRPr>
                    </a:p>
                    <a:p>
                      <a:pPr marL="0" marR="0">
                        <a:spcBef>
                          <a:spcPts val="0"/>
                        </a:spcBef>
                        <a:spcAft>
                          <a:spcPts val="0"/>
                        </a:spcAft>
                      </a:pPr>
                      <a:endParaRPr lang="en-US" sz="1200" kern="1400" baseline="0" dirty="0" smtClean="0">
                        <a:solidFill>
                          <a:srgbClr val="000000"/>
                        </a:solidFill>
                        <a:latin typeface="Times New Roman"/>
                        <a:ea typeface="Calibri"/>
                        <a:cs typeface="+mn-cs"/>
                      </a:endParaRPr>
                    </a:p>
                    <a:p>
                      <a:pPr marL="0" marR="0">
                        <a:spcBef>
                          <a:spcPts val="600"/>
                        </a:spcBef>
                        <a:spcAft>
                          <a:spcPts val="0"/>
                        </a:spcAft>
                      </a:pPr>
                      <a:r>
                        <a:rPr lang="en-US" sz="1200" kern="1400" baseline="0" dirty="0" smtClean="0">
                          <a:solidFill>
                            <a:srgbClr val="000000"/>
                          </a:solidFill>
                          <a:latin typeface="Times New Roman"/>
                          <a:ea typeface="Calibri"/>
                          <a:cs typeface="+mn-cs"/>
                        </a:rPr>
                        <a:t>= Harbor :  Liverpool</a:t>
                      </a:r>
                      <a:r>
                        <a:rPr lang="en-US" sz="1200" kern="1400" baseline="0" dirty="0" smtClean="0">
                          <a:solidFill>
                            <a:srgbClr val="000000"/>
                          </a:solidFill>
                          <a:latin typeface="Times New Roman"/>
                          <a:ea typeface="Calibri"/>
                        </a:rPr>
                        <a:t> = </a:t>
                      </a:r>
                      <a:r>
                        <a:rPr lang="en-US" sz="1200" kern="1400" dirty="0" smtClean="0">
                          <a:solidFill>
                            <a:srgbClr val="000000"/>
                          </a:solidFill>
                          <a:latin typeface="Times New Roman"/>
                          <a:ea typeface="Calibri"/>
                        </a:rPr>
                        <a:t>Tr. station : </a:t>
                      </a:r>
                      <a:r>
                        <a:rPr lang="en-US" sz="1200" kern="1400" baseline="0" dirty="0" smtClean="0">
                          <a:solidFill>
                            <a:srgbClr val="000000"/>
                          </a:solidFill>
                          <a:latin typeface="Times New Roman"/>
                          <a:ea typeface="Calibri"/>
                        </a:rPr>
                        <a:t>Water tr. : Liverpool</a:t>
                      </a:r>
                    </a:p>
                    <a:p>
                      <a:pPr marL="0" marR="0">
                        <a:spcBef>
                          <a:spcPts val="600"/>
                        </a:spcBef>
                        <a:spcAft>
                          <a:spcPts val="0"/>
                        </a:spcAft>
                      </a:pPr>
                      <a:r>
                        <a:rPr lang="sv-SE" sz="1200" kern="1400" baseline="0" smtClean="0">
                          <a:solidFill>
                            <a:srgbClr val="000000"/>
                          </a:solidFill>
                          <a:latin typeface="Times New Roman"/>
                          <a:ea typeface="Calibri"/>
                        </a:rPr>
                        <a:t>= Harbor :  Inland water tr. = Tr. station : Inland w. tr.</a:t>
                      </a:r>
                      <a:endParaRPr lang="en-US" sz="1200" kern="1400" baseline="0" dirty="0" smtClean="0">
                        <a:solidFill>
                          <a:srgbClr val="000000"/>
                        </a:solidFill>
                        <a:latin typeface="Times New Roman"/>
                        <a:ea typeface="Calibri"/>
                      </a:endParaRPr>
                    </a:p>
                    <a:p>
                      <a:pPr marL="0" marR="0">
                        <a:spcBef>
                          <a:spcPts val="600"/>
                        </a:spcBef>
                        <a:spcAft>
                          <a:spcPts val="0"/>
                        </a:spcAft>
                      </a:pPr>
                      <a:r>
                        <a:rPr lang="en-US" sz="1200" kern="1400" baseline="0" dirty="0" smtClean="0">
                          <a:solidFill>
                            <a:srgbClr val="000000"/>
                          </a:solidFill>
                          <a:latin typeface="Times New Roman"/>
                          <a:ea typeface="Calibri"/>
                        </a:rPr>
                        <a:t>= Harbor :  Small ship = Tr. station : Water tr. : Sm. ship</a:t>
                      </a:r>
                    </a:p>
                    <a:p>
                      <a:pPr marL="0" marR="0">
                        <a:spcBef>
                          <a:spcPts val="600"/>
                        </a:spcBef>
                        <a:spcAft>
                          <a:spcPts val="0"/>
                        </a:spcAft>
                      </a:pPr>
                      <a:r>
                        <a:rPr lang="en-US" sz="1200" kern="1400" baseline="0" dirty="0" smtClean="0">
                          <a:solidFill>
                            <a:srgbClr val="000000"/>
                          </a:solidFill>
                          <a:latin typeface="Times New Roman"/>
                          <a:ea typeface="Calibri"/>
                        </a:rPr>
                        <a:t>= Harbor :  Ocean transport : Oil = Tr. station : Oc.tr. : O</a:t>
                      </a:r>
                      <a:endParaRPr lang="en-US" sz="1200" kern="1400" dirty="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857250" algn="l"/>
                        </a:tabLst>
                      </a:pPr>
                      <a:endParaRPr lang="en-US" sz="1200" kern="1400" dirty="0" smtClean="0">
                        <a:solidFill>
                          <a:srgbClr val="000000"/>
                        </a:solidFill>
                        <a:latin typeface="Times New Roman"/>
                        <a:ea typeface="Calibri"/>
                      </a:endParaRPr>
                    </a:p>
                    <a:p>
                      <a:pPr marL="0" marR="0">
                        <a:spcBef>
                          <a:spcPts val="0"/>
                        </a:spcBef>
                        <a:spcAft>
                          <a:spcPts val="0"/>
                        </a:spcAft>
                        <a:tabLst>
                          <a:tab pos="857250" algn="l"/>
                        </a:tabLst>
                      </a:pPr>
                      <a:r>
                        <a:rPr lang="en-US" sz="1200" kern="1400" dirty="0" smtClean="0">
                          <a:solidFill>
                            <a:srgbClr val="000000"/>
                          </a:solidFill>
                          <a:latin typeface="Times New Roman"/>
                          <a:ea typeface="Calibri"/>
                        </a:rPr>
                        <a:t>Airplane 	=  </a:t>
                      </a:r>
                      <a:r>
                        <a:rPr lang="en-US" sz="1200" kern="1400" dirty="0" smtClean="0">
                          <a:solidFill>
                            <a:srgbClr val="00B050"/>
                          </a:solidFill>
                          <a:latin typeface="Times New Roman"/>
                          <a:ea typeface="Calibri"/>
                        </a:rPr>
                        <a:t>Vehicle</a:t>
                      </a:r>
                      <a:r>
                        <a:rPr lang="en-US" sz="1200" kern="1400" baseline="0" dirty="0" smtClean="0">
                          <a:solidFill>
                            <a:srgbClr val="000000"/>
                          </a:solidFill>
                          <a:latin typeface="Times New Roman"/>
                          <a:ea typeface="Calibri"/>
                        </a:rPr>
                        <a:t> : </a:t>
                      </a:r>
                      <a:r>
                        <a:rPr lang="en-US" sz="1200" kern="1400" dirty="0" smtClean="0">
                          <a:solidFill>
                            <a:srgbClr val="FF0000"/>
                          </a:solidFill>
                          <a:latin typeface="Times New Roman"/>
                          <a:ea typeface="Calibri"/>
                        </a:rPr>
                        <a:t>Air transport</a:t>
                      </a:r>
                    </a:p>
                    <a:p>
                      <a:pPr marL="0" marR="0">
                        <a:spcBef>
                          <a:spcPts val="0"/>
                        </a:spcBef>
                        <a:spcAft>
                          <a:spcPts val="0"/>
                        </a:spcAft>
                        <a:tabLst>
                          <a:tab pos="857250" algn="l"/>
                        </a:tabLst>
                      </a:pPr>
                      <a:endParaRPr lang="en-US" sz="1200" kern="1400" dirty="0" smtClean="0">
                        <a:solidFill>
                          <a:srgbClr val="000000"/>
                        </a:solidFill>
                        <a:latin typeface="Times New Roman"/>
                        <a:ea typeface="Calibri"/>
                      </a:endParaRPr>
                    </a:p>
                    <a:p>
                      <a:pPr marL="0" marR="0">
                        <a:spcBef>
                          <a:spcPts val="0"/>
                        </a:spcBef>
                        <a:spcAft>
                          <a:spcPts val="0"/>
                        </a:spcAft>
                        <a:tabLst>
                          <a:tab pos="857250" algn="l"/>
                        </a:tabLst>
                      </a:pPr>
                      <a:endParaRPr lang="en-US" sz="1200" kern="1400" dirty="0" smtClean="0">
                        <a:solidFill>
                          <a:srgbClr val="000000"/>
                        </a:solidFill>
                        <a:latin typeface="Times New Roman"/>
                        <a:ea typeface="Calibri"/>
                      </a:endParaRPr>
                    </a:p>
                    <a:p>
                      <a:pPr marL="0" marR="0">
                        <a:spcBef>
                          <a:spcPts val="0"/>
                        </a:spcBef>
                        <a:spcAft>
                          <a:spcPts val="0"/>
                        </a:spcAft>
                        <a:tabLst>
                          <a:tab pos="857250" algn="l"/>
                        </a:tabLst>
                      </a:pPr>
                      <a:r>
                        <a:rPr lang="en-US" sz="1200" kern="1400" dirty="0" smtClean="0">
                          <a:solidFill>
                            <a:srgbClr val="000000"/>
                          </a:solidFill>
                          <a:latin typeface="Times New Roman"/>
                          <a:ea typeface="Calibri"/>
                        </a:rPr>
                        <a:t>Ship 	=  </a:t>
                      </a:r>
                      <a:r>
                        <a:rPr lang="en-US" sz="1200" kern="1400" dirty="0" smtClean="0">
                          <a:solidFill>
                            <a:srgbClr val="00B050"/>
                          </a:solidFill>
                          <a:latin typeface="Times New Roman"/>
                          <a:ea typeface="Calibri"/>
                        </a:rPr>
                        <a:t>Vehicle</a:t>
                      </a:r>
                      <a:r>
                        <a:rPr lang="en-US" sz="1200" kern="1400" baseline="0" dirty="0" smtClean="0">
                          <a:solidFill>
                            <a:srgbClr val="000000"/>
                          </a:solidFill>
                          <a:latin typeface="Times New Roman"/>
                          <a:ea typeface="Calibri"/>
                        </a:rPr>
                        <a:t> : </a:t>
                      </a:r>
                      <a:r>
                        <a:rPr lang="en-US" sz="1200" kern="1400" dirty="0" smtClean="0">
                          <a:solidFill>
                            <a:srgbClr val="FF0000"/>
                          </a:solidFill>
                          <a:latin typeface="Times New Roman"/>
                          <a:ea typeface="Calibri"/>
                        </a:rPr>
                        <a:t>Water transport</a:t>
                      </a:r>
                    </a:p>
                    <a:p>
                      <a:pPr marL="0" marR="0">
                        <a:spcBef>
                          <a:spcPts val="0"/>
                        </a:spcBef>
                        <a:spcAft>
                          <a:spcPts val="0"/>
                        </a:spcAft>
                        <a:tabLst>
                          <a:tab pos="857250" algn="l"/>
                        </a:tabLst>
                      </a:pPr>
                      <a:endParaRPr lang="en-US" sz="1200" kern="1400" dirty="0" smtClean="0">
                        <a:solidFill>
                          <a:srgbClr val="000000"/>
                        </a:solidFill>
                        <a:latin typeface="Times New Roman"/>
                        <a:ea typeface="Calibri"/>
                      </a:endParaRPr>
                    </a:p>
                    <a:p>
                      <a:pPr marL="0" marR="0">
                        <a:spcBef>
                          <a:spcPts val="0"/>
                        </a:spcBef>
                        <a:spcAft>
                          <a:spcPts val="0"/>
                        </a:spcAft>
                        <a:tabLst>
                          <a:tab pos="857250" algn="l"/>
                        </a:tabLst>
                      </a:pPr>
                      <a:endParaRPr lang="en-US" sz="1200" kern="1400" dirty="0" smtClean="0">
                        <a:solidFill>
                          <a:srgbClr val="000000"/>
                        </a:solidFill>
                        <a:latin typeface="Times New Roman"/>
                        <a:ea typeface="Calibri"/>
                      </a:endParaRPr>
                    </a:p>
                    <a:p>
                      <a:pPr marL="0" marR="0">
                        <a:spcBef>
                          <a:spcPts val="0"/>
                        </a:spcBef>
                        <a:spcAft>
                          <a:spcPts val="0"/>
                        </a:spcAft>
                        <a:tabLst>
                          <a:tab pos="857250" algn="l"/>
                        </a:tabLst>
                      </a:pPr>
                      <a:r>
                        <a:rPr lang="en-US" sz="1200" kern="1400" dirty="0" smtClean="0">
                          <a:solidFill>
                            <a:srgbClr val="000000"/>
                          </a:solidFill>
                          <a:latin typeface="Times New Roman"/>
                          <a:ea typeface="Calibri"/>
                        </a:rPr>
                        <a:t>Car 	=  </a:t>
                      </a:r>
                      <a:r>
                        <a:rPr lang="en-US" sz="1200" kern="1400" dirty="0" smtClean="0">
                          <a:solidFill>
                            <a:srgbClr val="00B050"/>
                          </a:solidFill>
                          <a:latin typeface="Times New Roman"/>
                          <a:ea typeface="Calibri"/>
                        </a:rPr>
                        <a:t>Vehicle</a:t>
                      </a:r>
                      <a:r>
                        <a:rPr lang="en-US" sz="1200" kern="1400" baseline="0" dirty="0" smtClean="0">
                          <a:solidFill>
                            <a:srgbClr val="000000"/>
                          </a:solidFill>
                          <a:latin typeface="Times New Roman"/>
                          <a:ea typeface="Calibri"/>
                        </a:rPr>
                        <a:t> :</a:t>
                      </a:r>
                      <a:r>
                        <a:rPr lang="en-US" sz="1200" kern="1400" dirty="0" smtClean="0">
                          <a:solidFill>
                            <a:srgbClr val="FF0000"/>
                          </a:solidFill>
                          <a:latin typeface="Times New Roman"/>
                          <a:ea typeface="Calibri"/>
                          <a:cs typeface="+mn-cs"/>
                        </a:rPr>
                        <a:t> Road transport</a:t>
                      </a:r>
                    </a:p>
                    <a:p>
                      <a:pPr marL="0" marR="0">
                        <a:spcBef>
                          <a:spcPts val="0"/>
                        </a:spcBef>
                        <a:spcAft>
                          <a:spcPts val="0"/>
                        </a:spcAft>
                        <a:tabLst>
                          <a:tab pos="857250" algn="l"/>
                        </a:tabLst>
                      </a:pPr>
                      <a:endParaRPr lang="en-US" sz="1200" kern="1400" dirty="0" smtClean="0">
                        <a:solidFill>
                          <a:srgbClr val="000000"/>
                        </a:solidFill>
                        <a:latin typeface="Times New Roman"/>
                        <a:ea typeface="Calibri"/>
                      </a:endParaRPr>
                    </a:p>
                    <a:p>
                      <a:pPr marL="0" marR="0">
                        <a:spcBef>
                          <a:spcPts val="0"/>
                        </a:spcBef>
                        <a:spcAft>
                          <a:spcPts val="0"/>
                        </a:spcAft>
                        <a:tabLst>
                          <a:tab pos="857250" algn="l"/>
                        </a:tabLst>
                      </a:pPr>
                      <a:endParaRPr lang="en-US" sz="1200" kern="1400" dirty="0" smtClean="0">
                        <a:solidFill>
                          <a:srgbClr val="000000"/>
                        </a:solidFill>
                        <a:latin typeface="Times New Roman"/>
                        <a:ea typeface="Calibri"/>
                      </a:endParaRPr>
                    </a:p>
                    <a:p>
                      <a:pPr marL="0" marR="0">
                        <a:spcBef>
                          <a:spcPts val="0"/>
                        </a:spcBef>
                        <a:spcAft>
                          <a:spcPts val="0"/>
                        </a:spcAft>
                        <a:tabLst>
                          <a:tab pos="857250" algn="l"/>
                        </a:tabLst>
                      </a:pPr>
                      <a:r>
                        <a:rPr lang="en-US" sz="1200" kern="1400" dirty="0" smtClean="0">
                          <a:solidFill>
                            <a:srgbClr val="000000"/>
                          </a:solidFill>
                          <a:latin typeface="Times New Roman"/>
                          <a:ea typeface="Calibri"/>
                        </a:rPr>
                        <a:t>Locomotive 	=  </a:t>
                      </a:r>
                      <a:r>
                        <a:rPr lang="en-US" sz="1200" kern="1400" dirty="0" smtClean="0">
                          <a:solidFill>
                            <a:srgbClr val="00B050"/>
                          </a:solidFill>
                          <a:latin typeface="Times New Roman"/>
                          <a:ea typeface="Calibri"/>
                        </a:rPr>
                        <a:t>Vehicle</a:t>
                      </a:r>
                      <a:r>
                        <a:rPr lang="en-US" sz="1200" kern="1400" baseline="0" dirty="0" smtClean="0">
                          <a:solidFill>
                            <a:srgbClr val="000000"/>
                          </a:solidFill>
                          <a:latin typeface="Times New Roman"/>
                          <a:ea typeface="Calibri"/>
                        </a:rPr>
                        <a:t> : </a:t>
                      </a:r>
                      <a:r>
                        <a:rPr lang="en-US" sz="1200" kern="1400" dirty="0" smtClean="0">
                          <a:solidFill>
                            <a:srgbClr val="FF0000"/>
                          </a:solidFill>
                          <a:latin typeface="Times New Roman"/>
                          <a:ea typeface="Calibri"/>
                          <a:cs typeface="+mn-cs"/>
                        </a:rPr>
                        <a:t>Rail transport</a:t>
                      </a: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Times New Roman"/>
                        <a:ea typeface="Calibri"/>
                      </a:endParaRPr>
                    </a:p>
                    <a:p>
                      <a:pPr marL="0" marR="0" algn="l" defTabSz="1410782" rtl="0" eaLnBrk="1" latinLnBrk="0" hangingPunct="1">
                        <a:spcBef>
                          <a:spcPts val="0"/>
                        </a:spcBef>
                        <a:spcAft>
                          <a:spcPts val="0"/>
                        </a:spcAft>
                        <a:tabLst>
                          <a:tab pos="857250" algn="l"/>
                        </a:tabLst>
                      </a:pPr>
                      <a:r>
                        <a:rPr lang="en-US" sz="1200" kern="1400" dirty="0" smtClean="0">
                          <a:solidFill>
                            <a:srgbClr val="FF0000"/>
                          </a:solidFill>
                          <a:latin typeface="Times New Roman"/>
                          <a:ea typeface="Calibri"/>
                          <a:cs typeface="+mn-cs"/>
                        </a:rPr>
                        <a:t>Ground transport</a:t>
                      </a:r>
                    </a:p>
                    <a:p>
                      <a:pPr marL="0" marR="0" algn="l" defTabSz="1410782" rtl="0" eaLnBrk="1" latinLnBrk="0" hangingPunct="1">
                        <a:spcBef>
                          <a:spcPts val="0"/>
                        </a:spcBef>
                        <a:spcAft>
                          <a:spcPts val="0"/>
                        </a:spcAft>
                        <a:tabLst>
                          <a:tab pos="857250" algn="l"/>
                        </a:tabLst>
                      </a:pPr>
                      <a:r>
                        <a:rPr lang="en-US" sz="1200" kern="1400" dirty="0" smtClean="0">
                          <a:solidFill>
                            <a:srgbClr val="FF0000"/>
                          </a:solidFill>
                          <a:latin typeface="Times New Roman"/>
                          <a:ea typeface="Calibri"/>
                          <a:cs typeface="+mn-cs"/>
                        </a:rPr>
                        <a:t>        Road transport</a:t>
                      </a:r>
                    </a:p>
                    <a:p>
                      <a:pPr marL="0" marR="0" algn="l" defTabSz="1410782" rtl="0" eaLnBrk="1" latinLnBrk="0" hangingPunct="1">
                        <a:spcBef>
                          <a:spcPts val="0"/>
                        </a:spcBef>
                        <a:spcAft>
                          <a:spcPts val="0"/>
                        </a:spcAft>
                        <a:tabLst>
                          <a:tab pos="857250" algn="l"/>
                        </a:tabLst>
                      </a:pPr>
                      <a:r>
                        <a:rPr lang="en-US" sz="1200" kern="1400" dirty="0" smtClean="0">
                          <a:solidFill>
                            <a:srgbClr val="FF0000"/>
                          </a:solidFill>
                          <a:latin typeface="Times New Roman"/>
                          <a:ea typeface="Calibri"/>
                          <a:cs typeface="+mn-cs"/>
                        </a:rPr>
                        <a:t>        Rail transport</a:t>
                      </a:r>
                    </a:p>
                    <a:p>
                      <a:pPr marL="0" marR="0" algn="l" defTabSz="1410782" rtl="0" eaLnBrk="1" latinLnBrk="0" hangingPunct="1">
                        <a:spcBef>
                          <a:spcPts val="0"/>
                        </a:spcBef>
                        <a:spcAft>
                          <a:spcPts val="0"/>
                        </a:spcAft>
                        <a:tabLst>
                          <a:tab pos="857250" algn="l"/>
                        </a:tabLst>
                      </a:pPr>
                      <a:endParaRPr lang="en-US" sz="1200" kern="1400" dirty="0" smtClean="0">
                        <a:solidFill>
                          <a:srgbClr val="FF0000"/>
                        </a:solidFill>
                        <a:latin typeface="Times New Roman"/>
                        <a:ea typeface="Calibri"/>
                        <a:cs typeface="+mn-cs"/>
                      </a:endParaRPr>
                    </a:p>
                    <a:p>
                      <a:pPr marL="0" marR="0" algn="l" defTabSz="1410782" rtl="0" eaLnBrk="1" latinLnBrk="0" hangingPunct="1">
                        <a:spcBef>
                          <a:spcPts val="0"/>
                        </a:spcBef>
                        <a:spcAft>
                          <a:spcPts val="0"/>
                        </a:spcAft>
                        <a:tabLst>
                          <a:tab pos="857250" algn="l"/>
                        </a:tabLst>
                      </a:pPr>
                      <a:r>
                        <a:rPr lang="en-US" sz="1200" kern="1400" dirty="0" smtClean="0">
                          <a:solidFill>
                            <a:srgbClr val="FF0000"/>
                          </a:solidFill>
                          <a:latin typeface="Times New Roman"/>
                          <a:ea typeface="Calibri"/>
                          <a:cs typeface="+mn-cs"/>
                        </a:rPr>
                        <a:t>Water transport</a:t>
                      </a:r>
                    </a:p>
                    <a:p>
                      <a:pPr marL="0" marR="0" algn="l" defTabSz="1410782" rtl="0" eaLnBrk="1" latinLnBrk="0" hangingPunct="1">
                        <a:spcBef>
                          <a:spcPts val="0"/>
                        </a:spcBef>
                        <a:spcAft>
                          <a:spcPts val="0"/>
                        </a:spcAft>
                        <a:tabLst>
                          <a:tab pos="857250" algn="l"/>
                        </a:tabLst>
                      </a:pPr>
                      <a:endParaRPr lang="en-US" sz="1200" kern="1400" dirty="0" smtClean="0">
                        <a:solidFill>
                          <a:srgbClr val="FF0000"/>
                        </a:solidFill>
                        <a:latin typeface="Times New Roman"/>
                        <a:ea typeface="Calibri"/>
                        <a:cs typeface="+mn-cs"/>
                      </a:endParaRPr>
                    </a:p>
                    <a:p>
                      <a:pPr marL="0" marR="0" algn="l" defTabSz="1410782" rtl="0" eaLnBrk="1" latinLnBrk="0" hangingPunct="1">
                        <a:spcBef>
                          <a:spcPts val="0"/>
                        </a:spcBef>
                        <a:spcAft>
                          <a:spcPts val="0"/>
                        </a:spcAft>
                        <a:tabLst>
                          <a:tab pos="857250" algn="l"/>
                        </a:tabLst>
                      </a:pPr>
                      <a:r>
                        <a:rPr lang="en-US" sz="1200" kern="1400" dirty="0" smtClean="0">
                          <a:solidFill>
                            <a:srgbClr val="FF0000"/>
                          </a:solidFill>
                          <a:latin typeface="Times New Roman"/>
                          <a:ea typeface="Calibri"/>
                          <a:cs typeface="+mn-cs"/>
                        </a:rPr>
                        <a:t>Air transport</a:t>
                      </a:r>
                    </a:p>
                    <a:p>
                      <a:pPr marL="0" marR="0">
                        <a:spcBef>
                          <a:spcPts val="0"/>
                        </a:spcBef>
                        <a:spcAft>
                          <a:spcPts val="0"/>
                        </a:spcAft>
                      </a:pPr>
                      <a:endParaRPr lang="en-US" sz="1200" kern="1400" baseline="0" dirty="0" smtClean="0">
                        <a:solidFill>
                          <a:srgbClr val="000000"/>
                        </a:solidFill>
                        <a:latin typeface="Times New Roman"/>
                        <a:ea typeface="Calibri"/>
                      </a:endParaRPr>
                    </a:p>
                    <a:p>
                      <a:pPr marL="0" marR="0">
                        <a:spcBef>
                          <a:spcPts val="0"/>
                        </a:spcBef>
                        <a:spcAft>
                          <a:spcPts val="0"/>
                        </a:spcAft>
                      </a:pPr>
                      <a:endParaRPr lang="en-US" sz="1200" kern="1400" baseline="0" dirty="0" smtClean="0">
                        <a:solidFill>
                          <a:srgbClr val="000000"/>
                        </a:solidFill>
                        <a:latin typeface="Times New Roman"/>
                        <a:ea typeface="Calibri"/>
                      </a:endParaRPr>
                    </a:p>
                    <a:p>
                      <a:pPr marL="0" marR="0">
                        <a:spcBef>
                          <a:spcPts val="0"/>
                        </a:spcBef>
                        <a:spcAft>
                          <a:spcPts val="0"/>
                        </a:spcAft>
                      </a:pPr>
                      <a:r>
                        <a:rPr lang="en-US" sz="1200" kern="1400" baseline="0" dirty="0" smtClean="0">
                          <a:solidFill>
                            <a:srgbClr val="000000"/>
                          </a:solidFill>
                          <a:latin typeface="Times New Roman"/>
                          <a:ea typeface="Calibri"/>
                        </a:rPr>
                        <a:t>(In order of historical appearance)</a:t>
                      </a:r>
                    </a:p>
                    <a:p>
                      <a:pPr marL="0" marR="0">
                        <a:spcBef>
                          <a:spcPts val="0"/>
                        </a:spcBef>
                        <a:spcAft>
                          <a:spcPts val="0"/>
                        </a:spcAft>
                      </a:pPr>
                      <a:r>
                        <a:rPr lang="en-US" sz="1200" kern="1400" baseline="0" dirty="0" smtClean="0">
                          <a:solidFill>
                            <a:srgbClr val="000000"/>
                          </a:solidFill>
                          <a:latin typeface="Times New Roman"/>
                          <a:ea typeface="Calibri"/>
                        </a:rPr>
                        <a:t>(Ordering by importance would put Air transport in second position)</a:t>
                      </a:r>
                      <a:endParaRPr lang="en-US" sz="1200" kern="1400" dirty="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Times New Roman"/>
                        <a:ea typeface="Calibri"/>
                      </a:endParaRPr>
                    </a:p>
                    <a:p>
                      <a:pPr marL="0" marR="0" algn="l" defTabSz="1410782" rtl="0" eaLnBrk="1" latinLnBrk="0" hangingPunct="1">
                        <a:spcBef>
                          <a:spcPts val="0"/>
                        </a:spcBef>
                        <a:spcAft>
                          <a:spcPts val="0"/>
                        </a:spcAft>
                      </a:pPr>
                      <a:r>
                        <a:rPr lang="en-US" sz="1200" kern="1400" dirty="0" smtClean="0">
                          <a:solidFill>
                            <a:srgbClr val="00B050"/>
                          </a:solidFill>
                          <a:latin typeface="Times New Roman"/>
                          <a:ea typeface="Calibri"/>
                          <a:cs typeface="+mn-cs"/>
                        </a:rPr>
                        <a:t>Traffic facility</a:t>
                      </a:r>
                    </a:p>
                    <a:p>
                      <a:pPr marL="0" marR="0" algn="l" defTabSz="1410782" rtl="0" eaLnBrk="1" latinLnBrk="0" hangingPunct="1">
                        <a:spcBef>
                          <a:spcPts val="0"/>
                        </a:spcBef>
                        <a:spcAft>
                          <a:spcPts val="0"/>
                        </a:spcAft>
                      </a:pPr>
                      <a:r>
                        <a:rPr lang="en-US" sz="1200" kern="1400" dirty="0" smtClean="0">
                          <a:solidFill>
                            <a:srgbClr val="00B050"/>
                          </a:solidFill>
                          <a:latin typeface="Times New Roman"/>
                          <a:ea typeface="Calibri"/>
                          <a:cs typeface="+mn-cs"/>
                        </a:rPr>
                        <a:t>         Traffic station</a:t>
                      </a:r>
                    </a:p>
                    <a:p>
                      <a:pPr marL="0" marR="0" algn="l" defTabSz="1410782" rtl="0" eaLnBrk="1" latinLnBrk="0" hangingPunct="1">
                        <a:spcBef>
                          <a:spcPts val="0"/>
                        </a:spcBef>
                        <a:spcAft>
                          <a:spcPts val="0"/>
                        </a:spcAft>
                      </a:pPr>
                      <a:r>
                        <a:rPr lang="en-US" sz="1200" kern="1400" dirty="0" smtClean="0">
                          <a:solidFill>
                            <a:srgbClr val="00B050"/>
                          </a:solidFill>
                          <a:latin typeface="Times New Roman"/>
                          <a:ea typeface="Calibri"/>
                          <a:cs typeface="+mn-cs"/>
                        </a:rPr>
                        <a:t>         Traffic route</a:t>
                      </a:r>
                    </a:p>
                    <a:p>
                      <a:pPr marL="0" marR="0" algn="l" defTabSz="1410782" rtl="0" eaLnBrk="1" latinLnBrk="0" hangingPunct="1">
                        <a:spcBef>
                          <a:spcPts val="0"/>
                        </a:spcBef>
                        <a:spcAft>
                          <a:spcPts val="0"/>
                        </a:spcAft>
                      </a:pPr>
                      <a:endParaRPr lang="en-US" sz="1200" kern="1400" dirty="0" smtClean="0">
                        <a:solidFill>
                          <a:srgbClr val="00B050"/>
                        </a:solidFill>
                        <a:latin typeface="Times New Roman"/>
                        <a:ea typeface="Calibri"/>
                        <a:cs typeface="+mn-cs"/>
                      </a:endParaRPr>
                    </a:p>
                    <a:p>
                      <a:pPr marL="0" marR="0" algn="l" defTabSz="1410782" rtl="0" eaLnBrk="1" latinLnBrk="0" hangingPunct="1">
                        <a:spcBef>
                          <a:spcPts val="0"/>
                        </a:spcBef>
                        <a:spcAft>
                          <a:spcPts val="0"/>
                        </a:spcAft>
                      </a:pPr>
                      <a:r>
                        <a:rPr lang="en-US" sz="1200" kern="1400" dirty="0" smtClean="0">
                          <a:solidFill>
                            <a:srgbClr val="00B050"/>
                          </a:solidFill>
                          <a:latin typeface="Times New Roman"/>
                          <a:ea typeface="Calibri"/>
                          <a:cs typeface="+mn-cs"/>
                        </a:rPr>
                        <a:t>Vehicle</a:t>
                      </a:r>
                    </a:p>
                    <a:p>
                      <a:pPr marL="0" marR="0">
                        <a:spcBef>
                          <a:spcPts val="0"/>
                        </a:spcBef>
                        <a:spcAft>
                          <a:spcPts val="0"/>
                        </a:spcAft>
                      </a:pPr>
                      <a:endParaRPr lang="en-US" sz="1200" kern="1400" dirty="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Times New Roman"/>
                        <a:ea typeface="Calibri"/>
                      </a:endParaRPr>
                    </a:p>
                    <a:p>
                      <a:pPr marL="0" marR="0" algn="l" defTabSz="1410782" rtl="0" eaLnBrk="1" latinLnBrk="0" hangingPunct="1">
                        <a:spcBef>
                          <a:spcPts val="0"/>
                        </a:spcBef>
                        <a:spcAft>
                          <a:spcPts val="0"/>
                        </a:spcAft>
                      </a:pPr>
                      <a:r>
                        <a:rPr lang="en-US" sz="1200" kern="1400" dirty="0" smtClean="0">
                          <a:solidFill>
                            <a:srgbClr val="0070C0"/>
                          </a:solidFill>
                          <a:latin typeface="Times New Roman"/>
                          <a:ea typeface="Calibri"/>
                          <a:cs typeface="+mn-cs"/>
                        </a:rPr>
                        <a:t>Passengers</a:t>
                      </a:r>
                    </a:p>
                    <a:p>
                      <a:pPr marL="0" marR="0" algn="l" defTabSz="1410782" rtl="0" eaLnBrk="1" latinLnBrk="0" hangingPunct="1">
                        <a:spcBef>
                          <a:spcPts val="0"/>
                        </a:spcBef>
                        <a:spcAft>
                          <a:spcPts val="0"/>
                        </a:spcAft>
                      </a:pPr>
                      <a:endParaRPr lang="en-US" sz="1200" kern="1400" dirty="0" smtClean="0">
                        <a:solidFill>
                          <a:srgbClr val="0070C0"/>
                        </a:solidFill>
                        <a:latin typeface="Times New Roman"/>
                        <a:ea typeface="Calibri"/>
                        <a:cs typeface="+mn-cs"/>
                      </a:endParaRPr>
                    </a:p>
                    <a:p>
                      <a:pPr marL="0" marR="0" algn="l" defTabSz="1410782" rtl="0" eaLnBrk="1" latinLnBrk="0" hangingPunct="1">
                        <a:spcBef>
                          <a:spcPts val="0"/>
                        </a:spcBef>
                        <a:spcAft>
                          <a:spcPts val="0"/>
                        </a:spcAft>
                      </a:pPr>
                      <a:r>
                        <a:rPr lang="en-US" sz="1200" kern="1400" dirty="0" smtClean="0">
                          <a:solidFill>
                            <a:srgbClr val="0070C0"/>
                          </a:solidFill>
                          <a:latin typeface="Times New Roman"/>
                          <a:ea typeface="Calibri"/>
                          <a:cs typeface="+mn-cs"/>
                        </a:rPr>
                        <a:t>Freight</a:t>
                      </a: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r>
                        <a:rPr lang="en-US" sz="1200" kern="1400" dirty="0" smtClean="0">
                          <a:solidFill>
                            <a:srgbClr val="000000"/>
                          </a:solidFill>
                          <a:latin typeface="Times New Roman"/>
                          <a:ea typeface="Calibri"/>
                        </a:rPr>
                        <a:t>***********************</a:t>
                      </a: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r>
                        <a:rPr lang="en-US" sz="1200" kern="1400" dirty="0" smtClean="0">
                          <a:solidFill>
                            <a:srgbClr val="000000"/>
                          </a:solidFill>
                          <a:latin typeface="Times New Roman"/>
                          <a:ea typeface="Calibri"/>
                        </a:rPr>
                        <a:t>In</a:t>
                      </a:r>
                      <a:r>
                        <a:rPr lang="en-US" sz="1200" kern="1400" baseline="0" dirty="0" smtClean="0">
                          <a:solidFill>
                            <a:srgbClr val="000000"/>
                          </a:solidFill>
                          <a:latin typeface="Times New Roman"/>
                          <a:ea typeface="Calibri"/>
                        </a:rPr>
                        <a:t> reality there are many more facets.  One facet might accommodate general concepts such as</a:t>
                      </a:r>
                    </a:p>
                    <a:p>
                      <a:pPr marL="0" marR="0">
                        <a:spcBef>
                          <a:spcPts val="0"/>
                        </a:spcBef>
                        <a:spcAft>
                          <a:spcPts val="0"/>
                        </a:spcAft>
                      </a:pPr>
                      <a:r>
                        <a:rPr lang="en-US" sz="1200" kern="1400" baseline="0" dirty="0" smtClean="0">
                          <a:solidFill>
                            <a:srgbClr val="000000"/>
                          </a:solidFill>
                          <a:latin typeface="Times New Roman"/>
                          <a:ea typeface="Calibri"/>
                        </a:rPr>
                        <a:t>      Management</a:t>
                      </a:r>
                    </a:p>
                    <a:p>
                      <a:pPr marL="0" marR="0">
                        <a:spcBef>
                          <a:spcPts val="0"/>
                        </a:spcBef>
                        <a:spcAft>
                          <a:spcPts val="0"/>
                        </a:spcAft>
                      </a:pPr>
                      <a:r>
                        <a:rPr lang="en-US" sz="1200" kern="1400" baseline="0" dirty="0" smtClean="0">
                          <a:solidFill>
                            <a:srgbClr val="000000"/>
                          </a:solidFill>
                          <a:latin typeface="Times New Roman"/>
                          <a:ea typeface="Calibri"/>
                        </a:rPr>
                        <a:t>       Planning</a:t>
                      </a:r>
                    </a:p>
                    <a:p>
                      <a:pPr marL="0" marR="0">
                        <a:spcBef>
                          <a:spcPts val="0"/>
                        </a:spcBef>
                        <a:spcAft>
                          <a:spcPts val="0"/>
                        </a:spcAft>
                      </a:pPr>
                      <a:r>
                        <a:rPr lang="en-US" sz="1200" kern="1400" baseline="0" dirty="0" smtClean="0">
                          <a:solidFill>
                            <a:srgbClr val="000000"/>
                          </a:solidFill>
                          <a:latin typeface="Times New Roman"/>
                          <a:ea typeface="Calibri"/>
                        </a:rPr>
                        <a:t>       Quality control</a:t>
                      </a:r>
                    </a:p>
                    <a:p>
                      <a:pPr marL="0" marR="0">
                        <a:spcBef>
                          <a:spcPts val="0"/>
                        </a:spcBef>
                        <a:spcAft>
                          <a:spcPts val="0"/>
                        </a:spcAft>
                      </a:pPr>
                      <a:r>
                        <a:rPr lang="en-US" sz="1200" kern="1400" baseline="0" dirty="0" smtClean="0">
                          <a:solidFill>
                            <a:srgbClr val="000000"/>
                          </a:solidFill>
                          <a:latin typeface="Times New Roman"/>
                          <a:ea typeface="Calibri"/>
                        </a:rPr>
                        <a:t>       Cost</a:t>
                      </a:r>
                    </a:p>
                    <a:p>
                      <a:pPr marL="0" marR="0">
                        <a:spcBef>
                          <a:spcPts val="0"/>
                        </a:spcBef>
                        <a:spcAft>
                          <a:spcPts val="0"/>
                        </a:spcAft>
                      </a:pPr>
                      <a:r>
                        <a:rPr lang="en-US" sz="1200" kern="1400" baseline="0" dirty="0" smtClean="0">
                          <a:solidFill>
                            <a:srgbClr val="000000"/>
                          </a:solidFill>
                          <a:latin typeface="Times New Roman"/>
                          <a:ea typeface="Calibri"/>
                        </a:rPr>
                        <a:t>These concepts apply in other domains as well (common-sense concepts, cross-domain concepts)</a:t>
                      </a:r>
                      <a:endParaRPr lang="en-US" sz="1200" kern="1400" dirty="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b="1" kern="1400" baseline="0" dirty="0" smtClean="0">
                          <a:solidFill>
                            <a:schemeClr val="tx1"/>
                          </a:solidFill>
                          <a:latin typeface="Times New Roman"/>
                          <a:ea typeface="Calibri"/>
                        </a:rPr>
                        <a:t>Query : </a:t>
                      </a:r>
                    </a:p>
                    <a:p>
                      <a:pPr marL="0" marR="0">
                        <a:spcBef>
                          <a:spcPts val="0"/>
                        </a:spcBef>
                        <a:spcAft>
                          <a:spcPts val="0"/>
                        </a:spcAft>
                      </a:pPr>
                      <a:r>
                        <a:rPr lang="en-US" sz="1200" kern="1400" baseline="0" dirty="0" smtClean="0">
                          <a:solidFill>
                            <a:schemeClr val="tx1"/>
                          </a:solidFill>
                          <a:latin typeface="Times New Roman"/>
                          <a:ea typeface="Calibri"/>
                        </a:rPr>
                        <a:t>History : </a:t>
                      </a:r>
                      <a:r>
                        <a:rPr lang="en-US" sz="1200" kern="1400" dirty="0" smtClean="0">
                          <a:solidFill>
                            <a:srgbClr val="FF0000"/>
                          </a:solidFill>
                          <a:latin typeface="Times New Roman"/>
                          <a:ea typeface="Calibri"/>
                          <a:cs typeface="+mn-cs"/>
                        </a:rPr>
                        <a:t>Ground transport, inclusive</a:t>
                      </a:r>
                      <a:r>
                        <a:rPr lang="en-US" sz="1200" kern="1400" baseline="0" dirty="0" smtClean="0">
                          <a:solidFill>
                            <a:schemeClr val="tx1"/>
                          </a:solidFill>
                          <a:latin typeface="Times New Roman"/>
                          <a:ea typeface="Calibri"/>
                        </a:rPr>
                        <a:t> : </a:t>
                      </a:r>
                      <a:r>
                        <a:rPr lang="en-US" sz="1200" kern="1400" dirty="0" smtClean="0">
                          <a:solidFill>
                            <a:srgbClr val="00B050"/>
                          </a:solidFill>
                          <a:latin typeface="Times New Roman"/>
                          <a:ea typeface="Calibri"/>
                          <a:cs typeface="+mn-cs"/>
                        </a:rPr>
                        <a:t>Traffic route</a:t>
                      </a:r>
                      <a:endParaRPr lang="en-US" sz="1200" kern="1400" dirty="0" smtClean="0">
                        <a:solidFill>
                          <a:srgbClr val="FF0000"/>
                        </a:solidFill>
                        <a:latin typeface="Times New Roman"/>
                        <a:ea typeface="Calibri"/>
                        <a:cs typeface="+mn-cs"/>
                      </a:endParaRPr>
                    </a:p>
                    <a:p>
                      <a:pPr marL="0" marR="0">
                        <a:spcBef>
                          <a:spcPts val="0"/>
                        </a:spcBef>
                        <a:spcAft>
                          <a:spcPts val="0"/>
                        </a:spcAft>
                      </a:pPr>
                      <a:endParaRPr lang="en-US" sz="1200" b="1" kern="1400" dirty="0" smtClean="0">
                        <a:solidFill>
                          <a:schemeClr val="tx1"/>
                        </a:solidFill>
                        <a:latin typeface="Times New Roman"/>
                        <a:ea typeface="Calibri"/>
                      </a:endParaRPr>
                    </a:p>
                    <a:p>
                      <a:pPr marL="0" marR="0">
                        <a:spcBef>
                          <a:spcPts val="0"/>
                        </a:spcBef>
                        <a:spcAft>
                          <a:spcPts val="0"/>
                        </a:spcAft>
                      </a:pPr>
                      <a:r>
                        <a:rPr lang="en-US" sz="1200" b="1" kern="1400" dirty="0" smtClean="0">
                          <a:solidFill>
                            <a:schemeClr val="tx1"/>
                          </a:solidFill>
                          <a:latin typeface="Times New Roman"/>
                          <a:ea typeface="Calibri"/>
                        </a:rPr>
                        <a:t>LCC classes</a:t>
                      </a:r>
                    </a:p>
                    <a:p>
                      <a:pPr marL="0" marR="0">
                        <a:spcBef>
                          <a:spcPts val="0"/>
                        </a:spcBef>
                        <a:spcAft>
                          <a:spcPts val="0"/>
                        </a:spcAft>
                      </a:pPr>
                      <a:endParaRPr lang="en-US" sz="1200" b="1" kern="1400" dirty="0" smtClean="0">
                        <a:solidFill>
                          <a:schemeClr val="tx1"/>
                        </a:solidFill>
                        <a:latin typeface="Times New Roman"/>
                        <a:ea typeface="Calibri"/>
                      </a:endParaRPr>
                    </a:p>
                    <a:p>
                      <a:pPr marL="0" marR="0">
                        <a:spcBef>
                          <a:spcPts val="0"/>
                        </a:spcBef>
                        <a:spcAft>
                          <a:spcPts val="0"/>
                        </a:spcAft>
                      </a:pPr>
                      <a:r>
                        <a:rPr lang="en-US" sz="1200" b="1" kern="1400" dirty="0" smtClean="0">
                          <a:solidFill>
                            <a:schemeClr val="tx1"/>
                          </a:solidFill>
                          <a:latin typeface="Times New Roman"/>
                          <a:ea typeface="Calibri"/>
                        </a:rPr>
                        <a:t>F 73.67 History &gt; Boston &gt; Streets. Bridges. Railroads</a:t>
                      </a:r>
                    </a:p>
                    <a:p>
                      <a:pPr marL="0" marR="0">
                        <a:spcBef>
                          <a:spcPts val="0"/>
                        </a:spcBef>
                        <a:spcAft>
                          <a:spcPts val="0"/>
                        </a:spcAft>
                      </a:pPr>
                      <a:endParaRPr lang="en-US" sz="1200" kern="1400" dirty="0" smtClean="0">
                        <a:solidFill>
                          <a:schemeClr val="tx1"/>
                        </a:solidFill>
                        <a:latin typeface="Times New Roman"/>
                        <a:ea typeface="Calibri"/>
                      </a:endParaRPr>
                    </a:p>
                    <a:p>
                      <a:pPr marL="0" marR="0">
                        <a:spcBef>
                          <a:spcPts val="0"/>
                        </a:spcBef>
                        <a:spcAft>
                          <a:spcPts val="0"/>
                        </a:spcAft>
                      </a:pPr>
                      <a:r>
                        <a:rPr lang="en-US" sz="1200" i="1" kern="1400" dirty="0" smtClean="0">
                          <a:solidFill>
                            <a:schemeClr val="tx1"/>
                          </a:solidFill>
                          <a:latin typeface="Times New Roman"/>
                          <a:ea typeface="Calibri"/>
                        </a:rPr>
                        <a:t>Semantic factors (index terms) for this class:</a:t>
                      </a:r>
                    </a:p>
                    <a:p>
                      <a:pPr marL="0" marR="0">
                        <a:spcBef>
                          <a:spcPts val="0"/>
                        </a:spcBef>
                        <a:spcAft>
                          <a:spcPts val="0"/>
                        </a:spcAft>
                      </a:pPr>
                      <a:r>
                        <a:rPr lang="en-US" sz="1200" kern="1400" dirty="0" smtClean="0">
                          <a:solidFill>
                            <a:schemeClr val="tx1"/>
                          </a:solidFill>
                          <a:latin typeface="Times New Roman"/>
                          <a:ea typeface="Calibri"/>
                        </a:rPr>
                        <a:t>History : Boston : </a:t>
                      </a:r>
                      <a:r>
                        <a:rPr lang="en-US" sz="1200" kern="1400" dirty="0" smtClean="0">
                          <a:solidFill>
                            <a:srgbClr val="FF0000"/>
                          </a:solidFill>
                          <a:latin typeface="Times New Roman"/>
                          <a:ea typeface="Calibri"/>
                          <a:cs typeface="+mn-cs"/>
                        </a:rPr>
                        <a:t>Ground transport</a:t>
                      </a:r>
                      <a:r>
                        <a:rPr lang="en-US" sz="1200" kern="1400" dirty="0" smtClean="0">
                          <a:solidFill>
                            <a:schemeClr val="tx1"/>
                          </a:solidFill>
                          <a:latin typeface="Times New Roman"/>
                          <a:ea typeface="Calibri"/>
                        </a:rPr>
                        <a:t> : </a:t>
                      </a:r>
                      <a:r>
                        <a:rPr lang="en-US" sz="1200" kern="1400" dirty="0" smtClean="0">
                          <a:solidFill>
                            <a:srgbClr val="00B050"/>
                          </a:solidFill>
                          <a:latin typeface="Times New Roman"/>
                          <a:ea typeface="Calibri"/>
                          <a:cs typeface="+mn-cs"/>
                        </a:rPr>
                        <a:t>Traffic route</a:t>
                      </a:r>
                    </a:p>
                    <a:p>
                      <a:pPr marL="0" marR="0">
                        <a:spcBef>
                          <a:spcPts val="0"/>
                        </a:spcBef>
                        <a:spcAft>
                          <a:spcPts val="0"/>
                        </a:spcAft>
                      </a:pPr>
                      <a:endParaRPr lang="en-US" sz="1200" kern="1400" dirty="0" smtClean="0">
                        <a:solidFill>
                          <a:schemeClr val="tx1"/>
                        </a:solidFill>
                        <a:latin typeface="Times New Roman"/>
                        <a:ea typeface="Calibri"/>
                      </a:endParaRPr>
                    </a:p>
                    <a:p>
                      <a:pPr marL="0" marR="0">
                        <a:spcBef>
                          <a:spcPts val="0"/>
                        </a:spcBef>
                        <a:spcAft>
                          <a:spcPts val="0"/>
                        </a:spcAft>
                      </a:pPr>
                      <a:r>
                        <a:rPr lang="en-US" sz="1200" b="1" kern="1400" dirty="0" smtClean="0">
                          <a:solidFill>
                            <a:schemeClr val="tx1"/>
                          </a:solidFill>
                          <a:latin typeface="Times New Roman"/>
                          <a:ea typeface="Calibri"/>
                        </a:rPr>
                        <a:t>TE</a:t>
                      </a:r>
                      <a:r>
                        <a:rPr lang="en-US" sz="1200" b="1" kern="1400" baseline="0" dirty="0" smtClean="0">
                          <a:solidFill>
                            <a:schemeClr val="tx1"/>
                          </a:solidFill>
                          <a:latin typeface="Times New Roman"/>
                          <a:ea typeface="Calibri"/>
                        </a:rPr>
                        <a:t> 63 Highway engineering &gt; History </a:t>
                      </a:r>
                    </a:p>
                    <a:p>
                      <a:pPr marL="0" marR="0">
                        <a:spcBef>
                          <a:spcPts val="0"/>
                        </a:spcBef>
                        <a:spcAft>
                          <a:spcPts val="0"/>
                        </a:spcAft>
                      </a:pPr>
                      <a:endParaRPr lang="en-US" sz="1200" kern="1400" baseline="0" dirty="0" smtClean="0">
                        <a:solidFill>
                          <a:schemeClr val="tx1"/>
                        </a:solidFill>
                        <a:latin typeface="Times New Roman"/>
                        <a:ea typeface="Calibri"/>
                      </a:endParaRPr>
                    </a:p>
                    <a:p>
                      <a:pPr marL="0" marR="0">
                        <a:spcBef>
                          <a:spcPts val="0"/>
                        </a:spcBef>
                        <a:spcAft>
                          <a:spcPts val="0"/>
                        </a:spcAft>
                      </a:pPr>
                      <a:r>
                        <a:rPr lang="en-US" sz="1200" i="1" kern="1400" baseline="0" dirty="0" smtClean="0">
                          <a:solidFill>
                            <a:schemeClr val="tx1"/>
                          </a:solidFill>
                          <a:latin typeface="Times New Roman"/>
                          <a:ea typeface="Calibri"/>
                        </a:rPr>
                        <a:t>Semantic factors (index terms) for this class:</a:t>
                      </a:r>
                    </a:p>
                    <a:p>
                      <a:pPr marL="0" marR="0">
                        <a:spcBef>
                          <a:spcPts val="0"/>
                        </a:spcBef>
                        <a:spcAft>
                          <a:spcPts val="0"/>
                        </a:spcAft>
                      </a:pPr>
                      <a:endParaRPr lang="en-US" sz="1200" kern="1400" baseline="0" dirty="0" smtClean="0">
                        <a:solidFill>
                          <a:schemeClr val="tx1"/>
                        </a:solidFill>
                        <a:latin typeface="Times New Roman"/>
                        <a:ea typeface="Calibri"/>
                      </a:endParaRPr>
                    </a:p>
                    <a:p>
                      <a:pPr marL="0" marR="0">
                        <a:spcBef>
                          <a:spcPts val="0"/>
                        </a:spcBef>
                        <a:spcAft>
                          <a:spcPts val="0"/>
                        </a:spcAft>
                      </a:pPr>
                      <a:endParaRPr lang="en-US" sz="1200" kern="1400" baseline="0" dirty="0" smtClean="0">
                        <a:solidFill>
                          <a:schemeClr val="tx1"/>
                        </a:solidFill>
                        <a:latin typeface="Times New Roman"/>
                        <a:ea typeface="Calibri"/>
                      </a:endParaRPr>
                    </a:p>
                    <a:p>
                      <a:pPr marL="0" marR="0">
                        <a:spcBef>
                          <a:spcPts val="0"/>
                        </a:spcBef>
                        <a:spcAft>
                          <a:spcPts val="0"/>
                        </a:spcAft>
                      </a:pPr>
                      <a:endParaRPr lang="en-US" sz="1200" kern="1400" baseline="0" dirty="0" smtClean="0">
                        <a:solidFill>
                          <a:schemeClr val="tx1"/>
                        </a:solidFill>
                        <a:latin typeface="Times New Roman"/>
                        <a:ea typeface="Calibri"/>
                      </a:endParaRPr>
                    </a:p>
                    <a:p>
                      <a:pPr marL="0" marR="0">
                        <a:spcBef>
                          <a:spcPts val="0"/>
                        </a:spcBef>
                        <a:spcAft>
                          <a:spcPts val="0"/>
                        </a:spcAft>
                      </a:pPr>
                      <a:endParaRPr lang="en-US" sz="1200" kern="1400" baseline="0" dirty="0" smtClean="0">
                        <a:solidFill>
                          <a:schemeClr val="tx1"/>
                        </a:solidFill>
                        <a:latin typeface="Times New Roman"/>
                        <a:ea typeface="Calibri"/>
                      </a:endParaRPr>
                    </a:p>
                    <a:p>
                      <a:pPr marL="0" marR="0">
                        <a:spcBef>
                          <a:spcPts val="0"/>
                        </a:spcBef>
                        <a:spcAft>
                          <a:spcPts val="0"/>
                        </a:spcAft>
                      </a:pPr>
                      <a:endParaRPr lang="en-US" sz="1200" kern="1400" baseline="0" dirty="0" smtClean="0">
                        <a:solidFill>
                          <a:schemeClr val="tx1"/>
                        </a:solidFill>
                        <a:latin typeface="Times New Roman"/>
                        <a:ea typeface="Calibri"/>
                      </a:endParaRPr>
                    </a:p>
                    <a:p>
                      <a:pPr marL="0" marR="0">
                        <a:spcBef>
                          <a:spcPts val="0"/>
                        </a:spcBef>
                        <a:spcAft>
                          <a:spcPts val="0"/>
                        </a:spcAft>
                      </a:pPr>
                      <a:endParaRPr lang="en-US" sz="1200" kern="1400" baseline="0" dirty="0" smtClean="0">
                        <a:solidFill>
                          <a:schemeClr val="tx1"/>
                        </a:solidFill>
                        <a:latin typeface="Times New Roman"/>
                        <a:ea typeface="Calibri"/>
                      </a:endParaRPr>
                    </a:p>
                    <a:p>
                      <a:pPr marL="0" marR="0">
                        <a:spcBef>
                          <a:spcPts val="0"/>
                        </a:spcBef>
                        <a:spcAft>
                          <a:spcPts val="0"/>
                        </a:spcAft>
                      </a:pPr>
                      <a:endParaRPr lang="en-US" sz="1200" kern="1400" baseline="0" dirty="0" smtClean="0">
                        <a:solidFill>
                          <a:schemeClr val="tx1"/>
                        </a:solidFill>
                        <a:latin typeface="Times New Roman"/>
                        <a:ea typeface="Calibri"/>
                      </a:endParaRPr>
                    </a:p>
                    <a:p>
                      <a:pPr marL="0" marR="0">
                        <a:spcBef>
                          <a:spcPts val="0"/>
                        </a:spcBef>
                        <a:spcAft>
                          <a:spcPts val="0"/>
                        </a:spcAft>
                      </a:pPr>
                      <a:r>
                        <a:rPr lang="en-US" sz="1200" kern="1400" baseline="0" dirty="0" smtClean="0">
                          <a:solidFill>
                            <a:schemeClr val="tx1"/>
                          </a:solidFill>
                          <a:latin typeface="Times New Roman"/>
                          <a:ea typeface="Calibri"/>
                        </a:rPr>
                        <a:t>                                                           (</a:t>
                      </a:r>
                      <a:r>
                        <a:rPr lang="en-US" sz="2000" kern="1400" baseline="0" dirty="0" smtClean="0">
                          <a:solidFill>
                            <a:schemeClr val="tx1"/>
                          </a:solidFill>
                          <a:latin typeface="Times New Roman"/>
                          <a:ea typeface="Calibri"/>
                        </a:rPr>
                        <a:t>1 min)</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Slide Number Placeholder 4"/>
          <p:cNvSpPr>
            <a:spLocks noGrp="1"/>
          </p:cNvSpPr>
          <p:nvPr>
            <p:ph type="sldNum" sz="quarter" idx="12"/>
          </p:nvPr>
        </p:nvSpPr>
        <p:spPr/>
        <p:txBody>
          <a:bodyPr/>
          <a:lstStyle/>
          <a:p>
            <a:pPr>
              <a:defRPr/>
            </a:pPr>
            <a:fld id="{1C34AABC-7A0A-4F81-8B5A-F7715F07E9BB}" type="slidenum">
              <a:rPr lang="en-US" smtClean="0"/>
              <a:pPr>
                <a:defRPr/>
              </a:pPr>
              <a:t>65</a:t>
            </a:fld>
            <a:endParaRPr lang="en-US" dirty="0"/>
          </a:p>
        </p:txBody>
      </p:sp>
      <p:pic>
        <p:nvPicPr>
          <p:cNvPr id="6" name="~PP3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8669004" y="4495800"/>
            <a:ext cx="623887" cy="623888"/>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0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5906069"/>
              </p:ext>
            </p:extLst>
          </p:nvPr>
        </p:nvGraphicFramePr>
        <p:xfrm>
          <a:off x="457200" y="150813"/>
          <a:ext cx="20193000" cy="5335587"/>
        </p:xfrm>
        <a:graphic>
          <a:graphicData uri="http://schemas.openxmlformats.org/drawingml/2006/table">
            <a:tbl>
              <a:tblPr/>
              <a:tblGrid>
                <a:gridCol w="1600200"/>
                <a:gridCol w="1524000"/>
                <a:gridCol w="1295400"/>
                <a:gridCol w="3657600"/>
                <a:gridCol w="2699040"/>
                <a:gridCol w="2209800"/>
                <a:gridCol w="1676400"/>
                <a:gridCol w="1905000"/>
                <a:gridCol w="3625560"/>
              </a:tblGrid>
              <a:tr h="460720">
                <a:tc rowSpan="2">
                  <a:txBody>
                    <a:bodyPr/>
                    <a:lstStyle/>
                    <a:p>
                      <a:pPr marL="0" marR="0" algn="ctr">
                        <a:spcBef>
                          <a:spcPts val="0"/>
                        </a:spcBef>
                        <a:spcAft>
                          <a:spcPts val="0"/>
                        </a:spcAft>
                      </a:pPr>
                      <a:r>
                        <a:rPr lang="en-US" sz="1200" b="1" kern="1400" dirty="0" smtClean="0">
                          <a:solidFill>
                            <a:srgbClr val="000000"/>
                          </a:solidFill>
                          <a:latin typeface="Times New Roman"/>
                          <a:ea typeface="Calibri"/>
                        </a:rPr>
                        <a:t>a</a:t>
                      </a:r>
                    </a:p>
                    <a:p>
                      <a:pPr marL="0" marR="0" algn="ctr">
                        <a:spcBef>
                          <a:spcPts val="0"/>
                        </a:spcBef>
                        <a:spcAft>
                          <a:spcPts val="0"/>
                        </a:spcAft>
                      </a:pPr>
                      <a:r>
                        <a:rPr lang="en-US" sz="1200" b="1" kern="1400" dirty="0" smtClean="0">
                          <a:solidFill>
                            <a:srgbClr val="000000"/>
                          </a:solidFill>
                          <a:latin typeface="Times New Roman"/>
                          <a:ea typeface="Calibri"/>
                        </a:rPr>
                        <a:t>Search terms</a:t>
                      </a:r>
                    </a:p>
                    <a:p>
                      <a:pPr marL="0" marR="0" algn="ctr">
                        <a:spcBef>
                          <a:spcPts val="0"/>
                        </a:spcBef>
                        <a:spcAft>
                          <a:spcPts val="0"/>
                        </a:spcAft>
                      </a:pPr>
                      <a:r>
                        <a:rPr lang="en-US" sz="1200" b="1" kern="1400" dirty="0" smtClean="0">
                          <a:solidFill>
                            <a:srgbClr val="000000"/>
                          </a:solidFill>
                          <a:latin typeface="Times New Roman"/>
                          <a:ea typeface="Calibri"/>
                        </a:rPr>
                        <a:t>for concept Harbor</a:t>
                      </a:r>
                    </a:p>
                    <a:p>
                      <a:pPr marL="0" marR="0" algn="ctr">
                        <a:spcBef>
                          <a:spcPts val="0"/>
                        </a:spcBef>
                        <a:spcAft>
                          <a:spcPts val="0"/>
                        </a:spcAft>
                      </a:pPr>
                      <a:r>
                        <a:rPr lang="en-US" sz="1200" b="0" kern="1400" dirty="0" smtClean="0">
                          <a:solidFill>
                            <a:srgbClr val="000000"/>
                          </a:solidFill>
                          <a:latin typeface="Times New Roman"/>
                          <a:ea typeface="Calibri"/>
                        </a:rPr>
                        <a:t>in the raw alpha index</a:t>
                      </a:r>
                      <a:endParaRPr lang="en-US" sz="1200" b="0" kern="1400" dirty="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Times New Roman"/>
                          <a:ea typeface="Calibri"/>
                        </a:rPr>
                        <a:t>b1</a:t>
                      </a:r>
                    </a:p>
                    <a:p>
                      <a:pPr marL="0" marR="0" algn="ctr">
                        <a:spcBef>
                          <a:spcPts val="0"/>
                        </a:spcBef>
                        <a:spcAft>
                          <a:spcPts val="0"/>
                        </a:spcAft>
                      </a:pPr>
                      <a:r>
                        <a:rPr lang="en-US" sz="1200" b="1" kern="1400" dirty="0" smtClean="0">
                          <a:solidFill>
                            <a:srgbClr val="000000"/>
                          </a:solidFill>
                          <a:latin typeface="Times New Roman"/>
                          <a:ea typeface="Calibri"/>
                        </a:rPr>
                        <a:t>Variants </a:t>
                      </a:r>
                      <a:r>
                        <a:rPr lang="en-US" sz="1200" b="1" kern="1400" dirty="0">
                          <a:solidFill>
                            <a:srgbClr val="000000"/>
                          </a:solidFill>
                          <a:latin typeface="Times New Roman"/>
                          <a:ea typeface="Calibri"/>
                        </a:rPr>
                        <a:t>consolidated</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Times New Roman"/>
                          <a:ea typeface="Calibri"/>
                        </a:rPr>
                        <a:t>b2</a:t>
                      </a:r>
                    </a:p>
                    <a:p>
                      <a:pPr marL="0" marR="0" algn="ctr">
                        <a:spcBef>
                          <a:spcPts val="0"/>
                        </a:spcBef>
                        <a:spcAft>
                          <a:spcPts val="0"/>
                        </a:spcAft>
                      </a:pPr>
                      <a:r>
                        <a:rPr lang="en-US" sz="1200" b="1" kern="1400" dirty="0" smtClean="0">
                          <a:solidFill>
                            <a:srgbClr val="000000"/>
                          </a:solidFill>
                          <a:latin typeface="Times New Roman"/>
                          <a:ea typeface="Calibri"/>
                        </a:rPr>
                        <a:t>Synonyms </a:t>
                      </a:r>
                      <a:r>
                        <a:rPr lang="en-US" sz="1200" b="1" kern="1400" dirty="0">
                          <a:solidFill>
                            <a:srgbClr val="000000"/>
                          </a:solidFill>
                          <a:latin typeface="Times New Roman"/>
                          <a:ea typeface="Calibri"/>
                        </a:rPr>
                        <a:t>consolidated</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Times New Roman"/>
                          <a:ea typeface="Calibri"/>
                        </a:rPr>
                        <a:t>c1 </a:t>
                      </a:r>
                    </a:p>
                    <a:p>
                      <a:pPr marL="0" marR="0" algn="ctr">
                        <a:spcBef>
                          <a:spcPts val="0"/>
                        </a:spcBef>
                        <a:spcAft>
                          <a:spcPts val="0"/>
                        </a:spcAft>
                      </a:pPr>
                      <a:r>
                        <a:rPr lang="en-US" sz="1200" b="1" kern="1400" dirty="0" smtClean="0">
                          <a:solidFill>
                            <a:srgbClr val="000000"/>
                          </a:solidFill>
                          <a:latin typeface="Times New Roman"/>
                          <a:ea typeface="Calibri"/>
                        </a:rPr>
                        <a:t>Semantic factors</a:t>
                      </a:r>
                      <a:endParaRPr lang="en-US" sz="1200" b="1" kern="1400" dirty="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Times New Roman"/>
                          <a:ea typeface="Calibri"/>
                        </a:rPr>
                        <a:t>c1 continued</a:t>
                      </a:r>
                    </a:p>
                    <a:p>
                      <a:pPr marL="0" marR="0" algn="ctr">
                        <a:spcBef>
                          <a:spcPts val="0"/>
                        </a:spcBef>
                        <a:spcAft>
                          <a:spcPts val="0"/>
                        </a:spcAft>
                      </a:pPr>
                      <a:r>
                        <a:rPr lang="en-US" sz="1200" b="1" kern="1400" dirty="0" smtClean="0">
                          <a:solidFill>
                            <a:srgbClr val="000000"/>
                          </a:solidFill>
                          <a:latin typeface="Times New Roman"/>
                          <a:ea typeface="Calibri"/>
                        </a:rPr>
                        <a:t>Semantic</a:t>
                      </a:r>
                      <a:r>
                        <a:rPr lang="en-US" sz="1200" b="1" kern="1400" baseline="0" dirty="0" smtClean="0">
                          <a:solidFill>
                            <a:srgbClr val="000000"/>
                          </a:solidFill>
                          <a:latin typeface="Times New Roman"/>
                          <a:ea typeface="Calibri"/>
                        </a:rPr>
                        <a:t> factors 2</a:t>
                      </a:r>
                      <a:endParaRPr lang="en-US" sz="1200" b="1" kern="1400" dirty="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spcBef>
                          <a:spcPts val="0"/>
                        </a:spcBef>
                        <a:spcAft>
                          <a:spcPts val="0"/>
                        </a:spcAft>
                      </a:pPr>
                      <a:r>
                        <a:rPr lang="en-US" sz="1200" b="1" kern="1400" dirty="0" smtClean="0">
                          <a:solidFill>
                            <a:srgbClr val="000000"/>
                          </a:solidFill>
                          <a:latin typeface="Times New Roman"/>
                          <a:ea typeface="Calibri"/>
                        </a:rPr>
                        <a:t>c2</a:t>
                      </a:r>
                    </a:p>
                    <a:p>
                      <a:pPr marL="0" marR="0" algn="ctr">
                        <a:spcBef>
                          <a:spcPts val="0"/>
                        </a:spcBef>
                        <a:spcAft>
                          <a:spcPts val="0"/>
                        </a:spcAft>
                      </a:pPr>
                      <a:r>
                        <a:rPr lang="en-US" sz="1200" b="1" kern="1400" dirty="0" smtClean="0">
                          <a:solidFill>
                            <a:srgbClr val="000000"/>
                          </a:solidFill>
                          <a:latin typeface="Times New Roman"/>
                          <a:ea typeface="Calibri"/>
                        </a:rPr>
                        <a:t>Facets</a:t>
                      </a:r>
                      <a:endParaRPr lang="en-US" sz="1200" b="1" kern="1400" dirty="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Times New Roman"/>
                          <a:ea typeface="Calibri"/>
                        </a:rPr>
                        <a:t>e </a:t>
                      </a:r>
                    </a:p>
                    <a:p>
                      <a:pPr marL="0" marR="0" indent="0" algn="ctr" defTabSz="1410782" rtl="0" eaLnBrk="1" fontAlgn="auto" latinLnBrk="0" hangingPunct="1">
                        <a:lnSpc>
                          <a:spcPct val="100000"/>
                        </a:lnSpc>
                        <a:spcBef>
                          <a:spcPts val="0"/>
                        </a:spcBef>
                        <a:spcAft>
                          <a:spcPts val="0"/>
                        </a:spcAft>
                        <a:buClrTx/>
                        <a:buSzTx/>
                        <a:buFontTx/>
                        <a:buNone/>
                        <a:tabLst/>
                        <a:defRPr/>
                      </a:pPr>
                      <a:r>
                        <a:rPr lang="en-US" sz="1200" b="1" kern="1400" dirty="0" smtClean="0">
                          <a:solidFill>
                            <a:srgbClr val="000000"/>
                          </a:solidFill>
                          <a:latin typeface="Times New Roman"/>
                          <a:ea typeface="Calibri"/>
                        </a:rPr>
                        <a:t>Library</a:t>
                      </a:r>
                      <a:r>
                        <a:rPr lang="en-US" sz="1200" b="1" kern="1400" baseline="0" dirty="0" smtClean="0">
                          <a:solidFill>
                            <a:srgbClr val="000000"/>
                          </a:solidFill>
                          <a:latin typeface="Times New Roman"/>
                          <a:ea typeface="Calibri"/>
                        </a:rPr>
                        <a:t> of Congress Classification (LCC)</a:t>
                      </a:r>
                    </a:p>
                    <a:p>
                      <a:pPr marL="0" marR="0" algn="ctr">
                        <a:spcBef>
                          <a:spcPts val="0"/>
                        </a:spcBef>
                        <a:spcAft>
                          <a:spcPts val="0"/>
                        </a:spcAft>
                      </a:pPr>
                      <a:endParaRPr lang="en-US" sz="1200" b="1" kern="1400" dirty="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5267">
                <a:tc v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1410782" rtl="0" eaLnBrk="1" latinLnBrk="0" hangingPunct="1">
                        <a:spcBef>
                          <a:spcPts val="0"/>
                        </a:spcBef>
                        <a:spcAft>
                          <a:spcPts val="0"/>
                        </a:spcAft>
                        <a:tabLst>
                          <a:tab pos="857250" algn="l"/>
                        </a:tabLst>
                      </a:pPr>
                      <a:r>
                        <a:rPr lang="en-US" sz="1200" b="1" kern="1400" dirty="0" smtClean="0">
                          <a:solidFill>
                            <a:srgbClr val="FF0000"/>
                          </a:solidFill>
                          <a:latin typeface="Times New Roman"/>
                          <a:ea typeface="Calibri"/>
                          <a:cs typeface="+mn-cs"/>
                        </a:rPr>
                        <a:t>Mode of transportation</a:t>
                      </a:r>
                      <a:endParaRPr lang="en-US" sz="1200" b="1" kern="1400" dirty="0">
                        <a:solidFill>
                          <a:srgbClr val="FF0000"/>
                        </a:solidFill>
                        <a:latin typeface="Times New Roman"/>
                        <a:ea typeface="Calibri"/>
                        <a:cs typeface="+mn-cs"/>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kern="1400" dirty="0" smtClean="0">
                          <a:solidFill>
                            <a:srgbClr val="00B050"/>
                          </a:solidFill>
                          <a:latin typeface="Times New Roman"/>
                          <a:ea typeface="Calibri"/>
                        </a:rPr>
                        <a:t>transportation system component</a:t>
                      </a:r>
                      <a:endParaRPr lang="en-US" sz="1200" b="1" kern="1400" dirty="0">
                        <a:solidFill>
                          <a:srgbClr val="00B05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kern="1400" dirty="0" smtClean="0">
                          <a:solidFill>
                            <a:srgbClr val="0070C0"/>
                          </a:solidFill>
                          <a:latin typeface="Times New Roman"/>
                          <a:ea typeface="Calibri"/>
                        </a:rPr>
                        <a:t>Object of transportation</a:t>
                      </a:r>
                      <a:endParaRPr lang="en-US" sz="1200" b="1" kern="1400" dirty="0">
                        <a:solidFill>
                          <a:srgbClr val="0070C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14147">
                <a:tc>
                  <a:txBody>
                    <a:bodyPr/>
                    <a:lstStyle/>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r>
                        <a:rPr lang="en-US" sz="1200" kern="1400" dirty="0" smtClean="0">
                          <a:solidFill>
                            <a:srgbClr val="000000"/>
                          </a:solidFill>
                          <a:latin typeface="Times New Roman"/>
                          <a:ea typeface="Calibri"/>
                        </a:rPr>
                        <a:t>Harbor</a:t>
                      </a:r>
                    </a:p>
                    <a:p>
                      <a:pPr marL="0" marR="0">
                        <a:spcBef>
                          <a:spcPts val="0"/>
                        </a:spcBef>
                        <a:spcAft>
                          <a:spcPts val="0"/>
                        </a:spcAft>
                      </a:pPr>
                      <a:r>
                        <a:rPr lang="en-US" sz="1200" kern="1400" dirty="0" smtClean="0">
                          <a:solidFill>
                            <a:srgbClr val="000000"/>
                          </a:solidFill>
                          <a:latin typeface="Times New Roman"/>
                          <a:ea typeface="Calibri"/>
                        </a:rPr>
                        <a:t>Harbors</a:t>
                      </a:r>
                    </a:p>
                    <a:p>
                      <a:pPr marL="0" marR="0">
                        <a:spcBef>
                          <a:spcPts val="0"/>
                        </a:spcBef>
                        <a:spcAft>
                          <a:spcPts val="0"/>
                        </a:spcAft>
                      </a:pPr>
                      <a:r>
                        <a:rPr lang="en-US" sz="1200" kern="1400" dirty="0" smtClean="0">
                          <a:solidFill>
                            <a:srgbClr val="000000"/>
                          </a:solidFill>
                          <a:latin typeface="Times New Roman"/>
                          <a:ea typeface="Calibri"/>
                        </a:rPr>
                        <a:t>Harbour</a:t>
                      </a:r>
                    </a:p>
                    <a:p>
                      <a:pPr marL="0" marR="0">
                        <a:spcBef>
                          <a:spcPts val="0"/>
                        </a:spcBef>
                        <a:spcAft>
                          <a:spcPts val="0"/>
                        </a:spcAft>
                      </a:pPr>
                      <a:r>
                        <a:rPr lang="en-US" sz="1200" kern="1400" dirty="0" smtClean="0">
                          <a:solidFill>
                            <a:srgbClr val="000000"/>
                          </a:solidFill>
                          <a:latin typeface="Times New Roman"/>
                          <a:ea typeface="Calibri"/>
                        </a:rPr>
                        <a:t>Harbours</a:t>
                      </a: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r>
                        <a:rPr lang="en-US" sz="1200" kern="1400" dirty="0" smtClean="0">
                          <a:solidFill>
                            <a:srgbClr val="000000"/>
                          </a:solidFill>
                          <a:latin typeface="Times New Roman"/>
                          <a:ea typeface="Calibri"/>
                        </a:rPr>
                        <a:t>Port</a:t>
                      </a:r>
                    </a:p>
                    <a:p>
                      <a:pPr marL="0" marR="0">
                        <a:spcBef>
                          <a:spcPts val="0"/>
                        </a:spcBef>
                        <a:spcAft>
                          <a:spcPts val="0"/>
                        </a:spcAft>
                      </a:pPr>
                      <a:r>
                        <a:rPr lang="en-US" sz="1200" kern="1400" dirty="0" smtClean="0">
                          <a:solidFill>
                            <a:srgbClr val="000000"/>
                          </a:solidFill>
                          <a:latin typeface="Times New Roman"/>
                          <a:ea typeface="Calibri"/>
                        </a:rPr>
                        <a:t>Ports</a:t>
                      </a: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r>
                        <a:rPr lang="en-US" sz="1200" kern="1400" dirty="0" smtClean="0">
                          <a:solidFill>
                            <a:srgbClr val="000000"/>
                          </a:solidFill>
                          <a:latin typeface="Times New Roman"/>
                          <a:ea typeface="Calibri"/>
                        </a:rPr>
                        <a:t>Dock</a:t>
                      </a:r>
                    </a:p>
                    <a:p>
                      <a:pPr marL="0" marR="0">
                        <a:spcBef>
                          <a:spcPts val="0"/>
                        </a:spcBef>
                        <a:spcAft>
                          <a:spcPts val="0"/>
                        </a:spcAft>
                      </a:pPr>
                      <a:r>
                        <a:rPr lang="en-US" sz="1200" kern="1400" dirty="0" smtClean="0">
                          <a:solidFill>
                            <a:srgbClr val="000000"/>
                          </a:solidFill>
                          <a:latin typeface="Times New Roman"/>
                          <a:ea typeface="Calibri"/>
                        </a:rPr>
                        <a:t>Docks</a:t>
                      </a: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p>
                      <a:pPr marL="0" marR="0" indent="0" algn="l" defTabSz="1410782" rtl="0" eaLnBrk="1" fontAlgn="auto" latinLnBrk="0" hangingPunct="1">
                        <a:lnSpc>
                          <a:spcPct val="100000"/>
                        </a:lnSpc>
                        <a:spcBef>
                          <a:spcPts val="0"/>
                        </a:spcBef>
                        <a:spcAft>
                          <a:spcPts val="0"/>
                        </a:spcAft>
                        <a:buClrTx/>
                        <a:buSzTx/>
                        <a:buFontTx/>
                        <a:buNone/>
                        <a:tabLst/>
                        <a:defRPr/>
                      </a:pPr>
                      <a:endParaRPr lang="en-US" sz="1200" kern="1400" baseline="0" dirty="0" smtClean="0">
                        <a:solidFill>
                          <a:srgbClr val="000000"/>
                        </a:solidFill>
                        <a:latin typeface="Times New Roman"/>
                        <a:ea typeface="Calibri"/>
                      </a:endParaRPr>
                    </a:p>
                    <a:p>
                      <a:pPr marL="0" marR="0" indent="0" algn="l" defTabSz="1410782" rtl="0" eaLnBrk="1" fontAlgn="auto" latinLnBrk="0" hangingPunct="1">
                        <a:lnSpc>
                          <a:spcPct val="100000"/>
                        </a:lnSpc>
                        <a:spcBef>
                          <a:spcPts val="0"/>
                        </a:spcBef>
                        <a:spcAft>
                          <a:spcPts val="0"/>
                        </a:spcAft>
                        <a:buClrTx/>
                        <a:buSzTx/>
                        <a:buFontTx/>
                        <a:buNone/>
                        <a:tabLst/>
                        <a:defRPr/>
                      </a:pPr>
                      <a:endParaRPr lang="en-US" sz="1200" kern="1400" baseline="0" dirty="0" smtClean="0">
                        <a:solidFill>
                          <a:srgbClr val="000000"/>
                        </a:solidFill>
                        <a:latin typeface="Times New Roman"/>
                        <a:ea typeface="Calibri"/>
                      </a:endParaRPr>
                    </a:p>
                    <a:p>
                      <a:pPr marL="0" marR="0" indent="0" algn="l" defTabSz="1410782" rtl="0" eaLnBrk="1" fontAlgn="auto" latinLnBrk="0" hangingPunct="1">
                        <a:lnSpc>
                          <a:spcPct val="100000"/>
                        </a:lnSpc>
                        <a:spcBef>
                          <a:spcPts val="600"/>
                        </a:spcBef>
                        <a:spcAft>
                          <a:spcPts val="0"/>
                        </a:spcAft>
                        <a:buClrTx/>
                        <a:buSzTx/>
                        <a:buFontTx/>
                        <a:buNone/>
                        <a:tabLst/>
                        <a:defRPr/>
                      </a:pPr>
                      <a:r>
                        <a:rPr lang="en-US" sz="1200" kern="1400" baseline="0" dirty="0" smtClean="0">
                          <a:solidFill>
                            <a:srgbClr val="000000"/>
                          </a:solidFill>
                          <a:latin typeface="Times New Roman"/>
                          <a:ea typeface="Calibri"/>
                        </a:rPr>
                        <a:t>Liverpool dock facilities</a:t>
                      </a:r>
                      <a:endParaRPr lang="en-US" sz="1200" kern="1400" dirty="0" smtClean="0">
                        <a:solidFill>
                          <a:srgbClr val="000000"/>
                        </a:solidFill>
                        <a:latin typeface="Times New Roman"/>
                        <a:ea typeface="Calibri"/>
                      </a:endParaRPr>
                    </a:p>
                    <a:p>
                      <a:pPr marL="0" marR="0">
                        <a:spcBef>
                          <a:spcPts val="600"/>
                        </a:spcBef>
                        <a:spcAft>
                          <a:spcPts val="0"/>
                        </a:spcAft>
                      </a:pPr>
                      <a:r>
                        <a:rPr lang="en-US" sz="1200" kern="1400" dirty="0" smtClean="0">
                          <a:solidFill>
                            <a:srgbClr val="000000"/>
                          </a:solidFill>
                          <a:latin typeface="Times New Roman"/>
                          <a:ea typeface="Calibri"/>
                        </a:rPr>
                        <a:t>Inland ports</a:t>
                      </a:r>
                    </a:p>
                    <a:p>
                      <a:pPr marL="0" marR="0">
                        <a:spcBef>
                          <a:spcPts val="600"/>
                        </a:spcBef>
                        <a:spcAft>
                          <a:spcPts val="0"/>
                        </a:spcAft>
                      </a:pPr>
                      <a:r>
                        <a:rPr lang="en-US" sz="1200" kern="1400" dirty="0" smtClean="0">
                          <a:solidFill>
                            <a:srgbClr val="000000"/>
                          </a:solidFill>
                          <a:latin typeface="Times New Roman"/>
                          <a:ea typeface="Calibri"/>
                        </a:rPr>
                        <a:t>Boat facilities</a:t>
                      </a:r>
                    </a:p>
                    <a:p>
                      <a:pPr marL="0" marR="0">
                        <a:spcBef>
                          <a:spcPts val="600"/>
                        </a:spcBef>
                        <a:spcAft>
                          <a:spcPts val="0"/>
                        </a:spcAft>
                      </a:pPr>
                      <a:r>
                        <a:rPr lang="en-US" sz="1200" kern="1400" dirty="0" smtClean="0">
                          <a:solidFill>
                            <a:srgbClr val="000000"/>
                          </a:solidFill>
                          <a:latin typeface="Times New Roman"/>
                          <a:ea typeface="Calibri"/>
                        </a:rPr>
                        <a:t>Coastal oil</a:t>
                      </a:r>
                      <a:r>
                        <a:rPr lang="en-US" sz="1200" kern="1400" baseline="0" dirty="0" smtClean="0">
                          <a:solidFill>
                            <a:srgbClr val="000000"/>
                          </a:solidFill>
                          <a:latin typeface="Times New Roman"/>
                          <a:ea typeface="Calibri"/>
                        </a:rPr>
                        <a:t> terminal</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1028700" algn="l"/>
                        </a:tabLst>
                      </a:pPr>
                      <a:r>
                        <a:rPr lang="en-US" sz="1200" kern="1400" dirty="0" smtClean="0">
                          <a:solidFill>
                            <a:srgbClr val="000000"/>
                          </a:solidFill>
                          <a:latin typeface="Times New Roman"/>
                          <a:ea typeface="Calibri"/>
                        </a:rPr>
                        <a:t>	__</a:t>
                      </a:r>
                    </a:p>
                    <a:p>
                      <a:pPr marL="0" marR="0">
                        <a:spcBef>
                          <a:spcPts val="0"/>
                        </a:spcBef>
                        <a:spcAft>
                          <a:spcPts val="0"/>
                        </a:spcAft>
                        <a:tabLst>
                          <a:tab pos="1028700" algn="l"/>
                        </a:tabLst>
                      </a:pPr>
                      <a:r>
                        <a:rPr lang="en-US" sz="1200" kern="1400" dirty="0" smtClean="0">
                          <a:solidFill>
                            <a:srgbClr val="000000"/>
                          </a:solidFill>
                          <a:latin typeface="Times New Roman"/>
                          <a:ea typeface="Calibri"/>
                        </a:rPr>
                        <a:t>Harbor 	    |</a:t>
                      </a:r>
                    </a:p>
                    <a:p>
                      <a:pPr marL="0" marR="0">
                        <a:spcBef>
                          <a:spcPts val="0"/>
                        </a:spcBef>
                        <a:spcAft>
                          <a:spcPts val="0"/>
                        </a:spcAft>
                        <a:tabLst>
                          <a:tab pos="1028700" algn="l"/>
                        </a:tabLst>
                      </a:pPr>
                      <a:r>
                        <a:rPr lang="en-US" sz="1200" kern="1400" dirty="0" smtClean="0">
                          <a:solidFill>
                            <a:srgbClr val="000000"/>
                          </a:solidFill>
                          <a:latin typeface="Times New Roman"/>
                          <a:ea typeface="Calibri"/>
                        </a:rPr>
                        <a:t>	    |</a:t>
                      </a:r>
                    </a:p>
                    <a:p>
                      <a:pPr marL="0" marR="0">
                        <a:spcBef>
                          <a:spcPts val="0"/>
                        </a:spcBef>
                        <a:spcAft>
                          <a:spcPts val="0"/>
                        </a:spcAft>
                        <a:tabLst>
                          <a:tab pos="1028700" algn="l"/>
                        </a:tabLst>
                      </a:pPr>
                      <a:r>
                        <a:rPr lang="en-US" sz="1200" kern="1400" dirty="0" smtClean="0">
                          <a:solidFill>
                            <a:srgbClr val="000000"/>
                          </a:solidFill>
                          <a:latin typeface="Times New Roman"/>
                          <a:ea typeface="Calibri"/>
                        </a:rPr>
                        <a:t>	    |</a:t>
                      </a:r>
                    </a:p>
                    <a:p>
                      <a:pPr marL="0" marR="0">
                        <a:spcBef>
                          <a:spcPts val="0"/>
                        </a:spcBef>
                        <a:spcAft>
                          <a:spcPts val="0"/>
                        </a:spcAft>
                        <a:tabLst>
                          <a:tab pos="1028700" algn="l"/>
                        </a:tabLst>
                      </a:pPr>
                      <a:r>
                        <a:rPr lang="en-US" sz="1200" kern="1400" dirty="0" smtClean="0">
                          <a:solidFill>
                            <a:srgbClr val="000000"/>
                          </a:solidFill>
                          <a:latin typeface="Times New Roman"/>
                          <a:ea typeface="Calibri"/>
                        </a:rPr>
                        <a:t>	    &gt;</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Times New Roman"/>
                          <a:ea typeface="Calibri"/>
                        </a:rPr>
                        <a:t>	    |</a:t>
                      </a:r>
                    </a:p>
                    <a:p>
                      <a:pPr marL="0" marR="0">
                        <a:spcBef>
                          <a:spcPts val="0"/>
                        </a:spcBef>
                        <a:spcAft>
                          <a:spcPts val="0"/>
                        </a:spcAft>
                        <a:tabLst>
                          <a:tab pos="1028700" algn="l"/>
                        </a:tabLst>
                      </a:pPr>
                      <a:r>
                        <a:rPr lang="en-US" sz="1200" kern="1400" dirty="0" smtClean="0">
                          <a:solidFill>
                            <a:srgbClr val="000000"/>
                          </a:solidFill>
                          <a:latin typeface="Times New Roman"/>
                          <a:ea typeface="Calibri"/>
                        </a:rPr>
                        <a:t>Port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Times New Roman"/>
                          <a:ea typeface="Calibri"/>
                        </a:rPr>
                        <a: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Times New Roman"/>
                          <a:ea typeface="Calibri"/>
                        </a:rPr>
                        <a: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Times New Roman"/>
                          <a:ea typeface="Calibri"/>
                        </a:rPr>
                        <a:t>Dock	__|</a:t>
                      </a:r>
                    </a:p>
                    <a:p>
                      <a:pPr marL="0" marR="0">
                        <a:spcBef>
                          <a:spcPts val="0"/>
                        </a:spcBef>
                        <a:spcAft>
                          <a:spcPts val="0"/>
                        </a:spcAft>
                        <a:tabLst>
                          <a:tab pos="1028700" algn="l"/>
                        </a:tabLst>
                      </a:pPr>
                      <a:endParaRPr lang="en-US" sz="1200" kern="1400" dirty="0" smtClean="0">
                        <a:solidFill>
                          <a:srgbClr val="000000"/>
                        </a:solidFill>
                        <a:latin typeface="Times New Roman"/>
                        <a:ea typeface="Calibri"/>
                      </a:endParaRPr>
                    </a:p>
                    <a:p>
                      <a:pPr marL="0" marR="0">
                        <a:spcBef>
                          <a:spcPts val="0"/>
                        </a:spcBef>
                        <a:spcAft>
                          <a:spcPts val="0"/>
                        </a:spcAft>
                        <a:tabLst>
                          <a:tab pos="1028700" algn="l"/>
                        </a:tabLs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baseline="0" dirty="0" smtClean="0">
                        <a:solidFill>
                          <a:srgbClr val="000000"/>
                        </a:solidFill>
                        <a:latin typeface="Times New Roman"/>
                        <a:ea typeface="Calibri"/>
                      </a:endParaRPr>
                    </a:p>
                    <a:p>
                      <a:pPr marL="0" marR="0">
                        <a:spcBef>
                          <a:spcPts val="0"/>
                        </a:spcBef>
                        <a:spcAft>
                          <a:spcPts val="0"/>
                        </a:spcAft>
                      </a:pPr>
                      <a:endParaRPr lang="en-US" sz="1200" kern="1400" baseline="0" dirty="0" smtClean="0">
                        <a:solidFill>
                          <a:srgbClr val="000000"/>
                        </a:solidFill>
                        <a:latin typeface="Times New Roman"/>
                        <a:ea typeface="Calibri"/>
                      </a:endParaRPr>
                    </a:p>
                    <a:p>
                      <a:pPr marL="0" marR="0">
                        <a:spcBef>
                          <a:spcPts val="600"/>
                        </a:spcBef>
                        <a:spcAft>
                          <a:spcPts val="0"/>
                        </a:spcAft>
                      </a:pPr>
                      <a:r>
                        <a:rPr lang="en-US" sz="1200" kern="1400" baseline="0" dirty="0" smtClean="0">
                          <a:solidFill>
                            <a:srgbClr val="000000"/>
                          </a:solidFill>
                          <a:latin typeface="Times New Roman"/>
                          <a:ea typeface="Calibri"/>
                        </a:rPr>
                        <a:t>Liverpool dock facility</a:t>
                      </a:r>
                    </a:p>
                    <a:p>
                      <a:pPr marL="0" marR="0">
                        <a:spcBef>
                          <a:spcPts val="600"/>
                        </a:spcBef>
                        <a:spcAft>
                          <a:spcPts val="0"/>
                        </a:spcAft>
                      </a:pPr>
                      <a:r>
                        <a:rPr lang="en-US" sz="1200" kern="1400" dirty="0" smtClean="0">
                          <a:solidFill>
                            <a:srgbClr val="000000"/>
                          </a:solidFill>
                          <a:latin typeface="Times New Roman"/>
                          <a:ea typeface="Calibri"/>
                        </a:rPr>
                        <a:t>Inland port</a:t>
                      </a:r>
                    </a:p>
                    <a:p>
                      <a:pPr marL="0" marR="0">
                        <a:spcBef>
                          <a:spcPts val="600"/>
                        </a:spcBef>
                        <a:spcAft>
                          <a:spcPts val="0"/>
                        </a:spcAft>
                      </a:pPr>
                      <a:r>
                        <a:rPr lang="en-US" sz="1200" kern="1400" dirty="0" smtClean="0">
                          <a:solidFill>
                            <a:srgbClr val="000000"/>
                          </a:solidFill>
                          <a:latin typeface="Times New Roman"/>
                          <a:ea typeface="Calibri"/>
                        </a:rPr>
                        <a:t>Boat facility</a:t>
                      </a:r>
                    </a:p>
                    <a:p>
                      <a:pPr marL="0" marR="0">
                        <a:spcBef>
                          <a:spcPts val="600"/>
                        </a:spcBef>
                        <a:spcAft>
                          <a:spcPts val="0"/>
                        </a:spcAft>
                      </a:pPr>
                      <a:r>
                        <a:rPr lang="en-US" sz="1200" kern="1400" dirty="0" smtClean="0">
                          <a:solidFill>
                            <a:srgbClr val="000000"/>
                          </a:solidFill>
                          <a:latin typeface="Times New Roman"/>
                          <a:ea typeface="Calibri"/>
                        </a:rPr>
                        <a:t>Coastal oil</a:t>
                      </a:r>
                      <a:r>
                        <a:rPr lang="en-US" sz="1200" kern="1400" baseline="0" dirty="0" smtClean="0">
                          <a:solidFill>
                            <a:srgbClr val="000000"/>
                          </a:solidFill>
                          <a:latin typeface="Times New Roman"/>
                          <a:ea typeface="Calibri"/>
                        </a:rPr>
                        <a:t> terminal</a:t>
                      </a:r>
                      <a:endParaRPr lang="en-US" sz="1200" kern="1400" dirty="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r>
                        <a:rPr lang="en-US" sz="1200" kern="1400" dirty="0" smtClean="0">
                          <a:solidFill>
                            <a:srgbClr val="000000"/>
                          </a:solidFill>
                          <a:latin typeface="Times New Roman"/>
                          <a:ea typeface="Calibri"/>
                        </a:rPr>
                        <a:t>Airport</a:t>
                      </a: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r>
                        <a:rPr lang="en-US" sz="1200" kern="1400" dirty="0" smtClean="0">
                          <a:solidFill>
                            <a:srgbClr val="000000"/>
                          </a:solidFill>
                          <a:latin typeface="Times New Roman"/>
                          <a:ea typeface="Calibri"/>
                        </a:rPr>
                        <a:t>Harbor</a:t>
                      </a: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r>
                        <a:rPr lang="en-US" sz="1200" kern="1400" dirty="0" smtClean="0">
                          <a:solidFill>
                            <a:srgbClr val="000000"/>
                          </a:solidFill>
                          <a:latin typeface="Times New Roman"/>
                          <a:ea typeface="Calibri"/>
                        </a:rPr>
                        <a:t>Parking garage</a:t>
                      </a: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r>
                        <a:rPr lang="en-US" sz="1200" kern="1400" dirty="0" smtClean="0">
                          <a:solidFill>
                            <a:srgbClr val="000000"/>
                          </a:solidFill>
                          <a:latin typeface="Times New Roman"/>
                          <a:ea typeface="Calibri"/>
                        </a:rPr>
                        <a:t>Railroad station</a:t>
                      </a: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r>
                        <a:rPr lang="en-US" sz="1100" kern="1400" baseline="0" dirty="0" smtClean="0">
                          <a:solidFill>
                            <a:srgbClr val="000000"/>
                          </a:solidFill>
                          <a:latin typeface="+mn-lt"/>
                          <a:ea typeface="Calibri"/>
                        </a:rPr>
                        <a:t>Traffic station  </a:t>
                      </a:r>
                    </a:p>
                    <a:p>
                      <a:pPr marL="0" marR="0">
                        <a:spcBef>
                          <a:spcPts val="0"/>
                        </a:spcBef>
                        <a:spcAft>
                          <a:spcPts val="0"/>
                        </a:spcAft>
                      </a:pPr>
                      <a:r>
                        <a:rPr lang="en-US" sz="1100" kern="1400" dirty="0" smtClean="0">
                          <a:solidFill>
                            <a:srgbClr val="000000"/>
                          </a:solidFill>
                          <a:latin typeface="+mn-lt"/>
                          <a:ea typeface="Calibri"/>
                        </a:rPr>
                        <a:t>    NT Airport</a:t>
                      </a:r>
                    </a:p>
                    <a:p>
                      <a:pPr marL="0" marR="0">
                        <a:spcBef>
                          <a:spcPts val="0"/>
                        </a:spcBef>
                        <a:spcAft>
                          <a:spcPts val="0"/>
                        </a:spcAft>
                      </a:pPr>
                      <a:r>
                        <a:rPr lang="en-US" sz="1100" kern="1400" dirty="0" smtClean="0">
                          <a:solidFill>
                            <a:srgbClr val="000000"/>
                          </a:solidFill>
                          <a:latin typeface="+mn-lt"/>
                          <a:ea typeface="Calibri"/>
                        </a:rPr>
                        <a:t>    NT</a:t>
                      </a:r>
                      <a:r>
                        <a:rPr lang="en-US" sz="1100" kern="1400" baseline="0" dirty="0" smtClean="0">
                          <a:solidFill>
                            <a:srgbClr val="000000"/>
                          </a:solidFill>
                          <a:latin typeface="+mn-lt"/>
                          <a:ea typeface="Calibri"/>
                        </a:rPr>
                        <a:t> Harbor</a:t>
                      </a:r>
                      <a:endParaRPr lang="en-US" sz="1100" kern="1400" dirty="0" smtClean="0">
                        <a:solidFill>
                          <a:srgbClr val="000000"/>
                        </a:solidFill>
                        <a:latin typeface="+mn-lt"/>
                        <a:ea typeface="Calibri"/>
                      </a:endParaRPr>
                    </a:p>
                    <a:p>
                      <a:pPr marL="0" marR="0">
                        <a:spcBef>
                          <a:spcPts val="0"/>
                        </a:spcBef>
                        <a:spcAft>
                          <a:spcPts val="0"/>
                        </a:spcAft>
                      </a:pPr>
                      <a:r>
                        <a:rPr lang="en-US" sz="1100" kern="1400" dirty="0" smtClean="0">
                          <a:solidFill>
                            <a:srgbClr val="000000"/>
                          </a:solidFill>
                          <a:latin typeface="+mn-lt"/>
                          <a:ea typeface="Calibri"/>
                        </a:rPr>
                        <a:t>    NT</a:t>
                      </a:r>
                      <a:r>
                        <a:rPr lang="en-US" sz="1100" kern="1400" baseline="0" dirty="0" smtClean="0">
                          <a:solidFill>
                            <a:srgbClr val="000000"/>
                          </a:solidFill>
                          <a:latin typeface="+mn-lt"/>
                          <a:ea typeface="Calibri"/>
                        </a:rPr>
                        <a:t> Parking garage</a:t>
                      </a:r>
                    </a:p>
                    <a:p>
                      <a:pPr marL="0" marR="0">
                        <a:spcBef>
                          <a:spcPts val="0"/>
                        </a:spcBef>
                        <a:spcAft>
                          <a:spcPts val="0"/>
                        </a:spcAft>
                      </a:pPr>
                      <a:r>
                        <a:rPr lang="en-US" sz="1100" kern="1400" baseline="0" dirty="0" smtClean="0">
                          <a:solidFill>
                            <a:srgbClr val="000000"/>
                          </a:solidFill>
                          <a:latin typeface="+mn-lt"/>
                          <a:ea typeface="Calibri"/>
                        </a:rPr>
                        <a:t>    NT  RR station</a:t>
                      </a:r>
                    </a:p>
                    <a:p>
                      <a:pPr marL="0" marR="0">
                        <a:spcBef>
                          <a:spcPts val="1200"/>
                        </a:spcBef>
                        <a:spcAft>
                          <a:spcPts val="0"/>
                        </a:spcAft>
                      </a:pPr>
                      <a:r>
                        <a:rPr lang="en-US" sz="1200" kern="1400" baseline="0" dirty="0" smtClean="0">
                          <a:solidFill>
                            <a:srgbClr val="000000"/>
                          </a:solidFill>
                          <a:latin typeface="Times New Roman"/>
                          <a:ea typeface="Calibri"/>
                        </a:rPr>
                        <a:t>Liverpool harbor</a:t>
                      </a:r>
                    </a:p>
                    <a:p>
                      <a:pPr marL="0" marR="0">
                        <a:spcBef>
                          <a:spcPts val="600"/>
                        </a:spcBef>
                        <a:spcAft>
                          <a:spcPts val="0"/>
                        </a:spcAft>
                      </a:pPr>
                      <a:r>
                        <a:rPr lang="en-US" sz="1200" kern="1400" baseline="0" dirty="0" smtClean="0">
                          <a:solidFill>
                            <a:srgbClr val="000000"/>
                          </a:solidFill>
                          <a:latin typeface="Times New Roman"/>
                          <a:ea typeface="Calibri"/>
                        </a:rPr>
                        <a:t>Inland </a:t>
                      </a:r>
                      <a:r>
                        <a:rPr lang="en-US" sz="1200" kern="1400" dirty="0" smtClean="0">
                          <a:solidFill>
                            <a:srgbClr val="000000"/>
                          </a:solidFill>
                          <a:latin typeface="Times New Roman"/>
                          <a:ea typeface="Calibri"/>
                          <a:cs typeface="+mn-cs"/>
                        </a:rPr>
                        <a:t>harbor</a:t>
                      </a:r>
                    </a:p>
                    <a:p>
                      <a:pPr marL="0" marR="0">
                        <a:spcBef>
                          <a:spcPts val="600"/>
                        </a:spcBef>
                        <a:spcAft>
                          <a:spcPts val="0"/>
                        </a:spcAft>
                      </a:pPr>
                      <a:r>
                        <a:rPr lang="en-US" sz="1200" kern="1400" dirty="0" smtClean="0">
                          <a:solidFill>
                            <a:srgbClr val="000000"/>
                          </a:solidFill>
                          <a:latin typeface="Times New Roman"/>
                          <a:ea typeface="Calibri"/>
                        </a:rPr>
                        <a:t>Boat harbor</a:t>
                      </a:r>
                    </a:p>
                    <a:p>
                      <a:pPr marL="0" marR="0">
                        <a:spcBef>
                          <a:spcPts val="600"/>
                        </a:spcBef>
                        <a:spcAft>
                          <a:spcPts val="0"/>
                        </a:spcAft>
                      </a:pPr>
                      <a:r>
                        <a:rPr lang="en-US" sz="1200" kern="1400" dirty="0" smtClean="0">
                          <a:solidFill>
                            <a:srgbClr val="000000"/>
                          </a:solidFill>
                          <a:latin typeface="Times New Roman"/>
                          <a:ea typeface="Calibri"/>
                        </a:rPr>
                        <a:t>Coastal oil</a:t>
                      </a:r>
                      <a:r>
                        <a:rPr lang="en-US" sz="1200" kern="1400" baseline="0" dirty="0" smtClean="0">
                          <a:solidFill>
                            <a:srgbClr val="000000"/>
                          </a:solidFill>
                          <a:latin typeface="Times New Roman"/>
                          <a:ea typeface="Calibri"/>
                        </a:rPr>
                        <a:t> harbor</a:t>
                      </a:r>
                      <a:endParaRPr lang="en-US" sz="1200" kern="1400" dirty="0">
                        <a:solidFill>
                          <a:srgbClr val="000000"/>
                        </a:solidFill>
                        <a:latin typeface="Times New Roman"/>
                        <a:ea typeface="Calibri"/>
                        <a:cs typeface="+mn-cs"/>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tabLst>
                          <a:tab pos="1085850" algn="l"/>
                        </a:tabLst>
                      </a:pPr>
                      <a:r>
                        <a:rPr lang="en-US" sz="1200" kern="1400" dirty="0" smtClean="0">
                          <a:solidFill>
                            <a:srgbClr val="000000"/>
                          </a:solidFill>
                          <a:latin typeface="Times New Roman"/>
                          <a:ea typeface="Calibri"/>
                        </a:rPr>
                        <a:t>=  </a:t>
                      </a:r>
                      <a:r>
                        <a:rPr lang="en-US" sz="1200" kern="1400" dirty="0" smtClean="0">
                          <a:solidFill>
                            <a:srgbClr val="00B050"/>
                          </a:solidFill>
                          <a:latin typeface="Times New Roman"/>
                          <a:ea typeface="Calibri"/>
                        </a:rPr>
                        <a:t>Traffic station</a:t>
                      </a:r>
                      <a:r>
                        <a:rPr lang="en-US" sz="1200" kern="1400" dirty="0" smtClean="0">
                          <a:solidFill>
                            <a:srgbClr val="000000"/>
                          </a:solidFill>
                          <a:latin typeface="Times New Roman"/>
                          <a:ea typeface="Calibri"/>
                        </a:rPr>
                        <a:t> : </a:t>
                      </a:r>
                      <a:r>
                        <a:rPr lang="en-US" sz="1200" kern="1400" dirty="0" smtClean="0">
                          <a:solidFill>
                            <a:srgbClr val="FF0000"/>
                          </a:solidFill>
                          <a:latin typeface="Times New Roman"/>
                          <a:ea typeface="Calibri"/>
                        </a:rPr>
                        <a:t>Air transport</a:t>
                      </a:r>
                    </a:p>
                    <a:p>
                      <a:pPr marL="0" marR="0">
                        <a:spcBef>
                          <a:spcPts val="0"/>
                        </a:spcBef>
                        <a:spcAft>
                          <a:spcPts val="0"/>
                        </a:spcAft>
                        <a:tabLst>
                          <a:tab pos="1085850" algn="l"/>
                        </a:tabLst>
                      </a:pPr>
                      <a:endParaRPr lang="en-US" sz="1200" kern="1400" dirty="0" smtClean="0">
                        <a:solidFill>
                          <a:srgbClr val="000000"/>
                        </a:solidFill>
                        <a:latin typeface="Times New Roman"/>
                        <a:ea typeface="Calibri"/>
                      </a:endParaRPr>
                    </a:p>
                    <a:p>
                      <a:pPr marL="0" marR="0">
                        <a:spcBef>
                          <a:spcPts val="0"/>
                        </a:spcBef>
                        <a:spcAft>
                          <a:spcPts val="0"/>
                        </a:spcAft>
                        <a:tabLst>
                          <a:tab pos="1085850" algn="l"/>
                        </a:tabLst>
                      </a:pPr>
                      <a:endParaRPr lang="en-US" sz="1200" kern="1400" baseline="0" dirty="0" smtClean="0">
                        <a:solidFill>
                          <a:srgbClr val="000000"/>
                        </a:solidFill>
                        <a:latin typeface="Times New Roman"/>
                        <a:ea typeface="Calibri"/>
                      </a:endParaRPr>
                    </a:p>
                    <a:p>
                      <a:pPr marL="0" marR="0">
                        <a:spcBef>
                          <a:spcPts val="0"/>
                        </a:spcBef>
                        <a:spcAft>
                          <a:spcPts val="0"/>
                        </a:spcAft>
                        <a:tabLst>
                          <a:tab pos="1085850" algn="l"/>
                        </a:tabLst>
                      </a:pPr>
                      <a:r>
                        <a:rPr lang="en-US" sz="1200" kern="1400" baseline="0" dirty="0" smtClean="0">
                          <a:solidFill>
                            <a:srgbClr val="000000"/>
                          </a:solidFill>
                          <a:latin typeface="Times New Roman"/>
                          <a:ea typeface="Calibri"/>
                        </a:rPr>
                        <a:t>=</a:t>
                      </a:r>
                      <a:r>
                        <a:rPr lang="en-US" sz="1200" kern="1400" dirty="0" smtClean="0">
                          <a:solidFill>
                            <a:srgbClr val="000000"/>
                          </a:solidFill>
                          <a:latin typeface="Times New Roman"/>
                          <a:ea typeface="Calibri"/>
                        </a:rPr>
                        <a:t>  </a:t>
                      </a:r>
                      <a:r>
                        <a:rPr lang="en-US" sz="1200" kern="1400" dirty="0" smtClean="0">
                          <a:solidFill>
                            <a:srgbClr val="00B050"/>
                          </a:solidFill>
                          <a:latin typeface="Times New Roman"/>
                          <a:ea typeface="Calibri"/>
                        </a:rPr>
                        <a:t>Traffic station</a:t>
                      </a:r>
                      <a:r>
                        <a:rPr lang="en-US" sz="1200" kern="1400" dirty="0" smtClean="0">
                          <a:solidFill>
                            <a:srgbClr val="000000"/>
                          </a:solidFill>
                          <a:latin typeface="Times New Roman"/>
                          <a:ea typeface="Calibri"/>
                        </a:rPr>
                        <a:t> : </a:t>
                      </a:r>
                      <a:r>
                        <a:rPr lang="en-US" sz="1200" kern="1400" dirty="0" smtClean="0">
                          <a:solidFill>
                            <a:srgbClr val="FF0000"/>
                          </a:solidFill>
                          <a:latin typeface="Times New Roman"/>
                          <a:ea typeface="Calibri"/>
                          <a:cs typeface="+mn-cs"/>
                        </a:rPr>
                        <a:t>Water transport</a:t>
                      </a:r>
                    </a:p>
                    <a:p>
                      <a:pPr marL="0" marR="0">
                        <a:spcBef>
                          <a:spcPts val="0"/>
                        </a:spcBef>
                        <a:spcAft>
                          <a:spcPts val="0"/>
                        </a:spcAft>
                        <a:tabLst>
                          <a:tab pos="1085850" algn="l"/>
                        </a:tabLst>
                      </a:pPr>
                      <a:endParaRPr lang="en-US" sz="1200" kern="1400" baseline="0" dirty="0" smtClean="0">
                        <a:solidFill>
                          <a:srgbClr val="000000"/>
                        </a:solidFill>
                        <a:latin typeface="Times New Roman"/>
                        <a:ea typeface="Calibri"/>
                      </a:endParaRPr>
                    </a:p>
                    <a:p>
                      <a:pPr marL="0" marR="0">
                        <a:spcBef>
                          <a:spcPts val="0"/>
                        </a:spcBef>
                        <a:spcAft>
                          <a:spcPts val="0"/>
                        </a:spcAft>
                        <a:tabLst>
                          <a:tab pos="1085850" algn="l"/>
                        </a:tabLst>
                      </a:pPr>
                      <a:endParaRPr lang="en-US" sz="1200" kern="1400" baseline="0" dirty="0" smtClean="0">
                        <a:solidFill>
                          <a:srgbClr val="000000"/>
                        </a:solidFill>
                        <a:latin typeface="Times New Roman"/>
                        <a:ea typeface="Calibri"/>
                      </a:endParaRPr>
                    </a:p>
                    <a:p>
                      <a:pPr marL="0" marR="0">
                        <a:spcBef>
                          <a:spcPts val="0"/>
                        </a:spcBef>
                        <a:spcAft>
                          <a:spcPts val="0"/>
                        </a:spcAft>
                        <a:tabLst>
                          <a:tab pos="1085850" algn="l"/>
                        </a:tabLst>
                      </a:pPr>
                      <a:r>
                        <a:rPr lang="en-US" sz="1200" kern="1400" baseline="0" dirty="0" smtClean="0">
                          <a:solidFill>
                            <a:srgbClr val="000000"/>
                          </a:solidFill>
                          <a:latin typeface="Times New Roman"/>
                          <a:ea typeface="Calibri"/>
                        </a:rPr>
                        <a:t>=</a:t>
                      </a:r>
                      <a:r>
                        <a:rPr lang="en-US" sz="1200" kern="1400" dirty="0" smtClean="0">
                          <a:solidFill>
                            <a:srgbClr val="000000"/>
                          </a:solidFill>
                          <a:latin typeface="Times New Roman"/>
                          <a:ea typeface="Calibri"/>
                        </a:rPr>
                        <a:t>  </a:t>
                      </a:r>
                      <a:r>
                        <a:rPr lang="en-US" sz="1200" kern="1400" dirty="0" smtClean="0">
                          <a:solidFill>
                            <a:srgbClr val="00B050"/>
                          </a:solidFill>
                          <a:latin typeface="Times New Roman"/>
                          <a:ea typeface="Calibri"/>
                        </a:rPr>
                        <a:t>Traffic station</a:t>
                      </a:r>
                      <a:r>
                        <a:rPr lang="en-US" sz="1200" kern="1400" dirty="0" smtClean="0">
                          <a:solidFill>
                            <a:srgbClr val="000000"/>
                          </a:solidFill>
                          <a:latin typeface="Times New Roman"/>
                          <a:ea typeface="Calibri"/>
                        </a:rPr>
                        <a:t> : </a:t>
                      </a:r>
                      <a:r>
                        <a:rPr lang="en-US" sz="1200" kern="1400" dirty="0" smtClean="0">
                          <a:solidFill>
                            <a:srgbClr val="FF0000"/>
                          </a:solidFill>
                          <a:latin typeface="Times New Roman"/>
                          <a:ea typeface="Calibri"/>
                          <a:cs typeface="+mn-cs"/>
                        </a:rPr>
                        <a:t>Road transport</a:t>
                      </a:r>
                    </a:p>
                    <a:p>
                      <a:pPr marL="0" marR="0">
                        <a:spcBef>
                          <a:spcPts val="0"/>
                        </a:spcBef>
                        <a:spcAft>
                          <a:spcPts val="0"/>
                        </a:spcAft>
                        <a:tabLst>
                          <a:tab pos="1085850" algn="l"/>
                        </a:tabLst>
                      </a:pPr>
                      <a:endParaRPr lang="en-US" sz="1200" kern="1400" baseline="0" dirty="0" smtClean="0">
                        <a:solidFill>
                          <a:srgbClr val="000000"/>
                        </a:solidFill>
                        <a:latin typeface="Times New Roman"/>
                        <a:ea typeface="Calibri"/>
                      </a:endParaRPr>
                    </a:p>
                    <a:p>
                      <a:pPr marL="0" marR="0">
                        <a:spcBef>
                          <a:spcPts val="0"/>
                        </a:spcBef>
                        <a:spcAft>
                          <a:spcPts val="0"/>
                        </a:spcAft>
                        <a:tabLst>
                          <a:tab pos="1085850" algn="l"/>
                        </a:tabLst>
                      </a:pPr>
                      <a:endParaRPr lang="en-US" sz="1200" kern="1400" baseline="0" dirty="0" smtClean="0">
                        <a:solidFill>
                          <a:srgbClr val="000000"/>
                        </a:solidFill>
                        <a:latin typeface="Times New Roman"/>
                        <a:ea typeface="Calibri"/>
                      </a:endParaRPr>
                    </a:p>
                    <a:p>
                      <a:pPr marL="0" marR="0">
                        <a:spcBef>
                          <a:spcPts val="0"/>
                        </a:spcBef>
                        <a:spcAft>
                          <a:spcPts val="0"/>
                        </a:spcAft>
                        <a:tabLst>
                          <a:tab pos="1085850" algn="l"/>
                        </a:tabLst>
                      </a:pPr>
                      <a:r>
                        <a:rPr lang="en-US" sz="1200" kern="1400" baseline="0" dirty="0" smtClean="0">
                          <a:solidFill>
                            <a:srgbClr val="000000"/>
                          </a:solidFill>
                          <a:latin typeface="Times New Roman"/>
                          <a:ea typeface="Calibri"/>
                        </a:rPr>
                        <a:t>=</a:t>
                      </a:r>
                      <a:r>
                        <a:rPr lang="en-US" sz="1200" kern="1400" dirty="0" smtClean="0">
                          <a:solidFill>
                            <a:srgbClr val="000000"/>
                          </a:solidFill>
                          <a:latin typeface="Times New Roman"/>
                          <a:ea typeface="Calibri"/>
                        </a:rPr>
                        <a:t>  </a:t>
                      </a:r>
                      <a:r>
                        <a:rPr lang="en-US" sz="1200" kern="1400" dirty="0" smtClean="0">
                          <a:solidFill>
                            <a:srgbClr val="00B050"/>
                          </a:solidFill>
                          <a:latin typeface="Times New Roman"/>
                          <a:ea typeface="Calibri"/>
                        </a:rPr>
                        <a:t>Traffic station</a:t>
                      </a:r>
                      <a:r>
                        <a:rPr lang="en-US" sz="1200" kern="1400" dirty="0" smtClean="0">
                          <a:solidFill>
                            <a:srgbClr val="000000"/>
                          </a:solidFill>
                          <a:latin typeface="Times New Roman"/>
                          <a:ea typeface="Calibri"/>
                        </a:rPr>
                        <a:t> : </a:t>
                      </a:r>
                      <a:r>
                        <a:rPr lang="en-US" sz="1200" kern="1400" dirty="0" smtClean="0">
                          <a:solidFill>
                            <a:srgbClr val="FF0000"/>
                          </a:solidFill>
                          <a:latin typeface="Times New Roman"/>
                          <a:ea typeface="Calibri"/>
                          <a:cs typeface="+mn-cs"/>
                        </a:rPr>
                        <a:t>Rail transport</a:t>
                      </a:r>
                    </a:p>
                    <a:p>
                      <a:pPr marL="0" marR="0">
                        <a:spcBef>
                          <a:spcPts val="0"/>
                        </a:spcBef>
                        <a:spcAft>
                          <a:spcPts val="0"/>
                        </a:spcAft>
                      </a:pPr>
                      <a:endParaRPr lang="en-US" sz="1200" kern="1400" baseline="0" dirty="0" smtClean="0">
                        <a:solidFill>
                          <a:srgbClr val="000000"/>
                        </a:solidFill>
                        <a:latin typeface="Times New Roman"/>
                        <a:ea typeface="Calibri"/>
                      </a:endParaRPr>
                    </a:p>
                    <a:p>
                      <a:pPr marL="0" marR="0">
                        <a:spcBef>
                          <a:spcPts val="0"/>
                        </a:spcBef>
                        <a:spcAft>
                          <a:spcPts val="0"/>
                        </a:spcAft>
                      </a:pPr>
                      <a:endParaRPr lang="en-US" sz="1200" kern="1400" baseline="0" dirty="0" smtClean="0">
                        <a:solidFill>
                          <a:srgbClr val="000000"/>
                        </a:solidFill>
                        <a:latin typeface="Times New Roman"/>
                        <a:ea typeface="Calibri"/>
                      </a:endParaRPr>
                    </a:p>
                    <a:p>
                      <a:pPr marL="0" marR="0">
                        <a:spcBef>
                          <a:spcPts val="0"/>
                        </a:spcBef>
                        <a:spcAft>
                          <a:spcPts val="0"/>
                        </a:spcAft>
                      </a:pPr>
                      <a:endParaRPr lang="en-US" sz="1200" kern="1400" baseline="0" dirty="0" smtClean="0">
                        <a:solidFill>
                          <a:srgbClr val="000000"/>
                        </a:solidFill>
                        <a:latin typeface="Times New Roman"/>
                        <a:ea typeface="Calibri"/>
                        <a:cs typeface="+mn-cs"/>
                      </a:endParaRPr>
                    </a:p>
                    <a:p>
                      <a:pPr marL="0" marR="0">
                        <a:spcBef>
                          <a:spcPts val="0"/>
                        </a:spcBef>
                        <a:spcAft>
                          <a:spcPts val="0"/>
                        </a:spcAft>
                      </a:pPr>
                      <a:endParaRPr lang="en-US" sz="1100" kern="1400" baseline="0" dirty="0" smtClean="0">
                        <a:solidFill>
                          <a:srgbClr val="000000"/>
                        </a:solidFill>
                        <a:latin typeface="Times New Roman"/>
                        <a:ea typeface="Calibri"/>
                        <a:cs typeface="+mn-cs"/>
                      </a:endParaRPr>
                    </a:p>
                    <a:p>
                      <a:pPr marL="0" marR="0">
                        <a:spcBef>
                          <a:spcPts val="0"/>
                        </a:spcBef>
                        <a:spcAft>
                          <a:spcPts val="0"/>
                        </a:spcAft>
                      </a:pPr>
                      <a:endParaRPr lang="en-US" sz="1200" kern="1400" baseline="0" dirty="0" smtClean="0">
                        <a:solidFill>
                          <a:srgbClr val="000000"/>
                        </a:solidFill>
                        <a:latin typeface="Times New Roman"/>
                        <a:ea typeface="Calibri"/>
                        <a:cs typeface="+mn-cs"/>
                      </a:endParaRPr>
                    </a:p>
                    <a:p>
                      <a:pPr marL="0" marR="0">
                        <a:spcBef>
                          <a:spcPts val="0"/>
                        </a:spcBef>
                        <a:spcAft>
                          <a:spcPts val="0"/>
                        </a:spcAft>
                      </a:pPr>
                      <a:endParaRPr lang="en-US" sz="1200" kern="1400" baseline="0" dirty="0" smtClean="0">
                        <a:solidFill>
                          <a:srgbClr val="000000"/>
                        </a:solidFill>
                        <a:latin typeface="Times New Roman"/>
                        <a:ea typeface="Calibri"/>
                        <a:cs typeface="+mn-cs"/>
                      </a:endParaRPr>
                    </a:p>
                    <a:p>
                      <a:pPr marL="0" marR="0">
                        <a:spcBef>
                          <a:spcPts val="600"/>
                        </a:spcBef>
                        <a:spcAft>
                          <a:spcPts val="0"/>
                        </a:spcAft>
                      </a:pPr>
                      <a:r>
                        <a:rPr lang="en-US" sz="1200" kern="1400" baseline="0" dirty="0" smtClean="0">
                          <a:solidFill>
                            <a:srgbClr val="000000"/>
                          </a:solidFill>
                          <a:latin typeface="Times New Roman"/>
                          <a:ea typeface="Calibri"/>
                          <a:cs typeface="+mn-cs"/>
                        </a:rPr>
                        <a:t>= Harbor :  Liverpool</a:t>
                      </a:r>
                      <a:r>
                        <a:rPr lang="en-US" sz="1200" kern="1400" baseline="0" dirty="0" smtClean="0">
                          <a:solidFill>
                            <a:srgbClr val="000000"/>
                          </a:solidFill>
                          <a:latin typeface="Times New Roman"/>
                          <a:ea typeface="Calibri"/>
                        </a:rPr>
                        <a:t> = </a:t>
                      </a:r>
                      <a:r>
                        <a:rPr lang="en-US" sz="1200" kern="1400" dirty="0" smtClean="0">
                          <a:solidFill>
                            <a:srgbClr val="000000"/>
                          </a:solidFill>
                          <a:latin typeface="Times New Roman"/>
                          <a:ea typeface="Calibri"/>
                        </a:rPr>
                        <a:t>Tr. station : </a:t>
                      </a:r>
                      <a:r>
                        <a:rPr lang="en-US" sz="1200" kern="1400" baseline="0" dirty="0" smtClean="0">
                          <a:solidFill>
                            <a:srgbClr val="000000"/>
                          </a:solidFill>
                          <a:latin typeface="Times New Roman"/>
                          <a:ea typeface="Calibri"/>
                        </a:rPr>
                        <a:t>Water tr. : Liverpool</a:t>
                      </a:r>
                    </a:p>
                    <a:p>
                      <a:pPr marL="0" marR="0">
                        <a:spcBef>
                          <a:spcPts val="600"/>
                        </a:spcBef>
                        <a:spcAft>
                          <a:spcPts val="0"/>
                        </a:spcAft>
                      </a:pPr>
                      <a:r>
                        <a:rPr lang="sv-SE" sz="1200" kern="1400" baseline="0" smtClean="0">
                          <a:solidFill>
                            <a:srgbClr val="000000"/>
                          </a:solidFill>
                          <a:latin typeface="Times New Roman"/>
                          <a:ea typeface="Calibri"/>
                        </a:rPr>
                        <a:t>= Harbor :  Inland water tr. = Tr. station : Inland w. tr.</a:t>
                      </a:r>
                      <a:endParaRPr lang="en-US" sz="1200" kern="1400" baseline="0" dirty="0" smtClean="0">
                        <a:solidFill>
                          <a:srgbClr val="000000"/>
                        </a:solidFill>
                        <a:latin typeface="Times New Roman"/>
                        <a:ea typeface="Calibri"/>
                      </a:endParaRPr>
                    </a:p>
                    <a:p>
                      <a:pPr marL="0" marR="0">
                        <a:spcBef>
                          <a:spcPts val="600"/>
                        </a:spcBef>
                        <a:spcAft>
                          <a:spcPts val="0"/>
                        </a:spcAft>
                      </a:pPr>
                      <a:r>
                        <a:rPr lang="en-US" sz="1200" kern="1400" baseline="0" dirty="0" smtClean="0">
                          <a:solidFill>
                            <a:srgbClr val="000000"/>
                          </a:solidFill>
                          <a:latin typeface="Times New Roman"/>
                          <a:ea typeface="Calibri"/>
                        </a:rPr>
                        <a:t>= Harbor :  Small ship = Tr. station : Water tr. : Sm. ship</a:t>
                      </a:r>
                    </a:p>
                    <a:p>
                      <a:pPr marL="0" marR="0">
                        <a:spcBef>
                          <a:spcPts val="600"/>
                        </a:spcBef>
                        <a:spcAft>
                          <a:spcPts val="0"/>
                        </a:spcAft>
                      </a:pPr>
                      <a:r>
                        <a:rPr lang="en-US" sz="1200" kern="1400" baseline="0" dirty="0" smtClean="0">
                          <a:solidFill>
                            <a:srgbClr val="000000"/>
                          </a:solidFill>
                          <a:latin typeface="Times New Roman"/>
                          <a:ea typeface="Calibri"/>
                        </a:rPr>
                        <a:t>= Harbor :  Ocean transport : Oil = Tr. station : Oc.tr. : O</a:t>
                      </a:r>
                      <a:endParaRPr lang="en-US" sz="1200" kern="1400" dirty="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857250" algn="l"/>
                        </a:tabLst>
                      </a:pPr>
                      <a:endParaRPr lang="en-US" sz="1200" kern="1400" dirty="0" smtClean="0">
                        <a:solidFill>
                          <a:srgbClr val="000000"/>
                        </a:solidFill>
                        <a:latin typeface="Times New Roman"/>
                        <a:ea typeface="Calibri"/>
                      </a:endParaRPr>
                    </a:p>
                    <a:p>
                      <a:pPr marL="0" marR="0">
                        <a:spcBef>
                          <a:spcPts val="0"/>
                        </a:spcBef>
                        <a:spcAft>
                          <a:spcPts val="0"/>
                        </a:spcAft>
                        <a:tabLst>
                          <a:tab pos="857250" algn="l"/>
                        </a:tabLst>
                      </a:pPr>
                      <a:r>
                        <a:rPr lang="en-US" sz="1200" kern="1400" dirty="0" smtClean="0">
                          <a:solidFill>
                            <a:srgbClr val="000000"/>
                          </a:solidFill>
                          <a:latin typeface="Times New Roman"/>
                          <a:ea typeface="Calibri"/>
                        </a:rPr>
                        <a:t>Airplane 	=  </a:t>
                      </a:r>
                      <a:r>
                        <a:rPr lang="en-US" sz="1200" kern="1400" dirty="0" smtClean="0">
                          <a:solidFill>
                            <a:srgbClr val="00B050"/>
                          </a:solidFill>
                          <a:latin typeface="Times New Roman"/>
                          <a:ea typeface="Calibri"/>
                        </a:rPr>
                        <a:t>Vehicle</a:t>
                      </a:r>
                      <a:r>
                        <a:rPr lang="en-US" sz="1200" kern="1400" baseline="0" dirty="0" smtClean="0">
                          <a:solidFill>
                            <a:srgbClr val="000000"/>
                          </a:solidFill>
                          <a:latin typeface="Times New Roman"/>
                          <a:ea typeface="Calibri"/>
                        </a:rPr>
                        <a:t> : </a:t>
                      </a:r>
                      <a:r>
                        <a:rPr lang="en-US" sz="1200" kern="1400" dirty="0" smtClean="0">
                          <a:solidFill>
                            <a:srgbClr val="FF0000"/>
                          </a:solidFill>
                          <a:latin typeface="Times New Roman"/>
                          <a:ea typeface="Calibri"/>
                        </a:rPr>
                        <a:t>Air transport</a:t>
                      </a:r>
                    </a:p>
                    <a:p>
                      <a:pPr marL="0" marR="0">
                        <a:spcBef>
                          <a:spcPts val="0"/>
                        </a:spcBef>
                        <a:spcAft>
                          <a:spcPts val="0"/>
                        </a:spcAft>
                        <a:tabLst>
                          <a:tab pos="857250" algn="l"/>
                        </a:tabLst>
                      </a:pPr>
                      <a:endParaRPr lang="en-US" sz="1200" kern="1400" dirty="0" smtClean="0">
                        <a:solidFill>
                          <a:srgbClr val="000000"/>
                        </a:solidFill>
                        <a:latin typeface="Times New Roman"/>
                        <a:ea typeface="Calibri"/>
                      </a:endParaRPr>
                    </a:p>
                    <a:p>
                      <a:pPr marL="0" marR="0">
                        <a:spcBef>
                          <a:spcPts val="0"/>
                        </a:spcBef>
                        <a:spcAft>
                          <a:spcPts val="0"/>
                        </a:spcAft>
                        <a:tabLst>
                          <a:tab pos="857250" algn="l"/>
                        </a:tabLst>
                      </a:pPr>
                      <a:endParaRPr lang="en-US" sz="1200" kern="1400" dirty="0" smtClean="0">
                        <a:solidFill>
                          <a:srgbClr val="000000"/>
                        </a:solidFill>
                        <a:latin typeface="Times New Roman"/>
                        <a:ea typeface="Calibri"/>
                      </a:endParaRPr>
                    </a:p>
                    <a:p>
                      <a:pPr marL="0" marR="0">
                        <a:spcBef>
                          <a:spcPts val="0"/>
                        </a:spcBef>
                        <a:spcAft>
                          <a:spcPts val="0"/>
                        </a:spcAft>
                        <a:tabLst>
                          <a:tab pos="857250" algn="l"/>
                        </a:tabLst>
                      </a:pPr>
                      <a:r>
                        <a:rPr lang="en-US" sz="1200" kern="1400" dirty="0" smtClean="0">
                          <a:solidFill>
                            <a:srgbClr val="000000"/>
                          </a:solidFill>
                          <a:latin typeface="Times New Roman"/>
                          <a:ea typeface="Calibri"/>
                        </a:rPr>
                        <a:t>Ship 	=  </a:t>
                      </a:r>
                      <a:r>
                        <a:rPr lang="en-US" sz="1200" kern="1400" dirty="0" smtClean="0">
                          <a:solidFill>
                            <a:srgbClr val="00B050"/>
                          </a:solidFill>
                          <a:latin typeface="Times New Roman"/>
                          <a:ea typeface="Calibri"/>
                        </a:rPr>
                        <a:t>Vehicle</a:t>
                      </a:r>
                      <a:r>
                        <a:rPr lang="en-US" sz="1200" kern="1400" baseline="0" dirty="0" smtClean="0">
                          <a:solidFill>
                            <a:srgbClr val="000000"/>
                          </a:solidFill>
                          <a:latin typeface="Times New Roman"/>
                          <a:ea typeface="Calibri"/>
                        </a:rPr>
                        <a:t> : </a:t>
                      </a:r>
                      <a:r>
                        <a:rPr lang="en-US" sz="1200" kern="1400" dirty="0" smtClean="0">
                          <a:solidFill>
                            <a:srgbClr val="FF0000"/>
                          </a:solidFill>
                          <a:latin typeface="Times New Roman"/>
                          <a:ea typeface="Calibri"/>
                        </a:rPr>
                        <a:t>Water transport</a:t>
                      </a:r>
                    </a:p>
                    <a:p>
                      <a:pPr marL="0" marR="0">
                        <a:spcBef>
                          <a:spcPts val="0"/>
                        </a:spcBef>
                        <a:spcAft>
                          <a:spcPts val="0"/>
                        </a:spcAft>
                        <a:tabLst>
                          <a:tab pos="857250" algn="l"/>
                        </a:tabLst>
                      </a:pPr>
                      <a:endParaRPr lang="en-US" sz="1200" kern="1400" dirty="0" smtClean="0">
                        <a:solidFill>
                          <a:srgbClr val="000000"/>
                        </a:solidFill>
                        <a:latin typeface="Times New Roman"/>
                        <a:ea typeface="Calibri"/>
                      </a:endParaRPr>
                    </a:p>
                    <a:p>
                      <a:pPr marL="0" marR="0">
                        <a:spcBef>
                          <a:spcPts val="0"/>
                        </a:spcBef>
                        <a:spcAft>
                          <a:spcPts val="0"/>
                        </a:spcAft>
                        <a:tabLst>
                          <a:tab pos="857250" algn="l"/>
                        </a:tabLst>
                      </a:pPr>
                      <a:endParaRPr lang="en-US" sz="1200" kern="1400" dirty="0" smtClean="0">
                        <a:solidFill>
                          <a:srgbClr val="000000"/>
                        </a:solidFill>
                        <a:latin typeface="Times New Roman"/>
                        <a:ea typeface="Calibri"/>
                      </a:endParaRPr>
                    </a:p>
                    <a:p>
                      <a:pPr marL="0" marR="0">
                        <a:spcBef>
                          <a:spcPts val="0"/>
                        </a:spcBef>
                        <a:spcAft>
                          <a:spcPts val="0"/>
                        </a:spcAft>
                        <a:tabLst>
                          <a:tab pos="857250" algn="l"/>
                        </a:tabLst>
                      </a:pPr>
                      <a:r>
                        <a:rPr lang="en-US" sz="1200" kern="1400" dirty="0" smtClean="0">
                          <a:solidFill>
                            <a:srgbClr val="000000"/>
                          </a:solidFill>
                          <a:latin typeface="Times New Roman"/>
                          <a:ea typeface="Calibri"/>
                        </a:rPr>
                        <a:t>Car 	=  </a:t>
                      </a:r>
                      <a:r>
                        <a:rPr lang="en-US" sz="1200" kern="1400" dirty="0" smtClean="0">
                          <a:solidFill>
                            <a:srgbClr val="00B050"/>
                          </a:solidFill>
                          <a:latin typeface="Times New Roman"/>
                          <a:ea typeface="Calibri"/>
                        </a:rPr>
                        <a:t>Vehicle</a:t>
                      </a:r>
                      <a:r>
                        <a:rPr lang="en-US" sz="1200" kern="1400" baseline="0" dirty="0" smtClean="0">
                          <a:solidFill>
                            <a:srgbClr val="000000"/>
                          </a:solidFill>
                          <a:latin typeface="Times New Roman"/>
                          <a:ea typeface="Calibri"/>
                        </a:rPr>
                        <a:t> :</a:t>
                      </a:r>
                      <a:r>
                        <a:rPr lang="en-US" sz="1200" kern="1400" dirty="0" smtClean="0">
                          <a:solidFill>
                            <a:srgbClr val="FF0000"/>
                          </a:solidFill>
                          <a:latin typeface="Times New Roman"/>
                          <a:ea typeface="Calibri"/>
                          <a:cs typeface="+mn-cs"/>
                        </a:rPr>
                        <a:t> Road transport</a:t>
                      </a:r>
                    </a:p>
                    <a:p>
                      <a:pPr marL="0" marR="0">
                        <a:spcBef>
                          <a:spcPts val="0"/>
                        </a:spcBef>
                        <a:spcAft>
                          <a:spcPts val="0"/>
                        </a:spcAft>
                        <a:tabLst>
                          <a:tab pos="857250" algn="l"/>
                        </a:tabLst>
                      </a:pPr>
                      <a:endParaRPr lang="en-US" sz="1200" kern="1400" dirty="0" smtClean="0">
                        <a:solidFill>
                          <a:srgbClr val="000000"/>
                        </a:solidFill>
                        <a:latin typeface="Times New Roman"/>
                        <a:ea typeface="Calibri"/>
                      </a:endParaRPr>
                    </a:p>
                    <a:p>
                      <a:pPr marL="0" marR="0">
                        <a:spcBef>
                          <a:spcPts val="0"/>
                        </a:spcBef>
                        <a:spcAft>
                          <a:spcPts val="0"/>
                        </a:spcAft>
                        <a:tabLst>
                          <a:tab pos="857250" algn="l"/>
                        </a:tabLst>
                      </a:pPr>
                      <a:endParaRPr lang="en-US" sz="1200" kern="1400" dirty="0" smtClean="0">
                        <a:solidFill>
                          <a:srgbClr val="000000"/>
                        </a:solidFill>
                        <a:latin typeface="Times New Roman"/>
                        <a:ea typeface="Calibri"/>
                      </a:endParaRPr>
                    </a:p>
                    <a:p>
                      <a:pPr marL="0" marR="0">
                        <a:spcBef>
                          <a:spcPts val="0"/>
                        </a:spcBef>
                        <a:spcAft>
                          <a:spcPts val="0"/>
                        </a:spcAft>
                        <a:tabLst>
                          <a:tab pos="857250" algn="l"/>
                        </a:tabLst>
                      </a:pPr>
                      <a:r>
                        <a:rPr lang="en-US" sz="1200" kern="1400" dirty="0" smtClean="0">
                          <a:solidFill>
                            <a:srgbClr val="000000"/>
                          </a:solidFill>
                          <a:latin typeface="Times New Roman"/>
                          <a:ea typeface="Calibri"/>
                        </a:rPr>
                        <a:t>Locomotive 	=  </a:t>
                      </a:r>
                      <a:r>
                        <a:rPr lang="en-US" sz="1200" kern="1400" dirty="0" smtClean="0">
                          <a:solidFill>
                            <a:srgbClr val="00B050"/>
                          </a:solidFill>
                          <a:latin typeface="Times New Roman"/>
                          <a:ea typeface="Calibri"/>
                        </a:rPr>
                        <a:t>Vehicle</a:t>
                      </a:r>
                      <a:r>
                        <a:rPr lang="en-US" sz="1200" kern="1400" baseline="0" dirty="0" smtClean="0">
                          <a:solidFill>
                            <a:srgbClr val="000000"/>
                          </a:solidFill>
                          <a:latin typeface="Times New Roman"/>
                          <a:ea typeface="Calibri"/>
                        </a:rPr>
                        <a:t> : </a:t>
                      </a:r>
                      <a:r>
                        <a:rPr lang="en-US" sz="1200" kern="1400" dirty="0" smtClean="0">
                          <a:solidFill>
                            <a:srgbClr val="FF0000"/>
                          </a:solidFill>
                          <a:latin typeface="Times New Roman"/>
                          <a:ea typeface="Calibri"/>
                          <a:cs typeface="+mn-cs"/>
                        </a:rPr>
                        <a:t>Rail transport</a:t>
                      </a: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Times New Roman"/>
                        <a:ea typeface="Calibri"/>
                      </a:endParaRPr>
                    </a:p>
                    <a:p>
                      <a:pPr marL="0" marR="0" algn="l" defTabSz="1410782" rtl="0" eaLnBrk="1" latinLnBrk="0" hangingPunct="1">
                        <a:spcBef>
                          <a:spcPts val="0"/>
                        </a:spcBef>
                        <a:spcAft>
                          <a:spcPts val="0"/>
                        </a:spcAft>
                        <a:tabLst>
                          <a:tab pos="857250" algn="l"/>
                        </a:tabLst>
                      </a:pPr>
                      <a:r>
                        <a:rPr lang="en-US" sz="1200" kern="1400" dirty="0" smtClean="0">
                          <a:solidFill>
                            <a:srgbClr val="FF0000"/>
                          </a:solidFill>
                          <a:latin typeface="Times New Roman"/>
                          <a:ea typeface="Calibri"/>
                          <a:cs typeface="+mn-cs"/>
                        </a:rPr>
                        <a:t>Ground transport</a:t>
                      </a:r>
                    </a:p>
                    <a:p>
                      <a:pPr marL="0" marR="0" algn="l" defTabSz="1410782" rtl="0" eaLnBrk="1" latinLnBrk="0" hangingPunct="1">
                        <a:spcBef>
                          <a:spcPts val="0"/>
                        </a:spcBef>
                        <a:spcAft>
                          <a:spcPts val="0"/>
                        </a:spcAft>
                        <a:tabLst>
                          <a:tab pos="857250" algn="l"/>
                        </a:tabLst>
                      </a:pPr>
                      <a:r>
                        <a:rPr lang="en-US" sz="1200" kern="1400" dirty="0" smtClean="0">
                          <a:solidFill>
                            <a:srgbClr val="FF0000"/>
                          </a:solidFill>
                          <a:latin typeface="Times New Roman"/>
                          <a:ea typeface="Calibri"/>
                          <a:cs typeface="+mn-cs"/>
                        </a:rPr>
                        <a:t>        Road transport</a:t>
                      </a:r>
                    </a:p>
                    <a:p>
                      <a:pPr marL="0" marR="0" algn="l" defTabSz="1410782" rtl="0" eaLnBrk="1" latinLnBrk="0" hangingPunct="1">
                        <a:spcBef>
                          <a:spcPts val="0"/>
                        </a:spcBef>
                        <a:spcAft>
                          <a:spcPts val="0"/>
                        </a:spcAft>
                        <a:tabLst>
                          <a:tab pos="857250" algn="l"/>
                        </a:tabLst>
                      </a:pPr>
                      <a:r>
                        <a:rPr lang="en-US" sz="1200" kern="1400" dirty="0" smtClean="0">
                          <a:solidFill>
                            <a:srgbClr val="FF0000"/>
                          </a:solidFill>
                          <a:latin typeface="Times New Roman"/>
                          <a:ea typeface="Calibri"/>
                          <a:cs typeface="+mn-cs"/>
                        </a:rPr>
                        <a:t>        Rail transport</a:t>
                      </a:r>
                    </a:p>
                    <a:p>
                      <a:pPr marL="0" marR="0" algn="l" defTabSz="1410782" rtl="0" eaLnBrk="1" latinLnBrk="0" hangingPunct="1">
                        <a:spcBef>
                          <a:spcPts val="0"/>
                        </a:spcBef>
                        <a:spcAft>
                          <a:spcPts val="0"/>
                        </a:spcAft>
                        <a:tabLst>
                          <a:tab pos="857250" algn="l"/>
                        </a:tabLst>
                      </a:pPr>
                      <a:endParaRPr lang="en-US" sz="1200" kern="1400" dirty="0" smtClean="0">
                        <a:solidFill>
                          <a:srgbClr val="FF0000"/>
                        </a:solidFill>
                        <a:latin typeface="Times New Roman"/>
                        <a:ea typeface="Calibri"/>
                        <a:cs typeface="+mn-cs"/>
                      </a:endParaRPr>
                    </a:p>
                    <a:p>
                      <a:pPr marL="0" marR="0" algn="l" defTabSz="1410782" rtl="0" eaLnBrk="1" latinLnBrk="0" hangingPunct="1">
                        <a:spcBef>
                          <a:spcPts val="0"/>
                        </a:spcBef>
                        <a:spcAft>
                          <a:spcPts val="0"/>
                        </a:spcAft>
                        <a:tabLst>
                          <a:tab pos="857250" algn="l"/>
                        </a:tabLst>
                      </a:pPr>
                      <a:r>
                        <a:rPr lang="en-US" sz="1200" kern="1400" dirty="0" smtClean="0">
                          <a:solidFill>
                            <a:srgbClr val="FF0000"/>
                          </a:solidFill>
                          <a:latin typeface="Times New Roman"/>
                          <a:ea typeface="Calibri"/>
                          <a:cs typeface="+mn-cs"/>
                        </a:rPr>
                        <a:t>Water transport</a:t>
                      </a:r>
                    </a:p>
                    <a:p>
                      <a:pPr marL="0" marR="0" algn="l" defTabSz="1410782" rtl="0" eaLnBrk="1" latinLnBrk="0" hangingPunct="1">
                        <a:spcBef>
                          <a:spcPts val="0"/>
                        </a:spcBef>
                        <a:spcAft>
                          <a:spcPts val="0"/>
                        </a:spcAft>
                        <a:tabLst>
                          <a:tab pos="857250" algn="l"/>
                        </a:tabLst>
                      </a:pPr>
                      <a:endParaRPr lang="en-US" sz="1200" kern="1400" dirty="0" smtClean="0">
                        <a:solidFill>
                          <a:srgbClr val="FF0000"/>
                        </a:solidFill>
                        <a:latin typeface="Times New Roman"/>
                        <a:ea typeface="Calibri"/>
                        <a:cs typeface="+mn-cs"/>
                      </a:endParaRPr>
                    </a:p>
                    <a:p>
                      <a:pPr marL="0" marR="0" algn="l" defTabSz="1410782" rtl="0" eaLnBrk="1" latinLnBrk="0" hangingPunct="1">
                        <a:spcBef>
                          <a:spcPts val="0"/>
                        </a:spcBef>
                        <a:spcAft>
                          <a:spcPts val="0"/>
                        </a:spcAft>
                        <a:tabLst>
                          <a:tab pos="857250" algn="l"/>
                        </a:tabLst>
                      </a:pPr>
                      <a:r>
                        <a:rPr lang="en-US" sz="1200" kern="1400" dirty="0" smtClean="0">
                          <a:solidFill>
                            <a:srgbClr val="FF0000"/>
                          </a:solidFill>
                          <a:latin typeface="Times New Roman"/>
                          <a:ea typeface="Calibri"/>
                          <a:cs typeface="+mn-cs"/>
                        </a:rPr>
                        <a:t>Air transport</a:t>
                      </a:r>
                    </a:p>
                    <a:p>
                      <a:pPr marL="0" marR="0">
                        <a:spcBef>
                          <a:spcPts val="0"/>
                        </a:spcBef>
                        <a:spcAft>
                          <a:spcPts val="0"/>
                        </a:spcAft>
                      </a:pPr>
                      <a:endParaRPr lang="en-US" sz="1200" kern="1400" baseline="0" dirty="0" smtClean="0">
                        <a:solidFill>
                          <a:srgbClr val="000000"/>
                        </a:solidFill>
                        <a:latin typeface="Times New Roman"/>
                        <a:ea typeface="Calibri"/>
                      </a:endParaRPr>
                    </a:p>
                    <a:p>
                      <a:pPr marL="0" marR="0">
                        <a:spcBef>
                          <a:spcPts val="0"/>
                        </a:spcBef>
                        <a:spcAft>
                          <a:spcPts val="0"/>
                        </a:spcAft>
                      </a:pPr>
                      <a:endParaRPr lang="en-US" sz="1200" kern="1400" baseline="0" dirty="0" smtClean="0">
                        <a:solidFill>
                          <a:srgbClr val="000000"/>
                        </a:solidFill>
                        <a:latin typeface="Times New Roman"/>
                        <a:ea typeface="Calibri"/>
                      </a:endParaRPr>
                    </a:p>
                    <a:p>
                      <a:pPr marL="0" marR="0">
                        <a:spcBef>
                          <a:spcPts val="0"/>
                        </a:spcBef>
                        <a:spcAft>
                          <a:spcPts val="0"/>
                        </a:spcAft>
                      </a:pPr>
                      <a:r>
                        <a:rPr lang="en-US" sz="1200" kern="1400" baseline="0" dirty="0" smtClean="0">
                          <a:solidFill>
                            <a:srgbClr val="000000"/>
                          </a:solidFill>
                          <a:latin typeface="Times New Roman"/>
                          <a:ea typeface="Calibri"/>
                        </a:rPr>
                        <a:t>(In order of historical appearance)</a:t>
                      </a:r>
                    </a:p>
                    <a:p>
                      <a:pPr marL="0" marR="0">
                        <a:spcBef>
                          <a:spcPts val="0"/>
                        </a:spcBef>
                        <a:spcAft>
                          <a:spcPts val="0"/>
                        </a:spcAft>
                      </a:pPr>
                      <a:r>
                        <a:rPr lang="en-US" sz="1200" kern="1400" baseline="0" dirty="0" smtClean="0">
                          <a:solidFill>
                            <a:srgbClr val="000000"/>
                          </a:solidFill>
                          <a:latin typeface="Times New Roman"/>
                          <a:ea typeface="Calibri"/>
                        </a:rPr>
                        <a:t>(Ordering by importance would put Air transport in second position)</a:t>
                      </a:r>
                      <a:endParaRPr lang="en-US" sz="1200" kern="1400" dirty="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Times New Roman"/>
                        <a:ea typeface="Calibri"/>
                      </a:endParaRPr>
                    </a:p>
                    <a:p>
                      <a:pPr marL="0" marR="0" algn="l" defTabSz="1410782" rtl="0" eaLnBrk="1" latinLnBrk="0" hangingPunct="1">
                        <a:spcBef>
                          <a:spcPts val="0"/>
                        </a:spcBef>
                        <a:spcAft>
                          <a:spcPts val="0"/>
                        </a:spcAft>
                      </a:pPr>
                      <a:r>
                        <a:rPr lang="en-US" sz="1200" kern="1400" dirty="0" smtClean="0">
                          <a:solidFill>
                            <a:srgbClr val="00B050"/>
                          </a:solidFill>
                          <a:latin typeface="Times New Roman"/>
                          <a:ea typeface="Calibri"/>
                          <a:cs typeface="+mn-cs"/>
                        </a:rPr>
                        <a:t>Traffic facility</a:t>
                      </a:r>
                    </a:p>
                    <a:p>
                      <a:pPr marL="0" marR="0" algn="l" defTabSz="1410782" rtl="0" eaLnBrk="1" latinLnBrk="0" hangingPunct="1">
                        <a:spcBef>
                          <a:spcPts val="0"/>
                        </a:spcBef>
                        <a:spcAft>
                          <a:spcPts val="0"/>
                        </a:spcAft>
                      </a:pPr>
                      <a:r>
                        <a:rPr lang="en-US" sz="1200" kern="1400" dirty="0" smtClean="0">
                          <a:solidFill>
                            <a:srgbClr val="00B050"/>
                          </a:solidFill>
                          <a:latin typeface="Times New Roman"/>
                          <a:ea typeface="Calibri"/>
                          <a:cs typeface="+mn-cs"/>
                        </a:rPr>
                        <a:t>         Traffic station</a:t>
                      </a:r>
                    </a:p>
                    <a:p>
                      <a:pPr marL="0" marR="0" algn="l" defTabSz="1410782" rtl="0" eaLnBrk="1" latinLnBrk="0" hangingPunct="1">
                        <a:spcBef>
                          <a:spcPts val="0"/>
                        </a:spcBef>
                        <a:spcAft>
                          <a:spcPts val="0"/>
                        </a:spcAft>
                      </a:pPr>
                      <a:r>
                        <a:rPr lang="en-US" sz="1200" kern="1400" dirty="0" smtClean="0">
                          <a:solidFill>
                            <a:srgbClr val="00B050"/>
                          </a:solidFill>
                          <a:latin typeface="Times New Roman"/>
                          <a:ea typeface="Calibri"/>
                          <a:cs typeface="+mn-cs"/>
                        </a:rPr>
                        <a:t>         Traffic route</a:t>
                      </a:r>
                    </a:p>
                    <a:p>
                      <a:pPr marL="0" marR="0" algn="l" defTabSz="1410782" rtl="0" eaLnBrk="1" latinLnBrk="0" hangingPunct="1">
                        <a:spcBef>
                          <a:spcPts val="0"/>
                        </a:spcBef>
                        <a:spcAft>
                          <a:spcPts val="0"/>
                        </a:spcAft>
                      </a:pPr>
                      <a:endParaRPr lang="en-US" sz="1200" kern="1400" dirty="0" smtClean="0">
                        <a:solidFill>
                          <a:srgbClr val="00B050"/>
                        </a:solidFill>
                        <a:latin typeface="Times New Roman"/>
                        <a:ea typeface="Calibri"/>
                        <a:cs typeface="+mn-cs"/>
                      </a:endParaRPr>
                    </a:p>
                    <a:p>
                      <a:pPr marL="0" marR="0" algn="l" defTabSz="1410782" rtl="0" eaLnBrk="1" latinLnBrk="0" hangingPunct="1">
                        <a:spcBef>
                          <a:spcPts val="0"/>
                        </a:spcBef>
                        <a:spcAft>
                          <a:spcPts val="0"/>
                        </a:spcAft>
                      </a:pPr>
                      <a:r>
                        <a:rPr lang="en-US" sz="1200" kern="1400" dirty="0" smtClean="0">
                          <a:solidFill>
                            <a:srgbClr val="00B050"/>
                          </a:solidFill>
                          <a:latin typeface="Times New Roman"/>
                          <a:ea typeface="Calibri"/>
                          <a:cs typeface="+mn-cs"/>
                        </a:rPr>
                        <a:t>Vehicle</a:t>
                      </a:r>
                    </a:p>
                    <a:p>
                      <a:pPr marL="0" marR="0">
                        <a:spcBef>
                          <a:spcPts val="0"/>
                        </a:spcBef>
                        <a:spcAft>
                          <a:spcPts val="0"/>
                        </a:spcAft>
                      </a:pPr>
                      <a:endParaRPr lang="en-US" sz="1200" kern="1400" dirty="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Times New Roman"/>
                        <a:ea typeface="Calibri"/>
                      </a:endParaRPr>
                    </a:p>
                    <a:p>
                      <a:pPr marL="0" marR="0" algn="l" defTabSz="1410782" rtl="0" eaLnBrk="1" latinLnBrk="0" hangingPunct="1">
                        <a:spcBef>
                          <a:spcPts val="0"/>
                        </a:spcBef>
                        <a:spcAft>
                          <a:spcPts val="0"/>
                        </a:spcAft>
                      </a:pPr>
                      <a:r>
                        <a:rPr lang="en-US" sz="1200" kern="1400" dirty="0" smtClean="0">
                          <a:solidFill>
                            <a:srgbClr val="0070C0"/>
                          </a:solidFill>
                          <a:latin typeface="Times New Roman"/>
                          <a:ea typeface="Calibri"/>
                          <a:cs typeface="+mn-cs"/>
                        </a:rPr>
                        <a:t>Passengers</a:t>
                      </a:r>
                    </a:p>
                    <a:p>
                      <a:pPr marL="0" marR="0" algn="l" defTabSz="1410782" rtl="0" eaLnBrk="1" latinLnBrk="0" hangingPunct="1">
                        <a:spcBef>
                          <a:spcPts val="0"/>
                        </a:spcBef>
                        <a:spcAft>
                          <a:spcPts val="0"/>
                        </a:spcAft>
                      </a:pPr>
                      <a:endParaRPr lang="en-US" sz="1200" kern="1400" dirty="0" smtClean="0">
                        <a:solidFill>
                          <a:srgbClr val="0070C0"/>
                        </a:solidFill>
                        <a:latin typeface="Times New Roman"/>
                        <a:ea typeface="Calibri"/>
                        <a:cs typeface="+mn-cs"/>
                      </a:endParaRPr>
                    </a:p>
                    <a:p>
                      <a:pPr marL="0" marR="0" algn="l" defTabSz="1410782" rtl="0" eaLnBrk="1" latinLnBrk="0" hangingPunct="1">
                        <a:spcBef>
                          <a:spcPts val="0"/>
                        </a:spcBef>
                        <a:spcAft>
                          <a:spcPts val="0"/>
                        </a:spcAft>
                      </a:pPr>
                      <a:r>
                        <a:rPr lang="en-US" sz="1200" kern="1400" dirty="0" smtClean="0">
                          <a:solidFill>
                            <a:srgbClr val="0070C0"/>
                          </a:solidFill>
                          <a:latin typeface="Times New Roman"/>
                          <a:ea typeface="Calibri"/>
                          <a:cs typeface="+mn-cs"/>
                        </a:rPr>
                        <a:t>Freight</a:t>
                      </a: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r>
                        <a:rPr lang="en-US" sz="1200" kern="1400" dirty="0" smtClean="0">
                          <a:solidFill>
                            <a:srgbClr val="000000"/>
                          </a:solidFill>
                          <a:latin typeface="Times New Roman"/>
                          <a:ea typeface="Calibri"/>
                        </a:rPr>
                        <a:t>***********************</a:t>
                      </a: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r>
                        <a:rPr lang="en-US" sz="1200" kern="1400" dirty="0" smtClean="0">
                          <a:solidFill>
                            <a:srgbClr val="000000"/>
                          </a:solidFill>
                          <a:latin typeface="Times New Roman"/>
                          <a:ea typeface="Calibri"/>
                        </a:rPr>
                        <a:t>In</a:t>
                      </a:r>
                      <a:r>
                        <a:rPr lang="en-US" sz="1200" kern="1400" baseline="0" dirty="0" smtClean="0">
                          <a:solidFill>
                            <a:srgbClr val="000000"/>
                          </a:solidFill>
                          <a:latin typeface="Times New Roman"/>
                          <a:ea typeface="Calibri"/>
                        </a:rPr>
                        <a:t> reality there are many more facets.  One facet might accommodate general concepts such as</a:t>
                      </a:r>
                    </a:p>
                    <a:p>
                      <a:pPr marL="0" marR="0">
                        <a:spcBef>
                          <a:spcPts val="0"/>
                        </a:spcBef>
                        <a:spcAft>
                          <a:spcPts val="0"/>
                        </a:spcAft>
                      </a:pPr>
                      <a:r>
                        <a:rPr lang="en-US" sz="1200" kern="1400" baseline="0" dirty="0" smtClean="0">
                          <a:solidFill>
                            <a:srgbClr val="000000"/>
                          </a:solidFill>
                          <a:latin typeface="Times New Roman"/>
                          <a:ea typeface="Calibri"/>
                        </a:rPr>
                        <a:t>      Management</a:t>
                      </a:r>
                    </a:p>
                    <a:p>
                      <a:pPr marL="0" marR="0">
                        <a:spcBef>
                          <a:spcPts val="0"/>
                        </a:spcBef>
                        <a:spcAft>
                          <a:spcPts val="0"/>
                        </a:spcAft>
                      </a:pPr>
                      <a:r>
                        <a:rPr lang="en-US" sz="1200" kern="1400" baseline="0" dirty="0" smtClean="0">
                          <a:solidFill>
                            <a:srgbClr val="000000"/>
                          </a:solidFill>
                          <a:latin typeface="Times New Roman"/>
                          <a:ea typeface="Calibri"/>
                        </a:rPr>
                        <a:t>       Planning</a:t>
                      </a:r>
                    </a:p>
                    <a:p>
                      <a:pPr marL="0" marR="0">
                        <a:spcBef>
                          <a:spcPts val="0"/>
                        </a:spcBef>
                        <a:spcAft>
                          <a:spcPts val="0"/>
                        </a:spcAft>
                      </a:pPr>
                      <a:r>
                        <a:rPr lang="en-US" sz="1200" kern="1400" baseline="0" dirty="0" smtClean="0">
                          <a:solidFill>
                            <a:srgbClr val="000000"/>
                          </a:solidFill>
                          <a:latin typeface="Times New Roman"/>
                          <a:ea typeface="Calibri"/>
                        </a:rPr>
                        <a:t>       Quality control</a:t>
                      </a:r>
                    </a:p>
                    <a:p>
                      <a:pPr marL="0" marR="0">
                        <a:spcBef>
                          <a:spcPts val="0"/>
                        </a:spcBef>
                        <a:spcAft>
                          <a:spcPts val="0"/>
                        </a:spcAft>
                      </a:pPr>
                      <a:r>
                        <a:rPr lang="en-US" sz="1200" kern="1400" baseline="0" dirty="0" smtClean="0">
                          <a:solidFill>
                            <a:srgbClr val="000000"/>
                          </a:solidFill>
                          <a:latin typeface="Times New Roman"/>
                          <a:ea typeface="Calibri"/>
                        </a:rPr>
                        <a:t>       Cost</a:t>
                      </a:r>
                    </a:p>
                    <a:p>
                      <a:pPr marL="0" marR="0">
                        <a:spcBef>
                          <a:spcPts val="0"/>
                        </a:spcBef>
                        <a:spcAft>
                          <a:spcPts val="0"/>
                        </a:spcAft>
                      </a:pPr>
                      <a:r>
                        <a:rPr lang="en-US" sz="1200" kern="1400" baseline="0" dirty="0" smtClean="0">
                          <a:solidFill>
                            <a:srgbClr val="000000"/>
                          </a:solidFill>
                          <a:latin typeface="Times New Roman"/>
                          <a:ea typeface="Calibri"/>
                        </a:rPr>
                        <a:t>These concepts apply in other domains as well (common-sense concepts, cross-domain concepts)</a:t>
                      </a:r>
                      <a:endParaRPr lang="en-US" sz="1200" kern="1400" dirty="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b="1" kern="1400" baseline="0" dirty="0" smtClean="0">
                          <a:solidFill>
                            <a:schemeClr val="tx1"/>
                          </a:solidFill>
                          <a:latin typeface="Times New Roman"/>
                          <a:ea typeface="Calibri"/>
                        </a:rPr>
                        <a:t>Query : </a:t>
                      </a:r>
                    </a:p>
                    <a:p>
                      <a:pPr marL="0" marR="0">
                        <a:spcBef>
                          <a:spcPts val="0"/>
                        </a:spcBef>
                        <a:spcAft>
                          <a:spcPts val="0"/>
                        </a:spcAft>
                      </a:pPr>
                      <a:r>
                        <a:rPr lang="en-US" sz="1200" kern="1400" baseline="0" dirty="0" smtClean="0">
                          <a:solidFill>
                            <a:schemeClr val="tx1"/>
                          </a:solidFill>
                          <a:latin typeface="Times New Roman"/>
                          <a:ea typeface="Calibri"/>
                        </a:rPr>
                        <a:t>History : </a:t>
                      </a:r>
                      <a:r>
                        <a:rPr lang="en-US" sz="1200" kern="1400" dirty="0" smtClean="0">
                          <a:solidFill>
                            <a:srgbClr val="FF0000"/>
                          </a:solidFill>
                          <a:latin typeface="Times New Roman"/>
                          <a:ea typeface="Calibri"/>
                          <a:cs typeface="+mn-cs"/>
                        </a:rPr>
                        <a:t>Ground transport, inclusive</a:t>
                      </a:r>
                      <a:r>
                        <a:rPr lang="en-US" sz="1200" kern="1400" baseline="0" dirty="0" smtClean="0">
                          <a:solidFill>
                            <a:schemeClr val="tx1"/>
                          </a:solidFill>
                          <a:latin typeface="Times New Roman"/>
                          <a:ea typeface="Calibri"/>
                        </a:rPr>
                        <a:t> : </a:t>
                      </a:r>
                      <a:r>
                        <a:rPr lang="en-US" sz="1200" kern="1400" dirty="0" smtClean="0">
                          <a:solidFill>
                            <a:srgbClr val="00B050"/>
                          </a:solidFill>
                          <a:latin typeface="Times New Roman"/>
                          <a:ea typeface="Calibri"/>
                          <a:cs typeface="+mn-cs"/>
                        </a:rPr>
                        <a:t>Traffic route</a:t>
                      </a:r>
                      <a:endParaRPr lang="en-US" sz="1200" kern="1400" dirty="0" smtClean="0">
                        <a:solidFill>
                          <a:srgbClr val="FF0000"/>
                        </a:solidFill>
                        <a:latin typeface="Times New Roman"/>
                        <a:ea typeface="Calibri"/>
                        <a:cs typeface="+mn-cs"/>
                      </a:endParaRPr>
                    </a:p>
                    <a:p>
                      <a:pPr marL="0" marR="0">
                        <a:spcBef>
                          <a:spcPts val="0"/>
                        </a:spcBef>
                        <a:spcAft>
                          <a:spcPts val="0"/>
                        </a:spcAft>
                      </a:pPr>
                      <a:endParaRPr lang="en-US" sz="1200" b="1" kern="1400" dirty="0" smtClean="0">
                        <a:solidFill>
                          <a:schemeClr val="tx1"/>
                        </a:solidFill>
                        <a:latin typeface="Times New Roman"/>
                        <a:ea typeface="Calibri"/>
                      </a:endParaRPr>
                    </a:p>
                    <a:p>
                      <a:pPr marL="0" marR="0">
                        <a:spcBef>
                          <a:spcPts val="0"/>
                        </a:spcBef>
                        <a:spcAft>
                          <a:spcPts val="0"/>
                        </a:spcAft>
                      </a:pPr>
                      <a:r>
                        <a:rPr lang="en-US" sz="1200" b="1" kern="1400" dirty="0" smtClean="0">
                          <a:solidFill>
                            <a:schemeClr val="tx1"/>
                          </a:solidFill>
                          <a:latin typeface="Times New Roman"/>
                          <a:ea typeface="Calibri"/>
                        </a:rPr>
                        <a:t>LCC classes</a:t>
                      </a:r>
                    </a:p>
                    <a:p>
                      <a:pPr marL="0" marR="0">
                        <a:spcBef>
                          <a:spcPts val="0"/>
                        </a:spcBef>
                        <a:spcAft>
                          <a:spcPts val="0"/>
                        </a:spcAft>
                      </a:pPr>
                      <a:endParaRPr lang="en-US" sz="1200" b="1" kern="1400" dirty="0" smtClean="0">
                        <a:solidFill>
                          <a:schemeClr val="tx1"/>
                        </a:solidFill>
                        <a:latin typeface="Times New Roman"/>
                        <a:ea typeface="Calibri"/>
                      </a:endParaRPr>
                    </a:p>
                    <a:p>
                      <a:pPr marL="0" marR="0">
                        <a:spcBef>
                          <a:spcPts val="0"/>
                        </a:spcBef>
                        <a:spcAft>
                          <a:spcPts val="0"/>
                        </a:spcAft>
                      </a:pPr>
                      <a:r>
                        <a:rPr lang="en-US" sz="1200" b="1" kern="1400" dirty="0" smtClean="0">
                          <a:solidFill>
                            <a:schemeClr val="tx1"/>
                          </a:solidFill>
                          <a:latin typeface="Times New Roman"/>
                          <a:ea typeface="Calibri"/>
                        </a:rPr>
                        <a:t>F 73.67 History &gt; Boston &gt; Streets. Bridges. Railroads</a:t>
                      </a:r>
                    </a:p>
                    <a:p>
                      <a:pPr marL="0" marR="0">
                        <a:spcBef>
                          <a:spcPts val="0"/>
                        </a:spcBef>
                        <a:spcAft>
                          <a:spcPts val="0"/>
                        </a:spcAft>
                      </a:pPr>
                      <a:endParaRPr lang="en-US" sz="1200" kern="1400" dirty="0" smtClean="0">
                        <a:solidFill>
                          <a:schemeClr val="tx1"/>
                        </a:solidFill>
                        <a:latin typeface="Times New Roman"/>
                        <a:ea typeface="Calibri"/>
                      </a:endParaRPr>
                    </a:p>
                    <a:p>
                      <a:pPr marL="0" marR="0">
                        <a:spcBef>
                          <a:spcPts val="0"/>
                        </a:spcBef>
                        <a:spcAft>
                          <a:spcPts val="0"/>
                        </a:spcAft>
                      </a:pPr>
                      <a:r>
                        <a:rPr lang="en-US" sz="1200" i="1" kern="1400" dirty="0" smtClean="0">
                          <a:solidFill>
                            <a:schemeClr val="tx1"/>
                          </a:solidFill>
                          <a:latin typeface="Times New Roman"/>
                          <a:ea typeface="Calibri"/>
                        </a:rPr>
                        <a:t>Semantic factors (index terms) for this class:</a:t>
                      </a:r>
                    </a:p>
                    <a:p>
                      <a:pPr marL="0" marR="0">
                        <a:spcBef>
                          <a:spcPts val="0"/>
                        </a:spcBef>
                        <a:spcAft>
                          <a:spcPts val="0"/>
                        </a:spcAft>
                      </a:pPr>
                      <a:r>
                        <a:rPr lang="en-US" sz="1200" kern="1400" dirty="0" smtClean="0">
                          <a:solidFill>
                            <a:schemeClr val="tx1"/>
                          </a:solidFill>
                          <a:latin typeface="Times New Roman"/>
                          <a:ea typeface="Calibri"/>
                        </a:rPr>
                        <a:t>History : Boston : </a:t>
                      </a:r>
                      <a:r>
                        <a:rPr lang="en-US" sz="1200" kern="1400" dirty="0" smtClean="0">
                          <a:solidFill>
                            <a:srgbClr val="FF0000"/>
                          </a:solidFill>
                          <a:latin typeface="Times New Roman"/>
                          <a:ea typeface="Calibri"/>
                          <a:cs typeface="+mn-cs"/>
                        </a:rPr>
                        <a:t>Ground transport</a:t>
                      </a:r>
                      <a:r>
                        <a:rPr lang="en-US" sz="1200" kern="1400" dirty="0" smtClean="0">
                          <a:solidFill>
                            <a:schemeClr val="tx1"/>
                          </a:solidFill>
                          <a:latin typeface="Times New Roman"/>
                          <a:ea typeface="Calibri"/>
                        </a:rPr>
                        <a:t> : </a:t>
                      </a:r>
                      <a:r>
                        <a:rPr lang="en-US" sz="1200" kern="1400" dirty="0" smtClean="0">
                          <a:solidFill>
                            <a:srgbClr val="00B050"/>
                          </a:solidFill>
                          <a:latin typeface="Times New Roman"/>
                          <a:ea typeface="Calibri"/>
                          <a:cs typeface="+mn-cs"/>
                        </a:rPr>
                        <a:t>Traffic route</a:t>
                      </a:r>
                    </a:p>
                    <a:p>
                      <a:pPr marL="0" marR="0">
                        <a:spcBef>
                          <a:spcPts val="0"/>
                        </a:spcBef>
                        <a:spcAft>
                          <a:spcPts val="0"/>
                        </a:spcAft>
                      </a:pPr>
                      <a:endParaRPr lang="en-US" sz="1200" kern="1400" dirty="0" smtClean="0">
                        <a:solidFill>
                          <a:schemeClr val="tx1"/>
                        </a:solidFill>
                        <a:latin typeface="Times New Roman"/>
                        <a:ea typeface="Calibri"/>
                      </a:endParaRPr>
                    </a:p>
                    <a:p>
                      <a:pPr marL="0" marR="0">
                        <a:spcBef>
                          <a:spcPts val="0"/>
                        </a:spcBef>
                        <a:spcAft>
                          <a:spcPts val="0"/>
                        </a:spcAft>
                      </a:pPr>
                      <a:r>
                        <a:rPr lang="en-US" sz="1200" b="1" kern="1400" dirty="0" smtClean="0">
                          <a:solidFill>
                            <a:schemeClr val="tx1"/>
                          </a:solidFill>
                          <a:latin typeface="Times New Roman"/>
                          <a:ea typeface="Calibri"/>
                        </a:rPr>
                        <a:t>TE</a:t>
                      </a:r>
                      <a:r>
                        <a:rPr lang="en-US" sz="1200" b="1" kern="1400" baseline="0" dirty="0" smtClean="0">
                          <a:solidFill>
                            <a:schemeClr val="tx1"/>
                          </a:solidFill>
                          <a:latin typeface="Times New Roman"/>
                          <a:ea typeface="Calibri"/>
                        </a:rPr>
                        <a:t> 63 Highway engineering &gt; History </a:t>
                      </a:r>
                    </a:p>
                    <a:p>
                      <a:pPr marL="0" marR="0">
                        <a:spcBef>
                          <a:spcPts val="0"/>
                        </a:spcBef>
                        <a:spcAft>
                          <a:spcPts val="0"/>
                        </a:spcAft>
                      </a:pPr>
                      <a:endParaRPr lang="en-US" sz="1200" kern="1400" baseline="0" dirty="0" smtClean="0">
                        <a:solidFill>
                          <a:schemeClr val="tx1"/>
                        </a:solidFill>
                        <a:latin typeface="Times New Roman"/>
                        <a:ea typeface="Calibri"/>
                      </a:endParaRPr>
                    </a:p>
                    <a:p>
                      <a:pPr marL="0" marR="0">
                        <a:spcBef>
                          <a:spcPts val="0"/>
                        </a:spcBef>
                        <a:spcAft>
                          <a:spcPts val="0"/>
                        </a:spcAft>
                      </a:pPr>
                      <a:r>
                        <a:rPr lang="en-US" sz="1200" i="1" kern="1400" baseline="0" dirty="0" smtClean="0">
                          <a:solidFill>
                            <a:schemeClr val="tx1"/>
                          </a:solidFill>
                          <a:latin typeface="Times New Roman"/>
                          <a:ea typeface="Calibri"/>
                        </a:rPr>
                        <a:t>Semantic factors (index terms) for this class:</a:t>
                      </a:r>
                    </a:p>
                    <a:p>
                      <a:pPr marL="0" marR="0">
                        <a:spcBef>
                          <a:spcPts val="0"/>
                        </a:spcBef>
                        <a:spcAft>
                          <a:spcPts val="0"/>
                        </a:spcAft>
                      </a:pPr>
                      <a:r>
                        <a:rPr lang="en-US" sz="1200" kern="1400" baseline="0" dirty="0" smtClean="0">
                          <a:solidFill>
                            <a:schemeClr val="tx1"/>
                          </a:solidFill>
                          <a:latin typeface="Times New Roman"/>
                          <a:ea typeface="Calibri"/>
                        </a:rPr>
                        <a:t>History :</a:t>
                      </a:r>
                      <a:r>
                        <a:rPr lang="en-US" sz="1200" kern="1400" dirty="0" smtClean="0">
                          <a:solidFill>
                            <a:srgbClr val="FF0000"/>
                          </a:solidFill>
                          <a:latin typeface="Times New Roman"/>
                          <a:ea typeface="Calibri"/>
                          <a:cs typeface="+mn-cs"/>
                        </a:rPr>
                        <a:t> Road transport</a:t>
                      </a:r>
                      <a:r>
                        <a:rPr lang="en-US" sz="1200" kern="1400" baseline="0" dirty="0" smtClean="0">
                          <a:solidFill>
                            <a:schemeClr val="tx1"/>
                          </a:solidFill>
                          <a:latin typeface="Times New Roman"/>
                          <a:ea typeface="Calibri"/>
                        </a:rPr>
                        <a:t> : </a:t>
                      </a:r>
                      <a:r>
                        <a:rPr lang="en-US" sz="1200" kern="1400" dirty="0" smtClean="0">
                          <a:solidFill>
                            <a:srgbClr val="00B050"/>
                          </a:solidFill>
                          <a:latin typeface="Times New Roman"/>
                          <a:ea typeface="Calibri"/>
                          <a:cs typeface="+mn-cs"/>
                        </a:rPr>
                        <a:t>Traffic route</a:t>
                      </a:r>
                      <a:r>
                        <a:rPr lang="en-US" sz="1200" kern="1400" baseline="0" dirty="0" smtClean="0">
                          <a:solidFill>
                            <a:schemeClr val="tx1"/>
                          </a:solidFill>
                          <a:latin typeface="Times New Roman"/>
                          <a:ea typeface="Calibri"/>
                        </a:rPr>
                        <a:t> : Engineering</a:t>
                      </a:r>
                      <a:endParaRPr lang="en-US" sz="1200" kern="1400" dirty="0" smtClean="0">
                        <a:solidFill>
                          <a:schemeClr val="tx1"/>
                        </a:solidFill>
                        <a:latin typeface="Times New Roman"/>
                        <a:ea typeface="Calibri"/>
                      </a:endParaRPr>
                    </a:p>
                    <a:p>
                      <a:pPr marL="0" marR="0">
                        <a:spcBef>
                          <a:spcPts val="0"/>
                        </a:spcBef>
                        <a:spcAft>
                          <a:spcPts val="0"/>
                        </a:spcAft>
                      </a:pPr>
                      <a:endParaRPr lang="en-US" sz="1200" kern="1400" baseline="0" dirty="0" smtClean="0">
                        <a:solidFill>
                          <a:schemeClr val="tx1"/>
                        </a:solidFill>
                        <a:latin typeface="Times New Roman"/>
                        <a:ea typeface="Calibri"/>
                      </a:endParaRPr>
                    </a:p>
                    <a:p>
                      <a:pPr marL="0" marR="0">
                        <a:spcBef>
                          <a:spcPts val="0"/>
                        </a:spcBef>
                        <a:spcAft>
                          <a:spcPts val="0"/>
                        </a:spcAft>
                      </a:pPr>
                      <a:endParaRPr lang="en-US" sz="1200" kern="1400" baseline="0" dirty="0" smtClean="0">
                        <a:solidFill>
                          <a:schemeClr val="tx1"/>
                        </a:solidFill>
                        <a:latin typeface="Times New Roman"/>
                        <a:ea typeface="Calibri"/>
                      </a:endParaRPr>
                    </a:p>
                    <a:p>
                      <a:pPr marL="0" marR="0">
                        <a:spcBef>
                          <a:spcPts val="0"/>
                        </a:spcBef>
                        <a:spcAft>
                          <a:spcPts val="0"/>
                        </a:spcAft>
                      </a:pPr>
                      <a:endParaRPr lang="en-US" sz="1200" kern="1400" baseline="0" dirty="0" smtClean="0">
                        <a:solidFill>
                          <a:schemeClr val="tx1"/>
                        </a:solidFill>
                        <a:latin typeface="Times New Roman"/>
                        <a:ea typeface="Calibri"/>
                      </a:endParaRPr>
                    </a:p>
                    <a:p>
                      <a:pPr marL="0" marR="0">
                        <a:spcBef>
                          <a:spcPts val="0"/>
                        </a:spcBef>
                        <a:spcAft>
                          <a:spcPts val="0"/>
                        </a:spcAft>
                      </a:pPr>
                      <a:endParaRPr lang="en-US" sz="1200" kern="1400" baseline="0" dirty="0" smtClean="0">
                        <a:solidFill>
                          <a:schemeClr val="tx1"/>
                        </a:solidFill>
                        <a:latin typeface="Times New Roman"/>
                        <a:ea typeface="Calibri"/>
                      </a:endParaRPr>
                    </a:p>
                    <a:p>
                      <a:pPr marL="0" marR="0">
                        <a:spcBef>
                          <a:spcPts val="0"/>
                        </a:spcBef>
                        <a:spcAft>
                          <a:spcPts val="0"/>
                        </a:spcAft>
                      </a:pPr>
                      <a:endParaRPr lang="en-US" sz="1200" kern="1400" baseline="0" dirty="0" smtClean="0">
                        <a:solidFill>
                          <a:schemeClr val="tx1"/>
                        </a:solidFill>
                        <a:latin typeface="Times New Roman"/>
                        <a:ea typeface="Calibri"/>
                      </a:endParaRPr>
                    </a:p>
                    <a:p>
                      <a:pPr marL="0" marR="0">
                        <a:spcBef>
                          <a:spcPts val="0"/>
                        </a:spcBef>
                        <a:spcAft>
                          <a:spcPts val="0"/>
                        </a:spcAft>
                      </a:pPr>
                      <a:endParaRPr lang="en-US" sz="1200" kern="1400" baseline="0" dirty="0" smtClean="0">
                        <a:solidFill>
                          <a:schemeClr val="tx1"/>
                        </a:solidFill>
                        <a:latin typeface="Times New Roman"/>
                        <a:ea typeface="Calibri"/>
                      </a:endParaRPr>
                    </a:p>
                    <a:p>
                      <a:pPr marL="0" marR="0">
                        <a:spcBef>
                          <a:spcPts val="0"/>
                        </a:spcBef>
                        <a:spcAft>
                          <a:spcPts val="0"/>
                        </a:spcAft>
                      </a:pPr>
                      <a:endParaRPr lang="en-US" sz="1200" kern="1400" baseline="0" dirty="0" smtClean="0">
                        <a:solidFill>
                          <a:schemeClr val="tx1"/>
                        </a:solidFill>
                        <a:latin typeface="Times New Roman"/>
                        <a:ea typeface="Calibri"/>
                      </a:endParaRPr>
                    </a:p>
                    <a:p>
                      <a:pPr marL="0" marR="0">
                        <a:spcBef>
                          <a:spcPts val="0"/>
                        </a:spcBef>
                        <a:spcAft>
                          <a:spcPts val="0"/>
                        </a:spcAft>
                      </a:pPr>
                      <a:r>
                        <a:rPr lang="en-US" sz="1200" kern="1400" baseline="0" dirty="0" smtClean="0">
                          <a:solidFill>
                            <a:schemeClr val="tx1"/>
                          </a:solidFill>
                          <a:latin typeface="Times New Roman"/>
                          <a:ea typeface="Calibri"/>
                        </a:rPr>
                        <a:t>                                                       </a:t>
                      </a:r>
                      <a:r>
                        <a:rPr lang="en-US" sz="2000" kern="1400" baseline="0" dirty="0" smtClean="0">
                          <a:solidFill>
                            <a:schemeClr val="tx1"/>
                          </a:solidFill>
                          <a:latin typeface="Times New Roman"/>
                          <a:ea typeface="Calibri"/>
                        </a:rPr>
                        <a:t>  (2 min)</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Slide Number Placeholder 4"/>
          <p:cNvSpPr>
            <a:spLocks noGrp="1"/>
          </p:cNvSpPr>
          <p:nvPr>
            <p:ph type="sldNum" sz="quarter" idx="12"/>
          </p:nvPr>
        </p:nvSpPr>
        <p:spPr/>
        <p:txBody>
          <a:bodyPr/>
          <a:lstStyle/>
          <a:p>
            <a:pPr>
              <a:defRPr/>
            </a:pPr>
            <a:fld id="{1C34AABC-7A0A-4F81-8B5A-F7715F07E9BB}" type="slidenum">
              <a:rPr lang="en-US" smtClean="0"/>
              <a:pPr>
                <a:defRPr/>
              </a:pPr>
              <a:t>66</a:t>
            </a:fld>
            <a:endParaRPr lang="en-US" dirty="0"/>
          </a:p>
        </p:txBody>
      </p:sp>
      <p:pic>
        <p:nvPicPr>
          <p:cNvPr id="6" name="~PP224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8669004" y="4800600"/>
            <a:ext cx="547687" cy="547688"/>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79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430676445"/>
              </p:ext>
            </p:extLst>
          </p:nvPr>
        </p:nvGraphicFramePr>
        <p:xfrm>
          <a:off x="457200" y="150813"/>
          <a:ext cx="20682240" cy="5335587"/>
        </p:xfrm>
        <a:graphic>
          <a:graphicData uri="http://schemas.openxmlformats.org/drawingml/2006/table">
            <a:tbl>
              <a:tblPr/>
              <a:tblGrid>
                <a:gridCol w="1600200"/>
                <a:gridCol w="1524000"/>
                <a:gridCol w="1295400"/>
                <a:gridCol w="3657600"/>
                <a:gridCol w="2699040"/>
                <a:gridCol w="2209800"/>
                <a:gridCol w="1676400"/>
                <a:gridCol w="1905000"/>
                <a:gridCol w="4114800"/>
              </a:tblGrid>
              <a:tr h="460720">
                <a:tc rowSpan="2">
                  <a:txBody>
                    <a:bodyPr/>
                    <a:lstStyle/>
                    <a:p>
                      <a:pPr marL="0" marR="0" algn="ctr">
                        <a:spcBef>
                          <a:spcPts val="0"/>
                        </a:spcBef>
                        <a:spcAft>
                          <a:spcPts val="0"/>
                        </a:spcAft>
                      </a:pPr>
                      <a:r>
                        <a:rPr lang="en-US" sz="1200" b="1" kern="1400" dirty="0" smtClean="0">
                          <a:solidFill>
                            <a:srgbClr val="000000"/>
                          </a:solidFill>
                          <a:latin typeface="Times New Roman"/>
                          <a:ea typeface="Calibri"/>
                        </a:rPr>
                        <a:t>a</a:t>
                      </a:r>
                    </a:p>
                    <a:p>
                      <a:pPr marL="0" marR="0" algn="ctr">
                        <a:spcBef>
                          <a:spcPts val="0"/>
                        </a:spcBef>
                        <a:spcAft>
                          <a:spcPts val="0"/>
                        </a:spcAft>
                      </a:pPr>
                      <a:r>
                        <a:rPr lang="en-US" sz="1200" b="1" kern="1400" dirty="0" smtClean="0">
                          <a:solidFill>
                            <a:srgbClr val="000000"/>
                          </a:solidFill>
                          <a:latin typeface="Times New Roman"/>
                          <a:ea typeface="Calibri"/>
                        </a:rPr>
                        <a:t>Search terms</a:t>
                      </a:r>
                    </a:p>
                    <a:p>
                      <a:pPr marL="0" marR="0" algn="ctr">
                        <a:spcBef>
                          <a:spcPts val="0"/>
                        </a:spcBef>
                        <a:spcAft>
                          <a:spcPts val="0"/>
                        </a:spcAft>
                      </a:pPr>
                      <a:r>
                        <a:rPr lang="en-US" sz="1200" b="1" kern="1400" dirty="0" smtClean="0">
                          <a:solidFill>
                            <a:srgbClr val="000000"/>
                          </a:solidFill>
                          <a:latin typeface="Times New Roman"/>
                          <a:ea typeface="Calibri"/>
                        </a:rPr>
                        <a:t>for concept Harbor</a:t>
                      </a:r>
                    </a:p>
                    <a:p>
                      <a:pPr marL="0" marR="0" algn="ctr">
                        <a:spcBef>
                          <a:spcPts val="0"/>
                        </a:spcBef>
                        <a:spcAft>
                          <a:spcPts val="0"/>
                        </a:spcAft>
                      </a:pPr>
                      <a:r>
                        <a:rPr lang="en-US" sz="1200" b="0" kern="1400" dirty="0" smtClean="0">
                          <a:solidFill>
                            <a:srgbClr val="000000"/>
                          </a:solidFill>
                          <a:latin typeface="Times New Roman"/>
                          <a:ea typeface="Calibri"/>
                        </a:rPr>
                        <a:t>in the raw alpha index</a:t>
                      </a:r>
                      <a:endParaRPr lang="en-US" sz="1200" b="0" kern="1400" dirty="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Times New Roman"/>
                          <a:ea typeface="Calibri"/>
                        </a:rPr>
                        <a:t>b1</a:t>
                      </a:r>
                    </a:p>
                    <a:p>
                      <a:pPr marL="0" marR="0" algn="ctr">
                        <a:spcBef>
                          <a:spcPts val="0"/>
                        </a:spcBef>
                        <a:spcAft>
                          <a:spcPts val="0"/>
                        </a:spcAft>
                      </a:pPr>
                      <a:r>
                        <a:rPr lang="en-US" sz="1200" b="1" kern="1400" dirty="0" smtClean="0">
                          <a:solidFill>
                            <a:srgbClr val="000000"/>
                          </a:solidFill>
                          <a:latin typeface="Times New Roman"/>
                          <a:ea typeface="Calibri"/>
                        </a:rPr>
                        <a:t>Variants </a:t>
                      </a:r>
                      <a:r>
                        <a:rPr lang="en-US" sz="1200" b="1" kern="1400" dirty="0">
                          <a:solidFill>
                            <a:srgbClr val="000000"/>
                          </a:solidFill>
                          <a:latin typeface="Times New Roman"/>
                          <a:ea typeface="Calibri"/>
                        </a:rPr>
                        <a:t>consolidated</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Times New Roman"/>
                          <a:ea typeface="Calibri"/>
                        </a:rPr>
                        <a:t>b2</a:t>
                      </a:r>
                    </a:p>
                    <a:p>
                      <a:pPr marL="0" marR="0" algn="ctr">
                        <a:spcBef>
                          <a:spcPts val="0"/>
                        </a:spcBef>
                        <a:spcAft>
                          <a:spcPts val="0"/>
                        </a:spcAft>
                      </a:pPr>
                      <a:r>
                        <a:rPr lang="en-US" sz="1200" b="1" kern="1400" dirty="0" smtClean="0">
                          <a:solidFill>
                            <a:srgbClr val="000000"/>
                          </a:solidFill>
                          <a:latin typeface="Times New Roman"/>
                          <a:ea typeface="Calibri"/>
                        </a:rPr>
                        <a:t>Synonyms </a:t>
                      </a:r>
                      <a:r>
                        <a:rPr lang="en-US" sz="1200" b="1" kern="1400" dirty="0">
                          <a:solidFill>
                            <a:srgbClr val="000000"/>
                          </a:solidFill>
                          <a:latin typeface="Times New Roman"/>
                          <a:ea typeface="Calibri"/>
                        </a:rPr>
                        <a:t>consolidated</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Times New Roman"/>
                          <a:ea typeface="Calibri"/>
                        </a:rPr>
                        <a:t>c1 </a:t>
                      </a:r>
                    </a:p>
                    <a:p>
                      <a:pPr marL="0" marR="0" algn="ctr">
                        <a:spcBef>
                          <a:spcPts val="0"/>
                        </a:spcBef>
                        <a:spcAft>
                          <a:spcPts val="0"/>
                        </a:spcAft>
                      </a:pPr>
                      <a:r>
                        <a:rPr lang="en-US" sz="1200" b="1" kern="1400" dirty="0" smtClean="0">
                          <a:solidFill>
                            <a:srgbClr val="000000"/>
                          </a:solidFill>
                          <a:latin typeface="Times New Roman"/>
                          <a:ea typeface="Calibri"/>
                        </a:rPr>
                        <a:t>Semantic factors</a:t>
                      </a:r>
                      <a:endParaRPr lang="en-US" sz="1200" b="1" kern="1400" dirty="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Times New Roman"/>
                          <a:ea typeface="Calibri"/>
                        </a:rPr>
                        <a:t>c1 continued</a:t>
                      </a:r>
                    </a:p>
                    <a:p>
                      <a:pPr marL="0" marR="0" algn="ctr">
                        <a:spcBef>
                          <a:spcPts val="0"/>
                        </a:spcBef>
                        <a:spcAft>
                          <a:spcPts val="0"/>
                        </a:spcAft>
                      </a:pPr>
                      <a:r>
                        <a:rPr lang="en-US" sz="1200" b="1" kern="1400" dirty="0" smtClean="0">
                          <a:solidFill>
                            <a:srgbClr val="000000"/>
                          </a:solidFill>
                          <a:latin typeface="Times New Roman"/>
                          <a:ea typeface="Calibri"/>
                        </a:rPr>
                        <a:t>Semantic</a:t>
                      </a:r>
                      <a:r>
                        <a:rPr lang="en-US" sz="1200" b="1" kern="1400" baseline="0" dirty="0" smtClean="0">
                          <a:solidFill>
                            <a:srgbClr val="000000"/>
                          </a:solidFill>
                          <a:latin typeface="Times New Roman"/>
                          <a:ea typeface="Calibri"/>
                        </a:rPr>
                        <a:t> factors 2</a:t>
                      </a:r>
                      <a:endParaRPr lang="en-US" sz="1200" b="1" kern="1400" dirty="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spcBef>
                          <a:spcPts val="0"/>
                        </a:spcBef>
                        <a:spcAft>
                          <a:spcPts val="0"/>
                        </a:spcAft>
                      </a:pPr>
                      <a:r>
                        <a:rPr lang="en-US" sz="1200" b="1" kern="1400" dirty="0" smtClean="0">
                          <a:solidFill>
                            <a:srgbClr val="000000"/>
                          </a:solidFill>
                          <a:latin typeface="Times New Roman"/>
                          <a:ea typeface="Calibri"/>
                        </a:rPr>
                        <a:t>c2</a:t>
                      </a:r>
                    </a:p>
                    <a:p>
                      <a:pPr marL="0" marR="0" algn="ctr">
                        <a:spcBef>
                          <a:spcPts val="0"/>
                        </a:spcBef>
                        <a:spcAft>
                          <a:spcPts val="0"/>
                        </a:spcAft>
                      </a:pPr>
                      <a:r>
                        <a:rPr lang="en-US" sz="1200" b="1" kern="1400" dirty="0" smtClean="0">
                          <a:solidFill>
                            <a:srgbClr val="000000"/>
                          </a:solidFill>
                          <a:latin typeface="Times New Roman"/>
                          <a:ea typeface="Calibri"/>
                        </a:rPr>
                        <a:t>Facets</a:t>
                      </a:r>
                      <a:endParaRPr lang="en-US" sz="1200" b="1" kern="1400" dirty="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b="1" kern="1400" dirty="0" smtClean="0">
                          <a:solidFill>
                            <a:srgbClr val="000000"/>
                          </a:solidFill>
                          <a:latin typeface="Times New Roman"/>
                          <a:ea typeface="Calibri"/>
                        </a:rPr>
                        <a:t>e </a:t>
                      </a:r>
                    </a:p>
                    <a:p>
                      <a:pPr marL="0" marR="0" indent="0" algn="ctr" defTabSz="1410782" rtl="0" eaLnBrk="1" fontAlgn="auto" latinLnBrk="0" hangingPunct="1">
                        <a:lnSpc>
                          <a:spcPct val="100000"/>
                        </a:lnSpc>
                        <a:spcBef>
                          <a:spcPts val="0"/>
                        </a:spcBef>
                        <a:spcAft>
                          <a:spcPts val="0"/>
                        </a:spcAft>
                        <a:buClrTx/>
                        <a:buSzTx/>
                        <a:buFontTx/>
                        <a:buNone/>
                        <a:tabLst/>
                        <a:defRPr/>
                      </a:pPr>
                      <a:r>
                        <a:rPr lang="en-US" sz="1200" b="1" kern="1400" dirty="0" smtClean="0">
                          <a:solidFill>
                            <a:srgbClr val="000000"/>
                          </a:solidFill>
                          <a:latin typeface="Times New Roman"/>
                          <a:ea typeface="Calibri"/>
                        </a:rPr>
                        <a:t>Library</a:t>
                      </a:r>
                      <a:r>
                        <a:rPr lang="en-US" sz="1200" b="1" kern="1400" baseline="0" dirty="0" smtClean="0">
                          <a:solidFill>
                            <a:srgbClr val="000000"/>
                          </a:solidFill>
                          <a:latin typeface="Times New Roman"/>
                          <a:ea typeface="Calibri"/>
                        </a:rPr>
                        <a:t> of Congress Classification (LCC)</a:t>
                      </a:r>
                    </a:p>
                    <a:p>
                      <a:pPr marL="0" marR="0" indent="0" algn="ctr" defTabSz="1410782" rtl="0" eaLnBrk="1" fontAlgn="auto" latinLnBrk="0" hangingPunct="1">
                        <a:lnSpc>
                          <a:spcPct val="100000"/>
                        </a:lnSpc>
                        <a:spcBef>
                          <a:spcPts val="0"/>
                        </a:spcBef>
                        <a:spcAft>
                          <a:spcPts val="0"/>
                        </a:spcAft>
                        <a:buClrTx/>
                        <a:buSzTx/>
                        <a:buFontTx/>
                        <a:buNone/>
                        <a:tabLst/>
                        <a:defRPr/>
                      </a:pPr>
                      <a:r>
                        <a:rPr lang="en-US" sz="1200" b="1" kern="1400" baseline="0" dirty="0" smtClean="0">
                          <a:solidFill>
                            <a:schemeClr val="tx1"/>
                          </a:solidFill>
                          <a:latin typeface="Times New Roman"/>
                          <a:ea typeface="Calibri"/>
                        </a:rPr>
                        <a:t> Descriptor-find index</a:t>
                      </a:r>
                      <a:endParaRPr lang="en-US" sz="1200" b="1" kern="1400" dirty="0" smtClean="0">
                        <a:solidFill>
                          <a:srgbClr val="000000"/>
                        </a:solidFill>
                        <a:latin typeface="Times New Roman"/>
                        <a:ea typeface="Calibri"/>
                      </a:endParaRPr>
                    </a:p>
                    <a:p>
                      <a:pPr marL="0" marR="0" algn="ctr">
                        <a:spcBef>
                          <a:spcPts val="0"/>
                        </a:spcBef>
                        <a:spcAft>
                          <a:spcPts val="0"/>
                        </a:spcAft>
                      </a:pPr>
                      <a:endParaRPr lang="en-US" sz="1200" b="1" kern="1400" dirty="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5267">
                <a:tc v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1410782" rtl="0" eaLnBrk="1" latinLnBrk="0" hangingPunct="1">
                        <a:spcBef>
                          <a:spcPts val="0"/>
                        </a:spcBef>
                        <a:spcAft>
                          <a:spcPts val="0"/>
                        </a:spcAft>
                        <a:tabLst>
                          <a:tab pos="857250" algn="l"/>
                        </a:tabLst>
                      </a:pPr>
                      <a:r>
                        <a:rPr lang="en-US" sz="1200" b="1" kern="1400" dirty="0" smtClean="0">
                          <a:solidFill>
                            <a:srgbClr val="FF0000"/>
                          </a:solidFill>
                          <a:latin typeface="Times New Roman"/>
                          <a:ea typeface="Calibri"/>
                          <a:cs typeface="+mn-cs"/>
                        </a:rPr>
                        <a:t>Mode of transportation</a:t>
                      </a:r>
                      <a:endParaRPr lang="en-US" sz="1200" b="1" kern="1400" dirty="0">
                        <a:solidFill>
                          <a:srgbClr val="FF0000"/>
                        </a:solidFill>
                        <a:latin typeface="Times New Roman"/>
                        <a:ea typeface="Calibri"/>
                        <a:cs typeface="+mn-cs"/>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kern="1400" dirty="0" smtClean="0">
                          <a:solidFill>
                            <a:srgbClr val="00B050"/>
                          </a:solidFill>
                          <a:latin typeface="Times New Roman"/>
                          <a:ea typeface="Calibri"/>
                        </a:rPr>
                        <a:t>transportation system component</a:t>
                      </a:r>
                      <a:endParaRPr lang="en-US" sz="1200" b="1" kern="1400" dirty="0">
                        <a:solidFill>
                          <a:srgbClr val="00B05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kern="1400" dirty="0" smtClean="0">
                          <a:solidFill>
                            <a:srgbClr val="0070C0"/>
                          </a:solidFill>
                          <a:latin typeface="Times New Roman"/>
                          <a:ea typeface="Calibri"/>
                        </a:rPr>
                        <a:t>Object of transportation</a:t>
                      </a:r>
                      <a:endParaRPr lang="en-US" sz="1200" b="1" kern="1400" dirty="0">
                        <a:solidFill>
                          <a:srgbClr val="0070C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spcBef>
                          <a:spcPts val="0"/>
                        </a:spcBef>
                        <a:spcAft>
                          <a:spcPts val="0"/>
                        </a:spcAft>
                      </a:pPr>
                      <a:endParaRPr lang="en-US" sz="1200" kern="1400">
                        <a:solidFill>
                          <a:srgbClr val="000000"/>
                        </a:solidFill>
                        <a:latin typeface="Times New Roman"/>
                        <a:ea typeface="Calibri"/>
                      </a:endParaRPr>
                    </a:p>
                  </a:txBody>
                  <a:tcPr marL="47480" marR="47480"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14147">
                <a:tc>
                  <a:txBody>
                    <a:bodyPr/>
                    <a:lstStyle/>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r>
                        <a:rPr lang="en-US" sz="1200" kern="1400" dirty="0" smtClean="0">
                          <a:solidFill>
                            <a:srgbClr val="000000"/>
                          </a:solidFill>
                          <a:latin typeface="Times New Roman"/>
                          <a:ea typeface="Calibri"/>
                        </a:rPr>
                        <a:t>Harbor</a:t>
                      </a:r>
                    </a:p>
                    <a:p>
                      <a:pPr marL="0" marR="0">
                        <a:spcBef>
                          <a:spcPts val="0"/>
                        </a:spcBef>
                        <a:spcAft>
                          <a:spcPts val="0"/>
                        </a:spcAft>
                      </a:pPr>
                      <a:r>
                        <a:rPr lang="en-US" sz="1200" kern="1400" dirty="0" smtClean="0">
                          <a:solidFill>
                            <a:srgbClr val="000000"/>
                          </a:solidFill>
                          <a:latin typeface="Times New Roman"/>
                          <a:ea typeface="Calibri"/>
                        </a:rPr>
                        <a:t>Harbors</a:t>
                      </a:r>
                    </a:p>
                    <a:p>
                      <a:pPr marL="0" marR="0">
                        <a:spcBef>
                          <a:spcPts val="0"/>
                        </a:spcBef>
                        <a:spcAft>
                          <a:spcPts val="0"/>
                        </a:spcAft>
                      </a:pPr>
                      <a:r>
                        <a:rPr lang="en-US" sz="1200" kern="1400" dirty="0" smtClean="0">
                          <a:solidFill>
                            <a:srgbClr val="000000"/>
                          </a:solidFill>
                          <a:latin typeface="Times New Roman"/>
                          <a:ea typeface="Calibri"/>
                        </a:rPr>
                        <a:t>Harbour</a:t>
                      </a:r>
                    </a:p>
                    <a:p>
                      <a:pPr marL="0" marR="0">
                        <a:spcBef>
                          <a:spcPts val="0"/>
                        </a:spcBef>
                        <a:spcAft>
                          <a:spcPts val="0"/>
                        </a:spcAft>
                      </a:pPr>
                      <a:r>
                        <a:rPr lang="en-US" sz="1200" kern="1400" dirty="0" smtClean="0">
                          <a:solidFill>
                            <a:srgbClr val="000000"/>
                          </a:solidFill>
                          <a:latin typeface="Times New Roman"/>
                          <a:ea typeface="Calibri"/>
                        </a:rPr>
                        <a:t>Harbours</a:t>
                      </a: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r>
                        <a:rPr lang="en-US" sz="1200" kern="1400" dirty="0" smtClean="0">
                          <a:solidFill>
                            <a:srgbClr val="000000"/>
                          </a:solidFill>
                          <a:latin typeface="Times New Roman"/>
                          <a:ea typeface="Calibri"/>
                        </a:rPr>
                        <a:t>Port</a:t>
                      </a:r>
                    </a:p>
                    <a:p>
                      <a:pPr marL="0" marR="0">
                        <a:spcBef>
                          <a:spcPts val="0"/>
                        </a:spcBef>
                        <a:spcAft>
                          <a:spcPts val="0"/>
                        </a:spcAft>
                      </a:pPr>
                      <a:r>
                        <a:rPr lang="en-US" sz="1200" kern="1400" dirty="0" smtClean="0">
                          <a:solidFill>
                            <a:srgbClr val="000000"/>
                          </a:solidFill>
                          <a:latin typeface="Times New Roman"/>
                          <a:ea typeface="Calibri"/>
                        </a:rPr>
                        <a:t>Ports</a:t>
                      </a: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r>
                        <a:rPr lang="en-US" sz="1200" kern="1400" dirty="0" smtClean="0">
                          <a:solidFill>
                            <a:srgbClr val="000000"/>
                          </a:solidFill>
                          <a:latin typeface="Times New Roman"/>
                          <a:ea typeface="Calibri"/>
                        </a:rPr>
                        <a:t>Dock</a:t>
                      </a:r>
                    </a:p>
                    <a:p>
                      <a:pPr marL="0" marR="0">
                        <a:spcBef>
                          <a:spcPts val="0"/>
                        </a:spcBef>
                        <a:spcAft>
                          <a:spcPts val="0"/>
                        </a:spcAft>
                      </a:pPr>
                      <a:r>
                        <a:rPr lang="en-US" sz="1200" kern="1400" dirty="0" smtClean="0">
                          <a:solidFill>
                            <a:srgbClr val="000000"/>
                          </a:solidFill>
                          <a:latin typeface="Times New Roman"/>
                          <a:ea typeface="Calibri"/>
                        </a:rPr>
                        <a:t>Docks</a:t>
                      </a: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p>
                      <a:pPr marL="0" marR="0" indent="0" algn="l" defTabSz="1410782" rtl="0" eaLnBrk="1" fontAlgn="auto" latinLnBrk="0" hangingPunct="1">
                        <a:lnSpc>
                          <a:spcPct val="100000"/>
                        </a:lnSpc>
                        <a:spcBef>
                          <a:spcPts val="0"/>
                        </a:spcBef>
                        <a:spcAft>
                          <a:spcPts val="0"/>
                        </a:spcAft>
                        <a:buClrTx/>
                        <a:buSzTx/>
                        <a:buFontTx/>
                        <a:buNone/>
                        <a:tabLst/>
                        <a:defRPr/>
                      </a:pPr>
                      <a:endParaRPr lang="en-US" sz="1200" kern="1400" baseline="0" dirty="0" smtClean="0">
                        <a:solidFill>
                          <a:srgbClr val="000000"/>
                        </a:solidFill>
                        <a:latin typeface="Times New Roman"/>
                        <a:ea typeface="Calibri"/>
                      </a:endParaRPr>
                    </a:p>
                    <a:p>
                      <a:pPr marL="0" marR="0" indent="0" algn="l" defTabSz="1410782" rtl="0" eaLnBrk="1" fontAlgn="auto" latinLnBrk="0" hangingPunct="1">
                        <a:lnSpc>
                          <a:spcPct val="100000"/>
                        </a:lnSpc>
                        <a:spcBef>
                          <a:spcPts val="0"/>
                        </a:spcBef>
                        <a:spcAft>
                          <a:spcPts val="0"/>
                        </a:spcAft>
                        <a:buClrTx/>
                        <a:buSzTx/>
                        <a:buFontTx/>
                        <a:buNone/>
                        <a:tabLst/>
                        <a:defRPr/>
                      </a:pPr>
                      <a:endParaRPr lang="en-US" sz="1200" kern="1400" baseline="0" dirty="0" smtClean="0">
                        <a:solidFill>
                          <a:srgbClr val="000000"/>
                        </a:solidFill>
                        <a:latin typeface="Times New Roman"/>
                        <a:ea typeface="Calibri"/>
                      </a:endParaRPr>
                    </a:p>
                    <a:p>
                      <a:pPr marL="0" marR="0" indent="0" algn="l" defTabSz="1410782" rtl="0" eaLnBrk="1" fontAlgn="auto" latinLnBrk="0" hangingPunct="1">
                        <a:lnSpc>
                          <a:spcPct val="100000"/>
                        </a:lnSpc>
                        <a:spcBef>
                          <a:spcPts val="600"/>
                        </a:spcBef>
                        <a:spcAft>
                          <a:spcPts val="0"/>
                        </a:spcAft>
                        <a:buClrTx/>
                        <a:buSzTx/>
                        <a:buFontTx/>
                        <a:buNone/>
                        <a:tabLst/>
                        <a:defRPr/>
                      </a:pPr>
                      <a:r>
                        <a:rPr lang="en-US" sz="1200" kern="1400" baseline="0" dirty="0" smtClean="0">
                          <a:solidFill>
                            <a:srgbClr val="000000"/>
                          </a:solidFill>
                          <a:latin typeface="Times New Roman"/>
                          <a:ea typeface="Calibri"/>
                        </a:rPr>
                        <a:t>Liverpool dock facilities</a:t>
                      </a:r>
                      <a:endParaRPr lang="en-US" sz="1200" kern="1400" dirty="0" smtClean="0">
                        <a:solidFill>
                          <a:srgbClr val="000000"/>
                        </a:solidFill>
                        <a:latin typeface="Times New Roman"/>
                        <a:ea typeface="Calibri"/>
                      </a:endParaRPr>
                    </a:p>
                    <a:p>
                      <a:pPr marL="0" marR="0">
                        <a:spcBef>
                          <a:spcPts val="600"/>
                        </a:spcBef>
                        <a:spcAft>
                          <a:spcPts val="0"/>
                        </a:spcAft>
                      </a:pPr>
                      <a:r>
                        <a:rPr lang="en-US" sz="1200" kern="1400" dirty="0" smtClean="0">
                          <a:solidFill>
                            <a:srgbClr val="000000"/>
                          </a:solidFill>
                          <a:latin typeface="Times New Roman"/>
                          <a:ea typeface="Calibri"/>
                        </a:rPr>
                        <a:t>Inland ports</a:t>
                      </a:r>
                    </a:p>
                    <a:p>
                      <a:pPr marL="0" marR="0">
                        <a:spcBef>
                          <a:spcPts val="600"/>
                        </a:spcBef>
                        <a:spcAft>
                          <a:spcPts val="0"/>
                        </a:spcAft>
                      </a:pPr>
                      <a:r>
                        <a:rPr lang="en-US" sz="1200" kern="1400" dirty="0" smtClean="0">
                          <a:solidFill>
                            <a:srgbClr val="000000"/>
                          </a:solidFill>
                          <a:latin typeface="Times New Roman"/>
                          <a:ea typeface="Calibri"/>
                        </a:rPr>
                        <a:t>Boat facilities</a:t>
                      </a:r>
                    </a:p>
                    <a:p>
                      <a:pPr marL="0" marR="0">
                        <a:spcBef>
                          <a:spcPts val="600"/>
                        </a:spcBef>
                        <a:spcAft>
                          <a:spcPts val="0"/>
                        </a:spcAft>
                      </a:pPr>
                      <a:r>
                        <a:rPr lang="en-US" sz="1200" kern="1400" dirty="0" smtClean="0">
                          <a:solidFill>
                            <a:srgbClr val="000000"/>
                          </a:solidFill>
                          <a:latin typeface="Times New Roman"/>
                          <a:ea typeface="Calibri"/>
                        </a:rPr>
                        <a:t>Coastal oil</a:t>
                      </a:r>
                      <a:r>
                        <a:rPr lang="en-US" sz="1200" kern="1400" baseline="0" dirty="0" smtClean="0">
                          <a:solidFill>
                            <a:srgbClr val="000000"/>
                          </a:solidFill>
                          <a:latin typeface="Times New Roman"/>
                          <a:ea typeface="Calibri"/>
                        </a:rPr>
                        <a:t> terminal</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1028700" algn="l"/>
                        </a:tabLst>
                      </a:pPr>
                      <a:r>
                        <a:rPr lang="en-US" sz="1200" kern="1400" dirty="0" smtClean="0">
                          <a:solidFill>
                            <a:srgbClr val="000000"/>
                          </a:solidFill>
                          <a:latin typeface="Times New Roman"/>
                          <a:ea typeface="Calibri"/>
                        </a:rPr>
                        <a:t>	__</a:t>
                      </a:r>
                    </a:p>
                    <a:p>
                      <a:pPr marL="0" marR="0">
                        <a:spcBef>
                          <a:spcPts val="0"/>
                        </a:spcBef>
                        <a:spcAft>
                          <a:spcPts val="0"/>
                        </a:spcAft>
                        <a:tabLst>
                          <a:tab pos="1028700" algn="l"/>
                        </a:tabLst>
                      </a:pPr>
                      <a:r>
                        <a:rPr lang="en-US" sz="1200" kern="1400" dirty="0" smtClean="0">
                          <a:solidFill>
                            <a:srgbClr val="000000"/>
                          </a:solidFill>
                          <a:latin typeface="Times New Roman"/>
                          <a:ea typeface="Calibri"/>
                        </a:rPr>
                        <a:t>Harbor 	    |</a:t>
                      </a:r>
                    </a:p>
                    <a:p>
                      <a:pPr marL="0" marR="0">
                        <a:spcBef>
                          <a:spcPts val="0"/>
                        </a:spcBef>
                        <a:spcAft>
                          <a:spcPts val="0"/>
                        </a:spcAft>
                        <a:tabLst>
                          <a:tab pos="1028700" algn="l"/>
                        </a:tabLst>
                      </a:pPr>
                      <a:r>
                        <a:rPr lang="en-US" sz="1200" kern="1400" dirty="0" smtClean="0">
                          <a:solidFill>
                            <a:srgbClr val="000000"/>
                          </a:solidFill>
                          <a:latin typeface="Times New Roman"/>
                          <a:ea typeface="Calibri"/>
                        </a:rPr>
                        <a:t>	    |</a:t>
                      </a:r>
                    </a:p>
                    <a:p>
                      <a:pPr marL="0" marR="0">
                        <a:spcBef>
                          <a:spcPts val="0"/>
                        </a:spcBef>
                        <a:spcAft>
                          <a:spcPts val="0"/>
                        </a:spcAft>
                        <a:tabLst>
                          <a:tab pos="1028700" algn="l"/>
                        </a:tabLst>
                      </a:pPr>
                      <a:r>
                        <a:rPr lang="en-US" sz="1200" kern="1400" dirty="0" smtClean="0">
                          <a:solidFill>
                            <a:srgbClr val="000000"/>
                          </a:solidFill>
                          <a:latin typeface="Times New Roman"/>
                          <a:ea typeface="Calibri"/>
                        </a:rPr>
                        <a:t>	    |</a:t>
                      </a:r>
                    </a:p>
                    <a:p>
                      <a:pPr marL="0" marR="0">
                        <a:spcBef>
                          <a:spcPts val="0"/>
                        </a:spcBef>
                        <a:spcAft>
                          <a:spcPts val="0"/>
                        </a:spcAft>
                        <a:tabLst>
                          <a:tab pos="1028700" algn="l"/>
                        </a:tabLst>
                      </a:pPr>
                      <a:r>
                        <a:rPr lang="en-US" sz="1200" kern="1400" dirty="0" smtClean="0">
                          <a:solidFill>
                            <a:srgbClr val="000000"/>
                          </a:solidFill>
                          <a:latin typeface="Times New Roman"/>
                          <a:ea typeface="Calibri"/>
                        </a:rPr>
                        <a:t>	    &gt;</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Times New Roman"/>
                          <a:ea typeface="Calibri"/>
                        </a:rPr>
                        <a:t>	    |</a:t>
                      </a:r>
                    </a:p>
                    <a:p>
                      <a:pPr marL="0" marR="0">
                        <a:spcBef>
                          <a:spcPts val="0"/>
                        </a:spcBef>
                        <a:spcAft>
                          <a:spcPts val="0"/>
                        </a:spcAft>
                        <a:tabLst>
                          <a:tab pos="1028700" algn="l"/>
                        </a:tabLst>
                      </a:pPr>
                      <a:r>
                        <a:rPr lang="en-US" sz="1200" kern="1400" dirty="0" smtClean="0">
                          <a:solidFill>
                            <a:srgbClr val="000000"/>
                          </a:solidFill>
                          <a:latin typeface="Times New Roman"/>
                          <a:ea typeface="Calibri"/>
                        </a:rPr>
                        <a:t>Port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Times New Roman"/>
                          <a:ea typeface="Calibri"/>
                        </a:rPr>
                        <a: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Times New Roman"/>
                          <a:ea typeface="Calibri"/>
                        </a:rPr>
                        <a:t>	    |</a:t>
                      </a:r>
                    </a:p>
                    <a:p>
                      <a:pPr marL="0" marR="0" indent="0" algn="l" defTabSz="1410782" rtl="0" eaLnBrk="1" fontAlgn="auto" latinLnBrk="0" hangingPunct="1">
                        <a:lnSpc>
                          <a:spcPct val="100000"/>
                        </a:lnSpc>
                        <a:spcBef>
                          <a:spcPts val="0"/>
                        </a:spcBef>
                        <a:spcAft>
                          <a:spcPts val="0"/>
                        </a:spcAft>
                        <a:buClrTx/>
                        <a:buSzTx/>
                        <a:buFontTx/>
                        <a:buNone/>
                        <a:tabLst>
                          <a:tab pos="1028700" algn="l"/>
                        </a:tabLst>
                        <a:defRPr/>
                      </a:pPr>
                      <a:r>
                        <a:rPr lang="en-US" sz="1200" kern="1400" dirty="0" smtClean="0">
                          <a:solidFill>
                            <a:srgbClr val="000000"/>
                          </a:solidFill>
                          <a:latin typeface="Times New Roman"/>
                          <a:ea typeface="Calibri"/>
                        </a:rPr>
                        <a:t>Dock	__|</a:t>
                      </a:r>
                    </a:p>
                    <a:p>
                      <a:pPr marL="0" marR="0">
                        <a:spcBef>
                          <a:spcPts val="0"/>
                        </a:spcBef>
                        <a:spcAft>
                          <a:spcPts val="0"/>
                        </a:spcAft>
                        <a:tabLst>
                          <a:tab pos="1028700" algn="l"/>
                        </a:tabLst>
                      </a:pPr>
                      <a:endParaRPr lang="en-US" sz="1200" kern="1400" dirty="0" smtClean="0">
                        <a:solidFill>
                          <a:srgbClr val="000000"/>
                        </a:solidFill>
                        <a:latin typeface="Times New Roman"/>
                        <a:ea typeface="Calibri"/>
                      </a:endParaRPr>
                    </a:p>
                    <a:p>
                      <a:pPr marL="0" marR="0">
                        <a:spcBef>
                          <a:spcPts val="0"/>
                        </a:spcBef>
                        <a:spcAft>
                          <a:spcPts val="0"/>
                        </a:spcAft>
                        <a:tabLst>
                          <a:tab pos="1028700" algn="l"/>
                        </a:tabLs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baseline="0" dirty="0" smtClean="0">
                        <a:solidFill>
                          <a:srgbClr val="000000"/>
                        </a:solidFill>
                        <a:latin typeface="Times New Roman"/>
                        <a:ea typeface="Calibri"/>
                      </a:endParaRPr>
                    </a:p>
                    <a:p>
                      <a:pPr marL="0" marR="0">
                        <a:spcBef>
                          <a:spcPts val="0"/>
                        </a:spcBef>
                        <a:spcAft>
                          <a:spcPts val="0"/>
                        </a:spcAft>
                      </a:pPr>
                      <a:endParaRPr lang="en-US" sz="1200" kern="1400" baseline="0" dirty="0" smtClean="0">
                        <a:solidFill>
                          <a:srgbClr val="000000"/>
                        </a:solidFill>
                        <a:latin typeface="Times New Roman"/>
                        <a:ea typeface="Calibri"/>
                      </a:endParaRPr>
                    </a:p>
                    <a:p>
                      <a:pPr marL="0" marR="0">
                        <a:spcBef>
                          <a:spcPts val="600"/>
                        </a:spcBef>
                        <a:spcAft>
                          <a:spcPts val="0"/>
                        </a:spcAft>
                      </a:pPr>
                      <a:r>
                        <a:rPr lang="en-US" sz="1200" kern="1400" baseline="0" dirty="0" smtClean="0">
                          <a:solidFill>
                            <a:srgbClr val="000000"/>
                          </a:solidFill>
                          <a:latin typeface="Times New Roman"/>
                          <a:ea typeface="Calibri"/>
                        </a:rPr>
                        <a:t>Liverpool dock facility</a:t>
                      </a:r>
                    </a:p>
                    <a:p>
                      <a:pPr marL="0" marR="0">
                        <a:spcBef>
                          <a:spcPts val="600"/>
                        </a:spcBef>
                        <a:spcAft>
                          <a:spcPts val="0"/>
                        </a:spcAft>
                      </a:pPr>
                      <a:r>
                        <a:rPr lang="en-US" sz="1200" kern="1400" dirty="0" smtClean="0">
                          <a:solidFill>
                            <a:srgbClr val="000000"/>
                          </a:solidFill>
                          <a:latin typeface="Times New Roman"/>
                          <a:ea typeface="Calibri"/>
                        </a:rPr>
                        <a:t>Inland port</a:t>
                      </a:r>
                    </a:p>
                    <a:p>
                      <a:pPr marL="0" marR="0">
                        <a:spcBef>
                          <a:spcPts val="600"/>
                        </a:spcBef>
                        <a:spcAft>
                          <a:spcPts val="0"/>
                        </a:spcAft>
                      </a:pPr>
                      <a:r>
                        <a:rPr lang="en-US" sz="1200" kern="1400" dirty="0" smtClean="0">
                          <a:solidFill>
                            <a:srgbClr val="000000"/>
                          </a:solidFill>
                          <a:latin typeface="Times New Roman"/>
                          <a:ea typeface="Calibri"/>
                        </a:rPr>
                        <a:t>Boat facility</a:t>
                      </a:r>
                    </a:p>
                    <a:p>
                      <a:pPr marL="0" marR="0">
                        <a:spcBef>
                          <a:spcPts val="600"/>
                        </a:spcBef>
                        <a:spcAft>
                          <a:spcPts val="0"/>
                        </a:spcAft>
                      </a:pPr>
                      <a:r>
                        <a:rPr lang="en-US" sz="1200" kern="1400" dirty="0" smtClean="0">
                          <a:solidFill>
                            <a:srgbClr val="000000"/>
                          </a:solidFill>
                          <a:latin typeface="Times New Roman"/>
                          <a:ea typeface="Calibri"/>
                        </a:rPr>
                        <a:t>Coastal oil</a:t>
                      </a:r>
                      <a:r>
                        <a:rPr lang="en-US" sz="1200" kern="1400" baseline="0" dirty="0" smtClean="0">
                          <a:solidFill>
                            <a:srgbClr val="000000"/>
                          </a:solidFill>
                          <a:latin typeface="Times New Roman"/>
                          <a:ea typeface="Calibri"/>
                        </a:rPr>
                        <a:t> terminal</a:t>
                      </a:r>
                      <a:endParaRPr lang="en-US" sz="1200" kern="1400" dirty="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r>
                        <a:rPr lang="en-US" sz="1200" kern="1400" dirty="0" smtClean="0">
                          <a:solidFill>
                            <a:srgbClr val="000000"/>
                          </a:solidFill>
                          <a:latin typeface="Times New Roman"/>
                          <a:ea typeface="Calibri"/>
                        </a:rPr>
                        <a:t>Airport</a:t>
                      </a: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r>
                        <a:rPr lang="en-US" sz="1200" kern="1400" dirty="0" smtClean="0">
                          <a:solidFill>
                            <a:srgbClr val="000000"/>
                          </a:solidFill>
                          <a:latin typeface="Times New Roman"/>
                          <a:ea typeface="Calibri"/>
                        </a:rPr>
                        <a:t>Harbor</a:t>
                      </a: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r>
                        <a:rPr lang="en-US" sz="1200" kern="1400" dirty="0" smtClean="0">
                          <a:solidFill>
                            <a:srgbClr val="000000"/>
                          </a:solidFill>
                          <a:latin typeface="Times New Roman"/>
                          <a:ea typeface="Calibri"/>
                        </a:rPr>
                        <a:t>Parking garage</a:t>
                      </a: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r>
                        <a:rPr lang="en-US" sz="1200" kern="1400" dirty="0" smtClean="0">
                          <a:solidFill>
                            <a:srgbClr val="000000"/>
                          </a:solidFill>
                          <a:latin typeface="Times New Roman"/>
                          <a:ea typeface="Calibri"/>
                        </a:rPr>
                        <a:t>Railroad station</a:t>
                      </a: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r>
                        <a:rPr lang="en-US" sz="1100" kern="1400" baseline="0" dirty="0" smtClean="0">
                          <a:solidFill>
                            <a:srgbClr val="000000"/>
                          </a:solidFill>
                          <a:latin typeface="+mn-lt"/>
                          <a:ea typeface="Calibri"/>
                        </a:rPr>
                        <a:t>Traffic station  </a:t>
                      </a:r>
                    </a:p>
                    <a:p>
                      <a:pPr marL="0" marR="0">
                        <a:spcBef>
                          <a:spcPts val="0"/>
                        </a:spcBef>
                        <a:spcAft>
                          <a:spcPts val="0"/>
                        </a:spcAft>
                      </a:pPr>
                      <a:r>
                        <a:rPr lang="en-US" sz="1100" kern="1400" dirty="0" smtClean="0">
                          <a:solidFill>
                            <a:srgbClr val="000000"/>
                          </a:solidFill>
                          <a:latin typeface="+mn-lt"/>
                          <a:ea typeface="Calibri"/>
                        </a:rPr>
                        <a:t>    NT Airport</a:t>
                      </a:r>
                    </a:p>
                    <a:p>
                      <a:pPr marL="0" marR="0">
                        <a:spcBef>
                          <a:spcPts val="0"/>
                        </a:spcBef>
                        <a:spcAft>
                          <a:spcPts val="0"/>
                        </a:spcAft>
                      </a:pPr>
                      <a:r>
                        <a:rPr lang="en-US" sz="1100" kern="1400" dirty="0" smtClean="0">
                          <a:solidFill>
                            <a:srgbClr val="000000"/>
                          </a:solidFill>
                          <a:latin typeface="+mn-lt"/>
                          <a:ea typeface="Calibri"/>
                        </a:rPr>
                        <a:t>    NT</a:t>
                      </a:r>
                      <a:r>
                        <a:rPr lang="en-US" sz="1100" kern="1400" baseline="0" dirty="0" smtClean="0">
                          <a:solidFill>
                            <a:srgbClr val="000000"/>
                          </a:solidFill>
                          <a:latin typeface="+mn-lt"/>
                          <a:ea typeface="Calibri"/>
                        </a:rPr>
                        <a:t> Harbor</a:t>
                      </a:r>
                      <a:endParaRPr lang="en-US" sz="1100" kern="1400" dirty="0" smtClean="0">
                        <a:solidFill>
                          <a:srgbClr val="000000"/>
                        </a:solidFill>
                        <a:latin typeface="+mn-lt"/>
                        <a:ea typeface="Calibri"/>
                      </a:endParaRPr>
                    </a:p>
                    <a:p>
                      <a:pPr marL="0" marR="0">
                        <a:spcBef>
                          <a:spcPts val="0"/>
                        </a:spcBef>
                        <a:spcAft>
                          <a:spcPts val="0"/>
                        </a:spcAft>
                      </a:pPr>
                      <a:r>
                        <a:rPr lang="en-US" sz="1100" kern="1400" dirty="0" smtClean="0">
                          <a:solidFill>
                            <a:srgbClr val="000000"/>
                          </a:solidFill>
                          <a:latin typeface="+mn-lt"/>
                          <a:ea typeface="Calibri"/>
                        </a:rPr>
                        <a:t>    NT</a:t>
                      </a:r>
                      <a:r>
                        <a:rPr lang="en-US" sz="1100" kern="1400" baseline="0" dirty="0" smtClean="0">
                          <a:solidFill>
                            <a:srgbClr val="000000"/>
                          </a:solidFill>
                          <a:latin typeface="+mn-lt"/>
                          <a:ea typeface="Calibri"/>
                        </a:rPr>
                        <a:t> Parking garage</a:t>
                      </a:r>
                    </a:p>
                    <a:p>
                      <a:pPr marL="0" marR="0">
                        <a:spcBef>
                          <a:spcPts val="0"/>
                        </a:spcBef>
                        <a:spcAft>
                          <a:spcPts val="0"/>
                        </a:spcAft>
                      </a:pPr>
                      <a:r>
                        <a:rPr lang="en-US" sz="1100" kern="1400" baseline="0" dirty="0" smtClean="0">
                          <a:solidFill>
                            <a:srgbClr val="000000"/>
                          </a:solidFill>
                          <a:latin typeface="+mn-lt"/>
                          <a:ea typeface="Calibri"/>
                        </a:rPr>
                        <a:t>    NT  RR station</a:t>
                      </a:r>
                    </a:p>
                    <a:p>
                      <a:pPr marL="0" marR="0">
                        <a:spcBef>
                          <a:spcPts val="1200"/>
                        </a:spcBef>
                        <a:spcAft>
                          <a:spcPts val="0"/>
                        </a:spcAft>
                      </a:pPr>
                      <a:r>
                        <a:rPr lang="en-US" sz="1200" kern="1400" baseline="0" dirty="0" smtClean="0">
                          <a:solidFill>
                            <a:srgbClr val="000000"/>
                          </a:solidFill>
                          <a:latin typeface="Times New Roman"/>
                          <a:ea typeface="Calibri"/>
                        </a:rPr>
                        <a:t>Liverpool harbor</a:t>
                      </a:r>
                    </a:p>
                    <a:p>
                      <a:pPr marL="0" marR="0">
                        <a:spcBef>
                          <a:spcPts val="600"/>
                        </a:spcBef>
                        <a:spcAft>
                          <a:spcPts val="0"/>
                        </a:spcAft>
                      </a:pPr>
                      <a:r>
                        <a:rPr lang="en-US" sz="1200" kern="1400" baseline="0" dirty="0" smtClean="0">
                          <a:solidFill>
                            <a:srgbClr val="000000"/>
                          </a:solidFill>
                          <a:latin typeface="Times New Roman"/>
                          <a:ea typeface="Calibri"/>
                        </a:rPr>
                        <a:t>Inland </a:t>
                      </a:r>
                      <a:r>
                        <a:rPr lang="en-US" sz="1200" kern="1400" dirty="0" smtClean="0">
                          <a:solidFill>
                            <a:srgbClr val="000000"/>
                          </a:solidFill>
                          <a:latin typeface="Times New Roman"/>
                          <a:ea typeface="Calibri"/>
                          <a:cs typeface="+mn-cs"/>
                        </a:rPr>
                        <a:t>harbor</a:t>
                      </a:r>
                    </a:p>
                    <a:p>
                      <a:pPr marL="0" marR="0">
                        <a:spcBef>
                          <a:spcPts val="600"/>
                        </a:spcBef>
                        <a:spcAft>
                          <a:spcPts val="0"/>
                        </a:spcAft>
                      </a:pPr>
                      <a:r>
                        <a:rPr lang="en-US" sz="1200" kern="1400" dirty="0" smtClean="0">
                          <a:solidFill>
                            <a:srgbClr val="000000"/>
                          </a:solidFill>
                          <a:latin typeface="Times New Roman"/>
                          <a:ea typeface="Calibri"/>
                        </a:rPr>
                        <a:t>Boat harbor</a:t>
                      </a:r>
                    </a:p>
                    <a:p>
                      <a:pPr marL="0" marR="0">
                        <a:spcBef>
                          <a:spcPts val="600"/>
                        </a:spcBef>
                        <a:spcAft>
                          <a:spcPts val="0"/>
                        </a:spcAft>
                      </a:pPr>
                      <a:r>
                        <a:rPr lang="en-US" sz="1200" kern="1400" dirty="0" smtClean="0">
                          <a:solidFill>
                            <a:srgbClr val="000000"/>
                          </a:solidFill>
                          <a:latin typeface="Times New Roman"/>
                          <a:ea typeface="Calibri"/>
                        </a:rPr>
                        <a:t>Coastal oil</a:t>
                      </a:r>
                      <a:r>
                        <a:rPr lang="en-US" sz="1200" kern="1400" baseline="0" dirty="0" smtClean="0">
                          <a:solidFill>
                            <a:srgbClr val="000000"/>
                          </a:solidFill>
                          <a:latin typeface="Times New Roman"/>
                          <a:ea typeface="Calibri"/>
                        </a:rPr>
                        <a:t> harbor</a:t>
                      </a:r>
                      <a:endParaRPr lang="en-US" sz="1200" kern="1400" dirty="0">
                        <a:solidFill>
                          <a:srgbClr val="000000"/>
                        </a:solidFill>
                        <a:latin typeface="Times New Roman"/>
                        <a:ea typeface="Calibri"/>
                        <a:cs typeface="+mn-cs"/>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tabLst>
                          <a:tab pos="1085850" algn="l"/>
                        </a:tabLst>
                      </a:pPr>
                      <a:r>
                        <a:rPr lang="en-US" sz="1200" kern="1400" dirty="0" smtClean="0">
                          <a:solidFill>
                            <a:srgbClr val="000000"/>
                          </a:solidFill>
                          <a:latin typeface="Times New Roman"/>
                          <a:ea typeface="Calibri"/>
                        </a:rPr>
                        <a:t>=  </a:t>
                      </a:r>
                      <a:r>
                        <a:rPr lang="en-US" sz="1200" kern="1400" dirty="0" smtClean="0">
                          <a:solidFill>
                            <a:srgbClr val="00B050"/>
                          </a:solidFill>
                          <a:latin typeface="Times New Roman"/>
                          <a:ea typeface="Calibri"/>
                        </a:rPr>
                        <a:t>Traffic station</a:t>
                      </a:r>
                      <a:r>
                        <a:rPr lang="en-US" sz="1200" kern="1400" dirty="0" smtClean="0">
                          <a:solidFill>
                            <a:srgbClr val="000000"/>
                          </a:solidFill>
                          <a:latin typeface="Times New Roman"/>
                          <a:ea typeface="Calibri"/>
                        </a:rPr>
                        <a:t> : </a:t>
                      </a:r>
                      <a:r>
                        <a:rPr lang="en-US" sz="1200" kern="1400" dirty="0" smtClean="0">
                          <a:solidFill>
                            <a:srgbClr val="FF0000"/>
                          </a:solidFill>
                          <a:latin typeface="Times New Roman"/>
                          <a:ea typeface="Calibri"/>
                        </a:rPr>
                        <a:t>Air transport</a:t>
                      </a:r>
                    </a:p>
                    <a:p>
                      <a:pPr marL="0" marR="0">
                        <a:spcBef>
                          <a:spcPts val="0"/>
                        </a:spcBef>
                        <a:spcAft>
                          <a:spcPts val="0"/>
                        </a:spcAft>
                        <a:tabLst>
                          <a:tab pos="1085850" algn="l"/>
                        </a:tabLst>
                      </a:pPr>
                      <a:endParaRPr lang="en-US" sz="1200" kern="1400" dirty="0" smtClean="0">
                        <a:solidFill>
                          <a:srgbClr val="000000"/>
                        </a:solidFill>
                        <a:latin typeface="Times New Roman"/>
                        <a:ea typeface="Calibri"/>
                      </a:endParaRPr>
                    </a:p>
                    <a:p>
                      <a:pPr marL="0" marR="0">
                        <a:spcBef>
                          <a:spcPts val="0"/>
                        </a:spcBef>
                        <a:spcAft>
                          <a:spcPts val="0"/>
                        </a:spcAft>
                        <a:tabLst>
                          <a:tab pos="1085850" algn="l"/>
                        </a:tabLst>
                      </a:pPr>
                      <a:endParaRPr lang="en-US" sz="1200" kern="1400" baseline="0" dirty="0" smtClean="0">
                        <a:solidFill>
                          <a:srgbClr val="000000"/>
                        </a:solidFill>
                        <a:latin typeface="Times New Roman"/>
                        <a:ea typeface="Calibri"/>
                      </a:endParaRPr>
                    </a:p>
                    <a:p>
                      <a:pPr marL="0" marR="0">
                        <a:spcBef>
                          <a:spcPts val="0"/>
                        </a:spcBef>
                        <a:spcAft>
                          <a:spcPts val="0"/>
                        </a:spcAft>
                        <a:tabLst>
                          <a:tab pos="1085850" algn="l"/>
                        </a:tabLst>
                      </a:pPr>
                      <a:r>
                        <a:rPr lang="en-US" sz="1200" kern="1400" baseline="0" dirty="0" smtClean="0">
                          <a:solidFill>
                            <a:srgbClr val="000000"/>
                          </a:solidFill>
                          <a:latin typeface="Times New Roman"/>
                          <a:ea typeface="Calibri"/>
                        </a:rPr>
                        <a:t>=</a:t>
                      </a:r>
                      <a:r>
                        <a:rPr lang="en-US" sz="1200" kern="1400" dirty="0" smtClean="0">
                          <a:solidFill>
                            <a:srgbClr val="000000"/>
                          </a:solidFill>
                          <a:latin typeface="Times New Roman"/>
                          <a:ea typeface="Calibri"/>
                        </a:rPr>
                        <a:t>  </a:t>
                      </a:r>
                      <a:r>
                        <a:rPr lang="en-US" sz="1200" kern="1400" dirty="0" smtClean="0">
                          <a:solidFill>
                            <a:srgbClr val="00B050"/>
                          </a:solidFill>
                          <a:latin typeface="Times New Roman"/>
                          <a:ea typeface="Calibri"/>
                        </a:rPr>
                        <a:t>Traffic station</a:t>
                      </a:r>
                      <a:r>
                        <a:rPr lang="en-US" sz="1200" kern="1400" dirty="0" smtClean="0">
                          <a:solidFill>
                            <a:srgbClr val="000000"/>
                          </a:solidFill>
                          <a:latin typeface="Times New Roman"/>
                          <a:ea typeface="Calibri"/>
                        </a:rPr>
                        <a:t> : </a:t>
                      </a:r>
                      <a:r>
                        <a:rPr lang="en-US" sz="1200" kern="1400" dirty="0" smtClean="0">
                          <a:solidFill>
                            <a:srgbClr val="FF0000"/>
                          </a:solidFill>
                          <a:latin typeface="Times New Roman"/>
                          <a:ea typeface="Calibri"/>
                          <a:cs typeface="+mn-cs"/>
                        </a:rPr>
                        <a:t>Water transport</a:t>
                      </a:r>
                    </a:p>
                    <a:p>
                      <a:pPr marL="0" marR="0">
                        <a:spcBef>
                          <a:spcPts val="0"/>
                        </a:spcBef>
                        <a:spcAft>
                          <a:spcPts val="0"/>
                        </a:spcAft>
                        <a:tabLst>
                          <a:tab pos="1085850" algn="l"/>
                        </a:tabLst>
                      </a:pPr>
                      <a:endParaRPr lang="en-US" sz="1200" kern="1400" baseline="0" dirty="0" smtClean="0">
                        <a:solidFill>
                          <a:srgbClr val="000000"/>
                        </a:solidFill>
                        <a:latin typeface="Times New Roman"/>
                        <a:ea typeface="Calibri"/>
                      </a:endParaRPr>
                    </a:p>
                    <a:p>
                      <a:pPr marL="0" marR="0">
                        <a:spcBef>
                          <a:spcPts val="0"/>
                        </a:spcBef>
                        <a:spcAft>
                          <a:spcPts val="0"/>
                        </a:spcAft>
                        <a:tabLst>
                          <a:tab pos="1085850" algn="l"/>
                        </a:tabLst>
                      </a:pPr>
                      <a:endParaRPr lang="en-US" sz="1200" kern="1400" baseline="0" dirty="0" smtClean="0">
                        <a:solidFill>
                          <a:srgbClr val="000000"/>
                        </a:solidFill>
                        <a:latin typeface="Times New Roman"/>
                        <a:ea typeface="Calibri"/>
                      </a:endParaRPr>
                    </a:p>
                    <a:p>
                      <a:pPr marL="0" marR="0">
                        <a:spcBef>
                          <a:spcPts val="0"/>
                        </a:spcBef>
                        <a:spcAft>
                          <a:spcPts val="0"/>
                        </a:spcAft>
                        <a:tabLst>
                          <a:tab pos="1085850" algn="l"/>
                        </a:tabLst>
                      </a:pPr>
                      <a:r>
                        <a:rPr lang="en-US" sz="1200" kern="1400" baseline="0" dirty="0" smtClean="0">
                          <a:solidFill>
                            <a:srgbClr val="000000"/>
                          </a:solidFill>
                          <a:latin typeface="Times New Roman"/>
                          <a:ea typeface="Calibri"/>
                        </a:rPr>
                        <a:t>=</a:t>
                      </a:r>
                      <a:r>
                        <a:rPr lang="en-US" sz="1200" kern="1400" dirty="0" smtClean="0">
                          <a:solidFill>
                            <a:srgbClr val="000000"/>
                          </a:solidFill>
                          <a:latin typeface="Times New Roman"/>
                          <a:ea typeface="Calibri"/>
                        </a:rPr>
                        <a:t>  </a:t>
                      </a:r>
                      <a:r>
                        <a:rPr lang="en-US" sz="1200" kern="1400" dirty="0" smtClean="0">
                          <a:solidFill>
                            <a:srgbClr val="00B050"/>
                          </a:solidFill>
                          <a:latin typeface="Times New Roman"/>
                          <a:ea typeface="Calibri"/>
                        </a:rPr>
                        <a:t>Traffic station</a:t>
                      </a:r>
                      <a:r>
                        <a:rPr lang="en-US" sz="1200" kern="1400" dirty="0" smtClean="0">
                          <a:solidFill>
                            <a:srgbClr val="000000"/>
                          </a:solidFill>
                          <a:latin typeface="Times New Roman"/>
                          <a:ea typeface="Calibri"/>
                        </a:rPr>
                        <a:t> : </a:t>
                      </a:r>
                      <a:r>
                        <a:rPr lang="en-US" sz="1200" kern="1400" dirty="0" smtClean="0">
                          <a:solidFill>
                            <a:srgbClr val="FF0000"/>
                          </a:solidFill>
                          <a:latin typeface="Times New Roman"/>
                          <a:ea typeface="Calibri"/>
                          <a:cs typeface="+mn-cs"/>
                        </a:rPr>
                        <a:t>Road transport</a:t>
                      </a:r>
                    </a:p>
                    <a:p>
                      <a:pPr marL="0" marR="0">
                        <a:spcBef>
                          <a:spcPts val="0"/>
                        </a:spcBef>
                        <a:spcAft>
                          <a:spcPts val="0"/>
                        </a:spcAft>
                        <a:tabLst>
                          <a:tab pos="1085850" algn="l"/>
                        </a:tabLst>
                      </a:pPr>
                      <a:endParaRPr lang="en-US" sz="1200" kern="1400" baseline="0" dirty="0" smtClean="0">
                        <a:solidFill>
                          <a:srgbClr val="000000"/>
                        </a:solidFill>
                        <a:latin typeface="Times New Roman"/>
                        <a:ea typeface="Calibri"/>
                      </a:endParaRPr>
                    </a:p>
                    <a:p>
                      <a:pPr marL="0" marR="0">
                        <a:spcBef>
                          <a:spcPts val="0"/>
                        </a:spcBef>
                        <a:spcAft>
                          <a:spcPts val="0"/>
                        </a:spcAft>
                        <a:tabLst>
                          <a:tab pos="1085850" algn="l"/>
                        </a:tabLst>
                      </a:pPr>
                      <a:endParaRPr lang="en-US" sz="1200" kern="1400" baseline="0" dirty="0" smtClean="0">
                        <a:solidFill>
                          <a:srgbClr val="000000"/>
                        </a:solidFill>
                        <a:latin typeface="Times New Roman"/>
                        <a:ea typeface="Calibri"/>
                      </a:endParaRPr>
                    </a:p>
                    <a:p>
                      <a:pPr marL="0" marR="0">
                        <a:spcBef>
                          <a:spcPts val="0"/>
                        </a:spcBef>
                        <a:spcAft>
                          <a:spcPts val="0"/>
                        </a:spcAft>
                        <a:tabLst>
                          <a:tab pos="1085850" algn="l"/>
                        </a:tabLst>
                      </a:pPr>
                      <a:r>
                        <a:rPr lang="en-US" sz="1200" kern="1400" baseline="0" dirty="0" smtClean="0">
                          <a:solidFill>
                            <a:srgbClr val="000000"/>
                          </a:solidFill>
                          <a:latin typeface="Times New Roman"/>
                          <a:ea typeface="Calibri"/>
                        </a:rPr>
                        <a:t>=</a:t>
                      </a:r>
                      <a:r>
                        <a:rPr lang="en-US" sz="1200" kern="1400" dirty="0" smtClean="0">
                          <a:solidFill>
                            <a:srgbClr val="000000"/>
                          </a:solidFill>
                          <a:latin typeface="Times New Roman"/>
                          <a:ea typeface="Calibri"/>
                        </a:rPr>
                        <a:t>  </a:t>
                      </a:r>
                      <a:r>
                        <a:rPr lang="en-US" sz="1200" kern="1400" dirty="0" smtClean="0">
                          <a:solidFill>
                            <a:srgbClr val="00B050"/>
                          </a:solidFill>
                          <a:latin typeface="Times New Roman"/>
                          <a:ea typeface="Calibri"/>
                        </a:rPr>
                        <a:t>Traffic station</a:t>
                      </a:r>
                      <a:r>
                        <a:rPr lang="en-US" sz="1200" kern="1400" dirty="0" smtClean="0">
                          <a:solidFill>
                            <a:srgbClr val="000000"/>
                          </a:solidFill>
                          <a:latin typeface="Times New Roman"/>
                          <a:ea typeface="Calibri"/>
                        </a:rPr>
                        <a:t> : </a:t>
                      </a:r>
                      <a:r>
                        <a:rPr lang="en-US" sz="1200" kern="1400" dirty="0" smtClean="0">
                          <a:solidFill>
                            <a:srgbClr val="FF0000"/>
                          </a:solidFill>
                          <a:latin typeface="Times New Roman"/>
                          <a:ea typeface="Calibri"/>
                          <a:cs typeface="+mn-cs"/>
                        </a:rPr>
                        <a:t>Rail transport</a:t>
                      </a:r>
                    </a:p>
                    <a:p>
                      <a:pPr marL="0" marR="0">
                        <a:spcBef>
                          <a:spcPts val="0"/>
                        </a:spcBef>
                        <a:spcAft>
                          <a:spcPts val="0"/>
                        </a:spcAft>
                      </a:pPr>
                      <a:endParaRPr lang="en-US" sz="1200" kern="1400" baseline="0" dirty="0" smtClean="0">
                        <a:solidFill>
                          <a:srgbClr val="000000"/>
                        </a:solidFill>
                        <a:latin typeface="Times New Roman"/>
                        <a:ea typeface="Calibri"/>
                      </a:endParaRPr>
                    </a:p>
                    <a:p>
                      <a:pPr marL="0" marR="0">
                        <a:spcBef>
                          <a:spcPts val="0"/>
                        </a:spcBef>
                        <a:spcAft>
                          <a:spcPts val="0"/>
                        </a:spcAft>
                      </a:pPr>
                      <a:endParaRPr lang="en-US" sz="1200" kern="1400" baseline="0" dirty="0" smtClean="0">
                        <a:solidFill>
                          <a:srgbClr val="000000"/>
                        </a:solidFill>
                        <a:latin typeface="Times New Roman"/>
                        <a:ea typeface="Calibri"/>
                      </a:endParaRPr>
                    </a:p>
                    <a:p>
                      <a:pPr marL="0" marR="0">
                        <a:spcBef>
                          <a:spcPts val="0"/>
                        </a:spcBef>
                        <a:spcAft>
                          <a:spcPts val="0"/>
                        </a:spcAft>
                      </a:pPr>
                      <a:endParaRPr lang="en-US" sz="1200" kern="1400" baseline="0" dirty="0" smtClean="0">
                        <a:solidFill>
                          <a:srgbClr val="000000"/>
                        </a:solidFill>
                        <a:latin typeface="Times New Roman"/>
                        <a:ea typeface="Calibri"/>
                        <a:cs typeface="+mn-cs"/>
                      </a:endParaRPr>
                    </a:p>
                    <a:p>
                      <a:pPr marL="0" marR="0">
                        <a:spcBef>
                          <a:spcPts val="0"/>
                        </a:spcBef>
                        <a:spcAft>
                          <a:spcPts val="0"/>
                        </a:spcAft>
                      </a:pPr>
                      <a:endParaRPr lang="en-US" sz="1100" kern="1400" baseline="0" dirty="0" smtClean="0">
                        <a:solidFill>
                          <a:srgbClr val="000000"/>
                        </a:solidFill>
                        <a:latin typeface="Times New Roman"/>
                        <a:ea typeface="Calibri"/>
                        <a:cs typeface="+mn-cs"/>
                      </a:endParaRPr>
                    </a:p>
                    <a:p>
                      <a:pPr marL="0" marR="0">
                        <a:spcBef>
                          <a:spcPts val="0"/>
                        </a:spcBef>
                        <a:spcAft>
                          <a:spcPts val="0"/>
                        </a:spcAft>
                      </a:pPr>
                      <a:endParaRPr lang="en-US" sz="1200" kern="1400" baseline="0" dirty="0" smtClean="0">
                        <a:solidFill>
                          <a:srgbClr val="000000"/>
                        </a:solidFill>
                        <a:latin typeface="Times New Roman"/>
                        <a:ea typeface="Calibri"/>
                        <a:cs typeface="+mn-cs"/>
                      </a:endParaRPr>
                    </a:p>
                    <a:p>
                      <a:pPr marL="0" marR="0">
                        <a:spcBef>
                          <a:spcPts val="0"/>
                        </a:spcBef>
                        <a:spcAft>
                          <a:spcPts val="0"/>
                        </a:spcAft>
                      </a:pPr>
                      <a:endParaRPr lang="en-US" sz="1200" kern="1400" baseline="0" dirty="0" smtClean="0">
                        <a:solidFill>
                          <a:srgbClr val="000000"/>
                        </a:solidFill>
                        <a:latin typeface="Times New Roman"/>
                        <a:ea typeface="Calibri"/>
                        <a:cs typeface="+mn-cs"/>
                      </a:endParaRPr>
                    </a:p>
                    <a:p>
                      <a:pPr marL="0" marR="0">
                        <a:spcBef>
                          <a:spcPts val="600"/>
                        </a:spcBef>
                        <a:spcAft>
                          <a:spcPts val="0"/>
                        </a:spcAft>
                      </a:pPr>
                      <a:r>
                        <a:rPr lang="en-US" sz="1200" kern="1400" baseline="0" dirty="0" smtClean="0">
                          <a:solidFill>
                            <a:srgbClr val="000000"/>
                          </a:solidFill>
                          <a:latin typeface="Times New Roman"/>
                          <a:ea typeface="Calibri"/>
                          <a:cs typeface="+mn-cs"/>
                        </a:rPr>
                        <a:t>= Harbor :  Liverpool</a:t>
                      </a:r>
                      <a:r>
                        <a:rPr lang="en-US" sz="1200" kern="1400" baseline="0" dirty="0" smtClean="0">
                          <a:solidFill>
                            <a:srgbClr val="000000"/>
                          </a:solidFill>
                          <a:latin typeface="Times New Roman"/>
                          <a:ea typeface="Calibri"/>
                        </a:rPr>
                        <a:t> = </a:t>
                      </a:r>
                      <a:r>
                        <a:rPr lang="en-US" sz="1200" kern="1400" dirty="0" smtClean="0">
                          <a:solidFill>
                            <a:srgbClr val="000000"/>
                          </a:solidFill>
                          <a:latin typeface="Times New Roman"/>
                          <a:ea typeface="Calibri"/>
                        </a:rPr>
                        <a:t>Tr. station : </a:t>
                      </a:r>
                      <a:r>
                        <a:rPr lang="en-US" sz="1200" kern="1400" baseline="0" dirty="0" smtClean="0">
                          <a:solidFill>
                            <a:srgbClr val="000000"/>
                          </a:solidFill>
                          <a:latin typeface="Times New Roman"/>
                          <a:ea typeface="Calibri"/>
                        </a:rPr>
                        <a:t>Water tr. : Liverpool</a:t>
                      </a:r>
                    </a:p>
                    <a:p>
                      <a:pPr marL="0" marR="0">
                        <a:spcBef>
                          <a:spcPts val="600"/>
                        </a:spcBef>
                        <a:spcAft>
                          <a:spcPts val="0"/>
                        </a:spcAft>
                      </a:pPr>
                      <a:r>
                        <a:rPr lang="sv-SE" sz="1200" kern="1400" baseline="0" smtClean="0">
                          <a:solidFill>
                            <a:srgbClr val="000000"/>
                          </a:solidFill>
                          <a:latin typeface="Times New Roman"/>
                          <a:ea typeface="Calibri"/>
                        </a:rPr>
                        <a:t>= Harbor :  Inland water tr. = Tr. station : Inland w. tr.</a:t>
                      </a:r>
                      <a:endParaRPr lang="en-US" sz="1200" kern="1400" baseline="0" dirty="0" smtClean="0">
                        <a:solidFill>
                          <a:srgbClr val="000000"/>
                        </a:solidFill>
                        <a:latin typeface="Times New Roman"/>
                        <a:ea typeface="Calibri"/>
                      </a:endParaRPr>
                    </a:p>
                    <a:p>
                      <a:pPr marL="0" marR="0">
                        <a:spcBef>
                          <a:spcPts val="600"/>
                        </a:spcBef>
                        <a:spcAft>
                          <a:spcPts val="0"/>
                        </a:spcAft>
                      </a:pPr>
                      <a:r>
                        <a:rPr lang="en-US" sz="1200" kern="1400" baseline="0" dirty="0" smtClean="0">
                          <a:solidFill>
                            <a:srgbClr val="000000"/>
                          </a:solidFill>
                          <a:latin typeface="Times New Roman"/>
                          <a:ea typeface="Calibri"/>
                        </a:rPr>
                        <a:t>= Harbor :  Small ship = Tr. station : Water tr. : Sm. ship</a:t>
                      </a:r>
                    </a:p>
                    <a:p>
                      <a:pPr marL="0" marR="0">
                        <a:spcBef>
                          <a:spcPts val="600"/>
                        </a:spcBef>
                        <a:spcAft>
                          <a:spcPts val="0"/>
                        </a:spcAft>
                      </a:pPr>
                      <a:r>
                        <a:rPr lang="en-US" sz="1200" kern="1400" baseline="0" dirty="0" smtClean="0">
                          <a:solidFill>
                            <a:srgbClr val="000000"/>
                          </a:solidFill>
                          <a:latin typeface="Times New Roman"/>
                          <a:ea typeface="Calibri"/>
                        </a:rPr>
                        <a:t>= Harbor :  Ocean transport : Oil = Tr. station : Oc.tr. : O</a:t>
                      </a:r>
                      <a:endParaRPr lang="en-US" sz="1200" kern="1400" dirty="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857250" algn="l"/>
                        </a:tabLst>
                      </a:pPr>
                      <a:endParaRPr lang="en-US" sz="1200" kern="1400" dirty="0" smtClean="0">
                        <a:solidFill>
                          <a:srgbClr val="000000"/>
                        </a:solidFill>
                        <a:latin typeface="Times New Roman"/>
                        <a:ea typeface="Calibri"/>
                      </a:endParaRPr>
                    </a:p>
                    <a:p>
                      <a:pPr marL="0" marR="0">
                        <a:spcBef>
                          <a:spcPts val="0"/>
                        </a:spcBef>
                        <a:spcAft>
                          <a:spcPts val="0"/>
                        </a:spcAft>
                        <a:tabLst>
                          <a:tab pos="857250" algn="l"/>
                        </a:tabLst>
                      </a:pPr>
                      <a:r>
                        <a:rPr lang="en-US" sz="1200" kern="1400" dirty="0" smtClean="0">
                          <a:solidFill>
                            <a:srgbClr val="000000"/>
                          </a:solidFill>
                          <a:latin typeface="Times New Roman"/>
                          <a:ea typeface="Calibri"/>
                        </a:rPr>
                        <a:t>Airplane 	=  </a:t>
                      </a:r>
                      <a:r>
                        <a:rPr lang="en-US" sz="1200" kern="1400" dirty="0" smtClean="0">
                          <a:solidFill>
                            <a:srgbClr val="00B050"/>
                          </a:solidFill>
                          <a:latin typeface="Times New Roman"/>
                          <a:ea typeface="Calibri"/>
                        </a:rPr>
                        <a:t>Vehicle</a:t>
                      </a:r>
                      <a:r>
                        <a:rPr lang="en-US" sz="1200" kern="1400" baseline="0" dirty="0" smtClean="0">
                          <a:solidFill>
                            <a:srgbClr val="000000"/>
                          </a:solidFill>
                          <a:latin typeface="Times New Roman"/>
                          <a:ea typeface="Calibri"/>
                        </a:rPr>
                        <a:t> : </a:t>
                      </a:r>
                      <a:r>
                        <a:rPr lang="en-US" sz="1200" kern="1400" dirty="0" smtClean="0">
                          <a:solidFill>
                            <a:srgbClr val="FF0000"/>
                          </a:solidFill>
                          <a:latin typeface="Times New Roman"/>
                          <a:ea typeface="Calibri"/>
                        </a:rPr>
                        <a:t>Air transport</a:t>
                      </a:r>
                    </a:p>
                    <a:p>
                      <a:pPr marL="0" marR="0">
                        <a:spcBef>
                          <a:spcPts val="0"/>
                        </a:spcBef>
                        <a:spcAft>
                          <a:spcPts val="0"/>
                        </a:spcAft>
                        <a:tabLst>
                          <a:tab pos="857250" algn="l"/>
                        </a:tabLst>
                      </a:pPr>
                      <a:endParaRPr lang="en-US" sz="1200" kern="1400" dirty="0" smtClean="0">
                        <a:solidFill>
                          <a:srgbClr val="000000"/>
                        </a:solidFill>
                        <a:latin typeface="Times New Roman"/>
                        <a:ea typeface="Calibri"/>
                      </a:endParaRPr>
                    </a:p>
                    <a:p>
                      <a:pPr marL="0" marR="0">
                        <a:spcBef>
                          <a:spcPts val="0"/>
                        </a:spcBef>
                        <a:spcAft>
                          <a:spcPts val="0"/>
                        </a:spcAft>
                        <a:tabLst>
                          <a:tab pos="857250" algn="l"/>
                        </a:tabLst>
                      </a:pPr>
                      <a:endParaRPr lang="en-US" sz="1200" kern="1400" dirty="0" smtClean="0">
                        <a:solidFill>
                          <a:srgbClr val="000000"/>
                        </a:solidFill>
                        <a:latin typeface="Times New Roman"/>
                        <a:ea typeface="Calibri"/>
                      </a:endParaRPr>
                    </a:p>
                    <a:p>
                      <a:pPr marL="0" marR="0">
                        <a:spcBef>
                          <a:spcPts val="0"/>
                        </a:spcBef>
                        <a:spcAft>
                          <a:spcPts val="0"/>
                        </a:spcAft>
                        <a:tabLst>
                          <a:tab pos="857250" algn="l"/>
                        </a:tabLst>
                      </a:pPr>
                      <a:r>
                        <a:rPr lang="en-US" sz="1200" kern="1400" dirty="0" smtClean="0">
                          <a:solidFill>
                            <a:srgbClr val="000000"/>
                          </a:solidFill>
                          <a:latin typeface="Times New Roman"/>
                          <a:ea typeface="Calibri"/>
                        </a:rPr>
                        <a:t>Ship 	=  </a:t>
                      </a:r>
                      <a:r>
                        <a:rPr lang="en-US" sz="1200" kern="1400" dirty="0" smtClean="0">
                          <a:solidFill>
                            <a:srgbClr val="00B050"/>
                          </a:solidFill>
                          <a:latin typeface="Times New Roman"/>
                          <a:ea typeface="Calibri"/>
                        </a:rPr>
                        <a:t>Vehicle</a:t>
                      </a:r>
                      <a:r>
                        <a:rPr lang="en-US" sz="1200" kern="1400" baseline="0" dirty="0" smtClean="0">
                          <a:solidFill>
                            <a:srgbClr val="000000"/>
                          </a:solidFill>
                          <a:latin typeface="Times New Roman"/>
                          <a:ea typeface="Calibri"/>
                        </a:rPr>
                        <a:t> : </a:t>
                      </a:r>
                      <a:r>
                        <a:rPr lang="en-US" sz="1200" kern="1400" dirty="0" smtClean="0">
                          <a:solidFill>
                            <a:srgbClr val="FF0000"/>
                          </a:solidFill>
                          <a:latin typeface="Times New Roman"/>
                          <a:ea typeface="Calibri"/>
                        </a:rPr>
                        <a:t>Water transport</a:t>
                      </a:r>
                    </a:p>
                    <a:p>
                      <a:pPr marL="0" marR="0">
                        <a:spcBef>
                          <a:spcPts val="0"/>
                        </a:spcBef>
                        <a:spcAft>
                          <a:spcPts val="0"/>
                        </a:spcAft>
                        <a:tabLst>
                          <a:tab pos="857250" algn="l"/>
                        </a:tabLst>
                      </a:pPr>
                      <a:endParaRPr lang="en-US" sz="1200" kern="1400" dirty="0" smtClean="0">
                        <a:solidFill>
                          <a:srgbClr val="000000"/>
                        </a:solidFill>
                        <a:latin typeface="Times New Roman"/>
                        <a:ea typeface="Calibri"/>
                      </a:endParaRPr>
                    </a:p>
                    <a:p>
                      <a:pPr marL="0" marR="0">
                        <a:spcBef>
                          <a:spcPts val="0"/>
                        </a:spcBef>
                        <a:spcAft>
                          <a:spcPts val="0"/>
                        </a:spcAft>
                        <a:tabLst>
                          <a:tab pos="857250" algn="l"/>
                        </a:tabLst>
                      </a:pPr>
                      <a:endParaRPr lang="en-US" sz="1200" kern="1400" dirty="0" smtClean="0">
                        <a:solidFill>
                          <a:srgbClr val="000000"/>
                        </a:solidFill>
                        <a:latin typeface="Times New Roman"/>
                        <a:ea typeface="Calibri"/>
                      </a:endParaRPr>
                    </a:p>
                    <a:p>
                      <a:pPr marL="0" marR="0">
                        <a:spcBef>
                          <a:spcPts val="0"/>
                        </a:spcBef>
                        <a:spcAft>
                          <a:spcPts val="0"/>
                        </a:spcAft>
                        <a:tabLst>
                          <a:tab pos="857250" algn="l"/>
                        </a:tabLst>
                      </a:pPr>
                      <a:r>
                        <a:rPr lang="en-US" sz="1200" kern="1400" dirty="0" smtClean="0">
                          <a:solidFill>
                            <a:srgbClr val="000000"/>
                          </a:solidFill>
                          <a:latin typeface="Times New Roman"/>
                          <a:ea typeface="Calibri"/>
                        </a:rPr>
                        <a:t>Car 	=  </a:t>
                      </a:r>
                      <a:r>
                        <a:rPr lang="en-US" sz="1200" kern="1400" dirty="0" smtClean="0">
                          <a:solidFill>
                            <a:srgbClr val="00B050"/>
                          </a:solidFill>
                          <a:latin typeface="Times New Roman"/>
                          <a:ea typeface="Calibri"/>
                        </a:rPr>
                        <a:t>Vehicle</a:t>
                      </a:r>
                      <a:r>
                        <a:rPr lang="en-US" sz="1200" kern="1400" baseline="0" dirty="0" smtClean="0">
                          <a:solidFill>
                            <a:srgbClr val="000000"/>
                          </a:solidFill>
                          <a:latin typeface="Times New Roman"/>
                          <a:ea typeface="Calibri"/>
                        </a:rPr>
                        <a:t> :</a:t>
                      </a:r>
                      <a:r>
                        <a:rPr lang="en-US" sz="1200" kern="1400" dirty="0" smtClean="0">
                          <a:solidFill>
                            <a:srgbClr val="FF0000"/>
                          </a:solidFill>
                          <a:latin typeface="Times New Roman"/>
                          <a:ea typeface="Calibri"/>
                          <a:cs typeface="+mn-cs"/>
                        </a:rPr>
                        <a:t> Road transport</a:t>
                      </a:r>
                    </a:p>
                    <a:p>
                      <a:pPr marL="0" marR="0">
                        <a:spcBef>
                          <a:spcPts val="0"/>
                        </a:spcBef>
                        <a:spcAft>
                          <a:spcPts val="0"/>
                        </a:spcAft>
                        <a:tabLst>
                          <a:tab pos="857250" algn="l"/>
                        </a:tabLst>
                      </a:pPr>
                      <a:endParaRPr lang="en-US" sz="1200" kern="1400" dirty="0" smtClean="0">
                        <a:solidFill>
                          <a:srgbClr val="000000"/>
                        </a:solidFill>
                        <a:latin typeface="Times New Roman"/>
                        <a:ea typeface="Calibri"/>
                      </a:endParaRPr>
                    </a:p>
                    <a:p>
                      <a:pPr marL="0" marR="0">
                        <a:spcBef>
                          <a:spcPts val="0"/>
                        </a:spcBef>
                        <a:spcAft>
                          <a:spcPts val="0"/>
                        </a:spcAft>
                        <a:tabLst>
                          <a:tab pos="857250" algn="l"/>
                        </a:tabLst>
                      </a:pPr>
                      <a:endParaRPr lang="en-US" sz="1200" kern="1400" dirty="0" smtClean="0">
                        <a:solidFill>
                          <a:srgbClr val="000000"/>
                        </a:solidFill>
                        <a:latin typeface="Times New Roman"/>
                        <a:ea typeface="Calibri"/>
                      </a:endParaRPr>
                    </a:p>
                    <a:p>
                      <a:pPr marL="0" marR="0">
                        <a:spcBef>
                          <a:spcPts val="0"/>
                        </a:spcBef>
                        <a:spcAft>
                          <a:spcPts val="0"/>
                        </a:spcAft>
                        <a:tabLst>
                          <a:tab pos="857250" algn="l"/>
                        </a:tabLst>
                      </a:pPr>
                      <a:r>
                        <a:rPr lang="en-US" sz="1200" kern="1400" dirty="0" smtClean="0">
                          <a:solidFill>
                            <a:srgbClr val="000000"/>
                          </a:solidFill>
                          <a:latin typeface="Times New Roman"/>
                          <a:ea typeface="Calibri"/>
                        </a:rPr>
                        <a:t>Locomotive 	=  </a:t>
                      </a:r>
                      <a:r>
                        <a:rPr lang="en-US" sz="1200" kern="1400" dirty="0" smtClean="0">
                          <a:solidFill>
                            <a:srgbClr val="00B050"/>
                          </a:solidFill>
                          <a:latin typeface="Times New Roman"/>
                          <a:ea typeface="Calibri"/>
                        </a:rPr>
                        <a:t>Vehicle</a:t>
                      </a:r>
                      <a:r>
                        <a:rPr lang="en-US" sz="1200" kern="1400" baseline="0" dirty="0" smtClean="0">
                          <a:solidFill>
                            <a:srgbClr val="000000"/>
                          </a:solidFill>
                          <a:latin typeface="Times New Roman"/>
                          <a:ea typeface="Calibri"/>
                        </a:rPr>
                        <a:t> : </a:t>
                      </a:r>
                      <a:r>
                        <a:rPr lang="en-US" sz="1200" kern="1400" dirty="0" smtClean="0">
                          <a:solidFill>
                            <a:srgbClr val="FF0000"/>
                          </a:solidFill>
                          <a:latin typeface="Times New Roman"/>
                          <a:ea typeface="Calibri"/>
                          <a:cs typeface="+mn-cs"/>
                        </a:rPr>
                        <a:t>Rail transport</a:t>
                      </a: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Times New Roman"/>
                        <a:ea typeface="Calibri"/>
                      </a:endParaRPr>
                    </a:p>
                    <a:p>
                      <a:pPr marL="0" marR="0" algn="l" defTabSz="1410782" rtl="0" eaLnBrk="1" latinLnBrk="0" hangingPunct="1">
                        <a:spcBef>
                          <a:spcPts val="0"/>
                        </a:spcBef>
                        <a:spcAft>
                          <a:spcPts val="0"/>
                        </a:spcAft>
                        <a:tabLst>
                          <a:tab pos="857250" algn="l"/>
                        </a:tabLst>
                      </a:pPr>
                      <a:r>
                        <a:rPr lang="en-US" sz="1200" kern="1400" dirty="0" smtClean="0">
                          <a:solidFill>
                            <a:srgbClr val="FF0000"/>
                          </a:solidFill>
                          <a:latin typeface="Times New Roman"/>
                          <a:ea typeface="Calibri"/>
                          <a:cs typeface="+mn-cs"/>
                        </a:rPr>
                        <a:t>Ground transport</a:t>
                      </a:r>
                    </a:p>
                    <a:p>
                      <a:pPr marL="0" marR="0" algn="l" defTabSz="1410782" rtl="0" eaLnBrk="1" latinLnBrk="0" hangingPunct="1">
                        <a:spcBef>
                          <a:spcPts val="0"/>
                        </a:spcBef>
                        <a:spcAft>
                          <a:spcPts val="0"/>
                        </a:spcAft>
                        <a:tabLst>
                          <a:tab pos="857250" algn="l"/>
                        </a:tabLst>
                      </a:pPr>
                      <a:r>
                        <a:rPr lang="en-US" sz="1200" kern="1400" dirty="0" smtClean="0">
                          <a:solidFill>
                            <a:srgbClr val="FF0000"/>
                          </a:solidFill>
                          <a:latin typeface="Times New Roman"/>
                          <a:ea typeface="Calibri"/>
                          <a:cs typeface="+mn-cs"/>
                        </a:rPr>
                        <a:t>        Road transport</a:t>
                      </a:r>
                    </a:p>
                    <a:p>
                      <a:pPr marL="0" marR="0" algn="l" defTabSz="1410782" rtl="0" eaLnBrk="1" latinLnBrk="0" hangingPunct="1">
                        <a:spcBef>
                          <a:spcPts val="0"/>
                        </a:spcBef>
                        <a:spcAft>
                          <a:spcPts val="0"/>
                        </a:spcAft>
                        <a:tabLst>
                          <a:tab pos="857250" algn="l"/>
                        </a:tabLst>
                      </a:pPr>
                      <a:r>
                        <a:rPr lang="en-US" sz="1200" kern="1400" dirty="0" smtClean="0">
                          <a:solidFill>
                            <a:srgbClr val="FF0000"/>
                          </a:solidFill>
                          <a:latin typeface="Times New Roman"/>
                          <a:ea typeface="Calibri"/>
                          <a:cs typeface="+mn-cs"/>
                        </a:rPr>
                        <a:t>        Rail transport</a:t>
                      </a:r>
                    </a:p>
                    <a:p>
                      <a:pPr marL="0" marR="0" algn="l" defTabSz="1410782" rtl="0" eaLnBrk="1" latinLnBrk="0" hangingPunct="1">
                        <a:spcBef>
                          <a:spcPts val="0"/>
                        </a:spcBef>
                        <a:spcAft>
                          <a:spcPts val="0"/>
                        </a:spcAft>
                        <a:tabLst>
                          <a:tab pos="857250" algn="l"/>
                        </a:tabLst>
                      </a:pPr>
                      <a:endParaRPr lang="en-US" sz="1200" kern="1400" dirty="0" smtClean="0">
                        <a:solidFill>
                          <a:srgbClr val="FF0000"/>
                        </a:solidFill>
                        <a:latin typeface="Times New Roman"/>
                        <a:ea typeface="Calibri"/>
                        <a:cs typeface="+mn-cs"/>
                      </a:endParaRPr>
                    </a:p>
                    <a:p>
                      <a:pPr marL="0" marR="0" algn="l" defTabSz="1410782" rtl="0" eaLnBrk="1" latinLnBrk="0" hangingPunct="1">
                        <a:spcBef>
                          <a:spcPts val="0"/>
                        </a:spcBef>
                        <a:spcAft>
                          <a:spcPts val="0"/>
                        </a:spcAft>
                        <a:tabLst>
                          <a:tab pos="857250" algn="l"/>
                        </a:tabLst>
                      </a:pPr>
                      <a:r>
                        <a:rPr lang="en-US" sz="1200" kern="1400" dirty="0" smtClean="0">
                          <a:solidFill>
                            <a:srgbClr val="FF0000"/>
                          </a:solidFill>
                          <a:latin typeface="Times New Roman"/>
                          <a:ea typeface="Calibri"/>
                          <a:cs typeface="+mn-cs"/>
                        </a:rPr>
                        <a:t>Water transport</a:t>
                      </a:r>
                    </a:p>
                    <a:p>
                      <a:pPr marL="0" marR="0" algn="l" defTabSz="1410782" rtl="0" eaLnBrk="1" latinLnBrk="0" hangingPunct="1">
                        <a:spcBef>
                          <a:spcPts val="0"/>
                        </a:spcBef>
                        <a:spcAft>
                          <a:spcPts val="0"/>
                        </a:spcAft>
                        <a:tabLst>
                          <a:tab pos="857250" algn="l"/>
                        </a:tabLst>
                      </a:pPr>
                      <a:endParaRPr lang="en-US" sz="1200" kern="1400" dirty="0" smtClean="0">
                        <a:solidFill>
                          <a:srgbClr val="FF0000"/>
                        </a:solidFill>
                        <a:latin typeface="Times New Roman"/>
                        <a:ea typeface="Calibri"/>
                        <a:cs typeface="+mn-cs"/>
                      </a:endParaRPr>
                    </a:p>
                    <a:p>
                      <a:pPr marL="0" marR="0" algn="l" defTabSz="1410782" rtl="0" eaLnBrk="1" latinLnBrk="0" hangingPunct="1">
                        <a:spcBef>
                          <a:spcPts val="0"/>
                        </a:spcBef>
                        <a:spcAft>
                          <a:spcPts val="0"/>
                        </a:spcAft>
                        <a:tabLst>
                          <a:tab pos="857250" algn="l"/>
                        </a:tabLst>
                      </a:pPr>
                      <a:r>
                        <a:rPr lang="en-US" sz="1200" kern="1400" dirty="0" smtClean="0">
                          <a:solidFill>
                            <a:srgbClr val="FF0000"/>
                          </a:solidFill>
                          <a:latin typeface="Times New Roman"/>
                          <a:ea typeface="Calibri"/>
                          <a:cs typeface="+mn-cs"/>
                        </a:rPr>
                        <a:t>Air transport</a:t>
                      </a:r>
                    </a:p>
                    <a:p>
                      <a:pPr marL="0" marR="0">
                        <a:spcBef>
                          <a:spcPts val="0"/>
                        </a:spcBef>
                        <a:spcAft>
                          <a:spcPts val="0"/>
                        </a:spcAft>
                      </a:pPr>
                      <a:endParaRPr lang="en-US" sz="1200" kern="1400" baseline="0" dirty="0" smtClean="0">
                        <a:solidFill>
                          <a:srgbClr val="000000"/>
                        </a:solidFill>
                        <a:latin typeface="Times New Roman"/>
                        <a:ea typeface="Calibri"/>
                      </a:endParaRPr>
                    </a:p>
                    <a:p>
                      <a:pPr marL="0" marR="0">
                        <a:spcBef>
                          <a:spcPts val="0"/>
                        </a:spcBef>
                        <a:spcAft>
                          <a:spcPts val="0"/>
                        </a:spcAft>
                      </a:pPr>
                      <a:endParaRPr lang="en-US" sz="1200" kern="1400" baseline="0" dirty="0" smtClean="0">
                        <a:solidFill>
                          <a:srgbClr val="000000"/>
                        </a:solidFill>
                        <a:latin typeface="Times New Roman"/>
                        <a:ea typeface="Calibri"/>
                      </a:endParaRPr>
                    </a:p>
                    <a:p>
                      <a:pPr marL="0" marR="0">
                        <a:spcBef>
                          <a:spcPts val="0"/>
                        </a:spcBef>
                        <a:spcAft>
                          <a:spcPts val="0"/>
                        </a:spcAft>
                      </a:pPr>
                      <a:r>
                        <a:rPr lang="en-US" sz="1200" kern="1400" baseline="0" dirty="0" smtClean="0">
                          <a:solidFill>
                            <a:srgbClr val="000000"/>
                          </a:solidFill>
                          <a:latin typeface="Times New Roman"/>
                          <a:ea typeface="Calibri"/>
                        </a:rPr>
                        <a:t>(In order of historical appearance)</a:t>
                      </a:r>
                    </a:p>
                    <a:p>
                      <a:pPr marL="0" marR="0">
                        <a:spcBef>
                          <a:spcPts val="0"/>
                        </a:spcBef>
                        <a:spcAft>
                          <a:spcPts val="0"/>
                        </a:spcAft>
                      </a:pPr>
                      <a:r>
                        <a:rPr lang="en-US" sz="1200" kern="1400" baseline="0" dirty="0" smtClean="0">
                          <a:solidFill>
                            <a:srgbClr val="000000"/>
                          </a:solidFill>
                          <a:latin typeface="Times New Roman"/>
                          <a:ea typeface="Calibri"/>
                        </a:rPr>
                        <a:t>(Ordering by importance would put Air transport in second position)</a:t>
                      </a:r>
                      <a:endParaRPr lang="en-US" sz="1200" kern="1400" dirty="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Times New Roman"/>
                        <a:ea typeface="Calibri"/>
                      </a:endParaRPr>
                    </a:p>
                    <a:p>
                      <a:pPr marL="0" marR="0" algn="l" defTabSz="1410782" rtl="0" eaLnBrk="1" latinLnBrk="0" hangingPunct="1">
                        <a:spcBef>
                          <a:spcPts val="0"/>
                        </a:spcBef>
                        <a:spcAft>
                          <a:spcPts val="0"/>
                        </a:spcAft>
                      </a:pPr>
                      <a:r>
                        <a:rPr lang="en-US" sz="1200" kern="1400" dirty="0" smtClean="0">
                          <a:solidFill>
                            <a:srgbClr val="00B050"/>
                          </a:solidFill>
                          <a:latin typeface="Times New Roman"/>
                          <a:ea typeface="Calibri"/>
                          <a:cs typeface="+mn-cs"/>
                        </a:rPr>
                        <a:t>Traffic facility</a:t>
                      </a:r>
                    </a:p>
                    <a:p>
                      <a:pPr marL="0" marR="0" algn="l" defTabSz="1410782" rtl="0" eaLnBrk="1" latinLnBrk="0" hangingPunct="1">
                        <a:spcBef>
                          <a:spcPts val="0"/>
                        </a:spcBef>
                        <a:spcAft>
                          <a:spcPts val="0"/>
                        </a:spcAft>
                      </a:pPr>
                      <a:r>
                        <a:rPr lang="en-US" sz="1200" kern="1400" dirty="0" smtClean="0">
                          <a:solidFill>
                            <a:srgbClr val="00B050"/>
                          </a:solidFill>
                          <a:latin typeface="Times New Roman"/>
                          <a:ea typeface="Calibri"/>
                          <a:cs typeface="+mn-cs"/>
                        </a:rPr>
                        <a:t>         Traffic station</a:t>
                      </a:r>
                    </a:p>
                    <a:p>
                      <a:pPr marL="0" marR="0" algn="l" defTabSz="1410782" rtl="0" eaLnBrk="1" latinLnBrk="0" hangingPunct="1">
                        <a:spcBef>
                          <a:spcPts val="0"/>
                        </a:spcBef>
                        <a:spcAft>
                          <a:spcPts val="0"/>
                        </a:spcAft>
                      </a:pPr>
                      <a:r>
                        <a:rPr lang="en-US" sz="1200" kern="1400" dirty="0" smtClean="0">
                          <a:solidFill>
                            <a:srgbClr val="00B050"/>
                          </a:solidFill>
                          <a:latin typeface="Times New Roman"/>
                          <a:ea typeface="Calibri"/>
                          <a:cs typeface="+mn-cs"/>
                        </a:rPr>
                        <a:t>         Traffic route</a:t>
                      </a:r>
                    </a:p>
                    <a:p>
                      <a:pPr marL="0" marR="0" algn="l" defTabSz="1410782" rtl="0" eaLnBrk="1" latinLnBrk="0" hangingPunct="1">
                        <a:spcBef>
                          <a:spcPts val="0"/>
                        </a:spcBef>
                        <a:spcAft>
                          <a:spcPts val="0"/>
                        </a:spcAft>
                      </a:pPr>
                      <a:endParaRPr lang="en-US" sz="1200" kern="1400" dirty="0" smtClean="0">
                        <a:solidFill>
                          <a:srgbClr val="00B050"/>
                        </a:solidFill>
                        <a:latin typeface="Times New Roman"/>
                        <a:ea typeface="Calibri"/>
                        <a:cs typeface="+mn-cs"/>
                      </a:endParaRPr>
                    </a:p>
                    <a:p>
                      <a:pPr marL="0" marR="0" algn="l" defTabSz="1410782" rtl="0" eaLnBrk="1" latinLnBrk="0" hangingPunct="1">
                        <a:spcBef>
                          <a:spcPts val="0"/>
                        </a:spcBef>
                        <a:spcAft>
                          <a:spcPts val="0"/>
                        </a:spcAft>
                      </a:pPr>
                      <a:r>
                        <a:rPr lang="en-US" sz="1200" kern="1400" dirty="0" smtClean="0">
                          <a:solidFill>
                            <a:srgbClr val="00B050"/>
                          </a:solidFill>
                          <a:latin typeface="Times New Roman"/>
                          <a:ea typeface="Calibri"/>
                          <a:cs typeface="+mn-cs"/>
                        </a:rPr>
                        <a:t>Vehicle</a:t>
                      </a:r>
                    </a:p>
                    <a:p>
                      <a:pPr marL="0" marR="0">
                        <a:spcBef>
                          <a:spcPts val="0"/>
                        </a:spcBef>
                        <a:spcAft>
                          <a:spcPts val="0"/>
                        </a:spcAft>
                      </a:pPr>
                      <a:endParaRPr lang="en-US" sz="1200" kern="1400" dirty="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400" dirty="0" smtClean="0">
                        <a:solidFill>
                          <a:srgbClr val="000000"/>
                        </a:solidFill>
                        <a:latin typeface="Times New Roman"/>
                        <a:ea typeface="Calibri"/>
                      </a:endParaRPr>
                    </a:p>
                    <a:p>
                      <a:pPr marL="0" marR="0" algn="l" defTabSz="1410782" rtl="0" eaLnBrk="1" latinLnBrk="0" hangingPunct="1">
                        <a:spcBef>
                          <a:spcPts val="0"/>
                        </a:spcBef>
                        <a:spcAft>
                          <a:spcPts val="0"/>
                        </a:spcAft>
                      </a:pPr>
                      <a:r>
                        <a:rPr lang="en-US" sz="1200" kern="1400" dirty="0" smtClean="0">
                          <a:solidFill>
                            <a:srgbClr val="0070C0"/>
                          </a:solidFill>
                          <a:latin typeface="Times New Roman"/>
                          <a:ea typeface="Calibri"/>
                          <a:cs typeface="+mn-cs"/>
                        </a:rPr>
                        <a:t>Passengers</a:t>
                      </a:r>
                    </a:p>
                    <a:p>
                      <a:pPr marL="0" marR="0" algn="l" defTabSz="1410782" rtl="0" eaLnBrk="1" latinLnBrk="0" hangingPunct="1">
                        <a:spcBef>
                          <a:spcPts val="0"/>
                        </a:spcBef>
                        <a:spcAft>
                          <a:spcPts val="0"/>
                        </a:spcAft>
                      </a:pPr>
                      <a:endParaRPr lang="en-US" sz="1200" kern="1400" dirty="0" smtClean="0">
                        <a:solidFill>
                          <a:srgbClr val="0070C0"/>
                        </a:solidFill>
                        <a:latin typeface="Times New Roman"/>
                        <a:ea typeface="Calibri"/>
                        <a:cs typeface="+mn-cs"/>
                      </a:endParaRPr>
                    </a:p>
                    <a:p>
                      <a:pPr marL="0" marR="0" algn="l" defTabSz="1410782" rtl="0" eaLnBrk="1" latinLnBrk="0" hangingPunct="1">
                        <a:spcBef>
                          <a:spcPts val="0"/>
                        </a:spcBef>
                        <a:spcAft>
                          <a:spcPts val="0"/>
                        </a:spcAft>
                      </a:pPr>
                      <a:r>
                        <a:rPr lang="en-US" sz="1200" kern="1400" dirty="0" smtClean="0">
                          <a:solidFill>
                            <a:srgbClr val="0070C0"/>
                          </a:solidFill>
                          <a:latin typeface="Times New Roman"/>
                          <a:ea typeface="Calibri"/>
                          <a:cs typeface="+mn-cs"/>
                        </a:rPr>
                        <a:t>Freight</a:t>
                      </a: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r>
                        <a:rPr lang="en-US" sz="1200" kern="1400" dirty="0" smtClean="0">
                          <a:solidFill>
                            <a:srgbClr val="000000"/>
                          </a:solidFill>
                          <a:latin typeface="Times New Roman"/>
                          <a:ea typeface="Calibri"/>
                        </a:rPr>
                        <a:t>***********************</a:t>
                      </a:r>
                    </a:p>
                    <a:p>
                      <a:pPr marL="0" marR="0">
                        <a:spcBef>
                          <a:spcPts val="0"/>
                        </a:spcBef>
                        <a:spcAft>
                          <a:spcPts val="0"/>
                        </a:spcAft>
                      </a:pPr>
                      <a:endParaRPr lang="en-US" sz="1200" kern="1400" dirty="0" smtClean="0">
                        <a:solidFill>
                          <a:srgbClr val="000000"/>
                        </a:solidFill>
                        <a:latin typeface="Times New Roman"/>
                        <a:ea typeface="Calibri"/>
                      </a:endParaRPr>
                    </a:p>
                    <a:p>
                      <a:pPr marL="0" marR="0">
                        <a:spcBef>
                          <a:spcPts val="0"/>
                        </a:spcBef>
                        <a:spcAft>
                          <a:spcPts val="0"/>
                        </a:spcAft>
                      </a:pPr>
                      <a:r>
                        <a:rPr lang="en-US" sz="1200" kern="1400" dirty="0" smtClean="0">
                          <a:solidFill>
                            <a:srgbClr val="000000"/>
                          </a:solidFill>
                          <a:latin typeface="Times New Roman"/>
                          <a:ea typeface="Calibri"/>
                        </a:rPr>
                        <a:t>In</a:t>
                      </a:r>
                      <a:r>
                        <a:rPr lang="en-US" sz="1200" kern="1400" baseline="0" dirty="0" smtClean="0">
                          <a:solidFill>
                            <a:srgbClr val="000000"/>
                          </a:solidFill>
                          <a:latin typeface="Times New Roman"/>
                          <a:ea typeface="Calibri"/>
                        </a:rPr>
                        <a:t> reality there are many more facets.  One facet might accommodate general concepts such as</a:t>
                      </a:r>
                    </a:p>
                    <a:p>
                      <a:pPr marL="0" marR="0">
                        <a:spcBef>
                          <a:spcPts val="0"/>
                        </a:spcBef>
                        <a:spcAft>
                          <a:spcPts val="0"/>
                        </a:spcAft>
                      </a:pPr>
                      <a:r>
                        <a:rPr lang="en-US" sz="1200" kern="1400" baseline="0" dirty="0" smtClean="0">
                          <a:solidFill>
                            <a:srgbClr val="000000"/>
                          </a:solidFill>
                          <a:latin typeface="Times New Roman"/>
                          <a:ea typeface="Calibri"/>
                        </a:rPr>
                        <a:t>      Management</a:t>
                      </a:r>
                    </a:p>
                    <a:p>
                      <a:pPr marL="0" marR="0">
                        <a:spcBef>
                          <a:spcPts val="0"/>
                        </a:spcBef>
                        <a:spcAft>
                          <a:spcPts val="0"/>
                        </a:spcAft>
                      </a:pPr>
                      <a:r>
                        <a:rPr lang="en-US" sz="1200" kern="1400" baseline="0" dirty="0" smtClean="0">
                          <a:solidFill>
                            <a:srgbClr val="000000"/>
                          </a:solidFill>
                          <a:latin typeface="Times New Roman"/>
                          <a:ea typeface="Calibri"/>
                        </a:rPr>
                        <a:t>       Planning</a:t>
                      </a:r>
                    </a:p>
                    <a:p>
                      <a:pPr marL="0" marR="0">
                        <a:spcBef>
                          <a:spcPts val="0"/>
                        </a:spcBef>
                        <a:spcAft>
                          <a:spcPts val="0"/>
                        </a:spcAft>
                      </a:pPr>
                      <a:r>
                        <a:rPr lang="en-US" sz="1200" kern="1400" baseline="0" dirty="0" smtClean="0">
                          <a:solidFill>
                            <a:srgbClr val="000000"/>
                          </a:solidFill>
                          <a:latin typeface="Times New Roman"/>
                          <a:ea typeface="Calibri"/>
                        </a:rPr>
                        <a:t>       Quality control</a:t>
                      </a:r>
                    </a:p>
                    <a:p>
                      <a:pPr marL="0" marR="0">
                        <a:spcBef>
                          <a:spcPts val="0"/>
                        </a:spcBef>
                        <a:spcAft>
                          <a:spcPts val="0"/>
                        </a:spcAft>
                      </a:pPr>
                      <a:r>
                        <a:rPr lang="en-US" sz="1200" kern="1400" baseline="0" dirty="0" smtClean="0">
                          <a:solidFill>
                            <a:srgbClr val="000000"/>
                          </a:solidFill>
                          <a:latin typeface="Times New Roman"/>
                          <a:ea typeface="Calibri"/>
                        </a:rPr>
                        <a:t>       Cost</a:t>
                      </a:r>
                    </a:p>
                    <a:p>
                      <a:pPr marL="0" marR="0">
                        <a:spcBef>
                          <a:spcPts val="0"/>
                        </a:spcBef>
                        <a:spcAft>
                          <a:spcPts val="0"/>
                        </a:spcAft>
                      </a:pPr>
                      <a:r>
                        <a:rPr lang="en-US" sz="1200" kern="1400" baseline="0" dirty="0" smtClean="0">
                          <a:solidFill>
                            <a:srgbClr val="000000"/>
                          </a:solidFill>
                          <a:latin typeface="Times New Roman"/>
                          <a:ea typeface="Calibri"/>
                        </a:rPr>
                        <a:t>These concepts apply in other domains as well (common-sense concepts, cross-domain concepts)</a:t>
                      </a:r>
                      <a:endParaRPr lang="en-US" sz="1200" kern="1400" dirty="0">
                        <a:solidFill>
                          <a:srgbClr val="000000"/>
                        </a:solidFill>
                        <a:latin typeface="Times New Roman"/>
                        <a:ea typeface="Calibri"/>
                      </a:endParaRP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b="1" kern="1400" baseline="0" dirty="0" smtClean="0">
                          <a:solidFill>
                            <a:schemeClr val="tx1"/>
                          </a:solidFill>
                          <a:latin typeface="Times New Roman"/>
                          <a:ea typeface="Calibri"/>
                        </a:rPr>
                        <a:t>Query : </a:t>
                      </a:r>
                    </a:p>
                    <a:p>
                      <a:pPr marL="0" marR="0">
                        <a:spcBef>
                          <a:spcPts val="0"/>
                        </a:spcBef>
                        <a:spcAft>
                          <a:spcPts val="0"/>
                        </a:spcAft>
                      </a:pPr>
                      <a:r>
                        <a:rPr lang="en-US" sz="1200" kern="1400" baseline="0" dirty="0" smtClean="0">
                          <a:solidFill>
                            <a:schemeClr val="tx1"/>
                          </a:solidFill>
                          <a:latin typeface="Times New Roman"/>
                          <a:ea typeface="Calibri"/>
                        </a:rPr>
                        <a:t>History : </a:t>
                      </a:r>
                      <a:r>
                        <a:rPr lang="en-US" sz="1200" kern="1400" dirty="0" smtClean="0">
                          <a:solidFill>
                            <a:srgbClr val="FF0000"/>
                          </a:solidFill>
                          <a:latin typeface="Times New Roman"/>
                          <a:ea typeface="Calibri"/>
                          <a:cs typeface="+mn-cs"/>
                        </a:rPr>
                        <a:t>Ground transport, inclusive</a:t>
                      </a:r>
                      <a:r>
                        <a:rPr lang="en-US" sz="1200" kern="1400" baseline="0" dirty="0" smtClean="0">
                          <a:solidFill>
                            <a:schemeClr val="tx1"/>
                          </a:solidFill>
                          <a:latin typeface="Times New Roman"/>
                          <a:ea typeface="Calibri"/>
                        </a:rPr>
                        <a:t> : </a:t>
                      </a:r>
                      <a:r>
                        <a:rPr lang="en-US" sz="1200" kern="1400" dirty="0" smtClean="0">
                          <a:solidFill>
                            <a:srgbClr val="00B050"/>
                          </a:solidFill>
                          <a:latin typeface="Times New Roman"/>
                          <a:ea typeface="Calibri"/>
                          <a:cs typeface="+mn-cs"/>
                        </a:rPr>
                        <a:t>Traffic route</a:t>
                      </a:r>
                      <a:endParaRPr lang="en-US" sz="1200" kern="1400" dirty="0" smtClean="0">
                        <a:solidFill>
                          <a:srgbClr val="FF0000"/>
                        </a:solidFill>
                        <a:latin typeface="Times New Roman"/>
                        <a:ea typeface="Calibri"/>
                        <a:cs typeface="+mn-cs"/>
                      </a:endParaRPr>
                    </a:p>
                    <a:p>
                      <a:pPr marL="0" marR="0">
                        <a:spcBef>
                          <a:spcPts val="0"/>
                        </a:spcBef>
                        <a:spcAft>
                          <a:spcPts val="0"/>
                        </a:spcAft>
                      </a:pPr>
                      <a:endParaRPr lang="en-US" sz="1200" b="1" kern="1400" dirty="0" smtClean="0">
                        <a:solidFill>
                          <a:schemeClr val="tx1"/>
                        </a:solidFill>
                        <a:latin typeface="Times New Roman"/>
                        <a:ea typeface="Calibri"/>
                      </a:endParaRPr>
                    </a:p>
                    <a:p>
                      <a:pPr marL="0" marR="0">
                        <a:spcBef>
                          <a:spcPts val="0"/>
                        </a:spcBef>
                        <a:spcAft>
                          <a:spcPts val="0"/>
                        </a:spcAft>
                      </a:pPr>
                      <a:r>
                        <a:rPr lang="en-US" sz="1200" b="1" kern="1400" dirty="0" smtClean="0">
                          <a:solidFill>
                            <a:schemeClr val="tx1"/>
                          </a:solidFill>
                          <a:latin typeface="Times New Roman"/>
                          <a:ea typeface="Calibri"/>
                        </a:rPr>
                        <a:t>LCC classes</a:t>
                      </a:r>
                    </a:p>
                    <a:p>
                      <a:pPr marL="0" marR="0">
                        <a:spcBef>
                          <a:spcPts val="0"/>
                        </a:spcBef>
                        <a:spcAft>
                          <a:spcPts val="0"/>
                        </a:spcAft>
                      </a:pPr>
                      <a:endParaRPr lang="en-US" sz="1200" b="1" kern="1400" dirty="0" smtClean="0">
                        <a:solidFill>
                          <a:schemeClr val="tx1"/>
                        </a:solidFill>
                        <a:latin typeface="Times New Roman"/>
                        <a:ea typeface="Calibri"/>
                      </a:endParaRPr>
                    </a:p>
                    <a:p>
                      <a:pPr marL="0" marR="0">
                        <a:spcBef>
                          <a:spcPts val="0"/>
                        </a:spcBef>
                        <a:spcAft>
                          <a:spcPts val="0"/>
                        </a:spcAft>
                      </a:pPr>
                      <a:r>
                        <a:rPr lang="en-US" sz="1200" b="1" kern="1400" dirty="0" smtClean="0">
                          <a:solidFill>
                            <a:schemeClr val="tx1"/>
                          </a:solidFill>
                          <a:latin typeface="Times New Roman"/>
                          <a:ea typeface="Calibri"/>
                        </a:rPr>
                        <a:t>F 73.67 History &gt; Boston &gt; Streets. Bridges. Railroads</a:t>
                      </a:r>
                    </a:p>
                    <a:p>
                      <a:pPr marL="0" marR="0">
                        <a:spcBef>
                          <a:spcPts val="0"/>
                        </a:spcBef>
                        <a:spcAft>
                          <a:spcPts val="0"/>
                        </a:spcAft>
                      </a:pPr>
                      <a:endParaRPr lang="en-US" sz="1200" kern="1400" dirty="0" smtClean="0">
                        <a:solidFill>
                          <a:schemeClr val="tx1"/>
                        </a:solidFill>
                        <a:latin typeface="Times New Roman"/>
                        <a:ea typeface="Calibri"/>
                      </a:endParaRPr>
                    </a:p>
                    <a:p>
                      <a:pPr marL="0" marR="0">
                        <a:spcBef>
                          <a:spcPts val="0"/>
                        </a:spcBef>
                        <a:spcAft>
                          <a:spcPts val="0"/>
                        </a:spcAft>
                      </a:pPr>
                      <a:r>
                        <a:rPr lang="en-US" sz="1200" i="1" kern="1400" dirty="0" smtClean="0">
                          <a:solidFill>
                            <a:schemeClr val="tx1"/>
                          </a:solidFill>
                          <a:latin typeface="Times New Roman"/>
                          <a:ea typeface="Calibri"/>
                        </a:rPr>
                        <a:t>Semantic factors (index terms) for this class:</a:t>
                      </a:r>
                    </a:p>
                    <a:p>
                      <a:pPr marL="0" marR="0">
                        <a:spcBef>
                          <a:spcPts val="0"/>
                        </a:spcBef>
                        <a:spcAft>
                          <a:spcPts val="0"/>
                        </a:spcAft>
                      </a:pPr>
                      <a:r>
                        <a:rPr lang="en-US" sz="1200" kern="1400" dirty="0" smtClean="0">
                          <a:solidFill>
                            <a:schemeClr val="tx1"/>
                          </a:solidFill>
                          <a:latin typeface="Times New Roman"/>
                          <a:ea typeface="Calibri"/>
                        </a:rPr>
                        <a:t>History : Boston : </a:t>
                      </a:r>
                      <a:r>
                        <a:rPr lang="en-US" sz="1200" kern="1400" dirty="0" smtClean="0">
                          <a:solidFill>
                            <a:srgbClr val="FF0000"/>
                          </a:solidFill>
                          <a:latin typeface="Times New Roman"/>
                          <a:ea typeface="Calibri"/>
                          <a:cs typeface="+mn-cs"/>
                        </a:rPr>
                        <a:t>Ground transport</a:t>
                      </a:r>
                      <a:r>
                        <a:rPr lang="en-US" sz="1200" kern="1400" dirty="0" smtClean="0">
                          <a:solidFill>
                            <a:schemeClr val="tx1"/>
                          </a:solidFill>
                          <a:latin typeface="Times New Roman"/>
                          <a:ea typeface="Calibri"/>
                        </a:rPr>
                        <a:t> : </a:t>
                      </a:r>
                      <a:r>
                        <a:rPr lang="en-US" sz="1200" kern="1400" dirty="0" smtClean="0">
                          <a:solidFill>
                            <a:srgbClr val="00B050"/>
                          </a:solidFill>
                          <a:latin typeface="Times New Roman"/>
                          <a:ea typeface="Calibri"/>
                          <a:cs typeface="+mn-cs"/>
                        </a:rPr>
                        <a:t>Traffic route</a:t>
                      </a:r>
                    </a:p>
                    <a:p>
                      <a:pPr marL="0" marR="0">
                        <a:spcBef>
                          <a:spcPts val="0"/>
                        </a:spcBef>
                        <a:spcAft>
                          <a:spcPts val="0"/>
                        </a:spcAft>
                      </a:pPr>
                      <a:endParaRPr lang="en-US" sz="1200" kern="1400" dirty="0" smtClean="0">
                        <a:solidFill>
                          <a:schemeClr val="tx1"/>
                        </a:solidFill>
                        <a:latin typeface="Times New Roman"/>
                        <a:ea typeface="Calibri"/>
                      </a:endParaRPr>
                    </a:p>
                    <a:p>
                      <a:pPr marL="0" marR="0">
                        <a:spcBef>
                          <a:spcPts val="0"/>
                        </a:spcBef>
                        <a:spcAft>
                          <a:spcPts val="0"/>
                        </a:spcAft>
                      </a:pPr>
                      <a:r>
                        <a:rPr lang="en-US" sz="1200" b="1" kern="1400" dirty="0" smtClean="0">
                          <a:solidFill>
                            <a:schemeClr val="tx1"/>
                          </a:solidFill>
                          <a:latin typeface="Times New Roman"/>
                          <a:ea typeface="Calibri"/>
                        </a:rPr>
                        <a:t>TE</a:t>
                      </a:r>
                      <a:r>
                        <a:rPr lang="en-US" sz="1200" b="1" kern="1400" baseline="0" dirty="0" smtClean="0">
                          <a:solidFill>
                            <a:schemeClr val="tx1"/>
                          </a:solidFill>
                          <a:latin typeface="Times New Roman"/>
                          <a:ea typeface="Calibri"/>
                        </a:rPr>
                        <a:t> 63 Highway engineering &gt; History </a:t>
                      </a:r>
                    </a:p>
                    <a:p>
                      <a:pPr marL="0" marR="0">
                        <a:spcBef>
                          <a:spcPts val="0"/>
                        </a:spcBef>
                        <a:spcAft>
                          <a:spcPts val="0"/>
                        </a:spcAft>
                      </a:pPr>
                      <a:endParaRPr lang="en-US" sz="1200" kern="1400" baseline="0" dirty="0" smtClean="0">
                        <a:solidFill>
                          <a:schemeClr val="tx1"/>
                        </a:solidFill>
                        <a:latin typeface="Times New Roman"/>
                        <a:ea typeface="Calibri"/>
                      </a:endParaRPr>
                    </a:p>
                    <a:p>
                      <a:pPr marL="0" marR="0">
                        <a:spcBef>
                          <a:spcPts val="0"/>
                        </a:spcBef>
                        <a:spcAft>
                          <a:spcPts val="0"/>
                        </a:spcAft>
                      </a:pPr>
                      <a:r>
                        <a:rPr lang="en-US" sz="1200" i="1" kern="1400" baseline="0" dirty="0" smtClean="0">
                          <a:solidFill>
                            <a:schemeClr val="tx1"/>
                          </a:solidFill>
                          <a:latin typeface="Times New Roman"/>
                          <a:ea typeface="Calibri"/>
                        </a:rPr>
                        <a:t>Semantic factors (index terms) for this class:</a:t>
                      </a:r>
                    </a:p>
                    <a:p>
                      <a:pPr marL="0" marR="0">
                        <a:spcBef>
                          <a:spcPts val="0"/>
                        </a:spcBef>
                        <a:spcAft>
                          <a:spcPts val="0"/>
                        </a:spcAft>
                      </a:pPr>
                      <a:r>
                        <a:rPr lang="en-US" sz="1200" kern="1400" baseline="0" dirty="0" smtClean="0">
                          <a:solidFill>
                            <a:schemeClr val="tx1"/>
                          </a:solidFill>
                          <a:latin typeface="Times New Roman"/>
                          <a:ea typeface="Calibri"/>
                        </a:rPr>
                        <a:t>History :</a:t>
                      </a:r>
                      <a:r>
                        <a:rPr lang="en-US" sz="1200" kern="1400" dirty="0" smtClean="0">
                          <a:solidFill>
                            <a:srgbClr val="FF0000"/>
                          </a:solidFill>
                          <a:latin typeface="Times New Roman"/>
                          <a:ea typeface="Calibri"/>
                          <a:cs typeface="+mn-cs"/>
                        </a:rPr>
                        <a:t> Road transport</a:t>
                      </a:r>
                      <a:r>
                        <a:rPr lang="en-US" sz="1200" kern="1400" baseline="0" dirty="0" smtClean="0">
                          <a:solidFill>
                            <a:schemeClr val="tx1"/>
                          </a:solidFill>
                          <a:latin typeface="Times New Roman"/>
                          <a:ea typeface="Calibri"/>
                        </a:rPr>
                        <a:t> : </a:t>
                      </a:r>
                      <a:r>
                        <a:rPr lang="en-US" sz="1200" kern="1400" dirty="0" smtClean="0">
                          <a:solidFill>
                            <a:srgbClr val="00B050"/>
                          </a:solidFill>
                          <a:latin typeface="Times New Roman"/>
                          <a:ea typeface="Calibri"/>
                          <a:cs typeface="+mn-cs"/>
                        </a:rPr>
                        <a:t>Traffic route</a:t>
                      </a:r>
                      <a:r>
                        <a:rPr lang="en-US" sz="1200" kern="1400" baseline="0" dirty="0" smtClean="0">
                          <a:solidFill>
                            <a:schemeClr val="tx1"/>
                          </a:solidFill>
                          <a:latin typeface="Times New Roman"/>
                          <a:ea typeface="Calibri"/>
                        </a:rPr>
                        <a:t> : Engineering</a:t>
                      </a:r>
                      <a:endParaRPr lang="en-US" sz="1200" kern="1400" dirty="0" smtClean="0">
                        <a:solidFill>
                          <a:schemeClr val="tx1"/>
                        </a:solidFill>
                        <a:latin typeface="Times New Roman"/>
                        <a:ea typeface="Calibri"/>
                      </a:endParaRPr>
                    </a:p>
                    <a:p>
                      <a:pPr marL="0" marR="0">
                        <a:spcBef>
                          <a:spcPts val="0"/>
                        </a:spcBef>
                        <a:spcAft>
                          <a:spcPts val="0"/>
                        </a:spcAft>
                      </a:pPr>
                      <a:endParaRPr lang="en-US" sz="1200" kern="1400" baseline="0" dirty="0" smtClean="0">
                        <a:solidFill>
                          <a:schemeClr val="tx1"/>
                        </a:solidFill>
                        <a:latin typeface="Times New Roman"/>
                        <a:ea typeface="Calibri"/>
                      </a:endParaRPr>
                    </a:p>
                    <a:p>
                      <a:pPr marL="0" marR="0">
                        <a:spcBef>
                          <a:spcPts val="0"/>
                        </a:spcBef>
                        <a:spcAft>
                          <a:spcPts val="0"/>
                        </a:spcAft>
                      </a:pPr>
                      <a:r>
                        <a:rPr lang="en-US" sz="1200" kern="1400" baseline="0" dirty="0" smtClean="0">
                          <a:solidFill>
                            <a:schemeClr val="tx1"/>
                          </a:solidFill>
                          <a:latin typeface="Times New Roman"/>
                          <a:ea typeface="Calibri"/>
                        </a:rPr>
                        <a:t>So this is an index or system to find compound descriptors based on their elemental conceptual components.  I call this a</a:t>
                      </a:r>
                    </a:p>
                    <a:p>
                      <a:pPr marL="0" marR="0">
                        <a:spcBef>
                          <a:spcPts val="0"/>
                        </a:spcBef>
                        <a:spcAft>
                          <a:spcPts val="0"/>
                        </a:spcAft>
                      </a:pPr>
                      <a:endParaRPr lang="en-US" sz="1200" kern="1400" baseline="0" dirty="0" smtClean="0">
                        <a:solidFill>
                          <a:schemeClr val="tx1"/>
                        </a:solidFill>
                        <a:latin typeface="Times New Roman"/>
                        <a:ea typeface="Calibri"/>
                      </a:endParaRPr>
                    </a:p>
                    <a:p>
                      <a:pPr marL="0" marR="0">
                        <a:spcBef>
                          <a:spcPts val="0"/>
                        </a:spcBef>
                        <a:spcAft>
                          <a:spcPts val="0"/>
                        </a:spcAft>
                      </a:pPr>
                      <a:r>
                        <a:rPr lang="en-US" sz="1200" kern="1400" baseline="0" dirty="0" smtClean="0">
                          <a:solidFill>
                            <a:schemeClr val="tx1"/>
                          </a:solidFill>
                          <a:latin typeface="Times New Roman"/>
                          <a:ea typeface="Calibri"/>
                        </a:rPr>
                        <a:t>                   </a:t>
                      </a:r>
                      <a:r>
                        <a:rPr lang="en-US" sz="1800" b="1" kern="1400" baseline="0" dirty="0" smtClean="0">
                          <a:solidFill>
                            <a:schemeClr val="tx1"/>
                          </a:solidFill>
                          <a:latin typeface="Times New Roman"/>
                          <a:ea typeface="Calibri"/>
                        </a:rPr>
                        <a:t> Descriptor-find index</a:t>
                      </a:r>
                    </a:p>
                    <a:p>
                      <a:pPr marL="0" marR="0">
                        <a:spcBef>
                          <a:spcPts val="0"/>
                        </a:spcBef>
                        <a:spcAft>
                          <a:spcPts val="0"/>
                        </a:spcAft>
                      </a:pPr>
                      <a:endParaRPr lang="en-US" sz="1800" b="1" kern="1400" baseline="0" dirty="0" smtClean="0">
                        <a:solidFill>
                          <a:schemeClr val="tx1"/>
                        </a:solidFill>
                        <a:latin typeface="Times New Roman"/>
                        <a:ea typeface="Calibri"/>
                      </a:endParaRPr>
                    </a:p>
                    <a:p>
                      <a:pPr marL="0" marR="0">
                        <a:spcBef>
                          <a:spcPts val="0"/>
                        </a:spcBef>
                        <a:spcAft>
                          <a:spcPts val="0"/>
                        </a:spcAft>
                      </a:pPr>
                      <a:r>
                        <a:rPr lang="en-US" sz="1800" b="1" kern="1400" baseline="0" dirty="0" smtClean="0">
                          <a:solidFill>
                            <a:schemeClr val="tx1"/>
                          </a:solidFill>
                          <a:latin typeface="Times New Roman"/>
                          <a:ea typeface="Calibri"/>
                        </a:rPr>
                        <a:t>                                      (7 min)</a:t>
                      </a:r>
                    </a:p>
                  </a:txBody>
                  <a:tcPr marL="47479" marR="47479" marT="47480" marB="47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Slide Number Placeholder 4"/>
          <p:cNvSpPr>
            <a:spLocks noGrp="1"/>
          </p:cNvSpPr>
          <p:nvPr>
            <p:ph type="sldNum" sz="quarter" idx="12"/>
          </p:nvPr>
        </p:nvSpPr>
        <p:spPr/>
        <p:txBody>
          <a:bodyPr/>
          <a:lstStyle/>
          <a:p>
            <a:pPr>
              <a:defRPr/>
            </a:pPr>
            <a:fld id="{1C34AABC-7A0A-4F81-8B5A-F7715F07E9BB}" type="slidenum">
              <a:rPr lang="en-US" smtClean="0"/>
              <a:pPr>
                <a:defRPr/>
              </a:pPr>
              <a:t>67</a:t>
            </a:fld>
            <a:endParaRPr lang="en-US" dirty="0"/>
          </a:p>
        </p:txBody>
      </p:sp>
      <p:pic>
        <p:nvPicPr>
          <p:cNvPr id="6" name="~PP160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8702335" y="4779169"/>
            <a:ext cx="471487" cy="471488"/>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63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9220200" cy="762000"/>
          </a:xfrm>
        </p:spPr>
        <p:txBody>
          <a:bodyPr/>
          <a:lstStyle/>
          <a:p>
            <a:pPr marL="914400" indent="-914400">
              <a:defRPr/>
            </a:pPr>
            <a:r>
              <a:rPr lang="en-US" sz="3200" dirty="0" smtClean="0">
                <a:solidFill>
                  <a:srgbClr val="FFC000"/>
                </a:solidFill>
              </a:rPr>
              <a:t>Tasks </a:t>
            </a:r>
            <a:r>
              <a:rPr lang="en-US" sz="3200" dirty="0">
                <a:solidFill>
                  <a:srgbClr val="FFC000"/>
                </a:solidFill>
              </a:rPr>
              <a:t>a-c:  Dealing with the sample collection </a:t>
            </a:r>
            <a:endParaRPr lang="en-US" sz="3200" dirty="0"/>
          </a:p>
        </p:txBody>
      </p:sp>
      <p:sp>
        <p:nvSpPr>
          <p:cNvPr id="4" name="Slide Number Placeholder 3"/>
          <p:cNvSpPr>
            <a:spLocks noGrp="1"/>
          </p:cNvSpPr>
          <p:nvPr>
            <p:ph type="sldNum" sz="quarter" idx="12"/>
          </p:nvPr>
        </p:nvSpPr>
        <p:spPr/>
        <p:txBody>
          <a:bodyPr/>
          <a:lstStyle/>
          <a:p>
            <a:pPr>
              <a:defRPr/>
            </a:pPr>
            <a:fld id="{BDBE7EF8-D788-4A0E-B8CC-75CFC5CF7804}" type="slidenum">
              <a:rPr lang="en-US" smtClean="0">
                <a:solidFill>
                  <a:srgbClr val="FFFFFF"/>
                </a:solidFill>
              </a:rPr>
              <a:pPr>
                <a:defRPr/>
              </a:pPr>
              <a:t>7</a:t>
            </a:fld>
            <a:endParaRPr lang="en-US" dirty="0">
              <a:solidFill>
                <a:srgbClr val="FFFFFF"/>
              </a:solidFill>
            </a:endParaRPr>
          </a:p>
        </p:txBody>
      </p:sp>
      <p:sp>
        <p:nvSpPr>
          <p:cNvPr id="5" name="TextBox 4"/>
          <p:cNvSpPr txBox="1"/>
          <p:nvPr/>
        </p:nvSpPr>
        <p:spPr>
          <a:xfrm>
            <a:off x="423334" y="1371600"/>
            <a:ext cx="10278533" cy="3477875"/>
          </a:xfrm>
          <a:prstGeom prst="rect">
            <a:avLst/>
          </a:prstGeom>
          <a:noFill/>
        </p:spPr>
        <p:txBody>
          <a:bodyPr wrap="square">
            <a:spAutoFit/>
          </a:bodyPr>
          <a:lstStyle/>
          <a:p>
            <a:pPr>
              <a:spcBef>
                <a:spcPts val="1200"/>
              </a:spcBef>
            </a:pPr>
            <a:r>
              <a:rPr lang="en-US" sz="2000" dirty="0">
                <a:solidFill>
                  <a:schemeClr val="bg1"/>
                </a:solidFill>
              </a:rPr>
              <a:t>Tasks a-c deal with subject access problems in a sample collection created by other students assigning subject descriptors to about 200 documents (six for each student) without any guidance whatsoever, as you did in Assignment 10. </a:t>
            </a:r>
            <a:endParaRPr lang="en-US" sz="2000" dirty="0" smtClean="0">
              <a:solidFill>
                <a:schemeClr val="bg1"/>
              </a:solidFill>
            </a:endParaRPr>
          </a:p>
          <a:p>
            <a:pPr>
              <a:spcBef>
                <a:spcPts val="1200"/>
              </a:spcBef>
            </a:pPr>
            <a:r>
              <a:rPr lang="en-US" sz="2000" dirty="0" smtClean="0">
                <a:solidFill>
                  <a:schemeClr val="bg1"/>
                </a:solidFill>
              </a:rPr>
              <a:t>The </a:t>
            </a:r>
            <a:r>
              <a:rPr lang="en-US" sz="2000" dirty="0">
                <a:solidFill>
                  <a:schemeClr val="bg1"/>
                </a:solidFill>
              </a:rPr>
              <a:t>rough alphabetical index is simply an alphabetized list of the terms assigned in this "instructionless" indexing,  with document numbers following each term. (Many terms have been culled to make the index shorter</a:t>
            </a:r>
            <a:r>
              <a:rPr lang="en-US" sz="2000" dirty="0" smtClean="0">
                <a:solidFill>
                  <a:schemeClr val="bg1"/>
                </a:solidFill>
              </a:rPr>
              <a:t>.)</a:t>
            </a:r>
          </a:p>
          <a:p>
            <a:pPr>
              <a:spcBef>
                <a:spcPts val="1200"/>
              </a:spcBef>
            </a:pPr>
            <a:r>
              <a:rPr lang="en-US" sz="2000" dirty="0">
                <a:solidFill>
                  <a:schemeClr val="bg1"/>
                </a:solidFill>
              </a:rPr>
              <a:t>The rough alphabetical </a:t>
            </a:r>
            <a:r>
              <a:rPr lang="en-US" sz="2000" dirty="0" smtClean="0">
                <a:solidFill>
                  <a:schemeClr val="bg1"/>
                </a:solidFill>
              </a:rPr>
              <a:t>index </a:t>
            </a:r>
            <a:r>
              <a:rPr lang="en-US" sz="2000" dirty="0" smtClean="0"/>
              <a:t>starts </a:t>
            </a:r>
            <a:r>
              <a:rPr lang="en-US" sz="2000" dirty="0"/>
              <a:t>in Lecture Notes p. ~</a:t>
            </a:r>
            <a:r>
              <a:rPr lang="en-US" sz="2000" dirty="0" smtClean="0"/>
              <a:t>295, go there now</a:t>
            </a:r>
          </a:p>
          <a:p>
            <a:pPr>
              <a:spcBef>
                <a:spcPts val="1200"/>
              </a:spcBef>
            </a:pPr>
            <a:endParaRPr lang="en-US" sz="2000" dirty="0"/>
          </a:p>
          <a:p>
            <a:pPr>
              <a:spcBef>
                <a:spcPts val="1200"/>
              </a:spcBef>
            </a:pPr>
            <a:r>
              <a:rPr lang="en-US" sz="2000" b="1" kern="1400" dirty="0">
                <a:solidFill>
                  <a:schemeClr val="bg1"/>
                </a:solidFill>
                <a:ea typeface="Calibri"/>
              </a:rPr>
              <a:t>Audio elaboration.  (1 min</a:t>
            </a:r>
            <a:r>
              <a:rPr lang="en-US" sz="2000" b="1" kern="1400" dirty="0" smtClean="0">
                <a:solidFill>
                  <a:schemeClr val="bg1"/>
                </a:solidFill>
                <a:ea typeface="Calibri"/>
              </a:rPr>
              <a:t>)</a:t>
            </a:r>
            <a:endParaRPr lang="en-US" sz="1800" dirty="0"/>
          </a:p>
        </p:txBody>
      </p:sp>
      <p:pic>
        <p:nvPicPr>
          <p:cNvPr id="3" name="UBLIS571DS-06.2a-2Lecture6.2aDocumentMarkupSlidesSlide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53400" y="4422437"/>
            <a:ext cx="487363" cy="487363"/>
          </a:xfrm>
          <a:prstGeom prst="rect">
            <a:avLst/>
          </a:prstGeom>
        </p:spPr>
      </p:pic>
    </p:spTree>
    <p:extLst>
      <p:ext uri="{BB962C8B-B14F-4D97-AF65-F5344CB8AC3E}">
        <p14:creationId xmlns:p14="http://schemas.microsoft.com/office/powerpoint/2010/main" val="23044392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571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9220200" cy="762000"/>
          </a:xfrm>
        </p:spPr>
        <p:txBody>
          <a:bodyPr/>
          <a:lstStyle/>
          <a:p>
            <a:pPr marL="914400" indent="-914400">
              <a:defRPr/>
            </a:pPr>
            <a:r>
              <a:rPr lang="en-US" sz="3200" dirty="0"/>
              <a:t>Task a. Identify </a:t>
            </a:r>
            <a:r>
              <a:rPr lang="en-US" sz="3200"/>
              <a:t>search </a:t>
            </a:r>
            <a:r>
              <a:rPr lang="en-US" sz="3200" smtClean="0"/>
              <a:t>terms  </a:t>
            </a:r>
            <a:r>
              <a:rPr lang="en-US" sz="2400" b="0" smtClean="0">
                <a:solidFill>
                  <a:schemeClr val="bg1"/>
                </a:solidFill>
              </a:rPr>
              <a:t>(20 min)</a:t>
            </a:r>
            <a:endParaRPr lang="en-US" sz="2400" b="0" dirty="0">
              <a:solidFill>
                <a:schemeClr val="bg1"/>
              </a:solidFill>
            </a:endParaRPr>
          </a:p>
        </p:txBody>
      </p:sp>
      <p:sp>
        <p:nvSpPr>
          <p:cNvPr id="4" name="Slide Number Placeholder 3"/>
          <p:cNvSpPr>
            <a:spLocks noGrp="1"/>
          </p:cNvSpPr>
          <p:nvPr>
            <p:ph type="sldNum" sz="quarter" idx="12"/>
          </p:nvPr>
        </p:nvSpPr>
        <p:spPr/>
        <p:txBody>
          <a:bodyPr/>
          <a:lstStyle/>
          <a:p>
            <a:pPr>
              <a:defRPr/>
            </a:pPr>
            <a:fld id="{BDBE7EF8-D788-4A0E-B8CC-75CFC5CF7804}" type="slidenum">
              <a:rPr lang="en-US" smtClean="0">
                <a:solidFill>
                  <a:srgbClr val="FFFFFF"/>
                </a:solidFill>
              </a:rPr>
              <a:pPr>
                <a:defRPr/>
              </a:pPr>
              <a:t>8</a:t>
            </a:fld>
            <a:endParaRPr lang="en-US" dirty="0">
              <a:solidFill>
                <a:srgbClr val="FFFFFF"/>
              </a:solidFill>
            </a:endParaRPr>
          </a:p>
        </p:txBody>
      </p:sp>
      <p:sp>
        <p:nvSpPr>
          <p:cNvPr id="5" name="TextBox 4"/>
          <p:cNvSpPr txBox="1"/>
          <p:nvPr/>
        </p:nvSpPr>
        <p:spPr>
          <a:xfrm>
            <a:off x="381000" y="914400"/>
            <a:ext cx="10639426" cy="4478149"/>
          </a:xfrm>
          <a:prstGeom prst="rect">
            <a:avLst/>
          </a:prstGeom>
          <a:noFill/>
        </p:spPr>
        <p:txBody>
          <a:bodyPr wrap="square">
            <a:spAutoFit/>
          </a:bodyPr>
          <a:lstStyle/>
          <a:p>
            <a:pPr marL="914400" indent="-914400">
              <a:defRPr/>
            </a:pPr>
            <a:r>
              <a:rPr lang="en-US" sz="1800" dirty="0" smtClean="0"/>
              <a:t>Familiarize </a:t>
            </a:r>
            <a:r>
              <a:rPr lang="en-US" sz="1800" dirty="0"/>
              <a:t>yourself with the rough </a:t>
            </a:r>
            <a:r>
              <a:rPr lang="en-US" sz="1800" dirty="0" smtClean="0"/>
              <a:t>alphabetical </a:t>
            </a:r>
            <a:r>
              <a:rPr lang="en-US" sz="1800" dirty="0"/>
              <a:t>index, Lecture Notes, p. 295 – </a:t>
            </a:r>
            <a:r>
              <a:rPr lang="en-US" sz="1800" dirty="0" smtClean="0"/>
              <a:t>302.</a:t>
            </a:r>
          </a:p>
          <a:p>
            <a:pPr>
              <a:spcBef>
                <a:spcPts val="1200"/>
              </a:spcBef>
              <a:defRPr/>
            </a:pPr>
            <a:r>
              <a:rPr lang="en-US" sz="1800" b="1" dirty="0" smtClean="0"/>
              <a:t>Identify </a:t>
            </a:r>
            <a:r>
              <a:rPr lang="en-US" sz="1800" b="1" dirty="0"/>
              <a:t>the terms that should be used in the rough alphabetical index </a:t>
            </a:r>
            <a:r>
              <a:rPr lang="en-US" sz="1800" b="1" dirty="0" smtClean="0"/>
              <a:t/>
            </a:r>
            <a:br>
              <a:rPr lang="en-US" sz="1800" b="1" dirty="0" smtClean="0"/>
            </a:br>
            <a:r>
              <a:rPr lang="en-US" sz="1800" b="1" dirty="0" smtClean="0"/>
              <a:t>to </a:t>
            </a:r>
            <a:r>
              <a:rPr lang="en-US" sz="1800" b="1" dirty="0"/>
              <a:t>search for the following queries (no more than 30 terms for each query</a:t>
            </a:r>
            <a:r>
              <a:rPr lang="en-US" sz="1800" b="1" dirty="0" smtClean="0"/>
              <a:t>)</a:t>
            </a:r>
            <a:r>
              <a:rPr lang="en-US" sz="1800" dirty="0"/>
              <a:t>:</a:t>
            </a:r>
            <a:endParaRPr lang="en-US" sz="1800" dirty="0" smtClean="0"/>
          </a:p>
          <a:p>
            <a:pPr marL="914400">
              <a:spcBef>
                <a:spcPts val="600"/>
              </a:spcBef>
              <a:defRPr/>
            </a:pPr>
            <a:endParaRPr lang="en-US" sz="1800" dirty="0" smtClean="0"/>
          </a:p>
          <a:p>
            <a:pPr marL="631825" indent="-631825">
              <a:spcBef>
                <a:spcPts val="900"/>
              </a:spcBef>
              <a:defRPr/>
            </a:pPr>
            <a:r>
              <a:rPr lang="en-US" sz="2000" dirty="0" smtClean="0"/>
              <a:t>1.	Harbors for large tankers.</a:t>
            </a:r>
          </a:p>
          <a:p>
            <a:pPr marL="631825" indent="-631825">
              <a:spcBef>
                <a:spcPts val="900"/>
              </a:spcBef>
              <a:defRPr/>
            </a:pPr>
            <a:r>
              <a:rPr lang="en-US" sz="2000" dirty="0" smtClean="0"/>
              <a:t>2</a:t>
            </a:r>
            <a:r>
              <a:rPr lang="en-US" sz="2000" dirty="0"/>
              <a:t>.	Air cushion craft</a:t>
            </a:r>
            <a:r>
              <a:rPr lang="en-US" sz="2000" dirty="0" smtClean="0"/>
              <a:t>.</a:t>
            </a:r>
            <a:endParaRPr lang="en-US" sz="2000" dirty="0"/>
          </a:p>
          <a:p>
            <a:pPr marL="631825" indent="-631825">
              <a:spcBef>
                <a:spcPts val="900"/>
              </a:spcBef>
              <a:defRPr/>
            </a:pPr>
            <a:r>
              <a:rPr lang="en-US" sz="2000" dirty="0"/>
              <a:t>3.	The consequences of the development of new types of vehicles for terminal design</a:t>
            </a:r>
            <a:r>
              <a:rPr lang="en-US" sz="2000" dirty="0" smtClean="0"/>
              <a:t>.</a:t>
            </a:r>
            <a:endParaRPr lang="en-US" sz="2000" dirty="0"/>
          </a:p>
          <a:p>
            <a:pPr marL="631825" indent="-631825">
              <a:spcBef>
                <a:spcPts val="900"/>
              </a:spcBef>
              <a:defRPr/>
            </a:pPr>
            <a:r>
              <a:rPr lang="en-US" sz="2000" dirty="0"/>
              <a:t>4.	Simulation of passenger flow over transportation </a:t>
            </a:r>
            <a:r>
              <a:rPr lang="en-US" sz="2000" dirty="0" smtClean="0"/>
              <a:t>networks</a:t>
            </a:r>
            <a:endParaRPr lang="en-US" sz="2000" dirty="0"/>
          </a:p>
          <a:p>
            <a:pPr marL="631825" indent="-631825">
              <a:spcBef>
                <a:spcPts val="1800"/>
              </a:spcBef>
              <a:defRPr/>
            </a:pPr>
            <a:r>
              <a:rPr lang="en-US" sz="2000" dirty="0" smtClean="0"/>
              <a:t>The following slides will take you through the queries one by one.</a:t>
            </a:r>
          </a:p>
          <a:p>
            <a:pPr marL="631825" indent="-631825">
              <a:spcBef>
                <a:spcPts val="1800"/>
              </a:spcBef>
              <a:defRPr/>
            </a:pPr>
            <a:r>
              <a:rPr lang="en-US" sz="2000" b="1" kern="1400" dirty="0" smtClean="0">
                <a:solidFill>
                  <a:schemeClr val="bg1"/>
                </a:solidFill>
                <a:ea typeface="Calibri"/>
              </a:rPr>
              <a:t>Audio </a:t>
            </a:r>
            <a:r>
              <a:rPr lang="en-US" sz="2000" b="1" kern="1400" dirty="0">
                <a:solidFill>
                  <a:schemeClr val="bg1"/>
                </a:solidFill>
                <a:ea typeface="Calibri"/>
              </a:rPr>
              <a:t>elaboration.  </a:t>
            </a:r>
            <a:r>
              <a:rPr lang="en-US" sz="2000" b="1" kern="1400" dirty="0" smtClean="0">
                <a:solidFill>
                  <a:schemeClr val="bg1"/>
                </a:solidFill>
                <a:ea typeface="Calibri"/>
              </a:rPr>
              <a:t>(2 </a:t>
            </a:r>
            <a:r>
              <a:rPr lang="en-US" sz="2000" b="1" kern="1400" dirty="0">
                <a:solidFill>
                  <a:schemeClr val="bg1"/>
                </a:solidFill>
                <a:ea typeface="Calibri"/>
              </a:rPr>
              <a:t>min</a:t>
            </a:r>
            <a:r>
              <a:rPr lang="en-US" sz="2000" b="1" kern="1400" dirty="0" smtClean="0">
                <a:solidFill>
                  <a:schemeClr val="bg1"/>
                </a:solidFill>
                <a:ea typeface="Calibri"/>
              </a:rPr>
              <a:t>)</a:t>
            </a:r>
            <a:endParaRPr lang="en-US" sz="1800" dirty="0"/>
          </a:p>
          <a:p>
            <a:pPr>
              <a:defRPr/>
            </a:pPr>
            <a:endParaRPr lang="en-US" sz="1800" dirty="0"/>
          </a:p>
        </p:txBody>
      </p:sp>
      <p:pic>
        <p:nvPicPr>
          <p:cNvPr id="3" name="UBLIS571DS-08.1a-2Lecture8.1aExplorationsInSubjectAccessSlidesSlide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05800" y="4724400"/>
            <a:ext cx="487363" cy="487363"/>
          </a:xfrm>
          <a:prstGeom prst="rect">
            <a:avLst/>
          </a:prstGeom>
        </p:spPr>
      </p:pic>
    </p:spTree>
    <p:extLst>
      <p:ext uri="{BB962C8B-B14F-4D97-AF65-F5344CB8AC3E}">
        <p14:creationId xmlns:p14="http://schemas.microsoft.com/office/powerpoint/2010/main" val="23426690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12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5774" y="460697"/>
            <a:ext cx="9906000" cy="4062651"/>
          </a:xfrm>
          <a:prstGeom prst="rect">
            <a:avLst/>
          </a:prstGeom>
          <a:noFill/>
        </p:spPr>
        <p:txBody>
          <a:bodyPr>
            <a:spAutoFit/>
          </a:bodyPr>
          <a:lstStyle/>
          <a:p>
            <a:pPr marL="914400" indent="-914400">
              <a:defRPr/>
            </a:pPr>
            <a:r>
              <a:rPr lang="en-US" sz="2400" b="1" dirty="0"/>
              <a:t>Task a. Identify search </a:t>
            </a:r>
            <a:r>
              <a:rPr lang="en-US" sz="2400" b="1" dirty="0" smtClean="0"/>
              <a:t>terms. Question 1, concept 1  Your thoughts</a:t>
            </a:r>
          </a:p>
          <a:p>
            <a:pPr marL="631825" indent="-631825">
              <a:spcBef>
                <a:spcPts val="900"/>
              </a:spcBef>
              <a:defRPr/>
            </a:pPr>
            <a:endParaRPr lang="en-US" sz="2400" b="1" dirty="0" smtClean="0"/>
          </a:p>
          <a:p>
            <a:pPr marL="631825" indent="-631825">
              <a:spcBef>
                <a:spcPts val="900"/>
              </a:spcBef>
              <a:defRPr/>
            </a:pPr>
            <a:r>
              <a:rPr lang="en-US" sz="2400" b="1" dirty="0" smtClean="0"/>
              <a:t>Harbors</a:t>
            </a:r>
            <a:r>
              <a:rPr lang="en-US" sz="2400" dirty="0" smtClean="0"/>
              <a:t> for large tankers.</a:t>
            </a:r>
          </a:p>
          <a:p>
            <a:pPr>
              <a:spcBef>
                <a:spcPts val="900"/>
              </a:spcBef>
              <a:defRPr/>
            </a:pPr>
            <a:endParaRPr lang="en-US" sz="2000" b="1" dirty="0"/>
          </a:p>
          <a:p>
            <a:pPr>
              <a:spcBef>
                <a:spcPts val="900"/>
              </a:spcBef>
              <a:defRPr/>
            </a:pPr>
            <a:r>
              <a:rPr lang="en-US" sz="2000" dirty="0" smtClean="0"/>
              <a:t>Look </a:t>
            </a:r>
            <a:r>
              <a:rPr lang="en-US" sz="2000" dirty="0"/>
              <a:t>in the rough alphabetical index for </a:t>
            </a:r>
            <a:r>
              <a:rPr lang="en-US" sz="2000" dirty="0" smtClean="0"/>
              <a:t>terms under which we should search to find documents dealing with </a:t>
            </a:r>
            <a:r>
              <a:rPr lang="en-US" sz="2000" b="1" dirty="0" smtClean="0"/>
              <a:t>harbors</a:t>
            </a:r>
            <a:r>
              <a:rPr lang="en-US" sz="2000" dirty="0" smtClean="0"/>
              <a:t>; </a:t>
            </a:r>
            <a:br>
              <a:rPr lang="en-US" sz="2000" dirty="0" smtClean="0"/>
            </a:br>
            <a:r>
              <a:rPr lang="en-US" sz="2000" dirty="0" smtClean="0"/>
              <a:t>think about all terms and term variants that designate the concept </a:t>
            </a:r>
            <a:r>
              <a:rPr lang="en-US" sz="2000" b="1" dirty="0" smtClean="0"/>
              <a:t>harbors.</a:t>
            </a:r>
          </a:p>
          <a:p>
            <a:pPr>
              <a:defRPr/>
            </a:pPr>
            <a:endParaRPr lang="en-US" sz="1800" b="1" dirty="0"/>
          </a:p>
          <a:p>
            <a:pPr>
              <a:defRPr/>
            </a:pPr>
            <a:r>
              <a:rPr lang="en-US" sz="2000" b="1" dirty="0" smtClean="0"/>
              <a:t>Note as many terms and term variants as you can think of,</a:t>
            </a:r>
            <a:br>
              <a:rPr lang="en-US" sz="2000" b="1" dirty="0" smtClean="0"/>
            </a:br>
            <a:r>
              <a:rPr lang="en-US" sz="2000" b="1" dirty="0" smtClean="0"/>
              <a:t>then go to slides 8 and 9</a:t>
            </a:r>
            <a:endParaRPr lang="en-US" sz="2000" b="1" dirty="0"/>
          </a:p>
          <a:p>
            <a:pPr>
              <a:defRPr/>
            </a:pPr>
            <a:endParaRPr lang="en-US" sz="1800" dirty="0"/>
          </a:p>
        </p:txBody>
      </p:sp>
      <p:sp>
        <p:nvSpPr>
          <p:cNvPr id="5" name="Slide Number Placeholder 4"/>
          <p:cNvSpPr>
            <a:spLocks noGrp="1"/>
          </p:cNvSpPr>
          <p:nvPr>
            <p:ph type="sldNum" sz="quarter" idx="12"/>
          </p:nvPr>
        </p:nvSpPr>
        <p:spPr/>
        <p:txBody>
          <a:bodyPr/>
          <a:lstStyle/>
          <a:p>
            <a:pPr>
              <a:defRPr/>
            </a:pPr>
            <a:fld id="{1C34AABC-7A0A-4F81-8B5A-F7715F07E9BB}" type="slidenum">
              <a:rPr lang="en-US" smtClean="0"/>
              <a:pPr>
                <a:defRPr/>
              </a:pPr>
              <a:t>9</a:t>
            </a:fld>
            <a:endParaRPr lang="en-US" dirty="0"/>
          </a:p>
        </p:txBody>
      </p:sp>
    </p:spTree>
    <p:extLst>
      <p:ext uri="{BB962C8B-B14F-4D97-AF65-F5344CB8AC3E}">
        <p14:creationId xmlns:p14="http://schemas.microsoft.com/office/powerpoint/2010/main" val="2118506483"/>
      </p:ext>
    </p:extLst>
  </p:cSld>
  <p:clrMapOvr>
    <a:masterClrMapping/>
  </p:clrMapOvr>
  <p:transition advClick="0"/>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Default Design">
  <a:themeElements>
    <a:clrScheme name="">
      <a:dk1>
        <a:srgbClr val="FFFFFF"/>
      </a:dk1>
      <a:lt1>
        <a:srgbClr val="FFFFFF"/>
      </a:lt1>
      <a:dk2>
        <a:srgbClr val="FFFF00"/>
      </a:dk2>
      <a:lt2>
        <a:srgbClr val="80808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Default Design">
  <a:themeElements>
    <a:clrScheme name="">
      <a:dk1>
        <a:srgbClr val="FFFFFF"/>
      </a:dk1>
      <a:lt1>
        <a:srgbClr val="FFFFFF"/>
      </a:lt1>
      <a:dk2>
        <a:srgbClr val="FFFF00"/>
      </a:dk2>
      <a:lt2>
        <a:srgbClr val="80808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14935</TotalTime>
  <Words>7039</Words>
  <Application>Microsoft Office PowerPoint</Application>
  <PresentationFormat>Custom</PresentationFormat>
  <Paragraphs>3794</Paragraphs>
  <Slides>67</Slides>
  <Notes>0</Notes>
  <HiddenSlides>0</HiddenSlides>
  <MMClips>49</MMClips>
  <ScaleCrop>false</ScaleCrop>
  <HeadingPairs>
    <vt:vector size="4" baseType="variant">
      <vt:variant>
        <vt:lpstr>Theme</vt:lpstr>
      </vt:variant>
      <vt:variant>
        <vt:i4>4</vt:i4>
      </vt:variant>
      <vt:variant>
        <vt:lpstr>Slide Titles</vt:lpstr>
      </vt:variant>
      <vt:variant>
        <vt:i4>67</vt:i4>
      </vt:variant>
    </vt:vector>
  </HeadingPairs>
  <TitlesOfParts>
    <vt:vector size="71" baseType="lpstr">
      <vt:lpstr>Office Theme</vt:lpstr>
      <vt:lpstr>Custom Design</vt:lpstr>
      <vt:lpstr>7_Default Design</vt:lpstr>
      <vt:lpstr>8_Default Design</vt:lpstr>
      <vt:lpstr>UB LIS 571 Soergel Lecture 8.1a   Explorations in subject access based on Assignment 10</vt:lpstr>
      <vt:lpstr>How to use these slides repeated</vt:lpstr>
      <vt:lpstr>Special instructions for  Lecture 8.1a slides.  Read</vt:lpstr>
      <vt:lpstr>Outline</vt:lpstr>
      <vt:lpstr>Introduction  (8 min)</vt:lpstr>
      <vt:lpstr>Tasks a-e:  Exploring problems of the index language in an IR system  Overview (repeated from Lecture Notes, p. ~289) </vt:lpstr>
      <vt:lpstr>Tasks a-c:  Dealing with the sample collection </vt:lpstr>
      <vt:lpstr>Task a. Identify search terms  (20 min)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Task b: Design a good alphabetical index (12 min)</vt:lpstr>
      <vt:lpstr>PowerPoint Presentation</vt:lpstr>
      <vt:lpstr>PowerPoint Presentation</vt:lpstr>
      <vt:lpstr>PowerPoint Presentation</vt:lpstr>
      <vt:lpstr>PowerPoint Presentation</vt:lpstr>
      <vt:lpstr>Task c: Establish an index language  for a computerized IR system in the field of transportation (40 min)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step  Arranging elemental concepts in a meaningful order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Tasks d-e:   Dealing with existing systems  used in American libraries (Task d 20 min</vt:lpstr>
      <vt:lpstr>1 Library of Congress Subject Headings (LCSH)</vt:lpstr>
      <vt:lpstr>2 Library of Congress Classification (LCC)</vt:lpstr>
      <vt:lpstr>Tasks d and e: Practical use</vt:lpstr>
      <vt:lpstr>Task d. Library of Congress Subject Headings (LCSH). Introduction</vt:lpstr>
      <vt:lpstr>PowerPoint Presentation</vt:lpstr>
      <vt:lpstr>Task e. Library of Congress Classification LCC) (75 min) </vt:lpstr>
      <vt:lpstr>Task e. Library of Congress Classification LCC)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dsoergel</dc:creator>
  <cp:lastModifiedBy>dsoergel</cp:lastModifiedBy>
  <cp:revision>771</cp:revision>
  <dcterms:created xsi:type="dcterms:W3CDTF">2012-02-22T17:18:44Z</dcterms:created>
  <dcterms:modified xsi:type="dcterms:W3CDTF">2016-03-14T01:34:40Z</dcterms:modified>
</cp:coreProperties>
</file>