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7"/>
  </p:notesMasterIdLst>
  <p:sldIdLst>
    <p:sldId id="260" r:id="rId2"/>
    <p:sldId id="264" r:id="rId3"/>
    <p:sldId id="263" r:id="rId4"/>
    <p:sldId id="259" r:id="rId5"/>
    <p:sldId id="261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94649" autoAdjust="0"/>
  </p:normalViewPr>
  <p:slideViewPr>
    <p:cSldViewPr>
      <p:cViewPr varScale="1">
        <p:scale>
          <a:sx n="80" d="100"/>
          <a:sy n="80" d="100"/>
        </p:scale>
        <p:origin x="-1406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hyperlink" Target="https://www.ebscohost.com/academic/readers-guide-to-periodical-literature" TargetMode="External"/><Relationship Id="rId5" Type="http://schemas.openxmlformats.org/officeDocument/2006/relationships/hyperlink" Target="http://www.hwwilsoninprint.com/periodicals.php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3048000"/>
          </a:xfrm>
        </p:spPr>
        <p:txBody>
          <a:bodyPr/>
          <a:lstStyle/>
          <a:p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8.2a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 smtClean="0"/>
              <a:t>Index language functions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1269" y="3505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562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Includes audio.			</a:t>
            </a:r>
            <a:r>
              <a:rPr lang="en-US" smtClean="0">
                <a:solidFill>
                  <a:schemeClr val="bg1"/>
                </a:solidFill>
              </a:rPr>
              <a:t>	</a:t>
            </a:r>
            <a:r>
              <a:rPr lang="en-US" smtClean="0">
                <a:solidFill>
                  <a:schemeClr val="bg1"/>
                </a:solidFill>
              </a:rPr>
              <a:t>          45 min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816502"/>
              </p:ext>
            </p:extLst>
          </p:nvPr>
        </p:nvGraphicFramePr>
        <p:xfrm>
          <a:off x="304800" y="1752600"/>
          <a:ext cx="8610599" cy="23164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81600"/>
                <a:gridCol w="1676400"/>
                <a:gridCol w="1752599"/>
              </a:tblGrid>
              <a:tr h="42672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Index language functions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 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Document representation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 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7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1 </a:t>
            </a:r>
            <a:r>
              <a:rPr lang="en-US" sz="3200" dirty="0" smtClean="0"/>
              <a:t>Index language functions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295400"/>
            <a:ext cx="89154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Textbook Chapter 13, p. 225 – 249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First read the chapter, then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Listen to the audio while following in </a:t>
            </a:r>
            <a:r>
              <a:rPr lang="en-US" sz="1800" smtClean="0">
                <a:solidFill>
                  <a:schemeClr val="bg1"/>
                </a:solidFill>
              </a:rPr>
              <a:t>the </a:t>
            </a:r>
            <a:r>
              <a:rPr lang="en-US" sz="1800" smtClean="0">
                <a:solidFill>
                  <a:schemeClr val="bg1"/>
                </a:solidFill>
              </a:rPr>
              <a:t>textbook (25 min)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Note</a:t>
            </a:r>
            <a:r>
              <a:rPr lang="en-US" sz="1800" smtClean="0">
                <a:solidFill>
                  <a:schemeClr val="bg1"/>
                </a:solidFill>
              </a:rPr>
              <a:t>: </a:t>
            </a:r>
            <a:r>
              <a:rPr lang="en-US" sz="1800" smtClean="0">
                <a:solidFill>
                  <a:schemeClr val="bg1"/>
                </a:solidFill>
              </a:rPr>
              <a:t>	I </a:t>
            </a:r>
            <a:r>
              <a:rPr lang="en-US" sz="1800" dirty="0" smtClean="0">
                <a:solidFill>
                  <a:schemeClr val="bg1"/>
                </a:solidFill>
              </a:rPr>
              <a:t>switched </a:t>
            </a:r>
            <a:r>
              <a:rPr lang="en-US" sz="1800" smtClean="0">
                <a:solidFill>
                  <a:schemeClr val="bg1"/>
                </a:solidFill>
              </a:rPr>
              <a:t>the </a:t>
            </a:r>
            <a:r>
              <a:rPr lang="en-US" sz="1800" smtClean="0">
                <a:solidFill>
                  <a:schemeClr val="bg1"/>
                </a:solidFill>
              </a:rPr>
              <a:t>order: 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Lecture 8.2a covers </a:t>
            </a:r>
            <a:r>
              <a:rPr lang="en-US" sz="1800" dirty="0" smtClean="0">
                <a:solidFill>
                  <a:schemeClr val="bg1"/>
                </a:solidFill>
              </a:rPr>
              <a:t>Chapter 13</a:t>
            </a:r>
            <a:r>
              <a:rPr lang="en-US" sz="1800" smtClean="0">
                <a:solidFill>
                  <a:schemeClr val="bg1"/>
                </a:solidFill>
              </a:rPr>
              <a:t>, </a:t>
            </a:r>
            <a:r>
              <a:rPr lang="en-US" sz="1800" smtClean="0">
                <a:solidFill>
                  <a:schemeClr val="bg1"/>
                </a:solidFill>
              </a:rPr>
              <a:t>Lecture 8.2b covers </a:t>
            </a:r>
            <a:r>
              <a:rPr lang="en-US" sz="1800" dirty="0" smtClean="0">
                <a:solidFill>
                  <a:schemeClr val="bg1"/>
                </a:solidFill>
              </a:rPr>
              <a:t>Chapter 12</a:t>
            </a:r>
          </a:p>
          <a:p>
            <a:pPr marL="0" indent="0">
              <a:buNone/>
            </a:pPr>
            <a:r>
              <a:rPr lang="en-US" sz="1800" smtClean="0">
                <a:solidFill>
                  <a:schemeClr val="bg1"/>
                </a:solidFill>
              </a:rPr>
              <a:t>Discussion question repeated her  </a:t>
            </a:r>
            <a:r>
              <a:rPr lang="en-US" sz="1800" smtClean="0">
                <a:solidFill>
                  <a:schemeClr val="bg1"/>
                </a:solidFill>
              </a:rPr>
              <a:t>from </a:t>
            </a:r>
            <a:r>
              <a:rPr lang="en-US" sz="1800" smtClean="0">
                <a:solidFill>
                  <a:schemeClr val="bg1"/>
                </a:solidFill>
              </a:rPr>
              <a:t>Lecture Notes, p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  <a:r>
              <a:rPr lang="en-US" sz="1800" smtClean="0">
                <a:solidFill>
                  <a:schemeClr val="bg1"/>
                </a:solidFill>
              </a:rPr>
              <a:t>341: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457200" indent="0">
              <a:buNone/>
            </a:pPr>
            <a:r>
              <a:rPr lang="en-US" sz="1800" spc="-30" dirty="0"/>
              <a:t>How could request-oriented indexing be implemented in a reference </a:t>
            </a:r>
            <a:r>
              <a:rPr lang="en-US" sz="1800" spc="-30"/>
              <a:t>tool </a:t>
            </a:r>
            <a:r>
              <a:rPr lang="en-US" sz="1800" spc="-30" smtClean="0"/>
              <a:t>addressed</a:t>
            </a:r>
            <a:r>
              <a:rPr lang="en-US" sz="1800" smtClean="0"/>
              <a:t> </a:t>
            </a:r>
            <a:r>
              <a:rPr lang="en-US" sz="1800" dirty="0"/>
              <a:t>to a general audience, such as the </a:t>
            </a:r>
            <a:r>
              <a:rPr lang="en-US" sz="1800" i="1" dirty="0"/>
              <a:t>Reader's Guide to </a:t>
            </a:r>
            <a:r>
              <a:rPr lang="en-US" sz="1800" i="1"/>
              <a:t>Periodical </a:t>
            </a:r>
            <a:r>
              <a:rPr lang="en-US" sz="1800" i="1" smtClean="0"/>
              <a:t>Literature</a:t>
            </a:r>
            <a:r>
              <a:rPr lang="en-US" sz="1800" smtClean="0"/>
              <a:t>?</a:t>
            </a:r>
          </a:p>
          <a:p>
            <a:pPr marL="457200" indent="0">
              <a:spcBef>
                <a:spcPts val="0"/>
              </a:spcBef>
              <a:buNone/>
            </a:pPr>
            <a:r>
              <a:rPr lang="en-US" sz="1800" smtClean="0">
                <a:solidFill>
                  <a:schemeClr val="bg1"/>
                </a:solidFill>
                <a:hlinkClick r:id="rId5"/>
              </a:rPr>
              <a:t>http</a:t>
            </a:r>
            <a:r>
              <a:rPr lang="en-US" sz="1800">
                <a:solidFill>
                  <a:schemeClr val="bg1"/>
                </a:solidFill>
                <a:hlinkClick r:id="rId5"/>
              </a:rPr>
              <a:t>://www.hwwilsoninprint.com/periodicals.php</a:t>
            </a:r>
            <a:endParaRPr lang="en-US" sz="1800">
              <a:solidFill>
                <a:schemeClr val="bg1"/>
              </a:solidFill>
            </a:endParaRPr>
          </a:p>
          <a:p>
            <a:pPr marL="457200" indent="0">
              <a:spcBef>
                <a:spcPts val="0"/>
              </a:spcBef>
              <a:buNone/>
            </a:pPr>
            <a:r>
              <a:rPr lang="en-US" sz="1800" smtClean="0">
                <a:solidFill>
                  <a:schemeClr val="bg1"/>
                </a:solidFill>
                <a:hlinkClick r:id="rId6"/>
              </a:rPr>
              <a:t>https://www.ebscohost.com/academic/readers-guide-to-periodical-literature</a:t>
            </a:r>
            <a:r>
              <a:rPr lang="en-US" sz="1800" smtClean="0">
                <a:solidFill>
                  <a:schemeClr val="bg1"/>
                </a:solidFill>
              </a:rPr>
              <a:t/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Accessible through the UB Libraries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smtClean="0">
                <a:solidFill>
                  <a:srgbClr val="FF0000"/>
                </a:solidFill>
              </a:rPr>
              <a:t>Post some thoughts on the UBlearns discussion board (required)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2" name="UBLIS571DS-08.2a-2Lecture8.2aIndexLanguageFunctionsSlidesSlide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7898" y="2286000"/>
            <a:ext cx="487363" cy="4873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2 Document representation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458200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Lecture Notes,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b="1" smtClean="0">
                <a:solidFill>
                  <a:schemeClr val="bg1"/>
                </a:solidFill>
              </a:rPr>
              <a:t>344 </a:t>
            </a:r>
            <a:r>
              <a:rPr lang="en-US" b="1" smtClean="0">
                <a:solidFill>
                  <a:schemeClr val="bg1"/>
                </a:solidFill>
              </a:rPr>
              <a:t>– </a:t>
            </a:r>
            <a:r>
              <a:rPr lang="en-US" b="1" smtClean="0">
                <a:solidFill>
                  <a:schemeClr val="bg1"/>
                </a:solidFill>
              </a:rPr>
              <a:t>345</a:t>
            </a: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344 </a:t>
            </a:r>
            <a:r>
              <a:rPr lang="en-US" dirty="0" smtClean="0">
                <a:solidFill>
                  <a:schemeClr val="bg1"/>
                </a:solidFill>
              </a:rPr>
              <a:t>has the text and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345 </a:t>
            </a:r>
            <a:r>
              <a:rPr lang="en-US" dirty="0" smtClean="0">
                <a:solidFill>
                  <a:schemeClr val="bg1"/>
                </a:solidFill>
              </a:rPr>
              <a:t>sample abstracts to read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First read the lecture notes, especially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344</a:t>
            </a:r>
            <a:r>
              <a:rPr lang="en-US" dirty="0" smtClean="0">
                <a:solidFill>
                  <a:schemeClr val="bg1"/>
                </a:solidFill>
              </a:rPr>
              <a:t>, then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Listen to the audio while following in the lecture notes starting on p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r>
              <a:rPr lang="en-US" smtClean="0">
                <a:solidFill>
                  <a:schemeClr val="bg1"/>
                </a:solidFill>
              </a:rPr>
              <a:t>344 (10 min).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mtClean="0">
                <a:solidFill>
                  <a:schemeClr val="bg1"/>
                </a:solidFill>
              </a:rPr>
              <a:t>End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3" name="UBLIS571DS-08.2a-2Lecture8.2aIndexLanguageFunctionsSlides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2685" y="403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19252</TotalTime>
  <Words>172</Words>
  <Application>Microsoft Office PowerPoint</Application>
  <PresentationFormat>On-screen Show (4:3)</PresentationFormat>
  <Paragraphs>47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7_Default Design</vt:lpstr>
      <vt:lpstr>UB LIS 571 Soergel Lecture 8.2a   Index language functions</vt:lpstr>
      <vt:lpstr>How to use these slides repeated</vt:lpstr>
      <vt:lpstr>Outline</vt:lpstr>
      <vt:lpstr>1 Index language functions</vt:lpstr>
      <vt:lpstr>2 Document representation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676</cp:revision>
  <dcterms:created xsi:type="dcterms:W3CDTF">2002-10-21T17:52:26Z</dcterms:created>
  <dcterms:modified xsi:type="dcterms:W3CDTF">2016-03-16T22:03:02Z</dcterms:modified>
</cp:coreProperties>
</file>