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4630400" cy="7315200"/>
  <p:notesSz cx="6858000" cy="9144000"/>
  <p:defaultTextStyle>
    <a:defPPr>
      <a:defRPr lang="en-US"/>
    </a:defPPr>
    <a:lvl1pPr marL="0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7004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4008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81012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8016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5020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62024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9029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6033" algn="l" defTabSz="1254008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60"/>
  </p:normalViewPr>
  <p:slideViewPr>
    <p:cSldViewPr>
      <p:cViewPr varScale="1">
        <p:scale>
          <a:sx n="77" d="100"/>
          <a:sy n="77" d="100"/>
        </p:scale>
        <p:origin x="-298" y="-77"/>
      </p:cViewPr>
      <p:guideLst>
        <p:guide orient="horz" pos="2304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272455"/>
            <a:ext cx="12435840" cy="15680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145280"/>
            <a:ext cx="1024128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2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54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81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08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3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89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16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9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482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972284" y="313268"/>
            <a:ext cx="5265421" cy="665649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0946" y="313268"/>
            <a:ext cx="15557499" cy="665649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7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963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4700694"/>
            <a:ext cx="12435840" cy="1452880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100496"/>
            <a:ext cx="12435840" cy="1600199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2700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5400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810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5080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1350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620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890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50160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37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945" y="1820334"/>
            <a:ext cx="10411459" cy="5149426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245" y="1820334"/>
            <a:ext cx="10411461" cy="5149426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7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292948"/>
            <a:ext cx="1316736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4" y="1637456"/>
            <a:ext cx="6464301" cy="68241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7004" indent="0">
              <a:buNone/>
              <a:defRPr sz="2700" b="1"/>
            </a:lvl2pPr>
            <a:lvl3pPr marL="1254008" indent="0">
              <a:buNone/>
              <a:defRPr sz="2500" b="1"/>
            </a:lvl3pPr>
            <a:lvl4pPr marL="1881012" indent="0">
              <a:buNone/>
              <a:defRPr sz="2200" b="1"/>
            </a:lvl4pPr>
            <a:lvl5pPr marL="2508016" indent="0">
              <a:buNone/>
              <a:defRPr sz="2200" b="1"/>
            </a:lvl5pPr>
            <a:lvl6pPr marL="3135020" indent="0">
              <a:buNone/>
              <a:defRPr sz="2200" b="1"/>
            </a:lvl6pPr>
            <a:lvl7pPr marL="3762024" indent="0">
              <a:buNone/>
              <a:defRPr sz="2200" b="1"/>
            </a:lvl7pPr>
            <a:lvl8pPr marL="4389029" indent="0">
              <a:buNone/>
              <a:defRPr sz="2200" b="1"/>
            </a:lvl8pPr>
            <a:lvl9pPr marL="5016033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4" y="2319868"/>
            <a:ext cx="6464301" cy="421470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637456"/>
            <a:ext cx="6466840" cy="68241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27004" indent="0">
              <a:buNone/>
              <a:defRPr sz="2700" b="1"/>
            </a:lvl2pPr>
            <a:lvl3pPr marL="1254008" indent="0">
              <a:buNone/>
              <a:defRPr sz="2500" b="1"/>
            </a:lvl3pPr>
            <a:lvl4pPr marL="1881012" indent="0">
              <a:buNone/>
              <a:defRPr sz="2200" b="1"/>
            </a:lvl4pPr>
            <a:lvl5pPr marL="2508016" indent="0">
              <a:buNone/>
              <a:defRPr sz="2200" b="1"/>
            </a:lvl5pPr>
            <a:lvl6pPr marL="3135020" indent="0">
              <a:buNone/>
              <a:defRPr sz="2200" b="1"/>
            </a:lvl6pPr>
            <a:lvl7pPr marL="3762024" indent="0">
              <a:buNone/>
              <a:defRPr sz="2200" b="1"/>
            </a:lvl7pPr>
            <a:lvl8pPr marL="4389029" indent="0">
              <a:buNone/>
              <a:defRPr sz="2200" b="1"/>
            </a:lvl8pPr>
            <a:lvl9pPr marL="5016033" indent="0">
              <a:buNone/>
              <a:defRPr sz="2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319868"/>
            <a:ext cx="6466840" cy="4214707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49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8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62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5" y="291253"/>
            <a:ext cx="4813301" cy="1239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291255"/>
            <a:ext cx="8178800" cy="624332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5" y="1530775"/>
            <a:ext cx="4813301" cy="5003801"/>
          </a:xfrm>
        </p:spPr>
        <p:txBody>
          <a:bodyPr/>
          <a:lstStyle>
            <a:lvl1pPr marL="0" indent="0">
              <a:buNone/>
              <a:defRPr sz="1900"/>
            </a:lvl1pPr>
            <a:lvl2pPr marL="627004" indent="0">
              <a:buNone/>
              <a:defRPr sz="1600"/>
            </a:lvl2pPr>
            <a:lvl3pPr marL="1254008" indent="0">
              <a:buNone/>
              <a:defRPr sz="1400"/>
            </a:lvl3pPr>
            <a:lvl4pPr marL="1881012" indent="0">
              <a:buNone/>
              <a:defRPr sz="1200"/>
            </a:lvl4pPr>
            <a:lvl5pPr marL="2508016" indent="0">
              <a:buNone/>
              <a:defRPr sz="1200"/>
            </a:lvl5pPr>
            <a:lvl6pPr marL="3135020" indent="0">
              <a:buNone/>
              <a:defRPr sz="1200"/>
            </a:lvl6pPr>
            <a:lvl7pPr marL="3762024" indent="0">
              <a:buNone/>
              <a:defRPr sz="1200"/>
            </a:lvl7pPr>
            <a:lvl8pPr marL="4389029" indent="0">
              <a:buNone/>
              <a:defRPr sz="1200"/>
            </a:lvl8pPr>
            <a:lvl9pPr marL="501603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88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120641"/>
            <a:ext cx="8778240" cy="60452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653627"/>
            <a:ext cx="8778240" cy="4389120"/>
          </a:xfrm>
        </p:spPr>
        <p:txBody>
          <a:bodyPr/>
          <a:lstStyle>
            <a:lvl1pPr marL="0" indent="0">
              <a:buNone/>
              <a:defRPr sz="4400"/>
            </a:lvl1pPr>
            <a:lvl2pPr marL="627004" indent="0">
              <a:buNone/>
              <a:defRPr sz="3800"/>
            </a:lvl2pPr>
            <a:lvl3pPr marL="1254008" indent="0">
              <a:buNone/>
              <a:defRPr sz="3300"/>
            </a:lvl3pPr>
            <a:lvl4pPr marL="1881012" indent="0">
              <a:buNone/>
              <a:defRPr sz="2700"/>
            </a:lvl4pPr>
            <a:lvl5pPr marL="2508016" indent="0">
              <a:buNone/>
              <a:defRPr sz="2700"/>
            </a:lvl5pPr>
            <a:lvl6pPr marL="3135020" indent="0">
              <a:buNone/>
              <a:defRPr sz="2700"/>
            </a:lvl6pPr>
            <a:lvl7pPr marL="3762024" indent="0">
              <a:buNone/>
              <a:defRPr sz="2700"/>
            </a:lvl7pPr>
            <a:lvl8pPr marL="4389029" indent="0">
              <a:buNone/>
              <a:defRPr sz="2700"/>
            </a:lvl8pPr>
            <a:lvl9pPr marL="5016033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5725161"/>
            <a:ext cx="8778240" cy="858519"/>
          </a:xfrm>
        </p:spPr>
        <p:txBody>
          <a:bodyPr/>
          <a:lstStyle>
            <a:lvl1pPr marL="0" indent="0">
              <a:buNone/>
              <a:defRPr sz="1900"/>
            </a:lvl1pPr>
            <a:lvl2pPr marL="627004" indent="0">
              <a:buNone/>
              <a:defRPr sz="1600"/>
            </a:lvl2pPr>
            <a:lvl3pPr marL="1254008" indent="0">
              <a:buNone/>
              <a:defRPr sz="1400"/>
            </a:lvl3pPr>
            <a:lvl4pPr marL="1881012" indent="0">
              <a:buNone/>
              <a:defRPr sz="1200"/>
            </a:lvl4pPr>
            <a:lvl5pPr marL="2508016" indent="0">
              <a:buNone/>
              <a:defRPr sz="1200"/>
            </a:lvl5pPr>
            <a:lvl6pPr marL="3135020" indent="0">
              <a:buNone/>
              <a:defRPr sz="1200"/>
            </a:lvl6pPr>
            <a:lvl7pPr marL="3762024" indent="0">
              <a:buNone/>
              <a:defRPr sz="1200"/>
            </a:lvl7pPr>
            <a:lvl8pPr marL="4389029" indent="0">
              <a:buNone/>
              <a:defRPr sz="1200"/>
            </a:lvl8pPr>
            <a:lvl9pPr marL="501603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D92E-CF16-4ECA-B46A-7F60F07D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292948"/>
            <a:ext cx="13167360" cy="1219200"/>
          </a:xfrm>
          <a:prstGeom prst="rect">
            <a:avLst/>
          </a:prstGeom>
        </p:spPr>
        <p:txBody>
          <a:bodyPr vert="horz" lIns="125401" tIns="62700" rIns="125401" bIns="627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706880"/>
            <a:ext cx="13167360" cy="4827694"/>
          </a:xfrm>
          <a:prstGeom prst="rect">
            <a:avLst/>
          </a:prstGeom>
        </p:spPr>
        <p:txBody>
          <a:bodyPr vert="horz" lIns="125401" tIns="62700" rIns="125401" bIns="627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6780107"/>
            <a:ext cx="3413760" cy="389467"/>
          </a:xfrm>
          <a:prstGeom prst="rect">
            <a:avLst/>
          </a:prstGeom>
        </p:spPr>
        <p:txBody>
          <a:bodyPr vert="horz" lIns="125401" tIns="62700" rIns="125401" bIns="6270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84763-857A-41C2-8970-C2D2EEFB58E4}" type="datetimeFigureOut">
              <a:rPr lang="en-US" smtClean="0"/>
              <a:t>3/19/2016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6780107"/>
            <a:ext cx="4632960" cy="389467"/>
          </a:xfrm>
          <a:prstGeom prst="rect">
            <a:avLst/>
          </a:prstGeom>
        </p:spPr>
        <p:txBody>
          <a:bodyPr vert="horz" lIns="125401" tIns="62700" rIns="125401" bIns="6270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6780107"/>
            <a:ext cx="3413760" cy="389467"/>
          </a:xfrm>
          <a:prstGeom prst="rect">
            <a:avLst/>
          </a:prstGeom>
        </p:spPr>
        <p:txBody>
          <a:bodyPr vert="horz" lIns="125401" tIns="62700" rIns="125401" bIns="6270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2D92E-CF16-4ECA-B46A-7F60F07D0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8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54008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0253" indent="-470253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8882" indent="-391878" algn="l" defTabSz="1254008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7510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14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21518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8522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5527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02531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9535" indent="-313502" algn="l" defTabSz="1254008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04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4008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1012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8016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5020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2024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9029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6033" algn="l" defTabSz="12540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5165" y="1905000"/>
            <a:ext cx="6917635" cy="52475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Arranging </a:t>
            </a:r>
            <a:r>
              <a:rPr lang="en-US" sz="2000" b="1" dirty="0" smtClean="0">
                <a:solidFill>
                  <a:schemeClr val="bg1"/>
                </a:solidFill>
              </a:rPr>
              <a:t>elemental concepts into a meaningful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"</a:t>
            </a:r>
            <a:r>
              <a:rPr lang="en-US" sz="2000" b="1" dirty="0" smtClean="0">
                <a:solidFill>
                  <a:schemeClr val="bg1"/>
                </a:solidFill>
              </a:rPr>
              <a:t>conceptual map" of a domain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in </a:t>
            </a:r>
            <a:r>
              <a:rPr lang="en-US" sz="2000" dirty="0" smtClean="0">
                <a:solidFill>
                  <a:schemeClr val="bg1"/>
                </a:solidFill>
              </a:rPr>
              <a:t>the example </a:t>
            </a:r>
            <a:r>
              <a:rPr lang="en-US" sz="2000" b="1" dirty="0" smtClean="0">
                <a:solidFill>
                  <a:schemeClr val="bg1"/>
                </a:solidFill>
              </a:rPr>
              <a:t>education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smtClean="0">
                <a:solidFill>
                  <a:schemeClr val="bg1"/>
                </a:solidFill>
              </a:rPr>
              <a:t>Put </a:t>
            </a:r>
            <a:r>
              <a:rPr lang="en-US" sz="2000" dirty="0" smtClean="0">
                <a:solidFill>
                  <a:schemeClr val="bg1"/>
                </a:solidFill>
              </a:rPr>
              <a:t>differently, copied from </a:t>
            </a:r>
            <a:r>
              <a:rPr lang="en-US" sz="2000" dirty="0">
                <a:solidFill>
                  <a:schemeClr val="bg1"/>
                </a:solidFill>
              </a:rPr>
              <a:t>Lecture Notes p</a:t>
            </a:r>
            <a:r>
              <a:rPr lang="en-US" sz="2000">
                <a:solidFill>
                  <a:schemeClr val="bg1"/>
                </a:solidFill>
              </a:rPr>
              <a:t>. </a:t>
            </a:r>
            <a:r>
              <a:rPr lang="en-US" sz="2000" smtClean="0">
                <a:solidFill>
                  <a:schemeClr val="bg1"/>
                </a:solidFill>
              </a:rPr>
              <a:t>357: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Build </a:t>
            </a:r>
            <a:r>
              <a:rPr lang="en-US" sz="2000" b="1" dirty="0">
                <a:solidFill>
                  <a:schemeClr val="bg1"/>
                </a:solidFill>
              </a:rPr>
              <a:t>a hierarchy of </a:t>
            </a:r>
            <a:r>
              <a:rPr lang="en-US" sz="2000" b="1">
                <a:solidFill>
                  <a:schemeClr val="bg1"/>
                </a:solidFill>
              </a:rPr>
              <a:t>elemental </a:t>
            </a:r>
            <a:r>
              <a:rPr lang="en-US" sz="2000" b="1" smtClean="0">
                <a:solidFill>
                  <a:schemeClr val="bg1"/>
                </a:solidFill>
              </a:rPr>
              <a:t>concepts</a:t>
            </a:r>
            <a:endParaRPr lang="en-US" sz="2000" dirty="0">
              <a:solidFill>
                <a:schemeClr val="bg1"/>
              </a:solidFill>
            </a:endParaRPr>
          </a:p>
          <a:p>
            <a:pPr marL="45720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Sort elemental concepts into entity types or facets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  <a:p>
            <a:pPr marL="457200">
              <a:spcBef>
                <a:spcPts val="900"/>
              </a:spcBef>
            </a:pPr>
            <a:r>
              <a:rPr lang="en-US" sz="2000" dirty="0">
                <a:solidFill>
                  <a:schemeClr val="bg1"/>
                </a:solidFill>
              </a:rPr>
              <a:t>Arrange values within each entity type or facet in a meaningful structure.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As in previous presentations, give some thought to the problem posed on one slide before turning to the next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Start the </a:t>
            </a:r>
            <a:r>
              <a:rPr lang="en-US" sz="2000" dirty="0" smtClean="0">
                <a:solidFill>
                  <a:schemeClr val="bg1"/>
                </a:solidFill>
              </a:rPr>
              <a:t>audio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In many of the following slides, the audio starts automatically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24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Includes audio                                                                         60 min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~PP11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257800" y="5410200"/>
            <a:ext cx="762000" cy="76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52400"/>
            <a:ext cx="6934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>
                <a:solidFill>
                  <a:srgbClr val="FFCC66"/>
                </a:solidFill>
                <a:latin typeface="Calibri" panose="020F0502020204030204" pitchFamily="34" charset="0"/>
                <a:ea typeface="+mj-ea"/>
                <a:cs typeface="+mj-cs"/>
              </a:rPr>
              <a:t>Dagobert Soergel</a:t>
            </a:r>
            <a:r>
              <a:rPr lang="en-US" b="1" kern="0" dirty="0">
                <a:solidFill>
                  <a:srgbClr val="FFCC66"/>
                </a:solidFill>
                <a:latin typeface="Calibri" panose="020F0502020204030204" pitchFamily="34" charset="0"/>
                <a:ea typeface="+mj-ea"/>
                <a:cs typeface="+mj-cs"/>
              </a:rPr>
              <a:t> UB LIS 571 </a:t>
            </a:r>
          </a:p>
          <a:p>
            <a:r>
              <a:rPr lang="en-US" b="1" kern="0" dirty="0">
                <a:solidFill>
                  <a:srgbClr val="FFCC66"/>
                </a:solidFill>
                <a:latin typeface="Calibri" panose="020F0502020204030204" pitchFamily="34" charset="0"/>
                <a:ea typeface="+mj-ea"/>
                <a:cs typeface="+mj-cs"/>
              </a:rPr>
              <a:t>Lecture 9.1. Index Language Structure1 Conceptual </a:t>
            </a:r>
            <a:br>
              <a:rPr lang="en-US" b="1" kern="0" dirty="0">
                <a:solidFill>
                  <a:srgbClr val="FFCC66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r>
              <a:rPr lang="en-US" b="1" kern="0" dirty="0">
                <a:solidFill>
                  <a:srgbClr val="FFCC66"/>
                </a:solidFill>
                <a:latin typeface="Calibri" panose="020F0502020204030204" pitchFamily="34" charset="0"/>
                <a:ea typeface="+mj-ea"/>
                <a:cs typeface="+mj-cs"/>
              </a:rPr>
              <a:t>Step 2. Building a Hierarchy of Elemental Concepts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770744"/>
              </p:ext>
            </p:extLst>
          </p:nvPr>
        </p:nvGraphicFramePr>
        <p:xfrm>
          <a:off x="8001000" y="1905001"/>
          <a:ext cx="6248400" cy="52911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3429000"/>
                <a:gridCol w="1574087"/>
                <a:gridCol w="1245313"/>
              </a:tblGrid>
              <a:tr h="60959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Outline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1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9871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634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Introduction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1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2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368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Basic education facets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2-9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 min</a:t>
                      </a: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368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Personal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characteristics facets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10-18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368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More education facets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19 -26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15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368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Notes on generalit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y of facets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27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6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368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Fittin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g compound concepts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28 - 29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5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2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60 min</a:t>
                      </a:r>
                      <a:endParaRPr lang="en-US" sz="18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117043" marR="117043" marT="146304" marB="14630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18783" y="15240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Instructions how to use </a:t>
            </a:r>
            <a:r>
              <a:rPr lang="en-US" sz="2000" dirty="0" smtClean="0">
                <a:solidFill>
                  <a:schemeClr val="bg1"/>
                </a:solidFill>
              </a:rPr>
              <a:t>this PowerPoint not repeated here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845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216497" cy="6737296"/>
        </p:xfrm>
        <a:graphic>
          <a:graphicData uri="http://schemas.openxmlformats.org/drawingml/2006/table">
            <a:tbl>
              <a:tblPr/>
              <a:tblGrid>
                <a:gridCol w="1783080"/>
                <a:gridCol w="246497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7875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9769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62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023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490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~PP12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06200" y="5867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558368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43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54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~PP30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158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4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0484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29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65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~PP33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062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0336"/>
      </p:ext>
    </p:extLst>
  </p:cSld>
  <p:clrMapOvr>
    <a:masterClrMapping/>
  </p:clrMapOvr>
  <p:transition advTm="12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23091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032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961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0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6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1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51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94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~PP25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110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558368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43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54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~PP20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92201" y="6477001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0484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29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65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~PP27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14800" y="58674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0484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296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65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5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1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9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7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7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~PP48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2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34201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123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4937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722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27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6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85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~PP319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8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199964"/>
              </p:ext>
            </p:extLst>
          </p:nvPr>
        </p:nvGraphicFramePr>
        <p:xfrm>
          <a:off x="254001" y="228600"/>
          <a:ext cx="14178280" cy="6885349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302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</a:t>
                      </a: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777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0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1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5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41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14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~PP33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4600" y="6553200"/>
            <a:ext cx="6096000" cy="4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End Personal characteristics facets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14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152400"/>
          <a:ext cx="14178280" cy="6862958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8509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544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6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4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6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89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19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~PP19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1" y="228600"/>
          <a:ext cx="1426739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9777"/>
                <a:gridCol w="2486629"/>
                <a:gridCol w="2118240"/>
                <a:gridCol w="2486629"/>
                <a:gridCol w="209777"/>
                <a:gridCol w="2486629"/>
                <a:gridCol w="2486629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~PP35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246429" y="6106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3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216497" cy="6682860"/>
        </p:xfrm>
        <a:graphic>
          <a:graphicData uri="http://schemas.openxmlformats.org/drawingml/2006/table">
            <a:tbl>
              <a:tblPr/>
              <a:tblGrid>
                <a:gridCol w="1783080"/>
                <a:gridCol w="246497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43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54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05400" y="6400800"/>
            <a:ext cx="3810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No audio, go to next slide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14651"/>
              </p:ext>
            </p:extLst>
          </p:nvPr>
        </p:nvGraphicFramePr>
        <p:xfrm>
          <a:off x="152400" y="152400"/>
          <a:ext cx="14178280" cy="6856538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771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432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2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1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~PP7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446049"/>
              </p:ext>
            </p:extLst>
          </p:nvPr>
        </p:nvGraphicFramePr>
        <p:xfrm>
          <a:off x="254001" y="228600"/>
          <a:ext cx="14178280" cy="693420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308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7049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82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8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65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~PP30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34200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308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7049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582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2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31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183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65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~PP35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52401"/>
          <a:ext cx="14178280" cy="6819193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75982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5895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81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0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2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20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32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~PP12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667663"/>
              </p:ext>
            </p:extLst>
          </p:nvPr>
        </p:nvGraphicFramePr>
        <p:xfrm>
          <a:off x="254001" y="228600"/>
          <a:ext cx="14178280" cy="6803119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55047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96613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0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4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5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Montessori style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/>
                      </a:r>
                      <a:b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88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~PP21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3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6255"/>
              </p:ext>
            </p:extLst>
          </p:nvPr>
        </p:nvGraphicFramePr>
        <p:xfrm>
          <a:off x="254001" y="228600"/>
          <a:ext cx="14178280" cy="683857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5903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193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86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35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5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93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Montessori style</a:t>
                      </a:r>
                      <a:b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From management styles</a:t>
                      </a:r>
                      <a:endParaRPr lang="en-US" sz="1600" i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Authoritarian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Participatory style</a:t>
                      </a:r>
                      <a:endParaRPr lang="en-US" sz="1600" b="1" i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01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~PP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0" y="6540317"/>
            <a:ext cx="4038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End More education facets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062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239148"/>
          <a:ext cx="14178280" cy="6832101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58484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1420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70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 / </a:t>
                      </a: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 of social  interaction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72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Montessori style</a:t>
                      </a:r>
                      <a:b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From management styles</a:t>
                      </a:r>
                      <a:endParaRPr lang="en-US" sz="1600" i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Authoritarian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Participatory style</a:t>
                      </a:r>
                      <a:endParaRPr lang="en-US" sz="1600" i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7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~PP2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6553200"/>
            <a:ext cx="6629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Start and end   Notes on the generality of facets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19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093291"/>
              </p:ext>
            </p:extLst>
          </p:nvPr>
        </p:nvGraphicFramePr>
        <p:xfrm>
          <a:off x="254001" y="228600"/>
          <a:ext cx="14178280" cy="6842901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37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2540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6857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sngStrike" kern="14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+mn-cs"/>
                      </a:endParaRP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</a:t>
                      </a:r>
                      <a:r>
                        <a:rPr lang="en-US" sz="1600" b="1" kern="1400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</a:rPr>
                        <a:t> C</a:t>
                      </a:r>
                      <a:r>
                        <a:rPr lang="en-US" sz="1600" b="1" kern="1400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</a:rPr>
                        <a:t>urriculum el 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4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4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 / </a:t>
                      </a: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 of social  interaction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69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Montessori style</a:t>
                      </a:r>
                      <a:b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From management styles</a:t>
                      </a:r>
                      <a:endParaRPr lang="en-US" sz="1600" i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Authoritarian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Participatory style</a:t>
                      </a:r>
                      <a:endParaRPr lang="en-US" sz="1600" i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7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~PP16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4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271928"/>
              </p:ext>
            </p:extLst>
          </p:nvPr>
        </p:nvGraphicFramePr>
        <p:xfrm>
          <a:off x="228600" y="152400"/>
          <a:ext cx="14186856" cy="6878874"/>
        </p:xfrm>
        <a:graphic>
          <a:graphicData uri="http://schemas.openxmlformats.org/drawingml/2006/table">
            <a:tbl>
              <a:tblPr/>
              <a:tblGrid>
                <a:gridCol w="1783080"/>
                <a:gridCol w="212568"/>
                <a:gridCol w="2468880"/>
                <a:gridCol w="2103120"/>
                <a:gridCol w="2468880"/>
                <a:gridCol w="212568"/>
                <a:gridCol w="2468880"/>
                <a:gridCol w="2468880"/>
              </a:tblGrid>
              <a:tr h="36247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Personal characteristics (or demographic) 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7000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sng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sngStrike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spc="-3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  <a:r>
                        <a:rPr lang="en-US" sz="1600" b="1" kern="1400" spc="-30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</a:rPr>
                        <a:t>NT </a:t>
                      </a:r>
                      <a:r>
                        <a:rPr lang="en-US" sz="1600" b="1" kern="1400" spc="-30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</a:rPr>
                        <a:t>Curriculum el </a:t>
                      </a:r>
                      <a:r>
                        <a:rPr lang="en-US" sz="1600" b="1" kern="1400" spc="-30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  </a:t>
                      </a:r>
                      <a:r>
                        <a:rPr lang="en-US" sz="1600" kern="1400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</a:rPr>
                        <a:t>C</a:t>
                      </a:r>
                      <a:r>
                        <a:rPr lang="en-US" sz="1600" kern="1400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</a:rPr>
                        <a:t>urriculum el schoo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Sex / Gender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Environment of education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of education / </a:t>
                      </a: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Style of social  interaction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Area of ability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Degree of ability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0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NT Curriculum el 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Home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Library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Street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Web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Open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Montessori style</a:t>
                      </a:r>
                      <a:b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From management styles</a:t>
                      </a:r>
                      <a:endParaRPr lang="en-US" sz="1600" i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Authoritarian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i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Participatory style</a:t>
                      </a:r>
                      <a:endParaRPr lang="en-US" sz="1600" i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Sense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Vision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    H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earing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Intelligence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mpaired 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Average</a:t>
                      </a:r>
                    </a:p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Advanced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385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Person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 (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Area of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r>
                        <a:rPr lang="en-US" sz="1600" kern="140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Degree of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</a:t>
                      </a: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Vision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Impaired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 Smith &lt;</a:t>
                      </a:r>
                      <a:r>
                        <a:rPr lang="en-US" sz="1600" i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has ability&gt;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(</a:t>
                      </a:r>
                      <a:r>
                        <a:rPr lang="en-US" sz="1600" kern="1400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</a:rPr>
                        <a:t>Hearing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, </a:t>
                      </a:r>
                      <a:r>
                        <a:rPr lang="en-US" sz="1600" kern="1400" baseline="0" dirty="0" smtClean="0">
                          <a:solidFill>
                            <a:srgbClr val="009900"/>
                          </a:solidFill>
                          <a:latin typeface="Times New Roman"/>
                          <a:ea typeface="Calibri"/>
                        </a:rPr>
                        <a:t>Advanced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)</a:t>
                      </a: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~PP35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233525" y="6918325"/>
            <a:ext cx="244475" cy="2444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6800" y="6477000"/>
            <a:ext cx="426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End of this lecture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560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~PP23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420600" y="6259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5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~PP32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110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3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~PP29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15800" y="614498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1735"/>
      </p:ext>
    </p:extLst>
  </p:cSld>
  <p:clrMapOvr>
    <a:masterClrMapping/>
  </p:clrMapOvr>
  <p:transition advTm="28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91634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942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146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1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4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00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5975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7165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~PP8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344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9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0777" cy="6847575"/>
        </p:xfrm>
        <a:graphic>
          <a:graphicData uri="http://schemas.openxmlformats.org/drawingml/2006/table">
            <a:tbl>
              <a:tblPr/>
              <a:tblGrid>
                <a:gridCol w="1737360"/>
                <a:gridCol w="246497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992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40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698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91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3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3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97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~PP14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110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3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847575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89928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402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698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491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93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37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97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~PP6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54001" y="228600"/>
          <a:ext cx="14178280" cy="6492716"/>
        </p:xfrm>
        <a:graphic>
          <a:graphicData uri="http://schemas.openxmlformats.org/drawingml/2006/table">
            <a:tbl>
              <a:tblPr/>
              <a:tblGrid>
                <a:gridCol w="1783080"/>
                <a:gridCol w="208280"/>
                <a:gridCol w="2468880"/>
                <a:gridCol w="2103120"/>
                <a:gridCol w="2468880"/>
                <a:gridCol w="208280"/>
                <a:gridCol w="2468880"/>
                <a:gridCol w="2468880"/>
              </a:tblGrid>
              <a:tr h="362433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Elemental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concepts</a:t>
                      </a:r>
                      <a:b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</a:br>
                      <a:r>
                        <a:rPr lang="en-US" sz="1600" b="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(Some omitted)</a:t>
                      </a: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Facets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31653" marR="31653" marT="63306" marB="63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58368"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kern="140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47480" marR="47480" marT="47480" marB="474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Grade level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Subject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The what vs. how  of  LAI</a:t>
                      </a: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1548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School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Reading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Method of instruction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Secondary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Military style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Female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strike="sng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Post-secondary level</a:t>
                      </a:r>
                    </a:p>
                    <a:p>
                      <a:pPr marL="0" marR="0" lvl="0" indent="0" algn="l" defTabSz="1253971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Male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Handicapped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Vision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kumimoji="0" lang="en-US" sz="14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Hearing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Above average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400" b="0" strike="noStrike" kern="1400" baseline="0" dirty="0" smtClean="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Intelligence</a:t>
                      </a: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400" strike="noStrike" kern="1400" baseline="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Elementary level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Secondary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level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Post-secondary level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Science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Arithmetic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Reading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Curriculum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  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Method of</a:t>
                      </a: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instruction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16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3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400" dirty="0" smtClean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</a:t>
                      </a: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1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  </a:t>
                      </a: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</a:p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kern="14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</a:rPr>
                        <a:t> </a:t>
                      </a: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     </a:t>
                      </a:r>
                      <a:endParaRPr lang="en-US" sz="1600" kern="1400" dirty="0" smtClean="0">
                        <a:solidFill>
                          <a:srgbClr val="FF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4107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rgbClr val="009900"/>
                        </a:solidFill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128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kern="1400" dirty="0">
                        <a:solidFill>
                          <a:srgbClr val="000000"/>
                        </a:solidFill>
                        <a:latin typeface="Times New Roman"/>
                        <a:ea typeface="Calibri"/>
                      </a:endParaRPr>
                    </a:p>
                  </a:txBody>
                  <a:tcPr marT="137160" marB="1371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AC546-AF0D-477A-A3AC-168282B942A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~PP112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87200" y="57912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9400" y="6019800"/>
            <a:ext cx="8534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                 End basic education facets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07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2660</Words>
  <Application>Microsoft Office PowerPoint</Application>
  <PresentationFormat>Custom</PresentationFormat>
  <Paragraphs>1444</Paragraphs>
  <Slides>29</Slides>
  <Notes>0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SUNY Campus Agreement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dsoergel</dc:creator>
  <cp:lastModifiedBy>dsoergel</cp:lastModifiedBy>
  <cp:revision>40</cp:revision>
  <dcterms:created xsi:type="dcterms:W3CDTF">2014-10-17T18:25:33Z</dcterms:created>
  <dcterms:modified xsi:type="dcterms:W3CDTF">2016-03-20T08:57:35Z</dcterms:modified>
</cp:coreProperties>
</file>