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
  </p:notesMasterIdLst>
  <p:sldIdLst>
    <p:sldId id="268" r:id="rId3"/>
    <p:sldId id="258" r:id="rId4"/>
    <p:sldId id="264" r:id="rId5"/>
    <p:sldId id="263" r:id="rId6"/>
    <p:sldId id="262" r:id="rId7"/>
    <p:sldId id="261" r:id="rId8"/>
    <p:sldId id="260" r:id="rId9"/>
    <p:sldId id="259" r:id="rId10"/>
    <p:sldId id="269" r:id="rId11"/>
  </p:sldIdLst>
  <p:sldSz cx="16459200" cy="82296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206" y="-72"/>
      </p:cViewPr>
      <p:guideLst>
        <p:guide orient="horz" pos="2592"/>
        <p:guide pos="518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72D042-D159-48AA-A0F6-2426DC75B7B5}" type="datetimeFigureOut">
              <a:rPr lang="en-US" smtClean="0"/>
              <a:pPr/>
              <a:t>3/20/2016</a:t>
            </a:fld>
            <a:endParaRPr lang="en-US"/>
          </a:p>
        </p:txBody>
      </p:sp>
      <p:sp>
        <p:nvSpPr>
          <p:cNvPr id="4" name="Slide Image Placeholder 3"/>
          <p:cNvSpPr>
            <a:spLocks noGrp="1" noRot="1" noChangeAspect="1"/>
          </p:cNvSpPr>
          <p:nvPr>
            <p:ph type="sldImg" idx="2"/>
          </p:nvPr>
        </p:nvSpPr>
        <p:spPr>
          <a:xfrm>
            <a:off x="0" y="685800"/>
            <a:ext cx="6858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5636DD-F847-48D2-A4BD-0F729E27164D}" type="slidenum">
              <a:rPr lang="en-US" smtClean="0"/>
              <a:pPr/>
              <a:t>‹#›</a:t>
            </a:fld>
            <a:endParaRPr lang="en-US"/>
          </a:p>
        </p:txBody>
      </p:sp>
    </p:spTree>
    <p:extLst>
      <p:ext uri="{BB962C8B-B14F-4D97-AF65-F5344CB8AC3E}">
        <p14:creationId xmlns:p14="http://schemas.microsoft.com/office/powerpoint/2010/main" val="542734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5636DD-F847-48D2-A4BD-0F729E27164D}"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5636DD-F847-48D2-A4BD-0F729E27164D}"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5636DD-F847-48D2-A4BD-0F729E27164D}"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5636DD-F847-48D2-A4BD-0F729E27164D}"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5636DD-F847-48D2-A4BD-0F729E27164D}"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5636DD-F847-48D2-A4BD-0F729E27164D}"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5636DD-F847-48D2-A4BD-0F729E27164D}" type="slidenum">
              <a:rPr lang="en-US" smtClean="0"/>
              <a:pPr/>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4440" y="2556519"/>
            <a:ext cx="13990320" cy="1764030"/>
          </a:xfrm>
        </p:spPr>
        <p:txBody>
          <a:bodyPr/>
          <a:lstStyle/>
          <a:p>
            <a:r>
              <a:rPr lang="en-US" smtClean="0"/>
              <a:t>Click to edit Master title style</a:t>
            </a:r>
            <a:endParaRPr lang="en-US"/>
          </a:p>
        </p:txBody>
      </p:sp>
      <p:sp>
        <p:nvSpPr>
          <p:cNvPr id="3" name="Subtitle 2"/>
          <p:cNvSpPr>
            <a:spLocks noGrp="1"/>
          </p:cNvSpPr>
          <p:nvPr>
            <p:ph type="subTitle" idx="1"/>
          </p:nvPr>
        </p:nvSpPr>
        <p:spPr>
          <a:xfrm>
            <a:off x="2468880" y="4663440"/>
            <a:ext cx="11521440" cy="210312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AF5F5B-E168-4FDB-B6B3-5D136CA6A2E9}" type="datetime1">
              <a:rPr lang="en-US" smtClean="0"/>
              <a:pPr/>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43379-1E84-47D9-98FA-A8D89ACE4B8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38F315-83CE-46EE-B39C-D1110A3F722E}" type="datetime1">
              <a:rPr lang="en-US" smtClean="0"/>
              <a:pPr/>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43379-1E84-47D9-98FA-A8D89ACE4B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707811" y="329573"/>
            <a:ext cx="5183505" cy="70218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1573" y="329573"/>
            <a:ext cx="15281910" cy="70218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7D045C-4F5B-41F2-AD64-7B33130BDD64}" type="datetime1">
              <a:rPr lang="en-US" smtClean="0"/>
              <a:pPr/>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43379-1E84-47D9-98FA-A8D89ACE4B8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4440" y="2556511"/>
            <a:ext cx="13990320" cy="1764030"/>
          </a:xfrm>
        </p:spPr>
        <p:txBody>
          <a:bodyPr/>
          <a:lstStyle/>
          <a:p>
            <a:r>
              <a:rPr lang="en-US" smtClean="0"/>
              <a:t>Click to edit Master title style</a:t>
            </a:r>
            <a:endParaRPr lang="en-US"/>
          </a:p>
        </p:txBody>
      </p:sp>
      <p:sp>
        <p:nvSpPr>
          <p:cNvPr id="3" name="Subtitle 2"/>
          <p:cNvSpPr>
            <a:spLocks noGrp="1"/>
          </p:cNvSpPr>
          <p:nvPr>
            <p:ph type="subTitle" idx="1"/>
          </p:nvPr>
        </p:nvSpPr>
        <p:spPr>
          <a:xfrm>
            <a:off x="2468880" y="4663440"/>
            <a:ext cx="11521440" cy="2103120"/>
          </a:xfrm>
        </p:spPr>
        <p:txBody>
          <a:bodyPr/>
          <a:lstStyle>
            <a:lvl1pPr marL="0" indent="0" algn="ctr">
              <a:buNone/>
              <a:defRPr/>
            </a:lvl1pPr>
            <a:lvl2pPr marL="705368" indent="0" algn="ctr">
              <a:buNone/>
              <a:defRPr/>
            </a:lvl2pPr>
            <a:lvl3pPr marL="1410736" indent="0" algn="ctr">
              <a:buNone/>
              <a:defRPr/>
            </a:lvl3pPr>
            <a:lvl4pPr marL="2116104" indent="0" algn="ctr">
              <a:buNone/>
              <a:defRPr/>
            </a:lvl4pPr>
            <a:lvl5pPr marL="2821473" indent="0" algn="ctr">
              <a:buNone/>
              <a:defRPr/>
            </a:lvl5pPr>
            <a:lvl6pPr marL="3526841" indent="0" algn="ctr">
              <a:buNone/>
              <a:defRPr/>
            </a:lvl6pPr>
            <a:lvl7pPr marL="4232209" indent="0" algn="ctr">
              <a:buNone/>
              <a:defRPr/>
            </a:lvl7pPr>
            <a:lvl8pPr marL="4937577" indent="0" algn="ctr">
              <a:buNone/>
              <a:defRPr/>
            </a:lvl8pPr>
            <a:lvl9pPr marL="5642945"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83ED20E5-6F4E-464C-8E89-564284A36F7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41628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BDBE7EF8-D788-4A0E-B8CC-75CFC5CF780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76400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00163" y="5288281"/>
            <a:ext cx="13990320" cy="1634490"/>
          </a:xfrm>
        </p:spPr>
        <p:txBody>
          <a:bodyPr anchor="t"/>
          <a:lstStyle>
            <a:lvl1pPr algn="l">
              <a:defRPr sz="6200" b="1" cap="all"/>
            </a:lvl1pPr>
          </a:lstStyle>
          <a:p>
            <a:r>
              <a:rPr lang="en-US" smtClean="0"/>
              <a:t>Click to edit Master title style</a:t>
            </a:r>
            <a:endParaRPr lang="en-US"/>
          </a:p>
        </p:txBody>
      </p:sp>
      <p:sp>
        <p:nvSpPr>
          <p:cNvPr id="3" name="Text Placeholder 2"/>
          <p:cNvSpPr>
            <a:spLocks noGrp="1"/>
          </p:cNvSpPr>
          <p:nvPr>
            <p:ph type="body" idx="1"/>
          </p:nvPr>
        </p:nvSpPr>
        <p:spPr>
          <a:xfrm>
            <a:off x="1300163" y="3488056"/>
            <a:ext cx="13990320" cy="1800224"/>
          </a:xfrm>
        </p:spPr>
        <p:txBody>
          <a:bodyPr anchor="b"/>
          <a:lstStyle>
            <a:lvl1pPr marL="0" indent="0">
              <a:buNone/>
              <a:defRPr sz="3100"/>
            </a:lvl1pPr>
            <a:lvl2pPr marL="705368" indent="0">
              <a:buNone/>
              <a:defRPr sz="2800"/>
            </a:lvl2pPr>
            <a:lvl3pPr marL="1410736" indent="0">
              <a:buNone/>
              <a:defRPr sz="2500"/>
            </a:lvl3pPr>
            <a:lvl4pPr marL="2116104" indent="0">
              <a:buNone/>
              <a:defRPr sz="2200"/>
            </a:lvl4pPr>
            <a:lvl5pPr marL="2821473" indent="0">
              <a:buNone/>
              <a:defRPr sz="2200"/>
            </a:lvl5pPr>
            <a:lvl6pPr marL="3526841" indent="0">
              <a:buNone/>
              <a:defRPr sz="2200"/>
            </a:lvl6pPr>
            <a:lvl7pPr marL="4232209" indent="0">
              <a:buNone/>
              <a:defRPr sz="2200"/>
            </a:lvl7pPr>
            <a:lvl8pPr marL="4937577" indent="0">
              <a:buNone/>
              <a:defRPr sz="2200"/>
            </a:lvl8pPr>
            <a:lvl9pPr marL="5642945" indent="0">
              <a:buNone/>
              <a:defRPr sz="22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1944B3AD-9855-43B4-A677-2B5D64DC55C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35017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34440" y="2011680"/>
            <a:ext cx="6858000" cy="4937760"/>
          </a:xfrm>
        </p:spPr>
        <p:txBody>
          <a:bodyPr/>
          <a:lstStyle>
            <a:lvl1pPr>
              <a:defRPr sz="43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366760" y="2011680"/>
            <a:ext cx="6858000" cy="4937760"/>
          </a:xfrm>
        </p:spPr>
        <p:txBody>
          <a:bodyPr/>
          <a:lstStyle>
            <a:lvl1pPr>
              <a:defRPr sz="43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C01A8624-5168-452F-8FB5-BCB158AF065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39817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22960" y="329566"/>
            <a:ext cx="14813280" cy="1371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842136"/>
            <a:ext cx="7272338" cy="767714"/>
          </a:xfrm>
        </p:spPr>
        <p:txBody>
          <a:bodyPr anchor="b"/>
          <a:lstStyle>
            <a:lvl1pPr marL="0" indent="0">
              <a:buNone/>
              <a:defRPr sz="3700" b="1"/>
            </a:lvl1pPr>
            <a:lvl2pPr marL="705368" indent="0">
              <a:buNone/>
              <a:defRPr sz="3100" b="1"/>
            </a:lvl2pPr>
            <a:lvl3pPr marL="1410736" indent="0">
              <a:buNone/>
              <a:defRPr sz="2800" b="1"/>
            </a:lvl3pPr>
            <a:lvl4pPr marL="2116104" indent="0">
              <a:buNone/>
              <a:defRPr sz="2500" b="1"/>
            </a:lvl4pPr>
            <a:lvl5pPr marL="2821473" indent="0">
              <a:buNone/>
              <a:defRPr sz="2500" b="1"/>
            </a:lvl5pPr>
            <a:lvl6pPr marL="3526841" indent="0">
              <a:buNone/>
              <a:defRPr sz="2500" b="1"/>
            </a:lvl6pPr>
            <a:lvl7pPr marL="4232209" indent="0">
              <a:buNone/>
              <a:defRPr sz="2500" b="1"/>
            </a:lvl7pPr>
            <a:lvl8pPr marL="4937577" indent="0">
              <a:buNone/>
              <a:defRPr sz="2500" b="1"/>
            </a:lvl8pPr>
            <a:lvl9pPr marL="5642945"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22960" y="2609850"/>
            <a:ext cx="7272338" cy="4741546"/>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361046" y="1842136"/>
            <a:ext cx="7275195" cy="767714"/>
          </a:xfrm>
        </p:spPr>
        <p:txBody>
          <a:bodyPr anchor="b"/>
          <a:lstStyle>
            <a:lvl1pPr marL="0" indent="0">
              <a:buNone/>
              <a:defRPr sz="3700" b="1"/>
            </a:lvl1pPr>
            <a:lvl2pPr marL="705368" indent="0">
              <a:buNone/>
              <a:defRPr sz="3100" b="1"/>
            </a:lvl2pPr>
            <a:lvl3pPr marL="1410736" indent="0">
              <a:buNone/>
              <a:defRPr sz="2800" b="1"/>
            </a:lvl3pPr>
            <a:lvl4pPr marL="2116104" indent="0">
              <a:buNone/>
              <a:defRPr sz="2500" b="1"/>
            </a:lvl4pPr>
            <a:lvl5pPr marL="2821473" indent="0">
              <a:buNone/>
              <a:defRPr sz="2500" b="1"/>
            </a:lvl5pPr>
            <a:lvl6pPr marL="3526841" indent="0">
              <a:buNone/>
              <a:defRPr sz="2500" b="1"/>
            </a:lvl6pPr>
            <a:lvl7pPr marL="4232209" indent="0">
              <a:buNone/>
              <a:defRPr sz="2500" b="1"/>
            </a:lvl7pPr>
            <a:lvl8pPr marL="4937577" indent="0">
              <a:buNone/>
              <a:defRPr sz="2500" b="1"/>
            </a:lvl8pPr>
            <a:lvl9pPr marL="5642945"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361046" y="2609850"/>
            <a:ext cx="7275195" cy="4741546"/>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pPr>
              <a:defRPr/>
            </a:pPr>
            <a:fld id="{41909EEE-143D-4BF0-8157-580CBF4BE5C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0642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pPr>
              <a:defRPr/>
            </a:pPr>
            <a:fld id="{9968B5FA-1634-4030-BE4D-C041FBFC09F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46545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pPr>
              <a:defRPr/>
            </a:pPr>
            <a:fld id="{B3884B5F-4628-496F-B9D1-7DFF093BE18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40993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2961" y="327660"/>
            <a:ext cx="5414963" cy="1394460"/>
          </a:xfrm>
        </p:spPr>
        <p:txBody>
          <a:bodyPr anchor="b"/>
          <a:lstStyle>
            <a:lvl1pPr algn="l">
              <a:defRPr sz="3100" b="1"/>
            </a:lvl1pPr>
          </a:lstStyle>
          <a:p>
            <a:r>
              <a:rPr lang="en-US" smtClean="0"/>
              <a:t>Click to edit Master title style</a:t>
            </a:r>
            <a:endParaRPr lang="en-US"/>
          </a:p>
        </p:txBody>
      </p:sp>
      <p:sp>
        <p:nvSpPr>
          <p:cNvPr id="3" name="Content Placeholder 2"/>
          <p:cNvSpPr>
            <a:spLocks noGrp="1"/>
          </p:cNvSpPr>
          <p:nvPr>
            <p:ph idx="1"/>
          </p:nvPr>
        </p:nvSpPr>
        <p:spPr>
          <a:xfrm>
            <a:off x="6435090" y="327660"/>
            <a:ext cx="9201150" cy="7023736"/>
          </a:xfrm>
        </p:spPr>
        <p:txBody>
          <a:bodyPr/>
          <a:lstStyle>
            <a:lvl1pPr>
              <a:defRPr sz="4900"/>
            </a:lvl1pPr>
            <a:lvl2pPr>
              <a:defRPr sz="4300"/>
            </a:lvl2pPr>
            <a:lvl3pPr>
              <a:defRPr sz="37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22961" y="1722120"/>
            <a:ext cx="5414963" cy="5629276"/>
          </a:xfrm>
        </p:spPr>
        <p:txBody>
          <a:bodyPr/>
          <a:lstStyle>
            <a:lvl1pPr marL="0" indent="0">
              <a:buNone/>
              <a:defRPr sz="2200"/>
            </a:lvl1pPr>
            <a:lvl2pPr marL="705368" indent="0">
              <a:buNone/>
              <a:defRPr sz="1900"/>
            </a:lvl2pPr>
            <a:lvl3pPr marL="1410736" indent="0">
              <a:buNone/>
              <a:defRPr sz="1500"/>
            </a:lvl3pPr>
            <a:lvl4pPr marL="2116104" indent="0">
              <a:buNone/>
              <a:defRPr sz="1400"/>
            </a:lvl4pPr>
            <a:lvl5pPr marL="2821473" indent="0">
              <a:buNone/>
              <a:defRPr sz="1400"/>
            </a:lvl5pPr>
            <a:lvl6pPr marL="3526841" indent="0">
              <a:buNone/>
              <a:defRPr sz="1400"/>
            </a:lvl6pPr>
            <a:lvl7pPr marL="4232209" indent="0">
              <a:buNone/>
              <a:defRPr sz="1400"/>
            </a:lvl7pPr>
            <a:lvl8pPr marL="4937577" indent="0">
              <a:buNone/>
              <a:defRPr sz="1400"/>
            </a:lvl8pPr>
            <a:lvl9pPr marL="5642945"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EC6EE177-5E08-4D66-96B9-012347F80A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52272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A6696-F2B4-4F4C-BE02-7ADB8B9AA4E8}" type="datetime1">
              <a:rPr lang="en-US" smtClean="0"/>
              <a:pPr/>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43379-1E84-47D9-98FA-A8D89ACE4B8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26118" y="5760720"/>
            <a:ext cx="9875520" cy="680086"/>
          </a:xfrm>
        </p:spPr>
        <p:txBody>
          <a:bodyPr anchor="b"/>
          <a:lstStyle>
            <a:lvl1pPr algn="l">
              <a:defRPr sz="3100" b="1"/>
            </a:lvl1pPr>
          </a:lstStyle>
          <a:p>
            <a:r>
              <a:rPr lang="en-US" smtClean="0"/>
              <a:t>Click to edit Master title style</a:t>
            </a:r>
            <a:endParaRPr lang="en-US"/>
          </a:p>
        </p:txBody>
      </p:sp>
      <p:sp>
        <p:nvSpPr>
          <p:cNvPr id="3" name="Picture Placeholder 2"/>
          <p:cNvSpPr>
            <a:spLocks noGrp="1"/>
          </p:cNvSpPr>
          <p:nvPr>
            <p:ph type="pic" idx="1"/>
          </p:nvPr>
        </p:nvSpPr>
        <p:spPr>
          <a:xfrm>
            <a:off x="3226118" y="735330"/>
            <a:ext cx="9875520" cy="4937760"/>
          </a:xfrm>
        </p:spPr>
        <p:txBody>
          <a:bodyPr/>
          <a:lstStyle>
            <a:lvl1pPr marL="0" indent="0">
              <a:buNone/>
              <a:defRPr sz="4900"/>
            </a:lvl1pPr>
            <a:lvl2pPr marL="705368" indent="0">
              <a:buNone/>
              <a:defRPr sz="4300"/>
            </a:lvl2pPr>
            <a:lvl3pPr marL="1410736" indent="0">
              <a:buNone/>
              <a:defRPr sz="3700"/>
            </a:lvl3pPr>
            <a:lvl4pPr marL="2116104" indent="0">
              <a:buNone/>
              <a:defRPr sz="3100"/>
            </a:lvl4pPr>
            <a:lvl5pPr marL="2821473" indent="0">
              <a:buNone/>
              <a:defRPr sz="3100"/>
            </a:lvl5pPr>
            <a:lvl6pPr marL="3526841" indent="0">
              <a:buNone/>
              <a:defRPr sz="3100"/>
            </a:lvl6pPr>
            <a:lvl7pPr marL="4232209" indent="0">
              <a:buNone/>
              <a:defRPr sz="3100"/>
            </a:lvl7pPr>
            <a:lvl8pPr marL="4937577" indent="0">
              <a:buNone/>
              <a:defRPr sz="3100"/>
            </a:lvl8pPr>
            <a:lvl9pPr marL="5642945" indent="0">
              <a:buNone/>
              <a:defRPr sz="3100"/>
            </a:lvl9pPr>
          </a:lstStyle>
          <a:p>
            <a:endParaRPr lang="en-US" dirty="0"/>
          </a:p>
        </p:txBody>
      </p:sp>
      <p:sp>
        <p:nvSpPr>
          <p:cNvPr id="4" name="Text Placeholder 3"/>
          <p:cNvSpPr>
            <a:spLocks noGrp="1"/>
          </p:cNvSpPr>
          <p:nvPr>
            <p:ph type="body" sz="half" idx="2"/>
          </p:nvPr>
        </p:nvSpPr>
        <p:spPr>
          <a:xfrm>
            <a:off x="3226118" y="6440806"/>
            <a:ext cx="9875520" cy="965834"/>
          </a:xfrm>
        </p:spPr>
        <p:txBody>
          <a:bodyPr/>
          <a:lstStyle>
            <a:lvl1pPr marL="0" indent="0">
              <a:buNone/>
              <a:defRPr sz="2200"/>
            </a:lvl1pPr>
            <a:lvl2pPr marL="705368" indent="0">
              <a:buNone/>
              <a:defRPr sz="1900"/>
            </a:lvl2pPr>
            <a:lvl3pPr marL="1410736" indent="0">
              <a:buNone/>
              <a:defRPr sz="1500"/>
            </a:lvl3pPr>
            <a:lvl4pPr marL="2116104" indent="0">
              <a:buNone/>
              <a:defRPr sz="1400"/>
            </a:lvl4pPr>
            <a:lvl5pPr marL="2821473" indent="0">
              <a:buNone/>
              <a:defRPr sz="1400"/>
            </a:lvl5pPr>
            <a:lvl6pPr marL="3526841" indent="0">
              <a:buNone/>
              <a:defRPr sz="1400"/>
            </a:lvl6pPr>
            <a:lvl7pPr marL="4232209" indent="0">
              <a:buNone/>
              <a:defRPr sz="1400"/>
            </a:lvl7pPr>
            <a:lvl8pPr marL="4937577" indent="0">
              <a:buNone/>
              <a:defRPr sz="1400"/>
            </a:lvl8pPr>
            <a:lvl9pPr marL="5642945"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5EB0D0F3-6F04-41AC-BEA2-CC5654185D7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55194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CDB36F06-0C2B-441C-8941-30DA2EF27D9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52407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7180" y="182880"/>
            <a:ext cx="3497580" cy="67665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34440" y="182880"/>
            <a:ext cx="10218420" cy="67665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B926B714-91EE-44DF-9AE1-6EC187663BA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24998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00163" y="5288289"/>
            <a:ext cx="13990320" cy="163449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300163" y="3488056"/>
            <a:ext cx="13990320" cy="180022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C97709-9192-40C5-82BB-FF66C1317309}" type="datetime1">
              <a:rPr lang="en-US" smtClean="0"/>
              <a:pPr/>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43379-1E84-47D9-98FA-A8D89ACE4B8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1577" y="1920249"/>
            <a:ext cx="10232707" cy="54311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658603" y="1920249"/>
            <a:ext cx="10232708" cy="54311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5A0EBC-FA99-4715-A2FD-B12338A1FC6E}" type="datetime1">
              <a:rPr lang="en-US" smtClean="0"/>
              <a:pPr/>
              <a:t>3/20/2016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343379-1E84-47D9-98FA-A8D89ACE4B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22960" y="329566"/>
            <a:ext cx="14813280" cy="1371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3" y="1842136"/>
            <a:ext cx="7272338" cy="76771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3" y="2609850"/>
            <a:ext cx="7272338" cy="47415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361053" y="1842136"/>
            <a:ext cx="7275195" cy="76771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361053" y="2609850"/>
            <a:ext cx="7275195" cy="47415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548522-F2EC-4B3D-921A-B6DBF13F6278}" type="datetime1">
              <a:rPr lang="en-US" smtClean="0"/>
              <a:pPr/>
              <a:t>3/20/2016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343379-1E84-47D9-98FA-A8D89ACE4B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092028-785C-46FB-8BE3-34E6F79C322C}" type="datetime1">
              <a:rPr lang="en-US" smtClean="0"/>
              <a:pPr/>
              <a:t>3/20/2016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343379-1E84-47D9-98FA-A8D89ACE4B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E08BB7-E1EE-4B56-9E66-70858709D099}" type="datetime1">
              <a:rPr lang="en-US" smtClean="0"/>
              <a:pPr/>
              <a:t>3/20/2016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343379-1E84-47D9-98FA-A8D89ACE4B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2964" y="327660"/>
            <a:ext cx="5414963" cy="139446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435090" y="327669"/>
            <a:ext cx="9201150" cy="70237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22964" y="1722124"/>
            <a:ext cx="5414963" cy="562927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702133-EC66-491F-9B87-53E1A53ACB47}" type="datetime1">
              <a:rPr lang="en-US" smtClean="0"/>
              <a:pPr/>
              <a:t>3/20/2016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343379-1E84-47D9-98FA-A8D89ACE4B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26118" y="5760720"/>
            <a:ext cx="9875520" cy="680086"/>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226118" y="735330"/>
            <a:ext cx="9875520" cy="49377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226118" y="6440806"/>
            <a:ext cx="9875520" cy="96583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D082CD-0B4B-430F-83DE-0A9D285DB85B}" type="datetime1">
              <a:rPr lang="en-US" smtClean="0"/>
              <a:pPr/>
              <a:t>3/20/2016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343379-1E84-47D9-98FA-A8D89ACE4B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0" y="329566"/>
            <a:ext cx="14813280" cy="13716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22960" y="1920249"/>
            <a:ext cx="14813280" cy="543115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22960" y="7627629"/>
            <a:ext cx="3840480" cy="438150"/>
          </a:xfrm>
          <a:prstGeom prst="rect">
            <a:avLst/>
          </a:prstGeom>
        </p:spPr>
        <p:txBody>
          <a:bodyPr vert="horz" lIns="91440" tIns="45720" rIns="91440" bIns="45720" rtlCol="0" anchor="ctr"/>
          <a:lstStyle>
            <a:lvl1pPr algn="l">
              <a:defRPr sz="1200">
                <a:solidFill>
                  <a:schemeClr val="tx1">
                    <a:tint val="75000"/>
                  </a:schemeClr>
                </a:solidFill>
              </a:defRPr>
            </a:lvl1pPr>
          </a:lstStyle>
          <a:p>
            <a:fld id="{5BCE710A-E653-475D-9CCB-3EA3EC74B80E}" type="datetime1">
              <a:rPr lang="en-US" smtClean="0"/>
              <a:pPr/>
              <a:t>3/20/2016</a:t>
            </a:fld>
            <a:endParaRPr lang="en-US"/>
          </a:p>
        </p:txBody>
      </p:sp>
      <p:sp>
        <p:nvSpPr>
          <p:cNvPr id="5" name="Footer Placeholder 4"/>
          <p:cNvSpPr>
            <a:spLocks noGrp="1"/>
          </p:cNvSpPr>
          <p:nvPr>
            <p:ph type="ftr" sz="quarter" idx="3"/>
          </p:nvPr>
        </p:nvSpPr>
        <p:spPr>
          <a:xfrm>
            <a:off x="5623560" y="7627629"/>
            <a:ext cx="5212080"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795760" y="7627629"/>
            <a:ext cx="3840480"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DB343379-1E84-47D9-98FA-A8D89ACE4B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1234440" y="182880"/>
            <a:ext cx="13990320" cy="1371600"/>
          </a:xfrm>
          <a:prstGeom prst="rect">
            <a:avLst/>
          </a:prstGeom>
          <a:noFill/>
          <a:ln w="9525">
            <a:noFill/>
            <a:miter lim="800000"/>
            <a:headEnd/>
            <a:tailEnd/>
          </a:ln>
          <a:effectLst/>
        </p:spPr>
        <p:txBody>
          <a:bodyPr vert="horz" wrap="square" lIns="141074" tIns="70537" rIns="141074" bIns="70537" numCol="1" anchor="ctr" anchorCtr="0" compatLnSpc="1">
            <a:prstTxWarp prst="textNoShape">
              <a:avLst/>
            </a:prstTxWarp>
          </a:bodyPr>
          <a:lstStyle/>
          <a:p>
            <a:pPr lvl="0"/>
            <a:r>
              <a:rPr lang="en-US" smtClean="0"/>
              <a:t>Click to edit Master title style</a:t>
            </a:r>
          </a:p>
        </p:txBody>
      </p:sp>
      <p:sp>
        <p:nvSpPr>
          <p:cNvPr id="43011" name="Rectangle 3"/>
          <p:cNvSpPr>
            <a:spLocks noGrp="1" noChangeArrowheads="1"/>
          </p:cNvSpPr>
          <p:nvPr>
            <p:ph type="body" idx="1"/>
          </p:nvPr>
        </p:nvSpPr>
        <p:spPr bwMode="auto">
          <a:xfrm>
            <a:off x="1234440" y="2011680"/>
            <a:ext cx="13990320" cy="4937760"/>
          </a:xfrm>
          <a:prstGeom prst="rect">
            <a:avLst/>
          </a:prstGeom>
          <a:noFill/>
          <a:ln w="9525">
            <a:noFill/>
            <a:miter lim="800000"/>
            <a:headEnd/>
            <a:tailEnd/>
          </a:ln>
          <a:effectLst/>
        </p:spPr>
        <p:txBody>
          <a:bodyPr vert="horz" wrap="square" lIns="141074" tIns="70537" rIns="141074" bIns="7053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012" name="Rectangle 4"/>
          <p:cNvSpPr>
            <a:spLocks noGrp="1" noChangeArrowheads="1"/>
          </p:cNvSpPr>
          <p:nvPr>
            <p:ph type="dt" sz="half" idx="2"/>
          </p:nvPr>
        </p:nvSpPr>
        <p:spPr bwMode="auto">
          <a:xfrm>
            <a:off x="1234440" y="7498080"/>
            <a:ext cx="3429000" cy="548640"/>
          </a:xfrm>
          <a:prstGeom prst="rect">
            <a:avLst/>
          </a:prstGeom>
          <a:noFill/>
          <a:ln w="9525">
            <a:noFill/>
            <a:miter lim="800000"/>
            <a:headEnd/>
            <a:tailEnd/>
          </a:ln>
          <a:effectLst/>
        </p:spPr>
        <p:txBody>
          <a:bodyPr vert="horz" wrap="square" lIns="141074" tIns="70537" rIns="141074" bIns="70537" numCol="1" anchor="t" anchorCtr="0" compatLnSpc="1">
            <a:prstTxWarp prst="textNoShape">
              <a:avLst/>
            </a:prstTxWarp>
          </a:bodyPr>
          <a:lstStyle>
            <a:lvl1pPr>
              <a:defRPr sz="2200"/>
            </a:lvl1pPr>
          </a:lstStyle>
          <a:p>
            <a:pPr defTabSz="1410736" fontAlgn="base">
              <a:spcBef>
                <a:spcPct val="0"/>
              </a:spcBef>
              <a:spcAft>
                <a:spcPct val="0"/>
              </a:spcAft>
              <a:defRPr/>
            </a:pPr>
            <a:endParaRPr lang="en-US" dirty="0">
              <a:solidFill>
                <a:srgbClr val="FFFFFF"/>
              </a:solidFill>
              <a:latin typeface="Arial Unicode MS" pitchFamily="34" charset="-128"/>
            </a:endParaRPr>
          </a:p>
        </p:txBody>
      </p:sp>
      <p:sp>
        <p:nvSpPr>
          <p:cNvPr id="43013" name="Rectangle 5"/>
          <p:cNvSpPr>
            <a:spLocks noGrp="1" noChangeArrowheads="1"/>
          </p:cNvSpPr>
          <p:nvPr>
            <p:ph type="ftr" sz="quarter" idx="3"/>
          </p:nvPr>
        </p:nvSpPr>
        <p:spPr bwMode="auto">
          <a:xfrm>
            <a:off x="5623560" y="7498080"/>
            <a:ext cx="5212080" cy="548640"/>
          </a:xfrm>
          <a:prstGeom prst="rect">
            <a:avLst/>
          </a:prstGeom>
          <a:noFill/>
          <a:ln w="9525">
            <a:noFill/>
            <a:miter lim="800000"/>
            <a:headEnd/>
            <a:tailEnd/>
          </a:ln>
          <a:effectLst/>
        </p:spPr>
        <p:txBody>
          <a:bodyPr vert="horz" wrap="square" lIns="141074" tIns="70537" rIns="141074" bIns="70537" numCol="1" anchor="t" anchorCtr="0" compatLnSpc="1">
            <a:prstTxWarp prst="textNoShape">
              <a:avLst/>
            </a:prstTxWarp>
          </a:bodyPr>
          <a:lstStyle>
            <a:lvl1pPr algn="ctr">
              <a:defRPr sz="2200"/>
            </a:lvl1pPr>
          </a:lstStyle>
          <a:p>
            <a:pPr defTabSz="1410736" fontAlgn="base">
              <a:spcBef>
                <a:spcPct val="0"/>
              </a:spcBef>
              <a:spcAft>
                <a:spcPct val="0"/>
              </a:spcAft>
              <a:defRPr/>
            </a:pPr>
            <a:r>
              <a:rPr lang="en-US" smtClean="0">
                <a:solidFill>
                  <a:srgbClr val="FFFFFF"/>
                </a:solidFill>
                <a:latin typeface="Arial Unicode MS" pitchFamily="34" charset="-128"/>
              </a:rPr>
              <a:t>Soergel, </a:t>
            </a:r>
            <a:endParaRPr lang="en-US" dirty="0">
              <a:solidFill>
                <a:srgbClr val="FFFFFF"/>
              </a:solidFill>
              <a:latin typeface="Arial Unicode MS" pitchFamily="34" charset="-128"/>
            </a:endParaRPr>
          </a:p>
        </p:txBody>
      </p:sp>
      <p:sp>
        <p:nvSpPr>
          <p:cNvPr id="43014" name="Rectangle 6"/>
          <p:cNvSpPr>
            <a:spLocks noGrp="1" noChangeArrowheads="1"/>
          </p:cNvSpPr>
          <p:nvPr>
            <p:ph type="sldNum" sz="quarter" idx="4"/>
          </p:nvPr>
        </p:nvSpPr>
        <p:spPr bwMode="auto">
          <a:xfrm>
            <a:off x="11795760" y="7498080"/>
            <a:ext cx="3429000" cy="548640"/>
          </a:xfrm>
          <a:prstGeom prst="rect">
            <a:avLst/>
          </a:prstGeom>
          <a:noFill/>
          <a:ln w="9525">
            <a:noFill/>
            <a:miter lim="800000"/>
            <a:headEnd/>
            <a:tailEnd/>
          </a:ln>
          <a:effectLst/>
        </p:spPr>
        <p:txBody>
          <a:bodyPr vert="horz" wrap="square" lIns="141074" tIns="70537" rIns="141074" bIns="70537" numCol="1" anchor="t" anchorCtr="0" compatLnSpc="1">
            <a:prstTxWarp prst="textNoShape">
              <a:avLst/>
            </a:prstTxWarp>
          </a:bodyPr>
          <a:lstStyle>
            <a:lvl1pPr algn="r">
              <a:defRPr sz="4300"/>
            </a:lvl1pPr>
          </a:lstStyle>
          <a:p>
            <a:pPr defTabSz="1410736" fontAlgn="base">
              <a:spcBef>
                <a:spcPct val="0"/>
              </a:spcBef>
              <a:spcAft>
                <a:spcPct val="0"/>
              </a:spcAft>
              <a:defRPr/>
            </a:pPr>
            <a:fld id="{F023A00D-5CB4-4BC5-96EA-DD2D4099CE3A}" type="slidenum">
              <a:rPr lang="en-US" smtClean="0">
                <a:solidFill>
                  <a:srgbClr val="FFFFFF"/>
                </a:solidFill>
                <a:latin typeface="Arial Unicode MS" pitchFamily="34" charset="-128"/>
              </a:rPr>
              <a:pPr defTabSz="1410736" fontAlgn="base">
                <a:spcBef>
                  <a:spcPct val="0"/>
                </a:spcBef>
                <a:spcAft>
                  <a:spcPct val="0"/>
                </a:spcAft>
                <a:defRPr/>
              </a:pPr>
              <a:t>‹#›</a:t>
            </a:fld>
            <a:endParaRPr lang="en-US" dirty="0">
              <a:solidFill>
                <a:srgbClr val="FFFFFF"/>
              </a:solidFill>
              <a:latin typeface="Arial Unicode MS" pitchFamily="34" charset="-128"/>
            </a:endParaRPr>
          </a:p>
        </p:txBody>
      </p:sp>
    </p:spTree>
    <p:extLst>
      <p:ext uri="{BB962C8B-B14F-4D97-AF65-F5344CB8AC3E}">
        <p14:creationId xmlns:p14="http://schemas.microsoft.com/office/powerpoint/2010/main" val="3311504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fontAlgn="base">
        <a:spcBef>
          <a:spcPct val="0"/>
        </a:spcBef>
        <a:spcAft>
          <a:spcPct val="0"/>
        </a:spcAft>
        <a:defRPr sz="6200" b="1">
          <a:solidFill>
            <a:srgbClr val="FFCC66"/>
          </a:solidFill>
          <a:latin typeface="+mj-lt"/>
          <a:ea typeface="+mj-ea"/>
          <a:cs typeface="+mj-cs"/>
        </a:defRPr>
      </a:lvl1pPr>
      <a:lvl2pPr algn="ctr" rtl="0" fontAlgn="base">
        <a:spcBef>
          <a:spcPct val="0"/>
        </a:spcBef>
        <a:spcAft>
          <a:spcPct val="0"/>
        </a:spcAft>
        <a:defRPr sz="6200" b="1">
          <a:solidFill>
            <a:srgbClr val="FFCC66"/>
          </a:solidFill>
          <a:latin typeface="Arial" charset="0"/>
          <a:cs typeface="Arial" charset="0"/>
        </a:defRPr>
      </a:lvl2pPr>
      <a:lvl3pPr algn="ctr" rtl="0" fontAlgn="base">
        <a:spcBef>
          <a:spcPct val="0"/>
        </a:spcBef>
        <a:spcAft>
          <a:spcPct val="0"/>
        </a:spcAft>
        <a:defRPr sz="6200" b="1">
          <a:solidFill>
            <a:srgbClr val="FFCC66"/>
          </a:solidFill>
          <a:latin typeface="Arial" charset="0"/>
          <a:cs typeface="Arial" charset="0"/>
        </a:defRPr>
      </a:lvl3pPr>
      <a:lvl4pPr algn="ctr" rtl="0" fontAlgn="base">
        <a:spcBef>
          <a:spcPct val="0"/>
        </a:spcBef>
        <a:spcAft>
          <a:spcPct val="0"/>
        </a:spcAft>
        <a:defRPr sz="6200" b="1">
          <a:solidFill>
            <a:srgbClr val="FFCC66"/>
          </a:solidFill>
          <a:latin typeface="Arial" charset="0"/>
          <a:cs typeface="Arial" charset="0"/>
        </a:defRPr>
      </a:lvl4pPr>
      <a:lvl5pPr algn="ctr" rtl="0" fontAlgn="base">
        <a:spcBef>
          <a:spcPct val="0"/>
        </a:spcBef>
        <a:spcAft>
          <a:spcPct val="0"/>
        </a:spcAft>
        <a:defRPr sz="6200" b="1">
          <a:solidFill>
            <a:srgbClr val="FFCC66"/>
          </a:solidFill>
          <a:latin typeface="Arial" charset="0"/>
          <a:cs typeface="Arial" charset="0"/>
        </a:defRPr>
      </a:lvl5pPr>
      <a:lvl6pPr marL="705368" algn="ctr" rtl="0" fontAlgn="base">
        <a:spcBef>
          <a:spcPct val="0"/>
        </a:spcBef>
        <a:spcAft>
          <a:spcPct val="0"/>
        </a:spcAft>
        <a:defRPr sz="6200" b="1">
          <a:solidFill>
            <a:srgbClr val="FFCC66"/>
          </a:solidFill>
          <a:latin typeface="Arial" charset="0"/>
          <a:cs typeface="Arial" charset="0"/>
        </a:defRPr>
      </a:lvl6pPr>
      <a:lvl7pPr marL="1410736" algn="ctr" rtl="0" fontAlgn="base">
        <a:spcBef>
          <a:spcPct val="0"/>
        </a:spcBef>
        <a:spcAft>
          <a:spcPct val="0"/>
        </a:spcAft>
        <a:defRPr sz="6200" b="1">
          <a:solidFill>
            <a:srgbClr val="FFCC66"/>
          </a:solidFill>
          <a:latin typeface="Arial" charset="0"/>
          <a:cs typeface="Arial" charset="0"/>
        </a:defRPr>
      </a:lvl7pPr>
      <a:lvl8pPr marL="2116104" algn="ctr" rtl="0" fontAlgn="base">
        <a:spcBef>
          <a:spcPct val="0"/>
        </a:spcBef>
        <a:spcAft>
          <a:spcPct val="0"/>
        </a:spcAft>
        <a:defRPr sz="6200" b="1">
          <a:solidFill>
            <a:srgbClr val="FFCC66"/>
          </a:solidFill>
          <a:latin typeface="Arial" charset="0"/>
          <a:cs typeface="Arial" charset="0"/>
        </a:defRPr>
      </a:lvl8pPr>
      <a:lvl9pPr marL="2821473" algn="ctr" rtl="0" fontAlgn="base">
        <a:spcBef>
          <a:spcPct val="0"/>
        </a:spcBef>
        <a:spcAft>
          <a:spcPct val="0"/>
        </a:spcAft>
        <a:defRPr sz="6200" b="1">
          <a:solidFill>
            <a:srgbClr val="FFCC66"/>
          </a:solidFill>
          <a:latin typeface="Arial" charset="0"/>
          <a:cs typeface="Arial" charset="0"/>
        </a:defRPr>
      </a:lvl9pPr>
    </p:titleStyle>
    <p:bodyStyle>
      <a:lvl1pPr marL="529026" indent="-529026" algn="l" rtl="0" fontAlgn="base">
        <a:spcBef>
          <a:spcPct val="60000"/>
        </a:spcBef>
        <a:spcAft>
          <a:spcPct val="0"/>
        </a:spcAft>
        <a:buChar char="•"/>
        <a:defRPr sz="3700">
          <a:solidFill>
            <a:schemeClr val="tx1"/>
          </a:solidFill>
          <a:latin typeface="+mn-lt"/>
          <a:ea typeface="+mn-ea"/>
          <a:cs typeface="+mn-cs"/>
        </a:defRPr>
      </a:lvl1pPr>
      <a:lvl2pPr marL="1146223" indent="-440855" algn="l" rtl="0" fontAlgn="base">
        <a:spcBef>
          <a:spcPct val="20000"/>
        </a:spcBef>
        <a:spcAft>
          <a:spcPct val="0"/>
        </a:spcAft>
        <a:buChar char="•"/>
        <a:defRPr sz="3700">
          <a:solidFill>
            <a:schemeClr val="tx1"/>
          </a:solidFill>
          <a:latin typeface="+mn-lt"/>
          <a:cs typeface="+mn-cs"/>
        </a:defRPr>
      </a:lvl2pPr>
      <a:lvl3pPr marL="1763420" indent="-352684" algn="l" rtl="0" fontAlgn="base">
        <a:spcBef>
          <a:spcPct val="20000"/>
        </a:spcBef>
        <a:spcAft>
          <a:spcPct val="0"/>
        </a:spcAft>
        <a:buChar char="•"/>
        <a:defRPr sz="3700">
          <a:solidFill>
            <a:schemeClr val="tx1"/>
          </a:solidFill>
          <a:latin typeface="+mn-lt"/>
          <a:cs typeface="+mn-cs"/>
        </a:defRPr>
      </a:lvl3pPr>
      <a:lvl4pPr marL="2468789" indent="-352684" algn="l" rtl="0" fontAlgn="base">
        <a:spcBef>
          <a:spcPct val="20000"/>
        </a:spcBef>
        <a:spcAft>
          <a:spcPct val="0"/>
        </a:spcAft>
        <a:buChar char="–"/>
        <a:defRPr sz="3100">
          <a:solidFill>
            <a:schemeClr val="tx1"/>
          </a:solidFill>
          <a:latin typeface="+mn-lt"/>
          <a:cs typeface="+mn-cs"/>
        </a:defRPr>
      </a:lvl4pPr>
      <a:lvl5pPr marL="3174157" indent="-352684" algn="l" rtl="0" fontAlgn="base">
        <a:spcBef>
          <a:spcPct val="20000"/>
        </a:spcBef>
        <a:spcAft>
          <a:spcPct val="0"/>
        </a:spcAft>
        <a:buChar char="»"/>
        <a:defRPr sz="3100">
          <a:solidFill>
            <a:schemeClr val="tx1"/>
          </a:solidFill>
          <a:latin typeface="+mn-lt"/>
          <a:cs typeface="+mn-cs"/>
        </a:defRPr>
      </a:lvl5pPr>
      <a:lvl6pPr marL="3879525" indent="-352684" algn="l" rtl="0" fontAlgn="base">
        <a:spcBef>
          <a:spcPct val="20000"/>
        </a:spcBef>
        <a:spcAft>
          <a:spcPct val="0"/>
        </a:spcAft>
        <a:buChar char="»"/>
        <a:defRPr sz="3100">
          <a:solidFill>
            <a:schemeClr val="tx1"/>
          </a:solidFill>
          <a:latin typeface="+mn-lt"/>
          <a:cs typeface="+mn-cs"/>
        </a:defRPr>
      </a:lvl6pPr>
      <a:lvl7pPr marL="4584893" indent="-352684" algn="l" rtl="0" fontAlgn="base">
        <a:spcBef>
          <a:spcPct val="20000"/>
        </a:spcBef>
        <a:spcAft>
          <a:spcPct val="0"/>
        </a:spcAft>
        <a:buChar char="»"/>
        <a:defRPr sz="3100">
          <a:solidFill>
            <a:schemeClr val="tx1"/>
          </a:solidFill>
          <a:latin typeface="+mn-lt"/>
          <a:cs typeface="+mn-cs"/>
        </a:defRPr>
      </a:lvl7pPr>
      <a:lvl8pPr marL="5290261" indent="-352684" algn="l" rtl="0" fontAlgn="base">
        <a:spcBef>
          <a:spcPct val="20000"/>
        </a:spcBef>
        <a:spcAft>
          <a:spcPct val="0"/>
        </a:spcAft>
        <a:buChar char="»"/>
        <a:defRPr sz="3100">
          <a:solidFill>
            <a:schemeClr val="tx1"/>
          </a:solidFill>
          <a:latin typeface="+mn-lt"/>
          <a:cs typeface="+mn-cs"/>
        </a:defRPr>
      </a:lvl8pPr>
      <a:lvl9pPr marL="5995629" indent="-352684" algn="l" rtl="0" fontAlgn="base">
        <a:spcBef>
          <a:spcPct val="20000"/>
        </a:spcBef>
        <a:spcAft>
          <a:spcPct val="0"/>
        </a:spcAft>
        <a:buChar char="»"/>
        <a:defRPr sz="3100">
          <a:solidFill>
            <a:schemeClr val="tx1"/>
          </a:solidFill>
          <a:latin typeface="+mn-lt"/>
          <a:cs typeface="+mn-cs"/>
        </a:defRPr>
      </a:lvl9pPr>
    </p:bodyStyle>
    <p:otherStyle>
      <a:defPPr>
        <a:defRPr lang="en-US"/>
      </a:defPPr>
      <a:lvl1pPr marL="0" algn="l" defTabSz="1410736" rtl="0" eaLnBrk="1" latinLnBrk="0" hangingPunct="1">
        <a:defRPr sz="2800" kern="1200">
          <a:solidFill>
            <a:schemeClr val="tx1"/>
          </a:solidFill>
          <a:latin typeface="+mn-lt"/>
          <a:ea typeface="+mn-ea"/>
          <a:cs typeface="+mn-cs"/>
        </a:defRPr>
      </a:lvl1pPr>
      <a:lvl2pPr marL="705368" algn="l" defTabSz="1410736" rtl="0" eaLnBrk="1" latinLnBrk="0" hangingPunct="1">
        <a:defRPr sz="2800" kern="1200">
          <a:solidFill>
            <a:schemeClr val="tx1"/>
          </a:solidFill>
          <a:latin typeface="+mn-lt"/>
          <a:ea typeface="+mn-ea"/>
          <a:cs typeface="+mn-cs"/>
        </a:defRPr>
      </a:lvl2pPr>
      <a:lvl3pPr marL="1410736" algn="l" defTabSz="1410736" rtl="0" eaLnBrk="1" latinLnBrk="0" hangingPunct="1">
        <a:defRPr sz="2800" kern="1200">
          <a:solidFill>
            <a:schemeClr val="tx1"/>
          </a:solidFill>
          <a:latin typeface="+mn-lt"/>
          <a:ea typeface="+mn-ea"/>
          <a:cs typeface="+mn-cs"/>
        </a:defRPr>
      </a:lvl3pPr>
      <a:lvl4pPr marL="2116104" algn="l" defTabSz="1410736" rtl="0" eaLnBrk="1" latinLnBrk="0" hangingPunct="1">
        <a:defRPr sz="2800" kern="1200">
          <a:solidFill>
            <a:schemeClr val="tx1"/>
          </a:solidFill>
          <a:latin typeface="+mn-lt"/>
          <a:ea typeface="+mn-ea"/>
          <a:cs typeface="+mn-cs"/>
        </a:defRPr>
      </a:lvl4pPr>
      <a:lvl5pPr marL="2821473" algn="l" defTabSz="1410736" rtl="0" eaLnBrk="1" latinLnBrk="0" hangingPunct="1">
        <a:defRPr sz="2800" kern="1200">
          <a:solidFill>
            <a:schemeClr val="tx1"/>
          </a:solidFill>
          <a:latin typeface="+mn-lt"/>
          <a:ea typeface="+mn-ea"/>
          <a:cs typeface="+mn-cs"/>
        </a:defRPr>
      </a:lvl5pPr>
      <a:lvl6pPr marL="3526841" algn="l" defTabSz="1410736" rtl="0" eaLnBrk="1" latinLnBrk="0" hangingPunct="1">
        <a:defRPr sz="2800" kern="1200">
          <a:solidFill>
            <a:schemeClr val="tx1"/>
          </a:solidFill>
          <a:latin typeface="+mn-lt"/>
          <a:ea typeface="+mn-ea"/>
          <a:cs typeface="+mn-cs"/>
        </a:defRPr>
      </a:lvl6pPr>
      <a:lvl7pPr marL="4232209" algn="l" defTabSz="1410736" rtl="0" eaLnBrk="1" latinLnBrk="0" hangingPunct="1">
        <a:defRPr sz="2800" kern="1200">
          <a:solidFill>
            <a:schemeClr val="tx1"/>
          </a:solidFill>
          <a:latin typeface="+mn-lt"/>
          <a:ea typeface="+mn-ea"/>
          <a:cs typeface="+mn-cs"/>
        </a:defRPr>
      </a:lvl7pPr>
      <a:lvl8pPr marL="4937577" algn="l" defTabSz="1410736" rtl="0" eaLnBrk="1" latinLnBrk="0" hangingPunct="1">
        <a:defRPr sz="2800" kern="1200">
          <a:solidFill>
            <a:schemeClr val="tx1"/>
          </a:solidFill>
          <a:latin typeface="+mn-lt"/>
          <a:ea typeface="+mn-ea"/>
          <a:cs typeface="+mn-cs"/>
        </a:defRPr>
      </a:lvl8pPr>
      <a:lvl9pPr marL="5642945" algn="l" defTabSz="1410736"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1</a:t>
            </a:fld>
            <a:endParaRPr lang="en-US" dirty="0">
              <a:solidFill>
                <a:srgbClr val="FFFFFF"/>
              </a:solidFill>
            </a:endParaRPr>
          </a:p>
        </p:txBody>
      </p:sp>
      <p:sp>
        <p:nvSpPr>
          <p:cNvPr id="6" name="Title 1"/>
          <p:cNvSpPr txBox="1">
            <a:spLocks/>
          </p:cNvSpPr>
          <p:nvPr/>
        </p:nvSpPr>
        <p:spPr bwMode="auto">
          <a:xfrm>
            <a:off x="239038" y="371033"/>
            <a:ext cx="7990562" cy="1346834"/>
          </a:xfrm>
          <a:prstGeom prst="rect">
            <a:avLst/>
          </a:prstGeom>
          <a:noFill/>
          <a:ln w="9525">
            <a:noFill/>
            <a:miter lim="800000"/>
            <a:headEnd/>
            <a:tailEnd/>
          </a:ln>
          <a:effectLst/>
        </p:spPr>
        <p:txBody>
          <a:bodyPr vert="horz" wrap="square" lIns="141074" tIns="70537" rIns="141074" bIns="70537" numCol="1" anchor="ctr" anchorCtr="0" compatLnSpc="1">
            <a:prstTxWarp prst="textNoShape">
              <a:avLst/>
            </a:prstTxWarp>
            <a:noAutofit/>
          </a:bodyPr>
          <a:lstStyle>
            <a:lvl1pPr algn="ctr" rtl="0" fontAlgn="base">
              <a:spcBef>
                <a:spcPct val="0"/>
              </a:spcBef>
              <a:spcAft>
                <a:spcPct val="0"/>
              </a:spcAft>
              <a:defRPr sz="6200" b="1">
                <a:solidFill>
                  <a:srgbClr val="FFCC66"/>
                </a:solidFill>
                <a:latin typeface="+mj-lt"/>
                <a:ea typeface="+mj-ea"/>
                <a:cs typeface="+mj-cs"/>
              </a:defRPr>
            </a:lvl1pPr>
            <a:lvl2pPr algn="ctr" rtl="0" fontAlgn="base">
              <a:spcBef>
                <a:spcPct val="0"/>
              </a:spcBef>
              <a:spcAft>
                <a:spcPct val="0"/>
              </a:spcAft>
              <a:defRPr sz="6200" b="1">
                <a:solidFill>
                  <a:srgbClr val="FFCC66"/>
                </a:solidFill>
                <a:latin typeface="Arial" charset="0"/>
                <a:cs typeface="Arial" charset="0"/>
              </a:defRPr>
            </a:lvl2pPr>
            <a:lvl3pPr algn="ctr" rtl="0" fontAlgn="base">
              <a:spcBef>
                <a:spcPct val="0"/>
              </a:spcBef>
              <a:spcAft>
                <a:spcPct val="0"/>
              </a:spcAft>
              <a:defRPr sz="6200" b="1">
                <a:solidFill>
                  <a:srgbClr val="FFCC66"/>
                </a:solidFill>
                <a:latin typeface="Arial" charset="0"/>
                <a:cs typeface="Arial" charset="0"/>
              </a:defRPr>
            </a:lvl3pPr>
            <a:lvl4pPr algn="ctr" rtl="0" fontAlgn="base">
              <a:spcBef>
                <a:spcPct val="0"/>
              </a:spcBef>
              <a:spcAft>
                <a:spcPct val="0"/>
              </a:spcAft>
              <a:defRPr sz="6200" b="1">
                <a:solidFill>
                  <a:srgbClr val="FFCC66"/>
                </a:solidFill>
                <a:latin typeface="Arial" charset="0"/>
                <a:cs typeface="Arial" charset="0"/>
              </a:defRPr>
            </a:lvl4pPr>
            <a:lvl5pPr algn="ctr" rtl="0" fontAlgn="base">
              <a:spcBef>
                <a:spcPct val="0"/>
              </a:spcBef>
              <a:spcAft>
                <a:spcPct val="0"/>
              </a:spcAft>
              <a:defRPr sz="6200" b="1">
                <a:solidFill>
                  <a:srgbClr val="FFCC66"/>
                </a:solidFill>
                <a:latin typeface="Arial" charset="0"/>
                <a:cs typeface="Arial" charset="0"/>
              </a:defRPr>
            </a:lvl5pPr>
            <a:lvl6pPr marL="705368" algn="ctr" rtl="0" fontAlgn="base">
              <a:spcBef>
                <a:spcPct val="0"/>
              </a:spcBef>
              <a:spcAft>
                <a:spcPct val="0"/>
              </a:spcAft>
              <a:defRPr sz="6200" b="1">
                <a:solidFill>
                  <a:srgbClr val="FFCC66"/>
                </a:solidFill>
                <a:latin typeface="Arial" charset="0"/>
                <a:cs typeface="Arial" charset="0"/>
              </a:defRPr>
            </a:lvl6pPr>
            <a:lvl7pPr marL="1410736" algn="ctr" rtl="0" fontAlgn="base">
              <a:spcBef>
                <a:spcPct val="0"/>
              </a:spcBef>
              <a:spcAft>
                <a:spcPct val="0"/>
              </a:spcAft>
              <a:defRPr sz="6200" b="1">
                <a:solidFill>
                  <a:srgbClr val="FFCC66"/>
                </a:solidFill>
                <a:latin typeface="Arial" charset="0"/>
                <a:cs typeface="Arial" charset="0"/>
              </a:defRPr>
            </a:lvl7pPr>
            <a:lvl8pPr marL="2116104" algn="ctr" rtl="0" fontAlgn="base">
              <a:spcBef>
                <a:spcPct val="0"/>
              </a:spcBef>
              <a:spcAft>
                <a:spcPct val="0"/>
              </a:spcAft>
              <a:defRPr sz="6200" b="1">
                <a:solidFill>
                  <a:srgbClr val="FFCC66"/>
                </a:solidFill>
                <a:latin typeface="Arial" charset="0"/>
                <a:cs typeface="Arial" charset="0"/>
              </a:defRPr>
            </a:lvl8pPr>
            <a:lvl9pPr marL="2821473" algn="ctr" rtl="0" fontAlgn="base">
              <a:spcBef>
                <a:spcPct val="0"/>
              </a:spcBef>
              <a:spcAft>
                <a:spcPct val="0"/>
              </a:spcAft>
              <a:defRPr sz="6200" b="1">
                <a:solidFill>
                  <a:srgbClr val="FFCC66"/>
                </a:solidFill>
                <a:latin typeface="Arial" charset="0"/>
                <a:cs typeface="Arial" charset="0"/>
              </a:defRPr>
            </a:lvl9pPr>
          </a:lstStyle>
          <a:p>
            <a:r>
              <a:rPr lang="en-US" sz="2800" kern="0" smtClean="0">
                <a:latin typeface="Calibri" panose="020F0502020204030204" pitchFamily="34" charset="0"/>
              </a:rPr>
              <a:t>UB LIS 571 Soergel. Lecture 9.2a.</a:t>
            </a:r>
            <a:br>
              <a:rPr lang="en-US" sz="2800" kern="0" smtClean="0">
                <a:latin typeface="Calibri" panose="020F0502020204030204" pitchFamily="34" charset="0"/>
              </a:rPr>
            </a:br>
            <a:r>
              <a:rPr lang="en-US" sz="2800" kern="0" smtClean="0">
                <a:latin typeface="Calibri" panose="020F0502020204030204" pitchFamily="34" charset="0"/>
              </a:rPr>
              <a:t>Application of index language structure to searching</a:t>
            </a:r>
            <a:br>
              <a:rPr lang="en-US" sz="2800" kern="0" smtClean="0">
                <a:latin typeface="Calibri" panose="020F0502020204030204" pitchFamily="34" charset="0"/>
              </a:rPr>
            </a:br>
            <a:r>
              <a:rPr lang="en-US" sz="2800" kern="0" smtClean="0">
                <a:latin typeface="Calibri" panose="020F0502020204030204" pitchFamily="34" charset="0"/>
              </a:rPr>
              <a:t>Extensive Example</a:t>
            </a:r>
            <a:endParaRPr lang="en-US" sz="2800" kern="0" dirty="0">
              <a:latin typeface="Calibri" panose="020F0502020204030204" pitchFamily="34" charset="0"/>
            </a:endParaRPr>
          </a:p>
        </p:txBody>
      </p:sp>
      <p:sp>
        <p:nvSpPr>
          <p:cNvPr id="7" name="Content Placeholder 2"/>
          <p:cNvSpPr>
            <a:spLocks noGrp="1"/>
          </p:cNvSpPr>
          <p:nvPr>
            <p:ph idx="1"/>
          </p:nvPr>
        </p:nvSpPr>
        <p:spPr>
          <a:xfrm>
            <a:off x="381000" y="1905000"/>
            <a:ext cx="8077200" cy="6093976"/>
          </a:xfrm>
          <a:ln>
            <a:solidFill>
              <a:schemeClr val="bg1"/>
            </a:solidFill>
          </a:ln>
        </p:spPr>
        <p:txBody>
          <a:bodyPr>
            <a:normAutofit lnSpcReduction="10000"/>
          </a:bodyPr>
          <a:lstStyle/>
          <a:p>
            <a:pPr>
              <a:buNone/>
            </a:pPr>
            <a:r>
              <a:rPr lang="en-US" sz="2000" b="1" spc="-20" smtClean="0">
                <a:solidFill>
                  <a:schemeClr val="bg1"/>
                </a:solidFill>
              </a:rPr>
              <a:t>Objectives:</a:t>
            </a:r>
            <a:r>
              <a:rPr lang="en-US" sz="2000" spc="-20" smtClean="0">
                <a:solidFill>
                  <a:schemeClr val="bg1"/>
                </a:solidFill>
              </a:rPr>
              <a:t> </a:t>
            </a:r>
          </a:p>
          <a:p>
            <a:r>
              <a:rPr lang="en-US" sz="2000" spc="-20" smtClean="0">
                <a:solidFill>
                  <a:schemeClr val="bg1"/>
                </a:solidFill>
              </a:rPr>
              <a:t>Solidify </a:t>
            </a:r>
            <a:r>
              <a:rPr lang="en-US" sz="2000" spc="-20" dirty="0" smtClean="0">
                <a:solidFill>
                  <a:schemeClr val="bg1"/>
                </a:solidFill>
              </a:rPr>
              <a:t>understanding of </a:t>
            </a:r>
            <a:r>
              <a:rPr lang="en-US" sz="2000" spc="-20" smtClean="0">
                <a:solidFill>
                  <a:schemeClr val="bg1"/>
                </a:solidFill>
              </a:rPr>
              <a:t>inclusive search</a:t>
            </a:r>
          </a:p>
          <a:p>
            <a:r>
              <a:rPr lang="en-US" sz="2000" spc="-20" smtClean="0">
                <a:solidFill>
                  <a:schemeClr val="bg1"/>
                </a:solidFill>
              </a:rPr>
              <a:t>Learn </a:t>
            </a:r>
            <a:r>
              <a:rPr lang="en-US" sz="2000" spc="-20" dirty="0" smtClean="0">
                <a:solidFill>
                  <a:schemeClr val="bg1"/>
                </a:solidFill>
              </a:rPr>
              <a:t>other search techniques</a:t>
            </a:r>
          </a:p>
          <a:p>
            <a:pPr>
              <a:buNone/>
            </a:pPr>
            <a:endParaRPr lang="en-US" sz="2000" dirty="0">
              <a:solidFill>
                <a:schemeClr val="bg1"/>
              </a:solidFill>
            </a:endParaRPr>
          </a:p>
          <a:p>
            <a:pPr>
              <a:buNone/>
            </a:pPr>
            <a:r>
              <a:rPr lang="en-US" sz="2000" b="1" dirty="0" smtClean="0">
                <a:solidFill>
                  <a:schemeClr val="bg1"/>
                </a:solidFill>
              </a:rPr>
              <a:t>Materials</a:t>
            </a:r>
          </a:p>
          <a:p>
            <a:pPr>
              <a:buNone/>
            </a:pPr>
            <a:r>
              <a:rPr lang="en-US" sz="2000" b="1" dirty="0" smtClean="0">
                <a:solidFill>
                  <a:schemeClr val="bg1"/>
                </a:solidFill>
              </a:rPr>
              <a:t>Faceted classification of transportation </a:t>
            </a:r>
            <a:r>
              <a:rPr lang="en-US" sz="2000" b="1" smtClean="0">
                <a:solidFill>
                  <a:schemeClr val="bg1"/>
                </a:solidFill>
              </a:rPr>
              <a:t>and traffic</a:t>
            </a:r>
            <a:r>
              <a:rPr lang="en-US" sz="2000" smtClean="0">
                <a:solidFill>
                  <a:schemeClr val="bg1"/>
                </a:solidFill>
              </a:rPr>
              <a:t> </a:t>
            </a:r>
            <a:endParaRPr lang="en-US" sz="2000" dirty="0" smtClean="0">
              <a:solidFill>
                <a:schemeClr val="bg1"/>
              </a:solidFill>
            </a:endParaRPr>
          </a:p>
          <a:p>
            <a:pPr indent="0">
              <a:buNone/>
            </a:pPr>
            <a:r>
              <a:rPr lang="en-US" sz="2000" dirty="0" smtClean="0">
                <a:solidFill>
                  <a:schemeClr val="bg1"/>
                </a:solidFill>
              </a:rPr>
              <a:t>Lecture </a:t>
            </a:r>
            <a:r>
              <a:rPr lang="en-US" sz="2000" smtClean="0">
                <a:solidFill>
                  <a:schemeClr val="bg1"/>
                </a:solidFill>
              </a:rPr>
              <a:t>Notes Overview p. 361, Detail  </a:t>
            </a:r>
            <a:r>
              <a:rPr lang="en-US" sz="2000" dirty="0" smtClean="0">
                <a:solidFill>
                  <a:schemeClr val="bg1"/>
                </a:solidFill>
              </a:rPr>
              <a:t>p</a:t>
            </a:r>
            <a:r>
              <a:rPr lang="en-US" sz="2000" smtClean="0">
                <a:solidFill>
                  <a:schemeClr val="bg1"/>
                </a:solidFill>
              </a:rPr>
              <a:t>. 362 – 363.  </a:t>
            </a:r>
            <a:endParaRPr lang="en-US" sz="2000" dirty="0" smtClean="0">
              <a:solidFill>
                <a:schemeClr val="bg1"/>
              </a:solidFill>
            </a:endParaRPr>
          </a:p>
          <a:p>
            <a:pPr indent="0">
              <a:buNone/>
            </a:pPr>
            <a:r>
              <a:rPr lang="en-US" sz="2000" dirty="0" smtClean="0">
                <a:solidFill>
                  <a:schemeClr val="bg1"/>
                </a:solidFill>
              </a:rPr>
              <a:t>Look at this now and have it handy during this presentation</a:t>
            </a:r>
            <a:br>
              <a:rPr lang="en-US" sz="2000" dirty="0" smtClean="0">
                <a:solidFill>
                  <a:schemeClr val="bg1"/>
                </a:solidFill>
              </a:rPr>
            </a:br>
            <a:endParaRPr lang="en-US" sz="2000" dirty="0" smtClean="0">
              <a:solidFill>
                <a:schemeClr val="bg1"/>
              </a:solidFill>
            </a:endParaRPr>
          </a:p>
          <a:p>
            <a:pPr marL="747713" indent="-747713">
              <a:buNone/>
            </a:pPr>
            <a:r>
              <a:rPr lang="en-US" sz="2000" smtClean="0">
                <a:solidFill>
                  <a:schemeClr val="bg1"/>
                </a:solidFill>
              </a:rPr>
              <a:t>Note:	Section </a:t>
            </a:r>
            <a:r>
              <a:rPr lang="en-US" sz="2000" dirty="0" smtClean="0">
                <a:solidFill>
                  <a:schemeClr val="bg1"/>
                </a:solidFill>
              </a:rPr>
              <a:t>14.4 of the textbook (textbook p. 272 – 277</a:t>
            </a:r>
            <a:r>
              <a:rPr lang="en-US" sz="2000" smtClean="0">
                <a:solidFill>
                  <a:schemeClr val="bg1"/>
                </a:solidFill>
              </a:rPr>
              <a:t>) presents </a:t>
            </a:r>
            <a:r>
              <a:rPr lang="en-US" sz="2000" dirty="0" smtClean="0">
                <a:solidFill>
                  <a:schemeClr val="bg1"/>
                </a:solidFill>
              </a:rPr>
              <a:t>the same material.  The slides are easier to understand.  If you do read Section 14.4, note that the notations (numbers) of the concepts are different.  The Venn diagram on textbook p. 273, Figure 14.11 may be a useful </a:t>
            </a:r>
            <a:r>
              <a:rPr lang="en-US" sz="2000" smtClean="0">
                <a:solidFill>
                  <a:schemeClr val="bg1"/>
                </a:solidFill>
              </a:rPr>
              <a:t>visualization.</a:t>
            </a:r>
            <a:endParaRPr lang="en-US" sz="2000" dirty="0" smtClean="0">
              <a:solidFill>
                <a:schemeClr val="bg1"/>
              </a:solidFill>
            </a:endParaRPr>
          </a:p>
          <a:p>
            <a:pPr>
              <a:buNone/>
            </a:pPr>
            <a:endParaRPr lang="en-US" sz="2000" smtClean="0">
              <a:solidFill>
                <a:schemeClr val="bg1"/>
              </a:solidFill>
            </a:endParaRPr>
          </a:p>
          <a:p>
            <a:pPr>
              <a:buNone/>
            </a:pPr>
            <a:endParaRPr lang="en-US" sz="2000" smtClean="0">
              <a:solidFill>
                <a:schemeClr val="bg1"/>
              </a:solidFill>
            </a:endParaRPr>
          </a:p>
          <a:p>
            <a:pPr>
              <a:buNone/>
            </a:pPr>
            <a:r>
              <a:rPr lang="en-US" sz="2000">
                <a:solidFill>
                  <a:schemeClr val="bg1"/>
                </a:solidFill>
              </a:rPr>
              <a:t>Includes audio       </a:t>
            </a:r>
            <a:r>
              <a:rPr lang="en-US" sz="2000" smtClean="0">
                <a:solidFill>
                  <a:schemeClr val="bg1"/>
                </a:solidFill>
              </a:rPr>
              <a:t>                                                                                              </a:t>
            </a:r>
            <a:r>
              <a:rPr lang="en-US" sz="2000">
                <a:solidFill>
                  <a:schemeClr val="bg1"/>
                </a:solidFill>
              </a:rPr>
              <a:t>60 </a:t>
            </a:r>
            <a:r>
              <a:rPr lang="en-US" sz="2000" smtClean="0">
                <a:solidFill>
                  <a:schemeClr val="bg1"/>
                </a:solidFill>
              </a:rPr>
              <a:t>min</a:t>
            </a:r>
          </a:p>
          <a:p>
            <a:pPr>
              <a:spcBef>
                <a:spcPts val="1500"/>
              </a:spcBef>
              <a:buNone/>
            </a:pPr>
            <a:r>
              <a:rPr lang="en-US" sz="2000" smtClean="0">
                <a:solidFill>
                  <a:schemeClr val="bg1"/>
                </a:solidFill>
              </a:rPr>
              <a:t>For many slides, the audio starts automatically</a:t>
            </a:r>
            <a:endParaRPr lang="en-US" sz="2000">
              <a:solidFill>
                <a:schemeClr val="bg1"/>
              </a:solidFill>
            </a:endParaRPr>
          </a:p>
          <a:p>
            <a:pPr>
              <a:buNone/>
            </a:pPr>
            <a:endParaRPr lang="en-US" sz="1800" dirty="0">
              <a:solidFill>
                <a:schemeClr val="bg1"/>
              </a:solidFill>
            </a:endParaRPr>
          </a:p>
        </p:txBody>
      </p:sp>
      <p:sp>
        <p:nvSpPr>
          <p:cNvPr id="8" name="TextBox 7"/>
          <p:cNvSpPr txBox="1"/>
          <p:nvPr/>
        </p:nvSpPr>
        <p:spPr>
          <a:xfrm>
            <a:off x="9296400" y="695093"/>
            <a:ext cx="6324600" cy="400110"/>
          </a:xfrm>
          <a:prstGeom prst="rect">
            <a:avLst/>
          </a:prstGeom>
          <a:noFill/>
        </p:spPr>
        <p:txBody>
          <a:bodyPr wrap="square" rtlCol="0">
            <a:spAutoFit/>
          </a:bodyPr>
          <a:lstStyle/>
          <a:p>
            <a:r>
              <a:rPr lang="en-US" sz="2000" dirty="0">
                <a:solidFill>
                  <a:schemeClr val="bg1"/>
                </a:solidFill>
                <a:latin typeface="Calibri" panose="020F0502020204030204" pitchFamily="34" charset="0"/>
              </a:rPr>
              <a:t>Instructions how to use </a:t>
            </a:r>
            <a:r>
              <a:rPr lang="en-US" sz="2000" dirty="0" smtClean="0">
                <a:solidFill>
                  <a:schemeClr val="bg1"/>
                </a:solidFill>
                <a:latin typeface="Calibri" panose="020F0502020204030204" pitchFamily="34" charset="0"/>
              </a:rPr>
              <a:t>this PowerPoint not repeated here</a:t>
            </a:r>
            <a:endParaRPr lang="en-US" sz="2000" dirty="0">
              <a:solidFill>
                <a:schemeClr val="bg1"/>
              </a:solidFill>
              <a:latin typeface="Calibri" panose="020F0502020204030204" pitchFamily="34" charset="0"/>
            </a:endParaRPr>
          </a:p>
        </p:txBody>
      </p:sp>
      <p:sp>
        <p:nvSpPr>
          <p:cNvPr id="9" name="TextBox 8"/>
          <p:cNvSpPr txBox="1"/>
          <p:nvPr/>
        </p:nvSpPr>
        <p:spPr>
          <a:xfrm>
            <a:off x="9296400" y="1371600"/>
            <a:ext cx="6781800" cy="400110"/>
          </a:xfrm>
          <a:prstGeom prst="rect">
            <a:avLst/>
          </a:prstGeom>
          <a:noFill/>
        </p:spPr>
        <p:txBody>
          <a:bodyPr wrap="square" rtlCol="0">
            <a:spAutoFit/>
          </a:bodyPr>
          <a:lstStyle/>
          <a:p>
            <a:r>
              <a:rPr lang="en-US" sz="2000" smtClean="0">
                <a:solidFill>
                  <a:schemeClr val="bg1"/>
                </a:solidFill>
                <a:latin typeface="Calibri" panose="020F0502020204030204" pitchFamily="34" charset="0"/>
              </a:rPr>
              <a:t>No outline, all one piece</a:t>
            </a:r>
            <a:endParaRPr lang="en-US" sz="2000" dirty="0">
              <a:solidFill>
                <a:schemeClr val="bg1"/>
              </a:solidFill>
              <a:latin typeface="Calibri" panose="020F0502020204030204" pitchFamily="34" charset="0"/>
            </a:endParaRPr>
          </a:p>
        </p:txBody>
      </p:sp>
      <p:sp>
        <p:nvSpPr>
          <p:cNvPr id="10" name="TextBox 9"/>
          <p:cNvSpPr txBox="1"/>
          <p:nvPr/>
        </p:nvSpPr>
        <p:spPr>
          <a:xfrm>
            <a:off x="9296400" y="1905000"/>
            <a:ext cx="6629400" cy="6093976"/>
          </a:xfrm>
          <a:prstGeom prst="rect">
            <a:avLst/>
          </a:prstGeom>
          <a:noFill/>
          <a:ln>
            <a:solidFill>
              <a:schemeClr val="bg1"/>
            </a:solidFill>
          </a:ln>
        </p:spPr>
        <p:txBody>
          <a:bodyPr wrap="square" rtlCol="0">
            <a:spAutoFit/>
          </a:bodyPr>
          <a:lstStyle/>
          <a:p>
            <a:r>
              <a:rPr lang="en-US" sz="2000" smtClean="0">
                <a:solidFill>
                  <a:schemeClr val="bg1"/>
                </a:solidFill>
                <a:latin typeface="Calibri" panose="020F0502020204030204" pitchFamily="34" charset="0"/>
              </a:rPr>
              <a:t>From Lecture Notes, p. 359 top</a:t>
            </a:r>
          </a:p>
          <a:p>
            <a:endParaRPr lang="en-US" sz="2000" smtClean="0">
              <a:solidFill>
                <a:schemeClr val="bg1"/>
              </a:solidFill>
              <a:latin typeface="Calibri" panose="020F0502020204030204" pitchFamily="34" charset="0"/>
            </a:endParaRPr>
          </a:p>
          <a:p>
            <a:r>
              <a:rPr lang="en-US" sz="2000" b="1">
                <a:solidFill>
                  <a:schemeClr val="bg1"/>
                </a:solidFill>
                <a:latin typeface="Calibri" panose="020F0502020204030204" pitchFamily="34" charset="0"/>
              </a:rPr>
              <a:t>Learning </a:t>
            </a:r>
            <a:r>
              <a:rPr lang="en-US" sz="2000" b="1" smtClean="0">
                <a:solidFill>
                  <a:schemeClr val="bg1"/>
                </a:solidFill>
                <a:latin typeface="Calibri" panose="020F0502020204030204" pitchFamily="34" charset="0"/>
              </a:rPr>
              <a:t>objectives</a:t>
            </a:r>
          </a:p>
          <a:p>
            <a:pPr marL="692150" indent="-692150" fontAlgn="t">
              <a:spcBef>
                <a:spcPts val="1200"/>
              </a:spcBef>
            </a:pPr>
            <a:r>
              <a:rPr lang="en-US" sz="2000">
                <a:solidFill>
                  <a:schemeClr val="bg1"/>
                </a:solidFill>
                <a:latin typeface="Calibri" panose="020F0502020204030204" pitchFamily="34" charset="0"/>
              </a:rPr>
              <a:t>2.3	Understand the principles of the structure of subject classification, in </a:t>
            </a:r>
            <a:r>
              <a:rPr lang="en-US" sz="2000" smtClean="0">
                <a:solidFill>
                  <a:schemeClr val="bg1"/>
                </a:solidFill>
                <a:latin typeface="Calibri" panose="020F0502020204030204" pitchFamily="34" charset="0"/>
              </a:rPr>
              <a:t>particular </a:t>
            </a:r>
            <a:r>
              <a:rPr lang="en-US" sz="2000">
                <a:solidFill>
                  <a:schemeClr val="bg1"/>
                </a:solidFill>
                <a:latin typeface="Calibri" panose="020F0502020204030204" pitchFamily="34" charset="0"/>
              </a:rPr>
              <a:t>facet organization and hierarchy, and be able to apply these principles to the analysis of existing schemes and to indexing and query formulation. (P2.3.9,3)</a:t>
            </a:r>
          </a:p>
          <a:p>
            <a:pPr marL="692150" indent="-692150" fontAlgn="t">
              <a:spcBef>
                <a:spcPts val="1200"/>
              </a:spcBef>
            </a:pPr>
            <a:r>
              <a:rPr lang="en-US" sz="2000">
                <a:solidFill>
                  <a:schemeClr val="bg1"/>
                </a:solidFill>
                <a:latin typeface="Calibri" panose="020F0502020204030204" pitchFamily="34" charset="0"/>
              </a:rPr>
              <a:t>2.3.4	Understand inclusive (hierarchically expanded) searching and be able apply inclusive searching in any system. (P2.3.9,3.4</a:t>
            </a:r>
            <a:r>
              <a:rPr lang="en-US" sz="2000" smtClean="0">
                <a:solidFill>
                  <a:schemeClr val="bg1"/>
                </a:solidFill>
                <a:latin typeface="Calibri" panose="020F0502020204030204" pitchFamily="34" charset="0"/>
              </a:rPr>
              <a:t>)</a:t>
            </a:r>
          </a:p>
          <a:p>
            <a:pPr marL="692150" indent="-692150" fontAlgn="t">
              <a:spcBef>
                <a:spcPts val="1200"/>
              </a:spcBef>
            </a:pPr>
            <a:endParaRPr lang="en-US" sz="2000" smtClean="0">
              <a:solidFill>
                <a:schemeClr val="bg1"/>
              </a:solidFill>
              <a:latin typeface="Calibri" panose="020F0502020204030204" pitchFamily="34" charset="0"/>
            </a:endParaRPr>
          </a:p>
          <a:p>
            <a:pPr fontAlgn="t"/>
            <a:endParaRPr lang="en-US" sz="2000">
              <a:solidFill>
                <a:schemeClr val="bg1"/>
              </a:solidFill>
              <a:latin typeface="Calibri" panose="020F0502020204030204" pitchFamily="34" charset="0"/>
            </a:endParaRPr>
          </a:p>
          <a:p>
            <a:pPr fontAlgn="t"/>
            <a:r>
              <a:rPr lang="en-US" sz="2000" b="1">
                <a:solidFill>
                  <a:schemeClr val="bg1"/>
                </a:solidFill>
                <a:latin typeface="Calibri" panose="020F0502020204030204" pitchFamily="34" charset="0"/>
              </a:rPr>
              <a:t>Practical significance</a:t>
            </a:r>
          </a:p>
          <a:p>
            <a:pPr marL="692150" fontAlgn="t">
              <a:spcBef>
                <a:spcPts val="1200"/>
              </a:spcBef>
            </a:pPr>
            <a:r>
              <a:rPr lang="en-US" sz="2000">
                <a:solidFill>
                  <a:schemeClr val="bg1"/>
                </a:solidFill>
                <a:latin typeface="Calibri" panose="020F0502020204030204" pitchFamily="34" charset="0"/>
              </a:rPr>
              <a:t>Inherited from Part 5 </a:t>
            </a:r>
            <a:r>
              <a:rPr lang="en-US" sz="2000" smtClean="0">
                <a:solidFill>
                  <a:schemeClr val="bg1"/>
                </a:solidFill>
                <a:latin typeface="Calibri" panose="020F0502020204030204" pitchFamily="34" charset="0"/>
              </a:rPr>
              <a:t>(Lecture Notes p. 288 plus)</a:t>
            </a:r>
            <a:endParaRPr lang="en-US" sz="2000">
              <a:solidFill>
                <a:schemeClr val="bg1"/>
              </a:solidFill>
              <a:latin typeface="Calibri" panose="020F0502020204030204" pitchFamily="34" charset="0"/>
            </a:endParaRPr>
          </a:p>
          <a:p>
            <a:pPr marL="692150" fontAlgn="t">
              <a:spcBef>
                <a:spcPts val="1200"/>
              </a:spcBef>
            </a:pPr>
            <a:r>
              <a:rPr lang="en-US" sz="2000">
                <a:solidFill>
                  <a:schemeClr val="bg1"/>
                </a:solidFill>
                <a:latin typeface="Calibri" panose="020F0502020204030204" pitchFamily="34" charset="0"/>
              </a:rPr>
              <a:t>Inclusive searching is an essential technique for achieving high recall</a:t>
            </a:r>
            <a:r>
              <a:rPr lang="en-US" sz="2000" smtClean="0">
                <a:solidFill>
                  <a:schemeClr val="bg1"/>
                </a:solidFill>
                <a:latin typeface="Calibri" panose="020F0502020204030204" pitchFamily="34" charset="0"/>
              </a:rPr>
              <a:t>.</a:t>
            </a:r>
            <a:endParaRPr lang="en-US" sz="20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208510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2409243"/>
              </p:ext>
            </p:extLst>
          </p:nvPr>
        </p:nvGraphicFramePr>
        <p:xfrm>
          <a:off x="304800" y="2209800"/>
          <a:ext cx="8761631" cy="5789833"/>
        </p:xfrm>
        <a:graphic>
          <a:graphicData uri="http://schemas.openxmlformats.org/drawingml/2006/table">
            <a:tbl>
              <a:tblPr firstRow="1" bandRow="1">
                <a:tableStyleId>{5C22544A-7EE6-4342-B048-85BDC9FD1C3A}</a:tableStyleId>
              </a:tblPr>
              <a:tblGrid>
                <a:gridCol w="315685"/>
                <a:gridCol w="493049"/>
                <a:gridCol w="411200"/>
                <a:gridCol w="411200"/>
                <a:gridCol w="411200"/>
                <a:gridCol w="411200"/>
                <a:gridCol w="411200"/>
                <a:gridCol w="411200"/>
                <a:gridCol w="411200"/>
                <a:gridCol w="411200"/>
                <a:gridCol w="411200"/>
                <a:gridCol w="437950"/>
                <a:gridCol w="116810"/>
                <a:gridCol w="431828"/>
                <a:gridCol w="248018"/>
                <a:gridCol w="285382"/>
                <a:gridCol w="125819"/>
                <a:gridCol w="528574"/>
                <a:gridCol w="116810"/>
                <a:gridCol w="437950"/>
                <a:gridCol w="507836"/>
                <a:gridCol w="116789"/>
                <a:gridCol w="208178"/>
                <a:gridCol w="278953"/>
                <a:gridCol w="411200"/>
              </a:tblGrid>
              <a:tr h="533400">
                <a:tc>
                  <a:txBody>
                    <a:bodyPr/>
                    <a:lstStyle/>
                    <a:p>
                      <a:endParaRPr lang="en-US" sz="1100" dirty="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endParaRPr lang="en-US" sz="1100" b="1">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endParaRPr lang="en-US" sz="1400" b="1">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3936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rgbClr val="00B050"/>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8">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b="1"/>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400" b="1"/>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endParaRPr lang="en-US" sz="1400">
                        <a:solidFill>
                          <a:srgbClr val="7030A0"/>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566010">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ln>
                          <a:solidFill>
                            <a:srgbClr val="FF0000"/>
                          </a:solidFill>
                        </a:ln>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51583">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rgbClr val="0033CC"/>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smtClean="0">
                        <a:ln>
                          <a:noFill/>
                        </a:ln>
                        <a:solidFill>
                          <a:schemeClr val="tx1"/>
                        </a:solidFill>
                        <a:effectLst/>
                        <a:uLnTx/>
                        <a:uFillTx/>
                        <a:latin typeface="+mn-lt"/>
                        <a:ea typeface="+mn-ea"/>
                        <a:cs typeface="+mn-cs"/>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4654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33253370"/>
              </p:ext>
            </p:extLst>
          </p:nvPr>
        </p:nvGraphicFramePr>
        <p:xfrm>
          <a:off x="9296399" y="228600"/>
          <a:ext cx="6781800" cy="7644384"/>
        </p:xfrm>
        <a:graphic>
          <a:graphicData uri="http://schemas.openxmlformats.org/drawingml/2006/table">
            <a:tbl>
              <a:tblPr firstRow="1" bandRow="1">
                <a:tableStyleId>{5C22544A-7EE6-4342-B048-85BDC9FD1C3A}</a:tableStyleId>
              </a:tblPr>
              <a:tblGrid>
                <a:gridCol w="745253"/>
                <a:gridCol w="702548"/>
                <a:gridCol w="5333999"/>
              </a:tblGrid>
              <a:tr h="2609088">
                <a:tc gridSpan="3">
                  <a:txBody>
                    <a:bodyPr/>
                    <a:lstStyle/>
                    <a:p>
                      <a:endParaRPr lang="en-US" sz="1200" dirty="0" smtClean="0">
                        <a:solidFill>
                          <a:schemeClr val="tx1"/>
                        </a:solidFill>
                        <a:latin typeface="Times New Roman" pitchFamily="18" charset="0"/>
                        <a:cs typeface="Times New Roman" pitchFamily="18" charset="0"/>
                      </a:endParaRPr>
                    </a:p>
                    <a:p>
                      <a:r>
                        <a:rPr lang="en-US" sz="1200" dirty="0" smtClean="0">
                          <a:solidFill>
                            <a:schemeClr val="tx1"/>
                          </a:solidFill>
                          <a:latin typeface="Times New Roman" pitchFamily="18" charset="0"/>
                          <a:cs typeface="Times New Roman" pitchFamily="18" charset="0"/>
                        </a:rPr>
                        <a:t>Here</a:t>
                      </a:r>
                      <a:r>
                        <a:rPr lang="en-US" sz="1200" baseline="0" dirty="0" smtClean="0">
                          <a:solidFill>
                            <a:schemeClr val="tx1"/>
                          </a:solidFill>
                          <a:latin typeface="Times New Roman" pitchFamily="18" charset="0"/>
                          <a:cs typeface="Times New Roman" pitchFamily="18" charset="0"/>
                        </a:rPr>
                        <a:t> will be shown retrieval results</a:t>
                      </a:r>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pitchFamily="18" charset="0"/>
                        <a:cs typeface="Times New Roman" pitchFamily="18" charset="0"/>
                      </a:endParaRPr>
                    </a:p>
                    <a:p>
                      <a:endParaRPr lang="en-US" sz="1200" dirty="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13222912"/>
              </p:ext>
            </p:extLst>
          </p:nvPr>
        </p:nvGraphicFramePr>
        <p:xfrm>
          <a:off x="304800" y="228600"/>
          <a:ext cx="8714232" cy="1747520"/>
        </p:xfrm>
        <a:graphic>
          <a:graphicData uri="http://schemas.openxmlformats.org/drawingml/2006/table">
            <a:tbl>
              <a:tblPr firstRow="1" bandRow="1">
                <a:tableStyleId>{5C22544A-7EE6-4342-B048-85BDC9FD1C3A}</a:tableStyleId>
              </a:tblPr>
              <a:tblGrid>
                <a:gridCol w="2362200"/>
                <a:gridCol w="6352032"/>
              </a:tblGrid>
              <a:tr h="838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mtClean="0">
                          <a:solidFill>
                            <a:schemeClr val="tx1"/>
                          </a:solidFill>
                        </a:rPr>
                        <a:t>Main search topic   </a:t>
                      </a:r>
                      <a:endParaRPr lang="en-US"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marL="137160" marR="137160" marT="137160" marB="13716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pitchFamily="18" charset="0"/>
                          <a:cs typeface="Times New Roman" pitchFamily="18" charset="0"/>
                        </a:rPr>
                        <a:t>Vehicles fo</a:t>
                      </a:r>
                      <a:r>
                        <a:rPr lang="en-US" baseline="0" dirty="0" smtClean="0">
                          <a:solidFill>
                            <a:schemeClr val="tx1"/>
                          </a:solidFill>
                          <a:latin typeface="Times New Roman" pitchFamily="18" charset="0"/>
                          <a:cs typeface="Times New Roman" pitchFamily="18" charset="0"/>
                        </a:rPr>
                        <a:t>r rail transport</a:t>
                      </a:r>
                      <a:endParaRPr lang="en-US" dirty="0" smtClean="0">
                        <a:solidFill>
                          <a:schemeClr val="tx1"/>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400"/>
                        </a:spcBef>
                        <a:spcAft>
                          <a:spcPts val="0"/>
                        </a:spcAft>
                        <a:buClrTx/>
                        <a:buSzTx/>
                        <a:buFontTx/>
                        <a:buNone/>
                        <a:tabLst/>
                        <a:defRPr/>
                      </a:pPr>
                      <a:r>
                        <a:rPr lang="en-US" dirty="0" smtClean="0">
                          <a:solidFill>
                            <a:schemeClr val="tx1"/>
                          </a:solidFill>
                        </a:rPr>
                        <a:t>E2.1 Vehicles  AND  B1.2 </a:t>
                      </a:r>
                      <a:r>
                        <a:rPr lang="en-US" smtClean="0">
                          <a:solidFill>
                            <a:schemeClr val="tx1"/>
                          </a:solidFill>
                        </a:rPr>
                        <a:t>Rail transport</a:t>
                      </a:r>
                      <a:endParaRPr lang="en-US" dirty="0" smtClean="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370840">
                <a:tc>
                  <a:txBody>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mn-lt"/>
                          <a:ea typeface="+mn-ea"/>
                          <a:cs typeface="+mn-cs"/>
                        </a:rPr>
                        <a:t>For exploration</a:t>
                      </a:r>
                      <a:endParaRPr lang="en-US" dirty="0">
                        <a:solidFill>
                          <a:schemeClr val="tx1"/>
                        </a:solidFill>
                      </a:endParaRPr>
                    </a:p>
                  </a:txBody>
                  <a:tcPr marL="137160" marR="137160" marT="137160" marB="13716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Vehicles for  local rail transit</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mn-lt"/>
                          <a:ea typeface="+mn-ea"/>
                          <a:cs typeface="+mn-cs"/>
                        </a:rPr>
                        <a:t>E2.1 Vehicles  AND  B1.2.1 Local rail transit</a:t>
                      </a:r>
                      <a:endParaRPr lang="en-US" dirty="0" smtClean="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sp>
        <p:nvSpPr>
          <p:cNvPr id="7" name="Slide Number Placeholder 6"/>
          <p:cNvSpPr>
            <a:spLocks noGrp="1"/>
          </p:cNvSpPr>
          <p:nvPr>
            <p:ph type="sldNum" sz="quarter" idx="12"/>
          </p:nvPr>
        </p:nvSpPr>
        <p:spPr/>
        <p:txBody>
          <a:bodyPr/>
          <a:lstStyle/>
          <a:p>
            <a:fld id="{DB343379-1E84-47D9-98FA-A8D89ACE4B80}" type="slidenum">
              <a:rPr lang="en-US" smtClean="0"/>
              <a:pPr/>
              <a:t>2</a:t>
            </a:fld>
            <a:endParaRPr lang="en-US"/>
          </a:p>
        </p:txBody>
      </p:sp>
      <p:pic>
        <p:nvPicPr>
          <p:cNvPr id="9" name="~PP106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4401800" y="6855809"/>
            <a:ext cx="822325" cy="822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7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0" y="2209800"/>
          <a:ext cx="8761631" cy="5669281"/>
        </p:xfrm>
        <a:graphic>
          <a:graphicData uri="http://schemas.openxmlformats.org/drawingml/2006/table">
            <a:tbl>
              <a:tblPr firstRow="1" bandRow="1">
                <a:tableStyleId>{5C22544A-7EE6-4342-B048-85BDC9FD1C3A}</a:tableStyleId>
              </a:tblPr>
              <a:tblGrid>
                <a:gridCol w="315685"/>
                <a:gridCol w="493049"/>
                <a:gridCol w="411200"/>
                <a:gridCol w="411200"/>
                <a:gridCol w="411200"/>
                <a:gridCol w="411200"/>
                <a:gridCol w="411200"/>
                <a:gridCol w="411200"/>
                <a:gridCol w="411200"/>
                <a:gridCol w="411200"/>
                <a:gridCol w="411200"/>
                <a:gridCol w="437950"/>
                <a:gridCol w="116810"/>
                <a:gridCol w="431828"/>
                <a:gridCol w="248018"/>
                <a:gridCol w="285382"/>
                <a:gridCol w="125819"/>
                <a:gridCol w="528574"/>
                <a:gridCol w="116810"/>
                <a:gridCol w="437950"/>
                <a:gridCol w="507836"/>
                <a:gridCol w="116789"/>
                <a:gridCol w="208178"/>
                <a:gridCol w="278953"/>
                <a:gridCol w="411200"/>
              </a:tblGrid>
              <a:tr h="412848">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endParaRPr lang="en-US" sz="1100" b="1">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endParaRPr lang="en-US" sz="1400" b="1">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3936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rgbClr val="00B050"/>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8">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b="1"/>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400" b="1"/>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endParaRPr lang="en-US" sz="1400">
                        <a:solidFill>
                          <a:srgbClr val="7030A0"/>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566010">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ln>
                          <a:solidFill>
                            <a:srgbClr val="FF0000"/>
                          </a:solidFill>
                        </a:ln>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51583">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rgbClr val="0033CC"/>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prstClr val="black"/>
                          </a:solidFill>
                          <a:effectLst/>
                          <a:uLnTx/>
                          <a:uFillTx/>
                          <a:latin typeface="+mn-lt"/>
                          <a:ea typeface="+mn-ea"/>
                          <a:cs typeface="+mn-cs"/>
                        </a:rPr>
                        <a:t>E2.1 Vehicles AND </a:t>
                      </a:r>
                      <a:r>
                        <a:rPr kumimoji="0" lang="en-US" sz="1400" b="1" i="0" u="none" strike="noStrike" kern="1200" cap="none" spc="0" normalizeH="0" baseline="0" noProof="0" smtClean="0">
                          <a:ln>
                            <a:noFill/>
                          </a:ln>
                          <a:solidFill>
                            <a:schemeClr val="tx1"/>
                          </a:solidFill>
                          <a:effectLst/>
                          <a:uLnTx/>
                          <a:uFillTx/>
                          <a:latin typeface="+mn-lt"/>
                          <a:ea typeface="+mn-ea"/>
                          <a:cs typeface="+mn-cs"/>
                        </a:rPr>
                        <a:t>B1.2 Rail transport</a:t>
                      </a:r>
                      <a:endParaRPr kumimoji="0" lang="en-US" sz="1400" b="0" i="0" u="none" strike="noStrike" kern="1200" cap="none" spc="0" normalizeH="0" baseline="0" noProof="0" smtClean="0">
                        <a:ln>
                          <a:noFill/>
                        </a:ln>
                        <a:solidFill>
                          <a:schemeClr val="tx1"/>
                        </a:solidFill>
                        <a:effectLst/>
                        <a:uLnTx/>
                        <a:uFillTx/>
                        <a:latin typeface="+mn-lt"/>
                        <a:ea typeface="+mn-ea"/>
                        <a:cs typeface="+mn-cs"/>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4654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nvGraphicFramePr>
        <p:xfrm>
          <a:off x="9296399" y="228600"/>
          <a:ext cx="6781800" cy="7644384"/>
        </p:xfrm>
        <a:graphic>
          <a:graphicData uri="http://schemas.openxmlformats.org/drawingml/2006/table">
            <a:tbl>
              <a:tblPr firstRow="1" bandRow="1">
                <a:tableStyleId>{5C22544A-7EE6-4342-B048-85BDC9FD1C3A}</a:tableStyleId>
              </a:tblPr>
              <a:tblGrid>
                <a:gridCol w="745253"/>
                <a:gridCol w="702548"/>
                <a:gridCol w="5333999"/>
              </a:tblGrid>
              <a:tr h="2609088">
                <a:tc gridSpan="3">
                  <a:txBody>
                    <a:bodyPr/>
                    <a:lstStyle/>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chemeClr val="tx1"/>
                          </a:solidFill>
                          <a:latin typeface="Times New Roman" pitchFamily="18" charset="0"/>
                          <a:cs typeface="Times New Roman" pitchFamily="18" charset="0"/>
                        </a:rPr>
                        <a:t>B1.2 Rail transport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smtClean="0">
                        <a:solidFill>
                          <a:srgbClr val="CC0099"/>
                        </a:solidFill>
                        <a:latin typeface="Times New Roman"/>
                        <a:ea typeface="Calibri"/>
                      </a:endParaRPr>
                    </a:p>
                    <a:p>
                      <a:pPr marL="0" marR="0">
                        <a:spcBef>
                          <a:spcPts val="0"/>
                        </a:spcBef>
                        <a:spcAft>
                          <a:spcPts val="0"/>
                        </a:spcAft>
                      </a:pPr>
                      <a:r>
                        <a:rPr lang="en-US" sz="1200" kern="1400" smtClean="0">
                          <a:solidFill>
                            <a:schemeClr val="tx1"/>
                          </a:solidFill>
                          <a:latin typeface="Times New Roman"/>
                          <a:ea typeface="Calibri"/>
                        </a:rPr>
                        <a:t>*</a:t>
                      </a:r>
                      <a:r>
                        <a:rPr lang="en-US" sz="1200" u="sng" kern="1400" smtClean="0">
                          <a:solidFill>
                            <a:schemeClr val="tx1"/>
                          </a:solidFill>
                          <a:latin typeface="Times New Roman"/>
                          <a:ea typeface="Calibri"/>
                        </a:rPr>
                        <a:t>24</a:t>
                      </a:r>
                      <a:r>
                        <a:rPr lang="en-US" sz="1200" b="1" u="sng" kern="1400" smtClean="0">
                          <a:solidFill>
                            <a:schemeClr val="tx1"/>
                          </a:solidFill>
                          <a:latin typeface="Times New Roman"/>
                          <a:ea typeface="Calibri"/>
                        </a:rPr>
                        <a:t> </a:t>
                      </a:r>
                      <a:r>
                        <a:rPr lang="en-US" sz="1200" kern="1400" smtClean="0">
                          <a:solidFill>
                            <a:schemeClr val="tx1"/>
                          </a:solidFill>
                          <a:latin typeface="Times New Roman"/>
                          <a:ea typeface="Calibri"/>
                        </a:rPr>
                        <a:t>The concise encyclopedia of world railway locomotives  (includes local rail transit </a:t>
                      </a:r>
                      <a:r>
                        <a:rPr lang="en-US" sz="1200" smtClean="0">
                          <a:solidFill>
                            <a:schemeClr val="tx1"/>
                          </a:solidFill>
                          <a:latin typeface="Times New Roman"/>
                          <a:ea typeface="Calibri"/>
                        </a:rPr>
                        <a:t> locs)</a:t>
                      </a:r>
                    </a:p>
                    <a:p>
                      <a:pPr marL="0" marR="0">
                        <a:spcBef>
                          <a:spcPts val="0"/>
                        </a:spcBef>
                        <a:spcAft>
                          <a:spcPts val="0"/>
                        </a:spcAft>
                      </a:pPr>
                      <a:r>
                        <a:rPr lang="en-US" sz="1200" smtClean="0">
                          <a:solidFill>
                            <a:schemeClr val="tx1"/>
                          </a:solidFill>
                          <a:latin typeface="Times New Roman"/>
                          <a:ea typeface="Calibri"/>
                        </a:rPr>
                        <a:t>  30 Transcontainer 1.  French</a:t>
                      </a:r>
                      <a:r>
                        <a:rPr lang="en-US" sz="1200" baseline="0" smtClean="0">
                          <a:solidFill>
                            <a:schemeClr val="tx1"/>
                          </a:solidFill>
                          <a:latin typeface="Times New Roman"/>
                          <a:ea typeface="Calibri"/>
                        </a:rPr>
                        <a:t> railways introduce new type of container ship</a:t>
                      </a:r>
                      <a:endParaRPr lang="en-US" sz="1200" smtClean="0">
                        <a:solidFill>
                          <a:schemeClr val="tx1"/>
                        </a:solidFill>
                        <a:latin typeface="Times New Roman"/>
                        <a:ea typeface="Calibri"/>
                      </a:endParaRPr>
                    </a:p>
                    <a:p>
                      <a:pPr marL="0" marR="0">
                        <a:spcBef>
                          <a:spcPts val="0"/>
                        </a:spcBef>
                        <a:spcAft>
                          <a:spcPts val="0"/>
                        </a:spcAft>
                      </a:pPr>
                      <a:r>
                        <a:rPr lang="en-US" sz="1200" kern="1400" smtClean="0">
                          <a:solidFill>
                            <a:schemeClr val="tx1"/>
                          </a:solidFill>
                          <a:latin typeface="Times New Roman"/>
                          <a:ea typeface="Calibri"/>
                        </a:rPr>
                        <a:t>*</a:t>
                      </a:r>
                      <a:r>
                        <a:rPr lang="en-US" sz="1200" u="sng" kern="1400" smtClean="0">
                          <a:solidFill>
                            <a:schemeClr val="tx1"/>
                          </a:solidFill>
                          <a:latin typeface="Times New Roman"/>
                          <a:ea typeface="Calibri"/>
                        </a:rPr>
                        <a:t>5</a:t>
                      </a:r>
                      <a:r>
                        <a:rPr lang="en-US" sz="1200" kern="1400" smtClean="0">
                          <a:solidFill>
                            <a:schemeClr val="tx1"/>
                          </a:solidFill>
                          <a:latin typeface="Times New Roman"/>
                          <a:ea typeface="Calibri"/>
                        </a:rPr>
                        <a:t>0</a:t>
                      </a:r>
                      <a:r>
                        <a:rPr lang="en-US" sz="1200" b="1" kern="1400" smtClean="0">
                          <a:solidFill>
                            <a:schemeClr val="tx1"/>
                          </a:solidFill>
                          <a:latin typeface="Times New Roman"/>
                          <a:ea typeface="Calibri"/>
                        </a:rPr>
                        <a:t> </a:t>
                      </a:r>
                      <a:r>
                        <a:rPr lang="en-US" sz="1200" kern="1400" smtClean="0">
                          <a:solidFill>
                            <a:schemeClr val="tx1"/>
                          </a:solidFill>
                          <a:latin typeface="Times New Roman"/>
                          <a:ea typeface="Calibri"/>
                        </a:rPr>
                        <a:t>Technical description of the Stockholm underground railway (should be indexed  B1.2.1)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schemeClr val="tx1"/>
                          </a:solidFill>
                          <a:latin typeface="Times New Roman"/>
                          <a:ea typeface="Calibri"/>
                        </a:rPr>
                        <a:t>*</a:t>
                      </a:r>
                      <a:r>
                        <a:rPr lang="en-US" sz="1200" u="sng" smtClean="0">
                          <a:solidFill>
                            <a:schemeClr val="tx1"/>
                          </a:solidFill>
                          <a:latin typeface="Times New Roman"/>
                          <a:ea typeface="Calibri"/>
                        </a:rPr>
                        <a:t>126</a:t>
                      </a:r>
                      <a:r>
                        <a:rPr lang="en-US" sz="1200" b="1" smtClean="0">
                          <a:solidFill>
                            <a:schemeClr val="tx1"/>
                          </a:solidFill>
                          <a:latin typeface="Times New Roman"/>
                          <a:ea typeface="Calibri"/>
                        </a:rPr>
                        <a:t> </a:t>
                      </a:r>
                      <a:r>
                        <a:rPr lang="en-US" sz="1200" smtClean="0">
                          <a:solidFill>
                            <a:schemeClr val="tx1"/>
                          </a:solidFill>
                          <a:latin typeface="Times New Roman"/>
                          <a:ea typeface="Calibri"/>
                        </a:rPr>
                        <a:t>Rolling stock for London Transports Victoria line (should be indexed B1.2.1)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chemeClr val="tx1"/>
                          </a:solidFill>
                          <a:latin typeface="Times New Roman"/>
                          <a:cs typeface="Times New Roman" pitchFamily="18" charset="0"/>
                        </a:rPr>
                        <a:t>  </a:t>
                      </a:r>
                      <a:r>
                        <a:rPr lang="en-US" sz="1200" b="1" kern="0" baseline="0" smtClean="0">
                          <a:solidFill>
                            <a:schemeClr val="tx1"/>
                          </a:solidFill>
                          <a:latin typeface="Times New Roman"/>
                          <a:cs typeface="Times New Roman" pitchFamily="18" charset="0"/>
                        </a:rPr>
                        <a:t> </a:t>
                      </a:r>
                      <a:r>
                        <a:rPr lang="en-US" sz="1200" u="sng" smtClean="0">
                          <a:solidFill>
                            <a:schemeClr val="tx1"/>
                          </a:solidFill>
                          <a:latin typeface="Times New Roman"/>
                          <a:ea typeface="Calibri"/>
                        </a:rPr>
                        <a:t>191</a:t>
                      </a:r>
                      <a:r>
                        <a:rPr lang="en-US" sz="1200" b="1" smtClean="0">
                          <a:solidFill>
                            <a:schemeClr val="tx1"/>
                          </a:solidFill>
                          <a:latin typeface="Times New Roman"/>
                          <a:ea typeface="Calibri"/>
                        </a:rPr>
                        <a:t> </a:t>
                      </a:r>
                      <a:r>
                        <a:rPr lang="en-US" sz="1200" smtClean="0">
                          <a:solidFill>
                            <a:schemeClr val="tx1"/>
                          </a:solidFill>
                          <a:latin typeface="Times New Roman"/>
                          <a:ea typeface="Calibri"/>
                        </a:rPr>
                        <a:t>Turbotrain</a:t>
                      </a:r>
                      <a:r>
                        <a:rPr lang="en-US" sz="1200" smtClean="0">
                          <a:solidFill>
                            <a:srgbClr val="00B0F0"/>
                          </a:solidFill>
                          <a:latin typeface="Times New Roman"/>
                          <a:ea typeface="Calibri"/>
                        </a:rPr>
                        <a:t> </a:t>
                      </a:r>
                      <a:r>
                        <a:rPr lang="en-US" sz="1200" smtClean="0">
                          <a:latin typeface="Times New Roman"/>
                          <a:ea typeface="Calibri"/>
                        </a:rPr>
                        <a:t>(should be indexed B1.2.2)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rgbClr val="CC0099"/>
                        </a:solidFill>
                        <a:latin typeface="Times New Roman" pitchFamily="18" charset="0"/>
                        <a:cs typeface="Times New Roman" pitchFamily="18" charset="0"/>
                      </a:endParaRPr>
                    </a:p>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Slide Number Placeholder 6"/>
          <p:cNvSpPr>
            <a:spLocks noGrp="1"/>
          </p:cNvSpPr>
          <p:nvPr>
            <p:ph type="sldNum" sz="quarter" idx="12"/>
          </p:nvPr>
        </p:nvSpPr>
        <p:spPr/>
        <p:txBody>
          <a:bodyPr/>
          <a:lstStyle/>
          <a:p>
            <a:fld id="{DB343379-1E84-47D9-98FA-A8D89ACE4B80}" type="slidenum">
              <a:rPr lang="en-US" smtClean="0"/>
              <a:pPr/>
              <a:t>3</a:t>
            </a:fld>
            <a:endParaRPr lang="en-US"/>
          </a:p>
        </p:txBody>
      </p:sp>
      <p:pic>
        <p:nvPicPr>
          <p:cNvPr id="8" name="~PP124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3182600" y="6705600"/>
            <a:ext cx="974725" cy="974725"/>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615582065"/>
              </p:ext>
            </p:extLst>
          </p:nvPr>
        </p:nvGraphicFramePr>
        <p:xfrm>
          <a:off x="304800" y="228600"/>
          <a:ext cx="8714232" cy="1747520"/>
        </p:xfrm>
        <a:graphic>
          <a:graphicData uri="http://schemas.openxmlformats.org/drawingml/2006/table">
            <a:tbl>
              <a:tblPr firstRow="1" bandRow="1">
                <a:tableStyleId>{5C22544A-7EE6-4342-B048-85BDC9FD1C3A}</a:tableStyleId>
              </a:tblPr>
              <a:tblGrid>
                <a:gridCol w="2362200"/>
                <a:gridCol w="6352032"/>
              </a:tblGrid>
              <a:tr h="838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mtClean="0">
                          <a:solidFill>
                            <a:schemeClr val="tx1"/>
                          </a:solidFill>
                        </a:rPr>
                        <a:t>Main search topic   </a:t>
                      </a:r>
                      <a:endParaRPr lang="en-US"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marL="137160" marR="137160" marT="137160" marB="13716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pitchFamily="18" charset="0"/>
                          <a:cs typeface="Times New Roman" pitchFamily="18" charset="0"/>
                        </a:rPr>
                        <a:t>Vehicles fo</a:t>
                      </a:r>
                      <a:r>
                        <a:rPr lang="en-US" baseline="0" dirty="0" smtClean="0">
                          <a:solidFill>
                            <a:schemeClr val="tx1"/>
                          </a:solidFill>
                          <a:latin typeface="Times New Roman" pitchFamily="18" charset="0"/>
                          <a:cs typeface="Times New Roman" pitchFamily="18" charset="0"/>
                        </a:rPr>
                        <a:t>r rail transport</a:t>
                      </a:r>
                      <a:endParaRPr lang="en-US" dirty="0" smtClean="0">
                        <a:solidFill>
                          <a:schemeClr val="tx1"/>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400"/>
                        </a:spcBef>
                        <a:spcAft>
                          <a:spcPts val="0"/>
                        </a:spcAft>
                        <a:buClrTx/>
                        <a:buSzTx/>
                        <a:buFontTx/>
                        <a:buNone/>
                        <a:tabLst/>
                        <a:defRPr/>
                      </a:pPr>
                      <a:r>
                        <a:rPr lang="en-US" dirty="0" smtClean="0">
                          <a:solidFill>
                            <a:schemeClr val="tx1"/>
                          </a:solidFill>
                        </a:rPr>
                        <a:t>E2.1 Vehicles  AND  B1.2 </a:t>
                      </a:r>
                      <a:r>
                        <a:rPr lang="en-US" smtClean="0">
                          <a:solidFill>
                            <a:schemeClr val="tx1"/>
                          </a:solidFill>
                        </a:rPr>
                        <a:t>Rail transport</a:t>
                      </a:r>
                      <a:endParaRPr lang="en-US" dirty="0" smtClean="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370840">
                <a:tc>
                  <a:txBody>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mn-lt"/>
                          <a:ea typeface="+mn-ea"/>
                          <a:cs typeface="+mn-cs"/>
                        </a:rPr>
                        <a:t>For exploration</a:t>
                      </a:r>
                      <a:endParaRPr lang="en-US" dirty="0">
                        <a:solidFill>
                          <a:schemeClr val="tx1"/>
                        </a:solidFill>
                      </a:endParaRPr>
                    </a:p>
                  </a:txBody>
                  <a:tcPr marL="137160" marR="137160" marT="137160" marB="13716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Vehicles for  local rail transit</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mn-lt"/>
                          <a:ea typeface="+mn-ea"/>
                          <a:cs typeface="+mn-cs"/>
                        </a:rPr>
                        <a:t>E2.1 Vehicles  AND  B1.2.1 Local rail transit</a:t>
                      </a:r>
                      <a:endParaRPr lang="en-US" dirty="0" smtClean="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4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0" y="2209800"/>
          <a:ext cx="8761631" cy="5669281"/>
        </p:xfrm>
        <a:graphic>
          <a:graphicData uri="http://schemas.openxmlformats.org/drawingml/2006/table">
            <a:tbl>
              <a:tblPr firstRow="1" bandRow="1">
                <a:tableStyleId>{5C22544A-7EE6-4342-B048-85BDC9FD1C3A}</a:tableStyleId>
              </a:tblPr>
              <a:tblGrid>
                <a:gridCol w="315685"/>
                <a:gridCol w="493049"/>
                <a:gridCol w="411200"/>
                <a:gridCol w="411200"/>
                <a:gridCol w="411200"/>
                <a:gridCol w="411200"/>
                <a:gridCol w="411200"/>
                <a:gridCol w="411200"/>
                <a:gridCol w="411200"/>
                <a:gridCol w="411200"/>
                <a:gridCol w="411200"/>
                <a:gridCol w="437950"/>
                <a:gridCol w="116810"/>
                <a:gridCol w="431828"/>
                <a:gridCol w="248018"/>
                <a:gridCol w="285382"/>
                <a:gridCol w="125819"/>
                <a:gridCol w="528574"/>
                <a:gridCol w="116810"/>
                <a:gridCol w="437950"/>
                <a:gridCol w="507836"/>
                <a:gridCol w="116789"/>
                <a:gridCol w="208178"/>
                <a:gridCol w="278953"/>
                <a:gridCol w="411200"/>
              </a:tblGrid>
              <a:tr h="412848">
                <a:tc>
                  <a:txBody>
                    <a:bodyPr/>
                    <a:lstStyle/>
                    <a:p>
                      <a:endParaRPr lang="en-US" sz="1100" dirty="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endParaRPr lang="en-US" sz="1100" b="1">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endParaRPr lang="en-US" sz="1400" b="1">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3936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rgbClr val="00B050"/>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8">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b="1"/>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400" b="1"/>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r>
                        <a:rPr lang="en-US" sz="1400" b="1" baseline="0" smtClean="0"/>
                        <a:t>E2.1 Vehicles AND B1.2 Rail transport, incl.</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smtClean="0"/>
                        <a:t>                                 (</a:t>
                      </a:r>
                      <a:r>
                        <a:rPr lang="en-US" sz="1400" b="1" baseline="0" smtClean="0">
                          <a:solidFill>
                            <a:srgbClr val="00B0F0"/>
                          </a:solidFill>
                        </a:rPr>
                        <a:t>B1.2 gen. ref. </a:t>
                      </a:r>
                      <a:r>
                        <a:rPr lang="en-US" sz="1400" b="1" baseline="0" smtClean="0"/>
                        <a:t>OR </a:t>
                      </a:r>
                      <a:r>
                        <a:rPr lang="en-US" sz="1400" b="1" baseline="0" smtClean="0">
                          <a:solidFill>
                            <a:srgbClr val="0033CC"/>
                          </a:solidFill>
                        </a:rPr>
                        <a:t>B1.2.1</a:t>
                      </a:r>
                      <a:r>
                        <a:rPr lang="en-US" sz="1400" b="1" baseline="0" smtClean="0"/>
                        <a:t> OR</a:t>
                      </a:r>
                      <a:r>
                        <a:rPr lang="en-US" sz="1400" b="1" baseline="0" smtClean="0">
                          <a:solidFill>
                            <a:srgbClr val="CC0099"/>
                          </a:solidFill>
                        </a:rPr>
                        <a:t> B1.2.2</a:t>
                      </a:r>
                      <a:r>
                        <a:rPr lang="en-US" sz="1400" b="1" baseline="0" smtClean="0">
                          <a:solidFill>
                            <a:schemeClr val="tx1"/>
                          </a:solidFill>
                        </a:rPr>
                        <a:t> Intercity RR</a:t>
                      </a:r>
                      <a:r>
                        <a:rPr lang="en-US" sz="1400" b="1" baseline="0" smtClean="0">
                          <a:solidFill>
                            <a:srgbClr val="7030A0"/>
                          </a:solidFill>
                        </a:rPr>
                        <a:t>)</a:t>
                      </a:r>
                      <a:endParaRPr lang="en-US" sz="1400">
                        <a:solidFill>
                          <a:srgbClr val="7030A0"/>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566010">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dirty="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ln>
                          <a:solidFill>
                            <a:srgbClr val="FF0000"/>
                          </a:solidFill>
                        </a:ln>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51583">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rgbClr val="0033CC"/>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prstClr val="black"/>
                          </a:solidFill>
                          <a:effectLst/>
                          <a:uLnTx/>
                          <a:uFillTx/>
                          <a:latin typeface="+mn-lt"/>
                          <a:ea typeface="+mn-ea"/>
                          <a:cs typeface="+mn-cs"/>
                        </a:rPr>
                        <a:t>E2.1 Vehicles AND </a:t>
                      </a:r>
                      <a:r>
                        <a:rPr kumimoji="0" lang="en-US" sz="1400" b="1" i="0" u="none" strike="noStrike" kern="1200" cap="none" spc="0" normalizeH="0" baseline="0" noProof="0" smtClean="0">
                          <a:ln>
                            <a:noFill/>
                          </a:ln>
                          <a:solidFill>
                            <a:srgbClr val="00B0F0"/>
                          </a:solidFill>
                          <a:effectLst/>
                          <a:uLnTx/>
                          <a:uFillTx/>
                          <a:latin typeface="+mn-lt"/>
                          <a:ea typeface="+mn-ea"/>
                          <a:cs typeface="+mn-cs"/>
                        </a:rPr>
                        <a:t>B1.2 Rail transport, gen. ref.</a:t>
                      </a:r>
                      <a:endParaRPr kumimoji="0" lang="en-US" sz="1400" b="0" i="0" u="none" strike="noStrike" kern="1200" cap="none" spc="0" normalizeH="0" baseline="0" noProof="0" smtClean="0">
                        <a:ln>
                          <a:noFill/>
                        </a:ln>
                        <a:solidFill>
                          <a:srgbClr val="00B0F0"/>
                        </a:solidFill>
                        <a:effectLst/>
                        <a:uLnTx/>
                        <a:uFillTx/>
                        <a:latin typeface="+mn-lt"/>
                        <a:ea typeface="+mn-ea"/>
                        <a:cs typeface="+mn-cs"/>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4654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nvGraphicFramePr>
        <p:xfrm>
          <a:off x="9296399" y="228600"/>
          <a:ext cx="6781800" cy="7644384"/>
        </p:xfrm>
        <a:graphic>
          <a:graphicData uri="http://schemas.openxmlformats.org/drawingml/2006/table">
            <a:tbl>
              <a:tblPr firstRow="1" bandRow="1">
                <a:tableStyleId>{5C22544A-7EE6-4342-B048-85BDC9FD1C3A}</a:tableStyleId>
              </a:tblPr>
              <a:tblGrid>
                <a:gridCol w="745253"/>
                <a:gridCol w="702548"/>
                <a:gridCol w="5333999"/>
              </a:tblGrid>
              <a:tr h="2609088">
                <a:tc gridSpan="3">
                  <a:txBody>
                    <a:bodyPr/>
                    <a:lstStyle/>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chemeClr val="tx1"/>
                          </a:solidFill>
                          <a:latin typeface="Times New Roman" pitchFamily="18" charset="0"/>
                          <a:cs typeface="Times New Roman" pitchFamily="18" charset="0"/>
                        </a:rPr>
                        <a:t>B1.2 Rail transport, inclusive, documents beyond  </a:t>
                      </a:r>
                      <a:r>
                        <a:rPr kumimoji="0" lang="en-US" sz="1200" b="1" i="0" u="none" strike="noStrike" kern="1200" cap="none" spc="0" normalizeH="0" baseline="0" noProof="0" smtClean="0">
                          <a:ln>
                            <a:noFill/>
                          </a:ln>
                          <a:solidFill>
                            <a:srgbClr val="0033CC"/>
                          </a:solidFill>
                          <a:effectLst/>
                          <a:uLnTx/>
                          <a:uFillTx/>
                          <a:latin typeface="+mn-lt"/>
                          <a:ea typeface="+mn-ea"/>
                          <a:cs typeface="+mn-cs"/>
                        </a:rPr>
                        <a:t>B1.2.1 Local rail transit</a:t>
                      </a:r>
                      <a:endParaRPr lang="en-US" sz="1200" b="1" baseline="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mtClean="0">
                          <a:solidFill>
                            <a:srgbClr val="CC0099"/>
                          </a:solidFill>
                          <a:latin typeface="Times New Roman"/>
                          <a:ea typeface="Calibri"/>
                        </a:rPr>
                        <a:t>  </a:t>
                      </a:r>
                      <a:r>
                        <a:rPr lang="en-US" sz="1200" u="sng" smtClean="0">
                          <a:solidFill>
                            <a:srgbClr val="CC0099"/>
                          </a:solidFill>
                          <a:latin typeface="Times New Roman"/>
                          <a:ea typeface="Calibri"/>
                        </a:rPr>
                        <a:t>10</a:t>
                      </a:r>
                      <a:r>
                        <a:rPr lang="en-US" sz="1200" b="1" smtClean="0">
                          <a:solidFill>
                            <a:srgbClr val="CC0099"/>
                          </a:solidFill>
                          <a:latin typeface="Times New Roman"/>
                          <a:ea typeface="Calibri"/>
                        </a:rPr>
                        <a:t> </a:t>
                      </a:r>
                      <a:r>
                        <a:rPr lang="en-US" sz="1200" smtClean="0">
                          <a:solidFill>
                            <a:srgbClr val="CC0099"/>
                          </a:solidFill>
                          <a:latin typeface="Times New Roman"/>
                          <a:ea typeface="Calibri"/>
                        </a:rPr>
                        <a:t>Turbo train appraisal</a:t>
                      </a:r>
                    </a:p>
                    <a:p>
                      <a:pPr marL="0" marR="0">
                        <a:spcBef>
                          <a:spcPts val="0"/>
                        </a:spcBef>
                        <a:spcAft>
                          <a:spcPts val="0"/>
                        </a:spcAft>
                      </a:pPr>
                      <a:r>
                        <a:rPr lang="en-US" sz="1200" kern="1400" smtClean="0">
                          <a:solidFill>
                            <a:srgbClr val="00B0F0"/>
                          </a:solidFill>
                          <a:latin typeface="Times New Roman"/>
                          <a:ea typeface="Calibri"/>
                        </a:rPr>
                        <a:t>*</a:t>
                      </a:r>
                      <a:r>
                        <a:rPr lang="en-US" sz="1200" u="sng" kern="1400" smtClean="0">
                          <a:solidFill>
                            <a:srgbClr val="00B0F0"/>
                          </a:solidFill>
                          <a:latin typeface="Times New Roman"/>
                          <a:ea typeface="Calibri"/>
                        </a:rPr>
                        <a:t>24</a:t>
                      </a:r>
                      <a:r>
                        <a:rPr lang="en-US" sz="1200" b="1" u="sng" kern="1400" smtClean="0">
                          <a:solidFill>
                            <a:srgbClr val="00B0F0"/>
                          </a:solidFill>
                          <a:latin typeface="Times New Roman"/>
                          <a:ea typeface="Calibri"/>
                        </a:rPr>
                        <a:t> </a:t>
                      </a:r>
                      <a:r>
                        <a:rPr lang="en-US" sz="1200" kern="1400" smtClean="0">
                          <a:solidFill>
                            <a:srgbClr val="00B0F0"/>
                          </a:solidFill>
                          <a:latin typeface="Times New Roman"/>
                          <a:ea typeface="Calibri"/>
                        </a:rPr>
                        <a:t>The concise encyclopedia of world railway locomotives  (includes local rail transit </a:t>
                      </a:r>
                      <a:r>
                        <a:rPr lang="en-US" sz="1200" smtClean="0">
                          <a:solidFill>
                            <a:srgbClr val="00B0F0"/>
                          </a:solidFill>
                          <a:latin typeface="Times New Roman"/>
                          <a:ea typeface="Calibri"/>
                        </a:rPr>
                        <a:t> locs)</a:t>
                      </a:r>
                    </a:p>
                    <a:p>
                      <a:pPr marL="0" marR="0">
                        <a:spcBef>
                          <a:spcPts val="0"/>
                        </a:spcBef>
                        <a:spcAft>
                          <a:spcPts val="0"/>
                        </a:spcAft>
                      </a:pPr>
                      <a:r>
                        <a:rPr lang="en-US" sz="1200" smtClean="0">
                          <a:solidFill>
                            <a:srgbClr val="00B0F0"/>
                          </a:solidFill>
                          <a:latin typeface="Times New Roman"/>
                          <a:ea typeface="Calibri"/>
                        </a:rPr>
                        <a:t>  30 Transcontainer 1.  French</a:t>
                      </a:r>
                      <a:r>
                        <a:rPr lang="en-US" sz="1200" baseline="0" smtClean="0">
                          <a:solidFill>
                            <a:srgbClr val="00B0F0"/>
                          </a:solidFill>
                          <a:latin typeface="Times New Roman"/>
                          <a:ea typeface="Calibri"/>
                        </a:rPr>
                        <a:t> railways introduce new type of container ship</a:t>
                      </a:r>
                      <a:endParaRPr lang="en-US" sz="1200" smtClean="0">
                        <a:solidFill>
                          <a:srgbClr val="00B0F0"/>
                        </a:solidFill>
                        <a:latin typeface="Times New Roman"/>
                        <a:ea typeface="Calibri"/>
                      </a:endParaRPr>
                    </a:p>
                    <a:p>
                      <a:pPr marL="0" marR="0">
                        <a:spcBef>
                          <a:spcPts val="0"/>
                        </a:spcBef>
                        <a:spcAft>
                          <a:spcPts val="0"/>
                        </a:spcAft>
                      </a:pPr>
                      <a:r>
                        <a:rPr lang="en-US" sz="1200" kern="1400" smtClean="0">
                          <a:solidFill>
                            <a:srgbClr val="000000"/>
                          </a:solidFill>
                          <a:latin typeface="Times New Roman"/>
                          <a:ea typeface="Calibri"/>
                        </a:rPr>
                        <a:t>  </a:t>
                      </a:r>
                      <a:r>
                        <a:rPr lang="en-US" sz="1200" u="sng" kern="1400" smtClean="0">
                          <a:solidFill>
                            <a:srgbClr val="CC0099"/>
                          </a:solidFill>
                          <a:latin typeface="Times New Roman"/>
                          <a:ea typeface="Calibri"/>
                        </a:rPr>
                        <a:t>46</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Prediction of domestic air traffic passengers</a:t>
                      </a:r>
                    </a:p>
                    <a:p>
                      <a:pPr marL="0" marR="0">
                        <a:spcBef>
                          <a:spcPts val="0"/>
                        </a:spcBef>
                        <a:spcAft>
                          <a:spcPts val="0"/>
                        </a:spcAft>
                      </a:pPr>
                      <a:r>
                        <a:rPr lang="en-US" sz="1200" kern="1400" smtClean="0">
                          <a:solidFill>
                            <a:srgbClr val="000000"/>
                          </a:solidFill>
                          <a:latin typeface="Times New Roman"/>
                          <a:ea typeface="Calibri"/>
                        </a:rPr>
                        <a:t>                Abstract: Examines passenger preference between super express train and air travel</a:t>
                      </a:r>
                    </a:p>
                    <a:p>
                      <a:pPr marL="0" marR="0">
                        <a:spcBef>
                          <a:spcPts val="0"/>
                        </a:spcBef>
                        <a:spcAft>
                          <a:spcPts val="0"/>
                        </a:spcAft>
                      </a:pPr>
                      <a:r>
                        <a:rPr lang="en-US" sz="1200" kern="1400" smtClean="0">
                          <a:solidFill>
                            <a:srgbClr val="00B0F0"/>
                          </a:solidFill>
                          <a:latin typeface="Times New Roman"/>
                          <a:ea typeface="Calibri"/>
                        </a:rPr>
                        <a:t>*</a:t>
                      </a:r>
                      <a:r>
                        <a:rPr lang="en-US" sz="1200" u="sng" kern="1400" smtClean="0">
                          <a:solidFill>
                            <a:srgbClr val="00B0F0"/>
                          </a:solidFill>
                          <a:latin typeface="Times New Roman"/>
                          <a:ea typeface="Calibri"/>
                        </a:rPr>
                        <a:t>5</a:t>
                      </a:r>
                      <a:r>
                        <a:rPr lang="en-US" sz="1200" kern="1400" smtClean="0">
                          <a:solidFill>
                            <a:srgbClr val="00B0F0"/>
                          </a:solidFill>
                          <a:latin typeface="Times New Roman"/>
                          <a:ea typeface="Calibri"/>
                        </a:rPr>
                        <a:t>0</a:t>
                      </a:r>
                      <a:r>
                        <a:rPr lang="en-US" sz="1200" b="1" kern="1400" smtClean="0">
                          <a:solidFill>
                            <a:srgbClr val="00B0F0"/>
                          </a:solidFill>
                          <a:latin typeface="Times New Roman"/>
                          <a:ea typeface="Calibri"/>
                        </a:rPr>
                        <a:t> </a:t>
                      </a:r>
                      <a:r>
                        <a:rPr lang="en-US" sz="1200" kern="1400" smtClean="0">
                          <a:solidFill>
                            <a:srgbClr val="00B0F0"/>
                          </a:solidFill>
                          <a:latin typeface="Times New Roman"/>
                          <a:ea typeface="Calibri"/>
                        </a:rPr>
                        <a:t>Technical description of the Stockholm underground railway (should be indexed  B1.2.1)</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62</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Progress in railway mechanical engineering</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64</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Le turbo train des Chemins de Fer Nationaux du Canada</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79</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Aerodynamics of high speed train</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102</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Diesel-electric locomotive handbook</a:t>
                      </a:r>
                    </a:p>
                    <a:p>
                      <a:r>
                        <a:rPr lang="en-US" sz="1200" smtClean="0">
                          <a:solidFill>
                            <a:srgbClr val="CC0099"/>
                          </a:solidFill>
                          <a:latin typeface="Times New Roman"/>
                          <a:ea typeface="Calibri"/>
                        </a:rPr>
                        <a:t>  </a:t>
                      </a:r>
                      <a:r>
                        <a:rPr lang="en-US" sz="1200" u="sng" smtClean="0">
                          <a:solidFill>
                            <a:srgbClr val="CC0099"/>
                          </a:solidFill>
                          <a:latin typeface="Times New Roman"/>
                          <a:ea typeface="Calibri"/>
                        </a:rPr>
                        <a:t>1</a:t>
                      </a:r>
                      <a:r>
                        <a:rPr lang="en-US" sz="1200" smtClean="0">
                          <a:solidFill>
                            <a:srgbClr val="CC0099"/>
                          </a:solidFill>
                          <a:latin typeface="Times New Roman"/>
                          <a:ea typeface="Calibri"/>
                        </a:rPr>
                        <a:t>08</a:t>
                      </a:r>
                      <a:r>
                        <a:rPr lang="en-US" sz="1200" b="1" smtClean="0">
                          <a:solidFill>
                            <a:srgbClr val="CC0099"/>
                          </a:solidFill>
                          <a:latin typeface="Times New Roman"/>
                          <a:ea typeface="Calibri"/>
                        </a:rPr>
                        <a:t> </a:t>
                      </a:r>
                      <a:r>
                        <a:rPr lang="en-US" sz="1200" smtClean="0">
                          <a:solidFill>
                            <a:srgbClr val="CC0099"/>
                          </a:solidFill>
                          <a:latin typeface="Times New Roman"/>
                          <a:ea typeface="Calibri"/>
                        </a:rPr>
                        <a:t>The Alaska Railroad</a:t>
                      </a:r>
                      <a:endParaRPr lang="en-US" sz="1200" b="1" baseline="0" smtClean="0">
                        <a:solidFill>
                          <a:srgbClr val="CC0099"/>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chemeClr val="tx1"/>
                          </a:solidFill>
                          <a:latin typeface="Times New Roman" pitchFamily="18" charset="0"/>
                          <a:cs typeface="Times New Roman" pitchFamily="18" charset="0"/>
                        </a:rPr>
                        <a:t>  </a:t>
                      </a:r>
                      <a:r>
                        <a:rPr lang="en-US" sz="1200" b="0" u="sng" baseline="0" smtClean="0">
                          <a:solidFill>
                            <a:srgbClr val="CC0099"/>
                          </a:solidFill>
                          <a:latin typeface="Times New Roman" pitchFamily="18" charset="0"/>
                          <a:cs typeface="Times New Roman" pitchFamily="18" charset="0"/>
                        </a:rPr>
                        <a:t>122</a:t>
                      </a:r>
                      <a:r>
                        <a:rPr lang="en-US" sz="1200" b="0" baseline="0" smtClean="0">
                          <a:solidFill>
                            <a:srgbClr val="CC0099"/>
                          </a:solidFill>
                          <a:latin typeface="Times New Roman" pitchFamily="18" charset="0"/>
                          <a:cs typeface="Times New Roman" pitchFamily="18" charset="0"/>
                        </a:rPr>
                        <a:t> </a:t>
                      </a:r>
                      <a:r>
                        <a:rPr lang="en-US" sz="1200" kern="0" smtClean="0">
                          <a:solidFill>
                            <a:srgbClr val="CC0099"/>
                          </a:solidFill>
                          <a:latin typeface="Times New Roman"/>
                          <a:ea typeface="Times New Roman"/>
                        </a:rPr>
                        <a:t>The official railway equipment register (only intercity railroads)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srgbClr val="00B0F0"/>
                          </a:solidFill>
                          <a:latin typeface="Times New Roman"/>
                          <a:ea typeface="Calibri"/>
                        </a:rPr>
                        <a:t>*</a:t>
                      </a:r>
                      <a:r>
                        <a:rPr lang="en-US" sz="1200" u="sng" smtClean="0">
                          <a:solidFill>
                            <a:srgbClr val="00B0F0"/>
                          </a:solidFill>
                          <a:latin typeface="Times New Roman"/>
                          <a:ea typeface="Calibri"/>
                        </a:rPr>
                        <a:t>126</a:t>
                      </a:r>
                      <a:r>
                        <a:rPr lang="en-US" sz="1200" b="1" smtClean="0">
                          <a:solidFill>
                            <a:srgbClr val="00B0F0"/>
                          </a:solidFill>
                          <a:latin typeface="Times New Roman"/>
                          <a:ea typeface="Calibri"/>
                        </a:rPr>
                        <a:t> </a:t>
                      </a:r>
                      <a:r>
                        <a:rPr lang="en-US" sz="1200" smtClean="0">
                          <a:solidFill>
                            <a:srgbClr val="00B0F0"/>
                          </a:solidFill>
                          <a:latin typeface="Times New Roman"/>
                          <a:ea typeface="Calibri"/>
                        </a:rPr>
                        <a:t>Rolling stock for London Transports Victoria line (should be indexed B1.2.1)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rgbClr val="CC0099"/>
                          </a:solidFill>
                          <a:latin typeface="Times New Roman"/>
                          <a:cs typeface="Times New Roman" pitchFamily="18" charset="0"/>
                        </a:rPr>
                        <a:t>  </a:t>
                      </a:r>
                      <a:r>
                        <a:rPr lang="en-US" sz="1200" u="sng" kern="0" smtClean="0">
                          <a:solidFill>
                            <a:srgbClr val="CC0099"/>
                          </a:solidFill>
                          <a:latin typeface="Times New Roman"/>
                          <a:ea typeface="Times New Roman"/>
                        </a:rPr>
                        <a:t>132</a:t>
                      </a:r>
                      <a:r>
                        <a:rPr lang="en-US" sz="1200" b="1" kern="0" smtClean="0">
                          <a:solidFill>
                            <a:srgbClr val="CC0099"/>
                          </a:solidFill>
                          <a:latin typeface="Times New Roman"/>
                          <a:ea typeface="Times New Roman"/>
                        </a:rPr>
                        <a:t> </a:t>
                      </a:r>
                      <a:r>
                        <a:rPr lang="en-US" sz="1200" kern="0" smtClean="0">
                          <a:solidFill>
                            <a:srgbClr val="CC0099"/>
                          </a:solidFill>
                          <a:latin typeface="Times New Roman"/>
                          <a:ea typeface="Times New Roman"/>
                        </a:rPr>
                        <a:t>Advanced passenger train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0" baseline="0" smtClean="0">
                          <a:solidFill>
                            <a:srgbClr val="CC0099"/>
                          </a:solidFill>
                          <a:latin typeface="Times New Roman"/>
                          <a:cs typeface="Times New Roman" pitchFamily="18" charset="0"/>
                        </a:rPr>
                        <a:t>  </a:t>
                      </a:r>
                      <a:r>
                        <a:rPr lang="en-US" sz="1200" u="sng" smtClean="0">
                          <a:solidFill>
                            <a:srgbClr val="00B0F0"/>
                          </a:solidFill>
                          <a:latin typeface="Times New Roman"/>
                          <a:ea typeface="Calibri"/>
                        </a:rPr>
                        <a:t>191</a:t>
                      </a:r>
                      <a:r>
                        <a:rPr lang="en-US" sz="1200" b="1" smtClean="0">
                          <a:solidFill>
                            <a:srgbClr val="00B0F0"/>
                          </a:solidFill>
                          <a:latin typeface="Times New Roman"/>
                          <a:ea typeface="Calibri"/>
                        </a:rPr>
                        <a:t> </a:t>
                      </a:r>
                      <a:r>
                        <a:rPr lang="en-US" sz="1200" smtClean="0">
                          <a:solidFill>
                            <a:srgbClr val="00B0F0"/>
                          </a:solidFill>
                          <a:latin typeface="Times New Roman"/>
                          <a:ea typeface="Calibri"/>
                        </a:rPr>
                        <a:t>Turbotrain </a:t>
                      </a:r>
                      <a:r>
                        <a:rPr lang="en-US" sz="1200" smtClean="0">
                          <a:latin typeface="Times New Roman"/>
                          <a:ea typeface="Calibri"/>
                        </a:rPr>
                        <a:t>(should be indexed B1.2.2)</a:t>
                      </a:r>
                      <a:endParaRPr lang="en-US" sz="1200" b="1" baseline="0" smtClean="0">
                        <a:solidFill>
                          <a:srgbClr val="CC0099"/>
                        </a:solidFill>
                        <a:latin typeface="Times New Roman" pitchFamily="18" charset="0"/>
                        <a:cs typeface="Times New Roman" pitchFamily="18" charset="0"/>
                      </a:endParaRPr>
                    </a:p>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smtClean="0">
                          <a:ln>
                            <a:noFill/>
                          </a:ln>
                          <a:solidFill>
                            <a:prstClr val="black"/>
                          </a:solidFill>
                          <a:effectLst/>
                          <a:uLnTx/>
                          <a:uFillTx/>
                          <a:latin typeface="+mn-lt"/>
                          <a:ea typeface="+mn-ea"/>
                          <a:cs typeface="+mn-cs"/>
                        </a:rPr>
                        <a:t> </a:t>
                      </a:r>
                      <a:r>
                        <a:rPr kumimoji="0" lang="en-US" sz="1200" b="1" i="0" u="none" strike="noStrike" kern="1200" cap="none" spc="0" normalizeH="0" baseline="0" noProof="0" smtClean="0">
                          <a:ln>
                            <a:noFill/>
                          </a:ln>
                          <a:solidFill>
                            <a:srgbClr val="0033CC"/>
                          </a:solidFill>
                          <a:effectLst/>
                          <a:uLnTx/>
                          <a:uFillTx/>
                          <a:latin typeface="+mn-lt"/>
                          <a:ea typeface="+mn-ea"/>
                          <a:cs typeface="+mn-cs"/>
                        </a:rPr>
                        <a:t>B1.2.1 Local rail transit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smtClean="0">
                        <a:ln>
                          <a:noFill/>
                        </a:ln>
                        <a:solidFill>
                          <a:srgbClr val="0033CC"/>
                        </a:solidFill>
                        <a:effectLst/>
                        <a:uLnTx/>
                        <a:uFillTx/>
                        <a:latin typeface="+mn-lt"/>
                        <a:ea typeface="+mn-ea"/>
                        <a:cs typeface="+mn-cs"/>
                      </a:endParaRPr>
                    </a:p>
                    <a:p>
                      <a:pPr marL="50800" marR="0">
                        <a:spcBef>
                          <a:spcPts val="0"/>
                        </a:spcBef>
                        <a:spcAft>
                          <a:spcPts val="0"/>
                        </a:spcAft>
                      </a:pPr>
                      <a:r>
                        <a:rPr lang="en-US" sz="1200" kern="0" smtClean="0">
                          <a:solidFill>
                            <a:srgbClr val="0033CC"/>
                          </a:solidFill>
                          <a:latin typeface="Times New Roman"/>
                          <a:ea typeface="Times New Roman"/>
                        </a:rPr>
                        <a:t>*</a:t>
                      </a:r>
                      <a:r>
                        <a:rPr lang="en-US" sz="1200" u="sng" kern="0" smtClean="0">
                          <a:solidFill>
                            <a:srgbClr val="0033CC"/>
                          </a:solidFill>
                          <a:latin typeface="Times New Roman"/>
                          <a:ea typeface="Times New Roman"/>
                        </a:rPr>
                        <a:t>56</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Teito Rapid Transit Authority’s automatic train operation</a:t>
                      </a:r>
                      <a:endParaRPr lang="en-US" sz="1200" kern="1400" smtClean="0">
                        <a:solidFill>
                          <a:srgbClr val="0033CC"/>
                        </a:solidFill>
                        <a:latin typeface="Times New Roman"/>
                        <a:ea typeface="Calibri"/>
                      </a:endParaRPr>
                    </a:p>
                    <a:p>
                      <a:pPr marL="50800" marR="0">
                        <a:spcBef>
                          <a:spcPts val="0"/>
                        </a:spcBef>
                        <a:spcAft>
                          <a:spcPts val="0"/>
                        </a:spcAft>
                      </a:pPr>
                      <a:r>
                        <a:rPr lang="en-US" sz="1200" kern="0" smtClean="0">
                          <a:solidFill>
                            <a:srgbClr val="0033CC"/>
                          </a:solidFill>
                          <a:latin typeface="Times New Roman"/>
                          <a:ea typeface="Times New Roman"/>
                        </a:rPr>
                        <a:t>  </a:t>
                      </a:r>
                      <a:r>
                        <a:rPr lang="en-US" sz="1200" u="sng" kern="0" smtClean="0">
                          <a:solidFill>
                            <a:srgbClr val="0033CC"/>
                          </a:solidFill>
                          <a:latin typeface="Times New Roman"/>
                          <a:ea typeface="Times New Roman"/>
                        </a:rPr>
                        <a:t>1</a:t>
                      </a:r>
                      <a:r>
                        <a:rPr lang="en-US" sz="1200" kern="0" smtClean="0">
                          <a:solidFill>
                            <a:srgbClr val="0033CC"/>
                          </a:solidFill>
                          <a:latin typeface="Times New Roman"/>
                          <a:ea typeface="Times New Roman"/>
                        </a:rPr>
                        <a:t>08</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The Alaska Railroad  </a:t>
                      </a:r>
                      <a:r>
                        <a:rPr lang="en-US" sz="1200" kern="0" smtClean="0">
                          <a:solidFill>
                            <a:srgbClr val="0033CC"/>
                          </a:solidFill>
                          <a:latin typeface="Courier New"/>
                          <a:ea typeface="Courier New"/>
                        </a:rPr>
                        <a:t> </a:t>
                      </a:r>
                      <a:r>
                        <a:rPr lang="en-US" sz="1200" kern="0" smtClean="0">
                          <a:solidFill>
                            <a:srgbClr val="0033CC"/>
                          </a:solidFill>
                          <a:latin typeface="Times New Roman"/>
                          <a:ea typeface="Times New Roman"/>
                        </a:rPr>
                        <a:t>(B1.2.1 erroneous descriptor)</a:t>
                      </a:r>
                      <a:endParaRPr lang="en-US" sz="1200" kern="1400" smtClean="0">
                        <a:solidFill>
                          <a:srgbClr val="0033CC"/>
                        </a:solidFill>
                        <a:latin typeface="Times New Roman"/>
                        <a:ea typeface="Calibri"/>
                      </a:endParaRPr>
                    </a:p>
                    <a:p>
                      <a:pPr marL="50800" marR="0">
                        <a:spcBef>
                          <a:spcPts val="0"/>
                        </a:spcBef>
                        <a:spcAft>
                          <a:spcPts val="0"/>
                        </a:spcAft>
                      </a:pPr>
                      <a:r>
                        <a:rPr lang="en-US" sz="1200" kern="0" smtClean="0">
                          <a:solidFill>
                            <a:srgbClr val="0033CC"/>
                          </a:solidFill>
                          <a:latin typeface="Times New Roman"/>
                          <a:ea typeface="Times New Roman"/>
                        </a:rPr>
                        <a:t>*</a:t>
                      </a:r>
                      <a:r>
                        <a:rPr lang="en-US" sz="1200" u="sng" kern="0" smtClean="0">
                          <a:solidFill>
                            <a:srgbClr val="0033CC"/>
                          </a:solidFill>
                          <a:latin typeface="Times New Roman"/>
                          <a:ea typeface="Times New Roman"/>
                        </a:rPr>
                        <a:t>2</a:t>
                      </a:r>
                      <a:r>
                        <a:rPr lang="en-US" sz="1200" u="none" kern="0" smtClean="0">
                          <a:solidFill>
                            <a:srgbClr val="0033CC"/>
                          </a:solidFill>
                          <a:latin typeface="Times New Roman"/>
                          <a:ea typeface="Times New Roman"/>
                        </a:rPr>
                        <a:t>13</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The rapid tramway</a:t>
                      </a:r>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Slide Number Placeholder 6"/>
          <p:cNvSpPr>
            <a:spLocks noGrp="1"/>
          </p:cNvSpPr>
          <p:nvPr>
            <p:ph type="sldNum" sz="quarter" idx="12"/>
          </p:nvPr>
        </p:nvSpPr>
        <p:spPr/>
        <p:txBody>
          <a:bodyPr/>
          <a:lstStyle/>
          <a:p>
            <a:fld id="{DB343379-1E84-47D9-98FA-A8D89ACE4B80}" type="slidenum">
              <a:rPr lang="en-US" smtClean="0"/>
              <a:pPr/>
              <a:t>4</a:t>
            </a:fld>
            <a:endParaRPr lang="en-US"/>
          </a:p>
        </p:txBody>
      </p:sp>
      <p:pic>
        <p:nvPicPr>
          <p:cNvPr id="8" name="~PP70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676400" y="6621462"/>
            <a:ext cx="593725" cy="593725"/>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615582065"/>
              </p:ext>
            </p:extLst>
          </p:nvPr>
        </p:nvGraphicFramePr>
        <p:xfrm>
          <a:off x="304800" y="228600"/>
          <a:ext cx="8714232" cy="1747520"/>
        </p:xfrm>
        <a:graphic>
          <a:graphicData uri="http://schemas.openxmlformats.org/drawingml/2006/table">
            <a:tbl>
              <a:tblPr firstRow="1" bandRow="1">
                <a:tableStyleId>{5C22544A-7EE6-4342-B048-85BDC9FD1C3A}</a:tableStyleId>
              </a:tblPr>
              <a:tblGrid>
                <a:gridCol w="2362200"/>
                <a:gridCol w="6352032"/>
              </a:tblGrid>
              <a:tr h="838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mtClean="0">
                          <a:solidFill>
                            <a:schemeClr val="tx1"/>
                          </a:solidFill>
                        </a:rPr>
                        <a:t>Main search topic   </a:t>
                      </a:r>
                      <a:endParaRPr lang="en-US"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marL="137160" marR="137160" marT="137160" marB="13716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pitchFamily="18" charset="0"/>
                          <a:cs typeface="Times New Roman" pitchFamily="18" charset="0"/>
                        </a:rPr>
                        <a:t>Vehicles fo</a:t>
                      </a:r>
                      <a:r>
                        <a:rPr lang="en-US" baseline="0" dirty="0" smtClean="0">
                          <a:solidFill>
                            <a:schemeClr val="tx1"/>
                          </a:solidFill>
                          <a:latin typeface="Times New Roman" pitchFamily="18" charset="0"/>
                          <a:cs typeface="Times New Roman" pitchFamily="18" charset="0"/>
                        </a:rPr>
                        <a:t>r rail transport</a:t>
                      </a:r>
                      <a:endParaRPr lang="en-US" dirty="0" smtClean="0">
                        <a:solidFill>
                          <a:schemeClr val="tx1"/>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400"/>
                        </a:spcBef>
                        <a:spcAft>
                          <a:spcPts val="0"/>
                        </a:spcAft>
                        <a:buClrTx/>
                        <a:buSzTx/>
                        <a:buFontTx/>
                        <a:buNone/>
                        <a:tabLst/>
                        <a:defRPr/>
                      </a:pPr>
                      <a:r>
                        <a:rPr lang="en-US" dirty="0" smtClean="0">
                          <a:solidFill>
                            <a:schemeClr val="tx1"/>
                          </a:solidFill>
                        </a:rPr>
                        <a:t>E2.1 Vehicles  AND  B1.2 </a:t>
                      </a:r>
                      <a:r>
                        <a:rPr lang="en-US" smtClean="0">
                          <a:solidFill>
                            <a:schemeClr val="tx1"/>
                          </a:solidFill>
                        </a:rPr>
                        <a:t>Rail transport</a:t>
                      </a:r>
                      <a:endParaRPr lang="en-US" dirty="0" smtClean="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370840">
                <a:tc>
                  <a:txBody>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mn-lt"/>
                          <a:ea typeface="+mn-ea"/>
                          <a:cs typeface="+mn-cs"/>
                        </a:rPr>
                        <a:t>For exploration</a:t>
                      </a:r>
                      <a:endParaRPr lang="en-US" dirty="0">
                        <a:solidFill>
                          <a:schemeClr val="tx1"/>
                        </a:solidFill>
                      </a:endParaRPr>
                    </a:p>
                  </a:txBody>
                  <a:tcPr marL="137160" marR="137160" marT="137160" marB="13716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Vehicles for  local rail transit</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mn-lt"/>
                          <a:ea typeface="+mn-ea"/>
                          <a:cs typeface="+mn-cs"/>
                        </a:rPr>
                        <a:t>E2.1 Vehicles  AND  B1.2.1 Local rail transit</a:t>
                      </a:r>
                      <a:endParaRPr lang="en-US" dirty="0" smtClean="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453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0" y="2209800"/>
          <a:ext cx="8761631" cy="5669281"/>
        </p:xfrm>
        <a:graphic>
          <a:graphicData uri="http://schemas.openxmlformats.org/drawingml/2006/table">
            <a:tbl>
              <a:tblPr firstRow="1" bandRow="1">
                <a:tableStyleId>{5C22544A-7EE6-4342-B048-85BDC9FD1C3A}</a:tableStyleId>
              </a:tblPr>
              <a:tblGrid>
                <a:gridCol w="315685"/>
                <a:gridCol w="493049"/>
                <a:gridCol w="411200"/>
                <a:gridCol w="411200"/>
                <a:gridCol w="411200"/>
                <a:gridCol w="411200"/>
                <a:gridCol w="411200"/>
                <a:gridCol w="411200"/>
                <a:gridCol w="411200"/>
                <a:gridCol w="411200"/>
                <a:gridCol w="411200"/>
                <a:gridCol w="437950"/>
                <a:gridCol w="116810"/>
                <a:gridCol w="431828"/>
                <a:gridCol w="248018"/>
                <a:gridCol w="285382"/>
                <a:gridCol w="125819"/>
                <a:gridCol w="528574"/>
                <a:gridCol w="116810"/>
                <a:gridCol w="437950"/>
                <a:gridCol w="507836"/>
                <a:gridCol w="116789"/>
                <a:gridCol w="208178"/>
                <a:gridCol w="278953"/>
                <a:gridCol w="411200"/>
              </a:tblGrid>
              <a:tr h="412848">
                <a:tc>
                  <a:txBody>
                    <a:bodyPr/>
                    <a:lstStyle/>
                    <a:p>
                      <a:endParaRPr lang="en-US" sz="1100" dirty="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endParaRPr lang="en-US" sz="1100" b="1">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r>
                        <a:rPr lang="en-US" sz="1400" b="1" baseline="0" smtClean="0">
                          <a:solidFill>
                            <a:schemeClr val="tx1"/>
                          </a:solidFill>
                        </a:rPr>
                        <a:t>E2.1 Vehicles  AND  B1 Ground transport, inclusive</a:t>
                      </a:r>
                    </a:p>
                    <a:p>
                      <a:r>
                        <a:rPr lang="en-US" sz="1400" b="1" baseline="0" smtClean="0">
                          <a:solidFill>
                            <a:schemeClr val="tx1"/>
                          </a:solidFill>
                        </a:rPr>
                        <a:t>                                   (</a:t>
                      </a:r>
                      <a:r>
                        <a:rPr lang="en-US" sz="1400" b="1" baseline="0" smtClean="0">
                          <a:solidFill>
                            <a:srgbClr val="00B050"/>
                          </a:solidFill>
                        </a:rPr>
                        <a:t>B1, gen. ref. </a:t>
                      </a:r>
                      <a:r>
                        <a:rPr lang="en-US" sz="1400" b="1" baseline="0" smtClean="0">
                          <a:solidFill>
                            <a:schemeClr val="tx1"/>
                          </a:solidFill>
                        </a:rPr>
                        <a:t>OR </a:t>
                      </a:r>
                      <a:r>
                        <a:rPr lang="en-US" sz="1400" b="1" baseline="0" smtClean="0">
                          <a:solidFill>
                            <a:srgbClr val="FF0000"/>
                          </a:solidFill>
                        </a:rPr>
                        <a:t>B1.1 Road tr.</a:t>
                      </a:r>
                      <a:r>
                        <a:rPr lang="en-US" sz="1400" b="1" baseline="0" smtClean="0">
                          <a:solidFill>
                            <a:schemeClr val="tx1"/>
                          </a:solidFill>
                        </a:rPr>
                        <a:t> OR B1.2 incl)</a:t>
                      </a:r>
                      <a:endParaRPr lang="en-US" sz="1400" b="1">
                        <a:solidFill>
                          <a:schemeClr val="tx1"/>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3936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rgbClr val="00B050"/>
                        </a:solidFill>
                      </a:endParaRPr>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8">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b="1"/>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400" b="1"/>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r>
                        <a:rPr lang="en-US" sz="1400" b="1" baseline="0" smtClean="0"/>
                        <a:t>E2.1 Vehicles AND B1.2 Rail transport, incl.</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smtClean="0"/>
                        <a:t>                                 (</a:t>
                      </a:r>
                      <a:r>
                        <a:rPr lang="en-US" sz="1400" b="1" baseline="0" smtClean="0">
                          <a:solidFill>
                            <a:srgbClr val="00B0F0"/>
                          </a:solidFill>
                        </a:rPr>
                        <a:t>B1.2 gen. ref. </a:t>
                      </a:r>
                      <a:r>
                        <a:rPr lang="en-US" sz="1400" b="1" baseline="0" smtClean="0"/>
                        <a:t>OR </a:t>
                      </a:r>
                      <a:r>
                        <a:rPr lang="en-US" sz="1400" b="1" baseline="0" smtClean="0">
                          <a:solidFill>
                            <a:srgbClr val="0033CC"/>
                          </a:solidFill>
                        </a:rPr>
                        <a:t>B1.2.1</a:t>
                      </a:r>
                      <a:r>
                        <a:rPr lang="en-US" sz="1400" b="1" baseline="0" smtClean="0"/>
                        <a:t> OR</a:t>
                      </a:r>
                      <a:r>
                        <a:rPr lang="en-US" sz="1400" b="1" baseline="0" smtClean="0">
                          <a:solidFill>
                            <a:srgbClr val="CC0099"/>
                          </a:solidFill>
                        </a:rPr>
                        <a:t> B1.2.2</a:t>
                      </a:r>
                      <a:r>
                        <a:rPr lang="en-US" sz="1400" b="1" baseline="0" smtClean="0">
                          <a:solidFill>
                            <a:schemeClr val="tx1"/>
                          </a:solidFill>
                        </a:rPr>
                        <a:t> Intercity RR</a:t>
                      </a:r>
                      <a:r>
                        <a:rPr lang="en-US" sz="1400" b="1" baseline="0" smtClean="0">
                          <a:solidFill>
                            <a:srgbClr val="7030A0"/>
                          </a:solidFill>
                        </a:rPr>
                        <a:t>)</a:t>
                      </a:r>
                      <a:endParaRPr lang="en-US" sz="1400">
                        <a:solidFill>
                          <a:srgbClr val="7030A0"/>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566010">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dirty="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ln>
                          <a:solidFill>
                            <a:srgbClr val="FF0000"/>
                          </a:solidFill>
                        </a:ln>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51583">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rgbClr val="0033CC"/>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prstClr val="black"/>
                          </a:solidFill>
                          <a:effectLst/>
                          <a:uLnTx/>
                          <a:uFillTx/>
                          <a:latin typeface="+mn-lt"/>
                          <a:ea typeface="+mn-ea"/>
                          <a:cs typeface="+mn-cs"/>
                        </a:rPr>
                        <a:t>E2.1 Vehicles AND </a:t>
                      </a:r>
                      <a:r>
                        <a:rPr kumimoji="0" lang="en-US" sz="1400" b="1" i="0" u="none" strike="noStrike" kern="1200" cap="none" spc="0" normalizeH="0" baseline="0" noProof="0" smtClean="0">
                          <a:ln>
                            <a:noFill/>
                          </a:ln>
                          <a:solidFill>
                            <a:srgbClr val="00B0F0"/>
                          </a:solidFill>
                          <a:effectLst/>
                          <a:uLnTx/>
                          <a:uFillTx/>
                          <a:latin typeface="+mn-lt"/>
                          <a:ea typeface="+mn-ea"/>
                          <a:cs typeface="+mn-cs"/>
                        </a:rPr>
                        <a:t>B1.2 Rail transport, gen. ref.</a:t>
                      </a:r>
                      <a:endParaRPr kumimoji="0" lang="en-US" sz="1400" b="0" i="0" u="none" strike="noStrike" kern="1200" cap="none" spc="0" normalizeH="0" baseline="0" noProof="0" smtClean="0">
                        <a:ln>
                          <a:noFill/>
                        </a:ln>
                        <a:solidFill>
                          <a:srgbClr val="00B0F0"/>
                        </a:solidFill>
                        <a:effectLst/>
                        <a:uLnTx/>
                        <a:uFillTx/>
                        <a:latin typeface="+mn-lt"/>
                        <a:ea typeface="+mn-ea"/>
                        <a:cs typeface="+mn-cs"/>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4654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nvGraphicFramePr>
        <p:xfrm>
          <a:off x="9296399" y="228600"/>
          <a:ext cx="6781800" cy="7644384"/>
        </p:xfrm>
        <a:graphic>
          <a:graphicData uri="http://schemas.openxmlformats.org/drawingml/2006/table">
            <a:tbl>
              <a:tblPr firstRow="1" bandRow="1">
                <a:tableStyleId>{5C22544A-7EE6-4342-B048-85BDC9FD1C3A}</a:tableStyleId>
              </a:tblPr>
              <a:tblGrid>
                <a:gridCol w="745253"/>
                <a:gridCol w="702548"/>
                <a:gridCol w="5333999"/>
              </a:tblGrid>
              <a:tr h="2609088">
                <a:tc gridSpan="3">
                  <a:txBody>
                    <a:bodyPr/>
                    <a:lstStyle/>
                    <a:p>
                      <a:r>
                        <a:rPr lang="en-US" sz="1200" b="1" baseline="0" smtClean="0">
                          <a:solidFill>
                            <a:schemeClr val="tx1"/>
                          </a:solidFill>
                          <a:latin typeface="Times New Roman" pitchFamily="18" charset="0"/>
                          <a:cs typeface="Times New Roman" pitchFamily="18" charset="0"/>
                        </a:rPr>
                        <a:t>B1 Ground transport, inclusive, documents beyond B1.2 Rail transport, inclusive</a:t>
                      </a:r>
                    </a:p>
                    <a:p>
                      <a:endParaRPr lang="en-US" sz="1200" b="1" baseline="0" smtClean="0">
                        <a:solidFill>
                          <a:schemeClr val="tx1"/>
                        </a:solidFill>
                        <a:latin typeface="Times New Roman" pitchFamily="18" charset="0"/>
                        <a:cs typeface="Times New Roman" pitchFamily="18" charset="0"/>
                      </a:endParaRPr>
                    </a:p>
                    <a:p>
                      <a:pPr marL="50800" marR="0">
                        <a:spcBef>
                          <a:spcPts val="0"/>
                        </a:spcBef>
                        <a:spcAft>
                          <a:spcPts val="0"/>
                        </a:spcAft>
                      </a:pPr>
                      <a:r>
                        <a:rPr lang="en-US" sz="1200" b="0" kern="0" smtClean="0">
                          <a:solidFill>
                            <a:schemeClr val="tx1"/>
                          </a:solidFill>
                          <a:latin typeface="Times New Roman" pitchFamily="18" charset="0"/>
                          <a:ea typeface="Times New Roman"/>
                          <a:cs typeface="Times New Roman" pitchFamily="18" charset="0"/>
                        </a:rPr>
                        <a:t>   </a:t>
                      </a:r>
                      <a:r>
                        <a:rPr lang="en-US" sz="1200" b="0" kern="0" smtClean="0">
                          <a:solidFill>
                            <a:srgbClr val="FF0000"/>
                          </a:solidFill>
                          <a:latin typeface="Times New Roman" pitchFamily="18" charset="0"/>
                          <a:ea typeface="Times New Roman"/>
                          <a:cs typeface="Times New Roman" pitchFamily="18" charset="0"/>
                        </a:rPr>
                        <a:t>53 National tank truck carriers directory</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59 Russel’s official national motor coach guide</a:t>
                      </a:r>
                    </a:p>
                    <a:p>
                      <a:pPr marL="50800" marR="0">
                        <a:spcBef>
                          <a:spcPts val="0"/>
                        </a:spcBef>
                        <a:spcAft>
                          <a:spcPts val="0"/>
                        </a:spcAft>
                      </a:pPr>
                      <a:r>
                        <a:rPr lang="en-US" sz="1200" kern="1400" smtClean="0">
                          <a:solidFill>
                            <a:srgbClr val="00B050"/>
                          </a:solidFill>
                          <a:latin typeface="Times New Roman" pitchFamily="18" charset="0"/>
                          <a:ea typeface="Calibri"/>
                          <a:cs typeface="Times New Roman" pitchFamily="18" charset="0"/>
                        </a:rPr>
                        <a:t>*</a:t>
                      </a:r>
                      <a:r>
                        <a:rPr lang="en-US" sz="1200" u="sng" kern="1400" smtClean="0">
                          <a:solidFill>
                            <a:srgbClr val="00B050"/>
                          </a:solidFill>
                          <a:latin typeface="Times New Roman" pitchFamily="18" charset="0"/>
                          <a:ea typeface="Calibri"/>
                          <a:cs typeface="Times New Roman" pitchFamily="18" charset="0"/>
                        </a:rPr>
                        <a:t>70</a:t>
                      </a:r>
                      <a:r>
                        <a:rPr lang="en-US" sz="1200" b="1" kern="1400" smtClean="0">
                          <a:solidFill>
                            <a:srgbClr val="00B050"/>
                          </a:solidFill>
                          <a:latin typeface="Times New Roman" pitchFamily="18" charset="0"/>
                          <a:ea typeface="Calibri"/>
                          <a:cs typeface="Times New Roman" pitchFamily="18" charset="0"/>
                        </a:rPr>
                        <a:t> </a:t>
                      </a:r>
                      <a:r>
                        <a:rPr lang="en-US" sz="1200" kern="1400" smtClean="0">
                          <a:solidFill>
                            <a:srgbClr val="00B050"/>
                          </a:solidFill>
                          <a:latin typeface="Times New Roman" pitchFamily="18" charset="0"/>
                          <a:ea typeface="Calibri"/>
                          <a:cs typeface="Times New Roman" pitchFamily="18" charset="0"/>
                        </a:rPr>
                        <a:t>Electric vehicles, a bibliography</a:t>
                      </a: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105 An origin-destination study of truck traffic in Michigan</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110 Where buses face air competition</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a:t>
                      </a:r>
                      <a:r>
                        <a:rPr lang="en-US" sz="1200" b="0" kern="0" baseline="0" smtClean="0">
                          <a:solidFill>
                            <a:srgbClr val="FF0000"/>
                          </a:solidFill>
                          <a:latin typeface="Times New Roman" pitchFamily="18" charset="0"/>
                          <a:ea typeface="Times New Roman"/>
                          <a:cs typeface="Times New Roman" pitchFamily="18" charset="0"/>
                        </a:rPr>
                        <a:t> </a:t>
                      </a:r>
                      <a:r>
                        <a:rPr lang="en-US" sz="1200" b="0" kern="0" smtClean="0">
                          <a:solidFill>
                            <a:srgbClr val="FF0000"/>
                          </a:solidFill>
                          <a:latin typeface="Times New Roman" pitchFamily="18" charset="0"/>
                          <a:ea typeface="Times New Roman"/>
                          <a:cs typeface="Times New Roman" pitchFamily="18" charset="0"/>
                        </a:rPr>
                        <a:t>151 Operation team valley </a:t>
                      </a:r>
                      <a:r>
                        <a:rPr lang="en-US" sz="1200" b="0" kern="0" smtClean="0">
                          <a:solidFill>
                            <a:srgbClr val="FF0000"/>
                          </a:solidFill>
                          <a:latin typeface="Times New Roman" pitchFamily="18" charset="0"/>
                          <a:ea typeface="Courier New"/>
                          <a:cs typeface="Times New Roman" pitchFamily="18" charset="0"/>
                        </a:rPr>
                        <a:t>	(</a:t>
                      </a:r>
                      <a:r>
                        <a:rPr lang="en-US" sz="1200" b="0" kern="0" smtClean="0">
                          <a:solidFill>
                            <a:srgbClr val="FF0000"/>
                          </a:solidFill>
                          <a:latin typeface="Times New Roman" pitchFamily="18" charset="0"/>
                          <a:ea typeface="Times New Roman"/>
                          <a:cs typeface="Times New Roman" pitchFamily="18" charset="0"/>
                        </a:rPr>
                        <a:t>Abstract: Bus service to job sites)</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153 Truck equivalency</a:t>
                      </a:r>
                      <a:endParaRPr lang="en-US" sz="1200" b="0" kern="1400" smtClean="0">
                        <a:solidFill>
                          <a:srgbClr val="FF0000"/>
                        </a:solidFill>
                        <a:latin typeface="Times New Roman" pitchFamily="18" charset="0"/>
                        <a:ea typeface="Calibri"/>
                        <a:cs typeface="Times New Roman" pitchFamily="18" charset="0"/>
                      </a:endParaRPr>
                    </a:p>
                    <a:p>
                      <a:pPr marL="50800" marR="0" indent="0" algn="l" defTabSz="914400" rtl="0" eaLnBrk="1" fontAlgn="auto" latinLnBrk="0" hangingPunct="1">
                        <a:lnSpc>
                          <a:spcPct val="100000"/>
                        </a:lnSpc>
                        <a:spcBef>
                          <a:spcPts val="0"/>
                        </a:spcBef>
                        <a:spcAft>
                          <a:spcPts val="0"/>
                        </a:spcAft>
                        <a:buClrTx/>
                        <a:buSzTx/>
                        <a:buFontTx/>
                        <a:buNone/>
                        <a:tabLst/>
                        <a:defRPr/>
                      </a:pPr>
                      <a:r>
                        <a:rPr lang="en-US" sz="1200" b="1" smtClean="0">
                          <a:solidFill>
                            <a:srgbClr val="92D050"/>
                          </a:solidFill>
                          <a:latin typeface="Times New Roman"/>
                          <a:ea typeface="Calibri"/>
                        </a:rPr>
                        <a:t>*</a:t>
                      </a:r>
                      <a:r>
                        <a:rPr lang="en-US" sz="1200" b="1" u="sng" smtClean="0">
                          <a:solidFill>
                            <a:srgbClr val="00B050"/>
                          </a:solidFill>
                          <a:latin typeface="Times New Roman"/>
                          <a:ea typeface="Calibri"/>
                        </a:rPr>
                        <a:t>161</a:t>
                      </a:r>
                      <a:r>
                        <a:rPr lang="en-US" sz="1200" b="1" smtClean="0">
                          <a:solidFill>
                            <a:srgbClr val="00B050"/>
                          </a:solidFill>
                          <a:latin typeface="Times New Roman"/>
                          <a:ea typeface="Calibri"/>
                        </a:rPr>
                        <a:t> High-speed ground transportation tube vehicle concept</a:t>
                      </a:r>
                      <a:endParaRPr lang="en-US" sz="1200" b="1" kern="1400" smtClean="0">
                        <a:solidFill>
                          <a:srgbClr val="00B05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a:ea typeface="Times New Roman"/>
                        </a:rPr>
                        <a:t>  168 National electric automobile symposium </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171 A system for rapid transit on urban freeways</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188 Satellite airport systems and community</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202 Specialized motor carriage</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207 The downtown parking system</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218 Official motor carrier directory</a:t>
                      </a:r>
                      <a:endParaRPr lang="en-US" sz="1200" b="1" baseline="0" smtClean="0">
                        <a:solidFill>
                          <a:schemeClr val="tx1"/>
                        </a:solidFill>
                        <a:latin typeface="Times New Roman" pitchFamily="18" charset="0"/>
                        <a:cs typeface="Times New Roman" pitchFamily="18" charset="0"/>
                      </a:endParaRPr>
                    </a:p>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chemeClr val="tx1"/>
                          </a:solidFill>
                          <a:latin typeface="Times New Roman" pitchFamily="18" charset="0"/>
                          <a:cs typeface="Times New Roman" pitchFamily="18" charset="0"/>
                        </a:rPr>
                        <a:t>B1.2 Rail transport, inclusive, documents beyond  </a:t>
                      </a:r>
                      <a:r>
                        <a:rPr kumimoji="0" lang="en-US" sz="1200" b="1" i="0" u="none" strike="noStrike" kern="1200" cap="none" spc="0" normalizeH="0" baseline="0" noProof="0" smtClean="0">
                          <a:ln>
                            <a:noFill/>
                          </a:ln>
                          <a:solidFill>
                            <a:srgbClr val="0033CC"/>
                          </a:solidFill>
                          <a:effectLst/>
                          <a:uLnTx/>
                          <a:uFillTx/>
                          <a:latin typeface="+mn-lt"/>
                          <a:ea typeface="+mn-ea"/>
                          <a:cs typeface="+mn-cs"/>
                        </a:rPr>
                        <a:t>B1.2.1 Local rail transit</a:t>
                      </a:r>
                      <a:endParaRPr lang="en-US" sz="1200" b="1" baseline="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mtClean="0">
                          <a:solidFill>
                            <a:srgbClr val="CC0099"/>
                          </a:solidFill>
                          <a:latin typeface="Times New Roman"/>
                          <a:ea typeface="Calibri"/>
                        </a:rPr>
                        <a:t>  </a:t>
                      </a:r>
                      <a:r>
                        <a:rPr lang="en-US" sz="1200" u="sng" smtClean="0">
                          <a:solidFill>
                            <a:srgbClr val="CC0099"/>
                          </a:solidFill>
                          <a:latin typeface="Times New Roman"/>
                          <a:ea typeface="Calibri"/>
                        </a:rPr>
                        <a:t>10</a:t>
                      </a:r>
                      <a:r>
                        <a:rPr lang="en-US" sz="1200" b="1" smtClean="0">
                          <a:solidFill>
                            <a:srgbClr val="CC0099"/>
                          </a:solidFill>
                          <a:latin typeface="Times New Roman"/>
                          <a:ea typeface="Calibri"/>
                        </a:rPr>
                        <a:t> </a:t>
                      </a:r>
                      <a:r>
                        <a:rPr lang="en-US" sz="1200" smtClean="0">
                          <a:solidFill>
                            <a:srgbClr val="CC0099"/>
                          </a:solidFill>
                          <a:latin typeface="Times New Roman"/>
                          <a:ea typeface="Calibri"/>
                        </a:rPr>
                        <a:t>Turbo train appraisal</a:t>
                      </a:r>
                    </a:p>
                    <a:p>
                      <a:pPr marL="0" marR="0">
                        <a:spcBef>
                          <a:spcPts val="0"/>
                        </a:spcBef>
                        <a:spcAft>
                          <a:spcPts val="0"/>
                        </a:spcAft>
                      </a:pPr>
                      <a:r>
                        <a:rPr lang="en-US" sz="1200" kern="1400" smtClean="0">
                          <a:solidFill>
                            <a:srgbClr val="00B0F0"/>
                          </a:solidFill>
                          <a:latin typeface="Times New Roman"/>
                          <a:ea typeface="Calibri"/>
                        </a:rPr>
                        <a:t>*</a:t>
                      </a:r>
                      <a:r>
                        <a:rPr lang="en-US" sz="1200" u="sng" kern="1400" smtClean="0">
                          <a:solidFill>
                            <a:srgbClr val="00B0F0"/>
                          </a:solidFill>
                          <a:latin typeface="Times New Roman"/>
                          <a:ea typeface="Calibri"/>
                        </a:rPr>
                        <a:t>24</a:t>
                      </a:r>
                      <a:r>
                        <a:rPr lang="en-US" sz="1200" b="1" u="sng" kern="1400" smtClean="0">
                          <a:solidFill>
                            <a:srgbClr val="00B0F0"/>
                          </a:solidFill>
                          <a:latin typeface="Times New Roman"/>
                          <a:ea typeface="Calibri"/>
                        </a:rPr>
                        <a:t> </a:t>
                      </a:r>
                      <a:r>
                        <a:rPr lang="en-US" sz="1200" kern="1400" smtClean="0">
                          <a:solidFill>
                            <a:srgbClr val="00B0F0"/>
                          </a:solidFill>
                          <a:latin typeface="Times New Roman"/>
                          <a:ea typeface="Calibri"/>
                        </a:rPr>
                        <a:t>The concise encyclopedia of world railway locomotives  (includes local rail transit </a:t>
                      </a:r>
                      <a:r>
                        <a:rPr lang="en-US" sz="1200" smtClean="0">
                          <a:solidFill>
                            <a:srgbClr val="00B0F0"/>
                          </a:solidFill>
                          <a:latin typeface="Times New Roman"/>
                          <a:ea typeface="Calibri"/>
                        </a:rPr>
                        <a:t> locs)</a:t>
                      </a:r>
                    </a:p>
                    <a:p>
                      <a:pPr marL="0" marR="0">
                        <a:spcBef>
                          <a:spcPts val="0"/>
                        </a:spcBef>
                        <a:spcAft>
                          <a:spcPts val="0"/>
                        </a:spcAft>
                      </a:pPr>
                      <a:r>
                        <a:rPr lang="en-US" sz="1200" smtClean="0">
                          <a:solidFill>
                            <a:srgbClr val="00B0F0"/>
                          </a:solidFill>
                          <a:latin typeface="Times New Roman"/>
                          <a:ea typeface="Calibri"/>
                        </a:rPr>
                        <a:t>  30 Transcontainer 1.  French</a:t>
                      </a:r>
                      <a:r>
                        <a:rPr lang="en-US" sz="1200" baseline="0" smtClean="0">
                          <a:solidFill>
                            <a:srgbClr val="00B0F0"/>
                          </a:solidFill>
                          <a:latin typeface="Times New Roman"/>
                          <a:ea typeface="Calibri"/>
                        </a:rPr>
                        <a:t> railways introduce new type of container ship</a:t>
                      </a:r>
                      <a:endParaRPr lang="en-US" sz="1200" smtClean="0">
                        <a:solidFill>
                          <a:srgbClr val="00B0F0"/>
                        </a:solidFill>
                        <a:latin typeface="Times New Roman"/>
                        <a:ea typeface="Calibri"/>
                      </a:endParaRPr>
                    </a:p>
                    <a:p>
                      <a:pPr marL="0" marR="0">
                        <a:spcBef>
                          <a:spcPts val="0"/>
                        </a:spcBef>
                        <a:spcAft>
                          <a:spcPts val="0"/>
                        </a:spcAft>
                      </a:pPr>
                      <a:r>
                        <a:rPr lang="en-US" sz="1200" kern="1400" smtClean="0">
                          <a:solidFill>
                            <a:srgbClr val="000000"/>
                          </a:solidFill>
                          <a:latin typeface="Times New Roman"/>
                          <a:ea typeface="Calibri"/>
                        </a:rPr>
                        <a:t>  </a:t>
                      </a:r>
                      <a:r>
                        <a:rPr lang="en-US" sz="1200" u="sng" kern="1400" smtClean="0">
                          <a:solidFill>
                            <a:srgbClr val="CC0099"/>
                          </a:solidFill>
                          <a:latin typeface="Times New Roman"/>
                          <a:ea typeface="Calibri"/>
                        </a:rPr>
                        <a:t>46</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Prediction of domestic air traffic passengers</a:t>
                      </a:r>
                    </a:p>
                    <a:p>
                      <a:pPr marL="0" marR="0">
                        <a:spcBef>
                          <a:spcPts val="0"/>
                        </a:spcBef>
                        <a:spcAft>
                          <a:spcPts val="0"/>
                        </a:spcAft>
                      </a:pPr>
                      <a:r>
                        <a:rPr lang="en-US" sz="1200" kern="1400" smtClean="0">
                          <a:solidFill>
                            <a:srgbClr val="000000"/>
                          </a:solidFill>
                          <a:latin typeface="Times New Roman"/>
                          <a:ea typeface="Calibri"/>
                        </a:rPr>
                        <a:t>                Abstract: Examines passenger preference between super express train and air travel</a:t>
                      </a:r>
                    </a:p>
                    <a:p>
                      <a:pPr marL="0" marR="0">
                        <a:spcBef>
                          <a:spcPts val="0"/>
                        </a:spcBef>
                        <a:spcAft>
                          <a:spcPts val="0"/>
                        </a:spcAft>
                      </a:pPr>
                      <a:r>
                        <a:rPr lang="en-US" sz="1200" kern="1400" smtClean="0">
                          <a:solidFill>
                            <a:srgbClr val="00B0F0"/>
                          </a:solidFill>
                          <a:latin typeface="Times New Roman"/>
                          <a:ea typeface="Calibri"/>
                        </a:rPr>
                        <a:t>*</a:t>
                      </a:r>
                      <a:r>
                        <a:rPr lang="en-US" sz="1200" u="sng" kern="1400" smtClean="0">
                          <a:solidFill>
                            <a:srgbClr val="00B0F0"/>
                          </a:solidFill>
                          <a:latin typeface="Times New Roman"/>
                          <a:ea typeface="Calibri"/>
                        </a:rPr>
                        <a:t>5</a:t>
                      </a:r>
                      <a:r>
                        <a:rPr lang="en-US" sz="1200" kern="1400" smtClean="0">
                          <a:solidFill>
                            <a:srgbClr val="00B0F0"/>
                          </a:solidFill>
                          <a:latin typeface="Times New Roman"/>
                          <a:ea typeface="Calibri"/>
                        </a:rPr>
                        <a:t>0</a:t>
                      </a:r>
                      <a:r>
                        <a:rPr lang="en-US" sz="1200" b="1" kern="1400" smtClean="0">
                          <a:solidFill>
                            <a:srgbClr val="00B0F0"/>
                          </a:solidFill>
                          <a:latin typeface="Times New Roman"/>
                          <a:ea typeface="Calibri"/>
                        </a:rPr>
                        <a:t> </a:t>
                      </a:r>
                      <a:r>
                        <a:rPr lang="en-US" sz="1200" kern="1400" smtClean="0">
                          <a:solidFill>
                            <a:srgbClr val="00B0F0"/>
                          </a:solidFill>
                          <a:latin typeface="Times New Roman"/>
                          <a:ea typeface="Calibri"/>
                        </a:rPr>
                        <a:t>Technical description of the Stockholm underground railway (should be indexed  B1.2.1)</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62</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Progress in railway mechanical engineering</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64</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Le turbo train des Chemins de Fer Nationaux du Canada</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79</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Aerodynamics of high speed train</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102</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Diesel-electric locomotive handbook</a:t>
                      </a:r>
                    </a:p>
                    <a:p>
                      <a:r>
                        <a:rPr lang="en-US" sz="1200" smtClean="0">
                          <a:solidFill>
                            <a:srgbClr val="CC0099"/>
                          </a:solidFill>
                          <a:latin typeface="Times New Roman"/>
                          <a:ea typeface="Calibri"/>
                        </a:rPr>
                        <a:t>  </a:t>
                      </a:r>
                      <a:r>
                        <a:rPr lang="en-US" sz="1200" u="sng" smtClean="0">
                          <a:solidFill>
                            <a:srgbClr val="CC0099"/>
                          </a:solidFill>
                          <a:latin typeface="Times New Roman"/>
                          <a:ea typeface="Calibri"/>
                        </a:rPr>
                        <a:t>1</a:t>
                      </a:r>
                      <a:r>
                        <a:rPr lang="en-US" sz="1200" smtClean="0">
                          <a:solidFill>
                            <a:srgbClr val="CC0099"/>
                          </a:solidFill>
                          <a:latin typeface="Times New Roman"/>
                          <a:ea typeface="Calibri"/>
                        </a:rPr>
                        <a:t>08</a:t>
                      </a:r>
                      <a:r>
                        <a:rPr lang="en-US" sz="1200" b="1" smtClean="0">
                          <a:solidFill>
                            <a:srgbClr val="CC0099"/>
                          </a:solidFill>
                          <a:latin typeface="Times New Roman"/>
                          <a:ea typeface="Calibri"/>
                        </a:rPr>
                        <a:t> </a:t>
                      </a:r>
                      <a:r>
                        <a:rPr lang="en-US" sz="1200" smtClean="0">
                          <a:solidFill>
                            <a:srgbClr val="CC0099"/>
                          </a:solidFill>
                          <a:latin typeface="Times New Roman"/>
                          <a:ea typeface="Calibri"/>
                        </a:rPr>
                        <a:t>The Alaska Railroad</a:t>
                      </a:r>
                      <a:endParaRPr lang="en-US" sz="1200" b="1" baseline="0" smtClean="0">
                        <a:solidFill>
                          <a:srgbClr val="CC0099"/>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chemeClr val="tx1"/>
                          </a:solidFill>
                          <a:latin typeface="Times New Roman" pitchFamily="18" charset="0"/>
                          <a:cs typeface="Times New Roman" pitchFamily="18" charset="0"/>
                        </a:rPr>
                        <a:t>  </a:t>
                      </a:r>
                      <a:r>
                        <a:rPr lang="en-US" sz="1200" b="0" u="sng" baseline="0" smtClean="0">
                          <a:solidFill>
                            <a:srgbClr val="CC0099"/>
                          </a:solidFill>
                          <a:latin typeface="Times New Roman" pitchFamily="18" charset="0"/>
                          <a:cs typeface="Times New Roman" pitchFamily="18" charset="0"/>
                        </a:rPr>
                        <a:t>122</a:t>
                      </a:r>
                      <a:r>
                        <a:rPr lang="en-US" sz="1200" b="0" baseline="0" smtClean="0">
                          <a:solidFill>
                            <a:srgbClr val="CC0099"/>
                          </a:solidFill>
                          <a:latin typeface="Times New Roman" pitchFamily="18" charset="0"/>
                          <a:cs typeface="Times New Roman" pitchFamily="18" charset="0"/>
                        </a:rPr>
                        <a:t> </a:t>
                      </a:r>
                      <a:r>
                        <a:rPr lang="en-US" sz="1200" kern="0" smtClean="0">
                          <a:solidFill>
                            <a:srgbClr val="CC0099"/>
                          </a:solidFill>
                          <a:latin typeface="Times New Roman"/>
                          <a:ea typeface="Times New Roman"/>
                        </a:rPr>
                        <a:t>The official railway equipment register (only intercity railroads)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srgbClr val="00B0F0"/>
                          </a:solidFill>
                          <a:latin typeface="Times New Roman"/>
                          <a:ea typeface="Calibri"/>
                        </a:rPr>
                        <a:t>*</a:t>
                      </a:r>
                      <a:r>
                        <a:rPr lang="en-US" sz="1200" u="sng" smtClean="0">
                          <a:solidFill>
                            <a:srgbClr val="00B0F0"/>
                          </a:solidFill>
                          <a:latin typeface="Times New Roman"/>
                          <a:ea typeface="Calibri"/>
                        </a:rPr>
                        <a:t>126</a:t>
                      </a:r>
                      <a:r>
                        <a:rPr lang="en-US" sz="1200" b="1" smtClean="0">
                          <a:solidFill>
                            <a:srgbClr val="00B0F0"/>
                          </a:solidFill>
                          <a:latin typeface="Times New Roman"/>
                          <a:ea typeface="Calibri"/>
                        </a:rPr>
                        <a:t> </a:t>
                      </a:r>
                      <a:r>
                        <a:rPr lang="en-US" sz="1200" smtClean="0">
                          <a:solidFill>
                            <a:srgbClr val="00B0F0"/>
                          </a:solidFill>
                          <a:latin typeface="Times New Roman"/>
                          <a:ea typeface="Calibri"/>
                        </a:rPr>
                        <a:t>Rolling stock for London Transports Victoria line (should be indexed B1.2.1)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rgbClr val="CC0099"/>
                          </a:solidFill>
                          <a:latin typeface="Times New Roman"/>
                          <a:cs typeface="Times New Roman" pitchFamily="18" charset="0"/>
                        </a:rPr>
                        <a:t>  </a:t>
                      </a:r>
                      <a:r>
                        <a:rPr lang="en-US" sz="1200" u="sng" kern="0" smtClean="0">
                          <a:solidFill>
                            <a:srgbClr val="CC0099"/>
                          </a:solidFill>
                          <a:latin typeface="Times New Roman"/>
                          <a:ea typeface="Times New Roman"/>
                        </a:rPr>
                        <a:t>132</a:t>
                      </a:r>
                      <a:r>
                        <a:rPr lang="en-US" sz="1200" b="1" kern="0" smtClean="0">
                          <a:solidFill>
                            <a:srgbClr val="CC0099"/>
                          </a:solidFill>
                          <a:latin typeface="Times New Roman"/>
                          <a:ea typeface="Times New Roman"/>
                        </a:rPr>
                        <a:t> </a:t>
                      </a:r>
                      <a:r>
                        <a:rPr lang="en-US" sz="1200" kern="0" smtClean="0">
                          <a:solidFill>
                            <a:srgbClr val="CC0099"/>
                          </a:solidFill>
                          <a:latin typeface="Times New Roman"/>
                          <a:ea typeface="Times New Roman"/>
                        </a:rPr>
                        <a:t>Advanced passenger train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0" baseline="0" smtClean="0">
                          <a:solidFill>
                            <a:srgbClr val="CC0099"/>
                          </a:solidFill>
                          <a:latin typeface="Times New Roman"/>
                          <a:cs typeface="Times New Roman" pitchFamily="18" charset="0"/>
                        </a:rPr>
                        <a:t>  </a:t>
                      </a:r>
                      <a:r>
                        <a:rPr lang="en-US" sz="1200" u="sng" smtClean="0">
                          <a:solidFill>
                            <a:srgbClr val="00B0F0"/>
                          </a:solidFill>
                          <a:latin typeface="Times New Roman"/>
                          <a:ea typeface="Calibri"/>
                        </a:rPr>
                        <a:t>191</a:t>
                      </a:r>
                      <a:r>
                        <a:rPr lang="en-US" sz="1200" b="1" smtClean="0">
                          <a:solidFill>
                            <a:srgbClr val="00B0F0"/>
                          </a:solidFill>
                          <a:latin typeface="Times New Roman"/>
                          <a:ea typeface="Calibri"/>
                        </a:rPr>
                        <a:t> </a:t>
                      </a:r>
                      <a:r>
                        <a:rPr lang="en-US" sz="1200" smtClean="0">
                          <a:solidFill>
                            <a:srgbClr val="00B0F0"/>
                          </a:solidFill>
                          <a:latin typeface="Times New Roman"/>
                          <a:ea typeface="Calibri"/>
                        </a:rPr>
                        <a:t>Turbotrain </a:t>
                      </a:r>
                      <a:r>
                        <a:rPr lang="en-US" sz="1200" smtClean="0">
                          <a:latin typeface="Times New Roman"/>
                          <a:ea typeface="Calibri"/>
                        </a:rPr>
                        <a:t>(should be indexed B1.2.2)</a:t>
                      </a:r>
                      <a:endParaRPr lang="en-US" sz="1200" b="1" baseline="0" smtClean="0">
                        <a:solidFill>
                          <a:srgbClr val="CC0099"/>
                        </a:solidFill>
                        <a:latin typeface="Times New Roman" pitchFamily="18" charset="0"/>
                        <a:cs typeface="Times New Roman" pitchFamily="18" charset="0"/>
                      </a:endParaRPr>
                    </a:p>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smtClean="0">
                          <a:ln>
                            <a:noFill/>
                          </a:ln>
                          <a:solidFill>
                            <a:prstClr val="black"/>
                          </a:solidFill>
                          <a:effectLst/>
                          <a:uLnTx/>
                          <a:uFillTx/>
                          <a:latin typeface="+mn-lt"/>
                          <a:ea typeface="+mn-ea"/>
                          <a:cs typeface="+mn-cs"/>
                        </a:rPr>
                        <a:t> </a:t>
                      </a:r>
                      <a:r>
                        <a:rPr kumimoji="0" lang="en-US" sz="1200" b="1" i="0" u="none" strike="noStrike" kern="1200" cap="none" spc="0" normalizeH="0" baseline="0" noProof="0" smtClean="0">
                          <a:ln>
                            <a:noFill/>
                          </a:ln>
                          <a:solidFill>
                            <a:srgbClr val="0033CC"/>
                          </a:solidFill>
                          <a:effectLst/>
                          <a:uLnTx/>
                          <a:uFillTx/>
                          <a:latin typeface="+mn-lt"/>
                          <a:ea typeface="+mn-ea"/>
                          <a:cs typeface="+mn-cs"/>
                        </a:rPr>
                        <a:t>B1.2.1 Local rail transit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smtClean="0">
                        <a:ln>
                          <a:noFill/>
                        </a:ln>
                        <a:solidFill>
                          <a:srgbClr val="0033CC"/>
                        </a:solidFill>
                        <a:effectLst/>
                        <a:uLnTx/>
                        <a:uFillTx/>
                        <a:latin typeface="+mn-lt"/>
                        <a:ea typeface="+mn-ea"/>
                        <a:cs typeface="+mn-cs"/>
                      </a:endParaRPr>
                    </a:p>
                    <a:p>
                      <a:pPr marL="50800" marR="0">
                        <a:spcBef>
                          <a:spcPts val="0"/>
                        </a:spcBef>
                        <a:spcAft>
                          <a:spcPts val="0"/>
                        </a:spcAft>
                      </a:pPr>
                      <a:r>
                        <a:rPr lang="en-US" sz="1200" kern="0" smtClean="0">
                          <a:solidFill>
                            <a:srgbClr val="0033CC"/>
                          </a:solidFill>
                          <a:latin typeface="Times New Roman"/>
                          <a:ea typeface="Times New Roman"/>
                        </a:rPr>
                        <a:t>*</a:t>
                      </a:r>
                      <a:r>
                        <a:rPr lang="en-US" sz="1200" u="sng" kern="0" smtClean="0">
                          <a:solidFill>
                            <a:srgbClr val="0033CC"/>
                          </a:solidFill>
                          <a:latin typeface="Times New Roman"/>
                          <a:ea typeface="Times New Roman"/>
                        </a:rPr>
                        <a:t>56</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Teito Rapid Transit Authority’s automatic train operation</a:t>
                      </a:r>
                      <a:endParaRPr lang="en-US" sz="1200" kern="1400" smtClean="0">
                        <a:solidFill>
                          <a:srgbClr val="0033CC"/>
                        </a:solidFill>
                        <a:latin typeface="Times New Roman"/>
                        <a:ea typeface="Calibri"/>
                      </a:endParaRPr>
                    </a:p>
                    <a:p>
                      <a:pPr marL="50800" marR="0">
                        <a:spcBef>
                          <a:spcPts val="0"/>
                        </a:spcBef>
                        <a:spcAft>
                          <a:spcPts val="0"/>
                        </a:spcAft>
                      </a:pPr>
                      <a:r>
                        <a:rPr lang="en-US" sz="1200" kern="0" smtClean="0">
                          <a:solidFill>
                            <a:srgbClr val="0033CC"/>
                          </a:solidFill>
                          <a:latin typeface="Times New Roman"/>
                          <a:ea typeface="Times New Roman"/>
                        </a:rPr>
                        <a:t>  </a:t>
                      </a:r>
                      <a:r>
                        <a:rPr lang="en-US" sz="1200" u="sng" kern="0" smtClean="0">
                          <a:solidFill>
                            <a:srgbClr val="0033CC"/>
                          </a:solidFill>
                          <a:latin typeface="Times New Roman"/>
                          <a:ea typeface="Times New Roman"/>
                        </a:rPr>
                        <a:t>1</a:t>
                      </a:r>
                      <a:r>
                        <a:rPr lang="en-US" sz="1200" kern="0" smtClean="0">
                          <a:solidFill>
                            <a:srgbClr val="0033CC"/>
                          </a:solidFill>
                          <a:latin typeface="Times New Roman"/>
                          <a:ea typeface="Times New Roman"/>
                        </a:rPr>
                        <a:t>08</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The Alaska Railroad  </a:t>
                      </a:r>
                      <a:r>
                        <a:rPr lang="en-US" sz="1200" kern="0" smtClean="0">
                          <a:solidFill>
                            <a:srgbClr val="0033CC"/>
                          </a:solidFill>
                          <a:latin typeface="Courier New"/>
                          <a:ea typeface="Courier New"/>
                        </a:rPr>
                        <a:t> </a:t>
                      </a:r>
                      <a:r>
                        <a:rPr lang="en-US" sz="1200" kern="0" smtClean="0">
                          <a:solidFill>
                            <a:srgbClr val="0033CC"/>
                          </a:solidFill>
                          <a:latin typeface="Times New Roman"/>
                          <a:ea typeface="Times New Roman"/>
                        </a:rPr>
                        <a:t>(B1.2.1 erroneous descriptor)</a:t>
                      </a:r>
                      <a:endParaRPr lang="en-US" sz="1200" kern="1400" smtClean="0">
                        <a:solidFill>
                          <a:srgbClr val="0033CC"/>
                        </a:solidFill>
                        <a:latin typeface="Times New Roman"/>
                        <a:ea typeface="Calibri"/>
                      </a:endParaRPr>
                    </a:p>
                    <a:p>
                      <a:pPr marL="50800" marR="0">
                        <a:spcBef>
                          <a:spcPts val="0"/>
                        </a:spcBef>
                        <a:spcAft>
                          <a:spcPts val="0"/>
                        </a:spcAft>
                      </a:pPr>
                      <a:r>
                        <a:rPr lang="en-US" sz="1200" kern="0" smtClean="0">
                          <a:solidFill>
                            <a:srgbClr val="0033CC"/>
                          </a:solidFill>
                          <a:latin typeface="Times New Roman"/>
                          <a:ea typeface="Times New Roman"/>
                        </a:rPr>
                        <a:t>*</a:t>
                      </a:r>
                      <a:r>
                        <a:rPr lang="en-US" sz="1200" u="sng" kern="0" smtClean="0">
                          <a:solidFill>
                            <a:srgbClr val="0033CC"/>
                          </a:solidFill>
                          <a:latin typeface="Times New Roman"/>
                          <a:ea typeface="Times New Roman"/>
                        </a:rPr>
                        <a:t>2</a:t>
                      </a:r>
                      <a:r>
                        <a:rPr lang="en-US" sz="1200" u="none" kern="0" smtClean="0">
                          <a:solidFill>
                            <a:srgbClr val="0033CC"/>
                          </a:solidFill>
                          <a:latin typeface="Times New Roman"/>
                          <a:ea typeface="Times New Roman"/>
                        </a:rPr>
                        <a:t>13</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The rapid tramway</a:t>
                      </a:r>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Slide Number Placeholder 6"/>
          <p:cNvSpPr>
            <a:spLocks noGrp="1"/>
          </p:cNvSpPr>
          <p:nvPr>
            <p:ph type="sldNum" sz="quarter" idx="12"/>
          </p:nvPr>
        </p:nvSpPr>
        <p:spPr/>
        <p:txBody>
          <a:bodyPr/>
          <a:lstStyle/>
          <a:p>
            <a:fld id="{DB343379-1E84-47D9-98FA-A8D89ACE4B80}" type="slidenum">
              <a:rPr lang="en-US" smtClean="0"/>
              <a:pPr/>
              <a:t>5</a:t>
            </a:fld>
            <a:endParaRPr lang="en-US"/>
          </a:p>
        </p:txBody>
      </p:sp>
      <p:pic>
        <p:nvPicPr>
          <p:cNvPr id="8" name="~PP168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772036" y="6705600"/>
            <a:ext cx="669925" cy="669925"/>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615582065"/>
              </p:ext>
            </p:extLst>
          </p:nvPr>
        </p:nvGraphicFramePr>
        <p:xfrm>
          <a:off x="304800" y="228600"/>
          <a:ext cx="8714232" cy="1747520"/>
        </p:xfrm>
        <a:graphic>
          <a:graphicData uri="http://schemas.openxmlformats.org/drawingml/2006/table">
            <a:tbl>
              <a:tblPr firstRow="1" bandRow="1">
                <a:tableStyleId>{5C22544A-7EE6-4342-B048-85BDC9FD1C3A}</a:tableStyleId>
              </a:tblPr>
              <a:tblGrid>
                <a:gridCol w="2362200"/>
                <a:gridCol w="6352032"/>
              </a:tblGrid>
              <a:tr h="838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mtClean="0">
                          <a:solidFill>
                            <a:schemeClr val="tx1"/>
                          </a:solidFill>
                        </a:rPr>
                        <a:t>Main search topic   </a:t>
                      </a:r>
                      <a:endParaRPr lang="en-US"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marL="137160" marR="137160" marT="137160" marB="13716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pitchFamily="18" charset="0"/>
                          <a:cs typeface="Times New Roman" pitchFamily="18" charset="0"/>
                        </a:rPr>
                        <a:t>Vehicles fo</a:t>
                      </a:r>
                      <a:r>
                        <a:rPr lang="en-US" baseline="0" dirty="0" smtClean="0">
                          <a:solidFill>
                            <a:schemeClr val="tx1"/>
                          </a:solidFill>
                          <a:latin typeface="Times New Roman" pitchFamily="18" charset="0"/>
                          <a:cs typeface="Times New Roman" pitchFamily="18" charset="0"/>
                        </a:rPr>
                        <a:t>r rail transport</a:t>
                      </a:r>
                      <a:endParaRPr lang="en-US" dirty="0" smtClean="0">
                        <a:solidFill>
                          <a:schemeClr val="tx1"/>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400"/>
                        </a:spcBef>
                        <a:spcAft>
                          <a:spcPts val="0"/>
                        </a:spcAft>
                        <a:buClrTx/>
                        <a:buSzTx/>
                        <a:buFontTx/>
                        <a:buNone/>
                        <a:tabLst/>
                        <a:defRPr/>
                      </a:pPr>
                      <a:r>
                        <a:rPr lang="en-US" dirty="0" smtClean="0">
                          <a:solidFill>
                            <a:schemeClr val="tx1"/>
                          </a:solidFill>
                        </a:rPr>
                        <a:t>E2.1 Vehicles  AND  B1.2 </a:t>
                      </a:r>
                      <a:r>
                        <a:rPr lang="en-US" smtClean="0">
                          <a:solidFill>
                            <a:schemeClr val="tx1"/>
                          </a:solidFill>
                        </a:rPr>
                        <a:t>Rail transport</a:t>
                      </a:r>
                      <a:endParaRPr lang="en-US" dirty="0" smtClean="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370840">
                <a:tc>
                  <a:txBody>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mn-lt"/>
                          <a:ea typeface="+mn-ea"/>
                          <a:cs typeface="+mn-cs"/>
                        </a:rPr>
                        <a:t>For exploration</a:t>
                      </a:r>
                      <a:endParaRPr lang="en-US" dirty="0">
                        <a:solidFill>
                          <a:schemeClr val="tx1"/>
                        </a:solidFill>
                      </a:endParaRPr>
                    </a:p>
                  </a:txBody>
                  <a:tcPr marL="137160" marR="137160" marT="137160" marB="13716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Vehicles for  local rail transit</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mn-lt"/>
                          <a:ea typeface="+mn-ea"/>
                          <a:cs typeface="+mn-cs"/>
                        </a:rPr>
                        <a:t>E2.1 Vehicles  AND  B1.2.1 Local rail transit</a:t>
                      </a:r>
                      <a:endParaRPr lang="en-US" dirty="0" smtClean="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835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0" y="2209800"/>
          <a:ext cx="8716298" cy="5669281"/>
        </p:xfrm>
        <a:graphic>
          <a:graphicData uri="http://schemas.openxmlformats.org/drawingml/2006/table">
            <a:tbl>
              <a:tblPr firstRow="1" bandRow="1">
                <a:tableStyleId>{5C22544A-7EE6-4342-B048-85BDC9FD1C3A}</a:tableStyleId>
              </a:tblPr>
              <a:tblGrid>
                <a:gridCol w="315685"/>
                <a:gridCol w="493049"/>
                <a:gridCol w="411200"/>
                <a:gridCol w="411200"/>
                <a:gridCol w="411200"/>
                <a:gridCol w="411200"/>
                <a:gridCol w="411200"/>
                <a:gridCol w="411200"/>
                <a:gridCol w="411200"/>
                <a:gridCol w="411200"/>
                <a:gridCol w="411200"/>
                <a:gridCol w="437950"/>
                <a:gridCol w="116810"/>
                <a:gridCol w="386495"/>
                <a:gridCol w="248018"/>
                <a:gridCol w="285382"/>
                <a:gridCol w="125819"/>
                <a:gridCol w="528574"/>
                <a:gridCol w="116810"/>
                <a:gridCol w="437950"/>
                <a:gridCol w="507836"/>
                <a:gridCol w="116789"/>
                <a:gridCol w="208178"/>
                <a:gridCol w="278953"/>
                <a:gridCol w="411200"/>
              </a:tblGrid>
              <a:tr h="412848">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endParaRPr lang="en-US" sz="1100" b="1">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r>
                        <a:rPr lang="en-US" sz="1400" b="1" baseline="0" smtClean="0">
                          <a:solidFill>
                            <a:schemeClr val="tx1"/>
                          </a:solidFill>
                        </a:rPr>
                        <a:t>E2.1 Vehicles  AND  B1 Ground transport, inclusive</a:t>
                      </a:r>
                    </a:p>
                    <a:p>
                      <a:r>
                        <a:rPr lang="en-US" sz="1400" b="1" baseline="0" smtClean="0">
                          <a:solidFill>
                            <a:schemeClr val="tx1"/>
                          </a:solidFill>
                        </a:rPr>
                        <a:t>                                   (</a:t>
                      </a:r>
                      <a:r>
                        <a:rPr lang="en-US" sz="1400" b="1" baseline="0" smtClean="0">
                          <a:solidFill>
                            <a:srgbClr val="00B050"/>
                          </a:solidFill>
                        </a:rPr>
                        <a:t>B1, gen. ref. </a:t>
                      </a:r>
                      <a:r>
                        <a:rPr lang="en-US" sz="1400" b="1" baseline="0" smtClean="0">
                          <a:solidFill>
                            <a:schemeClr val="tx1"/>
                          </a:solidFill>
                        </a:rPr>
                        <a:t>OR </a:t>
                      </a:r>
                      <a:r>
                        <a:rPr lang="en-US" sz="1400" b="1" baseline="0" smtClean="0">
                          <a:solidFill>
                            <a:srgbClr val="FF0000"/>
                          </a:solidFill>
                        </a:rPr>
                        <a:t>B1.1 Road tr.</a:t>
                      </a:r>
                      <a:r>
                        <a:rPr lang="en-US" sz="1400" b="1" baseline="0" smtClean="0">
                          <a:solidFill>
                            <a:schemeClr val="tx1"/>
                          </a:solidFill>
                        </a:rPr>
                        <a:t> OR B1.2 incl)</a:t>
                      </a:r>
                      <a:endParaRPr lang="en-US" sz="1400" b="1">
                        <a:solidFill>
                          <a:schemeClr val="tx1"/>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3936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prstClr val="black"/>
                          </a:solidFill>
                          <a:effectLst/>
                          <a:uLnTx/>
                          <a:uFillTx/>
                          <a:latin typeface="+mn-lt"/>
                          <a:ea typeface="+mn-ea"/>
                          <a:cs typeface="+mn-cs"/>
                        </a:rPr>
                        <a:t>E2.1 Vehicles AND  (</a:t>
                      </a:r>
                      <a:r>
                        <a:rPr lang="en-US" sz="1400" b="1" baseline="0" smtClean="0"/>
                        <a:t>B1.2 Rail transport, incl.  OR  </a:t>
                      </a:r>
                      <a:r>
                        <a:rPr lang="en-US" sz="1400" b="1" baseline="0" smtClean="0">
                          <a:solidFill>
                            <a:srgbClr val="00B050"/>
                          </a:solidFill>
                        </a:rPr>
                        <a:t>B1, gen. ref.)</a:t>
                      </a:r>
                      <a:endParaRPr lang="en-US" sz="1400">
                        <a:solidFill>
                          <a:srgbClr val="00B050"/>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b="1"/>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400" b="1"/>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r>
                        <a:rPr lang="en-US" sz="1400" b="1" baseline="0" smtClean="0"/>
                        <a:t>E2.1 Vehicles AND B1.2 Rail transport, incl.</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smtClean="0"/>
                        <a:t>                                 (</a:t>
                      </a:r>
                      <a:r>
                        <a:rPr lang="en-US" sz="1400" b="1" baseline="0" smtClean="0">
                          <a:solidFill>
                            <a:srgbClr val="00B0F0"/>
                          </a:solidFill>
                        </a:rPr>
                        <a:t>B1.2 gen. ref. </a:t>
                      </a:r>
                      <a:r>
                        <a:rPr lang="en-US" sz="1400" b="1" baseline="0" smtClean="0"/>
                        <a:t>OR </a:t>
                      </a:r>
                      <a:r>
                        <a:rPr lang="en-US" sz="1400" b="1" baseline="0" smtClean="0">
                          <a:solidFill>
                            <a:srgbClr val="0033CC"/>
                          </a:solidFill>
                        </a:rPr>
                        <a:t>B1.2.1</a:t>
                      </a:r>
                      <a:r>
                        <a:rPr lang="en-US" sz="1400" b="1" baseline="0" smtClean="0"/>
                        <a:t> OR</a:t>
                      </a:r>
                      <a:r>
                        <a:rPr lang="en-US" sz="1400" b="1" baseline="0" smtClean="0">
                          <a:solidFill>
                            <a:srgbClr val="CC0099"/>
                          </a:solidFill>
                        </a:rPr>
                        <a:t> B1.2.2</a:t>
                      </a:r>
                      <a:r>
                        <a:rPr lang="en-US" sz="1400" b="1" baseline="0" smtClean="0">
                          <a:solidFill>
                            <a:schemeClr val="tx1"/>
                          </a:solidFill>
                        </a:rPr>
                        <a:t> Intercity RR</a:t>
                      </a:r>
                      <a:r>
                        <a:rPr lang="en-US" sz="1400" b="1" baseline="0" smtClean="0">
                          <a:solidFill>
                            <a:srgbClr val="7030A0"/>
                          </a:solidFill>
                        </a:rPr>
                        <a:t>)</a:t>
                      </a:r>
                      <a:endParaRPr lang="en-US" sz="1400">
                        <a:solidFill>
                          <a:srgbClr val="7030A0"/>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566010">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ln>
                          <a:solidFill>
                            <a:srgbClr val="FF0000"/>
                          </a:solidFill>
                        </a:ln>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51583">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rgbClr val="0033CC"/>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prstClr val="black"/>
                          </a:solidFill>
                          <a:effectLst/>
                          <a:uLnTx/>
                          <a:uFillTx/>
                          <a:latin typeface="+mn-lt"/>
                          <a:ea typeface="+mn-ea"/>
                          <a:cs typeface="+mn-cs"/>
                        </a:rPr>
                        <a:t>E2.1 Vehicles AND </a:t>
                      </a:r>
                      <a:r>
                        <a:rPr kumimoji="0" lang="en-US" sz="1400" b="1" i="0" u="none" strike="noStrike" kern="1200" cap="none" spc="0" normalizeH="0" baseline="0" noProof="0" smtClean="0">
                          <a:ln>
                            <a:noFill/>
                          </a:ln>
                          <a:solidFill>
                            <a:srgbClr val="00B0F0"/>
                          </a:solidFill>
                          <a:effectLst/>
                          <a:uLnTx/>
                          <a:uFillTx/>
                          <a:latin typeface="+mn-lt"/>
                          <a:ea typeface="+mn-ea"/>
                          <a:cs typeface="+mn-cs"/>
                        </a:rPr>
                        <a:t>B1.2 Rail transport, gen. ref.</a:t>
                      </a:r>
                      <a:endParaRPr kumimoji="0" lang="en-US" sz="1400" b="0" i="0" u="none" strike="noStrike" kern="1200" cap="none" spc="0" normalizeH="0" baseline="0" noProof="0" smtClean="0">
                        <a:ln>
                          <a:noFill/>
                        </a:ln>
                        <a:solidFill>
                          <a:srgbClr val="00B0F0"/>
                        </a:solidFill>
                        <a:effectLst/>
                        <a:uLnTx/>
                        <a:uFillTx/>
                        <a:latin typeface="+mn-lt"/>
                        <a:ea typeface="+mn-ea"/>
                        <a:cs typeface="+mn-cs"/>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4654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nvGraphicFramePr>
        <p:xfrm>
          <a:off x="9296399" y="228600"/>
          <a:ext cx="6781800" cy="7644384"/>
        </p:xfrm>
        <a:graphic>
          <a:graphicData uri="http://schemas.openxmlformats.org/drawingml/2006/table">
            <a:tbl>
              <a:tblPr firstRow="1" bandRow="1">
                <a:tableStyleId>{5C22544A-7EE6-4342-B048-85BDC9FD1C3A}</a:tableStyleId>
              </a:tblPr>
              <a:tblGrid>
                <a:gridCol w="745253"/>
                <a:gridCol w="702548"/>
                <a:gridCol w="5333999"/>
              </a:tblGrid>
              <a:tr h="2609088">
                <a:tc gridSpan="3">
                  <a:txBody>
                    <a:bodyPr/>
                    <a:lstStyle/>
                    <a:p>
                      <a:r>
                        <a:rPr lang="en-US" sz="1200" b="1" baseline="0" smtClean="0">
                          <a:solidFill>
                            <a:schemeClr val="tx1"/>
                          </a:solidFill>
                          <a:latin typeface="Times New Roman" pitchFamily="18" charset="0"/>
                          <a:cs typeface="Times New Roman" pitchFamily="18" charset="0"/>
                        </a:rPr>
                        <a:t>B1 Ground transport, inclusive, documents beyond B1.2 Rail transport, inclusive</a:t>
                      </a:r>
                    </a:p>
                    <a:p>
                      <a:endParaRPr lang="en-US" sz="1200" b="1" baseline="0" smtClean="0">
                        <a:solidFill>
                          <a:schemeClr val="tx1"/>
                        </a:solidFill>
                        <a:latin typeface="Times New Roman" pitchFamily="18" charset="0"/>
                        <a:cs typeface="Times New Roman" pitchFamily="18" charset="0"/>
                      </a:endParaRPr>
                    </a:p>
                    <a:p>
                      <a:pPr marL="50800" marR="0">
                        <a:spcBef>
                          <a:spcPts val="0"/>
                        </a:spcBef>
                        <a:spcAft>
                          <a:spcPts val="0"/>
                        </a:spcAft>
                      </a:pPr>
                      <a:r>
                        <a:rPr lang="en-US" sz="1200" b="0" kern="0" smtClean="0">
                          <a:solidFill>
                            <a:schemeClr val="tx1"/>
                          </a:solidFill>
                          <a:latin typeface="Times New Roman" pitchFamily="18" charset="0"/>
                          <a:ea typeface="Times New Roman"/>
                          <a:cs typeface="Times New Roman" pitchFamily="18" charset="0"/>
                        </a:rPr>
                        <a:t>   </a:t>
                      </a:r>
                      <a:r>
                        <a:rPr lang="en-US" sz="1200" b="0" kern="0" smtClean="0">
                          <a:solidFill>
                            <a:srgbClr val="FF0000"/>
                          </a:solidFill>
                          <a:latin typeface="Times New Roman" pitchFamily="18" charset="0"/>
                          <a:ea typeface="Times New Roman"/>
                          <a:cs typeface="Times New Roman" pitchFamily="18" charset="0"/>
                        </a:rPr>
                        <a:t>53 National tank truck carriers directory</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59 Russel’s official national motor coach guide</a:t>
                      </a:r>
                    </a:p>
                    <a:p>
                      <a:pPr marL="50800" marR="0">
                        <a:spcBef>
                          <a:spcPts val="0"/>
                        </a:spcBef>
                        <a:spcAft>
                          <a:spcPts val="0"/>
                        </a:spcAft>
                      </a:pPr>
                      <a:r>
                        <a:rPr lang="en-US" sz="1200" kern="1400" smtClean="0">
                          <a:solidFill>
                            <a:srgbClr val="00B050"/>
                          </a:solidFill>
                          <a:latin typeface="Times New Roman" pitchFamily="18" charset="0"/>
                          <a:ea typeface="Calibri"/>
                          <a:cs typeface="Times New Roman" pitchFamily="18" charset="0"/>
                        </a:rPr>
                        <a:t>*</a:t>
                      </a:r>
                      <a:r>
                        <a:rPr lang="en-US" sz="1200" u="sng" kern="1400" smtClean="0">
                          <a:solidFill>
                            <a:srgbClr val="00B050"/>
                          </a:solidFill>
                          <a:latin typeface="Times New Roman" pitchFamily="18" charset="0"/>
                          <a:ea typeface="Calibri"/>
                          <a:cs typeface="Times New Roman" pitchFamily="18" charset="0"/>
                        </a:rPr>
                        <a:t>70</a:t>
                      </a:r>
                      <a:r>
                        <a:rPr lang="en-US" sz="1200" b="1" kern="1400" smtClean="0">
                          <a:solidFill>
                            <a:srgbClr val="00B050"/>
                          </a:solidFill>
                          <a:latin typeface="Times New Roman" pitchFamily="18" charset="0"/>
                          <a:ea typeface="Calibri"/>
                          <a:cs typeface="Times New Roman" pitchFamily="18" charset="0"/>
                        </a:rPr>
                        <a:t> </a:t>
                      </a:r>
                      <a:r>
                        <a:rPr lang="en-US" sz="1200" kern="1400" smtClean="0">
                          <a:solidFill>
                            <a:srgbClr val="00B050"/>
                          </a:solidFill>
                          <a:latin typeface="Times New Roman" pitchFamily="18" charset="0"/>
                          <a:ea typeface="Calibri"/>
                          <a:cs typeface="Times New Roman" pitchFamily="18" charset="0"/>
                        </a:rPr>
                        <a:t>Electric vehicles, a bibliography</a:t>
                      </a: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105 An origin-destination study of truck traffic in Michigan</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110 Where buses face air competition</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a:t>
                      </a:r>
                      <a:r>
                        <a:rPr lang="en-US" sz="1200" b="0" kern="0" baseline="0" smtClean="0">
                          <a:solidFill>
                            <a:srgbClr val="FF0000"/>
                          </a:solidFill>
                          <a:latin typeface="Times New Roman" pitchFamily="18" charset="0"/>
                          <a:ea typeface="Times New Roman"/>
                          <a:cs typeface="Times New Roman" pitchFamily="18" charset="0"/>
                        </a:rPr>
                        <a:t> </a:t>
                      </a:r>
                      <a:r>
                        <a:rPr lang="en-US" sz="1200" b="0" kern="0" smtClean="0">
                          <a:solidFill>
                            <a:srgbClr val="FF0000"/>
                          </a:solidFill>
                          <a:latin typeface="Times New Roman" pitchFamily="18" charset="0"/>
                          <a:ea typeface="Times New Roman"/>
                          <a:cs typeface="Times New Roman" pitchFamily="18" charset="0"/>
                        </a:rPr>
                        <a:t>151 Operation team valley </a:t>
                      </a:r>
                      <a:r>
                        <a:rPr lang="en-US" sz="1200" b="0" kern="0" smtClean="0">
                          <a:solidFill>
                            <a:srgbClr val="FF0000"/>
                          </a:solidFill>
                          <a:latin typeface="Times New Roman" pitchFamily="18" charset="0"/>
                          <a:ea typeface="Courier New"/>
                          <a:cs typeface="Times New Roman" pitchFamily="18" charset="0"/>
                        </a:rPr>
                        <a:t>	(</a:t>
                      </a:r>
                      <a:r>
                        <a:rPr lang="en-US" sz="1200" b="0" kern="0" smtClean="0">
                          <a:solidFill>
                            <a:srgbClr val="FF0000"/>
                          </a:solidFill>
                          <a:latin typeface="Times New Roman" pitchFamily="18" charset="0"/>
                          <a:ea typeface="Times New Roman"/>
                          <a:cs typeface="Times New Roman" pitchFamily="18" charset="0"/>
                        </a:rPr>
                        <a:t>Abstract: Bus service to job sites)</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153 Truck equivalency</a:t>
                      </a:r>
                      <a:endParaRPr lang="en-US" sz="1200" b="0" kern="1400" smtClean="0">
                        <a:solidFill>
                          <a:srgbClr val="FF0000"/>
                        </a:solidFill>
                        <a:latin typeface="Times New Roman" pitchFamily="18" charset="0"/>
                        <a:ea typeface="Calibri"/>
                        <a:cs typeface="Times New Roman" pitchFamily="18" charset="0"/>
                      </a:endParaRPr>
                    </a:p>
                    <a:p>
                      <a:pPr marL="50800" marR="0" indent="0" algn="l" defTabSz="914400" rtl="0" eaLnBrk="1" fontAlgn="auto" latinLnBrk="0" hangingPunct="1">
                        <a:lnSpc>
                          <a:spcPct val="100000"/>
                        </a:lnSpc>
                        <a:spcBef>
                          <a:spcPts val="0"/>
                        </a:spcBef>
                        <a:spcAft>
                          <a:spcPts val="0"/>
                        </a:spcAft>
                        <a:buClrTx/>
                        <a:buSzTx/>
                        <a:buFontTx/>
                        <a:buNone/>
                        <a:tabLst/>
                        <a:defRPr/>
                      </a:pPr>
                      <a:r>
                        <a:rPr lang="en-US" sz="1200" b="1" smtClean="0">
                          <a:solidFill>
                            <a:srgbClr val="92D050"/>
                          </a:solidFill>
                          <a:latin typeface="Times New Roman"/>
                          <a:ea typeface="Calibri"/>
                        </a:rPr>
                        <a:t>*</a:t>
                      </a:r>
                      <a:r>
                        <a:rPr lang="en-US" sz="1200" b="1" u="sng" smtClean="0">
                          <a:solidFill>
                            <a:srgbClr val="00B050"/>
                          </a:solidFill>
                          <a:latin typeface="Times New Roman"/>
                          <a:ea typeface="Calibri"/>
                        </a:rPr>
                        <a:t>161</a:t>
                      </a:r>
                      <a:r>
                        <a:rPr lang="en-US" sz="1200" b="1" smtClean="0">
                          <a:solidFill>
                            <a:srgbClr val="00B050"/>
                          </a:solidFill>
                          <a:latin typeface="Times New Roman"/>
                          <a:ea typeface="Calibri"/>
                        </a:rPr>
                        <a:t> High-speed ground transportation tube vehicle concept</a:t>
                      </a:r>
                      <a:endParaRPr lang="en-US" sz="1200" b="1" kern="1400" smtClean="0">
                        <a:solidFill>
                          <a:srgbClr val="00B05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a:ea typeface="Times New Roman"/>
                        </a:rPr>
                        <a:t>  168 National electric automobile symposium </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171 A system for rapid transit on urban freeways</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188 Satellite airport systems and community</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202 Specialized motor carriage</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207 The downtown parking system</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218 Official motor carrier directory</a:t>
                      </a:r>
                      <a:endParaRPr lang="en-US" sz="1200" b="1" baseline="0" smtClean="0">
                        <a:solidFill>
                          <a:schemeClr val="tx1"/>
                        </a:solidFill>
                        <a:latin typeface="Times New Roman" pitchFamily="18" charset="0"/>
                        <a:cs typeface="Times New Roman" pitchFamily="18" charset="0"/>
                      </a:endParaRPr>
                    </a:p>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chemeClr val="tx1"/>
                          </a:solidFill>
                          <a:latin typeface="Times New Roman" pitchFamily="18" charset="0"/>
                          <a:cs typeface="Times New Roman" pitchFamily="18" charset="0"/>
                        </a:rPr>
                        <a:t>B1.2 Rail transport, inclusive, documents beyond  </a:t>
                      </a:r>
                      <a:r>
                        <a:rPr kumimoji="0" lang="en-US" sz="1200" b="1" i="0" u="none" strike="noStrike" kern="1200" cap="none" spc="0" normalizeH="0" baseline="0" noProof="0" smtClean="0">
                          <a:ln>
                            <a:noFill/>
                          </a:ln>
                          <a:solidFill>
                            <a:srgbClr val="0033CC"/>
                          </a:solidFill>
                          <a:effectLst/>
                          <a:uLnTx/>
                          <a:uFillTx/>
                          <a:latin typeface="+mn-lt"/>
                          <a:ea typeface="+mn-ea"/>
                          <a:cs typeface="+mn-cs"/>
                        </a:rPr>
                        <a:t>B1.2.1 Local rail transit</a:t>
                      </a:r>
                      <a:endParaRPr lang="en-US" sz="1200" b="1" baseline="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mtClean="0">
                          <a:solidFill>
                            <a:srgbClr val="CC0099"/>
                          </a:solidFill>
                          <a:latin typeface="Times New Roman"/>
                          <a:ea typeface="Calibri"/>
                        </a:rPr>
                        <a:t>  </a:t>
                      </a:r>
                      <a:r>
                        <a:rPr lang="en-US" sz="1200" u="sng" smtClean="0">
                          <a:solidFill>
                            <a:srgbClr val="CC0099"/>
                          </a:solidFill>
                          <a:latin typeface="Times New Roman"/>
                          <a:ea typeface="Calibri"/>
                        </a:rPr>
                        <a:t>10</a:t>
                      </a:r>
                      <a:r>
                        <a:rPr lang="en-US" sz="1200" b="1" smtClean="0">
                          <a:solidFill>
                            <a:srgbClr val="CC0099"/>
                          </a:solidFill>
                          <a:latin typeface="Times New Roman"/>
                          <a:ea typeface="Calibri"/>
                        </a:rPr>
                        <a:t> </a:t>
                      </a:r>
                      <a:r>
                        <a:rPr lang="en-US" sz="1200" smtClean="0">
                          <a:solidFill>
                            <a:srgbClr val="CC0099"/>
                          </a:solidFill>
                          <a:latin typeface="Times New Roman"/>
                          <a:ea typeface="Calibri"/>
                        </a:rPr>
                        <a:t>Turbo train appraisal</a:t>
                      </a:r>
                    </a:p>
                    <a:p>
                      <a:pPr marL="0" marR="0">
                        <a:spcBef>
                          <a:spcPts val="0"/>
                        </a:spcBef>
                        <a:spcAft>
                          <a:spcPts val="0"/>
                        </a:spcAft>
                      </a:pPr>
                      <a:r>
                        <a:rPr lang="en-US" sz="1200" kern="1400" smtClean="0">
                          <a:solidFill>
                            <a:srgbClr val="00B0F0"/>
                          </a:solidFill>
                          <a:latin typeface="Times New Roman"/>
                          <a:ea typeface="Calibri"/>
                        </a:rPr>
                        <a:t>*</a:t>
                      </a:r>
                      <a:r>
                        <a:rPr lang="en-US" sz="1200" u="sng" kern="1400" smtClean="0">
                          <a:solidFill>
                            <a:srgbClr val="00B0F0"/>
                          </a:solidFill>
                          <a:latin typeface="Times New Roman"/>
                          <a:ea typeface="Calibri"/>
                        </a:rPr>
                        <a:t>24</a:t>
                      </a:r>
                      <a:r>
                        <a:rPr lang="en-US" sz="1200" b="1" u="sng" kern="1400" smtClean="0">
                          <a:solidFill>
                            <a:srgbClr val="00B0F0"/>
                          </a:solidFill>
                          <a:latin typeface="Times New Roman"/>
                          <a:ea typeface="Calibri"/>
                        </a:rPr>
                        <a:t> </a:t>
                      </a:r>
                      <a:r>
                        <a:rPr lang="en-US" sz="1200" kern="1400" smtClean="0">
                          <a:solidFill>
                            <a:srgbClr val="00B0F0"/>
                          </a:solidFill>
                          <a:latin typeface="Times New Roman"/>
                          <a:ea typeface="Calibri"/>
                        </a:rPr>
                        <a:t>The concise encyclopedia of world railway locomotives  (includes local rail transit </a:t>
                      </a:r>
                      <a:r>
                        <a:rPr lang="en-US" sz="1200" smtClean="0">
                          <a:solidFill>
                            <a:srgbClr val="00B0F0"/>
                          </a:solidFill>
                          <a:latin typeface="Times New Roman"/>
                          <a:ea typeface="Calibri"/>
                        </a:rPr>
                        <a:t> locs)</a:t>
                      </a:r>
                    </a:p>
                    <a:p>
                      <a:pPr marL="0" marR="0">
                        <a:spcBef>
                          <a:spcPts val="0"/>
                        </a:spcBef>
                        <a:spcAft>
                          <a:spcPts val="0"/>
                        </a:spcAft>
                      </a:pPr>
                      <a:r>
                        <a:rPr lang="en-US" sz="1200" smtClean="0">
                          <a:solidFill>
                            <a:srgbClr val="00B0F0"/>
                          </a:solidFill>
                          <a:latin typeface="Times New Roman"/>
                          <a:ea typeface="Calibri"/>
                        </a:rPr>
                        <a:t>  30 Transcontainer 1.  French</a:t>
                      </a:r>
                      <a:r>
                        <a:rPr lang="en-US" sz="1200" baseline="0" smtClean="0">
                          <a:solidFill>
                            <a:srgbClr val="00B0F0"/>
                          </a:solidFill>
                          <a:latin typeface="Times New Roman"/>
                          <a:ea typeface="Calibri"/>
                        </a:rPr>
                        <a:t> railways introduce new type of container ship</a:t>
                      </a:r>
                      <a:endParaRPr lang="en-US" sz="1200" smtClean="0">
                        <a:solidFill>
                          <a:srgbClr val="00B0F0"/>
                        </a:solidFill>
                        <a:latin typeface="Times New Roman"/>
                        <a:ea typeface="Calibri"/>
                      </a:endParaRPr>
                    </a:p>
                    <a:p>
                      <a:pPr marL="0" marR="0">
                        <a:spcBef>
                          <a:spcPts val="0"/>
                        </a:spcBef>
                        <a:spcAft>
                          <a:spcPts val="0"/>
                        </a:spcAft>
                      </a:pPr>
                      <a:r>
                        <a:rPr lang="en-US" sz="1200" kern="1400" smtClean="0">
                          <a:solidFill>
                            <a:srgbClr val="000000"/>
                          </a:solidFill>
                          <a:latin typeface="Times New Roman"/>
                          <a:ea typeface="Calibri"/>
                        </a:rPr>
                        <a:t>  </a:t>
                      </a:r>
                      <a:r>
                        <a:rPr lang="en-US" sz="1200" u="sng" kern="1400" smtClean="0">
                          <a:solidFill>
                            <a:srgbClr val="CC0099"/>
                          </a:solidFill>
                          <a:latin typeface="Times New Roman"/>
                          <a:ea typeface="Calibri"/>
                        </a:rPr>
                        <a:t>46</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Prediction of domestic air traffic passengers</a:t>
                      </a:r>
                    </a:p>
                    <a:p>
                      <a:pPr marL="0" marR="0">
                        <a:spcBef>
                          <a:spcPts val="0"/>
                        </a:spcBef>
                        <a:spcAft>
                          <a:spcPts val="0"/>
                        </a:spcAft>
                      </a:pPr>
                      <a:r>
                        <a:rPr lang="en-US" sz="1200" kern="1400" smtClean="0">
                          <a:solidFill>
                            <a:srgbClr val="000000"/>
                          </a:solidFill>
                          <a:latin typeface="Times New Roman"/>
                          <a:ea typeface="Calibri"/>
                        </a:rPr>
                        <a:t>                Abstract: Examines passenger preference between super express train and air travel</a:t>
                      </a:r>
                    </a:p>
                    <a:p>
                      <a:pPr marL="0" marR="0">
                        <a:spcBef>
                          <a:spcPts val="0"/>
                        </a:spcBef>
                        <a:spcAft>
                          <a:spcPts val="0"/>
                        </a:spcAft>
                      </a:pPr>
                      <a:r>
                        <a:rPr lang="en-US" sz="1200" kern="1400" smtClean="0">
                          <a:solidFill>
                            <a:srgbClr val="00B0F0"/>
                          </a:solidFill>
                          <a:latin typeface="Times New Roman"/>
                          <a:ea typeface="Calibri"/>
                        </a:rPr>
                        <a:t>*</a:t>
                      </a:r>
                      <a:r>
                        <a:rPr lang="en-US" sz="1200" u="sng" kern="1400" smtClean="0">
                          <a:solidFill>
                            <a:srgbClr val="00B0F0"/>
                          </a:solidFill>
                          <a:latin typeface="Times New Roman"/>
                          <a:ea typeface="Calibri"/>
                        </a:rPr>
                        <a:t>5</a:t>
                      </a:r>
                      <a:r>
                        <a:rPr lang="en-US" sz="1200" kern="1400" smtClean="0">
                          <a:solidFill>
                            <a:srgbClr val="00B0F0"/>
                          </a:solidFill>
                          <a:latin typeface="Times New Roman"/>
                          <a:ea typeface="Calibri"/>
                        </a:rPr>
                        <a:t>0</a:t>
                      </a:r>
                      <a:r>
                        <a:rPr lang="en-US" sz="1200" b="1" kern="1400" smtClean="0">
                          <a:solidFill>
                            <a:srgbClr val="00B0F0"/>
                          </a:solidFill>
                          <a:latin typeface="Times New Roman"/>
                          <a:ea typeface="Calibri"/>
                        </a:rPr>
                        <a:t> </a:t>
                      </a:r>
                      <a:r>
                        <a:rPr lang="en-US" sz="1200" kern="1400" smtClean="0">
                          <a:solidFill>
                            <a:srgbClr val="00B0F0"/>
                          </a:solidFill>
                          <a:latin typeface="Times New Roman"/>
                          <a:ea typeface="Calibri"/>
                        </a:rPr>
                        <a:t>Technical description of the Stockholm underground railway (should be indexed  B1.2.1)</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62</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Progress in railway mechanical engineering</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64</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Le turbo train des Chemins de Fer Nationaux du Canada</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79</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Aerodynamics of high speed train</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102</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Diesel-electric locomotive handbook</a:t>
                      </a:r>
                    </a:p>
                    <a:p>
                      <a:r>
                        <a:rPr lang="en-US" sz="1200" smtClean="0">
                          <a:solidFill>
                            <a:srgbClr val="CC0099"/>
                          </a:solidFill>
                          <a:latin typeface="Times New Roman"/>
                          <a:ea typeface="Calibri"/>
                        </a:rPr>
                        <a:t>  </a:t>
                      </a:r>
                      <a:r>
                        <a:rPr lang="en-US" sz="1200" u="sng" smtClean="0">
                          <a:solidFill>
                            <a:srgbClr val="CC0099"/>
                          </a:solidFill>
                          <a:latin typeface="Times New Roman"/>
                          <a:ea typeface="Calibri"/>
                        </a:rPr>
                        <a:t>1</a:t>
                      </a:r>
                      <a:r>
                        <a:rPr lang="en-US" sz="1200" smtClean="0">
                          <a:solidFill>
                            <a:srgbClr val="CC0099"/>
                          </a:solidFill>
                          <a:latin typeface="Times New Roman"/>
                          <a:ea typeface="Calibri"/>
                        </a:rPr>
                        <a:t>08</a:t>
                      </a:r>
                      <a:r>
                        <a:rPr lang="en-US" sz="1200" b="1" smtClean="0">
                          <a:solidFill>
                            <a:srgbClr val="CC0099"/>
                          </a:solidFill>
                          <a:latin typeface="Times New Roman"/>
                          <a:ea typeface="Calibri"/>
                        </a:rPr>
                        <a:t> </a:t>
                      </a:r>
                      <a:r>
                        <a:rPr lang="en-US" sz="1200" smtClean="0">
                          <a:solidFill>
                            <a:srgbClr val="CC0099"/>
                          </a:solidFill>
                          <a:latin typeface="Times New Roman"/>
                          <a:ea typeface="Calibri"/>
                        </a:rPr>
                        <a:t>The Alaska Railroad</a:t>
                      </a:r>
                      <a:endParaRPr lang="en-US" sz="1200" b="1" baseline="0" smtClean="0">
                        <a:solidFill>
                          <a:srgbClr val="CC0099"/>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chemeClr val="tx1"/>
                          </a:solidFill>
                          <a:latin typeface="Times New Roman" pitchFamily="18" charset="0"/>
                          <a:cs typeface="Times New Roman" pitchFamily="18" charset="0"/>
                        </a:rPr>
                        <a:t>  </a:t>
                      </a:r>
                      <a:r>
                        <a:rPr lang="en-US" sz="1200" b="0" u="sng" baseline="0" smtClean="0">
                          <a:solidFill>
                            <a:srgbClr val="CC0099"/>
                          </a:solidFill>
                          <a:latin typeface="Times New Roman" pitchFamily="18" charset="0"/>
                          <a:cs typeface="Times New Roman" pitchFamily="18" charset="0"/>
                        </a:rPr>
                        <a:t>122</a:t>
                      </a:r>
                      <a:r>
                        <a:rPr lang="en-US" sz="1200" b="0" baseline="0" smtClean="0">
                          <a:solidFill>
                            <a:srgbClr val="CC0099"/>
                          </a:solidFill>
                          <a:latin typeface="Times New Roman" pitchFamily="18" charset="0"/>
                          <a:cs typeface="Times New Roman" pitchFamily="18" charset="0"/>
                        </a:rPr>
                        <a:t> </a:t>
                      </a:r>
                      <a:r>
                        <a:rPr lang="en-US" sz="1200" kern="0" smtClean="0">
                          <a:solidFill>
                            <a:srgbClr val="CC0099"/>
                          </a:solidFill>
                          <a:latin typeface="Times New Roman"/>
                          <a:ea typeface="Times New Roman"/>
                        </a:rPr>
                        <a:t>The official railway equipment register (only intercity railroads)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srgbClr val="00B0F0"/>
                          </a:solidFill>
                          <a:latin typeface="Times New Roman"/>
                          <a:ea typeface="Calibri"/>
                        </a:rPr>
                        <a:t>*</a:t>
                      </a:r>
                      <a:r>
                        <a:rPr lang="en-US" sz="1200" u="sng" smtClean="0">
                          <a:solidFill>
                            <a:srgbClr val="00B0F0"/>
                          </a:solidFill>
                          <a:latin typeface="Times New Roman"/>
                          <a:ea typeface="Calibri"/>
                        </a:rPr>
                        <a:t>126</a:t>
                      </a:r>
                      <a:r>
                        <a:rPr lang="en-US" sz="1200" b="1" smtClean="0">
                          <a:solidFill>
                            <a:srgbClr val="00B0F0"/>
                          </a:solidFill>
                          <a:latin typeface="Times New Roman"/>
                          <a:ea typeface="Calibri"/>
                        </a:rPr>
                        <a:t> </a:t>
                      </a:r>
                      <a:r>
                        <a:rPr lang="en-US" sz="1200" smtClean="0">
                          <a:solidFill>
                            <a:srgbClr val="00B0F0"/>
                          </a:solidFill>
                          <a:latin typeface="Times New Roman"/>
                          <a:ea typeface="Calibri"/>
                        </a:rPr>
                        <a:t>Rolling stock for London Transports Victoria line (should be indexed B1.2.1)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rgbClr val="CC0099"/>
                          </a:solidFill>
                          <a:latin typeface="Times New Roman"/>
                          <a:cs typeface="Times New Roman" pitchFamily="18" charset="0"/>
                        </a:rPr>
                        <a:t>  </a:t>
                      </a:r>
                      <a:r>
                        <a:rPr lang="en-US" sz="1200" u="sng" kern="0" smtClean="0">
                          <a:solidFill>
                            <a:srgbClr val="CC0099"/>
                          </a:solidFill>
                          <a:latin typeface="Times New Roman"/>
                          <a:ea typeface="Times New Roman"/>
                        </a:rPr>
                        <a:t>132</a:t>
                      </a:r>
                      <a:r>
                        <a:rPr lang="en-US" sz="1200" b="1" kern="0" smtClean="0">
                          <a:solidFill>
                            <a:srgbClr val="CC0099"/>
                          </a:solidFill>
                          <a:latin typeface="Times New Roman"/>
                          <a:ea typeface="Times New Roman"/>
                        </a:rPr>
                        <a:t> </a:t>
                      </a:r>
                      <a:r>
                        <a:rPr lang="en-US" sz="1200" kern="0" smtClean="0">
                          <a:solidFill>
                            <a:srgbClr val="CC0099"/>
                          </a:solidFill>
                          <a:latin typeface="Times New Roman"/>
                          <a:ea typeface="Times New Roman"/>
                        </a:rPr>
                        <a:t>Advanced passenger train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0" baseline="0" smtClean="0">
                          <a:solidFill>
                            <a:srgbClr val="CC0099"/>
                          </a:solidFill>
                          <a:latin typeface="Times New Roman"/>
                          <a:cs typeface="Times New Roman" pitchFamily="18" charset="0"/>
                        </a:rPr>
                        <a:t>  </a:t>
                      </a:r>
                      <a:r>
                        <a:rPr lang="en-US" sz="1200" u="sng" smtClean="0">
                          <a:solidFill>
                            <a:srgbClr val="00B0F0"/>
                          </a:solidFill>
                          <a:latin typeface="Times New Roman"/>
                          <a:ea typeface="Calibri"/>
                        </a:rPr>
                        <a:t>191</a:t>
                      </a:r>
                      <a:r>
                        <a:rPr lang="en-US" sz="1200" b="1" smtClean="0">
                          <a:solidFill>
                            <a:srgbClr val="00B0F0"/>
                          </a:solidFill>
                          <a:latin typeface="Times New Roman"/>
                          <a:ea typeface="Calibri"/>
                        </a:rPr>
                        <a:t> </a:t>
                      </a:r>
                      <a:r>
                        <a:rPr lang="en-US" sz="1200" smtClean="0">
                          <a:solidFill>
                            <a:srgbClr val="00B0F0"/>
                          </a:solidFill>
                          <a:latin typeface="Times New Roman"/>
                          <a:ea typeface="Calibri"/>
                        </a:rPr>
                        <a:t>Turbotrain </a:t>
                      </a:r>
                      <a:r>
                        <a:rPr lang="en-US" sz="1200" smtClean="0">
                          <a:latin typeface="Times New Roman"/>
                          <a:ea typeface="Calibri"/>
                        </a:rPr>
                        <a:t>(should be indexed B1.2.2)</a:t>
                      </a:r>
                      <a:endParaRPr lang="en-US" sz="1200" b="1" baseline="0" smtClean="0">
                        <a:solidFill>
                          <a:srgbClr val="CC0099"/>
                        </a:solidFill>
                        <a:latin typeface="Times New Roman" pitchFamily="18" charset="0"/>
                        <a:cs typeface="Times New Roman" pitchFamily="18" charset="0"/>
                      </a:endParaRPr>
                    </a:p>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smtClean="0">
                          <a:ln>
                            <a:noFill/>
                          </a:ln>
                          <a:solidFill>
                            <a:prstClr val="black"/>
                          </a:solidFill>
                          <a:effectLst/>
                          <a:uLnTx/>
                          <a:uFillTx/>
                          <a:latin typeface="+mn-lt"/>
                          <a:ea typeface="+mn-ea"/>
                          <a:cs typeface="+mn-cs"/>
                        </a:rPr>
                        <a:t> </a:t>
                      </a:r>
                      <a:r>
                        <a:rPr kumimoji="0" lang="en-US" sz="1200" b="1" i="0" u="none" strike="noStrike" kern="1200" cap="none" spc="0" normalizeH="0" baseline="0" noProof="0" smtClean="0">
                          <a:ln>
                            <a:noFill/>
                          </a:ln>
                          <a:solidFill>
                            <a:srgbClr val="0033CC"/>
                          </a:solidFill>
                          <a:effectLst/>
                          <a:uLnTx/>
                          <a:uFillTx/>
                          <a:latin typeface="+mn-lt"/>
                          <a:ea typeface="+mn-ea"/>
                          <a:cs typeface="+mn-cs"/>
                        </a:rPr>
                        <a:t>B1.2.1 Local rail transit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smtClean="0">
                        <a:ln>
                          <a:noFill/>
                        </a:ln>
                        <a:solidFill>
                          <a:srgbClr val="0033CC"/>
                        </a:solidFill>
                        <a:effectLst/>
                        <a:uLnTx/>
                        <a:uFillTx/>
                        <a:latin typeface="+mn-lt"/>
                        <a:ea typeface="+mn-ea"/>
                        <a:cs typeface="+mn-cs"/>
                      </a:endParaRPr>
                    </a:p>
                    <a:p>
                      <a:pPr marL="50800" marR="0">
                        <a:spcBef>
                          <a:spcPts val="0"/>
                        </a:spcBef>
                        <a:spcAft>
                          <a:spcPts val="0"/>
                        </a:spcAft>
                      </a:pPr>
                      <a:r>
                        <a:rPr lang="en-US" sz="1200" kern="0" smtClean="0">
                          <a:solidFill>
                            <a:srgbClr val="0033CC"/>
                          </a:solidFill>
                          <a:latin typeface="Times New Roman"/>
                          <a:ea typeface="Times New Roman"/>
                        </a:rPr>
                        <a:t>*</a:t>
                      </a:r>
                      <a:r>
                        <a:rPr lang="en-US" sz="1200" u="sng" kern="0" smtClean="0">
                          <a:solidFill>
                            <a:srgbClr val="0033CC"/>
                          </a:solidFill>
                          <a:latin typeface="Times New Roman"/>
                          <a:ea typeface="Times New Roman"/>
                        </a:rPr>
                        <a:t>56</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Teito Rapid Transit Authority’s automatic train operation</a:t>
                      </a:r>
                      <a:endParaRPr lang="en-US" sz="1200" kern="1400" smtClean="0">
                        <a:solidFill>
                          <a:srgbClr val="0033CC"/>
                        </a:solidFill>
                        <a:latin typeface="Times New Roman"/>
                        <a:ea typeface="Calibri"/>
                      </a:endParaRPr>
                    </a:p>
                    <a:p>
                      <a:pPr marL="50800" marR="0">
                        <a:spcBef>
                          <a:spcPts val="0"/>
                        </a:spcBef>
                        <a:spcAft>
                          <a:spcPts val="0"/>
                        </a:spcAft>
                      </a:pPr>
                      <a:r>
                        <a:rPr lang="en-US" sz="1200" kern="0" smtClean="0">
                          <a:solidFill>
                            <a:srgbClr val="0033CC"/>
                          </a:solidFill>
                          <a:latin typeface="Times New Roman"/>
                          <a:ea typeface="Times New Roman"/>
                        </a:rPr>
                        <a:t>  </a:t>
                      </a:r>
                      <a:r>
                        <a:rPr lang="en-US" sz="1200" u="sng" kern="0" smtClean="0">
                          <a:solidFill>
                            <a:srgbClr val="0033CC"/>
                          </a:solidFill>
                          <a:latin typeface="Times New Roman"/>
                          <a:ea typeface="Times New Roman"/>
                        </a:rPr>
                        <a:t>1</a:t>
                      </a:r>
                      <a:r>
                        <a:rPr lang="en-US" sz="1200" kern="0" smtClean="0">
                          <a:solidFill>
                            <a:srgbClr val="0033CC"/>
                          </a:solidFill>
                          <a:latin typeface="Times New Roman"/>
                          <a:ea typeface="Times New Roman"/>
                        </a:rPr>
                        <a:t>08</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The Alaska Railroad  </a:t>
                      </a:r>
                      <a:r>
                        <a:rPr lang="en-US" sz="1200" kern="0" smtClean="0">
                          <a:solidFill>
                            <a:srgbClr val="0033CC"/>
                          </a:solidFill>
                          <a:latin typeface="Courier New"/>
                          <a:ea typeface="Courier New"/>
                        </a:rPr>
                        <a:t> </a:t>
                      </a:r>
                      <a:r>
                        <a:rPr lang="en-US" sz="1200" kern="0" smtClean="0">
                          <a:solidFill>
                            <a:srgbClr val="0033CC"/>
                          </a:solidFill>
                          <a:latin typeface="Times New Roman"/>
                          <a:ea typeface="Times New Roman"/>
                        </a:rPr>
                        <a:t>(B1.2.1 erroneous descriptor)</a:t>
                      </a:r>
                      <a:endParaRPr lang="en-US" sz="1200" kern="1400" smtClean="0">
                        <a:solidFill>
                          <a:srgbClr val="0033CC"/>
                        </a:solidFill>
                        <a:latin typeface="Times New Roman"/>
                        <a:ea typeface="Calibri"/>
                      </a:endParaRPr>
                    </a:p>
                    <a:p>
                      <a:pPr marL="50800" marR="0">
                        <a:spcBef>
                          <a:spcPts val="0"/>
                        </a:spcBef>
                        <a:spcAft>
                          <a:spcPts val="0"/>
                        </a:spcAft>
                      </a:pPr>
                      <a:r>
                        <a:rPr lang="en-US" sz="1200" kern="0" smtClean="0">
                          <a:solidFill>
                            <a:srgbClr val="0033CC"/>
                          </a:solidFill>
                          <a:latin typeface="Times New Roman"/>
                          <a:ea typeface="Times New Roman"/>
                        </a:rPr>
                        <a:t>*</a:t>
                      </a:r>
                      <a:r>
                        <a:rPr lang="en-US" sz="1200" u="sng" kern="0" smtClean="0">
                          <a:solidFill>
                            <a:srgbClr val="0033CC"/>
                          </a:solidFill>
                          <a:latin typeface="Times New Roman"/>
                          <a:ea typeface="Times New Roman"/>
                        </a:rPr>
                        <a:t>2</a:t>
                      </a:r>
                      <a:r>
                        <a:rPr lang="en-US" sz="1200" u="none" kern="0" smtClean="0">
                          <a:solidFill>
                            <a:srgbClr val="0033CC"/>
                          </a:solidFill>
                          <a:latin typeface="Times New Roman"/>
                          <a:ea typeface="Times New Roman"/>
                        </a:rPr>
                        <a:t>13</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The rapid tramway</a:t>
                      </a:r>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Slide Number Placeholder 6"/>
          <p:cNvSpPr>
            <a:spLocks noGrp="1"/>
          </p:cNvSpPr>
          <p:nvPr>
            <p:ph type="sldNum" sz="quarter" idx="12"/>
          </p:nvPr>
        </p:nvSpPr>
        <p:spPr/>
        <p:txBody>
          <a:bodyPr/>
          <a:lstStyle/>
          <a:p>
            <a:fld id="{DB343379-1E84-47D9-98FA-A8D89ACE4B80}" type="slidenum">
              <a:rPr lang="en-US" smtClean="0"/>
              <a:pPr/>
              <a:t>6</a:t>
            </a:fld>
            <a:endParaRPr lang="en-US"/>
          </a:p>
        </p:txBody>
      </p:sp>
      <p:pic>
        <p:nvPicPr>
          <p:cNvPr id="8" name="~PP255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752600" y="6873875"/>
            <a:ext cx="593725" cy="593725"/>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615582065"/>
              </p:ext>
            </p:extLst>
          </p:nvPr>
        </p:nvGraphicFramePr>
        <p:xfrm>
          <a:off x="304800" y="228600"/>
          <a:ext cx="8714232" cy="1747520"/>
        </p:xfrm>
        <a:graphic>
          <a:graphicData uri="http://schemas.openxmlformats.org/drawingml/2006/table">
            <a:tbl>
              <a:tblPr firstRow="1" bandRow="1">
                <a:tableStyleId>{5C22544A-7EE6-4342-B048-85BDC9FD1C3A}</a:tableStyleId>
              </a:tblPr>
              <a:tblGrid>
                <a:gridCol w="2362200"/>
                <a:gridCol w="6352032"/>
              </a:tblGrid>
              <a:tr h="838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mtClean="0">
                          <a:solidFill>
                            <a:schemeClr val="tx1"/>
                          </a:solidFill>
                        </a:rPr>
                        <a:t>Main search topic   </a:t>
                      </a:r>
                      <a:endParaRPr lang="en-US"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marL="137160" marR="137160" marT="137160" marB="13716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pitchFamily="18" charset="0"/>
                          <a:cs typeface="Times New Roman" pitchFamily="18" charset="0"/>
                        </a:rPr>
                        <a:t>Vehicles fo</a:t>
                      </a:r>
                      <a:r>
                        <a:rPr lang="en-US" baseline="0" dirty="0" smtClean="0">
                          <a:solidFill>
                            <a:schemeClr val="tx1"/>
                          </a:solidFill>
                          <a:latin typeface="Times New Roman" pitchFamily="18" charset="0"/>
                          <a:cs typeface="Times New Roman" pitchFamily="18" charset="0"/>
                        </a:rPr>
                        <a:t>r rail transport</a:t>
                      </a:r>
                      <a:endParaRPr lang="en-US" dirty="0" smtClean="0">
                        <a:solidFill>
                          <a:schemeClr val="tx1"/>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400"/>
                        </a:spcBef>
                        <a:spcAft>
                          <a:spcPts val="0"/>
                        </a:spcAft>
                        <a:buClrTx/>
                        <a:buSzTx/>
                        <a:buFontTx/>
                        <a:buNone/>
                        <a:tabLst/>
                        <a:defRPr/>
                      </a:pPr>
                      <a:r>
                        <a:rPr lang="en-US" dirty="0" smtClean="0">
                          <a:solidFill>
                            <a:schemeClr val="tx1"/>
                          </a:solidFill>
                        </a:rPr>
                        <a:t>E2.1 Vehicles  AND  B1.2 </a:t>
                      </a:r>
                      <a:r>
                        <a:rPr lang="en-US" smtClean="0">
                          <a:solidFill>
                            <a:schemeClr val="tx1"/>
                          </a:solidFill>
                        </a:rPr>
                        <a:t>Rail transport</a:t>
                      </a:r>
                      <a:endParaRPr lang="en-US" dirty="0" smtClean="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370840">
                <a:tc>
                  <a:txBody>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mn-lt"/>
                          <a:ea typeface="+mn-ea"/>
                          <a:cs typeface="+mn-cs"/>
                        </a:rPr>
                        <a:t>For exploration</a:t>
                      </a:r>
                      <a:endParaRPr lang="en-US" dirty="0">
                        <a:solidFill>
                          <a:schemeClr val="tx1"/>
                        </a:solidFill>
                      </a:endParaRPr>
                    </a:p>
                  </a:txBody>
                  <a:tcPr marL="137160" marR="137160" marT="137160" marB="13716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Vehicles for  local rail transit</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mn-lt"/>
                          <a:ea typeface="+mn-ea"/>
                          <a:cs typeface="+mn-cs"/>
                        </a:rPr>
                        <a:t>E2.1 Vehicles  AND  B1.2.1 Local rail transit</a:t>
                      </a:r>
                      <a:endParaRPr lang="en-US" dirty="0" smtClean="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6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0" y="2209800"/>
          <a:ext cx="8716298" cy="5669281"/>
        </p:xfrm>
        <a:graphic>
          <a:graphicData uri="http://schemas.openxmlformats.org/drawingml/2006/table">
            <a:tbl>
              <a:tblPr firstRow="1" bandRow="1">
                <a:tableStyleId>{5C22544A-7EE6-4342-B048-85BDC9FD1C3A}</a:tableStyleId>
              </a:tblPr>
              <a:tblGrid>
                <a:gridCol w="315685"/>
                <a:gridCol w="493049"/>
                <a:gridCol w="411200"/>
                <a:gridCol w="411200"/>
                <a:gridCol w="411200"/>
                <a:gridCol w="411200"/>
                <a:gridCol w="411200"/>
                <a:gridCol w="411200"/>
                <a:gridCol w="411200"/>
                <a:gridCol w="411200"/>
                <a:gridCol w="411200"/>
                <a:gridCol w="437950"/>
                <a:gridCol w="116810"/>
                <a:gridCol w="386495"/>
                <a:gridCol w="248018"/>
                <a:gridCol w="285382"/>
                <a:gridCol w="125819"/>
                <a:gridCol w="528574"/>
                <a:gridCol w="116810"/>
                <a:gridCol w="437950"/>
                <a:gridCol w="507836"/>
                <a:gridCol w="116789"/>
                <a:gridCol w="208178"/>
                <a:gridCol w="278953"/>
                <a:gridCol w="411200"/>
              </a:tblGrid>
              <a:tr h="412848">
                <a:tc>
                  <a:txBody>
                    <a:bodyPr/>
                    <a:lstStyle/>
                    <a:p>
                      <a:endParaRPr lang="en-US" sz="1100" dirty="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endParaRPr lang="en-US" sz="1100" b="1">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r>
                        <a:rPr lang="en-US" sz="1400" b="1" baseline="0" smtClean="0">
                          <a:solidFill>
                            <a:schemeClr val="tx1"/>
                          </a:solidFill>
                        </a:rPr>
                        <a:t>E2.1 Vehicles  AND  B1 Ground transport, inclusive</a:t>
                      </a:r>
                    </a:p>
                    <a:p>
                      <a:r>
                        <a:rPr lang="en-US" sz="1400" b="1" baseline="0" smtClean="0">
                          <a:solidFill>
                            <a:schemeClr val="tx1"/>
                          </a:solidFill>
                        </a:rPr>
                        <a:t>                                   (</a:t>
                      </a:r>
                      <a:r>
                        <a:rPr lang="en-US" sz="1400" b="1" baseline="0" smtClean="0">
                          <a:solidFill>
                            <a:srgbClr val="00B050"/>
                          </a:solidFill>
                        </a:rPr>
                        <a:t>B1, gen. ref. </a:t>
                      </a:r>
                      <a:r>
                        <a:rPr lang="en-US" sz="1400" b="1" baseline="0" smtClean="0">
                          <a:solidFill>
                            <a:schemeClr val="tx1"/>
                          </a:solidFill>
                        </a:rPr>
                        <a:t>OR </a:t>
                      </a:r>
                      <a:r>
                        <a:rPr lang="en-US" sz="1400" b="1" baseline="0" smtClean="0">
                          <a:solidFill>
                            <a:srgbClr val="FF0000"/>
                          </a:solidFill>
                        </a:rPr>
                        <a:t>B1.1 Road tr.</a:t>
                      </a:r>
                      <a:r>
                        <a:rPr lang="en-US" sz="1400" b="1" baseline="0" smtClean="0">
                          <a:solidFill>
                            <a:schemeClr val="tx1"/>
                          </a:solidFill>
                        </a:rPr>
                        <a:t> OR B1.2 incl)</a:t>
                      </a:r>
                      <a:endParaRPr lang="en-US" sz="1400" b="1">
                        <a:solidFill>
                          <a:schemeClr val="tx1"/>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3936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prstClr val="black"/>
                          </a:solidFill>
                          <a:effectLst/>
                          <a:uLnTx/>
                          <a:uFillTx/>
                          <a:latin typeface="+mn-lt"/>
                          <a:ea typeface="+mn-ea"/>
                          <a:cs typeface="+mn-cs"/>
                        </a:rPr>
                        <a:t>E2.1 Vehicles AND  (</a:t>
                      </a:r>
                      <a:r>
                        <a:rPr lang="en-US" sz="1400" b="1" baseline="0" smtClean="0"/>
                        <a:t>B1.2 Rail transport, incl.  OR  </a:t>
                      </a:r>
                      <a:r>
                        <a:rPr lang="en-US" sz="1400" b="1" baseline="0" smtClean="0">
                          <a:solidFill>
                            <a:srgbClr val="00B050"/>
                          </a:solidFill>
                        </a:rPr>
                        <a:t>B1, gen. ref.)</a:t>
                      </a:r>
                      <a:endParaRPr lang="en-US" sz="1400">
                        <a:solidFill>
                          <a:srgbClr val="00B050"/>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b="1"/>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400" b="1" dirty="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r>
                        <a:rPr lang="en-US" sz="1400" b="1" baseline="0" smtClean="0"/>
                        <a:t>E2.1 Vehicles AND B1.2 Rail transport, incl.</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smtClean="0"/>
                        <a:t>                                 (</a:t>
                      </a:r>
                      <a:r>
                        <a:rPr lang="en-US" sz="1400" b="1" baseline="0" smtClean="0">
                          <a:solidFill>
                            <a:srgbClr val="00B0F0"/>
                          </a:solidFill>
                        </a:rPr>
                        <a:t>B1.2 gen. ref. </a:t>
                      </a:r>
                      <a:r>
                        <a:rPr lang="en-US" sz="1400" b="1" baseline="0" smtClean="0"/>
                        <a:t>OR </a:t>
                      </a:r>
                      <a:r>
                        <a:rPr lang="en-US" sz="1400" b="1" baseline="0" smtClean="0">
                          <a:solidFill>
                            <a:srgbClr val="0033CC"/>
                          </a:solidFill>
                        </a:rPr>
                        <a:t>B1.2.1</a:t>
                      </a:r>
                      <a:r>
                        <a:rPr lang="en-US" sz="1400" b="1" baseline="0" smtClean="0"/>
                        <a:t> OR</a:t>
                      </a:r>
                      <a:r>
                        <a:rPr lang="en-US" sz="1400" b="1" baseline="0" smtClean="0">
                          <a:solidFill>
                            <a:srgbClr val="CC0099"/>
                          </a:solidFill>
                        </a:rPr>
                        <a:t> B1.2.2</a:t>
                      </a:r>
                      <a:r>
                        <a:rPr lang="en-US" sz="1400" b="1" baseline="0" smtClean="0">
                          <a:solidFill>
                            <a:schemeClr val="tx1"/>
                          </a:solidFill>
                        </a:rPr>
                        <a:t> Intercity RR</a:t>
                      </a:r>
                      <a:r>
                        <a:rPr lang="en-US" sz="1400" b="1" baseline="0" smtClean="0">
                          <a:solidFill>
                            <a:srgbClr val="7030A0"/>
                          </a:solidFill>
                        </a:rPr>
                        <a:t>)</a:t>
                      </a:r>
                      <a:endParaRPr lang="en-US" sz="1400">
                        <a:solidFill>
                          <a:srgbClr val="7030A0"/>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566010">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ln>
                          <a:solidFill>
                            <a:srgbClr val="FF0000"/>
                          </a:solidFill>
                        </a:ln>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51583">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prstClr val="black"/>
                          </a:solidFill>
                          <a:effectLst/>
                          <a:uLnTx/>
                          <a:uFillTx/>
                          <a:latin typeface="+mn-lt"/>
                          <a:ea typeface="+mn-ea"/>
                          <a:cs typeface="+mn-cs"/>
                        </a:rPr>
                        <a:t>E2.1 Vehicles AND </a:t>
                      </a:r>
                      <a:r>
                        <a:rPr kumimoji="0" lang="en-US" sz="1400" b="1" i="0" u="none" strike="noStrike" kern="1200" cap="none" spc="0" normalizeH="0" baseline="0" noProof="0" smtClean="0">
                          <a:ln>
                            <a:noFill/>
                          </a:ln>
                          <a:solidFill>
                            <a:srgbClr val="0033CC"/>
                          </a:solidFill>
                          <a:effectLst/>
                          <a:uLnTx/>
                          <a:uFillTx/>
                          <a:latin typeface="+mn-lt"/>
                          <a:ea typeface="+mn-ea"/>
                          <a:cs typeface="+mn-cs"/>
                        </a:rPr>
                        <a:t>B1.2.1 Local rail transit</a:t>
                      </a:r>
                      <a:endParaRPr lang="en-US" sz="1400">
                        <a:solidFill>
                          <a:srgbClr val="0033CC"/>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prstClr val="black"/>
                          </a:solidFill>
                          <a:effectLst/>
                          <a:uLnTx/>
                          <a:uFillTx/>
                          <a:latin typeface="+mn-lt"/>
                          <a:ea typeface="+mn-ea"/>
                          <a:cs typeface="+mn-cs"/>
                        </a:rPr>
                        <a:t>E2.1 Vehicles AND </a:t>
                      </a:r>
                      <a:r>
                        <a:rPr kumimoji="0" lang="en-US" sz="1400" b="1" i="0" u="none" strike="noStrike" kern="1200" cap="none" spc="0" normalizeH="0" baseline="0" noProof="0" smtClean="0">
                          <a:ln>
                            <a:noFill/>
                          </a:ln>
                          <a:solidFill>
                            <a:srgbClr val="00B0F0"/>
                          </a:solidFill>
                          <a:effectLst/>
                          <a:uLnTx/>
                          <a:uFillTx/>
                          <a:latin typeface="+mn-lt"/>
                          <a:ea typeface="+mn-ea"/>
                          <a:cs typeface="+mn-cs"/>
                        </a:rPr>
                        <a:t>B1.2 Rail transport, gen. ref.</a:t>
                      </a:r>
                      <a:endParaRPr kumimoji="0" lang="en-US" sz="1400" b="0" i="0" u="none" strike="noStrike" kern="1200" cap="none" spc="0" normalizeH="0" baseline="0" noProof="0" smtClean="0">
                        <a:ln>
                          <a:noFill/>
                        </a:ln>
                        <a:solidFill>
                          <a:srgbClr val="00B0F0"/>
                        </a:solidFill>
                        <a:effectLst/>
                        <a:uLnTx/>
                        <a:uFillTx/>
                        <a:latin typeface="+mn-lt"/>
                        <a:ea typeface="+mn-ea"/>
                        <a:cs typeface="+mn-cs"/>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4654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nvGraphicFramePr>
        <p:xfrm>
          <a:off x="9296399" y="228600"/>
          <a:ext cx="6781800" cy="7644384"/>
        </p:xfrm>
        <a:graphic>
          <a:graphicData uri="http://schemas.openxmlformats.org/drawingml/2006/table">
            <a:tbl>
              <a:tblPr firstRow="1" bandRow="1">
                <a:tableStyleId>{5C22544A-7EE6-4342-B048-85BDC9FD1C3A}</a:tableStyleId>
              </a:tblPr>
              <a:tblGrid>
                <a:gridCol w="745253"/>
                <a:gridCol w="702548"/>
                <a:gridCol w="5333999"/>
              </a:tblGrid>
              <a:tr h="2609088">
                <a:tc gridSpan="3">
                  <a:txBody>
                    <a:bodyPr/>
                    <a:lstStyle/>
                    <a:p>
                      <a:r>
                        <a:rPr lang="en-US" sz="1200" b="1" baseline="0" smtClean="0">
                          <a:solidFill>
                            <a:schemeClr val="tx1"/>
                          </a:solidFill>
                          <a:latin typeface="Times New Roman" pitchFamily="18" charset="0"/>
                          <a:cs typeface="Times New Roman" pitchFamily="18" charset="0"/>
                        </a:rPr>
                        <a:t>B1 Ground transport, inclusive, documents beyond B1.2 Rail transport, inclusive</a:t>
                      </a:r>
                    </a:p>
                    <a:p>
                      <a:endParaRPr lang="en-US" sz="1200" b="1" baseline="0" smtClean="0">
                        <a:solidFill>
                          <a:schemeClr val="tx1"/>
                        </a:solidFill>
                        <a:latin typeface="Times New Roman" pitchFamily="18" charset="0"/>
                        <a:cs typeface="Times New Roman" pitchFamily="18" charset="0"/>
                      </a:endParaRPr>
                    </a:p>
                    <a:p>
                      <a:pPr marL="50800" marR="0">
                        <a:spcBef>
                          <a:spcPts val="0"/>
                        </a:spcBef>
                        <a:spcAft>
                          <a:spcPts val="0"/>
                        </a:spcAft>
                      </a:pPr>
                      <a:r>
                        <a:rPr lang="en-US" sz="1200" b="0" kern="0" smtClean="0">
                          <a:solidFill>
                            <a:schemeClr val="tx1"/>
                          </a:solidFill>
                          <a:latin typeface="Times New Roman" pitchFamily="18" charset="0"/>
                          <a:ea typeface="Times New Roman"/>
                          <a:cs typeface="Times New Roman" pitchFamily="18" charset="0"/>
                        </a:rPr>
                        <a:t>   </a:t>
                      </a:r>
                      <a:r>
                        <a:rPr lang="en-US" sz="1200" b="0" kern="0" smtClean="0">
                          <a:solidFill>
                            <a:srgbClr val="FF0000"/>
                          </a:solidFill>
                          <a:latin typeface="Times New Roman" pitchFamily="18" charset="0"/>
                          <a:ea typeface="Times New Roman"/>
                          <a:cs typeface="Times New Roman" pitchFamily="18" charset="0"/>
                        </a:rPr>
                        <a:t>53 National tank truck carriers directory</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59 Russel’s official national motor coach guide</a:t>
                      </a:r>
                    </a:p>
                    <a:p>
                      <a:pPr marL="50800" marR="0">
                        <a:spcBef>
                          <a:spcPts val="0"/>
                        </a:spcBef>
                        <a:spcAft>
                          <a:spcPts val="0"/>
                        </a:spcAft>
                      </a:pPr>
                      <a:r>
                        <a:rPr lang="en-US" sz="1200" kern="1400" smtClean="0">
                          <a:solidFill>
                            <a:srgbClr val="00B050"/>
                          </a:solidFill>
                          <a:latin typeface="Times New Roman" pitchFamily="18" charset="0"/>
                          <a:ea typeface="Calibri"/>
                          <a:cs typeface="Times New Roman" pitchFamily="18" charset="0"/>
                        </a:rPr>
                        <a:t>*</a:t>
                      </a:r>
                      <a:r>
                        <a:rPr lang="en-US" sz="1200" u="sng" kern="1400" smtClean="0">
                          <a:solidFill>
                            <a:srgbClr val="00B050"/>
                          </a:solidFill>
                          <a:latin typeface="Times New Roman" pitchFamily="18" charset="0"/>
                          <a:ea typeface="Calibri"/>
                          <a:cs typeface="Times New Roman" pitchFamily="18" charset="0"/>
                        </a:rPr>
                        <a:t>70</a:t>
                      </a:r>
                      <a:r>
                        <a:rPr lang="en-US" sz="1200" b="1" kern="1400" smtClean="0">
                          <a:solidFill>
                            <a:srgbClr val="00B050"/>
                          </a:solidFill>
                          <a:latin typeface="Times New Roman" pitchFamily="18" charset="0"/>
                          <a:ea typeface="Calibri"/>
                          <a:cs typeface="Times New Roman" pitchFamily="18" charset="0"/>
                        </a:rPr>
                        <a:t> </a:t>
                      </a:r>
                      <a:r>
                        <a:rPr lang="en-US" sz="1200" kern="1400" smtClean="0">
                          <a:solidFill>
                            <a:srgbClr val="00B050"/>
                          </a:solidFill>
                          <a:latin typeface="Times New Roman" pitchFamily="18" charset="0"/>
                          <a:ea typeface="Calibri"/>
                          <a:cs typeface="Times New Roman" pitchFamily="18" charset="0"/>
                        </a:rPr>
                        <a:t>Electric vehicles, a bibliography</a:t>
                      </a: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105 An origin-destination study of truck traffic in Michigan</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110 Where buses face air competition</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a:t>
                      </a:r>
                      <a:r>
                        <a:rPr lang="en-US" sz="1200" b="0" kern="0" baseline="0" smtClean="0">
                          <a:solidFill>
                            <a:srgbClr val="FF0000"/>
                          </a:solidFill>
                          <a:latin typeface="Times New Roman" pitchFamily="18" charset="0"/>
                          <a:ea typeface="Times New Roman"/>
                          <a:cs typeface="Times New Roman" pitchFamily="18" charset="0"/>
                        </a:rPr>
                        <a:t> </a:t>
                      </a:r>
                      <a:r>
                        <a:rPr lang="en-US" sz="1200" b="0" kern="0" smtClean="0">
                          <a:solidFill>
                            <a:srgbClr val="FF0000"/>
                          </a:solidFill>
                          <a:latin typeface="Times New Roman" pitchFamily="18" charset="0"/>
                          <a:ea typeface="Times New Roman"/>
                          <a:cs typeface="Times New Roman" pitchFamily="18" charset="0"/>
                        </a:rPr>
                        <a:t>151 Operation team valley </a:t>
                      </a:r>
                      <a:r>
                        <a:rPr lang="en-US" sz="1200" b="0" kern="0" smtClean="0">
                          <a:solidFill>
                            <a:srgbClr val="FF0000"/>
                          </a:solidFill>
                          <a:latin typeface="Times New Roman" pitchFamily="18" charset="0"/>
                          <a:ea typeface="Courier New"/>
                          <a:cs typeface="Times New Roman" pitchFamily="18" charset="0"/>
                        </a:rPr>
                        <a:t>	(</a:t>
                      </a:r>
                      <a:r>
                        <a:rPr lang="en-US" sz="1200" b="0" kern="0" smtClean="0">
                          <a:solidFill>
                            <a:srgbClr val="FF0000"/>
                          </a:solidFill>
                          <a:latin typeface="Times New Roman" pitchFamily="18" charset="0"/>
                          <a:ea typeface="Times New Roman"/>
                          <a:cs typeface="Times New Roman" pitchFamily="18" charset="0"/>
                        </a:rPr>
                        <a:t>Abstract: Bus service to job sites)</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153 Truck equivalency</a:t>
                      </a:r>
                      <a:endParaRPr lang="en-US" sz="1200" b="0" kern="1400" smtClean="0">
                        <a:solidFill>
                          <a:srgbClr val="FF0000"/>
                        </a:solidFill>
                        <a:latin typeface="Times New Roman" pitchFamily="18" charset="0"/>
                        <a:ea typeface="Calibri"/>
                        <a:cs typeface="Times New Roman" pitchFamily="18" charset="0"/>
                      </a:endParaRPr>
                    </a:p>
                    <a:p>
                      <a:pPr marL="50800" marR="0" indent="0" algn="l" defTabSz="914400" rtl="0" eaLnBrk="1" fontAlgn="auto" latinLnBrk="0" hangingPunct="1">
                        <a:lnSpc>
                          <a:spcPct val="100000"/>
                        </a:lnSpc>
                        <a:spcBef>
                          <a:spcPts val="0"/>
                        </a:spcBef>
                        <a:spcAft>
                          <a:spcPts val="0"/>
                        </a:spcAft>
                        <a:buClrTx/>
                        <a:buSzTx/>
                        <a:buFontTx/>
                        <a:buNone/>
                        <a:tabLst/>
                        <a:defRPr/>
                      </a:pPr>
                      <a:r>
                        <a:rPr lang="en-US" sz="1200" b="1" smtClean="0">
                          <a:solidFill>
                            <a:srgbClr val="92D050"/>
                          </a:solidFill>
                          <a:latin typeface="Times New Roman"/>
                          <a:ea typeface="Calibri"/>
                        </a:rPr>
                        <a:t>*</a:t>
                      </a:r>
                      <a:r>
                        <a:rPr lang="en-US" sz="1200" b="1" u="sng" smtClean="0">
                          <a:solidFill>
                            <a:srgbClr val="00B050"/>
                          </a:solidFill>
                          <a:latin typeface="Times New Roman"/>
                          <a:ea typeface="Calibri"/>
                        </a:rPr>
                        <a:t>161</a:t>
                      </a:r>
                      <a:r>
                        <a:rPr lang="en-US" sz="1200" b="1" smtClean="0">
                          <a:solidFill>
                            <a:srgbClr val="00B050"/>
                          </a:solidFill>
                          <a:latin typeface="Times New Roman"/>
                          <a:ea typeface="Calibri"/>
                        </a:rPr>
                        <a:t> High-speed ground transportation tube vehicle concept</a:t>
                      </a:r>
                      <a:endParaRPr lang="en-US" sz="1200" b="1" kern="1400" smtClean="0">
                        <a:solidFill>
                          <a:srgbClr val="00B05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a:ea typeface="Times New Roman"/>
                        </a:rPr>
                        <a:t>  168 National electric automobile symposium </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171 A system for rapid transit on urban freeways</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188 Satellite airport systems and community</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202 Specialized motor carriage</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207 The downtown parking system</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218 Official motor carrier directory</a:t>
                      </a:r>
                      <a:endParaRPr lang="en-US" sz="1200" b="1" baseline="0" smtClean="0">
                        <a:solidFill>
                          <a:schemeClr val="tx1"/>
                        </a:solidFill>
                        <a:latin typeface="Times New Roman" pitchFamily="18" charset="0"/>
                        <a:cs typeface="Times New Roman" pitchFamily="18" charset="0"/>
                      </a:endParaRPr>
                    </a:p>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chemeClr val="tx1"/>
                          </a:solidFill>
                          <a:latin typeface="Times New Roman" pitchFamily="18" charset="0"/>
                          <a:cs typeface="Times New Roman" pitchFamily="18" charset="0"/>
                        </a:rPr>
                        <a:t>B1.2 Rail transport, inclusive, documents beyond  </a:t>
                      </a:r>
                      <a:r>
                        <a:rPr kumimoji="0" lang="en-US" sz="1200" b="1" i="0" u="none" strike="noStrike" kern="1200" cap="none" spc="0" normalizeH="0" baseline="0" noProof="0" smtClean="0">
                          <a:ln>
                            <a:noFill/>
                          </a:ln>
                          <a:solidFill>
                            <a:srgbClr val="0033CC"/>
                          </a:solidFill>
                          <a:effectLst/>
                          <a:uLnTx/>
                          <a:uFillTx/>
                          <a:latin typeface="+mn-lt"/>
                          <a:ea typeface="+mn-ea"/>
                          <a:cs typeface="+mn-cs"/>
                        </a:rPr>
                        <a:t>B1.2.1 Local rail transit</a:t>
                      </a:r>
                      <a:endParaRPr lang="en-US" sz="1200" b="1" baseline="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mtClean="0">
                          <a:solidFill>
                            <a:srgbClr val="CC0099"/>
                          </a:solidFill>
                          <a:latin typeface="Times New Roman"/>
                          <a:ea typeface="Calibri"/>
                        </a:rPr>
                        <a:t>  </a:t>
                      </a:r>
                      <a:r>
                        <a:rPr lang="en-US" sz="1200" u="sng" smtClean="0">
                          <a:solidFill>
                            <a:srgbClr val="CC0099"/>
                          </a:solidFill>
                          <a:latin typeface="Times New Roman"/>
                          <a:ea typeface="Calibri"/>
                        </a:rPr>
                        <a:t>10</a:t>
                      </a:r>
                      <a:r>
                        <a:rPr lang="en-US" sz="1200" b="1" smtClean="0">
                          <a:solidFill>
                            <a:srgbClr val="CC0099"/>
                          </a:solidFill>
                          <a:latin typeface="Times New Roman"/>
                          <a:ea typeface="Calibri"/>
                        </a:rPr>
                        <a:t> </a:t>
                      </a:r>
                      <a:r>
                        <a:rPr lang="en-US" sz="1200" smtClean="0">
                          <a:solidFill>
                            <a:srgbClr val="CC0099"/>
                          </a:solidFill>
                          <a:latin typeface="Times New Roman"/>
                          <a:ea typeface="Calibri"/>
                        </a:rPr>
                        <a:t>Turbo train appraisal</a:t>
                      </a:r>
                    </a:p>
                    <a:p>
                      <a:pPr marL="0" marR="0">
                        <a:spcBef>
                          <a:spcPts val="0"/>
                        </a:spcBef>
                        <a:spcAft>
                          <a:spcPts val="0"/>
                        </a:spcAft>
                      </a:pPr>
                      <a:r>
                        <a:rPr lang="en-US" sz="1200" kern="1400" smtClean="0">
                          <a:solidFill>
                            <a:srgbClr val="00B0F0"/>
                          </a:solidFill>
                          <a:latin typeface="Times New Roman"/>
                          <a:ea typeface="Calibri"/>
                        </a:rPr>
                        <a:t>*</a:t>
                      </a:r>
                      <a:r>
                        <a:rPr lang="en-US" sz="1200" u="sng" kern="1400" smtClean="0">
                          <a:solidFill>
                            <a:srgbClr val="00B0F0"/>
                          </a:solidFill>
                          <a:latin typeface="Times New Roman"/>
                          <a:ea typeface="Calibri"/>
                        </a:rPr>
                        <a:t>24</a:t>
                      </a:r>
                      <a:r>
                        <a:rPr lang="en-US" sz="1200" b="1" u="sng" kern="1400" smtClean="0">
                          <a:solidFill>
                            <a:srgbClr val="00B0F0"/>
                          </a:solidFill>
                          <a:latin typeface="Times New Roman"/>
                          <a:ea typeface="Calibri"/>
                        </a:rPr>
                        <a:t> </a:t>
                      </a:r>
                      <a:r>
                        <a:rPr lang="en-US" sz="1200" kern="1400" smtClean="0">
                          <a:solidFill>
                            <a:srgbClr val="00B0F0"/>
                          </a:solidFill>
                          <a:latin typeface="Times New Roman"/>
                          <a:ea typeface="Calibri"/>
                        </a:rPr>
                        <a:t>The concise encyclopedia of world railway locomotives  (includes local rail transit </a:t>
                      </a:r>
                      <a:r>
                        <a:rPr lang="en-US" sz="1200" smtClean="0">
                          <a:solidFill>
                            <a:srgbClr val="00B0F0"/>
                          </a:solidFill>
                          <a:latin typeface="Times New Roman"/>
                          <a:ea typeface="Calibri"/>
                        </a:rPr>
                        <a:t> locs)</a:t>
                      </a:r>
                    </a:p>
                    <a:p>
                      <a:pPr marL="0" marR="0">
                        <a:spcBef>
                          <a:spcPts val="0"/>
                        </a:spcBef>
                        <a:spcAft>
                          <a:spcPts val="0"/>
                        </a:spcAft>
                      </a:pPr>
                      <a:r>
                        <a:rPr lang="en-US" sz="1200" smtClean="0">
                          <a:solidFill>
                            <a:srgbClr val="00B0F0"/>
                          </a:solidFill>
                          <a:latin typeface="Times New Roman"/>
                          <a:ea typeface="Calibri"/>
                        </a:rPr>
                        <a:t>  30 Transcontainer 1.  French</a:t>
                      </a:r>
                      <a:r>
                        <a:rPr lang="en-US" sz="1200" baseline="0" smtClean="0">
                          <a:solidFill>
                            <a:srgbClr val="00B0F0"/>
                          </a:solidFill>
                          <a:latin typeface="Times New Roman"/>
                          <a:ea typeface="Calibri"/>
                        </a:rPr>
                        <a:t> railways introduce new type of container ship</a:t>
                      </a:r>
                      <a:endParaRPr lang="en-US" sz="1200" smtClean="0">
                        <a:solidFill>
                          <a:srgbClr val="00B0F0"/>
                        </a:solidFill>
                        <a:latin typeface="Times New Roman"/>
                        <a:ea typeface="Calibri"/>
                      </a:endParaRPr>
                    </a:p>
                    <a:p>
                      <a:pPr marL="0" marR="0">
                        <a:spcBef>
                          <a:spcPts val="0"/>
                        </a:spcBef>
                        <a:spcAft>
                          <a:spcPts val="0"/>
                        </a:spcAft>
                      </a:pPr>
                      <a:r>
                        <a:rPr lang="en-US" sz="1200" kern="1400" smtClean="0">
                          <a:solidFill>
                            <a:srgbClr val="000000"/>
                          </a:solidFill>
                          <a:latin typeface="Times New Roman"/>
                          <a:ea typeface="Calibri"/>
                        </a:rPr>
                        <a:t>  </a:t>
                      </a:r>
                      <a:r>
                        <a:rPr lang="en-US" sz="1200" u="sng" kern="1400" smtClean="0">
                          <a:solidFill>
                            <a:srgbClr val="CC0099"/>
                          </a:solidFill>
                          <a:latin typeface="Times New Roman"/>
                          <a:ea typeface="Calibri"/>
                        </a:rPr>
                        <a:t>46</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Prediction of domestic air traffic passengers</a:t>
                      </a:r>
                    </a:p>
                    <a:p>
                      <a:pPr marL="0" marR="0">
                        <a:spcBef>
                          <a:spcPts val="0"/>
                        </a:spcBef>
                        <a:spcAft>
                          <a:spcPts val="0"/>
                        </a:spcAft>
                      </a:pPr>
                      <a:r>
                        <a:rPr lang="en-US" sz="1200" kern="1400" smtClean="0">
                          <a:solidFill>
                            <a:srgbClr val="000000"/>
                          </a:solidFill>
                          <a:latin typeface="Times New Roman"/>
                          <a:ea typeface="Calibri"/>
                        </a:rPr>
                        <a:t>                Abstract: Examines passenger preference between super express train and air travel</a:t>
                      </a:r>
                    </a:p>
                    <a:p>
                      <a:pPr marL="0" marR="0">
                        <a:spcBef>
                          <a:spcPts val="0"/>
                        </a:spcBef>
                        <a:spcAft>
                          <a:spcPts val="0"/>
                        </a:spcAft>
                      </a:pPr>
                      <a:r>
                        <a:rPr lang="en-US" sz="1200" kern="1400" smtClean="0">
                          <a:solidFill>
                            <a:srgbClr val="00B0F0"/>
                          </a:solidFill>
                          <a:latin typeface="Times New Roman"/>
                          <a:ea typeface="Calibri"/>
                        </a:rPr>
                        <a:t>*</a:t>
                      </a:r>
                      <a:r>
                        <a:rPr lang="en-US" sz="1200" u="sng" kern="1400" smtClean="0">
                          <a:solidFill>
                            <a:srgbClr val="00B0F0"/>
                          </a:solidFill>
                          <a:latin typeface="Times New Roman"/>
                          <a:ea typeface="Calibri"/>
                        </a:rPr>
                        <a:t>5</a:t>
                      </a:r>
                      <a:r>
                        <a:rPr lang="en-US" sz="1200" kern="1400" smtClean="0">
                          <a:solidFill>
                            <a:srgbClr val="00B0F0"/>
                          </a:solidFill>
                          <a:latin typeface="Times New Roman"/>
                          <a:ea typeface="Calibri"/>
                        </a:rPr>
                        <a:t>0</a:t>
                      </a:r>
                      <a:r>
                        <a:rPr lang="en-US" sz="1200" b="1" kern="1400" smtClean="0">
                          <a:solidFill>
                            <a:srgbClr val="00B0F0"/>
                          </a:solidFill>
                          <a:latin typeface="Times New Roman"/>
                          <a:ea typeface="Calibri"/>
                        </a:rPr>
                        <a:t> </a:t>
                      </a:r>
                      <a:r>
                        <a:rPr lang="en-US" sz="1200" kern="1400" smtClean="0">
                          <a:solidFill>
                            <a:srgbClr val="00B0F0"/>
                          </a:solidFill>
                          <a:latin typeface="Times New Roman"/>
                          <a:ea typeface="Calibri"/>
                        </a:rPr>
                        <a:t>Technical description of the Stockholm underground railway (should be indexed  B1.2.1)</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62</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Progress in railway mechanical engineering</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64</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Le turbo train des Chemins de Fer Nationaux du Canada</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79</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Aerodynamics of high speed train</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102</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Diesel-electric locomotive handbook</a:t>
                      </a:r>
                    </a:p>
                    <a:p>
                      <a:r>
                        <a:rPr lang="en-US" sz="1200" smtClean="0">
                          <a:solidFill>
                            <a:srgbClr val="CC0099"/>
                          </a:solidFill>
                          <a:latin typeface="Times New Roman"/>
                          <a:ea typeface="Calibri"/>
                        </a:rPr>
                        <a:t>  </a:t>
                      </a:r>
                      <a:r>
                        <a:rPr lang="en-US" sz="1200" u="sng" smtClean="0">
                          <a:solidFill>
                            <a:srgbClr val="CC0099"/>
                          </a:solidFill>
                          <a:latin typeface="Times New Roman"/>
                          <a:ea typeface="Calibri"/>
                        </a:rPr>
                        <a:t>1</a:t>
                      </a:r>
                      <a:r>
                        <a:rPr lang="en-US" sz="1200" smtClean="0">
                          <a:solidFill>
                            <a:srgbClr val="CC0099"/>
                          </a:solidFill>
                          <a:latin typeface="Times New Roman"/>
                          <a:ea typeface="Calibri"/>
                        </a:rPr>
                        <a:t>08</a:t>
                      </a:r>
                      <a:r>
                        <a:rPr lang="en-US" sz="1200" b="1" smtClean="0">
                          <a:solidFill>
                            <a:srgbClr val="CC0099"/>
                          </a:solidFill>
                          <a:latin typeface="Times New Roman"/>
                          <a:ea typeface="Calibri"/>
                        </a:rPr>
                        <a:t> </a:t>
                      </a:r>
                      <a:r>
                        <a:rPr lang="en-US" sz="1200" smtClean="0">
                          <a:solidFill>
                            <a:srgbClr val="CC0099"/>
                          </a:solidFill>
                          <a:latin typeface="Times New Roman"/>
                          <a:ea typeface="Calibri"/>
                        </a:rPr>
                        <a:t>The Alaska Railroad</a:t>
                      </a:r>
                      <a:endParaRPr lang="en-US" sz="1200" b="1" baseline="0" smtClean="0">
                        <a:solidFill>
                          <a:srgbClr val="CC0099"/>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chemeClr val="tx1"/>
                          </a:solidFill>
                          <a:latin typeface="Times New Roman" pitchFamily="18" charset="0"/>
                          <a:cs typeface="Times New Roman" pitchFamily="18" charset="0"/>
                        </a:rPr>
                        <a:t>  </a:t>
                      </a:r>
                      <a:r>
                        <a:rPr lang="en-US" sz="1200" b="0" u="sng" baseline="0" smtClean="0">
                          <a:solidFill>
                            <a:srgbClr val="CC0099"/>
                          </a:solidFill>
                          <a:latin typeface="Times New Roman" pitchFamily="18" charset="0"/>
                          <a:cs typeface="Times New Roman" pitchFamily="18" charset="0"/>
                        </a:rPr>
                        <a:t>122</a:t>
                      </a:r>
                      <a:r>
                        <a:rPr lang="en-US" sz="1200" b="0" baseline="0" smtClean="0">
                          <a:solidFill>
                            <a:srgbClr val="CC0099"/>
                          </a:solidFill>
                          <a:latin typeface="Times New Roman" pitchFamily="18" charset="0"/>
                          <a:cs typeface="Times New Roman" pitchFamily="18" charset="0"/>
                        </a:rPr>
                        <a:t> </a:t>
                      </a:r>
                      <a:r>
                        <a:rPr lang="en-US" sz="1200" kern="0" smtClean="0">
                          <a:solidFill>
                            <a:srgbClr val="CC0099"/>
                          </a:solidFill>
                          <a:latin typeface="Times New Roman"/>
                          <a:ea typeface="Times New Roman"/>
                        </a:rPr>
                        <a:t>The official railway equipment register (only intercity railroads)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srgbClr val="00B0F0"/>
                          </a:solidFill>
                          <a:latin typeface="Times New Roman"/>
                          <a:ea typeface="Calibri"/>
                        </a:rPr>
                        <a:t>*</a:t>
                      </a:r>
                      <a:r>
                        <a:rPr lang="en-US" sz="1200" u="sng" smtClean="0">
                          <a:solidFill>
                            <a:srgbClr val="00B0F0"/>
                          </a:solidFill>
                          <a:latin typeface="Times New Roman"/>
                          <a:ea typeface="Calibri"/>
                        </a:rPr>
                        <a:t>126</a:t>
                      </a:r>
                      <a:r>
                        <a:rPr lang="en-US" sz="1200" b="1" smtClean="0">
                          <a:solidFill>
                            <a:srgbClr val="00B0F0"/>
                          </a:solidFill>
                          <a:latin typeface="Times New Roman"/>
                          <a:ea typeface="Calibri"/>
                        </a:rPr>
                        <a:t> </a:t>
                      </a:r>
                      <a:r>
                        <a:rPr lang="en-US" sz="1200" smtClean="0">
                          <a:solidFill>
                            <a:srgbClr val="00B0F0"/>
                          </a:solidFill>
                          <a:latin typeface="Times New Roman"/>
                          <a:ea typeface="Calibri"/>
                        </a:rPr>
                        <a:t>Rolling stock for London Transports Victoria line (should be indexed B1.2.1)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rgbClr val="CC0099"/>
                          </a:solidFill>
                          <a:latin typeface="Times New Roman"/>
                          <a:cs typeface="Times New Roman" pitchFamily="18" charset="0"/>
                        </a:rPr>
                        <a:t>  </a:t>
                      </a:r>
                      <a:r>
                        <a:rPr lang="en-US" sz="1200" u="sng" kern="0" smtClean="0">
                          <a:solidFill>
                            <a:srgbClr val="CC0099"/>
                          </a:solidFill>
                          <a:latin typeface="Times New Roman"/>
                          <a:ea typeface="Times New Roman"/>
                        </a:rPr>
                        <a:t>132</a:t>
                      </a:r>
                      <a:r>
                        <a:rPr lang="en-US" sz="1200" b="1" kern="0" smtClean="0">
                          <a:solidFill>
                            <a:srgbClr val="CC0099"/>
                          </a:solidFill>
                          <a:latin typeface="Times New Roman"/>
                          <a:ea typeface="Times New Roman"/>
                        </a:rPr>
                        <a:t> </a:t>
                      </a:r>
                      <a:r>
                        <a:rPr lang="en-US" sz="1200" kern="0" smtClean="0">
                          <a:solidFill>
                            <a:srgbClr val="CC0099"/>
                          </a:solidFill>
                          <a:latin typeface="Times New Roman"/>
                          <a:ea typeface="Times New Roman"/>
                        </a:rPr>
                        <a:t>Advanced passenger train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0" baseline="0" smtClean="0">
                          <a:solidFill>
                            <a:srgbClr val="CC0099"/>
                          </a:solidFill>
                          <a:latin typeface="Times New Roman"/>
                          <a:cs typeface="Times New Roman" pitchFamily="18" charset="0"/>
                        </a:rPr>
                        <a:t>  </a:t>
                      </a:r>
                      <a:r>
                        <a:rPr lang="en-US" sz="1200" u="sng" smtClean="0">
                          <a:solidFill>
                            <a:srgbClr val="00B0F0"/>
                          </a:solidFill>
                          <a:latin typeface="Times New Roman"/>
                          <a:ea typeface="Calibri"/>
                        </a:rPr>
                        <a:t>191</a:t>
                      </a:r>
                      <a:r>
                        <a:rPr lang="en-US" sz="1200" b="1" smtClean="0">
                          <a:solidFill>
                            <a:srgbClr val="00B0F0"/>
                          </a:solidFill>
                          <a:latin typeface="Times New Roman"/>
                          <a:ea typeface="Calibri"/>
                        </a:rPr>
                        <a:t> </a:t>
                      </a:r>
                      <a:r>
                        <a:rPr lang="en-US" sz="1200" smtClean="0">
                          <a:solidFill>
                            <a:srgbClr val="00B0F0"/>
                          </a:solidFill>
                          <a:latin typeface="Times New Roman"/>
                          <a:ea typeface="Calibri"/>
                        </a:rPr>
                        <a:t>Turbotrain </a:t>
                      </a:r>
                      <a:r>
                        <a:rPr lang="en-US" sz="1200" smtClean="0">
                          <a:latin typeface="Times New Roman"/>
                          <a:ea typeface="Calibri"/>
                        </a:rPr>
                        <a:t>(should be indexed B1.2.2)</a:t>
                      </a:r>
                      <a:endParaRPr lang="en-US" sz="1200" b="1" baseline="0" smtClean="0">
                        <a:solidFill>
                          <a:srgbClr val="CC0099"/>
                        </a:solidFill>
                        <a:latin typeface="Times New Roman" pitchFamily="18" charset="0"/>
                        <a:cs typeface="Times New Roman" pitchFamily="18" charset="0"/>
                      </a:endParaRPr>
                    </a:p>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smtClean="0">
                          <a:ln>
                            <a:noFill/>
                          </a:ln>
                          <a:solidFill>
                            <a:prstClr val="black"/>
                          </a:solidFill>
                          <a:effectLst/>
                          <a:uLnTx/>
                          <a:uFillTx/>
                          <a:latin typeface="+mn-lt"/>
                          <a:ea typeface="+mn-ea"/>
                          <a:cs typeface="+mn-cs"/>
                        </a:rPr>
                        <a:t> </a:t>
                      </a:r>
                      <a:r>
                        <a:rPr kumimoji="0" lang="en-US" sz="1200" b="1" i="0" u="none" strike="noStrike" kern="1200" cap="none" spc="0" normalizeH="0" baseline="0" noProof="0" smtClean="0">
                          <a:ln>
                            <a:noFill/>
                          </a:ln>
                          <a:solidFill>
                            <a:srgbClr val="0033CC"/>
                          </a:solidFill>
                          <a:effectLst/>
                          <a:uLnTx/>
                          <a:uFillTx/>
                          <a:latin typeface="+mn-lt"/>
                          <a:ea typeface="+mn-ea"/>
                          <a:cs typeface="+mn-cs"/>
                        </a:rPr>
                        <a:t>B1.2.1 Local rail transit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smtClean="0">
                        <a:ln>
                          <a:noFill/>
                        </a:ln>
                        <a:solidFill>
                          <a:srgbClr val="0033CC"/>
                        </a:solidFill>
                        <a:effectLst/>
                        <a:uLnTx/>
                        <a:uFillTx/>
                        <a:latin typeface="+mn-lt"/>
                        <a:ea typeface="+mn-ea"/>
                        <a:cs typeface="+mn-cs"/>
                      </a:endParaRPr>
                    </a:p>
                    <a:p>
                      <a:pPr marL="50800" marR="0">
                        <a:spcBef>
                          <a:spcPts val="0"/>
                        </a:spcBef>
                        <a:spcAft>
                          <a:spcPts val="0"/>
                        </a:spcAft>
                      </a:pPr>
                      <a:r>
                        <a:rPr lang="en-US" sz="1200" kern="0" smtClean="0">
                          <a:solidFill>
                            <a:srgbClr val="0033CC"/>
                          </a:solidFill>
                          <a:latin typeface="Times New Roman"/>
                          <a:ea typeface="Times New Roman"/>
                        </a:rPr>
                        <a:t>*</a:t>
                      </a:r>
                      <a:r>
                        <a:rPr lang="en-US" sz="1200" u="sng" kern="0" smtClean="0">
                          <a:solidFill>
                            <a:srgbClr val="0033CC"/>
                          </a:solidFill>
                          <a:latin typeface="Times New Roman"/>
                          <a:ea typeface="Times New Roman"/>
                        </a:rPr>
                        <a:t>56</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Teito Rapid Transit Authority’s automatic train operation</a:t>
                      </a:r>
                      <a:endParaRPr lang="en-US" sz="1200" kern="1400" smtClean="0">
                        <a:solidFill>
                          <a:srgbClr val="0033CC"/>
                        </a:solidFill>
                        <a:latin typeface="Times New Roman"/>
                        <a:ea typeface="Calibri"/>
                      </a:endParaRPr>
                    </a:p>
                    <a:p>
                      <a:pPr marL="50800" marR="0">
                        <a:spcBef>
                          <a:spcPts val="0"/>
                        </a:spcBef>
                        <a:spcAft>
                          <a:spcPts val="0"/>
                        </a:spcAft>
                      </a:pPr>
                      <a:r>
                        <a:rPr lang="en-US" sz="1200" kern="0" smtClean="0">
                          <a:solidFill>
                            <a:srgbClr val="0033CC"/>
                          </a:solidFill>
                          <a:latin typeface="Times New Roman"/>
                          <a:ea typeface="Times New Roman"/>
                        </a:rPr>
                        <a:t>  </a:t>
                      </a:r>
                      <a:r>
                        <a:rPr lang="en-US" sz="1200" u="sng" kern="0" smtClean="0">
                          <a:solidFill>
                            <a:srgbClr val="0033CC"/>
                          </a:solidFill>
                          <a:latin typeface="Times New Roman"/>
                          <a:ea typeface="Times New Roman"/>
                        </a:rPr>
                        <a:t>1</a:t>
                      </a:r>
                      <a:r>
                        <a:rPr lang="en-US" sz="1200" kern="0" smtClean="0">
                          <a:solidFill>
                            <a:srgbClr val="0033CC"/>
                          </a:solidFill>
                          <a:latin typeface="Times New Roman"/>
                          <a:ea typeface="Times New Roman"/>
                        </a:rPr>
                        <a:t>08</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The Alaska Railroad  </a:t>
                      </a:r>
                      <a:r>
                        <a:rPr lang="en-US" sz="1200" kern="0" smtClean="0">
                          <a:solidFill>
                            <a:srgbClr val="0033CC"/>
                          </a:solidFill>
                          <a:latin typeface="Courier New"/>
                          <a:ea typeface="Courier New"/>
                        </a:rPr>
                        <a:t> </a:t>
                      </a:r>
                      <a:r>
                        <a:rPr lang="en-US" sz="1200" kern="0" smtClean="0">
                          <a:solidFill>
                            <a:srgbClr val="0033CC"/>
                          </a:solidFill>
                          <a:latin typeface="Times New Roman"/>
                          <a:ea typeface="Times New Roman"/>
                        </a:rPr>
                        <a:t>(B1.2.1 erroneous descriptor)</a:t>
                      </a:r>
                      <a:endParaRPr lang="en-US" sz="1200" kern="1400" smtClean="0">
                        <a:solidFill>
                          <a:srgbClr val="0033CC"/>
                        </a:solidFill>
                        <a:latin typeface="Times New Roman"/>
                        <a:ea typeface="Calibri"/>
                      </a:endParaRPr>
                    </a:p>
                    <a:p>
                      <a:pPr marL="50800" marR="0">
                        <a:spcBef>
                          <a:spcPts val="0"/>
                        </a:spcBef>
                        <a:spcAft>
                          <a:spcPts val="0"/>
                        </a:spcAft>
                      </a:pPr>
                      <a:r>
                        <a:rPr lang="en-US" sz="1200" kern="0" smtClean="0">
                          <a:solidFill>
                            <a:srgbClr val="0033CC"/>
                          </a:solidFill>
                          <a:latin typeface="Times New Roman"/>
                          <a:ea typeface="Times New Roman"/>
                        </a:rPr>
                        <a:t>*</a:t>
                      </a:r>
                      <a:r>
                        <a:rPr lang="en-US" sz="1200" u="sng" kern="0" smtClean="0">
                          <a:solidFill>
                            <a:srgbClr val="0033CC"/>
                          </a:solidFill>
                          <a:latin typeface="Times New Roman"/>
                          <a:ea typeface="Times New Roman"/>
                        </a:rPr>
                        <a:t>2</a:t>
                      </a:r>
                      <a:r>
                        <a:rPr lang="en-US" sz="1200" u="none" kern="0" smtClean="0">
                          <a:solidFill>
                            <a:srgbClr val="0033CC"/>
                          </a:solidFill>
                          <a:latin typeface="Times New Roman"/>
                          <a:ea typeface="Times New Roman"/>
                        </a:rPr>
                        <a:t>13</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The rapid tramway</a:t>
                      </a:r>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Slide Number Placeholder 6"/>
          <p:cNvSpPr>
            <a:spLocks noGrp="1"/>
          </p:cNvSpPr>
          <p:nvPr>
            <p:ph type="sldNum" sz="quarter" idx="12"/>
          </p:nvPr>
        </p:nvSpPr>
        <p:spPr/>
        <p:txBody>
          <a:bodyPr/>
          <a:lstStyle/>
          <a:p>
            <a:fld id="{DB343379-1E84-47D9-98FA-A8D89ACE4B80}" type="slidenum">
              <a:rPr lang="en-US" smtClean="0"/>
              <a:pPr/>
              <a:t>7</a:t>
            </a:fld>
            <a:endParaRPr lang="en-US"/>
          </a:p>
        </p:txBody>
      </p:sp>
      <p:pic>
        <p:nvPicPr>
          <p:cNvPr id="8" name="~PP95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920694" y="5111104"/>
            <a:ext cx="669925" cy="669925"/>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615582065"/>
              </p:ext>
            </p:extLst>
          </p:nvPr>
        </p:nvGraphicFramePr>
        <p:xfrm>
          <a:off x="304800" y="228600"/>
          <a:ext cx="8714232" cy="1747520"/>
        </p:xfrm>
        <a:graphic>
          <a:graphicData uri="http://schemas.openxmlformats.org/drawingml/2006/table">
            <a:tbl>
              <a:tblPr firstRow="1" bandRow="1">
                <a:tableStyleId>{5C22544A-7EE6-4342-B048-85BDC9FD1C3A}</a:tableStyleId>
              </a:tblPr>
              <a:tblGrid>
                <a:gridCol w="2362200"/>
                <a:gridCol w="6352032"/>
              </a:tblGrid>
              <a:tr h="838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mtClean="0">
                          <a:solidFill>
                            <a:schemeClr val="tx1"/>
                          </a:solidFill>
                        </a:rPr>
                        <a:t>Main search topic   </a:t>
                      </a:r>
                      <a:endParaRPr lang="en-US"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marL="137160" marR="137160" marT="137160" marB="13716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pitchFamily="18" charset="0"/>
                          <a:cs typeface="Times New Roman" pitchFamily="18" charset="0"/>
                        </a:rPr>
                        <a:t>Vehicles fo</a:t>
                      </a:r>
                      <a:r>
                        <a:rPr lang="en-US" baseline="0" dirty="0" smtClean="0">
                          <a:solidFill>
                            <a:schemeClr val="tx1"/>
                          </a:solidFill>
                          <a:latin typeface="Times New Roman" pitchFamily="18" charset="0"/>
                          <a:cs typeface="Times New Roman" pitchFamily="18" charset="0"/>
                        </a:rPr>
                        <a:t>r rail transport</a:t>
                      </a:r>
                      <a:endParaRPr lang="en-US" dirty="0" smtClean="0">
                        <a:solidFill>
                          <a:schemeClr val="tx1"/>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400"/>
                        </a:spcBef>
                        <a:spcAft>
                          <a:spcPts val="0"/>
                        </a:spcAft>
                        <a:buClrTx/>
                        <a:buSzTx/>
                        <a:buFontTx/>
                        <a:buNone/>
                        <a:tabLst/>
                        <a:defRPr/>
                      </a:pPr>
                      <a:r>
                        <a:rPr lang="en-US" dirty="0" smtClean="0">
                          <a:solidFill>
                            <a:schemeClr val="tx1"/>
                          </a:solidFill>
                        </a:rPr>
                        <a:t>E2.1 Vehicles  AND  B1.2 </a:t>
                      </a:r>
                      <a:r>
                        <a:rPr lang="en-US" smtClean="0">
                          <a:solidFill>
                            <a:schemeClr val="tx1"/>
                          </a:solidFill>
                        </a:rPr>
                        <a:t>Rail transport</a:t>
                      </a:r>
                      <a:endParaRPr lang="en-US" dirty="0" smtClean="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370840">
                <a:tc>
                  <a:txBody>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mn-lt"/>
                          <a:ea typeface="+mn-ea"/>
                          <a:cs typeface="+mn-cs"/>
                        </a:rPr>
                        <a:t>For exploration</a:t>
                      </a:r>
                      <a:endParaRPr lang="en-US" dirty="0">
                        <a:solidFill>
                          <a:schemeClr val="tx1"/>
                        </a:solidFill>
                      </a:endParaRPr>
                    </a:p>
                  </a:txBody>
                  <a:tcPr marL="137160" marR="137160" marT="137160" marB="13716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Vehicles for  local rail transit</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mn-lt"/>
                          <a:ea typeface="+mn-ea"/>
                          <a:cs typeface="+mn-cs"/>
                        </a:rPr>
                        <a:t>E2.1 Vehicles  AND  B1.2.1 Local rail transit</a:t>
                      </a:r>
                      <a:endParaRPr lang="en-US" dirty="0" smtClean="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0" y="2209800"/>
          <a:ext cx="8716298" cy="5669281"/>
        </p:xfrm>
        <a:graphic>
          <a:graphicData uri="http://schemas.openxmlformats.org/drawingml/2006/table">
            <a:tbl>
              <a:tblPr firstRow="1" bandRow="1">
                <a:tableStyleId>{5C22544A-7EE6-4342-B048-85BDC9FD1C3A}</a:tableStyleId>
              </a:tblPr>
              <a:tblGrid>
                <a:gridCol w="315685"/>
                <a:gridCol w="493049"/>
                <a:gridCol w="411200"/>
                <a:gridCol w="411200"/>
                <a:gridCol w="411200"/>
                <a:gridCol w="411200"/>
                <a:gridCol w="411200"/>
                <a:gridCol w="411200"/>
                <a:gridCol w="411200"/>
                <a:gridCol w="411200"/>
                <a:gridCol w="411200"/>
                <a:gridCol w="437950"/>
                <a:gridCol w="116810"/>
                <a:gridCol w="386495"/>
                <a:gridCol w="131208"/>
                <a:gridCol w="116810"/>
                <a:gridCol w="285382"/>
                <a:gridCol w="125819"/>
                <a:gridCol w="528574"/>
                <a:gridCol w="116810"/>
                <a:gridCol w="437950"/>
                <a:gridCol w="507836"/>
                <a:gridCol w="116789"/>
                <a:gridCol w="208178"/>
                <a:gridCol w="278953"/>
                <a:gridCol w="411200"/>
              </a:tblGrid>
              <a:tr h="412848">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17">
                  <a:txBody>
                    <a:bodyPr/>
                    <a:lstStyle/>
                    <a:p>
                      <a:endParaRPr lang="en-US" sz="1100" b="1">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7">
                  <a:txBody>
                    <a:bodyPr/>
                    <a:lstStyle/>
                    <a:p>
                      <a:r>
                        <a:rPr lang="en-US" sz="1400" b="1" baseline="0" smtClean="0">
                          <a:solidFill>
                            <a:schemeClr val="tx1"/>
                          </a:solidFill>
                        </a:rPr>
                        <a:t>E2.1 Vehicles  AND  B1 Ground transport, inclusive</a:t>
                      </a:r>
                    </a:p>
                    <a:p>
                      <a:r>
                        <a:rPr lang="en-US" sz="1400" b="1" baseline="0" smtClean="0">
                          <a:solidFill>
                            <a:schemeClr val="tx1"/>
                          </a:solidFill>
                        </a:rPr>
                        <a:t>                                   (</a:t>
                      </a:r>
                      <a:r>
                        <a:rPr lang="en-US" sz="1400" b="1" baseline="0" smtClean="0">
                          <a:solidFill>
                            <a:srgbClr val="00B050"/>
                          </a:solidFill>
                        </a:rPr>
                        <a:t>B1, gen. ref. </a:t>
                      </a:r>
                      <a:r>
                        <a:rPr lang="en-US" sz="1400" b="1" baseline="0" smtClean="0">
                          <a:solidFill>
                            <a:schemeClr val="tx1"/>
                          </a:solidFill>
                        </a:rPr>
                        <a:t>OR </a:t>
                      </a:r>
                      <a:r>
                        <a:rPr lang="en-US" sz="1400" b="1" baseline="0" smtClean="0">
                          <a:solidFill>
                            <a:srgbClr val="FF0000"/>
                          </a:solidFill>
                        </a:rPr>
                        <a:t>B1.1 Road tr.</a:t>
                      </a:r>
                      <a:r>
                        <a:rPr lang="en-US" sz="1400" b="1" baseline="0" smtClean="0">
                          <a:solidFill>
                            <a:schemeClr val="tx1"/>
                          </a:solidFill>
                        </a:rPr>
                        <a:t> OR B1.2 incl)</a:t>
                      </a:r>
                      <a:endParaRPr lang="en-US" sz="1400" b="1">
                        <a:solidFill>
                          <a:schemeClr val="tx1"/>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3936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prstClr val="black"/>
                          </a:solidFill>
                          <a:effectLst/>
                          <a:uLnTx/>
                          <a:uFillTx/>
                          <a:latin typeface="+mn-lt"/>
                          <a:ea typeface="+mn-ea"/>
                          <a:cs typeface="+mn-cs"/>
                        </a:rPr>
                        <a:t>E2.1 Vehicles AND  (</a:t>
                      </a:r>
                      <a:r>
                        <a:rPr lang="en-US" sz="1400" b="1" baseline="0" smtClean="0"/>
                        <a:t>B1.2 Rail transport, incl.  OR  </a:t>
                      </a:r>
                      <a:r>
                        <a:rPr lang="en-US" sz="1400" b="1" baseline="0" smtClean="0">
                          <a:solidFill>
                            <a:srgbClr val="00B050"/>
                          </a:solidFill>
                        </a:rPr>
                        <a:t>B1, gen. ref.)</a:t>
                      </a:r>
                      <a:endParaRPr lang="en-US" sz="1400">
                        <a:solidFill>
                          <a:srgbClr val="00B050"/>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b="1"/>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r>
                        <a:rPr lang="en-US" sz="1400" b="1" smtClean="0"/>
                        <a:t>E2.1 AND (</a:t>
                      </a:r>
                      <a:r>
                        <a:rPr lang="en-US" sz="1400" b="1" smtClean="0">
                          <a:solidFill>
                            <a:srgbClr val="0033CC"/>
                          </a:solidFill>
                        </a:rPr>
                        <a:t>B1.2.1</a:t>
                      </a:r>
                      <a:r>
                        <a:rPr lang="en-US" sz="1400" b="1" smtClean="0"/>
                        <a:t> OR </a:t>
                      </a:r>
                      <a:r>
                        <a:rPr lang="en-US" sz="1400" b="1" smtClean="0">
                          <a:solidFill>
                            <a:srgbClr val="00B0F0"/>
                          </a:solidFill>
                        </a:rPr>
                        <a:t>B1.2</a:t>
                      </a:r>
                      <a:r>
                        <a:rPr lang="en-US" sz="1400" b="1" baseline="0" smtClean="0">
                          <a:solidFill>
                            <a:srgbClr val="00B0F0"/>
                          </a:solidFill>
                        </a:rPr>
                        <a:t> g.r.</a:t>
                      </a:r>
                      <a:r>
                        <a:rPr lang="en-US" sz="1400" b="1" baseline="0" smtClean="0"/>
                        <a:t> OR</a:t>
                      </a:r>
                      <a:r>
                        <a:rPr lang="en-US" sz="1400" b="1" baseline="0" smtClean="0">
                          <a:solidFill>
                            <a:srgbClr val="00B050"/>
                          </a:solidFill>
                        </a:rPr>
                        <a:t> B1 g. r.</a:t>
                      </a:r>
                      <a:r>
                        <a:rPr lang="en-US" sz="1400" b="1" baseline="0" smtClean="0"/>
                        <a:t>)</a:t>
                      </a:r>
                      <a:endParaRPr lang="en-US" sz="1400" b="1"/>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7">
                  <a:txBody>
                    <a:bodyPr/>
                    <a:lstStyle/>
                    <a:p>
                      <a:r>
                        <a:rPr lang="en-US" sz="1400" b="1" baseline="0" smtClean="0"/>
                        <a:t>E2.1 Vehicles AND B1.2 Rail transport, incl.</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smtClean="0"/>
                        <a:t>                                 (</a:t>
                      </a:r>
                      <a:r>
                        <a:rPr lang="en-US" sz="1400" b="1" baseline="0" smtClean="0">
                          <a:solidFill>
                            <a:srgbClr val="00B0F0"/>
                          </a:solidFill>
                        </a:rPr>
                        <a:t>B1.2 gen. ref. </a:t>
                      </a:r>
                      <a:r>
                        <a:rPr lang="en-US" sz="1400" b="1" baseline="0" smtClean="0"/>
                        <a:t>OR </a:t>
                      </a:r>
                      <a:r>
                        <a:rPr lang="en-US" sz="1400" b="1" baseline="0" smtClean="0">
                          <a:solidFill>
                            <a:srgbClr val="0033CC"/>
                          </a:solidFill>
                        </a:rPr>
                        <a:t>B1.2.1</a:t>
                      </a:r>
                      <a:r>
                        <a:rPr lang="en-US" sz="1400" b="1" baseline="0" smtClean="0"/>
                        <a:t> OR</a:t>
                      </a:r>
                      <a:r>
                        <a:rPr lang="en-US" sz="1400" b="1" baseline="0" smtClean="0">
                          <a:solidFill>
                            <a:srgbClr val="CC0099"/>
                          </a:solidFill>
                        </a:rPr>
                        <a:t> B1.2.2</a:t>
                      </a:r>
                      <a:r>
                        <a:rPr lang="en-US" sz="1400" b="1" baseline="0" smtClean="0">
                          <a:solidFill>
                            <a:schemeClr val="tx1"/>
                          </a:solidFill>
                        </a:rPr>
                        <a:t> Intercity RR</a:t>
                      </a:r>
                      <a:r>
                        <a:rPr lang="en-US" sz="1400" b="1" baseline="0" smtClean="0">
                          <a:solidFill>
                            <a:srgbClr val="7030A0"/>
                          </a:solidFill>
                        </a:rPr>
                        <a:t>)</a:t>
                      </a:r>
                      <a:endParaRPr lang="en-US" sz="1400">
                        <a:solidFill>
                          <a:srgbClr val="7030A0"/>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566010">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smtClean="0"/>
                        <a:t>E2.1 AND </a:t>
                      </a:r>
                      <a:r>
                        <a:rPr lang="en-US" sz="1400" b="1" smtClean="0">
                          <a:solidFill>
                            <a:srgbClr val="0033CC"/>
                          </a:solidFill>
                        </a:rPr>
                        <a:t>(B1.2.1</a:t>
                      </a:r>
                      <a:r>
                        <a:rPr lang="en-US" sz="1400" b="1" smtClean="0"/>
                        <a:t> OR </a:t>
                      </a:r>
                      <a:r>
                        <a:rPr lang="en-US" sz="1400" b="1" smtClean="0">
                          <a:solidFill>
                            <a:srgbClr val="00B0F0"/>
                          </a:solidFill>
                        </a:rPr>
                        <a:t>B1.2</a:t>
                      </a:r>
                      <a:r>
                        <a:rPr lang="en-US" sz="1400" b="1" baseline="0" smtClean="0">
                          <a:solidFill>
                            <a:srgbClr val="00B0F0"/>
                          </a:solidFill>
                        </a:rPr>
                        <a:t> gen. ref</a:t>
                      </a:r>
                      <a:r>
                        <a:rPr lang="en-US" sz="1400" b="1" baseline="0" smtClean="0"/>
                        <a:t>.)</a:t>
                      </a:r>
                      <a:endParaRPr lang="en-US" sz="14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ln>
                          <a:solidFill>
                            <a:srgbClr val="FF0000"/>
                          </a:solidFill>
                        </a:ln>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51583">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prstClr val="black"/>
                          </a:solidFill>
                          <a:effectLst/>
                          <a:uLnTx/>
                          <a:uFillTx/>
                          <a:latin typeface="+mn-lt"/>
                          <a:ea typeface="+mn-ea"/>
                          <a:cs typeface="+mn-cs"/>
                        </a:rPr>
                        <a:t>E2.1 Vehicles AND </a:t>
                      </a:r>
                      <a:r>
                        <a:rPr kumimoji="0" lang="en-US" sz="1400" b="1" i="0" u="none" strike="noStrike" kern="1200" cap="none" spc="0" normalizeH="0" baseline="0" noProof="0" smtClean="0">
                          <a:ln>
                            <a:noFill/>
                          </a:ln>
                          <a:solidFill>
                            <a:srgbClr val="0033CC"/>
                          </a:solidFill>
                          <a:effectLst/>
                          <a:uLnTx/>
                          <a:uFillTx/>
                          <a:latin typeface="+mn-lt"/>
                          <a:ea typeface="+mn-ea"/>
                          <a:cs typeface="+mn-cs"/>
                        </a:rPr>
                        <a:t>B1.2.1 Local rail transit</a:t>
                      </a:r>
                      <a:endParaRPr lang="en-US" sz="1400">
                        <a:solidFill>
                          <a:srgbClr val="0033CC"/>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prstClr val="black"/>
                          </a:solidFill>
                          <a:effectLst/>
                          <a:uLnTx/>
                          <a:uFillTx/>
                          <a:latin typeface="+mn-lt"/>
                          <a:ea typeface="+mn-ea"/>
                          <a:cs typeface="+mn-cs"/>
                        </a:rPr>
                        <a:t>E2.1 Vehicles AND </a:t>
                      </a:r>
                      <a:r>
                        <a:rPr kumimoji="0" lang="en-US" sz="1400" b="1" i="0" u="none" strike="noStrike" kern="1200" cap="none" spc="0" normalizeH="0" baseline="0" noProof="0" smtClean="0">
                          <a:ln>
                            <a:noFill/>
                          </a:ln>
                          <a:solidFill>
                            <a:srgbClr val="00B0F0"/>
                          </a:solidFill>
                          <a:effectLst/>
                          <a:uLnTx/>
                          <a:uFillTx/>
                          <a:latin typeface="+mn-lt"/>
                          <a:ea typeface="+mn-ea"/>
                          <a:cs typeface="+mn-cs"/>
                        </a:rPr>
                        <a:t>B1.2 Rail transport, gen. ref.</a:t>
                      </a:r>
                      <a:endParaRPr kumimoji="0" lang="en-US" sz="1400" b="0" i="0" u="none" strike="noStrike" kern="1200" cap="none" spc="0" normalizeH="0" baseline="0" noProof="0" smtClean="0">
                        <a:ln>
                          <a:noFill/>
                        </a:ln>
                        <a:solidFill>
                          <a:srgbClr val="00B0F0"/>
                        </a:solidFill>
                        <a:effectLst/>
                        <a:uLnTx/>
                        <a:uFillTx/>
                        <a:latin typeface="+mn-lt"/>
                        <a:ea typeface="+mn-ea"/>
                        <a:cs typeface="+mn-cs"/>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4654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nvGraphicFramePr>
        <p:xfrm>
          <a:off x="9296399" y="228600"/>
          <a:ext cx="6781800" cy="7644384"/>
        </p:xfrm>
        <a:graphic>
          <a:graphicData uri="http://schemas.openxmlformats.org/drawingml/2006/table">
            <a:tbl>
              <a:tblPr firstRow="1" bandRow="1">
                <a:tableStyleId>{5C22544A-7EE6-4342-B048-85BDC9FD1C3A}</a:tableStyleId>
              </a:tblPr>
              <a:tblGrid>
                <a:gridCol w="745253"/>
                <a:gridCol w="702548"/>
                <a:gridCol w="5333999"/>
              </a:tblGrid>
              <a:tr h="2609088">
                <a:tc gridSpan="3">
                  <a:txBody>
                    <a:bodyPr/>
                    <a:lstStyle/>
                    <a:p>
                      <a:r>
                        <a:rPr lang="en-US" sz="1200" b="1" baseline="0" smtClean="0">
                          <a:solidFill>
                            <a:schemeClr val="tx1"/>
                          </a:solidFill>
                          <a:latin typeface="Times New Roman" pitchFamily="18" charset="0"/>
                          <a:cs typeface="Times New Roman" pitchFamily="18" charset="0"/>
                        </a:rPr>
                        <a:t>B1 Ground transport, inclusive, documents beyond B1.2 Rail transport, inclusive</a:t>
                      </a:r>
                    </a:p>
                    <a:p>
                      <a:endParaRPr lang="en-US" sz="1200" b="1" baseline="0" smtClean="0">
                        <a:solidFill>
                          <a:schemeClr val="tx1"/>
                        </a:solidFill>
                        <a:latin typeface="Times New Roman" pitchFamily="18" charset="0"/>
                        <a:cs typeface="Times New Roman" pitchFamily="18" charset="0"/>
                      </a:endParaRPr>
                    </a:p>
                    <a:p>
                      <a:pPr marL="50800" marR="0">
                        <a:spcBef>
                          <a:spcPts val="0"/>
                        </a:spcBef>
                        <a:spcAft>
                          <a:spcPts val="0"/>
                        </a:spcAft>
                      </a:pPr>
                      <a:r>
                        <a:rPr lang="en-US" sz="1200" b="0" kern="0" smtClean="0">
                          <a:solidFill>
                            <a:schemeClr val="tx1"/>
                          </a:solidFill>
                          <a:latin typeface="Times New Roman" pitchFamily="18" charset="0"/>
                          <a:ea typeface="Times New Roman"/>
                          <a:cs typeface="Times New Roman" pitchFamily="18" charset="0"/>
                        </a:rPr>
                        <a:t>   </a:t>
                      </a:r>
                      <a:r>
                        <a:rPr lang="en-US" sz="1200" b="0" kern="0" smtClean="0">
                          <a:solidFill>
                            <a:srgbClr val="FF0000"/>
                          </a:solidFill>
                          <a:latin typeface="Times New Roman" pitchFamily="18" charset="0"/>
                          <a:ea typeface="Times New Roman"/>
                          <a:cs typeface="Times New Roman" pitchFamily="18" charset="0"/>
                        </a:rPr>
                        <a:t>53 National tank truck carriers directory</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59 Russel’s official national motor coach guide</a:t>
                      </a:r>
                    </a:p>
                    <a:p>
                      <a:pPr marL="50800" marR="0">
                        <a:spcBef>
                          <a:spcPts val="0"/>
                        </a:spcBef>
                        <a:spcAft>
                          <a:spcPts val="0"/>
                        </a:spcAft>
                      </a:pPr>
                      <a:r>
                        <a:rPr lang="en-US" sz="1200" kern="1400" smtClean="0">
                          <a:solidFill>
                            <a:srgbClr val="00B050"/>
                          </a:solidFill>
                          <a:latin typeface="Times New Roman" pitchFamily="18" charset="0"/>
                          <a:ea typeface="Calibri"/>
                          <a:cs typeface="Times New Roman" pitchFamily="18" charset="0"/>
                        </a:rPr>
                        <a:t>*</a:t>
                      </a:r>
                      <a:r>
                        <a:rPr lang="en-US" sz="1200" u="sng" kern="1400" smtClean="0">
                          <a:solidFill>
                            <a:srgbClr val="00B050"/>
                          </a:solidFill>
                          <a:latin typeface="Times New Roman" pitchFamily="18" charset="0"/>
                          <a:ea typeface="Calibri"/>
                          <a:cs typeface="Times New Roman" pitchFamily="18" charset="0"/>
                        </a:rPr>
                        <a:t>70</a:t>
                      </a:r>
                      <a:r>
                        <a:rPr lang="en-US" sz="1200" b="1" kern="1400" smtClean="0">
                          <a:solidFill>
                            <a:srgbClr val="00B050"/>
                          </a:solidFill>
                          <a:latin typeface="Times New Roman" pitchFamily="18" charset="0"/>
                          <a:ea typeface="Calibri"/>
                          <a:cs typeface="Times New Roman" pitchFamily="18" charset="0"/>
                        </a:rPr>
                        <a:t> </a:t>
                      </a:r>
                      <a:r>
                        <a:rPr lang="en-US" sz="1200" kern="1400" smtClean="0">
                          <a:solidFill>
                            <a:srgbClr val="00B050"/>
                          </a:solidFill>
                          <a:latin typeface="Times New Roman" pitchFamily="18" charset="0"/>
                          <a:ea typeface="Calibri"/>
                          <a:cs typeface="Times New Roman" pitchFamily="18" charset="0"/>
                        </a:rPr>
                        <a:t>Electric vehicles, a bibliography</a:t>
                      </a: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105 An origin-destination study of truck traffic in Michigan</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110 Where buses face air competition</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a:t>
                      </a:r>
                      <a:r>
                        <a:rPr lang="en-US" sz="1200" b="0" kern="0" baseline="0" smtClean="0">
                          <a:solidFill>
                            <a:srgbClr val="FF0000"/>
                          </a:solidFill>
                          <a:latin typeface="Times New Roman" pitchFamily="18" charset="0"/>
                          <a:ea typeface="Times New Roman"/>
                          <a:cs typeface="Times New Roman" pitchFamily="18" charset="0"/>
                        </a:rPr>
                        <a:t> </a:t>
                      </a:r>
                      <a:r>
                        <a:rPr lang="en-US" sz="1200" b="0" kern="0" smtClean="0">
                          <a:solidFill>
                            <a:srgbClr val="FF0000"/>
                          </a:solidFill>
                          <a:latin typeface="Times New Roman" pitchFamily="18" charset="0"/>
                          <a:ea typeface="Times New Roman"/>
                          <a:cs typeface="Times New Roman" pitchFamily="18" charset="0"/>
                        </a:rPr>
                        <a:t>151 Operation team valley </a:t>
                      </a:r>
                      <a:r>
                        <a:rPr lang="en-US" sz="1200" b="0" kern="0" smtClean="0">
                          <a:solidFill>
                            <a:srgbClr val="FF0000"/>
                          </a:solidFill>
                          <a:latin typeface="Times New Roman" pitchFamily="18" charset="0"/>
                          <a:ea typeface="Courier New"/>
                          <a:cs typeface="Times New Roman" pitchFamily="18" charset="0"/>
                        </a:rPr>
                        <a:t>	(</a:t>
                      </a:r>
                      <a:r>
                        <a:rPr lang="en-US" sz="1200" b="0" kern="0" smtClean="0">
                          <a:solidFill>
                            <a:srgbClr val="FF0000"/>
                          </a:solidFill>
                          <a:latin typeface="Times New Roman" pitchFamily="18" charset="0"/>
                          <a:ea typeface="Times New Roman"/>
                          <a:cs typeface="Times New Roman" pitchFamily="18" charset="0"/>
                        </a:rPr>
                        <a:t>Abstract: Bus service to job sites)</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153 Truck equivalency</a:t>
                      </a:r>
                      <a:endParaRPr lang="en-US" sz="1200" b="0" kern="1400" smtClean="0">
                        <a:solidFill>
                          <a:srgbClr val="FF0000"/>
                        </a:solidFill>
                        <a:latin typeface="Times New Roman" pitchFamily="18" charset="0"/>
                        <a:ea typeface="Calibri"/>
                        <a:cs typeface="Times New Roman" pitchFamily="18" charset="0"/>
                      </a:endParaRPr>
                    </a:p>
                    <a:p>
                      <a:pPr marL="50800" marR="0" indent="0" algn="l" defTabSz="914400" rtl="0" eaLnBrk="1" fontAlgn="auto" latinLnBrk="0" hangingPunct="1">
                        <a:lnSpc>
                          <a:spcPct val="100000"/>
                        </a:lnSpc>
                        <a:spcBef>
                          <a:spcPts val="0"/>
                        </a:spcBef>
                        <a:spcAft>
                          <a:spcPts val="0"/>
                        </a:spcAft>
                        <a:buClrTx/>
                        <a:buSzTx/>
                        <a:buFontTx/>
                        <a:buNone/>
                        <a:tabLst/>
                        <a:defRPr/>
                      </a:pPr>
                      <a:r>
                        <a:rPr lang="en-US" sz="1200" b="1" smtClean="0">
                          <a:solidFill>
                            <a:srgbClr val="92D050"/>
                          </a:solidFill>
                          <a:latin typeface="Times New Roman"/>
                          <a:ea typeface="Calibri"/>
                        </a:rPr>
                        <a:t>*</a:t>
                      </a:r>
                      <a:r>
                        <a:rPr lang="en-US" sz="1200" b="1" u="sng" smtClean="0">
                          <a:solidFill>
                            <a:srgbClr val="00B050"/>
                          </a:solidFill>
                          <a:latin typeface="Times New Roman"/>
                          <a:ea typeface="Calibri"/>
                        </a:rPr>
                        <a:t>161</a:t>
                      </a:r>
                      <a:r>
                        <a:rPr lang="en-US" sz="1200" b="1" smtClean="0">
                          <a:solidFill>
                            <a:srgbClr val="00B050"/>
                          </a:solidFill>
                          <a:latin typeface="Times New Roman"/>
                          <a:ea typeface="Calibri"/>
                        </a:rPr>
                        <a:t> High-speed ground transportation tube vehicle concept</a:t>
                      </a:r>
                      <a:endParaRPr lang="en-US" sz="1200" b="1" kern="1400" smtClean="0">
                        <a:solidFill>
                          <a:srgbClr val="00B05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a:ea typeface="Times New Roman"/>
                        </a:rPr>
                        <a:t>  168 National electric automobile symposium </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171 A system for rapid transit on urban freeways</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188 Satellite airport systems and community</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202 Specialized motor carriage</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207 The downtown parking system</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218 Official motor carrier directory</a:t>
                      </a:r>
                      <a:endParaRPr lang="en-US" sz="1200" b="1" baseline="0" smtClean="0">
                        <a:solidFill>
                          <a:schemeClr val="tx1"/>
                        </a:solidFill>
                        <a:latin typeface="Times New Roman" pitchFamily="18" charset="0"/>
                        <a:cs typeface="Times New Roman" pitchFamily="18" charset="0"/>
                      </a:endParaRPr>
                    </a:p>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chemeClr val="tx1"/>
                          </a:solidFill>
                          <a:latin typeface="Times New Roman" pitchFamily="18" charset="0"/>
                          <a:cs typeface="Times New Roman" pitchFamily="18" charset="0"/>
                        </a:rPr>
                        <a:t>B1.2 Rail transport, inclusive, documents beyond  </a:t>
                      </a:r>
                      <a:r>
                        <a:rPr kumimoji="0" lang="en-US" sz="1200" b="1" i="0" u="none" strike="noStrike" kern="1200" cap="none" spc="0" normalizeH="0" baseline="0" noProof="0" smtClean="0">
                          <a:ln>
                            <a:noFill/>
                          </a:ln>
                          <a:solidFill>
                            <a:srgbClr val="0033CC"/>
                          </a:solidFill>
                          <a:effectLst/>
                          <a:uLnTx/>
                          <a:uFillTx/>
                          <a:latin typeface="+mn-lt"/>
                          <a:ea typeface="+mn-ea"/>
                          <a:cs typeface="+mn-cs"/>
                        </a:rPr>
                        <a:t>B1.2.1 Local rail transit</a:t>
                      </a:r>
                      <a:endParaRPr lang="en-US" sz="1200" b="1" baseline="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mtClean="0">
                          <a:solidFill>
                            <a:srgbClr val="CC0099"/>
                          </a:solidFill>
                          <a:latin typeface="Times New Roman"/>
                          <a:ea typeface="Calibri"/>
                        </a:rPr>
                        <a:t>  </a:t>
                      </a:r>
                      <a:r>
                        <a:rPr lang="en-US" sz="1200" u="sng" smtClean="0">
                          <a:solidFill>
                            <a:srgbClr val="CC0099"/>
                          </a:solidFill>
                          <a:latin typeface="Times New Roman"/>
                          <a:ea typeface="Calibri"/>
                        </a:rPr>
                        <a:t>10</a:t>
                      </a:r>
                      <a:r>
                        <a:rPr lang="en-US" sz="1200" b="1" smtClean="0">
                          <a:solidFill>
                            <a:srgbClr val="CC0099"/>
                          </a:solidFill>
                          <a:latin typeface="Times New Roman"/>
                          <a:ea typeface="Calibri"/>
                        </a:rPr>
                        <a:t> </a:t>
                      </a:r>
                      <a:r>
                        <a:rPr lang="en-US" sz="1200" smtClean="0">
                          <a:solidFill>
                            <a:srgbClr val="CC0099"/>
                          </a:solidFill>
                          <a:latin typeface="Times New Roman"/>
                          <a:ea typeface="Calibri"/>
                        </a:rPr>
                        <a:t>Turbo train appraisal</a:t>
                      </a:r>
                    </a:p>
                    <a:p>
                      <a:pPr marL="0" marR="0">
                        <a:spcBef>
                          <a:spcPts val="0"/>
                        </a:spcBef>
                        <a:spcAft>
                          <a:spcPts val="0"/>
                        </a:spcAft>
                      </a:pPr>
                      <a:r>
                        <a:rPr lang="en-US" sz="1200" kern="1400" smtClean="0">
                          <a:solidFill>
                            <a:srgbClr val="00B0F0"/>
                          </a:solidFill>
                          <a:latin typeface="Times New Roman"/>
                          <a:ea typeface="Calibri"/>
                        </a:rPr>
                        <a:t>*</a:t>
                      </a:r>
                      <a:r>
                        <a:rPr lang="en-US" sz="1200" u="sng" kern="1400" smtClean="0">
                          <a:solidFill>
                            <a:srgbClr val="00B0F0"/>
                          </a:solidFill>
                          <a:latin typeface="Times New Roman"/>
                          <a:ea typeface="Calibri"/>
                        </a:rPr>
                        <a:t>24</a:t>
                      </a:r>
                      <a:r>
                        <a:rPr lang="en-US" sz="1200" b="1" u="sng" kern="1400" smtClean="0">
                          <a:solidFill>
                            <a:srgbClr val="00B0F0"/>
                          </a:solidFill>
                          <a:latin typeface="Times New Roman"/>
                          <a:ea typeface="Calibri"/>
                        </a:rPr>
                        <a:t> </a:t>
                      </a:r>
                      <a:r>
                        <a:rPr lang="en-US" sz="1200" kern="1400" smtClean="0">
                          <a:solidFill>
                            <a:srgbClr val="00B0F0"/>
                          </a:solidFill>
                          <a:latin typeface="Times New Roman"/>
                          <a:ea typeface="Calibri"/>
                        </a:rPr>
                        <a:t>The concise encyclopedia of world railway locomotives  (includes local rail transit </a:t>
                      </a:r>
                      <a:r>
                        <a:rPr lang="en-US" sz="1200" smtClean="0">
                          <a:solidFill>
                            <a:srgbClr val="00B0F0"/>
                          </a:solidFill>
                          <a:latin typeface="Times New Roman"/>
                          <a:ea typeface="Calibri"/>
                        </a:rPr>
                        <a:t> locs)</a:t>
                      </a:r>
                    </a:p>
                    <a:p>
                      <a:pPr marL="0" marR="0">
                        <a:spcBef>
                          <a:spcPts val="0"/>
                        </a:spcBef>
                        <a:spcAft>
                          <a:spcPts val="0"/>
                        </a:spcAft>
                      </a:pPr>
                      <a:r>
                        <a:rPr lang="en-US" sz="1200" smtClean="0">
                          <a:solidFill>
                            <a:srgbClr val="00B0F0"/>
                          </a:solidFill>
                          <a:latin typeface="Times New Roman"/>
                          <a:ea typeface="Calibri"/>
                        </a:rPr>
                        <a:t>  30 Transcontainer 1.  French</a:t>
                      </a:r>
                      <a:r>
                        <a:rPr lang="en-US" sz="1200" baseline="0" smtClean="0">
                          <a:solidFill>
                            <a:srgbClr val="00B0F0"/>
                          </a:solidFill>
                          <a:latin typeface="Times New Roman"/>
                          <a:ea typeface="Calibri"/>
                        </a:rPr>
                        <a:t> railways introduce new type of container ship</a:t>
                      </a:r>
                      <a:endParaRPr lang="en-US" sz="1200" smtClean="0">
                        <a:solidFill>
                          <a:srgbClr val="00B0F0"/>
                        </a:solidFill>
                        <a:latin typeface="Times New Roman"/>
                        <a:ea typeface="Calibri"/>
                      </a:endParaRPr>
                    </a:p>
                    <a:p>
                      <a:pPr marL="0" marR="0">
                        <a:spcBef>
                          <a:spcPts val="0"/>
                        </a:spcBef>
                        <a:spcAft>
                          <a:spcPts val="0"/>
                        </a:spcAft>
                      </a:pPr>
                      <a:r>
                        <a:rPr lang="en-US" sz="1200" kern="1400" smtClean="0">
                          <a:solidFill>
                            <a:srgbClr val="000000"/>
                          </a:solidFill>
                          <a:latin typeface="Times New Roman"/>
                          <a:ea typeface="Calibri"/>
                        </a:rPr>
                        <a:t>  </a:t>
                      </a:r>
                      <a:r>
                        <a:rPr lang="en-US" sz="1200" u="sng" kern="1400" smtClean="0">
                          <a:solidFill>
                            <a:srgbClr val="CC0099"/>
                          </a:solidFill>
                          <a:latin typeface="Times New Roman"/>
                          <a:ea typeface="Calibri"/>
                        </a:rPr>
                        <a:t>46</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Prediction of domestic air traffic passengers</a:t>
                      </a:r>
                    </a:p>
                    <a:p>
                      <a:pPr marL="0" marR="0">
                        <a:spcBef>
                          <a:spcPts val="0"/>
                        </a:spcBef>
                        <a:spcAft>
                          <a:spcPts val="0"/>
                        </a:spcAft>
                      </a:pPr>
                      <a:r>
                        <a:rPr lang="en-US" sz="1200" kern="1400" smtClean="0">
                          <a:solidFill>
                            <a:srgbClr val="000000"/>
                          </a:solidFill>
                          <a:latin typeface="Times New Roman"/>
                          <a:ea typeface="Calibri"/>
                        </a:rPr>
                        <a:t>                Abstract: Examines passenger preference between super express train and air travel</a:t>
                      </a:r>
                    </a:p>
                    <a:p>
                      <a:pPr marL="0" marR="0">
                        <a:spcBef>
                          <a:spcPts val="0"/>
                        </a:spcBef>
                        <a:spcAft>
                          <a:spcPts val="0"/>
                        </a:spcAft>
                      </a:pPr>
                      <a:r>
                        <a:rPr lang="en-US" sz="1200" kern="1400" smtClean="0">
                          <a:solidFill>
                            <a:srgbClr val="00B0F0"/>
                          </a:solidFill>
                          <a:latin typeface="Times New Roman"/>
                          <a:ea typeface="Calibri"/>
                        </a:rPr>
                        <a:t>*</a:t>
                      </a:r>
                      <a:r>
                        <a:rPr lang="en-US" sz="1200" u="sng" kern="1400" smtClean="0">
                          <a:solidFill>
                            <a:srgbClr val="00B0F0"/>
                          </a:solidFill>
                          <a:latin typeface="Times New Roman"/>
                          <a:ea typeface="Calibri"/>
                        </a:rPr>
                        <a:t>5</a:t>
                      </a:r>
                      <a:r>
                        <a:rPr lang="en-US" sz="1200" kern="1400" smtClean="0">
                          <a:solidFill>
                            <a:srgbClr val="00B0F0"/>
                          </a:solidFill>
                          <a:latin typeface="Times New Roman"/>
                          <a:ea typeface="Calibri"/>
                        </a:rPr>
                        <a:t>0</a:t>
                      </a:r>
                      <a:r>
                        <a:rPr lang="en-US" sz="1200" b="1" kern="1400" smtClean="0">
                          <a:solidFill>
                            <a:srgbClr val="00B0F0"/>
                          </a:solidFill>
                          <a:latin typeface="Times New Roman"/>
                          <a:ea typeface="Calibri"/>
                        </a:rPr>
                        <a:t> </a:t>
                      </a:r>
                      <a:r>
                        <a:rPr lang="en-US" sz="1200" kern="1400" smtClean="0">
                          <a:solidFill>
                            <a:srgbClr val="00B0F0"/>
                          </a:solidFill>
                          <a:latin typeface="Times New Roman"/>
                          <a:ea typeface="Calibri"/>
                        </a:rPr>
                        <a:t>Technical description of the Stockholm underground railway (should be indexed  B1.2.1)</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62</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Progress in railway mechanical engineering</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64</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Le turbo train des Chemins de Fer Nationaux du Canada</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79</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Aerodynamics of high speed train</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102</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Diesel-electric locomotive handbook</a:t>
                      </a:r>
                    </a:p>
                    <a:p>
                      <a:r>
                        <a:rPr lang="en-US" sz="1200" smtClean="0">
                          <a:solidFill>
                            <a:srgbClr val="CC0099"/>
                          </a:solidFill>
                          <a:latin typeface="Times New Roman"/>
                          <a:ea typeface="Calibri"/>
                        </a:rPr>
                        <a:t>  </a:t>
                      </a:r>
                      <a:r>
                        <a:rPr lang="en-US" sz="1200" u="sng" smtClean="0">
                          <a:solidFill>
                            <a:srgbClr val="CC0099"/>
                          </a:solidFill>
                          <a:latin typeface="Times New Roman"/>
                          <a:ea typeface="Calibri"/>
                        </a:rPr>
                        <a:t>1</a:t>
                      </a:r>
                      <a:r>
                        <a:rPr lang="en-US" sz="1200" smtClean="0">
                          <a:solidFill>
                            <a:srgbClr val="CC0099"/>
                          </a:solidFill>
                          <a:latin typeface="Times New Roman"/>
                          <a:ea typeface="Calibri"/>
                        </a:rPr>
                        <a:t>08</a:t>
                      </a:r>
                      <a:r>
                        <a:rPr lang="en-US" sz="1200" b="1" smtClean="0">
                          <a:solidFill>
                            <a:srgbClr val="CC0099"/>
                          </a:solidFill>
                          <a:latin typeface="Times New Roman"/>
                          <a:ea typeface="Calibri"/>
                        </a:rPr>
                        <a:t> </a:t>
                      </a:r>
                      <a:r>
                        <a:rPr lang="en-US" sz="1200" smtClean="0">
                          <a:solidFill>
                            <a:srgbClr val="CC0099"/>
                          </a:solidFill>
                          <a:latin typeface="Times New Roman"/>
                          <a:ea typeface="Calibri"/>
                        </a:rPr>
                        <a:t>The Alaska Railroad</a:t>
                      </a:r>
                      <a:endParaRPr lang="en-US" sz="1200" b="1" baseline="0" smtClean="0">
                        <a:solidFill>
                          <a:srgbClr val="CC0099"/>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chemeClr val="tx1"/>
                          </a:solidFill>
                          <a:latin typeface="Times New Roman" pitchFamily="18" charset="0"/>
                          <a:cs typeface="Times New Roman" pitchFamily="18" charset="0"/>
                        </a:rPr>
                        <a:t>  </a:t>
                      </a:r>
                      <a:r>
                        <a:rPr lang="en-US" sz="1200" b="0" u="sng" baseline="0" smtClean="0">
                          <a:solidFill>
                            <a:srgbClr val="CC0099"/>
                          </a:solidFill>
                          <a:latin typeface="Times New Roman" pitchFamily="18" charset="0"/>
                          <a:cs typeface="Times New Roman" pitchFamily="18" charset="0"/>
                        </a:rPr>
                        <a:t>122</a:t>
                      </a:r>
                      <a:r>
                        <a:rPr lang="en-US" sz="1200" b="0" baseline="0" smtClean="0">
                          <a:solidFill>
                            <a:srgbClr val="CC0099"/>
                          </a:solidFill>
                          <a:latin typeface="Times New Roman" pitchFamily="18" charset="0"/>
                          <a:cs typeface="Times New Roman" pitchFamily="18" charset="0"/>
                        </a:rPr>
                        <a:t> </a:t>
                      </a:r>
                      <a:r>
                        <a:rPr lang="en-US" sz="1200" kern="0" smtClean="0">
                          <a:solidFill>
                            <a:srgbClr val="CC0099"/>
                          </a:solidFill>
                          <a:latin typeface="Times New Roman"/>
                          <a:ea typeface="Times New Roman"/>
                        </a:rPr>
                        <a:t>The official railway equipment register (only intercity railroads)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srgbClr val="00B0F0"/>
                          </a:solidFill>
                          <a:latin typeface="Times New Roman"/>
                          <a:ea typeface="Calibri"/>
                        </a:rPr>
                        <a:t>*</a:t>
                      </a:r>
                      <a:r>
                        <a:rPr lang="en-US" sz="1200" u="sng" smtClean="0">
                          <a:solidFill>
                            <a:srgbClr val="00B0F0"/>
                          </a:solidFill>
                          <a:latin typeface="Times New Roman"/>
                          <a:ea typeface="Calibri"/>
                        </a:rPr>
                        <a:t>126</a:t>
                      </a:r>
                      <a:r>
                        <a:rPr lang="en-US" sz="1200" b="1" smtClean="0">
                          <a:solidFill>
                            <a:srgbClr val="00B0F0"/>
                          </a:solidFill>
                          <a:latin typeface="Times New Roman"/>
                          <a:ea typeface="Calibri"/>
                        </a:rPr>
                        <a:t> </a:t>
                      </a:r>
                      <a:r>
                        <a:rPr lang="en-US" sz="1200" smtClean="0">
                          <a:solidFill>
                            <a:srgbClr val="00B0F0"/>
                          </a:solidFill>
                          <a:latin typeface="Times New Roman"/>
                          <a:ea typeface="Calibri"/>
                        </a:rPr>
                        <a:t>Rolling stock for London Transports Victoria line (should be indexed B1.2.1)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rgbClr val="CC0099"/>
                          </a:solidFill>
                          <a:latin typeface="Times New Roman"/>
                          <a:cs typeface="Times New Roman" pitchFamily="18" charset="0"/>
                        </a:rPr>
                        <a:t>  </a:t>
                      </a:r>
                      <a:r>
                        <a:rPr lang="en-US" sz="1200" u="sng" kern="0" smtClean="0">
                          <a:solidFill>
                            <a:srgbClr val="CC0099"/>
                          </a:solidFill>
                          <a:latin typeface="Times New Roman"/>
                          <a:ea typeface="Times New Roman"/>
                        </a:rPr>
                        <a:t>132</a:t>
                      </a:r>
                      <a:r>
                        <a:rPr lang="en-US" sz="1200" b="1" kern="0" smtClean="0">
                          <a:solidFill>
                            <a:srgbClr val="CC0099"/>
                          </a:solidFill>
                          <a:latin typeface="Times New Roman"/>
                          <a:ea typeface="Times New Roman"/>
                        </a:rPr>
                        <a:t> </a:t>
                      </a:r>
                      <a:r>
                        <a:rPr lang="en-US" sz="1200" kern="0" smtClean="0">
                          <a:solidFill>
                            <a:srgbClr val="CC0099"/>
                          </a:solidFill>
                          <a:latin typeface="Times New Roman"/>
                          <a:ea typeface="Times New Roman"/>
                        </a:rPr>
                        <a:t>Advanced passenger train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0" baseline="0" smtClean="0">
                          <a:solidFill>
                            <a:srgbClr val="CC0099"/>
                          </a:solidFill>
                          <a:latin typeface="Times New Roman"/>
                          <a:cs typeface="Times New Roman" pitchFamily="18" charset="0"/>
                        </a:rPr>
                        <a:t>  </a:t>
                      </a:r>
                      <a:r>
                        <a:rPr lang="en-US" sz="1200" u="sng" smtClean="0">
                          <a:solidFill>
                            <a:srgbClr val="00B0F0"/>
                          </a:solidFill>
                          <a:latin typeface="Times New Roman"/>
                          <a:ea typeface="Calibri"/>
                        </a:rPr>
                        <a:t>191</a:t>
                      </a:r>
                      <a:r>
                        <a:rPr lang="en-US" sz="1200" b="1" smtClean="0">
                          <a:solidFill>
                            <a:srgbClr val="00B0F0"/>
                          </a:solidFill>
                          <a:latin typeface="Times New Roman"/>
                          <a:ea typeface="Calibri"/>
                        </a:rPr>
                        <a:t> </a:t>
                      </a:r>
                      <a:r>
                        <a:rPr lang="en-US" sz="1200" smtClean="0">
                          <a:solidFill>
                            <a:srgbClr val="00B0F0"/>
                          </a:solidFill>
                          <a:latin typeface="Times New Roman"/>
                          <a:ea typeface="Calibri"/>
                        </a:rPr>
                        <a:t>Turbotrain </a:t>
                      </a:r>
                      <a:r>
                        <a:rPr lang="en-US" sz="1200" smtClean="0">
                          <a:latin typeface="Times New Roman"/>
                          <a:ea typeface="Calibri"/>
                        </a:rPr>
                        <a:t>(should be indexed B1.2.2)</a:t>
                      </a:r>
                      <a:endParaRPr lang="en-US" sz="1200" b="1" baseline="0" smtClean="0">
                        <a:solidFill>
                          <a:srgbClr val="CC0099"/>
                        </a:solidFill>
                        <a:latin typeface="Times New Roman" pitchFamily="18" charset="0"/>
                        <a:cs typeface="Times New Roman" pitchFamily="18" charset="0"/>
                      </a:endParaRPr>
                    </a:p>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smtClean="0">
                          <a:ln>
                            <a:noFill/>
                          </a:ln>
                          <a:solidFill>
                            <a:prstClr val="black"/>
                          </a:solidFill>
                          <a:effectLst/>
                          <a:uLnTx/>
                          <a:uFillTx/>
                          <a:latin typeface="+mn-lt"/>
                          <a:ea typeface="+mn-ea"/>
                          <a:cs typeface="+mn-cs"/>
                        </a:rPr>
                        <a:t> </a:t>
                      </a:r>
                      <a:r>
                        <a:rPr kumimoji="0" lang="en-US" sz="1200" b="1" i="0" u="none" strike="noStrike" kern="1200" cap="none" spc="0" normalizeH="0" baseline="0" noProof="0" smtClean="0">
                          <a:ln>
                            <a:noFill/>
                          </a:ln>
                          <a:solidFill>
                            <a:srgbClr val="0033CC"/>
                          </a:solidFill>
                          <a:effectLst/>
                          <a:uLnTx/>
                          <a:uFillTx/>
                          <a:latin typeface="+mn-lt"/>
                          <a:ea typeface="+mn-ea"/>
                          <a:cs typeface="+mn-cs"/>
                        </a:rPr>
                        <a:t>B1.2.1 Local rail transit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smtClean="0">
                        <a:ln>
                          <a:noFill/>
                        </a:ln>
                        <a:solidFill>
                          <a:srgbClr val="0033CC"/>
                        </a:solidFill>
                        <a:effectLst/>
                        <a:uLnTx/>
                        <a:uFillTx/>
                        <a:latin typeface="+mn-lt"/>
                        <a:ea typeface="+mn-ea"/>
                        <a:cs typeface="+mn-cs"/>
                      </a:endParaRPr>
                    </a:p>
                    <a:p>
                      <a:pPr marL="50800" marR="0">
                        <a:spcBef>
                          <a:spcPts val="0"/>
                        </a:spcBef>
                        <a:spcAft>
                          <a:spcPts val="0"/>
                        </a:spcAft>
                      </a:pPr>
                      <a:r>
                        <a:rPr lang="en-US" sz="1200" kern="0" smtClean="0">
                          <a:solidFill>
                            <a:srgbClr val="0033CC"/>
                          </a:solidFill>
                          <a:latin typeface="Times New Roman"/>
                          <a:ea typeface="Times New Roman"/>
                        </a:rPr>
                        <a:t>*</a:t>
                      </a:r>
                      <a:r>
                        <a:rPr lang="en-US" sz="1200" u="sng" kern="0" smtClean="0">
                          <a:solidFill>
                            <a:srgbClr val="0033CC"/>
                          </a:solidFill>
                          <a:latin typeface="Times New Roman"/>
                          <a:ea typeface="Times New Roman"/>
                        </a:rPr>
                        <a:t>56</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Teito Rapid Transit Authority’s automatic train operation</a:t>
                      </a:r>
                      <a:endParaRPr lang="en-US" sz="1200" kern="1400" smtClean="0">
                        <a:solidFill>
                          <a:srgbClr val="0033CC"/>
                        </a:solidFill>
                        <a:latin typeface="Times New Roman"/>
                        <a:ea typeface="Calibri"/>
                      </a:endParaRPr>
                    </a:p>
                    <a:p>
                      <a:pPr marL="50800" marR="0">
                        <a:spcBef>
                          <a:spcPts val="0"/>
                        </a:spcBef>
                        <a:spcAft>
                          <a:spcPts val="0"/>
                        </a:spcAft>
                      </a:pPr>
                      <a:r>
                        <a:rPr lang="en-US" sz="1200" kern="0" smtClean="0">
                          <a:solidFill>
                            <a:srgbClr val="0033CC"/>
                          </a:solidFill>
                          <a:latin typeface="Times New Roman"/>
                          <a:ea typeface="Times New Roman"/>
                        </a:rPr>
                        <a:t>  </a:t>
                      </a:r>
                      <a:r>
                        <a:rPr lang="en-US" sz="1200" u="sng" kern="0" smtClean="0">
                          <a:solidFill>
                            <a:srgbClr val="0033CC"/>
                          </a:solidFill>
                          <a:latin typeface="Times New Roman"/>
                          <a:ea typeface="Times New Roman"/>
                        </a:rPr>
                        <a:t>1</a:t>
                      </a:r>
                      <a:r>
                        <a:rPr lang="en-US" sz="1200" kern="0" smtClean="0">
                          <a:solidFill>
                            <a:srgbClr val="0033CC"/>
                          </a:solidFill>
                          <a:latin typeface="Times New Roman"/>
                          <a:ea typeface="Times New Roman"/>
                        </a:rPr>
                        <a:t>08</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The Alaska Railroad  </a:t>
                      </a:r>
                      <a:r>
                        <a:rPr lang="en-US" sz="1200" kern="0" smtClean="0">
                          <a:solidFill>
                            <a:srgbClr val="0033CC"/>
                          </a:solidFill>
                          <a:latin typeface="Courier New"/>
                          <a:ea typeface="Courier New"/>
                        </a:rPr>
                        <a:t> </a:t>
                      </a:r>
                      <a:r>
                        <a:rPr lang="en-US" sz="1200" kern="0" smtClean="0">
                          <a:solidFill>
                            <a:srgbClr val="0033CC"/>
                          </a:solidFill>
                          <a:latin typeface="Times New Roman"/>
                          <a:ea typeface="Times New Roman"/>
                        </a:rPr>
                        <a:t>(B1.2.1 erroneous descriptor)</a:t>
                      </a:r>
                      <a:endParaRPr lang="en-US" sz="1200" kern="1400" smtClean="0">
                        <a:solidFill>
                          <a:srgbClr val="0033CC"/>
                        </a:solidFill>
                        <a:latin typeface="Times New Roman"/>
                        <a:ea typeface="Calibri"/>
                      </a:endParaRPr>
                    </a:p>
                    <a:p>
                      <a:pPr marL="50800" marR="0">
                        <a:spcBef>
                          <a:spcPts val="0"/>
                        </a:spcBef>
                        <a:spcAft>
                          <a:spcPts val="0"/>
                        </a:spcAft>
                      </a:pPr>
                      <a:r>
                        <a:rPr lang="en-US" sz="1200" kern="0" smtClean="0">
                          <a:solidFill>
                            <a:srgbClr val="0033CC"/>
                          </a:solidFill>
                          <a:latin typeface="Times New Roman"/>
                          <a:ea typeface="Times New Roman"/>
                        </a:rPr>
                        <a:t>*</a:t>
                      </a:r>
                      <a:r>
                        <a:rPr lang="en-US" sz="1200" u="sng" kern="0" smtClean="0">
                          <a:solidFill>
                            <a:srgbClr val="0033CC"/>
                          </a:solidFill>
                          <a:latin typeface="Times New Roman"/>
                          <a:ea typeface="Times New Roman"/>
                        </a:rPr>
                        <a:t>2</a:t>
                      </a:r>
                      <a:r>
                        <a:rPr lang="en-US" sz="1200" u="none" kern="0" smtClean="0">
                          <a:solidFill>
                            <a:srgbClr val="0033CC"/>
                          </a:solidFill>
                          <a:latin typeface="Times New Roman"/>
                          <a:ea typeface="Times New Roman"/>
                        </a:rPr>
                        <a:t>13</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The rapid tramway</a:t>
                      </a:r>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Slide Number Placeholder 6"/>
          <p:cNvSpPr>
            <a:spLocks noGrp="1"/>
          </p:cNvSpPr>
          <p:nvPr>
            <p:ph type="sldNum" sz="quarter" idx="12"/>
          </p:nvPr>
        </p:nvSpPr>
        <p:spPr/>
        <p:txBody>
          <a:bodyPr/>
          <a:lstStyle/>
          <a:p>
            <a:fld id="{DB343379-1E84-47D9-98FA-A8D89ACE4B80}" type="slidenum">
              <a:rPr lang="en-US" smtClean="0"/>
              <a:pPr/>
              <a:t>8</a:t>
            </a:fld>
            <a:endParaRPr lang="en-US"/>
          </a:p>
        </p:txBody>
      </p:sp>
      <p:pic>
        <p:nvPicPr>
          <p:cNvPr id="8" name="~PP163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859703" y="5486400"/>
            <a:ext cx="593725" cy="593725"/>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615582065"/>
              </p:ext>
            </p:extLst>
          </p:nvPr>
        </p:nvGraphicFramePr>
        <p:xfrm>
          <a:off x="304800" y="228600"/>
          <a:ext cx="8714232" cy="1747520"/>
        </p:xfrm>
        <a:graphic>
          <a:graphicData uri="http://schemas.openxmlformats.org/drawingml/2006/table">
            <a:tbl>
              <a:tblPr firstRow="1" bandRow="1">
                <a:tableStyleId>{5C22544A-7EE6-4342-B048-85BDC9FD1C3A}</a:tableStyleId>
              </a:tblPr>
              <a:tblGrid>
                <a:gridCol w="2362200"/>
                <a:gridCol w="6352032"/>
              </a:tblGrid>
              <a:tr h="838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mtClean="0">
                          <a:solidFill>
                            <a:schemeClr val="tx1"/>
                          </a:solidFill>
                        </a:rPr>
                        <a:t>Main search topic   </a:t>
                      </a:r>
                      <a:endParaRPr lang="en-US"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marL="137160" marR="137160" marT="137160" marB="13716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pitchFamily="18" charset="0"/>
                          <a:cs typeface="Times New Roman" pitchFamily="18" charset="0"/>
                        </a:rPr>
                        <a:t>Vehicles fo</a:t>
                      </a:r>
                      <a:r>
                        <a:rPr lang="en-US" baseline="0" dirty="0" smtClean="0">
                          <a:solidFill>
                            <a:schemeClr val="tx1"/>
                          </a:solidFill>
                          <a:latin typeface="Times New Roman" pitchFamily="18" charset="0"/>
                          <a:cs typeface="Times New Roman" pitchFamily="18" charset="0"/>
                        </a:rPr>
                        <a:t>r rail transport</a:t>
                      </a:r>
                      <a:endParaRPr lang="en-US" dirty="0" smtClean="0">
                        <a:solidFill>
                          <a:schemeClr val="tx1"/>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400"/>
                        </a:spcBef>
                        <a:spcAft>
                          <a:spcPts val="0"/>
                        </a:spcAft>
                        <a:buClrTx/>
                        <a:buSzTx/>
                        <a:buFontTx/>
                        <a:buNone/>
                        <a:tabLst/>
                        <a:defRPr/>
                      </a:pPr>
                      <a:r>
                        <a:rPr lang="en-US" dirty="0" smtClean="0">
                          <a:solidFill>
                            <a:schemeClr val="tx1"/>
                          </a:solidFill>
                        </a:rPr>
                        <a:t>E2.1 Vehicles  AND  B1.2 </a:t>
                      </a:r>
                      <a:r>
                        <a:rPr lang="en-US" smtClean="0">
                          <a:solidFill>
                            <a:schemeClr val="tx1"/>
                          </a:solidFill>
                        </a:rPr>
                        <a:t>Rail transport</a:t>
                      </a:r>
                      <a:endParaRPr lang="en-US" dirty="0" smtClean="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370840">
                <a:tc>
                  <a:txBody>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mn-lt"/>
                          <a:ea typeface="+mn-ea"/>
                          <a:cs typeface="+mn-cs"/>
                        </a:rPr>
                        <a:t>For exploration</a:t>
                      </a:r>
                      <a:endParaRPr lang="en-US" dirty="0">
                        <a:solidFill>
                          <a:schemeClr val="tx1"/>
                        </a:solidFill>
                      </a:endParaRPr>
                    </a:p>
                  </a:txBody>
                  <a:tcPr marL="137160" marR="137160" marT="137160" marB="137160">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Vehicles for  local rail transit</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mn-lt"/>
                          <a:ea typeface="+mn-ea"/>
                          <a:cs typeface="+mn-cs"/>
                        </a:rPr>
                        <a:t>E2.1 Vehicles  AND  B1.2.1 Local rail transit</a:t>
                      </a:r>
                      <a:endParaRPr lang="en-US" dirty="0" smtClean="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3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9</a:t>
            </a:fld>
            <a:endParaRPr lang="en-US" dirty="0">
              <a:solidFill>
                <a:srgbClr val="FFFFFF"/>
              </a:solidFill>
            </a:endParaRPr>
          </a:p>
        </p:txBody>
      </p:sp>
      <p:sp>
        <p:nvSpPr>
          <p:cNvPr id="11" name="Title 1"/>
          <p:cNvSpPr>
            <a:spLocks noGrp="1"/>
          </p:cNvSpPr>
          <p:nvPr>
            <p:ph type="title"/>
          </p:nvPr>
        </p:nvSpPr>
        <p:spPr>
          <a:xfrm>
            <a:off x="822960" y="329566"/>
            <a:ext cx="7863840" cy="1346834"/>
          </a:xfrm>
        </p:spPr>
        <p:txBody>
          <a:bodyPr>
            <a:normAutofit/>
          </a:bodyPr>
          <a:lstStyle/>
          <a:p>
            <a:r>
              <a:rPr lang="en-US" sz="3600" dirty="0">
                <a:latin typeface="Calibri" panose="020F0502020204030204" pitchFamily="34" charset="0"/>
              </a:rPr>
              <a:t>Conclusion</a:t>
            </a:r>
          </a:p>
        </p:txBody>
      </p:sp>
      <p:sp>
        <p:nvSpPr>
          <p:cNvPr id="12" name="Content Placeholder 2"/>
          <p:cNvSpPr>
            <a:spLocks noGrp="1"/>
          </p:cNvSpPr>
          <p:nvPr>
            <p:ph idx="1"/>
          </p:nvPr>
        </p:nvSpPr>
        <p:spPr>
          <a:xfrm>
            <a:off x="762000" y="1981200"/>
            <a:ext cx="9372600" cy="5431156"/>
          </a:xfrm>
        </p:spPr>
        <p:txBody>
          <a:bodyPr>
            <a:normAutofit lnSpcReduction="10000"/>
          </a:bodyPr>
          <a:lstStyle/>
          <a:p>
            <a:pPr>
              <a:buNone/>
            </a:pPr>
            <a:r>
              <a:rPr lang="en-US" sz="2000" b="0" dirty="0" smtClean="0">
                <a:solidFill>
                  <a:schemeClr val="bg1"/>
                </a:solidFill>
              </a:rPr>
              <a:t> </a:t>
            </a:r>
            <a:r>
              <a:rPr lang="en-US" sz="2200" b="0" dirty="0" smtClean="0">
                <a:solidFill>
                  <a:schemeClr val="bg1"/>
                </a:solidFill>
              </a:rPr>
              <a:t>Now read </a:t>
            </a:r>
            <a:r>
              <a:rPr lang="en-US" sz="2200" b="1" smtClean="0">
                <a:solidFill>
                  <a:schemeClr val="bg1"/>
                </a:solidFill>
              </a:rPr>
              <a:t>Lessons learned,</a:t>
            </a:r>
            <a:r>
              <a:rPr lang="en-US" sz="2200" smtClean="0">
                <a:solidFill>
                  <a:schemeClr val="bg1"/>
                </a:solidFill>
              </a:rPr>
              <a:t> </a:t>
            </a:r>
            <a:r>
              <a:rPr lang="en-US" sz="2200" dirty="0">
                <a:solidFill>
                  <a:schemeClr val="bg1"/>
                </a:solidFill>
              </a:rPr>
              <a:t>Lecture Notes p</a:t>
            </a:r>
            <a:r>
              <a:rPr lang="en-US" sz="2200">
                <a:solidFill>
                  <a:schemeClr val="bg1"/>
                </a:solidFill>
              </a:rPr>
              <a:t>. </a:t>
            </a:r>
            <a:r>
              <a:rPr lang="en-US" sz="2200" smtClean="0">
                <a:solidFill>
                  <a:schemeClr val="bg1"/>
                </a:solidFill>
              </a:rPr>
              <a:t>360, bottom half</a:t>
            </a:r>
            <a:endParaRPr lang="en-US" sz="2200" b="1" smtClean="0">
              <a:solidFill>
                <a:schemeClr val="bg1"/>
              </a:solidFill>
            </a:endParaRPr>
          </a:p>
          <a:p>
            <a:pPr>
              <a:buNone/>
            </a:pPr>
            <a:endParaRPr lang="en-US" sz="2200" b="1">
              <a:solidFill>
                <a:schemeClr val="bg1"/>
              </a:solidFill>
            </a:endParaRPr>
          </a:p>
          <a:p>
            <a:pPr marL="0" indent="0">
              <a:lnSpc>
                <a:spcPct val="110000"/>
              </a:lnSpc>
              <a:buNone/>
            </a:pPr>
            <a:r>
              <a:rPr lang="en-US" sz="2200" b="1" smtClean="0">
                <a:solidFill>
                  <a:schemeClr val="bg1"/>
                </a:solidFill>
              </a:rPr>
              <a:t>There are three supplemental presentations available </a:t>
            </a:r>
            <a:br>
              <a:rPr lang="en-US" sz="2200" b="1" smtClean="0">
                <a:solidFill>
                  <a:schemeClr val="bg1"/>
                </a:solidFill>
              </a:rPr>
            </a:br>
            <a:r>
              <a:rPr lang="en-US" sz="2200" smtClean="0">
                <a:solidFill>
                  <a:schemeClr val="bg1"/>
                </a:solidFill>
              </a:rPr>
              <a:t>to broaden and deepen understanding of these concepts. </a:t>
            </a:r>
          </a:p>
          <a:p>
            <a:pPr marL="0" indent="0">
              <a:lnSpc>
                <a:spcPct val="110000"/>
              </a:lnSpc>
              <a:buNone/>
            </a:pPr>
            <a:r>
              <a:rPr lang="en-US" sz="2200" smtClean="0">
                <a:solidFill>
                  <a:schemeClr val="bg1"/>
                </a:solidFill>
              </a:rPr>
              <a:t>Lecture 9.2b is required, 9.2c and 9.2d are optional</a:t>
            </a:r>
          </a:p>
          <a:p>
            <a:pPr marL="1766888" indent="-1766888">
              <a:lnSpc>
                <a:spcPct val="110000"/>
              </a:lnSpc>
              <a:spcBef>
                <a:spcPts val="2100"/>
              </a:spcBef>
              <a:buNone/>
            </a:pPr>
            <a:r>
              <a:rPr lang="en-US" sz="2200" smtClean="0">
                <a:solidFill>
                  <a:schemeClr val="bg1"/>
                </a:solidFill>
              </a:rPr>
              <a:t>Lecture 9.2b.	In-lecture </a:t>
            </a:r>
            <a:r>
              <a:rPr lang="en-US" sz="2200">
                <a:solidFill>
                  <a:schemeClr val="bg1"/>
                </a:solidFill>
              </a:rPr>
              <a:t>exercise: Retrieval access and </a:t>
            </a:r>
            <a:r>
              <a:rPr lang="en-US" sz="2200" smtClean="0">
                <a:solidFill>
                  <a:schemeClr val="bg1"/>
                </a:solidFill>
              </a:rPr>
              <a:t>hierarchy</a:t>
            </a:r>
          </a:p>
          <a:p>
            <a:pPr marL="1766888" indent="-1766888">
              <a:lnSpc>
                <a:spcPct val="110000"/>
              </a:lnSpc>
              <a:spcBef>
                <a:spcPts val="2100"/>
              </a:spcBef>
              <a:buNone/>
            </a:pPr>
            <a:r>
              <a:rPr lang="en-US" sz="2200" smtClean="0">
                <a:solidFill>
                  <a:schemeClr val="bg1"/>
                </a:solidFill>
              </a:rPr>
              <a:t>Lecture 9.2c.	Application </a:t>
            </a:r>
            <a:r>
              <a:rPr lang="en-US" sz="2200">
                <a:solidFill>
                  <a:schemeClr val="bg1"/>
                </a:solidFill>
              </a:rPr>
              <a:t>of index language structure to </a:t>
            </a:r>
            <a:r>
              <a:rPr lang="en-US" sz="2200" smtClean="0">
                <a:solidFill>
                  <a:schemeClr val="bg1"/>
                </a:solidFill>
              </a:rPr>
              <a:t>searching.  </a:t>
            </a:r>
            <a:br>
              <a:rPr lang="en-US" sz="2200" smtClean="0">
                <a:solidFill>
                  <a:schemeClr val="bg1"/>
                </a:solidFill>
              </a:rPr>
            </a:br>
            <a:r>
              <a:rPr lang="en-US" sz="2200" smtClean="0">
                <a:solidFill>
                  <a:schemeClr val="bg1"/>
                </a:solidFill>
              </a:rPr>
              <a:t>Inclusive </a:t>
            </a:r>
            <a:r>
              <a:rPr lang="en-US" sz="2200">
                <a:solidFill>
                  <a:schemeClr val="bg1"/>
                </a:solidFill>
              </a:rPr>
              <a:t>searching. Examples from </a:t>
            </a:r>
            <a:r>
              <a:rPr lang="en-US" sz="2200" smtClean="0">
                <a:solidFill>
                  <a:schemeClr val="bg1"/>
                </a:solidFill>
              </a:rPr>
              <a:t>Medline</a:t>
            </a:r>
          </a:p>
          <a:p>
            <a:pPr marL="1766888" indent="-1766888">
              <a:lnSpc>
                <a:spcPct val="110000"/>
              </a:lnSpc>
              <a:spcBef>
                <a:spcPts val="2100"/>
              </a:spcBef>
              <a:buNone/>
            </a:pPr>
            <a:r>
              <a:rPr lang="en-US" sz="2200" smtClean="0">
                <a:solidFill>
                  <a:schemeClr val="bg1"/>
                </a:solidFill>
              </a:rPr>
              <a:t>Lecture 9.2d.	Further observations on </a:t>
            </a:r>
            <a:r>
              <a:rPr lang="en-US" sz="2200" smtClean="0">
                <a:solidFill>
                  <a:schemeClr val="bg1"/>
                </a:solidFill>
              </a:rPr>
              <a:t>the application </a:t>
            </a:r>
            <a:br>
              <a:rPr lang="en-US" sz="2200" smtClean="0">
                <a:solidFill>
                  <a:schemeClr val="bg1"/>
                </a:solidFill>
              </a:rPr>
            </a:br>
            <a:r>
              <a:rPr lang="en-US" sz="2200" smtClean="0">
                <a:solidFill>
                  <a:schemeClr val="bg1"/>
                </a:solidFill>
              </a:rPr>
              <a:t>of </a:t>
            </a:r>
            <a:r>
              <a:rPr lang="en-US" sz="2200" smtClean="0">
                <a:solidFill>
                  <a:schemeClr val="bg1"/>
                </a:solidFill>
              </a:rPr>
              <a:t>facet structure and hierarchy in indexing and searching</a:t>
            </a:r>
            <a:endParaRPr lang="en-US" sz="2200">
              <a:solidFill>
                <a:schemeClr val="bg1"/>
              </a:solidFill>
            </a:endParaRPr>
          </a:p>
          <a:p>
            <a:pPr marL="0" indent="0">
              <a:lnSpc>
                <a:spcPct val="110000"/>
              </a:lnSpc>
              <a:buNone/>
            </a:pPr>
            <a:endParaRPr lang="en-US" sz="2000" dirty="0">
              <a:solidFill>
                <a:schemeClr val="bg1"/>
              </a:solidFill>
            </a:endParaRPr>
          </a:p>
        </p:txBody>
      </p:sp>
    </p:spTree>
    <p:extLst>
      <p:ext uri="{BB962C8B-B14F-4D97-AF65-F5344CB8AC3E}">
        <p14:creationId xmlns:p14="http://schemas.microsoft.com/office/powerpoint/2010/main" val="2601174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Default Design">
  <a:themeElements>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7367</TotalTime>
  <Words>1929</Words>
  <Application>Microsoft Office PowerPoint</Application>
  <PresentationFormat>Custom</PresentationFormat>
  <Paragraphs>394</Paragraphs>
  <Slides>9</Slides>
  <Notes>7</Notes>
  <HiddenSlides>0</HiddenSlides>
  <MMClips>7</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Office Theme</vt:lpstr>
      <vt:lpstr>7_Default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dsoergel</dc:creator>
  <cp:lastModifiedBy>dsoergel</cp:lastModifiedBy>
  <cp:revision>239</cp:revision>
  <dcterms:created xsi:type="dcterms:W3CDTF">2012-03-22T03:20:36Z</dcterms:created>
  <dcterms:modified xsi:type="dcterms:W3CDTF">2016-03-20T23:33:40Z</dcterms:modified>
</cp:coreProperties>
</file>