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5" r:id="rId3"/>
    <p:sldId id="286" r:id="rId4"/>
    <p:sldId id="287" r:id="rId5"/>
    <p:sldId id="288" r:id="rId6"/>
    <p:sldId id="289" r:id="rId7"/>
    <p:sldId id="259" r:id="rId8"/>
    <p:sldId id="267" r:id="rId9"/>
    <p:sldId id="273" r:id="rId10"/>
    <p:sldId id="263" r:id="rId11"/>
    <p:sldId id="269" r:id="rId12"/>
    <p:sldId id="264" r:id="rId13"/>
    <p:sldId id="270" r:id="rId14"/>
    <p:sldId id="275" r:id="rId15"/>
    <p:sldId id="274" r:id="rId16"/>
    <p:sldId id="265" r:id="rId17"/>
    <p:sldId id="266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7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7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6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5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4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3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43" autoAdjust="0"/>
  </p:normalViewPr>
  <p:slideViewPr>
    <p:cSldViewPr>
      <p:cViewPr varScale="1">
        <p:scale>
          <a:sx n="78" d="100"/>
          <a:sy n="78" d="100"/>
        </p:scale>
        <p:origin x="-149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EC37-F0F2-4FA4-9318-90AE720883D7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3381-6521-4880-A744-B56BBFC36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1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7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7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6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5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4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3" algn="l" defTabSz="9142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for DS: Should have another document in the examples that should be found under one of these</a:t>
            </a:r>
            <a:r>
              <a:rPr lang="en-US" baseline="0" dirty="0" smtClean="0"/>
              <a:t> queries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for DS.  This document should have been indexed also with Q3.5 Demand, use.  Furthermore,</a:t>
            </a:r>
            <a:r>
              <a:rPr lang="en-US" baseline="0" dirty="0" smtClean="0"/>
              <a:t> Q3.5 should be moved to 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E3381-6521-4880-A744-B56BBFC362D1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E342-3317-4CEE-8C1D-B3C68134F42E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0F4-187B-45BE-BB7F-0125C05D0484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2298-1E34-49A2-97E1-EE55A52476BA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0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90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13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7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61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11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45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6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BE9E-F36D-4BBA-B095-C3836D2F3AC1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47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5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1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B7C2-9E5A-48AA-82FC-F98A60E8B381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9AE9-E2E5-48D7-B9A0-23599BA99585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7" indent="0">
              <a:buNone/>
              <a:defRPr sz="1600" b="1"/>
            </a:lvl5pPr>
            <a:lvl6pPr marL="2285746" indent="0">
              <a:buNone/>
              <a:defRPr sz="1600" b="1"/>
            </a:lvl6pPr>
            <a:lvl7pPr marL="2742895" indent="0">
              <a:buNone/>
              <a:defRPr sz="1600" b="1"/>
            </a:lvl7pPr>
            <a:lvl8pPr marL="3200044" indent="0">
              <a:buNone/>
              <a:defRPr sz="1600" b="1"/>
            </a:lvl8pPr>
            <a:lvl9pPr marL="365719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7" indent="0">
              <a:buNone/>
              <a:defRPr sz="1600" b="1"/>
            </a:lvl5pPr>
            <a:lvl6pPr marL="2285746" indent="0">
              <a:buNone/>
              <a:defRPr sz="1600" b="1"/>
            </a:lvl6pPr>
            <a:lvl7pPr marL="2742895" indent="0">
              <a:buNone/>
              <a:defRPr sz="1600" b="1"/>
            </a:lvl7pPr>
            <a:lvl8pPr marL="3200044" indent="0">
              <a:buNone/>
              <a:defRPr sz="1600" b="1"/>
            </a:lvl8pPr>
            <a:lvl9pPr marL="365719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FA7-E243-4B4D-903F-AD7061BDF31B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F8DD-8505-410D-8B20-22FBAE501F3C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730-2FD4-46C8-8455-5B3905CEE7EB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298" indent="0">
              <a:buNone/>
              <a:defRPr sz="1000"/>
            </a:lvl3pPr>
            <a:lvl4pPr marL="1371447" indent="0">
              <a:buNone/>
              <a:defRPr sz="900"/>
            </a:lvl4pPr>
            <a:lvl5pPr marL="1828597" indent="0">
              <a:buNone/>
              <a:defRPr sz="900"/>
            </a:lvl5pPr>
            <a:lvl6pPr marL="2285746" indent="0">
              <a:buNone/>
              <a:defRPr sz="900"/>
            </a:lvl6pPr>
            <a:lvl7pPr marL="2742895" indent="0">
              <a:buNone/>
              <a:defRPr sz="900"/>
            </a:lvl7pPr>
            <a:lvl8pPr marL="3200044" indent="0">
              <a:buNone/>
              <a:defRPr sz="900"/>
            </a:lvl8pPr>
            <a:lvl9pPr marL="365719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75F-0AA9-444D-AE49-FEF87CD203FF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9" indent="0">
              <a:buNone/>
              <a:defRPr sz="2800"/>
            </a:lvl2pPr>
            <a:lvl3pPr marL="914298" indent="0">
              <a:buNone/>
              <a:defRPr sz="2400"/>
            </a:lvl3pPr>
            <a:lvl4pPr marL="1371447" indent="0">
              <a:buNone/>
              <a:defRPr sz="2000"/>
            </a:lvl4pPr>
            <a:lvl5pPr marL="1828597" indent="0">
              <a:buNone/>
              <a:defRPr sz="2000"/>
            </a:lvl5pPr>
            <a:lvl6pPr marL="2285746" indent="0">
              <a:buNone/>
              <a:defRPr sz="2000"/>
            </a:lvl6pPr>
            <a:lvl7pPr marL="2742895" indent="0">
              <a:buNone/>
              <a:defRPr sz="2000"/>
            </a:lvl7pPr>
            <a:lvl8pPr marL="3200044" indent="0">
              <a:buNone/>
              <a:defRPr sz="2000"/>
            </a:lvl8pPr>
            <a:lvl9pPr marL="365719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298" indent="0">
              <a:buNone/>
              <a:defRPr sz="1000"/>
            </a:lvl3pPr>
            <a:lvl4pPr marL="1371447" indent="0">
              <a:buNone/>
              <a:defRPr sz="900"/>
            </a:lvl4pPr>
            <a:lvl5pPr marL="1828597" indent="0">
              <a:buNone/>
              <a:defRPr sz="900"/>
            </a:lvl5pPr>
            <a:lvl6pPr marL="2285746" indent="0">
              <a:buNone/>
              <a:defRPr sz="900"/>
            </a:lvl6pPr>
            <a:lvl7pPr marL="2742895" indent="0">
              <a:buNone/>
              <a:defRPr sz="900"/>
            </a:lvl7pPr>
            <a:lvl8pPr marL="3200044" indent="0">
              <a:buNone/>
              <a:defRPr sz="900"/>
            </a:lvl8pPr>
            <a:lvl9pPr marL="365719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E682-B610-4ECA-B7DA-F53FB62F1877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FF908-D8FA-4C28-B66B-9875CF52E3E4}" type="datetime1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3FF5-56AA-40AA-9CEC-351B078E68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2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9142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7" indent="-285718" algn="l" defTabSz="91429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3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2" indent="-228575" algn="l" defTabSz="9142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1" indent="-228575" algn="l" defTabSz="9142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0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9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8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7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7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7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828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3048000"/>
          </a:xfrm>
        </p:spPr>
        <p:txBody>
          <a:bodyPr/>
          <a:lstStyle/>
          <a:p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b="0">
                <a:latin typeface="Arial Unicode MS" pitchFamily="34" charset="-128"/>
              </a:rPr>
              <a:t>Lecture </a:t>
            </a:r>
            <a:r>
              <a:rPr lang="en-US" sz="3200" b="0" smtClean="0">
                <a:latin typeface="Arial Unicode MS" pitchFamily="34" charset="-128"/>
              </a:rPr>
              <a:t>9.2b </a:t>
            </a:r>
            <a:r>
              <a:rPr lang="en-US" sz="4800" b="0" smtClean="0">
                <a:latin typeface="Arial Unicode MS" pitchFamily="34" charset="-128"/>
              </a:rPr>
              <a:t> </a:t>
            </a:r>
            <a:r>
              <a:rPr lang="en-US" sz="4800" b="0">
                <a:latin typeface="Arial Unicode MS" pitchFamily="34" charset="-128"/>
              </a:rPr>
              <a:t/>
            </a:r>
            <a:br>
              <a:rPr lang="en-US" sz="4800" b="0">
                <a:latin typeface="Arial Unicode MS" pitchFamily="34" charset="-128"/>
              </a:rPr>
            </a:br>
            <a:r>
              <a:rPr lang="en-US" sz="3600"/>
              <a:t>In-lecture exercise</a:t>
            </a:r>
            <a:r>
              <a:rPr lang="en-US" sz="3600"/>
              <a:t>: 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/>
              <a:t>Retrieval </a:t>
            </a:r>
            <a:r>
              <a:rPr lang="en-US" sz="3600"/>
              <a:t>access and hierarchy</a:t>
            </a:r>
            <a:endParaRPr lang="en-US" sz="36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1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4102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Includes audio.			</a:t>
            </a:r>
            <a:r>
              <a:rPr lang="en-US" sz="2400" smtClean="0">
                <a:solidFill>
                  <a:srgbClr val="FFFFFF"/>
                </a:solidFill>
                <a:latin typeface="Arial Unicode MS" pitchFamily="34" charset="-128"/>
              </a:rPr>
              <a:t>	           </a:t>
            </a:r>
            <a:r>
              <a:rPr lang="en-US" sz="2400" smtClean="0">
                <a:solidFill>
                  <a:srgbClr val="FFFFFF"/>
                </a:solidFill>
                <a:latin typeface="Arial Unicode MS" pitchFamily="34" charset="-128"/>
              </a:rPr>
              <a:t>	</a:t>
            </a:r>
            <a:r>
              <a:rPr lang="en-US" sz="2400" smtClean="0">
                <a:solidFill>
                  <a:srgbClr val="FFFFFF"/>
                </a:solidFill>
                <a:latin typeface="Arial Unicode MS" pitchFamily="34" charset="-128"/>
              </a:rPr>
              <a:t>20 </a:t>
            </a:r>
            <a:r>
              <a:rPr lang="en-US" sz="2400" smtClean="0">
                <a:solidFill>
                  <a:srgbClr val="FFFFFF"/>
                </a:solidFill>
                <a:latin typeface="Arial Unicode MS" pitchFamily="34" charset="-128"/>
              </a:rPr>
              <a:t>min</a:t>
            </a:r>
            <a:endParaRPr lang="en-US" sz="2400" dirty="0" smtClean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70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04800"/>
          <a:ext cx="8001000" cy="6177160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83582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3.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Rolling Stock for London Transport's Victoria Line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5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553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B1.2.1	Local rail transit [changed from Lect. Notes]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	Vehicles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F5	Electric power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G1	Engine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M1.3	Design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M3	Acquisition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Q3.9	Other system characteristics (automation)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	Urban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S3	Europe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B1.2.1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B1.2 Rail transport, incl.;  B1Ground transport,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E2.1;  E2 Methods to move persons or freight,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G1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ref.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G1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M1.3;  M1 Research, design, and evaluation,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Q3.9;  Q3 System characteristic,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R1.1;  R1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S3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 Vehicles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B1.2.1 Local rail transit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 Vehicles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B1.2 Rail transport, inclusive</a:t>
                      </a: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 Vehicles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B1Ground transport,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E2 Methods to move persons or freight, inclusive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R1.1</a:t>
                      </a: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 Urban systems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 Research, design, and eval., incl.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~PP8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86528" y="6380162"/>
            <a:ext cx="477838" cy="47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361325"/>
              </p:ext>
            </p:extLst>
          </p:nvPr>
        </p:nvGraphicFramePr>
        <p:xfrm>
          <a:off x="533400" y="304802"/>
          <a:ext cx="8001000" cy="6189046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833120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4.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Air Transp. 1975 and Beyond - Systems Approach                                   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On your own</a:t>
                      </a:r>
                    </a:p>
                    <a:p>
                      <a:pPr algn="r"/>
                      <a:r>
                        <a:rPr lang="en-US" sz="1800" b="1" kern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Answer on next slide</a:t>
                      </a:r>
                      <a:endParaRPr lang="en-US" sz="18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8920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	Air transport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	Transportation system components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	Passenger transp. vs. freight transp.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	Traffic operations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M1.1	Research and development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	Organization, administration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Q5	Civilian vs. military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R2.3	National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S1.2	U.S.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7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393211"/>
              </p:ext>
            </p:extLst>
          </p:nvPr>
        </p:nvGraphicFramePr>
        <p:xfrm>
          <a:off x="533400" y="304802"/>
          <a:ext cx="8001000" cy="6190029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50493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4.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Air Transp. 1975 and Beyond - Systems Approach                              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Answer</a:t>
                      </a:r>
                      <a:endParaRPr lang="en-US" sz="18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8920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	Air transport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	Transportation system components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	Passenger transp. vs. freight transp.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	Traffic operations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M1.1	Research and development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	Organization, administration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Q5	Civilian vs. military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R2.3	National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S1.2	U.S.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B3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 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[Note: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We omit E inclusive, </a:t>
                      </a:r>
                      <a:r>
                        <a:rPr lang="en-US" sz="12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see </a:t>
                      </a:r>
                      <a:r>
                        <a:rPr lang="en-US" sz="1200" b="0" kern="1400" baseline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Lecture 9.2d]</a:t>
                      </a:r>
                      <a:endParaRPr lang="en-US" sz="12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J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endParaRPr lang="en-US" sz="1200" b="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M1.1;  M1 Research, design, and evaluation,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</a:t>
                      </a:r>
                      <a:endParaRPr lang="en-US" sz="1200" b="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Q5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Q5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R2.3;  R2 Beyond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S1.2;  S1 North and Central America,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 Air transport  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E Transp. system components, gen. ref.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 Air transport   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(E1 Traffic facilities,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		         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	               E Transp. system components, gen. ref.)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385289"/>
              </p:ext>
            </p:extLst>
          </p:nvPr>
        </p:nvGraphicFramePr>
        <p:xfrm>
          <a:off x="1066800" y="1397000"/>
          <a:ext cx="69342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0"/>
              </a:tblGrid>
              <a:tr h="301752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If you got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the idea, 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3200" baseline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stop.</a:t>
                      </a:r>
                      <a:endParaRPr lang="en-US" sz="3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3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If you still need more practice,</a:t>
                      </a: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go through the examples Slides 12 - 15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80999"/>
          <a:ext cx="8001000" cy="6305036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29599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5.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Technical and Economic Prospects of Air Cargo Traffic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85">
                <a:tc rowSpan="3"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	Air transport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	Vehicles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F.3	Hydrocarbons from renewable sources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G2	Turbines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	Transport of freight, material, cargo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K3	Handling, loading, unloading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	Research, design, and evaluation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Q1	Traffic flow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Q3.5	Demand, use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Q3.9	Other characteristics (automation)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R2.4	International system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	Geographic location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2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~PP25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85713" y="6441743"/>
            <a:ext cx="416257" cy="416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80999"/>
          <a:ext cx="8001000" cy="6424506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29599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5.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Technical and Economic Prospects of Air Cargo Traffic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5185">
                <a:tc rowSpan="3"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	Air transport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	Vehicles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F1.3	Hydrocarbons from renewable sources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G2	Turbines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	Transport of freight, material, cargo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K3	Handling, loading, unloading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	Research, design, and evaluation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Q1	Traffic flow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Q3.5	Demand, use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Q3.9	Other system characteristics (automation)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R2.4	International system</a:t>
                      </a:r>
                    </a:p>
                    <a:p>
                      <a:pPr>
                        <a:spcAft>
                          <a:spcPts val="3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	Geographic location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B3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E2.1;  E2 Methods to move persons or freight,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F1.3;  F1Hydrocarbons,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J2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J2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K3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K3 inclusive</a:t>
                      </a:r>
                      <a:endParaRPr lang="en-US" sz="1200" b="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M1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Q3.5;  Q3 System characteristic,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Q3.9;  Q3 System characteristic,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R2.4;  R2 Beyond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 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B3 Air transport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Q1 Traffic flow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 Transport of freight etc., incl.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R2.4 International system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~PP2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97880" y="6290555"/>
            <a:ext cx="477838" cy="47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33399"/>
          <a:ext cx="8001000" cy="6019802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08865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6.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United States Subway Requirements 1968-1990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5031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B1.2.1	Local rail transit [Changed from Lect. Notes]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E1	Traffic facilities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M2	Manufacturing, construction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N2	Costs, financing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N3	Marketing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Q2	Simulation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	System characteristic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	Urban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S1.2	U.S.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4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~PP1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28800" y="5486400"/>
            <a:ext cx="554038" cy="55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33400"/>
          <a:ext cx="8001000" cy="5857831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08865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6.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United States Subway Requirements 1968-1990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8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5031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B1.2.1	Local rail transit [Changed from Lect. Notes]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E1	Traffic facilities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M2	Manufacturing, construction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N2	Costs, financing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N3	Marketing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Q2	Simulation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	System characteristic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	Urban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S1.2	U.S.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B1.2.1;  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B1.2 Rail transport incl.;  B1Ground transport,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 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E1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Q3 </a:t>
                      </a:r>
                      <a:r>
                        <a:rPr lang="en-US" sz="12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Q3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R1.1;  R1Local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S1.2;  North and Central America, inclusive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N2 Costs, financing 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E1 Traffic facilities, incl.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B1.2.1 Local rail transit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931365"/>
              </p:ext>
            </p:extLst>
          </p:nvPr>
        </p:nvGraphicFramePr>
        <p:xfrm>
          <a:off x="304800" y="1752600"/>
          <a:ext cx="8610599" cy="28956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953000"/>
                <a:gridCol w="1905000"/>
                <a:gridCol w="1752599"/>
              </a:tblGrid>
              <a:tr h="42672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/>
                        <a:t>Introduction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4 - 5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3 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/>
                        <a:t>Required:</a:t>
                      </a:r>
                      <a:r>
                        <a:rPr lang="en-US" sz="2000" baseline="0" smtClean="0"/>
                        <a:t> Documents 1 - 4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6 - 12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Extra practice: Documents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5 - 6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14 - 17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 (without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extra practice)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 </a:t>
                      </a:r>
                      <a:r>
                        <a:rPr lang="en-US" sz="20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en-US" sz="20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26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76755"/>
              </p:ext>
            </p:extLst>
          </p:nvPr>
        </p:nvGraphicFramePr>
        <p:xfrm>
          <a:off x="304800" y="1524000"/>
          <a:ext cx="83058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4846320">
                <a:tc>
                  <a:txBody>
                    <a:bodyPr/>
                    <a:lstStyle/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Objectives: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Further solidify understanding of </a:t>
                      </a:r>
                      <a:r>
                        <a:rPr lang="en-US" sz="1800" b="0" smtClean="0">
                          <a:solidFill>
                            <a:schemeClr val="tx1"/>
                          </a:solidFill>
                        </a:rPr>
                        <a:t>inclusive </a:t>
                      </a:r>
                      <a:r>
                        <a:rPr lang="en-US" sz="1800" b="0" smtClean="0">
                          <a:solidFill>
                            <a:schemeClr val="tx1"/>
                          </a:solidFill>
                        </a:rPr>
                        <a:t>search.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</a:rPr>
                        <a:t>Task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sz="1800" b="0" smtClean="0">
                          <a:solidFill>
                            <a:schemeClr val="tx1"/>
                          </a:solidFill>
                        </a:rPr>
                        <a:t>Analyze</a:t>
                      </a:r>
                      <a:r>
                        <a:rPr lang="en-US" sz="1800" b="0" baseline="0" smtClean="0">
                          <a:solidFill>
                            <a:schemeClr val="tx1"/>
                          </a:solidFill>
                        </a:rPr>
                        <a:t> retrieval behavior of six documents, see next slide for detail.</a:t>
                      </a:r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Materials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Faceted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classification of transportation, Lecture Notes p</a:t>
                      </a:r>
                      <a:r>
                        <a:rPr lang="en-US" sz="1800" b="0" baseline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1800" b="0" baseline="0" smtClean="0">
                          <a:solidFill>
                            <a:schemeClr val="tx1"/>
                          </a:solidFill>
                        </a:rPr>
                        <a:t>362 </a:t>
                      </a:r>
                      <a:r>
                        <a:rPr lang="en-US" sz="1800" b="0" baseline="0" smtClean="0">
                          <a:solidFill>
                            <a:schemeClr val="tx1"/>
                          </a:solidFill>
                        </a:rPr>
                        <a:t>– </a:t>
                      </a:r>
                      <a:r>
                        <a:rPr lang="en-US" sz="1800" b="0" baseline="0" smtClean="0">
                          <a:solidFill>
                            <a:schemeClr val="tx1"/>
                          </a:solidFill>
                        </a:rPr>
                        <a:t>363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                       Take these two pages out of your ring binder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	Examples on Lecture Notes p</a:t>
                      </a:r>
                      <a:r>
                        <a:rPr lang="en-US" sz="1800" b="0" baseline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1800" b="0" baseline="0" smtClean="0">
                          <a:solidFill>
                            <a:schemeClr val="tx1"/>
                          </a:solidFill>
                        </a:rPr>
                        <a:t>365 - 368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to use as a workbook</a:t>
                      </a:r>
                    </a:p>
                    <a:p>
                      <a:pPr marL="0" marR="0" indent="-914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b="0" baseline="0" smtClean="0">
                          <a:solidFill>
                            <a:schemeClr val="tx1"/>
                          </a:solidFill>
                        </a:rPr>
                        <a:t>	</a:t>
                      </a:r>
                      <a:endParaRPr lang="en-US" sz="18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914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800" b="0" i="0" baseline="0" dirty="0" smtClean="0">
                          <a:solidFill>
                            <a:schemeClr val="tx1"/>
                          </a:solidFill>
                        </a:rPr>
                        <a:t>On most of the following  slides, the audio will </a:t>
                      </a:r>
                      <a:r>
                        <a:rPr lang="en-US" sz="1800" b="0" i="0" baseline="0" smtClean="0">
                          <a:solidFill>
                            <a:schemeClr val="tx1"/>
                          </a:solidFill>
                        </a:rPr>
                        <a:t>start </a:t>
                      </a:r>
                      <a:r>
                        <a:rPr lang="en-US" sz="1800" b="0" i="0" baseline="0" smtClean="0">
                          <a:solidFill>
                            <a:schemeClr val="tx1"/>
                          </a:solidFill>
                        </a:rPr>
                        <a:t>automatically.</a:t>
                      </a:r>
                      <a:endParaRPr lang="en-US" sz="1800" b="0" i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14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 smtClean="0"/>
              <a:t>Task </a:t>
            </a:r>
            <a:r>
              <a:rPr lang="en-US" sz="2000" b="0" smtClean="0">
                <a:solidFill>
                  <a:schemeClr val="bg1"/>
                </a:solidFill>
              </a:rPr>
              <a:t>(copied from Lecture Notes, p. 365)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199082"/>
              </p:ext>
            </p:extLst>
          </p:nvPr>
        </p:nvGraphicFramePr>
        <p:xfrm>
          <a:off x="304800" y="1524000"/>
          <a:ext cx="83058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4846320"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smtClean="0"/>
                        <a:t>Starting on Slide 7 are six documents which were indexed in the request-oriented approach you used in Assignment 11.</a:t>
                      </a:r>
                    </a:p>
                    <a:p>
                      <a:pPr>
                        <a:spcBef>
                          <a:spcPts val="900"/>
                        </a:spcBef>
                      </a:pPr>
                      <a:r>
                        <a:rPr lang="en-US" sz="1800" b="0" i="0" u="none" strike="noStrike" baseline="0" smtClean="0"/>
                        <a:t>Each descriptor is on a separate line. </a:t>
                      </a:r>
                    </a:p>
                    <a:p>
                      <a:pPr>
                        <a:spcBef>
                          <a:spcPts val="900"/>
                        </a:spcBef>
                      </a:pPr>
                      <a:r>
                        <a:rPr lang="en-US" sz="1800" b="0" i="0" u="none" strike="noStrike" baseline="0" smtClean="0"/>
                        <a:t>Using the hierarchy of the </a:t>
                      </a:r>
                      <a:r>
                        <a:rPr lang="en-US" sz="1800" b="0" i="1" u="none" strike="noStrike" baseline="0" smtClean="0"/>
                        <a:t>F</a:t>
                      </a:r>
                      <a:r>
                        <a:rPr lang="en-US" sz="1800" b="0" i="1" smtClean="0">
                          <a:solidFill>
                            <a:schemeClr val="tx1"/>
                          </a:solidFill>
                        </a:rPr>
                        <a:t>aceted</a:t>
                      </a:r>
                      <a:r>
                        <a:rPr lang="en-US" sz="1800" b="0" i="1" baseline="0" smtClean="0">
                          <a:solidFill>
                            <a:schemeClr val="tx1"/>
                          </a:solidFill>
                        </a:rPr>
                        <a:t> classification of transportation,</a:t>
                      </a:r>
                      <a:r>
                        <a:rPr lang="en-US" sz="1800" b="0" i="0" u="none" strike="noStrike" baseline="0" smtClean="0"/>
                        <a:t> </a:t>
                      </a:r>
                      <a:br>
                        <a:rPr lang="en-US" sz="1800" b="0" i="0" u="none" strike="noStrike" baseline="0" smtClean="0"/>
                      </a:br>
                      <a:r>
                        <a:rPr lang="en-US" sz="1800" b="0" i="0" u="none" strike="noStrike" baseline="0" smtClean="0"/>
                        <a:t>do the following:</a:t>
                      </a:r>
                    </a:p>
                    <a:p>
                      <a:endParaRPr lang="en-US" sz="1800" b="0" i="0" u="none" strike="noStrike" baseline="0" smtClean="0"/>
                    </a:p>
                    <a:p>
                      <a:pPr marL="515938" indent="-515938"/>
                      <a:r>
                        <a:rPr lang="en-US" sz="1800" b="0" i="0" u="none" strike="noStrike" baseline="0" smtClean="0"/>
                        <a:t>  1	For each descriptor (index term), list the descriptor(s) under which the document  should be found on the basis of this index term.</a:t>
                      </a:r>
                    </a:p>
                    <a:p>
                      <a:pPr marL="515938" indent="-515938"/>
                      <a:endParaRPr lang="en-US" sz="1800" b="0" i="0" u="none" strike="noStrike" baseline="0" smtClean="0"/>
                    </a:p>
                    <a:p>
                      <a:pPr marL="515938" indent="-515938"/>
                      <a:r>
                        <a:rPr lang="en-US" sz="1800" b="0" i="0" u="none" strike="noStrike" baseline="0" smtClean="0"/>
                        <a:t>  2	Give some query formulations retrieving the document. The query formulations should illustrate how a search for a combination of two broad concepts finds documents indexed by more specific concepts.</a:t>
                      </a:r>
                    </a:p>
                    <a:p>
                      <a:pPr marL="515938" indent="-515938"/>
                      <a:endParaRPr lang="en-US" sz="1800" b="0" i="0" u="none" strike="noStrike" baseline="0" smtClean="0">
                        <a:solidFill>
                          <a:schemeClr val="tx1"/>
                        </a:solidFill>
                      </a:endParaRPr>
                    </a:p>
                    <a:p>
                      <a:pPr marL="515938" indent="-515938"/>
                      <a:r>
                        <a:rPr lang="en-US" sz="1800" b="0" i="0" u="none" strike="noStrike" baseline="0" smtClean="0">
                          <a:solidFill>
                            <a:schemeClr val="tx1"/>
                          </a:solidFill>
                        </a:rPr>
                        <a:t>Document 1 on the next slide gives a worked-out example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6194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333621"/>
              </p:ext>
            </p:extLst>
          </p:nvPr>
        </p:nvGraphicFramePr>
        <p:xfrm>
          <a:off x="533400" y="304800"/>
          <a:ext cx="8001000" cy="6040560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15374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1.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Automatic control of freeway </a:t>
                      </a:r>
                      <a:r>
                        <a:rPr lang="en-US" sz="14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ramp </a:t>
                      </a:r>
                      <a:r>
                        <a:rPr lang="en-US" sz="14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traffic                                    </a:t>
                      </a:r>
                      <a:r>
                        <a:rPr lang="en-US" sz="1400" b="1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Worked-out example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7715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B1.1	Road transport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E1.1	Traffic routes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K1	Traffic communication, control, safety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M1.2	Planning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M1.3	Design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M1.4	Testing, demonstration, evaluation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Q1	Traffic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flow</a:t>
                      </a: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B1.1;  B1Ground transport,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E1.1; 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Traffic facilities, inclusive 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K1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K1Traffic communication, control, safety,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M1.2; 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Research, design, and evaluation,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M1.3;  </a:t>
                      </a:r>
                      <a:r>
                        <a:rPr lang="en-US" sz="1200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Research, design, and evaluation,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M1.4;  M1 Research, design, and evaluation, inclusive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Q1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B1 Ground transport, incl.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 E1 Traffic facilities., inclusive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39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B1.1 Road transport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 K1 Traffic comm., control, safety incl.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~PP40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91400" y="5954952"/>
            <a:ext cx="401638" cy="401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304801"/>
          <a:ext cx="8001000" cy="6019799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92805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2.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Antwerp’s new container dock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1208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B2.2	Ocean transport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E1.2	Traffic stations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	Transport of freight, material, cargo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K3	Handling, loading, unloading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R2.1	International system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S3	Europe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~PP26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86528" y="5877128"/>
            <a:ext cx="477838" cy="47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461453"/>
              </p:ext>
            </p:extLst>
          </p:nvPr>
        </p:nvGraphicFramePr>
        <p:xfrm>
          <a:off x="533400" y="304802"/>
          <a:ext cx="8001000" cy="5963431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81342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2.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Antwerp’s new container dock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1864">
                <a:tc rowSpan="3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B2.2	Ocean transport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E1.2	Traffic stations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J2	Transport of freight, material, cargo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K3	Handling, loading, unloading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R2.4	International system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4675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S3	Europe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B2.2; 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 Water transport, inclusive [O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mit B incl., see slide 15]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E1.2;   E1 Traffic facilities, inclusive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J2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gen. ref.</a:t>
                      </a:r>
                      <a:r>
                        <a:rPr lang="en-US" sz="1200" b="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;   J2 inclusive</a:t>
                      </a: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K3 Handling, loading, unloading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R2.4;   R2 Beyond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S3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B2 Water transport, incl.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E1 Traffic facilities, inclusive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B2.2 Ocean transport 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R2 Beyond local systems, inclusive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400" baseline="0" dirty="0" smtClean="0">
                        <a:solidFill>
                          <a:srgbClr val="000000"/>
                        </a:solidFill>
                        <a:latin typeface="Times New Roman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 pitchFamily="18" charset="0"/>
                        </a:rPr>
                        <a:t>B2 Water transport   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AND</a:t>
                      </a:r>
                      <a:r>
                        <a:rPr lang="en-US" sz="12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 pitchFamily="18" charset="0"/>
                        </a:rPr>
                        <a:t>   J2 Transport of freight etc. gen. ref.</a:t>
                      </a:r>
                      <a:endParaRPr lang="en-US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~PP4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72526" y="6339200"/>
            <a:ext cx="477838" cy="47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09623"/>
              </p:ext>
            </p:extLst>
          </p:nvPr>
        </p:nvGraphicFramePr>
        <p:xfrm>
          <a:off x="533400" y="304801"/>
          <a:ext cx="8001000" cy="5672524"/>
        </p:xfrm>
        <a:graphic>
          <a:graphicData uri="http://schemas.openxmlformats.org/drawingml/2006/table">
            <a:tbl>
              <a:tblPr/>
              <a:tblGrid>
                <a:gridCol w="3657600"/>
                <a:gridCol w="4343400"/>
              </a:tblGrid>
              <a:tr h="745616">
                <a:tc gridSpan="2"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Document 3.  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Rolling Stock for London Transport's Victoria Line</a:t>
                      </a:r>
                      <a:endParaRPr lang="en-US" sz="14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endParaRPr lang="en-US" sz="10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5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assigned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70"/>
                        </a:spcBef>
                        <a:spcAft>
                          <a:spcPts val="670"/>
                        </a:spcAft>
                      </a:pPr>
                      <a:r>
                        <a:rPr lang="en-US" sz="1200" b="1" kern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Descriptors under which the document should be found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9239">
                <a:tc rowSpan="3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B1.2.1	Local rail transit  [changed from Lect. Notes]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E2.1	Vehicles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F5	Electric power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G1	Engine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M1.3	Design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M3	Acquisition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Q3.9	Other system characteristics (automation)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R1.1	Urban systems</a:t>
                      </a:r>
                    </a:p>
                    <a:p>
                      <a:pPr>
                        <a:spcAft>
                          <a:spcPts val="600"/>
                        </a:spcAft>
                        <a:tabLst>
                          <a:tab pos="576263" algn="l"/>
                        </a:tabLst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S3	Europe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9000"/>
                        </a:lnSpc>
                        <a:spcBef>
                          <a:spcPts val="67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39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+mn-cs"/>
                        </a:rPr>
                        <a:t>Query formulations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9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43939"/>
            <a:ext cx="18464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~PP218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88152" y="6174999"/>
            <a:ext cx="477838" cy="4778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3319</TotalTime>
  <Words>990</Words>
  <Application>Microsoft Office PowerPoint</Application>
  <PresentationFormat>On-screen Show (4:3)</PresentationFormat>
  <Paragraphs>296</Paragraphs>
  <Slides>17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7_Default Design</vt:lpstr>
      <vt:lpstr>UB LIS 571 Soergel Lecture 9.2b   In-lecture exercise:  Retrieval access and hierarchy</vt:lpstr>
      <vt:lpstr>How to use these slides repeated</vt:lpstr>
      <vt:lpstr>Outline</vt:lpstr>
      <vt:lpstr>Introduction</vt:lpstr>
      <vt:lpstr>Task (copied from Lecture Notes, p. 365)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dsoergel</dc:creator>
  <cp:lastModifiedBy>dsoergel</cp:lastModifiedBy>
  <cp:revision>168</cp:revision>
  <dcterms:created xsi:type="dcterms:W3CDTF">2012-03-24T02:36:53Z</dcterms:created>
  <dcterms:modified xsi:type="dcterms:W3CDTF">2016-03-20T09:02:57Z</dcterms:modified>
</cp:coreProperties>
</file>