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76" r:id="rId3"/>
    <p:sldId id="296" r:id="rId4"/>
    <p:sldId id="286" r:id="rId5"/>
    <p:sldId id="282" r:id="rId6"/>
    <p:sldId id="285" r:id="rId7"/>
    <p:sldId id="283" r:id="rId8"/>
    <p:sldId id="279" r:id="rId9"/>
    <p:sldId id="287" r:id="rId10"/>
    <p:sldId id="292" r:id="rId11"/>
    <p:sldId id="293" r:id="rId12"/>
    <p:sldId id="294" r:id="rId13"/>
    <p:sldId id="29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43" autoAdjust="0"/>
  </p:normalViewPr>
  <p:slideViewPr>
    <p:cSldViewPr>
      <p:cViewPr varScale="1">
        <p:scale>
          <a:sx n="78" d="100"/>
          <a:sy n="78" d="100"/>
        </p:scale>
        <p:origin x="-149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EC37-F0F2-4FA4-9318-90AE720883D7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3381-6521-4880-A744-B56BBFC36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4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E342-3317-4CEE-8C1D-B3C68134F42E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0F4-187B-45BE-BB7F-0125C05D0484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2298-1E34-49A2-97E1-EE55A52476BA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9" indent="0" algn="ctr">
              <a:buNone/>
              <a:defRPr/>
            </a:lvl2pPr>
            <a:lvl3pPr marL="914298" indent="0" algn="ctr">
              <a:buNone/>
              <a:defRPr/>
            </a:lvl3pPr>
            <a:lvl4pPr marL="1371447" indent="0" algn="ctr">
              <a:buNone/>
              <a:defRPr/>
            </a:lvl4pPr>
            <a:lvl5pPr marL="1828597" indent="0" algn="ctr">
              <a:buNone/>
              <a:defRPr/>
            </a:lvl5pPr>
            <a:lvl6pPr marL="2285746" indent="0" algn="ctr">
              <a:buNone/>
              <a:defRPr/>
            </a:lvl6pPr>
            <a:lvl7pPr marL="2742895" indent="0" algn="ctr">
              <a:buNone/>
              <a:defRPr/>
            </a:lvl7pPr>
            <a:lvl8pPr marL="3200044" indent="0" algn="ctr">
              <a:buNone/>
              <a:defRPr/>
            </a:lvl8pPr>
            <a:lvl9pPr marL="365719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22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77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9" indent="0">
              <a:buNone/>
              <a:defRPr sz="1800"/>
            </a:lvl2pPr>
            <a:lvl3pPr marL="914298" indent="0">
              <a:buNone/>
              <a:defRPr sz="1600"/>
            </a:lvl3pPr>
            <a:lvl4pPr marL="1371447" indent="0">
              <a:buNone/>
              <a:defRPr sz="1400"/>
            </a:lvl4pPr>
            <a:lvl5pPr marL="1828597" indent="0">
              <a:buNone/>
              <a:defRPr sz="1400"/>
            </a:lvl5pPr>
            <a:lvl6pPr marL="2285746" indent="0">
              <a:buNone/>
              <a:defRPr sz="1400"/>
            </a:lvl6pPr>
            <a:lvl7pPr marL="2742895" indent="0">
              <a:buNone/>
              <a:defRPr sz="1400"/>
            </a:lvl7pPr>
            <a:lvl8pPr marL="3200044" indent="0">
              <a:buNone/>
              <a:defRPr sz="1400"/>
            </a:lvl8pPr>
            <a:lvl9pPr marL="365719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62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82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7" indent="0">
              <a:buNone/>
              <a:defRPr sz="1600" b="1"/>
            </a:lvl5pPr>
            <a:lvl6pPr marL="2285746" indent="0">
              <a:buNone/>
              <a:defRPr sz="1600" b="1"/>
            </a:lvl6pPr>
            <a:lvl7pPr marL="2742895" indent="0">
              <a:buNone/>
              <a:defRPr sz="1600" b="1"/>
            </a:lvl7pPr>
            <a:lvl8pPr marL="3200044" indent="0">
              <a:buNone/>
              <a:defRPr sz="1600" b="1"/>
            </a:lvl8pPr>
            <a:lvl9pPr marL="365719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7" indent="0">
              <a:buNone/>
              <a:defRPr sz="1600" b="1"/>
            </a:lvl4pPr>
            <a:lvl5pPr marL="1828597" indent="0">
              <a:buNone/>
              <a:defRPr sz="1600" b="1"/>
            </a:lvl5pPr>
            <a:lvl6pPr marL="2285746" indent="0">
              <a:buNone/>
              <a:defRPr sz="1600" b="1"/>
            </a:lvl6pPr>
            <a:lvl7pPr marL="2742895" indent="0">
              <a:buNone/>
              <a:defRPr sz="1600" b="1"/>
            </a:lvl7pPr>
            <a:lvl8pPr marL="3200044" indent="0">
              <a:buNone/>
              <a:defRPr sz="1600" b="1"/>
            </a:lvl8pPr>
            <a:lvl9pPr marL="365719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97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3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41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298" indent="0">
              <a:buNone/>
              <a:defRPr sz="1000"/>
            </a:lvl3pPr>
            <a:lvl4pPr marL="1371447" indent="0">
              <a:buNone/>
              <a:defRPr sz="900"/>
            </a:lvl4pPr>
            <a:lvl5pPr marL="1828597" indent="0">
              <a:buNone/>
              <a:defRPr sz="900"/>
            </a:lvl5pPr>
            <a:lvl6pPr marL="2285746" indent="0">
              <a:buNone/>
              <a:defRPr sz="900"/>
            </a:lvl6pPr>
            <a:lvl7pPr marL="2742895" indent="0">
              <a:buNone/>
              <a:defRPr sz="900"/>
            </a:lvl7pPr>
            <a:lvl8pPr marL="3200044" indent="0">
              <a:buNone/>
              <a:defRPr sz="900"/>
            </a:lvl8pPr>
            <a:lvl9pPr marL="365719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BE9E-F36D-4BBA-B095-C3836D2F3AC1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9" indent="0">
              <a:buNone/>
              <a:defRPr sz="2800"/>
            </a:lvl2pPr>
            <a:lvl3pPr marL="914298" indent="0">
              <a:buNone/>
              <a:defRPr sz="2400"/>
            </a:lvl3pPr>
            <a:lvl4pPr marL="1371447" indent="0">
              <a:buNone/>
              <a:defRPr sz="2000"/>
            </a:lvl4pPr>
            <a:lvl5pPr marL="1828597" indent="0">
              <a:buNone/>
              <a:defRPr sz="2000"/>
            </a:lvl5pPr>
            <a:lvl6pPr marL="2285746" indent="0">
              <a:buNone/>
              <a:defRPr sz="2000"/>
            </a:lvl6pPr>
            <a:lvl7pPr marL="2742895" indent="0">
              <a:buNone/>
              <a:defRPr sz="2000"/>
            </a:lvl7pPr>
            <a:lvl8pPr marL="3200044" indent="0">
              <a:buNone/>
              <a:defRPr sz="2000"/>
            </a:lvl8pPr>
            <a:lvl9pPr marL="365719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298" indent="0">
              <a:buNone/>
              <a:defRPr sz="1000"/>
            </a:lvl3pPr>
            <a:lvl4pPr marL="1371447" indent="0">
              <a:buNone/>
              <a:defRPr sz="900"/>
            </a:lvl4pPr>
            <a:lvl5pPr marL="1828597" indent="0">
              <a:buNone/>
              <a:defRPr sz="900"/>
            </a:lvl5pPr>
            <a:lvl6pPr marL="2285746" indent="0">
              <a:buNone/>
              <a:defRPr sz="900"/>
            </a:lvl6pPr>
            <a:lvl7pPr marL="2742895" indent="0">
              <a:buNone/>
              <a:defRPr sz="900"/>
            </a:lvl7pPr>
            <a:lvl8pPr marL="3200044" indent="0">
              <a:buNone/>
              <a:defRPr sz="900"/>
            </a:lvl8pPr>
            <a:lvl9pPr marL="365719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85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2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6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B7C2-9E5A-48AA-82FC-F98A60E8B381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9AE9-E2E5-48D7-B9A0-23599BA99585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FA7-E243-4B4D-903F-AD7061BDF31B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F8DD-8505-410D-8B20-22FBAE501F3C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730-2FD4-46C8-8455-5B3905CEE7EB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75F-0AA9-444D-AE49-FEF87CD203FF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E682-B610-4ECA-B7DA-F53FB62F1877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FF908-D8FA-4C28-B66B-9875CF52E3E4}" type="datetime1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3FF5-56AA-40AA-9CEC-351B078E68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2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29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defTabSz="914298"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defTabSz="91429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581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149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298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447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597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862" indent="-342862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867" indent="-28571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2873" indent="-2285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22" indent="-22857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71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20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69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18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67" indent="-22857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7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7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www.dsoergel.com/UBLIS571DS-09.2c-2Lecture9.2cApplicationOfIndexLanguagePagesMeSHPenicillins.pdf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://www.dsoergel.com/UBLIS571DS-09.2c-2Lecture9.2cApplicationOfIndexLanguageSlidesCMeSHPenicillins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hyperlink" Target="http://www.dsoergel.com/UBLIS571DS-09.2c-2Lecture9.2cApplicationOfIndexLanguageSlidesCMeSHPenicillins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lm.nih.gov/cgi/mesh/2013/MB_cgi?mode=&amp;term=Amdinocillin&amp;field=entry" TargetMode="External"/><Relationship Id="rId13" Type="http://schemas.openxmlformats.org/officeDocument/2006/relationships/hyperlink" Target="http://www.nlm.nih.gov/cgi/mesh/2013/MB_cgi?mode=&amp;term=Penicillanic+Acid&amp;field=entry" TargetMode="Externa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nlm.nih.gov/cgi/mesh/2013/MB_cgi?mode=&amp;term=Penicillins&amp;field=entry" TargetMode="External"/><Relationship Id="rId12" Type="http://schemas.openxmlformats.org/officeDocument/2006/relationships/hyperlink" Target="http://www.nlm.nih.gov/cgi/mesh/2013/MB_cgi?mode=&amp;term=Oxacillin&amp;field=entry" TargetMode="External"/><Relationship Id="rId17" Type="http://schemas.openxmlformats.org/officeDocument/2006/relationships/hyperlink" Target="http://www.nlm.nih.gov/cgi/mesh/2013/MB_cgi?mode=&amp;term=Ticarcillin&amp;field=entry" TargetMode="External"/><Relationship Id="rId2" Type="http://schemas.openxmlformats.org/officeDocument/2006/relationships/audio" Target="../media/media3.wav"/><Relationship Id="rId16" Type="http://schemas.openxmlformats.org/officeDocument/2006/relationships/hyperlink" Target="http://www.nlm.nih.gov/cgi/mesh/2013/MB_cgi?mode=&amp;term=Sulbactam&amp;field=entry" TargetMode="External"/><Relationship Id="rId1" Type="http://schemas.microsoft.com/office/2007/relationships/media" Target="../media/media3.wav"/><Relationship Id="rId6" Type="http://schemas.openxmlformats.org/officeDocument/2006/relationships/hyperlink" Target="http://www.nlm.nih.gov/cgi/mesh/2013/MB_cgi?mode=&amp;term=Monobactams&amp;field=entry" TargetMode="External"/><Relationship Id="rId11" Type="http://schemas.openxmlformats.org/officeDocument/2006/relationships/hyperlink" Target="http://www.nlm.nih.gov/cgi/mesh/2013/MB_cgi?mode=&amp;term=Nafcillin&amp;field=entry" TargetMode="External"/><Relationship Id="rId5" Type="http://schemas.openxmlformats.org/officeDocument/2006/relationships/hyperlink" Target="http://www.nlm.nih.gov/cgi/mesh/2013/MB_cgi?mode=&amp;term=beta-Lactams&amp;field=entry" TargetMode="External"/><Relationship Id="rId15" Type="http://schemas.openxmlformats.org/officeDocument/2006/relationships/hyperlink" Target="http://www.nlm.nih.gov/cgi/mesh/2013/MB_cgi?mode=&amp;term=Penicillin+V&amp;field=entry" TargetMode="External"/><Relationship Id="rId10" Type="http://schemas.openxmlformats.org/officeDocument/2006/relationships/hyperlink" Target="http://www.nlm.nih.gov/cgi/mesh/2013/MB_cgi?mode=&amp;term=Methicillin&amp;field=entry" TargetMode="External"/><Relationship Id="rId4" Type="http://schemas.openxmlformats.org/officeDocument/2006/relationships/hyperlink" Target="http://www.nlm.nih.gov/cgi/mesh/2013/MB_cgi?mode=&amp;term=Sulfur+Compounds&amp;field=entry" TargetMode="External"/><Relationship Id="rId9" Type="http://schemas.openxmlformats.org/officeDocument/2006/relationships/hyperlink" Target="http://www.nlm.nih.gov/cgi/mesh/2013/MB_cgi?mode=&amp;term=Cyclacillin&amp;field=entry" TargetMode="External"/><Relationship Id="rId14" Type="http://schemas.openxmlformats.org/officeDocument/2006/relationships/hyperlink" Target="http://www.nlm.nih.gov/cgi/mesh/2013/MB_cgi?mode=&amp;term=Penicillin+G&amp;field=entr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660225"/>
              </p:ext>
            </p:extLst>
          </p:nvPr>
        </p:nvGraphicFramePr>
        <p:xfrm>
          <a:off x="228600" y="152400"/>
          <a:ext cx="8763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/>
              </a:tblGrid>
              <a:tr h="5232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UB LIS 571 Soergel .  Lecture 9.2c</a:t>
                      </a:r>
                    </a:p>
                    <a:p>
                      <a:pPr algn="ctr"/>
                      <a:r>
                        <a:rPr kumimoji="0" lang="en-US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Application of index language structure to searching</a:t>
                      </a:r>
                    </a:p>
                    <a:p>
                      <a:pPr algn="ctr"/>
                      <a:r>
                        <a:rPr kumimoji="0" lang="en-US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 Inclusive searching. Examples </a:t>
                      </a:r>
                      <a:r>
                        <a:rPr kumimoji="0" lang="en-US" sz="19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from Medline. Optional</a:t>
                      </a:r>
                      <a:endParaRPr lang="en-US" sz="19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296530"/>
              </p:ext>
            </p:extLst>
          </p:nvPr>
        </p:nvGraphicFramePr>
        <p:xfrm>
          <a:off x="228600" y="1445308"/>
          <a:ext cx="8305800" cy="4980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3129918">
                <a:tc>
                  <a:txBody>
                    <a:bodyPr/>
                    <a:lstStyle/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mtClean="0">
                          <a:solidFill>
                            <a:schemeClr val="bg1"/>
                          </a:solidFill>
                        </a:rPr>
                        <a:t>Objectives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: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Further solidify understanding of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		inclusive search,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		descriptor, general reference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 vs.  descriptor, inclusive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Materials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Medical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 Subject Headings (MeSH) excerpt: Penicillins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200" b="0" baseline="0" smtClean="0">
                          <a:solidFill>
                            <a:schemeClr val="bg1"/>
                          </a:solidFill>
                        </a:rPr>
                        <a:t>	</a:t>
                      </a:r>
                      <a:r>
                        <a:rPr lang="en-US" sz="1200" b="0" baseline="0" smtClean="0">
                          <a:solidFill>
                            <a:schemeClr val="bg1"/>
                          </a:solidFill>
                          <a:hlinkClick r:id="rId4"/>
                        </a:rPr>
                        <a:t>http://www.dsoergel.com/UBLIS571DS-09.2c-2Lecture9.2cApplicationOfIndexLanguageSlidesCMeSHPenicillins.pdf</a:t>
                      </a:r>
                      <a:endParaRPr lang="en-US" sz="1200" b="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bg1"/>
                          </a:solidFill>
                        </a:rPr>
                        <a:t>	(For more context, not required to understand </a:t>
                      </a:r>
                      <a:r>
                        <a:rPr lang="en-US" b="0" baseline="0" smtClean="0">
                          <a:solidFill>
                            <a:schemeClr val="bg1"/>
                          </a:solidFill>
                        </a:rPr>
                        <a:t>the slides.</a:t>
                      </a:r>
                      <a:br>
                        <a:rPr lang="en-US" b="0" baseline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b="0" baseline="0" smtClean="0">
                          <a:solidFill>
                            <a:schemeClr val="bg1"/>
                          </a:solidFill>
                        </a:rPr>
                        <a:t>	You could print this to have it handy.)</a:t>
                      </a:r>
                      <a:endParaRPr lang="en-US" b="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5229">
                <a:tc>
                  <a:txBody>
                    <a:bodyPr/>
                    <a:lstStyle/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mtClean="0">
                          <a:solidFill>
                            <a:schemeClr val="bg1"/>
                          </a:solidFill>
                        </a:rPr>
                        <a:t>This presentation</a:t>
                      </a:r>
                      <a:r>
                        <a:rPr lang="en-US" baseline="0" smtClean="0">
                          <a:solidFill>
                            <a:schemeClr val="bg1"/>
                          </a:solidFill>
                        </a:rPr>
                        <a:t> has audio (start manually) but can be understood without it</a:t>
                      </a:r>
                      <a:endParaRPr lang="en-US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smtClean="0">
                          <a:solidFill>
                            <a:schemeClr val="bg1"/>
                          </a:solidFill>
                        </a:rPr>
                        <a:t>If you wish to listen to the audio,</a:t>
                      </a:r>
                      <a:r>
                        <a:rPr lang="en-US" b="0" baseline="0" smtClean="0">
                          <a:solidFill>
                            <a:schemeClr val="bg1"/>
                          </a:solidFill>
                        </a:rPr>
                        <a:t> you need to start it on each slide.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1627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bg1"/>
                          </a:solidFill>
                        </a:rPr>
                        <a:t>No outline (short presentation,</a:t>
                      </a:r>
                      <a:r>
                        <a:rPr lang="en-US" baseline="0" smtClean="0">
                          <a:solidFill>
                            <a:schemeClr val="bg1"/>
                          </a:solidFill>
                        </a:rPr>
                        <a:t> not needed)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1627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bg1"/>
                          </a:solidFill>
                        </a:rPr>
                        <a:t>Includes audio</a:t>
                      </a:r>
                      <a:r>
                        <a:rPr lang="en-US" baseline="0" smtClean="0">
                          <a:solidFill>
                            <a:schemeClr val="bg1"/>
                          </a:solidFill>
                        </a:rPr>
                        <a:t>                                                                                                                   20 min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T="91440" marB="9144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5867400"/>
            <a:ext cx="487362" cy="487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3607574"/>
            <a:ext cx="74675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  <a:hlinkClick r:id="rId6"/>
              </a:rPr>
              <a:t>http://www.dsoergel.com/UBLIS571DS-09.2c-2Lecture9.2cApplicationOfIndexLanguagePagesMeSHPenicillins.pdf</a:t>
            </a:r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0"/>
    </mc:Choice>
    <mc:Fallback xmlns=""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68580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Penicillins </a:t>
            </a:r>
            <a:endParaRPr lang="en-US" b="1" smtClean="0">
              <a:solidFill>
                <a:srgbClr val="FF0000"/>
              </a:solidFill>
            </a:endParaRPr>
          </a:p>
          <a:p>
            <a:r>
              <a:rPr lang="en-US" smtClean="0"/>
              <a:t>[</a:t>
            </a:r>
            <a:r>
              <a:rPr lang="en-US" dirty="0"/>
              <a:t>In Dialog, this is Penicillins, </a:t>
            </a:r>
            <a:r>
              <a:rPr lang="en-US" dirty="0" smtClean="0"/>
              <a:t>general references, </a:t>
            </a:r>
            <a:r>
              <a:rPr lang="en-US" dirty="0"/>
              <a:t>finds </a:t>
            </a:r>
            <a:r>
              <a:rPr lang="en-US" dirty="0" smtClean="0"/>
              <a:t>~10,000 </a:t>
            </a:r>
            <a:r>
              <a:rPr lang="en-US" dirty="0"/>
              <a:t>docs</a:t>
            </a:r>
            <a:r>
              <a:rPr lang="en-US" dirty="0" smtClean="0"/>
              <a:t>]</a:t>
            </a:r>
          </a:p>
          <a:p>
            <a:r>
              <a:rPr lang="en-US" dirty="0" smtClean="0"/>
              <a:t>Note that the documents found are general documents that apply to the entire drug class of </a:t>
            </a:r>
            <a:r>
              <a:rPr lang="en-US" b="1" dirty="0">
                <a:solidFill>
                  <a:srgbClr val="FF0000"/>
                </a:solidFill>
              </a:rPr>
              <a:t>Penicillins</a:t>
            </a:r>
            <a:r>
              <a:rPr lang="en-US" dirty="0" smtClean="0"/>
              <a:t> or many members of the class. This is a subset of all documents that deal with </a:t>
            </a:r>
            <a:r>
              <a:rPr lang="en-US" b="1" dirty="0" smtClean="0">
                <a:solidFill>
                  <a:srgbClr val="FF0000"/>
                </a:solidFill>
              </a:rPr>
              <a:t>Penicillins </a:t>
            </a:r>
            <a:r>
              <a:rPr lang="en-US" dirty="0" smtClean="0"/>
              <a:t>or </a:t>
            </a:r>
            <a:r>
              <a:rPr lang="en-US" smtClean="0"/>
              <a:t>any specific member of the class, such as </a:t>
            </a:r>
            <a:r>
              <a:rPr lang="en-US" b="1" smtClean="0">
                <a:solidFill>
                  <a:srgbClr val="0070C0"/>
                </a:solidFill>
              </a:rPr>
              <a:t>Nafcillin</a:t>
            </a:r>
            <a:r>
              <a:rPr lang="en-US" b="1" smtClean="0">
                <a:solidFill>
                  <a:srgbClr val="00B050"/>
                </a:solidFill>
              </a:rPr>
              <a:t> </a:t>
            </a:r>
            <a:r>
              <a:rPr lang="en-US" b="1" smtClean="0"/>
              <a:t>or </a:t>
            </a:r>
            <a:r>
              <a:rPr lang="en-US" b="1" smtClean="0">
                <a:solidFill>
                  <a:srgbClr val="00B050"/>
                </a:solidFill>
              </a:rPr>
              <a:t>Amoxicillin</a:t>
            </a:r>
            <a:r>
              <a:rPr lang="en-US" b="1" smtClean="0"/>
              <a:t> </a:t>
            </a:r>
            <a:r>
              <a:rPr lang="en-US" smtClean="0"/>
              <a:t>.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319307"/>
              </p:ext>
            </p:extLst>
          </p:nvPr>
        </p:nvGraphicFramePr>
        <p:xfrm>
          <a:off x="984537" y="2687807"/>
          <a:ext cx="7388225" cy="3403600"/>
        </p:xfrm>
        <a:graphic>
          <a:graphicData uri="http://schemas.openxmlformats.org/drawingml/2006/table">
            <a:tbl>
              <a:tblPr firstRow="1" firstCol="1" bandRow="1"/>
              <a:tblGrid>
                <a:gridCol w="358775"/>
                <a:gridCol w="358775"/>
                <a:gridCol w="4956175"/>
                <a:gridCol w="1200150"/>
                <a:gridCol w="51435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D1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 systematic review … of anti-pseudomonal penicillins … 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D2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Development of new drugs …: the penicillin binding 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D3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Cephalosporins for patients with penicillin allergy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D4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Possible case of nafcillin-induced acute interstitial nephritis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Nafcillin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D5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Iterative combinatorial mutagenesis … penicillin G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Penicillin G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D6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The effects of varying acidity … efficacy of ampicillin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Ampicillin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D7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 comparative study of amoxicillin, …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Amoxicillin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D8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Antibiotics for non-pneumonic respiratory-tract infections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Amoxicillin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D9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Crystal structure of a preacylation … sulbactam bound …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Sulbactam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9621" y="620104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12"/>
    </mc:Choice>
    <mc:Fallback xmlns="">
      <p:transition spd="slow" advTm="8801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888" y="685800"/>
            <a:ext cx="735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S </a:t>
            </a:r>
            <a:r>
              <a:rPr lang="en-US" b="1" dirty="0"/>
              <a:t>Penicillins</a:t>
            </a:r>
            <a:r>
              <a:rPr lang="en-US" b="1"/>
              <a:t>! </a:t>
            </a:r>
            <a:endParaRPr lang="en-US" b="1" smtClean="0"/>
          </a:p>
          <a:p>
            <a:r>
              <a:rPr lang="en-US" smtClean="0"/>
              <a:t>[In </a:t>
            </a:r>
            <a:r>
              <a:rPr lang="en-US" dirty="0"/>
              <a:t>Dialog, this is Penicillins, inclusive, finds </a:t>
            </a:r>
            <a:r>
              <a:rPr lang="en-US" dirty="0" smtClean="0"/>
              <a:t>~30,000 </a:t>
            </a:r>
            <a:r>
              <a:rPr lang="en-US" dirty="0"/>
              <a:t>docs]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178338"/>
              </p:ext>
            </p:extLst>
          </p:nvPr>
        </p:nvGraphicFramePr>
        <p:xfrm>
          <a:off x="846674" y="1828800"/>
          <a:ext cx="7388225" cy="3313430"/>
        </p:xfrm>
        <a:graphic>
          <a:graphicData uri="http://schemas.openxmlformats.org/drawingml/2006/table">
            <a:tbl>
              <a:tblPr firstRow="1" firstCol="1" bandRow="1"/>
              <a:tblGrid>
                <a:gridCol w="358775"/>
                <a:gridCol w="358775"/>
                <a:gridCol w="4956175"/>
                <a:gridCol w="1200150"/>
                <a:gridCol w="51435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D1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systematic review … of anti-pseudomonal penicillins … 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D2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Development of new drugs …: the penicillin binding 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D3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Cephalosporins for patients with penicillin allergy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D4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Possible case of nafcillin-induced acute interstitial nephritis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D5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Iterative combinatorial mutagenesis … penicillin G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D6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The effects of varying acidity … efficacy of ampicillin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D7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comparative study of amoxicillin, …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D8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Antibiotics for non-pneumonic respiratory-tract infections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D9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Crystal structure of a preacylation … sulbactam bound …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79101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8"/>
    </mc:Choice>
    <mc:Fallback xmlns="">
      <p:transition spd="slow" advTm="11487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6858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showing</a:t>
            </a:r>
          </a:p>
          <a:p>
            <a:pPr marL="457200"/>
            <a:r>
              <a:rPr lang="en-US" dirty="0" smtClean="0"/>
              <a:t>Descriptor used in indexing a document</a:t>
            </a:r>
          </a:p>
          <a:p>
            <a:pPr marL="457200"/>
            <a:r>
              <a:rPr lang="en-US" dirty="0" smtClean="0"/>
              <a:t>Descriptors under which a document so indexed should be found in a search</a:t>
            </a:r>
            <a:endParaRPr lang="en-US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952604"/>
              </p:ext>
            </p:extLst>
          </p:nvPr>
        </p:nvGraphicFramePr>
        <p:xfrm>
          <a:off x="990601" y="1981202"/>
          <a:ext cx="7162800" cy="3002754"/>
        </p:xfrm>
        <a:graphic>
          <a:graphicData uri="http://schemas.openxmlformats.org/drawingml/2006/table">
            <a:tbl>
              <a:tblPr firstRow="1" firstCol="1" bandRow="1"/>
              <a:tblGrid>
                <a:gridCol w="1723449"/>
                <a:gridCol w="2731074"/>
                <a:gridCol w="2708277"/>
              </a:tblGrid>
              <a:tr h="6039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Indexing descriptor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Searching descriptors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Penicillins, gen. ref.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Penicillins,</a:t>
                      </a:r>
                      <a:r>
                        <a:rPr lang="en-US" sz="1200" b="1" baseline="0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78038" y="27416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56388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0"/>
    </mc:Choice>
    <mc:Fallback xmlns="">
      <p:transition spd="slow" advTm="1645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990895"/>
              </p:ext>
            </p:extLst>
          </p:nvPr>
        </p:nvGraphicFramePr>
        <p:xfrm>
          <a:off x="228600" y="152400"/>
          <a:ext cx="83058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1" noProof="0" dirty="0" smtClean="0">
                          <a:solidFill>
                            <a:srgbClr val="FFCC66"/>
                          </a:solidFill>
                          <a:latin typeface="+mj-lt"/>
                          <a:ea typeface="+mj-ea"/>
                          <a:cs typeface="+mj-cs"/>
                        </a:rPr>
                        <a:t>UB LIS 571 Soergel .  Lecture 9.2c</a:t>
                      </a:r>
                    </a:p>
                    <a:p>
                      <a:pPr algn="ctr"/>
                      <a:r>
                        <a:rPr lang="en-US" sz="1900" b="1" noProof="0" dirty="0" smtClean="0">
                          <a:solidFill>
                            <a:srgbClr val="FFCC66"/>
                          </a:solidFill>
                          <a:latin typeface="+mj-lt"/>
                          <a:ea typeface="+mj-ea"/>
                          <a:cs typeface="+mj-cs"/>
                        </a:rPr>
                        <a:t>Application of index language structure to searching</a:t>
                      </a:r>
                    </a:p>
                    <a:p>
                      <a:pPr algn="ctr"/>
                      <a:r>
                        <a:rPr lang="en-US" sz="1900" b="1" noProof="0" dirty="0" smtClean="0">
                          <a:solidFill>
                            <a:srgbClr val="FFCC66"/>
                          </a:solidFill>
                          <a:latin typeface="+mj-lt"/>
                          <a:ea typeface="+mj-ea"/>
                          <a:cs typeface="+mj-cs"/>
                        </a:rPr>
                        <a:t> Inclusive searching. Examples </a:t>
                      </a:r>
                      <a:r>
                        <a:rPr lang="en-US" sz="1900" b="1" noProof="0" smtClean="0">
                          <a:solidFill>
                            <a:srgbClr val="FFCC66"/>
                          </a:solidFill>
                          <a:latin typeface="+mj-lt"/>
                          <a:ea typeface="+mj-ea"/>
                          <a:cs typeface="+mj-cs"/>
                        </a:rPr>
                        <a:t>from Medline. Optional</a:t>
                      </a:r>
                      <a:endParaRPr lang="en-US" sz="1900" b="1" dirty="0">
                        <a:solidFill>
                          <a:srgbClr val="FFCC66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802899"/>
              </p:ext>
            </p:extLst>
          </p:nvPr>
        </p:nvGraphicFramePr>
        <p:xfrm>
          <a:off x="228600" y="1445308"/>
          <a:ext cx="8305800" cy="4980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3129918">
                <a:tc>
                  <a:txBody>
                    <a:bodyPr/>
                    <a:lstStyle/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Objectives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: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Further solidify understanding of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		inclusive search,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		descriptor, general reference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vs.  descriptor, inclusive</a:t>
                      </a:r>
                      <a:endParaRPr lang="en-US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Materials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Medical</a:t>
                      </a:r>
                      <a:r>
                        <a:rPr lang="en-US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Subject Headings (MeSH) excerpt: Penicillins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200" b="0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	</a:t>
                      </a:r>
                      <a:r>
                        <a:rPr lang="en-US" sz="1200" b="0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hlinkClick r:id="rId4"/>
                        </a:rPr>
                        <a:t>http://www.dsoergel.com/UBLIS571DS-09.2c-2Lecture9.2cApplicationOfIndexLanguageSlidesCMeSHPenicillins.pdf</a:t>
                      </a:r>
                      <a:endParaRPr lang="en-US" sz="1200" b="0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	(For more context, not required to understand </a:t>
                      </a:r>
                      <a:r>
                        <a:rPr lang="en-US" b="0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the slides.</a:t>
                      </a:r>
                      <a:br>
                        <a:rPr lang="en-US" b="0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en-US" b="0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	You could print this to have it handy.)</a:t>
                      </a:r>
                      <a:endParaRPr lang="en-US" b="0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5229">
                <a:tc>
                  <a:txBody>
                    <a:bodyPr/>
                    <a:lstStyle/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This presentation</a:t>
                      </a:r>
                      <a:r>
                        <a:rPr lang="en-US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has audio (start manually) but can be understood without it</a:t>
                      </a:r>
                      <a:endParaRPr lang="en-US" smtClean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If you wish to listen to the audio,</a:t>
                      </a:r>
                      <a:r>
                        <a:rPr lang="en-US" b="0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you need to start it on each slide.</a:t>
                      </a:r>
                      <a:endParaRPr lang="en-US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1627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No outline (short presentation,</a:t>
                      </a:r>
                      <a:r>
                        <a:rPr lang="en-US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not needed)</a:t>
                      </a:r>
                      <a:endParaRPr lang="en-US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1627"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Includes audio</a:t>
                      </a:r>
                      <a:r>
                        <a:rPr lang="en-US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                                                                                                                 20 min</a:t>
                      </a:r>
                      <a:endParaRPr lang="en-US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91440" marB="9144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538214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EEF61-8D60-4DE0-A483-5CA56E0DD854}" type="slidenum">
              <a:rPr lang="en-US" smtClean="0"/>
              <a:pPr>
                <a:defRPr/>
              </a:pPr>
              <a:t>3</a:t>
            </a:fld>
            <a:endParaRPr lang="en-US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890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Introduction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The examples in this set of slides require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A hierarchy of concepts. We use an excerpt from MeSH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An understanding of how indexing is done – the Cardinal rule of indexing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A sample set of indexed documents – taken from Medline</a:t>
            </a: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Then several searches will demonstrate </a:t>
            </a:r>
          </a:p>
          <a:p>
            <a:pPr marL="0" indent="0" eaLnBrk="1" hangingPunct="1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A search for a specific descriptor (</a:t>
            </a:r>
            <a:r>
              <a:rPr lang="en-US" sz="1800" dirty="0" smtClean="0">
                <a:solidFill>
                  <a:srgbClr val="00B050"/>
                </a:solidFill>
              </a:rPr>
              <a:t>Amoxicillin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 smtClean="0">
                <a:solidFill>
                  <a:srgbClr val="000000"/>
                </a:solidFill>
              </a:rPr>
              <a:t>A search for a broad descriptor, general reference (</a:t>
            </a:r>
            <a:r>
              <a:rPr lang="en-US" sz="1800" dirty="0" smtClean="0">
                <a:solidFill>
                  <a:srgbClr val="C00000"/>
                </a:solidFill>
              </a:rPr>
              <a:t>Penicillins, general reference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 search for a broad descriptor, including all its narrower terms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/>
              <a:t>Penicillins, </a:t>
            </a:r>
            <a:r>
              <a:rPr lang="en-US" sz="1800" dirty="0" smtClean="0"/>
              <a:t>inclusive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8674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14"/>
    </mc:Choice>
    <mc:Fallback xmlns="">
      <p:transition spd="slow" advTm="8191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953088"/>
              </p:ext>
            </p:extLst>
          </p:nvPr>
        </p:nvGraphicFramePr>
        <p:xfrm>
          <a:off x="533400" y="304800"/>
          <a:ext cx="8001000" cy="6220824"/>
        </p:xfrm>
        <a:graphic>
          <a:graphicData uri="http://schemas.openxmlformats.org/drawingml/2006/table">
            <a:tbl>
              <a:tblPr/>
              <a:tblGrid>
                <a:gridCol w="457200"/>
                <a:gridCol w="381000"/>
                <a:gridCol w="381000"/>
                <a:gridCol w="3352800"/>
                <a:gridCol w="3429000"/>
              </a:tblGrid>
              <a:tr h="715374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Short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excerpt from the Medical Subject Headings (MeSH) hierarchy</a:t>
                      </a:r>
                    </a:p>
                    <a:p>
                      <a:pPr algn="ctr"/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Note: To open a hyperlink, right click and click on Open Hyperlink. The text turns red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kern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kern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kern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Organic Chemicals [D02]</a:t>
                      </a:r>
                      <a:endParaRPr lang="en-US" sz="1200" b="1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  </a:t>
                      </a:r>
                      <a:r>
                        <a:rPr lang="en-US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4"/>
                        </a:rPr>
                        <a:t>Sulfur Compounds [D02.886]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     </a:t>
                      </a: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beta-Lactams [D02.886.108]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Monobactams [D02.886.108.500]  +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/>
                        </a:rPr>
                        <a:t>Penicillins [D02.886.108.750]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  <a:latin typeface="Times New Roman"/>
                          <a:cs typeface="Times New Roman"/>
                        </a:rPr>
                        <a:t>+ has NT.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cs typeface="Times New Roman"/>
                        </a:rPr>
                        <a:t> NTs s</a:t>
                      </a:r>
                      <a:r>
                        <a:rPr lang="en-US" sz="1200" dirty="0" smtClean="0">
                          <a:effectLst/>
                          <a:latin typeface="Times New Roman"/>
                          <a:cs typeface="Times New Roman"/>
                        </a:rPr>
                        <a:t>hown only for Penicillin G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/>
                        </a:rPr>
                        <a:t>Amdinocillin [D02.886.108.750.124]  +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9"/>
                        </a:rPr>
                        <a:t>Cyclacillin [D02.886.108.750.249]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0"/>
                        </a:rPr>
                        <a:t>Methicillin [D02.886.108.750.500]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/>
                        </a:rPr>
                        <a:t>Nafcillin [D02.886.108.750.562]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/>
                        </a:rPr>
                        <a:t>Oxacillin [D02.886.108.750.625]  +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3"/>
                        </a:rPr>
                        <a:t>Penicillanic Acid [D02.886.108.750.687]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4"/>
                        </a:rPr>
                        <a:t>Penicillin G [D02.886.108.750.750]  +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Ampicillin [D02.886.108.750.750.050]  +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Amoxicillin D2.65.589.99.750.750.50.50     [and more NTs]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Carbenicillin [D02.886.108.750.750.170]  +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Penicillin G Benzathine [D02.886.108.750.750.685]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Penicillin G Procaine [D02.886.108.750.750.695]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Sulbenicillin [D02.886.108.750.750.875] 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5"/>
                        </a:rPr>
                        <a:t>Penicillin V [D02.886.108.750.781]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Sulbactam [D02.886.108.750.812]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7"/>
                        </a:rPr>
                        <a:t>Ticarcillin [D02.886.108.750.875]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77000" y="551906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74"/>
    </mc:Choice>
    <mc:Fallback xmlns="">
      <p:transition spd="slow" advTm="4947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EEF61-8D60-4DE0-A483-5CA56E0DD854}" type="slidenum">
              <a:rPr lang="en-US" smtClean="0"/>
              <a:pPr>
                <a:defRPr/>
              </a:pPr>
              <a:t>5</a:t>
            </a:fld>
            <a:endParaRPr lang="en-US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000000"/>
                </a:solidFill>
              </a:rPr>
              <a:t>Cardinal rule of indexing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09011"/>
            <a:ext cx="8763000" cy="4525963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Index with the most specific descriptor 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that still covers what the document is relevant for</a:t>
            </a:r>
          </a:p>
          <a:p>
            <a:pPr marL="0" indent="0" eaLnBrk="1" hangingPunct="1">
              <a:spcBef>
                <a:spcPts val="200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(1) Index with a specific descriptor if that is all the document is relevant for</a:t>
            </a:r>
            <a:endParaRPr lang="en-US" sz="1800" b="1" dirty="0">
              <a:solidFill>
                <a:srgbClr val="000000"/>
              </a:solidFill>
            </a:endParaRPr>
          </a:p>
          <a:p>
            <a:pPr marL="0" indent="0">
              <a:spcBef>
                <a:spcPts val="900"/>
              </a:spcBef>
              <a:buNone/>
              <a:tabLst>
                <a:tab pos="461963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	D7 </a:t>
            </a:r>
            <a:r>
              <a:rPr lang="en-US" sz="1800" i="1" dirty="0"/>
              <a:t>A comparative study of amoxicillin, clindamycin and chlorhexidine </a:t>
            </a:r>
            <a:r>
              <a:rPr lang="en-US" sz="1800" i="1" dirty="0" smtClean="0"/>
              <a:t>in </a:t>
            </a:r>
            <a:r>
              <a:rPr lang="en-US" sz="1800" dirty="0" smtClean="0"/>
              <a:t>. . .</a:t>
            </a:r>
          </a:p>
          <a:p>
            <a:pPr marL="0" indent="0">
              <a:buNone/>
              <a:tabLst>
                <a:tab pos="461963" algn="l"/>
              </a:tabLst>
            </a:pPr>
            <a:r>
              <a:rPr lang="en-US" sz="1800" i="1" dirty="0" smtClean="0">
                <a:solidFill>
                  <a:srgbClr val="000000"/>
                </a:solidFill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Index with</a:t>
            </a:r>
            <a:r>
              <a:rPr lang="en-US" sz="1800" dirty="0" smtClean="0">
                <a:solidFill>
                  <a:srgbClr val="000000"/>
                </a:solidFill>
              </a:rPr>
              <a:t>: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B050"/>
                </a:solidFill>
              </a:rPr>
              <a:t>Amoxicillin</a:t>
            </a: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(2) Index with a broad descriptor, such as </a:t>
            </a:r>
            <a:r>
              <a:rPr lang="en-US" sz="1800" b="1" dirty="0" smtClean="0">
                <a:solidFill>
                  <a:srgbClr val="C00000"/>
                </a:solidFill>
              </a:rPr>
              <a:t>Penicillins</a:t>
            </a:r>
            <a:r>
              <a:rPr lang="en-US" sz="1800" b="1" dirty="0" smtClean="0">
                <a:solidFill>
                  <a:srgbClr val="000000"/>
                </a:solidFill>
              </a:rPr>
              <a:t> (a class of drugs), </a:t>
            </a:r>
          </a:p>
          <a:p>
            <a:pPr marL="0" indent="-914400">
              <a:spcBef>
                <a:spcPts val="120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(2.1)</a:t>
            </a:r>
            <a:r>
              <a:rPr lang="en-US" sz="1800" dirty="0">
                <a:solidFill>
                  <a:srgbClr val="000000"/>
                </a:solidFill>
              </a:rPr>
              <a:t>	</a:t>
            </a:r>
            <a:r>
              <a:rPr lang="en-US" sz="1800" dirty="0" smtClean="0">
                <a:solidFill>
                  <a:srgbClr val="000000"/>
                </a:solidFill>
              </a:rPr>
              <a:t>if </a:t>
            </a:r>
            <a:r>
              <a:rPr lang="en-US" sz="1800" dirty="0">
                <a:solidFill>
                  <a:srgbClr val="000000"/>
                </a:solidFill>
              </a:rPr>
              <a:t>the document </a:t>
            </a:r>
            <a:r>
              <a:rPr lang="en-US" sz="1800" dirty="0" smtClean="0">
                <a:solidFill>
                  <a:srgbClr val="000000"/>
                </a:solidFill>
              </a:rPr>
              <a:t>deals with general principles that apply to all descriptors (concepts)</a:t>
            </a:r>
          </a:p>
          <a:p>
            <a:pPr marL="0" indent="-914400">
              <a:spcBef>
                <a:spcPts val="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	under the broad descriptor</a:t>
            </a:r>
          </a:p>
          <a:p>
            <a:pPr marL="0" indent="0">
              <a:spcBef>
                <a:spcPts val="60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	D2 </a:t>
            </a:r>
            <a:r>
              <a:rPr lang="en-US" sz="1800" i="1" dirty="0"/>
              <a:t>Development of new drugs for an old target: the penicillin binding </a:t>
            </a:r>
            <a:r>
              <a:rPr lang="en-US" sz="1800" i="1" dirty="0" smtClean="0"/>
              <a:t>proteins</a:t>
            </a:r>
          </a:p>
          <a:p>
            <a:pPr marL="0" indent="0">
              <a:buNone/>
              <a:tabLst>
                <a:tab pos="573088" algn="l"/>
              </a:tabLst>
            </a:pPr>
            <a:r>
              <a:rPr lang="en-US" sz="1800" i="1" dirty="0" smtClean="0">
                <a:solidFill>
                  <a:srgbClr val="000000"/>
                </a:solidFill>
              </a:rPr>
              <a:t>	</a:t>
            </a:r>
            <a:r>
              <a:rPr 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Index 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sz="1800" dirty="0" smtClean="0">
                <a:solidFill>
                  <a:srgbClr val="000000"/>
                </a:solidFill>
              </a:rPr>
              <a:t>: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Penicillins</a:t>
            </a:r>
          </a:p>
          <a:p>
            <a:pPr marL="0" indent="0">
              <a:spcBef>
                <a:spcPts val="120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(2.2)	if the </a:t>
            </a:r>
            <a:r>
              <a:rPr lang="en-US" sz="1800" dirty="0">
                <a:solidFill>
                  <a:srgbClr val="000000"/>
                </a:solidFill>
              </a:rPr>
              <a:t>document</a:t>
            </a:r>
            <a:r>
              <a:rPr lang="en-US" sz="1800" dirty="0" smtClean="0">
                <a:solidFill>
                  <a:srgbClr val="000000"/>
                </a:solidFill>
              </a:rPr>
              <a:t> deals with more than 50% of the narrower descriptors</a:t>
            </a:r>
          </a:p>
          <a:p>
            <a:pPr marL="0" indent="-457200">
              <a:spcBef>
                <a:spcPts val="60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	D1 </a:t>
            </a:r>
            <a:r>
              <a:rPr lang="en-US" sz="1800" i="1" dirty="0"/>
              <a:t>A systematic review and meta-analysis of anti-pseudomonal </a:t>
            </a:r>
            <a:r>
              <a:rPr lang="en-US" sz="1800" i="1" dirty="0" smtClean="0"/>
              <a:t>penicillins </a:t>
            </a:r>
            <a:r>
              <a:rPr lang="en-US" sz="1800" dirty="0" smtClean="0"/>
              <a:t>. . . </a:t>
            </a:r>
          </a:p>
          <a:p>
            <a:pPr marL="0" indent="0">
              <a:buNone/>
              <a:tabLst>
                <a:tab pos="573088" algn="l"/>
              </a:tabLst>
            </a:pPr>
            <a:r>
              <a:rPr lang="en-US" sz="1800" i="1" dirty="0" smtClean="0">
                <a:solidFill>
                  <a:srgbClr val="000000"/>
                </a:solidFill>
              </a:rPr>
              <a:t>	</a:t>
            </a:r>
            <a:r>
              <a:rPr 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Index 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Penicillins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1208" y="58674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82"/>
    </mc:Choice>
    <mc:Fallback xmlns="">
      <p:transition spd="slow" advTm="18538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370346"/>
              </p:ext>
            </p:extLst>
          </p:nvPr>
        </p:nvGraphicFramePr>
        <p:xfrm>
          <a:off x="1371600" y="350838"/>
          <a:ext cx="6858000" cy="6212990"/>
        </p:xfrm>
        <a:graphic>
          <a:graphicData uri="http://schemas.openxmlformats.org/drawingml/2006/table">
            <a:tbl>
              <a:tblPr firstRow="1" firstCol="1" bandRow="1"/>
              <a:tblGrid>
                <a:gridCol w="400139"/>
                <a:gridCol w="6457861"/>
              </a:tblGrid>
              <a:tr h="822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8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4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List of 9 documents from Medline with full titles</a:t>
                      </a: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Only the descriptor from the Penicillins hierarchy is shown, with their subheadings as used in Medline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 means major descriptor (weight 2)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D1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 systematic review and meta-analysis of anti-pseudomonal penicillins and carbapenems in pediatric febrile neutropenia.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Penicillins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--therapeutic use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D2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Development of new drugs for an old target: the penicillin binding proteins.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Abstract: The widespread use of β-lactam antibiotics [penicillins] has led to the worldwide appearance of drug-resistant strains. . . .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Penicillins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--pharmacology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D3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Cephalosporins for patients with penicillin allergy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Penicillins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 -adverse effects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D4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Possible case of nafcillin-induced acute interstitial nephritis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Nafcillin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--adverse effects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D5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Iterative combinatorial mutagenesis as an effective strategy for generation of deacetoxycephalosporin C synthase with improved activity toward penicillin G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Penicillin G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--metabolism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D6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The effects of varying acidity on Helicobacter pylori growth and the bactericidal efficacy of ampicillin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Ampicillin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--pharmacology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D7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 comparative study of amoxicillin, clindamycin and chlorhexidine in the prevention of post-extraction bacteraemia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Amoxicillin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--administration and dosage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D8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Antibiotics for non-pneumonic respiratory-tract infections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Amoxicillin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--therapeutic use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5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D9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Crystal structure of a preacylation complex of the beta-lactamase inhibitor sulbactam bound to a sulfenamide bond-containing thiol-beta-lactamase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Sulbactam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--pharmacology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130425" y="1597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92818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88"/>
    </mc:Choice>
    <mc:Fallback xmlns="">
      <p:transition spd="slow" advTm="14328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28861"/>
              </p:ext>
            </p:extLst>
          </p:nvPr>
        </p:nvGraphicFramePr>
        <p:xfrm>
          <a:off x="871403" y="1371600"/>
          <a:ext cx="7388225" cy="3843501"/>
        </p:xfrm>
        <a:graphic>
          <a:graphicData uri="http://schemas.openxmlformats.org/drawingml/2006/table">
            <a:tbl>
              <a:tblPr firstRow="1" firstCol="1" bandRow="1"/>
              <a:tblGrid>
                <a:gridCol w="358775"/>
                <a:gridCol w="358775"/>
                <a:gridCol w="4956175"/>
                <a:gridCol w="1200150"/>
                <a:gridCol w="514350"/>
              </a:tblGrid>
              <a:tr h="381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D1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systematic review </a:t>
                      </a:r>
                      <a:r>
                        <a:rPr lang="en-US" sz="1000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… of </a:t>
                      </a: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anti-pseudomonal penicillins … 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D2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Development of new drugs …: the penicillin binding 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D3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Cephalosporins for patients with penicillin allergy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D4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Possible case of nafcillin-induced acute interstitial nephritis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D5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Iterative combinatorial mutagenesis … penicillin G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D6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The effects of varying acidity … efficacy of ampicillin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D7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comparative study of amoxicillin, …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D8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Antibiotics for non-pneumonic respiratory-tract infections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D9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Crystal structure of a preacylation … sulbactam bound …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131" y="503888"/>
            <a:ext cx="73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set of all 9 documents</a:t>
            </a:r>
            <a:endParaRPr lang="en-US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8119" y="575259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9"/>
    </mc:Choice>
    <mc:Fallback xmlns="">
      <p:transition spd="slow" advTm="3833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070675"/>
            <a:ext cx="8763000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slides show searches in Dialog</a:t>
            </a:r>
          </a:p>
          <a:p>
            <a:endParaRPr lang="en-US" dirty="0"/>
          </a:p>
          <a:p>
            <a:r>
              <a:rPr lang="en-US" dirty="0" smtClean="0"/>
              <a:t>? S </a:t>
            </a:r>
            <a:r>
              <a:rPr lang="en-US" b="1" dirty="0" smtClean="0">
                <a:solidFill>
                  <a:srgbClr val="00B050"/>
                </a:solidFill>
              </a:rPr>
              <a:t>Amoxicillin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dirty="0" smtClean="0"/>
              <a:t>? 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Penicillins </a:t>
            </a:r>
            <a:r>
              <a:rPr lang="en-US" dirty="0" smtClean="0"/>
              <a:t>[In Dialog, this is Penicillins, general reference, finds ~10,000 docs]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dirty="0" smtClean="0"/>
              <a:t>? S </a:t>
            </a:r>
            <a:r>
              <a:rPr lang="en-US" b="1" dirty="0" smtClean="0"/>
              <a:t>Penicillins! </a:t>
            </a:r>
            <a:r>
              <a:rPr lang="en-US" dirty="0"/>
              <a:t>[In Dialog, this is Penicillins, </a:t>
            </a:r>
            <a:r>
              <a:rPr lang="en-US" dirty="0" smtClean="0"/>
              <a:t>inclusive, </a:t>
            </a:r>
            <a:r>
              <a:rPr lang="en-US" dirty="0"/>
              <a:t>finds </a:t>
            </a:r>
            <a:r>
              <a:rPr lang="en-US" dirty="0" smtClean="0"/>
              <a:t>~30,000 </a:t>
            </a:r>
            <a:r>
              <a:rPr lang="en-US" dirty="0"/>
              <a:t>docs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spc="-20" dirty="0" smtClean="0"/>
              <a:t>For each query, the documents found are in a </a:t>
            </a:r>
            <a:r>
              <a:rPr lang="en-US" spc="-20" smtClean="0"/>
              <a:t>box nested inside </a:t>
            </a:r>
            <a:r>
              <a:rPr lang="en-US" spc="-20" dirty="0" smtClean="0"/>
              <a:t>the large box shown in Slide 6.</a:t>
            </a:r>
          </a:p>
          <a:p>
            <a:endParaRPr lang="en-US" dirty="0"/>
          </a:p>
          <a:p>
            <a:pPr>
              <a:tabLst>
                <a:tab pos="461963" algn="l"/>
              </a:tabLst>
            </a:pPr>
            <a:r>
              <a:rPr lang="en-US" sz="1600" dirty="0" smtClean="0"/>
              <a:t>Note: </a:t>
            </a:r>
          </a:p>
          <a:p>
            <a:pPr>
              <a:tabLst>
                <a:tab pos="461963" algn="l"/>
              </a:tabLst>
            </a:pPr>
            <a:r>
              <a:rPr lang="en-US" sz="1600" dirty="0" smtClean="0"/>
              <a:t>In Medline searched on PubMed (public) or OVID (accessible through UB), a search for </a:t>
            </a:r>
            <a:r>
              <a:rPr lang="en-US" sz="1600" i="1" dirty="0" smtClean="0"/>
              <a:t>Penicillins</a:t>
            </a:r>
            <a:r>
              <a:rPr lang="en-US" sz="1600" dirty="0" smtClean="0"/>
              <a:t> (no !) defaults to </a:t>
            </a:r>
          </a:p>
          <a:p>
            <a:pPr>
              <a:spcBef>
                <a:spcPts val="900"/>
              </a:spcBef>
              <a:tabLst>
                <a:tab pos="461963" algn="l"/>
              </a:tabLst>
            </a:pPr>
            <a:r>
              <a:rPr lang="en-US" sz="1600" i="1" dirty="0"/>
              <a:t>	</a:t>
            </a:r>
            <a:r>
              <a:rPr lang="en-US" sz="1600" i="1" dirty="0" smtClean="0"/>
              <a:t>Penicillins, inclusive </a:t>
            </a:r>
            <a:r>
              <a:rPr lang="en-US" sz="1600" dirty="0" smtClean="0"/>
              <a:t>(good since this is what most users expect)</a:t>
            </a:r>
          </a:p>
          <a:p>
            <a:pPr>
              <a:spcBef>
                <a:spcPts val="900"/>
              </a:spcBef>
              <a:tabLst>
                <a:tab pos="461963" algn="l"/>
              </a:tabLst>
            </a:pPr>
            <a:r>
              <a:rPr lang="en-US" sz="1600" dirty="0" smtClean="0"/>
              <a:t>but it is not possible (at least I did not find a way) to search for </a:t>
            </a:r>
          </a:p>
          <a:p>
            <a:pPr>
              <a:spcBef>
                <a:spcPts val="900"/>
              </a:spcBef>
              <a:tabLst>
                <a:tab pos="461963" algn="l"/>
              </a:tabLst>
            </a:pPr>
            <a:r>
              <a:rPr lang="en-US" sz="1600" dirty="0"/>
              <a:t>	</a:t>
            </a:r>
            <a:r>
              <a:rPr lang="en-US" sz="1600" i="1" dirty="0"/>
              <a:t> Penicillins, </a:t>
            </a:r>
            <a:r>
              <a:rPr lang="en-US" sz="1600" i="1" dirty="0" smtClean="0"/>
              <a:t>general reference </a:t>
            </a:r>
            <a:r>
              <a:rPr lang="en-US" sz="1600" dirty="0" smtClean="0"/>
              <a:t>(bad since a user may want only general docs)</a:t>
            </a:r>
            <a:endParaRPr lang="en-US" sz="1600" dirty="0"/>
          </a:p>
          <a:p>
            <a:endParaRPr lang="en-US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8209" y="5730876"/>
            <a:ext cx="487362" cy="48736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rgbClr val="000000"/>
                </a:solidFill>
              </a:rPr>
              <a:t>Example searches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1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0"/>
    </mc:Choice>
    <mc:Fallback xmlns="">
      <p:transition spd="slow" advTm="8904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888" y="685800"/>
            <a:ext cx="73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S </a:t>
            </a:r>
            <a:r>
              <a:rPr lang="en-US" b="1" dirty="0">
                <a:solidFill>
                  <a:srgbClr val="00B050"/>
                </a:solidFill>
              </a:rPr>
              <a:t>Amoxicillin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08538"/>
              </p:ext>
            </p:extLst>
          </p:nvPr>
        </p:nvGraphicFramePr>
        <p:xfrm>
          <a:off x="818677" y="1371600"/>
          <a:ext cx="7388225" cy="3767296"/>
        </p:xfrm>
        <a:graphic>
          <a:graphicData uri="http://schemas.openxmlformats.org/drawingml/2006/table">
            <a:tbl>
              <a:tblPr firstRow="1" firstCol="1" bandRow="1"/>
              <a:tblGrid>
                <a:gridCol w="358775"/>
                <a:gridCol w="358775"/>
                <a:gridCol w="4956175"/>
                <a:gridCol w="1200150"/>
                <a:gridCol w="514350"/>
              </a:tblGrid>
              <a:tr h="3739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D1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systematic review … of anti-pseudomonal penicillins … 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D2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Development of new drugs …: the penicillin binding 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D3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Cephalosporins for patients with penicillin allergy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D4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Possible case of nafcillin-induced acute interstitial nephritis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D5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Iterative combinatorial mutagenesis … penicillin G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D6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The effects of varying acidity … efficacy of ampicillin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D7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comparative study of amoxicillin, …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0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D8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Antibiotics for non-pneumonic respiratory-tract infections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0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D9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Crystal structure of a preacylation … sulbactam bound …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7371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6"/>
    </mc:Choice>
    <mc:Fallback xmlns="">
      <p:transition spd="slow" advTm="3474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3978</TotalTime>
  <Words>1171</Words>
  <Application>Microsoft Office PowerPoint</Application>
  <PresentationFormat>On-screen Show (4:3)</PresentationFormat>
  <Paragraphs>391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7_Default Design</vt:lpstr>
      <vt:lpstr>PowerPoint Presentation</vt:lpstr>
      <vt:lpstr>PowerPoint Presentation</vt:lpstr>
      <vt:lpstr>Introduction</vt:lpstr>
      <vt:lpstr>PowerPoint Presentation</vt:lpstr>
      <vt:lpstr>Cardinal rule of indexing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dsoergel</dc:creator>
  <cp:lastModifiedBy>dsoergel</cp:lastModifiedBy>
  <cp:revision>183</cp:revision>
  <dcterms:created xsi:type="dcterms:W3CDTF">2012-03-24T02:36:53Z</dcterms:created>
  <dcterms:modified xsi:type="dcterms:W3CDTF">2016-03-20T10:47:31Z</dcterms:modified>
</cp:coreProperties>
</file>