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9"/>
  </p:notesMasterIdLst>
  <p:sldIdLst>
    <p:sldId id="260" r:id="rId2"/>
    <p:sldId id="266" r:id="rId3"/>
    <p:sldId id="265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9" autoAdjust="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153400" cy="3048000"/>
          </a:xfrm>
        </p:spPr>
        <p:txBody>
          <a:bodyPr/>
          <a:lstStyle/>
          <a:p>
            <a:r>
              <a:rPr lang="en-US" sz="4800" b="0" dirty="0">
                <a:latin typeface="Arial Unicode MS" pitchFamily="34" charset="-128"/>
              </a:rPr>
              <a:t>UB LIS 571 Soergel</a:t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4800" b="0" dirty="0">
                <a:latin typeface="Arial Unicode MS" pitchFamily="34" charset="-128"/>
              </a:rPr>
              <a:t>Lecture </a:t>
            </a:r>
            <a:r>
              <a:rPr lang="en-US" sz="4800" b="0" dirty="0" smtClean="0">
                <a:latin typeface="Arial Unicode MS" pitchFamily="34" charset="-128"/>
              </a:rPr>
              <a:t>10.2a  </a:t>
            </a:r>
            <a:r>
              <a:rPr lang="en-US" sz="4800" b="0" dirty="0">
                <a:latin typeface="Arial Unicode MS" pitchFamily="34" charset="-128"/>
              </a:rPr>
              <a:t/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3200" dirty="0"/>
              <a:t>Brief Introduction to Assignments 13.1-4. Examination of KOS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1269" y="3505200"/>
            <a:ext cx="7239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 min				         Includes audio	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114800"/>
          </a:xfrm>
        </p:spPr>
        <p:txBody>
          <a:bodyPr/>
          <a:lstStyle/>
          <a:p>
            <a:r>
              <a:rPr lang="en-US" sz="2000" dirty="0"/>
              <a:t>The lecture or exercise is divided into segments listed 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dirty="0" smtClean="0">
                <a:solidFill>
                  <a:schemeClr val="bg1"/>
                </a:solidFill>
              </a:rPr>
              <a:t>IT.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z="180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88844"/>
              </p:ext>
            </p:extLst>
          </p:nvPr>
        </p:nvGraphicFramePr>
        <p:xfrm>
          <a:off x="914400" y="1676400"/>
          <a:ext cx="7543801" cy="3779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48200"/>
                <a:gridCol w="1447800"/>
                <a:gridCol w="1447801"/>
              </a:tblGrid>
              <a:tr h="50319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introduction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Document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dirty="0" smtClean="0"/>
                        <a:t>Indexing Forms A - C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Query forms</a:t>
                      </a:r>
                      <a:r>
                        <a:rPr lang="en-US" sz="2000" b="0" dirty="0" smtClean="0"/>
                        <a:t> D - F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Slides 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Document materials</a:t>
                      </a: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Slides 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Walkthrough</a:t>
                      </a: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7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1 </a:t>
            </a:r>
            <a:r>
              <a:rPr lang="en-US" sz="3200" dirty="0" smtClean="0"/>
              <a:t>General Introduction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Read Lecture notes p. </a:t>
            </a:r>
            <a:r>
              <a:rPr lang="en-US" sz="2000" dirty="0">
                <a:solidFill>
                  <a:schemeClr val="bg1"/>
                </a:solidFill>
              </a:rPr>
              <a:t>375 – 376 </a:t>
            </a:r>
            <a:r>
              <a:rPr lang="en-US" sz="2000" dirty="0" smtClean="0">
                <a:solidFill>
                  <a:schemeClr val="bg1"/>
                </a:solidFill>
              </a:rPr>
              <a:t>(pink)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Turn to the Assignments, read p. </a:t>
            </a:r>
            <a:r>
              <a:rPr lang="en-US" sz="2000" dirty="0" smtClean="0">
                <a:solidFill>
                  <a:schemeClr val="bg1"/>
                </a:solidFill>
              </a:rPr>
              <a:t>157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smtClean="0">
                <a:solidFill>
                  <a:schemeClr val="bg1"/>
                </a:solidFill>
              </a:rPr>
              <a:t>158 </a:t>
            </a:r>
            <a:r>
              <a:rPr lang="en-US" sz="2000" dirty="0" smtClean="0">
                <a:solidFill>
                  <a:schemeClr val="bg1"/>
                </a:solidFill>
              </a:rPr>
              <a:t>(gold)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Note: These two pages apply to all Assignments 13.1-4. The information is not repeated for each assignment. Example of </a:t>
            </a:r>
            <a:r>
              <a:rPr lang="en-US" sz="2000" b="1" dirty="0" smtClean="0">
                <a:solidFill>
                  <a:schemeClr val="bg1"/>
                </a:solidFill>
              </a:rPr>
              <a:t>hierarchical inheritance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Listen to the audio (optional, just rephrases/reinforces what you read), starting with Lecture </a:t>
            </a:r>
            <a:r>
              <a:rPr lang="en-US" sz="2000" dirty="0">
                <a:solidFill>
                  <a:schemeClr val="bg1"/>
                </a:solidFill>
              </a:rPr>
              <a:t>notes p. </a:t>
            </a:r>
            <a:r>
              <a:rPr lang="en-US" sz="2000" dirty="0" smtClean="0">
                <a:solidFill>
                  <a:schemeClr val="bg1"/>
                </a:solidFill>
              </a:rPr>
              <a:t>375 – 376 (pink</a:t>
            </a:r>
            <a:r>
              <a:rPr lang="en-US" sz="2000" dirty="0" smtClean="0">
                <a:solidFill>
                  <a:schemeClr val="bg1"/>
                </a:solidFill>
              </a:rPr>
              <a:t>),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then </a:t>
            </a:r>
            <a:r>
              <a:rPr lang="en-US" sz="2000" dirty="0" smtClean="0">
                <a:solidFill>
                  <a:schemeClr val="bg1"/>
                </a:solidFill>
              </a:rPr>
              <a:t>going to </a:t>
            </a:r>
            <a:r>
              <a:rPr lang="en-US" sz="2000" dirty="0" smtClean="0">
                <a:solidFill>
                  <a:schemeClr val="bg1"/>
                </a:solidFill>
              </a:rPr>
              <a:t>Assignments </a:t>
            </a:r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smtClean="0">
                <a:solidFill>
                  <a:schemeClr val="bg1"/>
                </a:solidFill>
              </a:rPr>
              <a:t>157 – 158 (gold)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" name="UBLIS571DS-10.2a-2Lecture10.2aIntroAssignments13.1-4SlidesSlide2.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4970" y="5951436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r>
              <a:rPr lang="en-US" sz="3600" dirty="0" smtClean="0"/>
              <a:t>2 </a:t>
            </a:r>
            <a:r>
              <a:rPr lang="en-US" sz="3200" dirty="0"/>
              <a:t>Document</a:t>
            </a:r>
            <a:r>
              <a:rPr lang="en-US" sz="3200" b="0" dirty="0"/>
              <a:t> </a:t>
            </a:r>
            <a:r>
              <a:rPr lang="en-US" sz="3200" dirty="0"/>
              <a:t>Indexing Forms A - C</a:t>
            </a:r>
            <a:br>
              <a:rPr lang="en-US" sz="3200" dirty="0"/>
            </a:br>
            <a:r>
              <a:rPr lang="en-US" sz="3200" dirty="0"/>
              <a:t>Query forms</a:t>
            </a:r>
            <a:r>
              <a:rPr lang="en-US" sz="3200" b="0" dirty="0"/>
              <a:t> D - F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Read Assignments p. </a:t>
            </a:r>
            <a:r>
              <a:rPr lang="en-US" sz="2000" dirty="0" smtClean="0">
                <a:solidFill>
                  <a:schemeClr val="bg1"/>
                </a:solidFill>
              </a:rPr>
              <a:t>159 </a:t>
            </a:r>
            <a:r>
              <a:rPr lang="en-US" sz="2000" dirty="0" smtClean="0">
                <a:solidFill>
                  <a:schemeClr val="bg1"/>
                </a:solidFill>
              </a:rPr>
              <a:t>(gold)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Applying each scheme you selected, you will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index three documents</a:t>
            </a:r>
            <a:r>
              <a:rPr lang="en-US" sz="2000" dirty="0" smtClean="0">
                <a:solidFill>
                  <a:schemeClr val="bg1"/>
                </a:solidFill>
              </a:rPr>
              <a:t> (the same documents used for Ass. </a:t>
            </a:r>
            <a:r>
              <a:rPr lang="en-US" sz="2000" dirty="0" smtClean="0">
                <a:solidFill>
                  <a:schemeClr val="bg1"/>
                </a:solidFill>
              </a:rPr>
              <a:t>8.2)    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	and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formulate three queries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The forms / templates provided here (and in the Assignment Template file) help you organize the results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Look at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the first </a:t>
            </a:r>
            <a:r>
              <a:rPr lang="en-US" sz="2000" dirty="0"/>
              <a:t>Document Indexing </a:t>
            </a:r>
            <a:r>
              <a:rPr lang="en-US" sz="2000" dirty="0" smtClean="0"/>
              <a:t>Form (p. </a:t>
            </a:r>
            <a:r>
              <a:rPr lang="en-US" sz="2000" dirty="0" smtClean="0"/>
              <a:t>161) </a:t>
            </a:r>
            <a:r>
              <a:rPr lang="en-US" sz="2000" dirty="0" smtClean="0"/>
              <a:t>and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the first Query Form (p. </a:t>
            </a:r>
            <a:r>
              <a:rPr lang="en-US" sz="2000" dirty="0" smtClean="0"/>
              <a:t>167)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Listen to the audio (optional, just rephrases/reinforces what you read),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starting </a:t>
            </a:r>
            <a:r>
              <a:rPr lang="en-US" sz="2000" dirty="0">
                <a:solidFill>
                  <a:schemeClr val="bg1"/>
                </a:solidFill>
              </a:rPr>
              <a:t>with Assignments p. </a:t>
            </a:r>
            <a:r>
              <a:rPr lang="en-US" sz="2000" dirty="0" smtClean="0">
                <a:solidFill>
                  <a:schemeClr val="bg1"/>
                </a:solidFill>
              </a:rPr>
              <a:t>159 </a:t>
            </a:r>
            <a:r>
              <a:rPr lang="en-US" sz="2000" dirty="0" smtClean="0">
                <a:solidFill>
                  <a:schemeClr val="bg1"/>
                </a:solidFill>
              </a:rPr>
              <a:t>(gold)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2" name="UBLIS571DS-10.2a-2Lecture10.2aIntroAssignments13.1-4SlidesSlides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8724" y="59513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3 Document materials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Look at the document materials starting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Assignments p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173 </a:t>
            </a:r>
            <a:r>
              <a:rPr lang="en-US" dirty="0" smtClean="0">
                <a:solidFill>
                  <a:schemeClr val="bg1"/>
                </a:solidFill>
              </a:rPr>
              <a:t>(should be </a:t>
            </a:r>
            <a:r>
              <a:rPr lang="en-US" dirty="0" smtClean="0">
                <a:solidFill>
                  <a:schemeClr val="bg1"/>
                </a:solidFill>
              </a:rPr>
              <a:t>gold)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These are the same three documents for which you did descriptive </a:t>
            </a:r>
            <a:r>
              <a:rPr lang="en-US" dirty="0" smtClean="0">
                <a:solidFill>
                  <a:schemeClr val="bg1"/>
                </a:solidFill>
              </a:rPr>
              <a:t>cataloging in Assignment 8.2, </a:t>
            </a:r>
            <a:r>
              <a:rPr lang="en-US" dirty="0" smtClean="0">
                <a:solidFill>
                  <a:schemeClr val="bg1"/>
                </a:solidFill>
              </a:rPr>
              <a:t>with table of contents and other pages that give subject information added.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No audio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4 </a:t>
            </a:r>
            <a:r>
              <a:rPr lang="en-US" sz="3200" dirty="0" smtClean="0"/>
              <a:t>Walk through </a:t>
            </a:r>
            <a:br>
              <a:rPr lang="en-US" sz="3200" dirty="0" smtClean="0"/>
            </a:br>
            <a:r>
              <a:rPr lang="en-US" sz="3200" dirty="0" smtClean="0"/>
              <a:t>Assignment 13. 1 DDC materials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Overview.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Assignments </a:t>
            </a:r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smtClean="0">
                <a:solidFill>
                  <a:schemeClr val="bg1"/>
                </a:solidFill>
              </a:rPr>
              <a:t>197 </a:t>
            </a:r>
            <a:r>
              <a:rPr lang="en-US" sz="2000" dirty="0" smtClean="0">
                <a:solidFill>
                  <a:schemeClr val="bg1"/>
                </a:solidFill>
              </a:rPr>
              <a:t>(gold)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All </a:t>
            </a:r>
            <a:r>
              <a:rPr lang="en-US" sz="2000" dirty="0" smtClean="0">
                <a:solidFill>
                  <a:schemeClr val="bg1"/>
                </a:solidFill>
              </a:rPr>
              <a:t>the information from p. </a:t>
            </a:r>
            <a:r>
              <a:rPr lang="en-US" sz="2000" dirty="0" smtClean="0">
                <a:solidFill>
                  <a:schemeClr val="bg1"/>
                </a:solidFill>
              </a:rPr>
              <a:t>157-158 is </a:t>
            </a:r>
            <a:r>
              <a:rPr lang="en-US" sz="2000" b="1" dirty="0" smtClean="0">
                <a:solidFill>
                  <a:schemeClr val="bg1"/>
                </a:solidFill>
              </a:rPr>
              <a:t>inherited</a:t>
            </a:r>
            <a:r>
              <a:rPr lang="en-US" sz="2000" dirty="0" smtClean="0">
                <a:solidFill>
                  <a:schemeClr val="bg1"/>
                </a:solidFill>
              </a:rPr>
              <a:t> and not repeated here.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Worksheet</a:t>
            </a:r>
            <a:r>
              <a:rPr lang="en-US" sz="2000" dirty="0" smtClean="0">
                <a:solidFill>
                  <a:schemeClr val="bg1"/>
                </a:solidFill>
              </a:rPr>
              <a:t> (p. </a:t>
            </a:r>
            <a:r>
              <a:rPr lang="en-US" sz="2000" dirty="0" smtClean="0">
                <a:solidFill>
                  <a:schemeClr val="bg1"/>
                </a:solidFill>
              </a:rPr>
              <a:t>199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smtClean="0">
                <a:solidFill>
                  <a:schemeClr val="bg1"/>
                </a:solidFill>
              </a:rPr>
              <a:t>206) </a:t>
            </a:r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000" b="1" dirty="0" smtClean="0">
                <a:solidFill>
                  <a:schemeClr val="bg1"/>
                </a:solidFill>
              </a:rPr>
              <a:t>Web Dewey Exercise</a:t>
            </a:r>
            <a:r>
              <a:rPr lang="en-US" sz="2000" dirty="0" smtClean="0">
                <a:solidFill>
                  <a:schemeClr val="bg1"/>
                </a:solidFill>
              </a:rPr>
              <a:t> (p. </a:t>
            </a:r>
            <a:r>
              <a:rPr lang="en-US" sz="2000" dirty="0" smtClean="0">
                <a:solidFill>
                  <a:schemeClr val="bg1"/>
                </a:solidFill>
              </a:rPr>
              <a:t>207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smtClean="0">
                <a:solidFill>
                  <a:schemeClr val="bg1"/>
                </a:solidFill>
              </a:rPr>
              <a:t>213)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Explore DDC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Purple sheet</a:t>
            </a:r>
            <a:r>
              <a:rPr lang="en-US" sz="2000" dirty="0" smtClean="0">
                <a:solidFill>
                  <a:schemeClr val="bg1"/>
                </a:solidFill>
              </a:rPr>
              <a:t> (p. </a:t>
            </a:r>
            <a:r>
              <a:rPr lang="en-US" sz="2000" dirty="0" smtClean="0">
                <a:solidFill>
                  <a:schemeClr val="bg1"/>
                </a:solidFill>
              </a:rPr>
              <a:t>215 </a:t>
            </a: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216)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Outline </a:t>
            </a:r>
            <a:r>
              <a:rPr lang="en-US" sz="2000" dirty="0">
                <a:solidFill>
                  <a:schemeClr val="bg1"/>
                </a:solidFill>
              </a:rPr>
              <a:t>for the Analysis of Knowledge Organization </a:t>
            </a:r>
            <a:r>
              <a:rPr lang="en-US" sz="2000" dirty="0" smtClean="0">
                <a:solidFill>
                  <a:schemeClr val="bg1"/>
                </a:solidFill>
              </a:rPr>
              <a:t>Systems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Already filled in for DDC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Instructions for using DDC </a:t>
            </a:r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smtClean="0">
                <a:solidFill>
                  <a:schemeClr val="bg1"/>
                </a:solidFill>
              </a:rPr>
              <a:t>217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smtClean="0">
                <a:solidFill>
                  <a:schemeClr val="bg1"/>
                </a:solidFill>
              </a:rPr>
              <a:t>218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Sample pages from the printed DDC </a:t>
            </a:r>
            <a:r>
              <a:rPr lang="en-US" sz="2000" dirty="0" smtClean="0">
                <a:solidFill>
                  <a:schemeClr val="bg1"/>
                </a:solidFill>
              </a:rPr>
              <a:t>p. </a:t>
            </a:r>
            <a:r>
              <a:rPr lang="en-US" sz="2000" dirty="0" smtClean="0">
                <a:solidFill>
                  <a:schemeClr val="bg1"/>
                </a:solidFill>
              </a:rPr>
              <a:t>219 </a:t>
            </a:r>
            <a:r>
              <a:rPr lang="en-US" sz="2000" dirty="0" smtClean="0">
                <a:solidFill>
                  <a:schemeClr val="bg1"/>
                </a:solidFill>
              </a:rPr>
              <a:t>– just before p. </a:t>
            </a:r>
            <a:r>
              <a:rPr lang="en-US" sz="2000" dirty="0" smtClean="0">
                <a:solidFill>
                  <a:schemeClr val="bg1"/>
                </a:solidFill>
              </a:rPr>
              <a:t>235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Some pages are reconstructed from DDC with some improvements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Come back to these pages later and look them over to get a good grasp of the DDC structure.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Listen to the audio (</a:t>
            </a:r>
            <a:r>
              <a:rPr lang="en-US" sz="2000" dirty="0" smtClean="0">
                <a:solidFill>
                  <a:schemeClr val="bg1"/>
                </a:solidFill>
              </a:rPr>
              <a:t>optional)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3" name="UBLIS571DS-10.2a-2Lecture10.2aIntroAssignments13.1-4SlidesSlide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7191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24434</TotalTime>
  <Words>172</Words>
  <Application>Microsoft Office PowerPoint</Application>
  <PresentationFormat>On-screen Show (4:3)</PresentationFormat>
  <Paragraphs>62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7_Default Design</vt:lpstr>
      <vt:lpstr>UB LIS 571 Soergel Lecture 10.2a   Brief Introduction to Assignments 13.1-4. Examination of KOS</vt:lpstr>
      <vt:lpstr>How to use these slides repeated</vt:lpstr>
      <vt:lpstr>Outline</vt:lpstr>
      <vt:lpstr>1 General Introduction</vt:lpstr>
      <vt:lpstr>2 Document Indexing Forms A - C Query forms D - F</vt:lpstr>
      <vt:lpstr>3 Document materials</vt:lpstr>
      <vt:lpstr>4 Walk through  Assignment 13. 1 DDC materials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694</cp:revision>
  <dcterms:created xsi:type="dcterms:W3CDTF">2002-10-21T17:52:26Z</dcterms:created>
  <dcterms:modified xsi:type="dcterms:W3CDTF">2016-03-30T01:50:00Z</dcterms:modified>
</cp:coreProperties>
</file>