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26"/>
  </p:notesMasterIdLst>
  <p:sldIdLst>
    <p:sldId id="260" r:id="rId2"/>
    <p:sldId id="307" r:id="rId3"/>
    <p:sldId id="306" r:id="rId4"/>
    <p:sldId id="272" r:id="rId5"/>
    <p:sldId id="259" r:id="rId6"/>
    <p:sldId id="274" r:id="rId7"/>
    <p:sldId id="284" r:id="rId8"/>
    <p:sldId id="275" r:id="rId9"/>
    <p:sldId id="289" r:id="rId10"/>
    <p:sldId id="290" r:id="rId11"/>
    <p:sldId id="292" r:id="rId12"/>
    <p:sldId id="285" r:id="rId13"/>
    <p:sldId id="293" r:id="rId14"/>
    <p:sldId id="294" r:id="rId15"/>
    <p:sldId id="296" r:id="rId16"/>
    <p:sldId id="295" r:id="rId17"/>
    <p:sldId id="288" r:id="rId18"/>
    <p:sldId id="297" r:id="rId19"/>
    <p:sldId id="302" r:id="rId20"/>
    <p:sldId id="298" r:id="rId21"/>
    <p:sldId id="299" r:id="rId22"/>
    <p:sldId id="303" r:id="rId23"/>
    <p:sldId id="300" r:id="rId24"/>
    <p:sldId id="304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893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hyperlink" Target="http://www.dsoergel.com/UBLIS571DS-10.2b-2Lecture10.2bAssignment13.1DDCSection4.Print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oergel.com/UBLIS571DS-10.2b-2Lecture10.2bAssignment13.1DDCSection4.Print.pdf" TargetMode="External"/><Relationship Id="rId2" Type="http://schemas.openxmlformats.org/officeDocument/2006/relationships/hyperlink" Target="http://www.dsoergel.com/UBLIS571DS-10.2b-2Lecture10.2bAssignment13.1DDCAnswerKeyPrint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3048000"/>
          </a:xfrm>
        </p:spPr>
        <p:txBody>
          <a:bodyPr/>
          <a:lstStyle/>
          <a:p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10.2b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 smtClean="0"/>
              <a:t>DDC Worksheet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1269" y="3505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562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Includes audio.</a:t>
            </a:r>
            <a:r>
              <a:rPr lang="en-US" smtClean="0">
                <a:solidFill>
                  <a:schemeClr val="bg1"/>
                </a:solidFill>
              </a:rPr>
              <a:t>	</a:t>
            </a:r>
            <a:r>
              <a:rPr lang="en-US" smtClean="0">
                <a:solidFill>
                  <a:schemeClr val="bg1"/>
                </a:solidFill>
              </a:rPr>
              <a:t>              95 min + optional  25 min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2. Building classes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763000" cy="495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Section 2.1. General tables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Here: </a:t>
            </a:r>
            <a:r>
              <a:rPr lang="en-US" dirty="0"/>
              <a:t>Table 2. </a:t>
            </a:r>
            <a:r>
              <a:rPr lang="en-US" b="1" dirty="0" smtClean="0"/>
              <a:t>Areas</a:t>
            </a:r>
            <a:r>
              <a:rPr lang="en-US" dirty="0" smtClean="0"/>
              <a:t>,</a:t>
            </a:r>
            <a:r>
              <a:rPr lang="en-US" dirty="0" smtClean="0">
                <a:solidFill>
                  <a:schemeClr val="bg1"/>
                </a:solidFill>
              </a:rPr>
              <a:t>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202 </a:t>
            </a:r>
            <a:r>
              <a:rPr lang="en-US" dirty="0" smtClean="0">
                <a:solidFill>
                  <a:schemeClr val="bg1"/>
                </a:solidFill>
              </a:rPr>
              <a:t>and Tables 3 – 8,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203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Start the </a:t>
            </a:r>
            <a:r>
              <a:rPr lang="en-US" dirty="0" smtClean="0">
                <a:solidFill>
                  <a:schemeClr val="bg1"/>
                </a:solidFill>
              </a:rPr>
              <a:t>audio goes with </a:t>
            </a: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text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mtClean="0">
                <a:solidFill>
                  <a:schemeClr val="bg1"/>
                </a:solidFill>
              </a:rPr>
              <a:t>(3 min)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Answers </a:t>
            </a:r>
            <a:r>
              <a:rPr lang="en-US" dirty="0" smtClean="0">
                <a:solidFill>
                  <a:schemeClr val="bg1"/>
                </a:solidFill>
              </a:rPr>
              <a:t>C and </a:t>
            </a:r>
            <a:r>
              <a:rPr lang="en-US" smtClean="0">
                <a:solidFill>
                  <a:schemeClr val="bg1"/>
                </a:solidFill>
              </a:rPr>
              <a:t>D </a:t>
            </a:r>
            <a:r>
              <a:rPr lang="en-US" smtClean="0">
                <a:solidFill>
                  <a:schemeClr val="bg1"/>
                </a:solidFill>
              </a:rPr>
              <a:t>are shown on </a:t>
            </a:r>
            <a:r>
              <a:rPr lang="en-US" dirty="0" smtClean="0">
                <a:solidFill>
                  <a:schemeClr val="bg1"/>
                </a:solidFill>
              </a:rPr>
              <a:t>the next slide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10</a:t>
            </a:fld>
            <a:endParaRPr lang="en-US" dirty="0"/>
          </a:p>
        </p:txBody>
      </p:sp>
      <p:pic>
        <p:nvPicPr>
          <p:cNvPr id="3" name="UBLIS571DS-10.2b-2Lecture10.2bDDCWorksheetSlidesSlide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1699" y="2667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2. Building classes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763000" cy="5334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Section 2.1. General tables</a:t>
            </a:r>
          </a:p>
          <a:p>
            <a:pPr marL="0" indent="0" eaLnBrk="1" hangingPunct="1">
              <a:buNone/>
            </a:pPr>
            <a:r>
              <a:rPr lang="en-US" smtClean="0"/>
              <a:t>Table </a:t>
            </a:r>
            <a:r>
              <a:rPr lang="en-US" dirty="0"/>
              <a:t>2. </a:t>
            </a:r>
            <a:r>
              <a:rPr lang="en-US" b="1" dirty="0" smtClean="0"/>
              <a:t>Areas</a:t>
            </a:r>
            <a:r>
              <a:rPr lang="en-US" dirty="0" smtClean="0"/>
              <a:t>,</a:t>
            </a:r>
            <a:r>
              <a:rPr lang="en-US" dirty="0" smtClean="0">
                <a:solidFill>
                  <a:schemeClr val="bg1"/>
                </a:solidFill>
              </a:rPr>
              <a:t>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202 </a:t>
            </a:r>
            <a:r>
              <a:rPr lang="en-US" dirty="0" smtClean="0">
                <a:solidFill>
                  <a:schemeClr val="bg1"/>
                </a:solidFill>
              </a:rPr>
              <a:t>and Tables 3 – 8,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203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Answers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1800" b="1" dirty="0" smtClean="0"/>
              <a:t>River </a:t>
            </a:r>
            <a:r>
              <a:rPr lang="en-US" sz="1800" b="1" dirty="0"/>
              <a:t>transportation (386.3) in the U.S. (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T2 / -73</a:t>
            </a:r>
            <a:r>
              <a:rPr lang="en-US" sz="1800" b="1" dirty="0"/>
              <a:t>) </a:t>
            </a:r>
            <a:r>
              <a:rPr lang="en-US" sz="1800" dirty="0"/>
              <a:t>(no instruction with 386.3)</a:t>
            </a:r>
          </a:p>
          <a:p>
            <a:pPr marL="0" indent="0">
              <a:buNone/>
            </a:pPr>
            <a:r>
              <a:rPr lang="en-US" sz="1800" dirty="0" smtClean="0"/>
              <a:t>▸</a:t>
            </a:r>
            <a:r>
              <a:rPr lang="en-US" sz="1800" b="1" dirty="0"/>
              <a:t>C</a:t>
            </a:r>
            <a:r>
              <a:rPr lang="en-US" sz="1800" dirty="0"/>
              <a:t>		</a:t>
            </a:r>
            <a:r>
              <a:rPr lang="en-US" sz="1800" dirty="0" smtClean="0"/>
              <a:t> </a:t>
            </a:r>
            <a:r>
              <a:rPr lang="en-US" sz="1800" b="1" dirty="0"/>
              <a:t>386.3|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09|73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/>
              <a:t>(no instruction with 386.3, therefore must use 09 to combine with 73 from Table 2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/>
              <a:t>The </a:t>
            </a:r>
            <a:r>
              <a:rPr lang="en-US" sz="1800" b="1" dirty="0"/>
              <a:t>role of trucks in transportation in Germany (area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T2/ -43</a:t>
            </a:r>
            <a:r>
              <a:rPr lang="en-US" sz="1800" b="1" dirty="0"/>
              <a:t>)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▸</a:t>
            </a:r>
            <a:r>
              <a:rPr lang="en-US" sz="1800" b="1" dirty="0"/>
              <a:t>D</a:t>
            </a:r>
            <a:r>
              <a:rPr lang="en-US" sz="1800" dirty="0"/>
              <a:t>		</a:t>
            </a:r>
            <a:r>
              <a:rPr lang="en-US" sz="1800" b="1" dirty="0"/>
              <a:t>388.344|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09|43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Again</a:t>
            </a:r>
            <a:r>
              <a:rPr lang="en-US" sz="1800" dirty="0"/>
              <a:t>:  Add area numbers without intervening 09 only if instructed to do so. 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2. Building classes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7630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Section 2.2.  Local tables</a:t>
            </a:r>
            <a:r>
              <a:rPr lang="en-US" dirty="0">
                <a:solidFill>
                  <a:schemeClr val="bg1"/>
                </a:solidFill>
              </a:rPr>
              <a:t> p</a:t>
            </a:r>
            <a:r>
              <a:rPr lang="en-US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203</a:t>
            </a:r>
            <a:endParaRPr lang="en-US" b="1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Start the audio, </a:t>
            </a:r>
            <a:r>
              <a:rPr lang="en-US" dirty="0" smtClean="0">
                <a:solidFill>
                  <a:schemeClr val="bg1"/>
                </a:solidFill>
              </a:rPr>
              <a:t>goes with </a:t>
            </a: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text (3 min)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Answer E shown on the next </a:t>
            </a:r>
            <a:r>
              <a:rPr lang="en-US" dirty="0" smtClean="0">
                <a:solidFill>
                  <a:schemeClr val="bg1"/>
                </a:solidFill>
              </a:rPr>
              <a:t>slide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12</a:t>
            </a:fld>
            <a:endParaRPr lang="en-US" dirty="0"/>
          </a:p>
        </p:txBody>
      </p:sp>
      <p:pic>
        <p:nvPicPr>
          <p:cNvPr id="2" name="UBLIS571DS-10.2b-2Lecture10.2bDDCWorksheetSlidesSlide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220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2. Building classes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7630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Section 2.2.  Local tables </a:t>
            </a:r>
            <a:r>
              <a:rPr lang="en-US" dirty="0">
                <a:solidFill>
                  <a:schemeClr val="bg1"/>
                </a:solidFill>
              </a:rPr>
              <a:t> p</a:t>
            </a:r>
            <a:r>
              <a:rPr lang="en-US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203 </a:t>
            </a:r>
            <a:r>
              <a:rPr lang="en-US" b="1" dirty="0" smtClean="0">
                <a:solidFill>
                  <a:schemeClr val="bg1"/>
                </a:solidFill>
              </a:rPr>
              <a:t>Answer</a:t>
            </a:r>
          </a:p>
          <a:p>
            <a:pPr marL="0" indent="0" eaLnBrk="1" hangingPunct="1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/>
              <a:t>Curriculums for elementary school science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▸</a:t>
            </a:r>
            <a:r>
              <a:rPr lang="en-US" b="1" dirty="0"/>
              <a:t>E</a:t>
            </a:r>
            <a:r>
              <a:rPr lang="en-US" dirty="0"/>
              <a:t>	</a:t>
            </a:r>
            <a:r>
              <a:rPr lang="en-US" b="1" dirty="0"/>
              <a:t>372.35|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043</a:t>
            </a:r>
            <a:r>
              <a:rPr lang="en-US" dirty="0"/>
              <a:t>      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372.35 </a:t>
            </a:r>
            <a:r>
              <a:rPr lang="en-US" dirty="0"/>
              <a:t>from the schedules,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043</a:t>
            </a:r>
            <a:r>
              <a:rPr lang="en-US" dirty="0"/>
              <a:t> from the local table</a:t>
            </a:r>
          </a:p>
          <a:p>
            <a:pPr marL="0" indent="0">
              <a:buNone/>
            </a:pPr>
            <a:r>
              <a:rPr lang="en-US" dirty="0"/>
              <a:t>Elementary education &gt; Elementary education in specific subjects &gt; Science and technology |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Curriculums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 eaLnBrk="1" hangingPunct="1">
              <a:buNone/>
            </a:pP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2. Building classes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7630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Section 2.3.  Reusing patterns of subdivision</a:t>
            </a:r>
            <a:r>
              <a:rPr lang="en-US" dirty="0">
                <a:solidFill>
                  <a:schemeClr val="bg1"/>
                </a:solidFill>
              </a:rPr>
              <a:t> p</a:t>
            </a:r>
            <a:r>
              <a:rPr lang="en-US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203 - 204</a:t>
            </a:r>
            <a:endParaRPr lang="en-US" b="1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Start the audio, </a:t>
            </a:r>
            <a:r>
              <a:rPr lang="en-US" dirty="0" smtClean="0">
                <a:solidFill>
                  <a:schemeClr val="bg1"/>
                </a:solidFill>
              </a:rPr>
              <a:t>goes with </a:t>
            </a: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text (3 min)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Answer F shown on </a:t>
            </a:r>
            <a:r>
              <a:rPr lang="en-US" dirty="0" smtClean="0">
                <a:solidFill>
                  <a:schemeClr val="bg1"/>
                </a:solidFill>
              </a:rPr>
              <a:t>next slide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14</a:t>
            </a:fld>
            <a:endParaRPr lang="en-US" dirty="0"/>
          </a:p>
        </p:txBody>
      </p:sp>
      <p:pic>
        <p:nvPicPr>
          <p:cNvPr id="2" name="UBLIS571DS-10.2b-2Lecture10.2bDDCWorksheetSlidesSlide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3.86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228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2. Building classes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7630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Section 2.3.  Reusing patterns of subdivision</a:t>
            </a:r>
            <a:r>
              <a:rPr lang="en-US" dirty="0" smtClean="0">
                <a:solidFill>
                  <a:schemeClr val="bg1"/>
                </a:solidFill>
              </a:rPr>
              <a:t>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203 - 204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Answer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3000"/>
              </a:spcBef>
              <a:buNone/>
            </a:pPr>
            <a:r>
              <a:rPr lang="en-US" b="1" dirty="0" smtClean="0"/>
              <a:t>Trucks </a:t>
            </a:r>
            <a:r>
              <a:rPr lang="en-US" b="1" dirty="0"/>
              <a:t>(transportation focus)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▸</a:t>
            </a:r>
            <a:r>
              <a:rPr lang="en-US" b="1" dirty="0"/>
              <a:t>F</a:t>
            </a:r>
            <a:r>
              <a:rPr lang="en-US" dirty="0"/>
              <a:t> 	</a:t>
            </a:r>
            <a:r>
              <a:rPr lang="en-US" b="1" dirty="0"/>
              <a:t>388.34|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</a:t>
            </a:r>
            <a:r>
              <a:rPr lang="en-US" b="1" dirty="0"/>
              <a:t>	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388.34 </a:t>
            </a:r>
            <a:r>
              <a:rPr lang="en-US" dirty="0"/>
              <a:t>from the schedule in the 300s, 629.22</a:t>
            </a:r>
            <a:r>
              <a:rPr lang="en-US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</a:t>
            </a:r>
            <a:r>
              <a:rPr lang="en-US" b="1" dirty="0"/>
              <a:t> </a:t>
            </a:r>
            <a:r>
              <a:rPr lang="en-US" dirty="0"/>
              <a:t>is trucks</a:t>
            </a:r>
          </a:p>
          <a:p>
            <a:pPr marL="0" indent="0">
              <a:buNone/>
            </a:pPr>
            <a:r>
              <a:rPr lang="en-US" dirty="0"/>
              <a:t>Social sciences &gt; Commerce, communication, transportation &gt;  Transp. Ground transportation &gt; Vehicular transportation &gt; Vehicles |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Trucks</a:t>
            </a: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2. Building classes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7630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Section 2.4. Further examples and concluding remarks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</a:t>
            </a:r>
            <a:r>
              <a:rPr lang="en-US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204</a:t>
            </a:r>
            <a:endParaRPr lang="en-US" b="1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Start the audio, </a:t>
            </a:r>
            <a:r>
              <a:rPr lang="en-US" dirty="0" smtClean="0">
                <a:solidFill>
                  <a:schemeClr val="bg1"/>
                </a:solidFill>
              </a:rPr>
              <a:t>goes with </a:t>
            </a: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text (2 min)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16</a:t>
            </a:fld>
            <a:endParaRPr lang="en-US" dirty="0"/>
          </a:p>
        </p:txBody>
      </p:sp>
      <p:pic>
        <p:nvPicPr>
          <p:cNvPr id="2" name="UBLIS571DS-10.2b-2Lecture10.2bDDCWorksheetSlidesSlide1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9029" y="2590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3</a:t>
            </a:r>
            <a:r>
              <a:rPr lang="en-US" sz="3200" smtClean="0"/>
              <a:t>. </a:t>
            </a:r>
            <a:r>
              <a:rPr lang="en-US" sz="3200" smtClean="0"/>
              <a:t>Cross-references   </a:t>
            </a:r>
            <a:r>
              <a:rPr lang="en-US" sz="1600" smtClean="0">
                <a:solidFill>
                  <a:schemeClr val="bg1"/>
                </a:solidFill>
              </a:rPr>
              <a:t>40 min</a:t>
            </a:r>
            <a:endParaRPr lang="en-US" sz="16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763000" cy="5486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Introduction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205 - 206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Start the audio, </a:t>
            </a:r>
            <a:r>
              <a:rPr lang="en-US" dirty="0" smtClean="0">
                <a:solidFill>
                  <a:schemeClr val="bg1"/>
                </a:solidFill>
              </a:rPr>
              <a:t>goes </a:t>
            </a:r>
            <a:r>
              <a:rPr lang="en-US" smtClean="0">
                <a:solidFill>
                  <a:schemeClr val="bg1"/>
                </a:solidFill>
              </a:rPr>
              <a:t>with </a:t>
            </a:r>
            <a:r>
              <a:rPr lang="en-US" smtClean="0">
                <a:solidFill>
                  <a:schemeClr val="bg1"/>
                </a:solidFill>
              </a:rPr>
              <a:t>the text (3 min)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Before </a:t>
            </a:r>
            <a:r>
              <a:rPr lang="en-US" dirty="0" smtClean="0">
                <a:solidFill>
                  <a:schemeClr val="bg1"/>
                </a:solidFill>
              </a:rPr>
              <a:t>proceeding to the next slide, try your hand on problems G, H, </a:t>
            </a:r>
            <a:r>
              <a:rPr lang="en-US" smtClean="0">
                <a:solidFill>
                  <a:schemeClr val="bg1"/>
                </a:solidFill>
              </a:rPr>
              <a:t>and </a:t>
            </a:r>
            <a:r>
              <a:rPr lang="en-US" smtClean="0">
                <a:solidFill>
                  <a:schemeClr val="bg1"/>
                </a:solidFill>
              </a:rPr>
              <a:t>I (21 min)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For each of these there is a slide with an answer.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answers in the answer key are a bit more elaborated than what fits on a slide. 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17</a:t>
            </a:fld>
            <a:endParaRPr lang="en-US" dirty="0"/>
          </a:p>
        </p:txBody>
      </p:sp>
      <p:pic>
        <p:nvPicPr>
          <p:cNvPr id="2" name="UBLIS571DS-10.2b-2Lecture10.2bDDCWorksheetSlidesSlide1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19947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3. Cross-references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7630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800" smtClean="0">
                <a:solidFill>
                  <a:schemeClr val="bg1"/>
                </a:solidFill>
              </a:rPr>
              <a:t>Start the audio, </a:t>
            </a:r>
            <a:r>
              <a:rPr lang="en-US" sz="1800" dirty="0" smtClean="0">
                <a:solidFill>
                  <a:schemeClr val="bg1"/>
                </a:solidFill>
              </a:rPr>
              <a:t>goes </a:t>
            </a:r>
            <a:r>
              <a:rPr lang="en-US" sz="1800" smtClean="0">
                <a:solidFill>
                  <a:schemeClr val="bg1"/>
                </a:solidFill>
              </a:rPr>
              <a:t>with </a:t>
            </a:r>
            <a:r>
              <a:rPr lang="en-US" sz="1800" smtClean="0">
                <a:solidFill>
                  <a:schemeClr val="bg1"/>
                </a:solidFill>
              </a:rPr>
              <a:t>the text (3 min)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/>
              <a:t>▸</a:t>
            </a:r>
            <a:r>
              <a:rPr lang="en-US" sz="1800" b="1" dirty="0"/>
              <a:t>G School nursing services</a:t>
            </a:r>
            <a:r>
              <a:rPr lang="en-US" sz="1800" dirty="0"/>
              <a:t> </a:t>
            </a:r>
            <a:r>
              <a:rPr lang="en-US" sz="1800" dirty="0" smtClean="0"/>
              <a:t>	p</a:t>
            </a:r>
            <a:r>
              <a:rPr lang="en-US" sz="1800" smtClean="0"/>
              <a:t>. </a:t>
            </a:r>
            <a:r>
              <a:rPr lang="en-US" sz="1800" smtClean="0"/>
              <a:t>206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Class </a:t>
            </a:r>
            <a:r>
              <a:rPr lang="en-US" sz="1800" dirty="0"/>
              <a:t>number and </a:t>
            </a:r>
            <a:r>
              <a:rPr lang="en-US" sz="1800" dirty="0" smtClean="0"/>
              <a:t>caption:     371.712</a:t>
            </a:r>
            <a:r>
              <a:rPr lang="en-US" sz="1800" dirty="0"/>
              <a:t>	</a:t>
            </a:r>
            <a:r>
              <a:rPr lang="en-US" sz="1800" dirty="0" smtClean="0"/>
              <a:t> </a:t>
            </a:r>
            <a:r>
              <a:rPr lang="en-US" sz="1800" b="1" dirty="0"/>
              <a:t>School nursing programs</a:t>
            </a:r>
            <a:endParaRPr lang="en-US" sz="1800" dirty="0"/>
          </a:p>
          <a:p>
            <a:pPr marL="0" indent="0">
              <a:spcBef>
                <a:spcPts val="2700"/>
              </a:spcBef>
              <a:buNone/>
            </a:pPr>
            <a:r>
              <a:rPr lang="en-US" sz="1800" b="1" dirty="0" smtClean="0"/>
              <a:t>Cross-references </a:t>
            </a:r>
            <a:r>
              <a:rPr lang="en-US" sz="1800" dirty="0"/>
              <a:t>(class number and </a:t>
            </a:r>
            <a:r>
              <a:rPr lang="en-US" sz="1800" dirty="0" smtClean="0"/>
              <a:t>caption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600" dirty="0" smtClean="0"/>
              <a:t>1 NT </a:t>
            </a:r>
            <a:r>
              <a:rPr lang="en-US" sz="1600" b="1" dirty="0" smtClean="0"/>
              <a:t>372.1|71 2 </a:t>
            </a:r>
            <a:r>
              <a:rPr lang="en-US" sz="1600" dirty="0" smtClean="0"/>
              <a:t>Elementary </a:t>
            </a:r>
            <a:r>
              <a:rPr lang="en-US" sz="1600" dirty="0"/>
              <a:t>education &gt; Organization and activities in elementary education &gt;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	            School </a:t>
            </a:r>
            <a:r>
              <a:rPr lang="en-US" sz="1600" dirty="0"/>
              <a:t>organization and activities in elementary education &gt; Student </a:t>
            </a:r>
            <a:r>
              <a:rPr lang="en-US" sz="1600" dirty="0" smtClean="0"/>
              <a:t>welfare</a:t>
            </a:r>
            <a:br>
              <a:rPr lang="en-US" sz="1600" dirty="0" smtClean="0"/>
            </a:br>
            <a:r>
              <a:rPr lang="en-US" sz="1600" dirty="0" smtClean="0"/>
              <a:t>	            </a:t>
            </a:r>
            <a:r>
              <a:rPr lang="en-US" sz="1600" dirty="0"/>
              <a:t>in el. ed. &gt; Student health and related topics in el. ed. &gt; </a:t>
            </a:r>
            <a:r>
              <a:rPr lang="en-US" sz="1600" b="1" dirty="0"/>
              <a:t>School </a:t>
            </a:r>
            <a:r>
              <a:rPr lang="en-US" sz="1600" b="1" dirty="0" smtClean="0"/>
              <a:t>nursing</a:t>
            </a:r>
            <a:br>
              <a:rPr lang="en-US" sz="1600" b="1" dirty="0" smtClean="0"/>
            </a:br>
            <a:r>
              <a:rPr lang="en-US" sz="1600" b="1" dirty="0" smtClean="0"/>
              <a:t>	            programs </a:t>
            </a:r>
            <a:r>
              <a:rPr lang="en-US" sz="1600" b="1" dirty="0"/>
              <a:t>in elementary </a:t>
            </a:r>
            <a:r>
              <a:rPr lang="en-US" sz="1600" b="1" dirty="0" smtClean="0"/>
              <a:t>education</a:t>
            </a:r>
            <a:endParaRPr lang="en-US" sz="1600" b="1" dirty="0"/>
          </a:p>
          <a:p>
            <a:pPr marL="0" indent="0">
              <a:buNone/>
            </a:pPr>
            <a:r>
              <a:rPr lang="en-US" sz="1600" dirty="0" smtClean="0"/>
              <a:t>2 NT </a:t>
            </a:r>
            <a:r>
              <a:rPr lang="en-US" sz="1600" b="1" dirty="0" smtClean="0"/>
              <a:t> 373.1|71 </a:t>
            </a:r>
            <a:r>
              <a:rPr lang="en-US" sz="1600" b="1" dirty="0"/>
              <a:t>2 </a:t>
            </a:r>
            <a:r>
              <a:rPr lang="en-US" sz="1600" dirty="0" smtClean="0"/>
              <a:t> Secondary </a:t>
            </a:r>
            <a:r>
              <a:rPr lang="en-US" sz="1600" dirty="0"/>
              <a:t>ed. &gt; ... &gt; </a:t>
            </a:r>
            <a:r>
              <a:rPr lang="en-US" sz="1600" b="1" dirty="0"/>
              <a:t>School nursing programs in secondary education</a:t>
            </a:r>
          </a:p>
          <a:p>
            <a:pPr marL="0" indent="0">
              <a:buNone/>
            </a:pPr>
            <a:r>
              <a:rPr lang="en-US" sz="1600" dirty="0" smtClean="0"/>
              <a:t>3 NT </a:t>
            </a:r>
            <a:r>
              <a:rPr lang="en-US" sz="1600" b="1" dirty="0" smtClean="0"/>
              <a:t>374.1|71  </a:t>
            </a:r>
            <a:r>
              <a:rPr lang="en-US" sz="1600" dirty="0" smtClean="0"/>
              <a:t>Adult </a:t>
            </a:r>
            <a:r>
              <a:rPr lang="en-US" sz="1600" dirty="0"/>
              <a:t>education &gt; ... &gt; </a:t>
            </a:r>
            <a:r>
              <a:rPr lang="en-US" sz="1600" b="1" dirty="0"/>
              <a:t>School nursing programs in adult education</a:t>
            </a:r>
            <a:r>
              <a:rPr lang="en-US" sz="1800" b="1" dirty="0"/>
              <a:t>	</a:t>
            </a:r>
          </a:p>
          <a:p>
            <a:pPr marL="0" indent="0">
              <a:buNone/>
            </a:pPr>
            <a:r>
              <a:rPr lang="en-US" sz="1600" dirty="0" smtClean="0"/>
              <a:t>4 NT </a:t>
            </a:r>
            <a:r>
              <a:rPr lang="en-US" sz="1600" b="1" dirty="0" smtClean="0"/>
              <a:t> 378.19|7 </a:t>
            </a:r>
            <a:r>
              <a:rPr lang="en-US" sz="1600" b="1" dirty="0"/>
              <a:t>12 </a:t>
            </a:r>
            <a:r>
              <a:rPr lang="en-US" sz="1600" dirty="0" smtClean="0"/>
              <a:t>Higher </a:t>
            </a:r>
            <a:r>
              <a:rPr lang="en-US" sz="1600" dirty="0"/>
              <a:t>ed. &gt; ... &gt; S</a:t>
            </a:r>
            <a:r>
              <a:rPr lang="en-US" sz="1600" b="1" dirty="0"/>
              <a:t>chool nursing programs in higher </a:t>
            </a:r>
            <a:r>
              <a:rPr lang="en-US" sz="1600" b="1" dirty="0" smtClean="0"/>
              <a:t>education</a:t>
            </a:r>
          </a:p>
          <a:p>
            <a:pPr marL="0" indent="0">
              <a:buNone/>
            </a:pPr>
            <a:r>
              <a:rPr lang="en-US" sz="1600" dirty="0" smtClean="0"/>
              <a:t>No </a:t>
            </a:r>
            <a:r>
              <a:rPr lang="en-US" sz="1600" dirty="0"/>
              <a:t>cross-references to any of </a:t>
            </a:r>
            <a:r>
              <a:rPr lang="en-US" sz="1600" dirty="0" smtClean="0"/>
              <a:t>these</a:t>
            </a:r>
          </a:p>
          <a:p>
            <a:pPr marL="0" indent="0">
              <a:buNone/>
            </a:pPr>
            <a:r>
              <a:rPr lang="en-US" sz="1600" dirty="0"/>
              <a:t>All these are built following instructions, for example at 372.11-18 to append to base number 372.1the number following 371 in 371.1 - 371.8. There should be a note at 371.1 - 371.8 Schools and their activities that the class numbers under this class are used to build corresponding classes under each educational level.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18</a:t>
            </a:fld>
            <a:endParaRPr lang="en-US" dirty="0"/>
          </a:p>
        </p:txBody>
      </p:sp>
      <p:pic>
        <p:nvPicPr>
          <p:cNvPr id="2" name="UBLIS571DS-10.2b-2Lecture10.2bDDCWorksheetSlidesSlide1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1157" y="1006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3. Cross-references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7630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800" smtClean="0">
                <a:solidFill>
                  <a:schemeClr val="bg1"/>
                </a:solidFill>
              </a:rPr>
              <a:t>Start the audio, </a:t>
            </a:r>
            <a:r>
              <a:rPr lang="en-US" sz="1800" dirty="0" smtClean="0">
                <a:solidFill>
                  <a:schemeClr val="bg1"/>
                </a:solidFill>
              </a:rPr>
              <a:t>goes </a:t>
            </a:r>
            <a:r>
              <a:rPr lang="en-US" sz="1800" smtClean="0">
                <a:solidFill>
                  <a:schemeClr val="bg1"/>
                </a:solidFill>
              </a:rPr>
              <a:t>with </a:t>
            </a:r>
            <a:r>
              <a:rPr lang="en-US" sz="1800" smtClean="0">
                <a:solidFill>
                  <a:schemeClr val="bg1"/>
                </a:solidFill>
              </a:rPr>
              <a:t>the text (3 min)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/>
              <a:t>▸</a:t>
            </a:r>
            <a:r>
              <a:rPr lang="en-US" sz="1800" b="1" dirty="0"/>
              <a:t>G School nursing services</a:t>
            </a:r>
            <a:r>
              <a:rPr lang="en-US" sz="1800" dirty="0"/>
              <a:t> </a:t>
            </a:r>
            <a:r>
              <a:rPr lang="en-US" sz="1800" dirty="0" smtClean="0"/>
              <a:t>, continued  </a:t>
            </a:r>
            <a:r>
              <a:rPr lang="en-US" sz="1800" dirty="0"/>
              <a:t>	p</a:t>
            </a:r>
            <a:r>
              <a:rPr lang="en-US" sz="1800"/>
              <a:t>. </a:t>
            </a:r>
            <a:r>
              <a:rPr lang="en-US" sz="1800" smtClean="0"/>
              <a:t>206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5 BT </a:t>
            </a:r>
            <a:r>
              <a:rPr lang="en-US" sz="1800" b="1" dirty="0" smtClean="0"/>
              <a:t>362.173 </a:t>
            </a:r>
            <a:r>
              <a:rPr lang="en-US" sz="1800" dirty="0" smtClean="0"/>
              <a:t> Social </a:t>
            </a:r>
            <a:r>
              <a:rPr lang="en-US" sz="1800" dirty="0"/>
              <a:t>sciences &gt; Social problems and services; associations &gt; </a:t>
            </a:r>
            <a:r>
              <a:rPr lang="en-US" sz="1800" dirty="0" smtClean="0"/>
              <a:t>Social</a:t>
            </a:r>
            <a:br>
              <a:rPr lang="en-US" sz="1800" dirty="0" smtClean="0"/>
            </a:br>
            <a:r>
              <a:rPr lang="en-US" sz="1800" dirty="0" smtClean="0"/>
              <a:t>	          problems </a:t>
            </a:r>
            <a:r>
              <a:rPr lang="en-US" sz="1800" dirty="0"/>
              <a:t>and services &gt; Specific social problems and services &gt;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        Social </a:t>
            </a:r>
            <a:r>
              <a:rPr lang="en-US" sz="1800" dirty="0"/>
              <a:t>welfare problems and services &gt; Problems of and services </a:t>
            </a:r>
            <a:r>
              <a:rPr lang="en-US" sz="1800" dirty="0" smtClean="0"/>
              <a:t>to</a:t>
            </a:r>
            <a:br>
              <a:rPr lang="en-US" sz="1800" dirty="0" smtClean="0"/>
            </a:br>
            <a:r>
              <a:rPr lang="en-US" sz="1800" dirty="0" smtClean="0"/>
              <a:t>	          persons </a:t>
            </a:r>
            <a:r>
              <a:rPr lang="en-US" sz="1800" dirty="0"/>
              <a:t>with illnesses and disabilities &gt; Physical illness &gt; Specific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        services </a:t>
            </a:r>
            <a:r>
              <a:rPr lang="en-US" sz="1800" dirty="0"/>
              <a:t>&gt; </a:t>
            </a:r>
            <a:r>
              <a:rPr lang="en-US" sz="1800" b="1" dirty="0"/>
              <a:t>Services of nurses</a:t>
            </a:r>
          </a:p>
          <a:p>
            <a:pPr marL="0" indent="0">
              <a:buNone/>
            </a:pPr>
            <a:r>
              <a:rPr lang="en-US" sz="1800" dirty="0"/>
              <a:t>This class covers the social provision of nursing services, the next class the technology of nursing services (i.e. the craft of </a:t>
            </a:r>
            <a:r>
              <a:rPr lang="en-US" sz="1800" dirty="0" smtClean="0"/>
              <a:t>nursing). </a:t>
            </a:r>
            <a:r>
              <a:rPr lang="en-US" sz="1800" dirty="0"/>
              <a:t>Comprehensive works go here. This has no cross-reference to 371.712. </a:t>
            </a:r>
            <a:r>
              <a:rPr lang="en-US" sz="1800" dirty="0" smtClean="0"/>
              <a:t> From </a:t>
            </a:r>
            <a:r>
              <a:rPr lang="en-US" sz="1800" dirty="0"/>
              <a:t>Relative Index under Nursing</a:t>
            </a:r>
          </a:p>
          <a:p>
            <a:pPr marL="0" lvl="1" indent="0">
              <a:spcBef>
                <a:spcPts val="2700"/>
              </a:spcBef>
              <a:spcAft>
                <a:spcPts val="200"/>
              </a:spcAft>
              <a:buNone/>
            </a:pPr>
            <a:r>
              <a:rPr lang="en-US" sz="1800" dirty="0" smtClean="0"/>
              <a:t>6 RT </a:t>
            </a:r>
            <a:r>
              <a:rPr lang="en-US" sz="1800" b="1" dirty="0" smtClean="0"/>
              <a:t>610.73  </a:t>
            </a:r>
            <a:r>
              <a:rPr lang="en-US" sz="1800" dirty="0" smtClean="0"/>
              <a:t>Technology </a:t>
            </a:r>
            <a:r>
              <a:rPr lang="en-US" sz="1800" dirty="0"/>
              <a:t>(applied sciences) &gt; Medical sciences; medicine &gt;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      Education</a:t>
            </a:r>
            <a:r>
              <a:rPr lang="en-US" sz="1800" dirty="0"/>
              <a:t>, research, nursing, related topics &gt; </a:t>
            </a:r>
            <a:r>
              <a:rPr lang="en-US" sz="1800" b="1" dirty="0"/>
              <a:t>Nursing and services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	        of </a:t>
            </a:r>
            <a:r>
              <a:rPr lang="en-US" sz="1800" b="1" dirty="0"/>
              <a:t>allied health </a:t>
            </a:r>
            <a:r>
              <a:rPr lang="en-US" sz="1800" b="1" dirty="0" smtClean="0"/>
              <a:t>personnel</a:t>
            </a:r>
          </a:p>
          <a:p>
            <a:pPr marL="0" lvl="1" indent="0">
              <a:buNone/>
            </a:pPr>
            <a:r>
              <a:rPr lang="en-US" sz="1800" dirty="0" smtClean="0"/>
              <a:t>This </a:t>
            </a:r>
            <a:r>
              <a:rPr lang="en-US" sz="1800" dirty="0"/>
              <a:t>has a cross-reference to 371.712.   From Relative Index under Nursing</a:t>
            </a:r>
            <a:r>
              <a:rPr lang="en-US" sz="3600" dirty="0"/>
              <a:t>	</a:t>
            </a:r>
            <a:r>
              <a:rPr lang="en-US" sz="4800" dirty="0"/>
              <a:t>		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19</a:t>
            </a:fld>
            <a:endParaRPr lang="en-US" dirty="0"/>
          </a:p>
        </p:txBody>
      </p:sp>
      <p:pic>
        <p:nvPicPr>
          <p:cNvPr id="2" name="UBLIS571DS-10.2b-2Lecture10.2bDDCWorksheetSlidesSlide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6503" y="989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2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28600"/>
            <a:ext cx="8763000" cy="61722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▸</a:t>
            </a:r>
            <a:r>
              <a:rPr lang="en-US" sz="1600" b="1" dirty="0" smtClean="0"/>
              <a:t>H </a:t>
            </a:r>
            <a:r>
              <a:rPr lang="en-US" sz="1600" b="1" dirty="0"/>
              <a:t>Blind students</a:t>
            </a:r>
            <a:r>
              <a:rPr lang="en-US" sz="1600" dirty="0"/>
              <a:t> </a:t>
            </a:r>
            <a:r>
              <a:rPr lang="en-US" sz="1600" dirty="0" smtClean="0"/>
              <a:t> p</a:t>
            </a:r>
            <a:r>
              <a:rPr lang="en-US" sz="1600" smtClean="0"/>
              <a:t>. </a:t>
            </a:r>
            <a:r>
              <a:rPr lang="en-US" sz="1600" smtClean="0"/>
              <a:t>206         </a:t>
            </a:r>
            <a:r>
              <a:rPr lang="en-US" sz="1600" smtClean="0">
                <a:solidFill>
                  <a:schemeClr val="bg1"/>
                </a:solidFill>
              </a:rPr>
              <a:t>Start the a</a:t>
            </a:r>
            <a:r>
              <a:rPr lang="en-US" sz="1600" smtClean="0">
                <a:solidFill>
                  <a:schemeClr val="bg1"/>
                </a:solidFill>
              </a:rPr>
              <a:t>udio, </a:t>
            </a:r>
            <a:r>
              <a:rPr lang="en-US" sz="1600" dirty="0">
                <a:solidFill>
                  <a:schemeClr val="bg1"/>
                </a:solidFill>
              </a:rPr>
              <a:t>goes </a:t>
            </a:r>
            <a:r>
              <a:rPr lang="en-US" sz="1600">
                <a:solidFill>
                  <a:schemeClr val="bg1"/>
                </a:solidFill>
              </a:rPr>
              <a:t>with </a:t>
            </a:r>
            <a:r>
              <a:rPr lang="en-US" sz="1600" smtClean="0">
                <a:solidFill>
                  <a:schemeClr val="bg1"/>
                </a:solidFill>
              </a:rPr>
              <a:t>the text (5 min)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 smtClean="0"/>
              <a:t>Class </a:t>
            </a:r>
            <a:r>
              <a:rPr lang="en-US" sz="1600" dirty="0"/>
              <a:t>number and full caption</a:t>
            </a:r>
            <a:r>
              <a:rPr lang="en-US" sz="1600" dirty="0" smtClean="0"/>
              <a:t>: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371.911	Social sciences &gt; Education &gt; Schools and their activities; special </a:t>
            </a:r>
            <a:r>
              <a:rPr lang="en-US" sz="1600" dirty="0" smtClean="0"/>
              <a:t>education &gt;</a:t>
            </a:r>
            <a:br>
              <a:rPr lang="en-US" sz="1600" dirty="0" smtClean="0"/>
            </a:br>
            <a:r>
              <a:rPr lang="en-US" sz="1600" dirty="0" smtClean="0"/>
              <a:t>	Special </a:t>
            </a:r>
            <a:r>
              <a:rPr lang="en-US" sz="1600" dirty="0"/>
              <a:t>education &gt; Students with physical disabilities &gt;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	</a:t>
            </a:r>
            <a:r>
              <a:rPr lang="en-US" sz="1600" b="1" dirty="0" smtClean="0"/>
              <a:t>Students </a:t>
            </a:r>
            <a:r>
              <a:rPr lang="en-US" sz="1600" b="1" dirty="0"/>
              <a:t>with blindness and visual </a:t>
            </a:r>
            <a:r>
              <a:rPr lang="en-US" sz="1600" b="1" dirty="0" smtClean="0"/>
              <a:t>impairment</a:t>
            </a:r>
            <a:endParaRPr lang="en-US" sz="1600" dirty="0"/>
          </a:p>
          <a:p>
            <a:pPr marL="0" indent="0">
              <a:spcBef>
                <a:spcPts val="2700"/>
              </a:spcBef>
              <a:buNone/>
            </a:pPr>
            <a:r>
              <a:rPr lang="en-US" sz="1600" b="1" dirty="0"/>
              <a:t>Cross-references </a:t>
            </a:r>
            <a:r>
              <a:rPr lang="en-US" sz="1600" dirty="0"/>
              <a:t>(class number and full caption)</a:t>
            </a:r>
          </a:p>
          <a:p>
            <a:pPr marL="0" indent="0">
              <a:buNone/>
            </a:pPr>
            <a:r>
              <a:rPr lang="en-US" sz="1600" dirty="0" smtClean="0"/>
              <a:t>1 BT 362.41        Social </a:t>
            </a:r>
            <a:r>
              <a:rPr lang="en-US" sz="1600" dirty="0"/>
              <a:t>sciences &gt; Social problems and services; associations &gt; Social </a:t>
            </a:r>
            <a:r>
              <a:rPr lang="en-US" sz="1600" dirty="0" smtClean="0"/>
              <a:t>welfare</a:t>
            </a:r>
            <a:br>
              <a:rPr lang="en-US" sz="1600" dirty="0" smtClean="0"/>
            </a:br>
            <a:r>
              <a:rPr lang="en-US" sz="1600" dirty="0" smtClean="0"/>
              <a:t>	           problems </a:t>
            </a:r>
            <a:r>
              <a:rPr lang="en-US" sz="1600" dirty="0"/>
              <a:t>and services &gt; Problems of and services to people with </a:t>
            </a:r>
            <a:r>
              <a:rPr lang="en-US" sz="1600" dirty="0" smtClean="0"/>
              <a:t>physical</a:t>
            </a:r>
            <a:br>
              <a:rPr lang="en-US" sz="1600" dirty="0" smtClean="0"/>
            </a:br>
            <a:r>
              <a:rPr lang="en-US" sz="1600" dirty="0" smtClean="0"/>
              <a:t>	           disabilities </a:t>
            </a:r>
            <a:r>
              <a:rPr lang="en-US" sz="1600" dirty="0"/>
              <a:t>&gt; Persons with impaired vision [Relative Index]</a:t>
            </a:r>
          </a:p>
          <a:p>
            <a:pPr marL="0" indent="0">
              <a:buNone/>
            </a:pPr>
            <a:r>
              <a:rPr lang="en-US" sz="1600" dirty="0" smtClean="0"/>
              <a:t>2 RT  305.908|1 Social </a:t>
            </a:r>
            <a:r>
              <a:rPr lang="en-US" sz="1600" dirty="0"/>
              <a:t>sciences &gt; Social groups &gt; Occupational and miscellaneous groups </a:t>
            </a:r>
            <a:r>
              <a:rPr lang="en-US" sz="1600" dirty="0" smtClean="0"/>
              <a:t>&gt;</a:t>
            </a:r>
            <a:br>
              <a:rPr lang="en-US" sz="1600" dirty="0" smtClean="0"/>
            </a:br>
            <a:r>
              <a:rPr lang="en-US" sz="1600" dirty="0" smtClean="0"/>
              <a:t>	           Persons </a:t>
            </a:r>
            <a:r>
              <a:rPr lang="en-US" sz="1600" dirty="0"/>
              <a:t>by physical and mental characteristics &gt; Persons with blindness </a:t>
            </a:r>
            <a:r>
              <a:rPr lang="en-US" sz="1600" dirty="0" smtClean="0"/>
              <a:t>and</a:t>
            </a:r>
            <a:br>
              <a:rPr lang="en-US" sz="1600" dirty="0" smtClean="0"/>
            </a:br>
            <a:r>
              <a:rPr lang="en-US" sz="1600" dirty="0" smtClean="0"/>
              <a:t>	           visual </a:t>
            </a:r>
            <a:r>
              <a:rPr lang="en-US" sz="1600" dirty="0"/>
              <a:t>impairments [Relative Index]</a:t>
            </a:r>
          </a:p>
          <a:p>
            <a:pPr marL="0" indent="0">
              <a:buNone/>
            </a:pPr>
            <a:r>
              <a:rPr lang="en-US" sz="1600" dirty="0" smtClean="0"/>
              <a:t>3 RT  T1-0871    Table </a:t>
            </a:r>
            <a:r>
              <a:rPr lang="en-US" sz="1600" dirty="0"/>
              <a:t>1 &gt; History and description with respect to kinds of persons &gt; </a:t>
            </a:r>
            <a:r>
              <a:rPr lang="en-US" sz="1600" dirty="0" smtClean="0"/>
              <a:t>Persons</a:t>
            </a:r>
            <a:br>
              <a:rPr lang="en-US" sz="1600" dirty="0" smtClean="0"/>
            </a:br>
            <a:r>
              <a:rPr lang="en-US" sz="1600" dirty="0" smtClean="0"/>
              <a:t>	            with </a:t>
            </a:r>
            <a:r>
              <a:rPr lang="en-US" sz="1600" dirty="0"/>
              <a:t>disabilities and illnesses, gifted persons &gt; Persons with blindness </a:t>
            </a:r>
            <a:r>
              <a:rPr lang="en-US" sz="1600" dirty="0" smtClean="0"/>
              <a:t>and</a:t>
            </a:r>
            <a:br>
              <a:rPr lang="en-US" sz="1600" dirty="0" smtClean="0"/>
            </a:br>
            <a:r>
              <a:rPr lang="en-US" sz="1600" dirty="0" smtClean="0"/>
              <a:t>                            visual </a:t>
            </a:r>
            <a:r>
              <a:rPr lang="en-US" sz="1600" dirty="0"/>
              <a:t>impairments [Relative Index]</a:t>
            </a:r>
          </a:p>
          <a:p>
            <a:pPr marL="0" indent="0">
              <a:buNone/>
            </a:pPr>
            <a:r>
              <a:rPr lang="en-US" sz="1600" dirty="0"/>
              <a:t>Any class </a:t>
            </a:r>
            <a:r>
              <a:rPr lang="en-US" sz="1600" dirty="0" smtClean="0"/>
              <a:t>built </a:t>
            </a:r>
            <a:r>
              <a:rPr lang="en-US" sz="1600" dirty="0"/>
              <a:t>by appending 0871 would be an RT, for example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sz="1600" dirty="0" smtClean="0"/>
              <a:t>4 RT 794.8|08 71  Arts </a:t>
            </a:r>
            <a:r>
              <a:rPr lang="en-US" sz="1600" dirty="0"/>
              <a:t>and recreation &gt; Recreational and performing arts &gt; Indoor games of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	             skill </a:t>
            </a:r>
            <a:r>
              <a:rPr lang="en-US" sz="1600" dirty="0"/>
              <a:t>&gt; Electronic games &gt; Persons with blindness and visual </a:t>
            </a:r>
            <a:r>
              <a:rPr lang="en-US" sz="1600" dirty="0" smtClean="0"/>
              <a:t>impairments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Note: While such classes can be built, I did not find any book with such built classes.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5	RT	617.712	Technology &gt; Medicine and health &gt; Surgery and related medical specialties &gt; Ophthalmology &gt; Pathology and surgery of eyes &gt; Blindness and partial blindness [Relative Index]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20</a:t>
            </a:fld>
            <a:endParaRPr lang="en-US" dirty="0"/>
          </a:p>
        </p:txBody>
      </p:sp>
      <p:pic>
        <p:nvPicPr>
          <p:cNvPr id="2" name="UBLIS571DS-10.2b-2Lecture10.2bDDCWorksheetSlidesSlide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9607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3. Cross-references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87630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1600" smtClean="0">
                <a:solidFill>
                  <a:schemeClr val="bg1"/>
                </a:solidFill>
              </a:rPr>
              <a:t>Start the audio,  </a:t>
            </a:r>
            <a:r>
              <a:rPr lang="en-US" sz="1600" dirty="0" smtClean="0">
                <a:solidFill>
                  <a:schemeClr val="bg1"/>
                </a:solidFill>
              </a:rPr>
              <a:t>goes </a:t>
            </a:r>
            <a:r>
              <a:rPr lang="en-US" sz="1600" smtClean="0">
                <a:solidFill>
                  <a:schemeClr val="bg1"/>
                </a:solidFill>
              </a:rPr>
              <a:t>with </a:t>
            </a:r>
            <a:r>
              <a:rPr lang="en-US" sz="1600" smtClean="0">
                <a:solidFill>
                  <a:schemeClr val="bg1"/>
                </a:solidFill>
              </a:rPr>
              <a:t>the text (3 min)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/>
              <a:t>▸</a:t>
            </a:r>
            <a:r>
              <a:rPr lang="en-US" sz="1600" b="1" dirty="0"/>
              <a:t>I Elementary education in music composition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en-US" sz="1600" smtClean="0"/>
              <a:t>. </a:t>
            </a:r>
            <a:r>
              <a:rPr lang="en-US" sz="1600" smtClean="0"/>
              <a:t>206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/>
              <a:t>Class number and full caption:</a:t>
            </a:r>
          </a:p>
          <a:p>
            <a:pPr marL="0" indent="0">
              <a:buNone/>
            </a:pPr>
            <a:r>
              <a:rPr lang="en-US" sz="1600" dirty="0" smtClean="0"/>
              <a:t>372.874</a:t>
            </a:r>
            <a:r>
              <a:rPr lang="en-US" sz="1600" dirty="0"/>
              <a:t>	Social sciences &gt; Education &gt; Elementary education &gt; Other studies &gt; Music &gt;</a:t>
            </a:r>
            <a:r>
              <a:rPr lang="en-US" sz="1600" b="1" dirty="0"/>
              <a:t>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	Composition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smtClean="0"/>
              <a:t>Cross-references </a:t>
            </a:r>
            <a:r>
              <a:rPr lang="en-US" sz="1600" dirty="0"/>
              <a:t>(class number and full caption)</a:t>
            </a:r>
          </a:p>
          <a:p>
            <a:pPr marL="0" indent="0">
              <a:buNone/>
            </a:pPr>
            <a:r>
              <a:rPr lang="en-US" sz="1600" dirty="0" smtClean="0"/>
              <a:t>1 BT </a:t>
            </a:r>
            <a:r>
              <a:rPr lang="en-US" sz="1600" b="1" dirty="0" smtClean="0"/>
              <a:t>781.3|071   </a:t>
            </a:r>
            <a:r>
              <a:rPr lang="en-US" sz="1600" dirty="0" smtClean="0"/>
              <a:t>Arts </a:t>
            </a:r>
            <a:r>
              <a:rPr lang="en-US" sz="1600" dirty="0"/>
              <a:t>and recreation &gt; Music &gt; General principles and musical forms </a:t>
            </a:r>
            <a:r>
              <a:rPr lang="en-US" sz="1600" dirty="0" smtClean="0"/>
              <a:t>&gt;</a:t>
            </a:r>
            <a:br>
              <a:rPr lang="en-US" sz="1600" dirty="0" smtClean="0"/>
            </a:br>
            <a:r>
              <a:rPr lang="en-US" sz="1600" dirty="0" smtClean="0"/>
              <a:t>	           </a:t>
            </a:r>
            <a:r>
              <a:rPr lang="en-US" sz="1600" b="1" dirty="0"/>
              <a:t>Composition| &gt; Education, research, related topics &gt; education</a:t>
            </a:r>
          </a:p>
          <a:p>
            <a:pPr marL="0" indent="0">
              <a:buNone/>
            </a:pPr>
            <a:r>
              <a:rPr lang="en-US" sz="1600" dirty="0" smtClean="0"/>
              <a:t>The </a:t>
            </a:r>
            <a:r>
              <a:rPr lang="en-US" sz="1600" dirty="0"/>
              <a:t>first part in the Relative Index under Composition (Music), then append from Table </a:t>
            </a:r>
            <a:r>
              <a:rPr lang="en-US" sz="1600" dirty="0" smtClean="0"/>
              <a:t>1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This </a:t>
            </a:r>
            <a:r>
              <a:rPr lang="en-US" sz="1600" dirty="0"/>
              <a:t>built class is explicitly listed in WebDewey</a:t>
            </a:r>
            <a:r>
              <a:rPr lang="en-US" sz="1600" dirty="0" smtClean="0"/>
              <a:t>. </a:t>
            </a:r>
            <a:r>
              <a:rPr lang="en-US" sz="1600" dirty="0"/>
              <a:t>There are 23 books under this in </a:t>
            </a:r>
            <a:r>
              <a:rPr lang="en-US" sz="1600" dirty="0" smtClean="0"/>
              <a:t>WorldCat.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I </a:t>
            </a:r>
            <a:r>
              <a:rPr lang="en-US" sz="1600" dirty="0"/>
              <a:t>give some classes that fall below this one just to illustrate how Dewey works</a:t>
            </a:r>
          </a:p>
          <a:p>
            <a:pPr marL="0" lvl="2" indent="0">
              <a:spcBef>
                <a:spcPts val="1200"/>
              </a:spcBef>
              <a:buNone/>
            </a:pPr>
            <a:r>
              <a:rPr lang="en-US" sz="1600" dirty="0" smtClean="0"/>
              <a:t>2 RT </a:t>
            </a:r>
            <a:r>
              <a:rPr lang="en-US" sz="1600" b="1" dirty="0" smtClean="0"/>
              <a:t>781.3|0712  </a:t>
            </a:r>
            <a:r>
              <a:rPr lang="en-US" sz="1600" dirty="0" smtClean="0"/>
              <a:t>Arts </a:t>
            </a:r>
            <a:r>
              <a:rPr lang="en-US" sz="1600" dirty="0"/>
              <a:t>and recreation &gt; Music &gt; General principles and musical forms &gt;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	            </a:t>
            </a:r>
            <a:r>
              <a:rPr lang="en-US" sz="1600" b="1" dirty="0" smtClean="0"/>
              <a:t>Composition</a:t>
            </a:r>
            <a:r>
              <a:rPr lang="en-US" sz="1600" b="1" dirty="0"/>
              <a:t>| &gt; Education, research, related topics &gt; education &gt; </a:t>
            </a:r>
            <a:r>
              <a:rPr lang="en-US" sz="1600" b="1" dirty="0" smtClean="0"/>
              <a:t>	  	            Secondary </a:t>
            </a:r>
            <a:r>
              <a:rPr lang="en-US" sz="1600" b="1" dirty="0"/>
              <a:t>education </a:t>
            </a:r>
          </a:p>
          <a:p>
            <a:pPr marL="0" indent="0">
              <a:buNone/>
            </a:pPr>
            <a:r>
              <a:rPr lang="en-US" sz="1600" dirty="0"/>
              <a:t>[The first part in the Relative Index under Composition (Music), then append from Table 1] [This built class is not explicitly listed in WebDewey.] There are 7 books under this in WorldCat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21</a:t>
            </a:fld>
            <a:endParaRPr lang="en-US" dirty="0"/>
          </a:p>
        </p:txBody>
      </p:sp>
      <p:pic>
        <p:nvPicPr>
          <p:cNvPr id="2" name="UBLIS571DS-10.2b-2Lecture10.2bDDCWorksheetSlidesSlide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4951" y="858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3. Cross-references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36446"/>
            <a:ext cx="8763000" cy="5292954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Start the audio,  goes with the text (3 </a:t>
            </a:r>
            <a:r>
              <a:rPr lang="en-US" sz="1600">
                <a:solidFill>
                  <a:schemeClr val="bg1"/>
                </a:solidFill>
              </a:rPr>
              <a:t>min</a:t>
            </a:r>
            <a:r>
              <a:rPr lang="en-US" sz="1600" smtClean="0">
                <a:solidFill>
                  <a:schemeClr val="bg1"/>
                </a:solidFill>
              </a:rPr>
              <a:t>)</a:t>
            </a:r>
            <a:endParaRPr lang="en-US" sz="1600" smtClean="0"/>
          </a:p>
          <a:p>
            <a:pPr marL="0" indent="0">
              <a:buNone/>
            </a:pPr>
            <a:r>
              <a:rPr lang="en-US" sz="1600" smtClean="0"/>
              <a:t>▸</a:t>
            </a:r>
            <a:r>
              <a:rPr lang="en-US" sz="1600" b="1" dirty="0"/>
              <a:t>I Elementary education in music composition</a:t>
            </a:r>
            <a:r>
              <a:rPr lang="en-US" sz="1600" dirty="0"/>
              <a:t> p</a:t>
            </a:r>
            <a:r>
              <a:rPr lang="en-US" sz="1600"/>
              <a:t>. </a:t>
            </a:r>
            <a:r>
              <a:rPr lang="en-US" sz="1600" smtClean="0"/>
              <a:t>206  </a:t>
            </a:r>
            <a:r>
              <a:rPr lang="en-US" sz="1600" dirty="0" smtClean="0"/>
              <a:t>cont.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 smtClean="0"/>
              <a:t>Cross-references </a:t>
            </a:r>
            <a:r>
              <a:rPr lang="en-US" sz="1600" dirty="0"/>
              <a:t>(class number and full caption)</a:t>
            </a:r>
          </a:p>
          <a:p>
            <a:pPr marL="0" lvl="2" indent="0">
              <a:spcBef>
                <a:spcPts val="1200"/>
              </a:spcBef>
              <a:buNone/>
            </a:pPr>
            <a:r>
              <a:rPr lang="en-US" sz="1600" dirty="0" smtClean="0"/>
              <a:t>3 RT  781.37|076  Arts </a:t>
            </a:r>
            <a:r>
              <a:rPr lang="en-US" sz="1600" dirty="0"/>
              <a:t>and recreation &gt; Music &gt; General principles and musical forms </a:t>
            </a:r>
            <a:r>
              <a:rPr lang="en-US" sz="1600" dirty="0" smtClean="0"/>
              <a:t>&gt;</a:t>
            </a:r>
            <a:br>
              <a:rPr lang="en-US" sz="1600" dirty="0" smtClean="0"/>
            </a:br>
            <a:r>
              <a:rPr lang="en-US" sz="1600" dirty="0" smtClean="0"/>
              <a:t>	             </a:t>
            </a:r>
            <a:r>
              <a:rPr lang="en-US" sz="1600" dirty="0"/>
              <a:t>Composition &gt; Arrangement| &gt; </a:t>
            </a:r>
            <a:r>
              <a:rPr lang="en-US" sz="1600" dirty="0" smtClean="0"/>
              <a:t>Educ., res., related </a:t>
            </a:r>
            <a:r>
              <a:rPr lang="en-US" sz="1600" dirty="0"/>
              <a:t>&gt; Review and exercise</a:t>
            </a:r>
          </a:p>
          <a:p>
            <a:pPr marL="0" indent="0">
              <a:buNone/>
            </a:pPr>
            <a:r>
              <a:rPr lang="en-US" sz="1600" dirty="0"/>
              <a:t>[The first part in the Relative Index under Composition (Music), then append from Table 1]</a:t>
            </a:r>
          </a:p>
          <a:p>
            <a:pPr marL="0" indent="0">
              <a:buNone/>
            </a:pPr>
            <a:r>
              <a:rPr lang="en-US" sz="1600" dirty="0"/>
              <a:t>[This built class is not explicitly listed in WebDewey.] There are 4 books under this in WorldCat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600" dirty="0" smtClean="0"/>
              <a:t>4 BT 780.7           Music </a:t>
            </a:r>
            <a:r>
              <a:rPr lang="en-US" sz="1600" dirty="0"/>
              <a:t>instruction (Relative Index under Music)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600" dirty="0" smtClean="0"/>
              <a:t>5 RT 153.9478     Philosophy </a:t>
            </a:r>
            <a:r>
              <a:rPr lang="en-US" sz="1600" dirty="0"/>
              <a:t>&amp; psychology &gt; Psychology &gt; Specific topics in psychology </a:t>
            </a:r>
            <a:r>
              <a:rPr lang="en-US" sz="1600" dirty="0" smtClean="0"/>
              <a:t>&gt;</a:t>
            </a:r>
            <a:br>
              <a:rPr lang="en-US" sz="1600" dirty="0" smtClean="0"/>
            </a:br>
            <a:r>
              <a:rPr lang="en-US" sz="1600" dirty="0" smtClean="0"/>
              <a:t>	            Conscious </a:t>
            </a:r>
            <a:r>
              <a:rPr lang="en-US" sz="1600" dirty="0"/>
              <a:t>mental processes and intelligence &gt; Intelligence and aptitudes </a:t>
            </a:r>
            <a:r>
              <a:rPr lang="en-US" sz="1600" dirty="0" smtClean="0"/>
              <a:t>&gt;</a:t>
            </a:r>
            <a:br>
              <a:rPr lang="en-US" sz="1600" dirty="0" smtClean="0"/>
            </a:br>
            <a:r>
              <a:rPr lang="en-US" sz="1600" dirty="0" smtClean="0"/>
              <a:t>	            Aptitude </a:t>
            </a:r>
            <a:r>
              <a:rPr lang="en-US" sz="1600" dirty="0"/>
              <a:t>tests &gt; Tests for aptitudes in specific fields &gt; </a:t>
            </a:r>
            <a:r>
              <a:rPr lang="en-US" sz="1600" b="1" dirty="0"/>
              <a:t>Musical aptitude tests</a:t>
            </a:r>
            <a:r>
              <a:rPr lang="en-US" sz="1600" dirty="0"/>
              <a:t>	</a:t>
            </a:r>
          </a:p>
          <a:p>
            <a:pPr marL="0" indent="0">
              <a:buNone/>
            </a:pPr>
            <a:r>
              <a:rPr lang="en-US" sz="1600" dirty="0"/>
              <a:t>Searched for </a:t>
            </a:r>
            <a:r>
              <a:rPr lang="en-US" sz="1600" i="1" dirty="0"/>
              <a:t>musical ability</a:t>
            </a:r>
            <a:r>
              <a:rPr lang="en-US" sz="1600" dirty="0"/>
              <a:t> in WebDewey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22</a:t>
            </a:fld>
            <a:endParaRPr lang="en-US" dirty="0"/>
          </a:p>
        </p:txBody>
      </p:sp>
      <p:pic>
        <p:nvPicPr>
          <p:cNvPr id="2" name="UBLIS571DS-10.2b-2Lecture10.2bDDCWorksheetSlidesSlide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4915" y="12456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4. </a:t>
            </a:r>
            <a:r>
              <a:rPr lang="en-US" sz="3200" smtClean="0"/>
              <a:t>Facet </a:t>
            </a:r>
            <a:r>
              <a:rPr lang="en-US" sz="3200" smtClean="0"/>
              <a:t>structure   </a:t>
            </a:r>
            <a:r>
              <a:rPr lang="en-US" sz="2000" smtClean="0">
                <a:solidFill>
                  <a:schemeClr val="bg1"/>
                </a:solidFill>
              </a:rPr>
              <a:t>25 min</a:t>
            </a:r>
            <a:endParaRPr lang="en-US" sz="20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763000" cy="5181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smtClean="0"/>
              <a:t>Optional</a:t>
            </a:r>
          </a:p>
          <a:p>
            <a:pPr marL="0" indent="0" eaLnBrk="1" hangingPunct="1">
              <a:buNone/>
            </a:pPr>
            <a:r>
              <a:rPr lang="en-US" b="1" smtClean="0"/>
              <a:t>4</a:t>
            </a:r>
            <a:r>
              <a:rPr lang="en-US" b="1" dirty="0"/>
              <a:t>. Exploring the structure of DDC from a </a:t>
            </a:r>
            <a:r>
              <a:rPr lang="en-US" b="1"/>
              <a:t>facet </a:t>
            </a:r>
            <a:r>
              <a:rPr lang="en-US" b="1" smtClean="0"/>
              <a:t>perspective</a:t>
            </a:r>
          </a:p>
          <a:p>
            <a:pPr marL="0" indent="0" eaLnBrk="1" hangingPunct="1">
              <a:buNone/>
            </a:pPr>
            <a:r>
              <a:rPr lang="en-US" b="1" smtClean="0"/>
              <a:t>Download </a:t>
            </a:r>
          </a:p>
          <a:p>
            <a:pPr marL="0" indent="0" eaLnBrk="1" hangingPunct="1">
              <a:buNone/>
            </a:pPr>
            <a:r>
              <a:rPr lang="en-US" sz="1600" smtClean="0">
                <a:hlinkClick r:id="rId4"/>
              </a:rPr>
              <a:t>www.dsoergel.com/UBLIS571DS-10.2b-2Lecture10.2bAssignment13.1DDCSection4.Print.pdf</a:t>
            </a:r>
            <a:endParaRPr lang="en-US" sz="1600" smtClean="0"/>
          </a:p>
          <a:p>
            <a:pPr marL="0" indent="0" eaLnBrk="1" hangingPunct="1">
              <a:buNone/>
            </a:pPr>
            <a:r>
              <a:rPr lang="en-US" smtClean="0"/>
              <a:t>and print</a:t>
            </a:r>
            <a:endParaRPr lang="en-US" dirty="0" smtClean="0"/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Start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brief </a:t>
            </a:r>
            <a:r>
              <a:rPr lang="en-US" smtClean="0">
                <a:solidFill>
                  <a:schemeClr val="bg1"/>
                </a:solidFill>
              </a:rPr>
              <a:t>audio (3 min)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then read through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1 - 3 </a:t>
            </a: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you can skim the bulleted instructions)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The examples on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4 </a:t>
            </a:r>
            <a:r>
              <a:rPr lang="en-US" dirty="0" smtClean="0">
                <a:solidFill>
                  <a:schemeClr val="bg1"/>
                </a:solidFill>
              </a:rPr>
              <a:t>will be explained on the next slide.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23</a:t>
            </a:fld>
            <a:endParaRPr lang="en-US" dirty="0"/>
          </a:p>
        </p:txBody>
      </p:sp>
      <p:pic>
        <p:nvPicPr>
          <p:cNvPr id="2" name="UBLIS571DS-10.2b-2Lecture10.2bDDCWorksheetSlidesSlide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334" y="40650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4. Facet structure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763000" cy="4495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/>
              <a:t>4</a:t>
            </a:r>
            <a:r>
              <a:rPr lang="en-US" b="1" dirty="0"/>
              <a:t>. Exploring the structure of DDC from a facet </a:t>
            </a:r>
            <a:r>
              <a:rPr lang="en-US" b="1" dirty="0" smtClean="0"/>
              <a:t>perspective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Discussion of the examples on p. 206,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explaining two key concepts: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combination order of facets, which determines the place of a compound class in a classification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specificity with which the concepts in a facet are expressed in the compound Dewey class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Start </a:t>
            </a: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audio  20 min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End of the Dewey worksheet discussion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24</a:t>
            </a:fld>
            <a:endParaRPr lang="en-US" dirty="0"/>
          </a:p>
        </p:txBody>
      </p:sp>
      <p:pic>
        <p:nvPicPr>
          <p:cNvPr id="2" name="UBLIS571DS-10.2b-2Lecture10.2bDDCWorksheetSlidesSlide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9607" y="4876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2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z="180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sz="1800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87450"/>
              </p:ext>
            </p:extLst>
          </p:nvPr>
        </p:nvGraphicFramePr>
        <p:xfrm>
          <a:off x="914400" y="1676400"/>
          <a:ext cx="7543801" cy="425195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648200"/>
                <a:gridCol w="1676400"/>
                <a:gridCol w="1219201"/>
              </a:tblGrid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8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DDC </a:t>
                      </a: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Worksheet </a:t>
                      </a: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Introduction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Slides</a:t>
                      </a: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 min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DDC </a:t>
                      </a:r>
                      <a:r>
                        <a:rPr lang="en-US" sz="2000" smtClean="0"/>
                        <a:t>Worksheet </a:t>
                      </a:r>
                      <a:r>
                        <a:rPr lang="en-US" sz="2000" smtClean="0"/>
                        <a:t>2. Building classes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8-16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min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DDC </a:t>
                      </a:r>
                      <a:r>
                        <a:rPr lang="en-US" sz="2000" smtClean="0"/>
                        <a:t>Worksheet </a:t>
                      </a:r>
                      <a:r>
                        <a:rPr lang="en-US" sz="2000" smtClean="0"/>
                        <a:t>3. </a:t>
                      </a:r>
                      <a:br>
                        <a:rPr lang="en-US" sz="2000" smtClean="0"/>
                      </a:br>
                      <a:r>
                        <a:rPr lang="en-US" sz="2000" smtClean="0"/>
                        <a:t>	Probing cross-references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17-22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 min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1" smtClean="0"/>
                        <a:t>Optional</a:t>
                      </a:r>
                    </a:p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/>
                        <a:t>DDC </a:t>
                      </a:r>
                      <a:r>
                        <a:rPr lang="en-US" sz="2000" smtClean="0"/>
                        <a:t>Worksheet </a:t>
                      </a:r>
                      <a:r>
                        <a:rPr lang="en-US" sz="2000" smtClean="0"/>
                        <a:t>4. DDC Facet</a:t>
                      </a:r>
                      <a:r>
                        <a:rPr lang="en-US" sz="2000" baseline="0" smtClean="0"/>
                        <a:t> structure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23-24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 min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 min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3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9154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000" smtClean="0">
                <a:solidFill>
                  <a:schemeClr val="bg1"/>
                </a:solidFill>
              </a:rPr>
              <a:t>You should have read the yellow page for Assignment 13.1, p. 197</a:t>
            </a:r>
            <a:endParaRPr lang="en-US" sz="200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chemeClr val="bg1"/>
                </a:solidFill>
              </a:rPr>
              <a:t>The </a:t>
            </a:r>
            <a:r>
              <a:rPr lang="en-US" sz="2000" dirty="0" smtClean="0">
                <a:solidFill>
                  <a:schemeClr val="bg1"/>
                </a:solidFill>
              </a:rPr>
              <a:t>DDC worksheet starts on Assignments p</a:t>
            </a:r>
            <a:r>
              <a:rPr lang="en-US" sz="2000" smtClean="0">
                <a:solidFill>
                  <a:schemeClr val="bg1"/>
                </a:solidFill>
              </a:rPr>
              <a:t>. </a:t>
            </a:r>
            <a:r>
              <a:rPr lang="en-US" sz="2000" smtClean="0">
                <a:solidFill>
                  <a:schemeClr val="bg1"/>
                </a:solidFill>
              </a:rPr>
              <a:t>199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chemeClr val="bg1"/>
                </a:solidFill>
              </a:rPr>
              <a:t>It </a:t>
            </a:r>
            <a:r>
              <a:rPr lang="en-US" sz="2000" dirty="0" smtClean="0">
                <a:solidFill>
                  <a:schemeClr val="bg1"/>
                </a:solidFill>
              </a:rPr>
              <a:t>is designed to be done on your own, even without slides. But students found this difficult, so I provide these slides that contain the answers</a:t>
            </a:r>
            <a:r>
              <a:rPr lang="en-US" sz="2000">
                <a:solidFill>
                  <a:schemeClr val="bg1"/>
                </a:solidFill>
              </a:rPr>
              <a:t>. </a:t>
            </a:r>
            <a:r>
              <a:rPr lang="en-US" sz="2000" smtClean="0">
                <a:solidFill>
                  <a:schemeClr val="bg1"/>
                </a:solidFill>
              </a:rPr>
              <a:t/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I </a:t>
            </a:r>
            <a:r>
              <a:rPr lang="en-US" sz="2000" dirty="0">
                <a:solidFill>
                  <a:schemeClr val="bg1"/>
                </a:solidFill>
              </a:rPr>
              <a:t>recommend that you first try </a:t>
            </a:r>
            <a:r>
              <a:rPr lang="en-US" sz="2000" dirty="0" smtClean="0">
                <a:solidFill>
                  <a:schemeClr val="bg1"/>
                </a:solidFill>
              </a:rPr>
              <a:t>answering the question yourself </a:t>
            </a:r>
            <a:r>
              <a:rPr lang="en-US" sz="2000" dirty="0">
                <a:solidFill>
                  <a:schemeClr val="bg1"/>
                </a:solidFill>
              </a:rPr>
              <a:t>and then </a:t>
            </a:r>
            <a:r>
              <a:rPr lang="en-US" sz="2000" dirty="0" smtClean="0">
                <a:solidFill>
                  <a:schemeClr val="bg1"/>
                </a:solidFill>
              </a:rPr>
              <a:t>advance to the slide with </a:t>
            </a:r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000" dirty="0" smtClean="0">
                <a:solidFill>
                  <a:schemeClr val="bg1"/>
                </a:solidFill>
              </a:rPr>
              <a:t>answer. A complete </a:t>
            </a:r>
            <a:r>
              <a:rPr lang="en-US" sz="2000" smtClean="0">
                <a:solidFill>
                  <a:schemeClr val="bg1"/>
                </a:solidFill>
              </a:rPr>
              <a:t>answer </a:t>
            </a:r>
            <a:r>
              <a:rPr lang="en-US" sz="2000" smtClean="0">
                <a:solidFill>
                  <a:schemeClr val="bg1"/>
                </a:solidFill>
              </a:rPr>
              <a:t>key </a:t>
            </a:r>
            <a:r>
              <a:rPr lang="en-US" sz="2000" dirty="0" smtClean="0">
                <a:solidFill>
                  <a:schemeClr val="bg1"/>
                </a:solidFill>
              </a:rPr>
              <a:t>is also </a:t>
            </a:r>
            <a:r>
              <a:rPr lang="en-US" sz="2000" smtClean="0">
                <a:solidFill>
                  <a:schemeClr val="bg1"/>
                </a:solidFill>
              </a:rPr>
              <a:t>provided </a:t>
            </a:r>
            <a:r>
              <a:rPr lang="en-US" sz="2000" smtClean="0">
                <a:solidFill>
                  <a:schemeClr val="bg1"/>
                </a:solidFill>
              </a:rPr>
              <a:t>in</a:t>
            </a:r>
          </a:p>
          <a:p>
            <a:pPr marL="0" indent="0">
              <a:buNone/>
            </a:pPr>
            <a:r>
              <a:rPr lang="en-US" sz="1600" smtClean="0">
                <a:solidFill>
                  <a:schemeClr val="bg1"/>
                </a:solidFill>
                <a:hlinkClick r:id="rId2"/>
              </a:rPr>
              <a:t>www.dsoergel.com/UBLIS571DS-10.2b-2Lecture10.2bAssignment13.1DDCAnswerKeyPrint.pdf</a:t>
            </a:r>
            <a:endParaRPr lang="en-US" sz="160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smtClean="0">
                <a:solidFill>
                  <a:schemeClr val="bg1"/>
                </a:solidFill>
              </a:rPr>
              <a:t>For the optional Section 4 you need</a:t>
            </a:r>
          </a:p>
          <a:p>
            <a:pPr marL="0" indent="0" eaLnBrk="1" hangingPunct="1">
              <a:buNone/>
            </a:pPr>
            <a:r>
              <a:rPr lang="en-US" sz="1600" smtClean="0">
                <a:hlinkClick r:id="rId3"/>
              </a:rPr>
              <a:t>www.dsoergel.com/UBLIS571DS-10.2b-2Lecture10.2bAssignment13.1DDCSection4.Print.pdf</a:t>
            </a:r>
            <a:endParaRPr lang="en-US" sz="1600"/>
          </a:p>
          <a:p>
            <a:pPr marL="0" indent="0">
              <a:buNone/>
            </a:pPr>
            <a:r>
              <a:rPr lang="en-US" sz="2000" b="1"/>
              <a:t>Download </a:t>
            </a:r>
            <a:r>
              <a:rPr lang="en-US" sz="2000" smtClean="0"/>
              <a:t>and </a:t>
            </a:r>
            <a:r>
              <a:rPr lang="en-US" sz="2000"/>
              <a:t>print</a:t>
            </a:r>
          </a:p>
          <a:p>
            <a:pPr marL="0" indent="0">
              <a:buNone/>
            </a:pPr>
            <a:endParaRPr lang="en-US" sz="200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1. Introduction </a:t>
            </a:r>
            <a:r>
              <a:rPr lang="en-US" sz="3200" smtClean="0"/>
              <a:t>to </a:t>
            </a:r>
            <a:r>
              <a:rPr lang="en-US" sz="3200" smtClean="0"/>
              <a:t>DDC   </a:t>
            </a:r>
            <a:r>
              <a:rPr lang="en-US" sz="1600" smtClean="0">
                <a:solidFill>
                  <a:schemeClr val="bg1"/>
                </a:solidFill>
              </a:rPr>
              <a:t>25 min</a:t>
            </a:r>
            <a:endParaRPr lang="en-US" sz="16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991600" cy="5257800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Sections</a:t>
            </a:r>
            <a:r>
              <a:rPr lang="en-US" b="1" smtClean="0">
                <a:solidFill>
                  <a:schemeClr val="bg1"/>
                </a:solidFill>
              </a:rPr>
              <a:t> </a:t>
            </a:r>
            <a:r>
              <a:rPr lang="en-US" b="1" i="1" smtClean="0">
                <a:solidFill>
                  <a:schemeClr val="bg1"/>
                </a:solidFill>
              </a:rPr>
              <a:t>General layout</a:t>
            </a:r>
            <a:r>
              <a:rPr lang="en-US" b="1" smtClean="0">
                <a:solidFill>
                  <a:schemeClr val="bg1"/>
                </a:solidFill>
              </a:rPr>
              <a:t> </a:t>
            </a:r>
            <a:r>
              <a:rPr lang="en-US" smtClean="0">
                <a:solidFill>
                  <a:schemeClr val="bg1"/>
                </a:solidFill>
              </a:rPr>
              <a:t>and</a:t>
            </a:r>
            <a:r>
              <a:rPr lang="en-US" b="1" smtClean="0">
                <a:solidFill>
                  <a:schemeClr val="bg1"/>
                </a:solidFill>
              </a:rPr>
              <a:t> </a:t>
            </a:r>
            <a:r>
              <a:rPr lang="en-US" b="1" i="1" smtClean="0">
                <a:solidFill>
                  <a:schemeClr val="bg1"/>
                </a:solidFill>
              </a:rPr>
              <a:t>Fundamental rule of use</a:t>
            </a:r>
            <a:r>
              <a:rPr lang="en-US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p</a:t>
            </a:r>
            <a:r>
              <a:rPr lang="en-US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199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Read </a:t>
            </a:r>
            <a:r>
              <a:rPr lang="en-US" b="1" i="1">
                <a:solidFill>
                  <a:schemeClr val="bg1"/>
                </a:solidFill>
              </a:rPr>
              <a:t>General layout </a:t>
            </a:r>
            <a:r>
              <a:rPr lang="en-US" smtClean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get an overview of DDC </a:t>
            </a:r>
            <a:r>
              <a:rPr lang="en-US" smtClean="0">
                <a:solidFill>
                  <a:schemeClr val="bg1"/>
                </a:solidFill>
              </a:rPr>
              <a:t>as </a:t>
            </a:r>
            <a:r>
              <a:rPr lang="en-US" smtClean="0">
                <a:solidFill>
                  <a:schemeClr val="bg1"/>
                </a:solidFill>
              </a:rPr>
              <a:t>instructed, incl. looking at the Sample Pages from DDC starting on p. 219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Read </a:t>
            </a:r>
            <a:r>
              <a:rPr lang="en-US" b="1" i="1">
                <a:solidFill>
                  <a:schemeClr val="bg1"/>
                </a:solidFill>
              </a:rPr>
              <a:t>Fundamental rule of use</a:t>
            </a:r>
            <a:r>
              <a:rPr lang="en-US" b="1" i="1" smtClean="0">
                <a:solidFill>
                  <a:schemeClr val="bg1"/>
                </a:solidFill>
              </a:rPr>
              <a:t/>
            </a:r>
            <a:br>
              <a:rPr lang="en-US" b="1" i="1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Do </a:t>
            </a:r>
            <a:r>
              <a:rPr lang="en-US" dirty="0" smtClean="0">
                <a:solidFill>
                  <a:schemeClr val="bg1"/>
                </a:solidFill>
              </a:rPr>
              <a:t>the WebDewey exercise parts A </a:t>
            </a:r>
            <a:r>
              <a:rPr lang="en-US" smtClean="0">
                <a:solidFill>
                  <a:schemeClr val="bg1"/>
                </a:solidFill>
              </a:rPr>
              <a:t>and </a:t>
            </a:r>
            <a:r>
              <a:rPr lang="en-US" smtClean="0">
                <a:solidFill>
                  <a:schemeClr val="bg1"/>
                </a:solidFill>
              </a:rPr>
              <a:t>B, starting on p. 207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Then </a:t>
            </a:r>
            <a:r>
              <a:rPr lang="en-US" smtClean="0">
                <a:solidFill>
                  <a:schemeClr val="bg1"/>
                </a:solidFill>
              </a:rPr>
              <a:t>start </a:t>
            </a: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audio: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	Usability of WebDewey vs. printed volumes  (2 min)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15 min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2" name="UBLIS571DS-10.2b-2Lecture10.2bDDCWorksheetSlidesSlide0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8724" y="5938467"/>
            <a:ext cx="487363" cy="4873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</a:t>
            </a:r>
            <a:r>
              <a:rPr lang="en-US" sz="3200" dirty="0"/>
              <a:t>Worksheet  1. Introduction to DDC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905000"/>
            <a:ext cx="8763000" cy="4495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smtClean="0">
                <a:solidFill>
                  <a:schemeClr val="bg1"/>
                </a:solidFill>
              </a:rPr>
              <a:t>Sections </a:t>
            </a:r>
            <a:r>
              <a:rPr lang="en-US" b="1" i="1">
                <a:solidFill>
                  <a:schemeClr val="bg1"/>
                </a:solidFill>
              </a:rPr>
              <a:t>Fundamental rule of </a:t>
            </a:r>
            <a:r>
              <a:rPr lang="en-US" b="1" i="1">
                <a:solidFill>
                  <a:schemeClr val="bg1"/>
                </a:solidFill>
              </a:rPr>
              <a:t>use</a:t>
            </a:r>
            <a:r>
              <a:rPr lang="en-US" b="1" smtClean="0">
                <a:solidFill>
                  <a:schemeClr val="bg1"/>
                </a:solidFill>
              </a:rPr>
              <a:t> and</a:t>
            </a:r>
          </a:p>
          <a:p>
            <a:pPr marL="0" indent="0" eaLnBrk="1" hangingPunct="1">
              <a:buNone/>
            </a:pPr>
            <a:r>
              <a:rPr lang="en-US" b="1" i="1">
                <a:solidFill>
                  <a:schemeClr val="bg1"/>
                </a:solidFill>
              </a:rPr>
              <a:t>Focus of </a:t>
            </a:r>
            <a:r>
              <a:rPr lang="en-US" b="1" i="1">
                <a:solidFill>
                  <a:schemeClr val="bg1"/>
                </a:solidFill>
              </a:rPr>
              <a:t>document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smtClean="0">
                <a:solidFill>
                  <a:schemeClr val="bg1"/>
                </a:solidFill>
              </a:rPr>
              <a:t>p</a:t>
            </a:r>
            <a:r>
              <a:rPr lang="en-US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199 - 200</a:t>
            </a:r>
            <a:endParaRPr lang="en-US" b="1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Start the audio, </a:t>
            </a:r>
            <a:r>
              <a:rPr lang="en-US" dirty="0" smtClean="0">
                <a:solidFill>
                  <a:schemeClr val="bg1"/>
                </a:solidFill>
              </a:rPr>
              <a:t>goes with </a:t>
            </a: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text (2 min)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Answer A is on next slide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3" name="UBLIS571DS-10.2b-2Lecture10.2bDDCWorksheetSlidesSlide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381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</a:t>
            </a:r>
            <a:r>
              <a:rPr lang="en-US" sz="3200" dirty="0"/>
              <a:t>Worksheet  1. Introduction to DDC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905000"/>
            <a:ext cx="8763000" cy="4495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Sections 1.2 and 1.3. Answer </a:t>
            </a:r>
            <a:r>
              <a:rPr lang="en-US" dirty="0">
                <a:solidFill>
                  <a:schemeClr val="bg1"/>
                </a:solidFill>
              </a:rPr>
              <a:t> p. 194 - 195</a:t>
            </a:r>
            <a:endParaRPr lang="en-US" b="1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Answer A:  </a:t>
            </a:r>
            <a:r>
              <a:rPr lang="en-US" dirty="0"/>
              <a:t>388.324	Trucking services </a:t>
            </a:r>
            <a:endParaRPr lang="en-US" dirty="0" smtClean="0"/>
          </a:p>
          <a:p>
            <a:pPr marL="0" indent="0">
              <a:buNone/>
            </a:pPr>
            <a:r>
              <a:rPr lang="en-US" sz="1800" dirty="0"/>
              <a:t>Note: The economics aspect is implied by being under class </a:t>
            </a:r>
            <a:r>
              <a:rPr lang="en-US" sz="1800" dirty="0" smtClean="0"/>
              <a:t>380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Note: Very similar, but with emphasis on trucks as a type of vehicle (rather than on services provided by trucks) is the following class which is built by method </a:t>
            </a:r>
            <a:r>
              <a:rPr lang="en-US" sz="1800" dirty="0" smtClean="0"/>
              <a:t>2.3 (see below)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388.34|4	Social sciences &gt; Commerce, communication, transportation &gt;  Transportation. Ground transportation &gt; Vehicular transportation &gt; Vehicles &gt; Trucks (629.224 is trucks)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2. </a:t>
            </a:r>
            <a:r>
              <a:rPr lang="en-US" sz="3200" smtClean="0"/>
              <a:t>Building </a:t>
            </a:r>
            <a:r>
              <a:rPr lang="en-US" sz="3200" smtClean="0"/>
              <a:t>classes  </a:t>
            </a:r>
            <a:r>
              <a:rPr lang="en-US" sz="1600" smtClean="0">
                <a:solidFill>
                  <a:schemeClr val="bg1"/>
                </a:solidFill>
              </a:rPr>
              <a:t>30 min</a:t>
            </a:r>
            <a:endParaRPr lang="en-US" sz="16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763000" cy="495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Section 2.1. General tables</a:t>
            </a: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Introduction </a:t>
            </a:r>
            <a:r>
              <a:rPr lang="en-US" dirty="0" smtClean="0">
                <a:solidFill>
                  <a:schemeClr val="bg1"/>
                </a:solidFill>
              </a:rPr>
              <a:t>and Table 1. Standard subdivisions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201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Start the audio, </a:t>
            </a:r>
            <a:r>
              <a:rPr lang="en-US" dirty="0" smtClean="0">
                <a:solidFill>
                  <a:schemeClr val="bg1"/>
                </a:solidFill>
              </a:rPr>
              <a:t>goes with </a:t>
            </a:r>
            <a:r>
              <a:rPr lang="en-US" smtClean="0">
                <a:solidFill>
                  <a:schemeClr val="bg1"/>
                </a:solidFill>
              </a:rPr>
              <a:t>the </a:t>
            </a:r>
            <a:r>
              <a:rPr lang="en-US" smtClean="0">
                <a:solidFill>
                  <a:schemeClr val="bg1"/>
                </a:solidFill>
              </a:rPr>
              <a:t>text (4 min)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Answer </a:t>
            </a:r>
            <a:r>
              <a:rPr lang="en-US" smtClean="0">
                <a:solidFill>
                  <a:schemeClr val="bg1"/>
                </a:solidFill>
              </a:rPr>
              <a:t>B </a:t>
            </a:r>
            <a:r>
              <a:rPr lang="en-US" smtClean="0">
                <a:solidFill>
                  <a:schemeClr val="bg1"/>
                </a:solidFill>
              </a:rPr>
              <a:t>is shown on the next </a:t>
            </a:r>
            <a:r>
              <a:rPr lang="en-US" dirty="0" smtClean="0">
                <a:solidFill>
                  <a:schemeClr val="bg1"/>
                </a:solidFill>
              </a:rPr>
              <a:t>slide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8</a:t>
            </a:fld>
            <a:endParaRPr lang="en-US" dirty="0"/>
          </a:p>
        </p:txBody>
      </p:sp>
      <p:pic>
        <p:nvPicPr>
          <p:cNvPr id="2" name="UBLIS571DS-10.2b-2Lecture10.2bDDCWorksheetSlidesSlide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9702" y="2667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8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DDC Worksheet 2. Building classes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763000" cy="495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Section 2.1. General tables</a:t>
            </a:r>
          </a:p>
          <a:p>
            <a:pPr marL="0" indent="0" eaLnBrk="1" hangingPunct="1">
              <a:buNone/>
            </a:pPr>
            <a:r>
              <a:rPr lang="en-US" smtClean="0">
                <a:solidFill>
                  <a:schemeClr val="bg1"/>
                </a:solidFill>
              </a:rPr>
              <a:t>Introduction </a:t>
            </a:r>
            <a:r>
              <a:rPr lang="en-US" dirty="0" smtClean="0">
                <a:solidFill>
                  <a:schemeClr val="bg1"/>
                </a:solidFill>
              </a:rPr>
              <a:t>and Table 1. Standard subdivisions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201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Answer B:</a:t>
            </a: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 eaLnBrk="1" hangingPunct="1">
              <a:buNone/>
            </a:pPr>
            <a:r>
              <a:rPr lang="en-US" b="1" dirty="0"/>
              <a:t>Railroads (385) directory (of persons and organizations) (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T1 / -025</a:t>
            </a:r>
            <a:r>
              <a:rPr lang="en-US" b="1" dirty="0" smtClean="0"/>
              <a:t>)</a:t>
            </a:r>
          </a:p>
          <a:p>
            <a:pPr marL="0" indent="0" eaLnBrk="1" hangingPunct="1">
              <a:buNone/>
            </a:pPr>
            <a:r>
              <a:rPr lang="en-US" b="1" dirty="0"/>
              <a:t>385|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.025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5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30689</TotalTime>
  <Words>911</Words>
  <Application>Microsoft Office PowerPoint</Application>
  <PresentationFormat>On-screen Show (4:3)</PresentationFormat>
  <Paragraphs>214</Paragraphs>
  <Slides>24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7_Default Design</vt:lpstr>
      <vt:lpstr>UB LIS 571 Soergel Lecture 10.2b   DDC Worksheet</vt:lpstr>
      <vt:lpstr>How to use these slides repeated</vt:lpstr>
      <vt:lpstr>Outline</vt:lpstr>
      <vt:lpstr>DDC Worksheet</vt:lpstr>
      <vt:lpstr>DDC Worksheet 1. Introduction to DDC   25 min</vt:lpstr>
      <vt:lpstr>DDC Worksheet  1. Introduction to DDC</vt:lpstr>
      <vt:lpstr>DDC Worksheet  1. Introduction to DDC</vt:lpstr>
      <vt:lpstr>DDC Worksheet 2. Building classes  30 min</vt:lpstr>
      <vt:lpstr>DDC Worksheet 2. Building classes</vt:lpstr>
      <vt:lpstr>DDC Worksheet 2. Building classes</vt:lpstr>
      <vt:lpstr>DDC Worksheet 2. Building classes</vt:lpstr>
      <vt:lpstr>DDC Worksheet 2. Building classes</vt:lpstr>
      <vt:lpstr>DDC Worksheet 2. Building classes</vt:lpstr>
      <vt:lpstr>DDC Worksheet 2. Building classes</vt:lpstr>
      <vt:lpstr>DDC Worksheet 2. Building classes</vt:lpstr>
      <vt:lpstr>DDC Worksheet 2. Building classes</vt:lpstr>
      <vt:lpstr>DDC Worksheet 3. Cross-references   40 min</vt:lpstr>
      <vt:lpstr>DDC Worksheet 3. Cross-references</vt:lpstr>
      <vt:lpstr>DDC Worksheet 3. Cross-references</vt:lpstr>
      <vt:lpstr>PowerPoint Presentation</vt:lpstr>
      <vt:lpstr>DDC Worksheet 3. Cross-references</vt:lpstr>
      <vt:lpstr>DDC Worksheet 3. Cross-references</vt:lpstr>
      <vt:lpstr>DDC Worksheet 4. Facet structure   25 min</vt:lpstr>
      <vt:lpstr>DDC Worksheet 4. Facet structure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803</cp:revision>
  <dcterms:created xsi:type="dcterms:W3CDTF">2002-10-21T17:52:26Z</dcterms:created>
  <dcterms:modified xsi:type="dcterms:W3CDTF">2016-04-03T02:06:00Z</dcterms:modified>
</cp:coreProperties>
</file>