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31"/>
  </p:notesMasterIdLst>
  <p:sldIdLst>
    <p:sldId id="307" r:id="rId4"/>
    <p:sldId id="308" r:id="rId5"/>
    <p:sldId id="310" r:id="rId6"/>
    <p:sldId id="264" r:id="rId7"/>
    <p:sldId id="270" r:id="rId8"/>
    <p:sldId id="271" r:id="rId9"/>
    <p:sldId id="272" r:id="rId10"/>
    <p:sldId id="273" r:id="rId11"/>
    <p:sldId id="276" r:id="rId12"/>
    <p:sldId id="274" r:id="rId13"/>
    <p:sldId id="284" r:id="rId14"/>
    <p:sldId id="311" r:id="rId15"/>
    <p:sldId id="312" r:id="rId16"/>
    <p:sldId id="313" r:id="rId17"/>
    <p:sldId id="294" r:id="rId18"/>
    <p:sldId id="295" r:id="rId19"/>
    <p:sldId id="278" r:id="rId20"/>
    <p:sldId id="286" r:id="rId21"/>
    <p:sldId id="287" r:id="rId22"/>
    <p:sldId id="279" r:id="rId23"/>
    <p:sldId id="280" r:id="rId24"/>
    <p:sldId id="281" r:id="rId25"/>
    <p:sldId id="282" r:id="rId26"/>
    <p:sldId id="283" r:id="rId27"/>
    <p:sldId id="296" r:id="rId28"/>
    <p:sldId id="297" r:id="rId29"/>
    <p:sldId id="292" r:id="rId30"/>
  </p:sldIdLst>
  <p:sldSz cx="15544800" cy="6858000"/>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9053" autoAdjust="0"/>
  </p:normalViewPr>
  <p:slideViewPr>
    <p:cSldViewPr>
      <p:cViewPr varScale="1">
        <p:scale>
          <a:sx n="75" d="100"/>
          <a:sy n="75" d="100"/>
        </p:scale>
        <p:origin x="-77" y="-312"/>
      </p:cViewPr>
      <p:guideLst>
        <p:guide orient="horz" pos="2160"/>
        <p:guide pos="48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57200" y="685800"/>
            <a:ext cx="77724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3588951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130436"/>
            <a:ext cx="132130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31720" y="3886200"/>
            <a:ext cx="1088136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158431" y="274649"/>
            <a:ext cx="594534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22387" y="274649"/>
            <a:ext cx="1757696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130428"/>
            <a:ext cx="132130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31720" y="3886200"/>
            <a:ext cx="108813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8436525"/>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115389"/>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4406903"/>
            <a:ext cx="132130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27932" y="2906714"/>
            <a:ext cx="1321308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8080018"/>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586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194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7577506"/>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274638"/>
            <a:ext cx="139903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77241" y="1535112"/>
            <a:ext cx="686831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1" y="2174875"/>
            <a:ext cx="68683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896545" y="1535112"/>
            <a:ext cx="687101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96545" y="2174875"/>
            <a:ext cx="68710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5408803"/>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2094343"/>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41647930"/>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7" y="273050"/>
            <a:ext cx="511413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077586" y="273054"/>
            <a:ext cx="86899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77247" y="1435103"/>
            <a:ext cx="511413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1772908"/>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89" y="4800600"/>
            <a:ext cx="93268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6889" y="612775"/>
            <a:ext cx="9326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6889" y="5367340"/>
            <a:ext cx="932688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9136690"/>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2201834"/>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5670" y="152400"/>
            <a:ext cx="330327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65860" y="152400"/>
            <a:ext cx="965073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912304"/>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130428"/>
            <a:ext cx="132130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31720" y="3886200"/>
            <a:ext cx="108813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8680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95115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4406903"/>
            <a:ext cx="132130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27932" y="2906714"/>
            <a:ext cx="1321308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98422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586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194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19014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274638"/>
            <a:ext cx="139903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77241" y="1535112"/>
            <a:ext cx="686831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1" y="2174875"/>
            <a:ext cx="68683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896545" y="1535112"/>
            <a:ext cx="687101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96545" y="2174875"/>
            <a:ext cx="68710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65407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63526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8385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4406911"/>
            <a:ext cx="132130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27932" y="2906713"/>
            <a:ext cx="1321308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2" y="273050"/>
            <a:ext cx="511413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077586" y="273054"/>
            <a:ext cx="86899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77242" y="1435103"/>
            <a:ext cx="511413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6791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89" y="4800600"/>
            <a:ext cx="93268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6889" y="612775"/>
            <a:ext cx="9326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6889" y="5367340"/>
            <a:ext cx="932688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6288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29155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5670" y="152400"/>
            <a:ext cx="330327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65860" y="152400"/>
            <a:ext cx="965073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087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22394" y="1600206"/>
            <a:ext cx="1176115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342627" y="1600206"/>
            <a:ext cx="1176115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274638"/>
            <a:ext cx="139903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77241" y="1535113"/>
            <a:ext cx="686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1" y="2174875"/>
            <a:ext cx="686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896545" y="1535113"/>
            <a:ext cx="68710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96545" y="2174875"/>
            <a:ext cx="68710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smtClean="0"/>
              <a:t>Soergel, </a:t>
            </a:r>
            <a:endParaRPr lang="en-US" dirty="0"/>
          </a:p>
        </p:txBody>
      </p:sp>
      <p:sp>
        <p:nvSpPr>
          <p:cNvPr id="9" name="Slide Number Placeholder 8"/>
          <p:cNvSpPr>
            <a:spLocks noGrp="1"/>
          </p:cNvSpPr>
          <p:nvPr>
            <p:ph type="sldNum" sz="quarter" idx="12"/>
          </p:nvPr>
        </p:nvSpPr>
        <p:spPr/>
        <p:txBody>
          <a:body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smtClean="0"/>
              <a:t>Soergel, </a:t>
            </a:r>
            <a:endParaRPr lang="en-US" dirty="0"/>
          </a:p>
        </p:txBody>
      </p:sp>
      <p:sp>
        <p:nvSpPr>
          <p:cNvPr id="5" name="Slide Number Placeholder 4"/>
          <p:cNvSpPr>
            <a:spLocks noGrp="1"/>
          </p:cNvSpPr>
          <p:nvPr>
            <p:ph type="sldNum" sz="quarter" idx="12"/>
          </p:nvPr>
        </p:nvSpPr>
        <p:spPr/>
        <p:txBody>
          <a:body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smtClean="0"/>
              <a:t>Soergel, </a:t>
            </a:r>
            <a:endParaRPr lang="en-US" dirty="0"/>
          </a:p>
        </p:txBody>
      </p:sp>
      <p:sp>
        <p:nvSpPr>
          <p:cNvPr id="4" name="Slide Number Placeholder 3"/>
          <p:cNvSpPr>
            <a:spLocks noGrp="1"/>
          </p:cNvSpPr>
          <p:nvPr>
            <p:ph type="sldNum" sz="quarter" idx="12"/>
          </p:nvPr>
        </p:nvSpPr>
        <p:spPr/>
        <p:txBody>
          <a:body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7" y="273050"/>
            <a:ext cx="511413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077588" y="273061"/>
            <a:ext cx="86899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77247" y="1435103"/>
            <a:ext cx="511413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90" y="4800600"/>
            <a:ext cx="93268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6890" y="612775"/>
            <a:ext cx="9326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6890" y="5367338"/>
            <a:ext cx="93268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7240" y="274638"/>
            <a:ext cx="1399032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77240" y="1600206"/>
            <a:ext cx="1399032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77240" y="6356361"/>
            <a:ext cx="36271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5311140" y="6356361"/>
            <a:ext cx="49225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t>Soergel, </a:t>
            </a:r>
            <a:endParaRPr lang="en-US" dirty="0"/>
          </a:p>
        </p:txBody>
      </p:sp>
      <p:sp>
        <p:nvSpPr>
          <p:cNvPr id="6" name="Slide Number Placeholder 5"/>
          <p:cNvSpPr>
            <a:spLocks noGrp="1"/>
          </p:cNvSpPr>
          <p:nvPr>
            <p:ph type="sldNum" sz="quarter" idx="4"/>
          </p:nvPr>
        </p:nvSpPr>
        <p:spPr>
          <a:xfrm>
            <a:off x="11140440" y="6356361"/>
            <a:ext cx="3627120" cy="365125"/>
          </a:xfrm>
          <a:prstGeom prst="rect">
            <a:avLst/>
          </a:prstGeom>
        </p:spPr>
        <p:txBody>
          <a:bodyPr vert="horz" lIns="91440" tIns="45720" rIns="91440" bIns="45720" rtlCol="0" anchor="ctr"/>
          <a:lstStyle>
            <a:lvl1pPr algn="r">
              <a:defRPr sz="2800">
                <a:solidFill>
                  <a:schemeClr val="tx1">
                    <a:tint val="75000"/>
                  </a:schemeClr>
                </a:solidFill>
              </a:defRPr>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165860" y="152400"/>
            <a:ext cx="1321308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165860" y="1676400"/>
            <a:ext cx="132130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116586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FFFFFF"/>
              </a:solidFill>
              <a:cs typeface="Arial"/>
            </a:endParaRPr>
          </a:p>
        </p:txBody>
      </p:sp>
      <p:sp>
        <p:nvSpPr>
          <p:cNvPr id="43013" name="Rectangle 5"/>
          <p:cNvSpPr>
            <a:spLocks noGrp="1" noChangeArrowheads="1"/>
          </p:cNvSpPr>
          <p:nvPr>
            <p:ph type="ftr" sz="quarter" idx="3"/>
          </p:nvPr>
        </p:nvSpPr>
        <p:spPr bwMode="auto">
          <a:xfrm>
            <a:off x="5311140" y="6248400"/>
            <a:ext cx="492252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smtClean="0">
                <a:solidFill>
                  <a:srgbClr val="FFFFFF"/>
                </a:solidFill>
                <a:cs typeface="Arial"/>
              </a:rPr>
              <a:t>Soergel, </a:t>
            </a:r>
            <a:endParaRPr lang="en-US" dirty="0">
              <a:solidFill>
                <a:srgbClr val="FFFFFF"/>
              </a:solidFill>
              <a:cs typeface="Arial"/>
            </a:endParaRPr>
          </a:p>
        </p:txBody>
      </p:sp>
      <p:sp>
        <p:nvSpPr>
          <p:cNvPr id="43014" name="Rectangle 6"/>
          <p:cNvSpPr>
            <a:spLocks noGrp="1" noChangeArrowheads="1"/>
          </p:cNvSpPr>
          <p:nvPr>
            <p:ph type="sldNum" sz="quarter" idx="4"/>
          </p:nvPr>
        </p:nvSpPr>
        <p:spPr bwMode="auto">
          <a:xfrm>
            <a:off x="1114044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023A00D-5CB4-4BC5-96EA-DD2D4099CE3A}" type="slidenum">
              <a:rPr lang="en-US" smtClean="0">
                <a:solidFill>
                  <a:srgbClr val="FFFFFF"/>
                </a:solidFill>
                <a:cs typeface="Arial"/>
              </a:rPr>
              <a:pPr>
                <a:defRPr/>
              </a:pPr>
              <a:t>‹#›</a:t>
            </a:fld>
            <a:endParaRPr lang="en-US" dirty="0">
              <a:solidFill>
                <a:srgbClr val="FFFFFF"/>
              </a:solidFill>
              <a:cs typeface="Arial"/>
            </a:endParaRPr>
          </a:p>
        </p:txBody>
      </p:sp>
    </p:spTree>
    <p:extLst>
      <p:ext uri="{BB962C8B-B14F-4D97-AF65-F5344CB8AC3E}">
        <p14:creationId xmlns:p14="http://schemas.microsoft.com/office/powerpoint/2010/main" val="28694358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advClick="0"/>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165860" y="152400"/>
            <a:ext cx="1321308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165860" y="1676400"/>
            <a:ext cx="132130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116586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FFFFFF"/>
              </a:solidFill>
              <a:cs typeface="Arial"/>
            </a:endParaRPr>
          </a:p>
        </p:txBody>
      </p:sp>
      <p:sp>
        <p:nvSpPr>
          <p:cNvPr id="43013" name="Rectangle 5"/>
          <p:cNvSpPr>
            <a:spLocks noGrp="1" noChangeArrowheads="1"/>
          </p:cNvSpPr>
          <p:nvPr>
            <p:ph type="ftr" sz="quarter" idx="3"/>
          </p:nvPr>
        </p:nvSpPr>
        <p:spPr bwMode="auto">
          <a:xfrm>
            <a:off x="5311140" y="6248400"/>
            <a:ext cx="492252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smtClean="0">
                <a:solidFill>
                  <a:srgbClr val="FFFFFF"/>
                </a:solidFill>
                <a:cs typeface="Arial"/>
              </a:rPr>
              <a:t>Soergel, </a:t>
            </a:r>
            <a:endParaRPr lang="en-US" dirty="0">
              <a:solidFill>
                <a:srgbClr val="FFFFFF"/>
              </a:solidFill>
              <a:cs typeface="Arial"/>
            </a:endParaRPr>
          </a:p>
        </p:txBody>
      </p:sp>
      <p:sp>
        <p:nvSpPr>
          <p:cNvPr id="43014" name="Rectangle 6"/>
          <p:cNvSpPr>
            <a:spLocks noGrp="1" noChangeArrowheads="1"/>
          </p:cNvSpPr>
          <p:nvPr>
            <p:ph type="sldNum" sz="quarter" idx="4"/>
          </p:nvPr>
        </p:nvSpPr>
        <p:spPr bwMode="auto">
          <a:xfrm>
            <a:off x="1114044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800"/>
            </a:lvl1pPr>
          </a:lstStyle>
          <a:p>
            <a:pPr>
              <a:defRPr/>
            </a:pPr>
            <a:fld id="{F023A00D-5CB4-4BC5-96EA-DD2D4099CE3A}" type="slidenum">
              <a:rPr lang="en-US" smtClean="0">
                <a:solidFill>
                  <a:srgbClr val="FFFFFF"/>
                </a:solidFill>
                <a:cs typeface="Arial"/>
              </a:rPr>
              <a:pPr>
                <a:defRPr/>
              </a:pPr>
              <a:t>‹#›</a:t>
            </a:fld>
            <a:endParaRPr lang="en-US" dirty="0">
              <a:solidFill>
                <a:srgbClr val="FFFFFF"/>
              </a:solidFill>
              <a:cs typeface="Arial"/>
            </a:endParaRPr>
          </a:p>
        </p:txBody>
      </p:sp>
    </p:spTree>
    <p:extLst>
      <p:ext uri="{BB962C8B-B14F-4D97-AF65-F5344CB8AC3E}">
        <p14:creationId xmlns:p14="http://schemas.microsoft.com/office/powerpoint/2010/main" val="328736012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AV"/><Relationship Id="rId1" Type="http://schemas.openxmlformats.org/officeDocument/2006/relationships/audio" Target="NULL"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hyperlink" Target="https://web.archive.org/web/*/dir.yahoo.co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hyperlink" Target="https://web.archive.org/web/*/dir.yahoo.c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hyperlink" Target="http://www.dmoz.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dmoz.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WAV"/><Relationship Id="rId1" Type="http://schemas.openxmlformats.org/officeDocument/2006/relationships/audio" Target="NULL" TargetMode="Externa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WAV"/><Relationship Id="rId1" Type="http://schemas.openxmlformats.org/officeDocument/2006/relationships/audio" Target="NULL"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WAV"/><Relationship Id="rId1" Type="http://schemas.openxmlformats.org/officeDocument/2006/relationships/audio" Target="NUL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WAV"/><Relationship Id="rId1" Type="http://schemas.openxmlformats.org/officeDocument/2006/relationships/audio" Target="NULL"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hyperlink" Target="https://buffalo.craigslist.or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WAV"/><Relationship Id="rId1" Type="http://schemas.openxmlformats.org/officeDocument/2006/relationships/audio" Target="NULL"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hyperlink" Target="http://www.itcompany.com/inforetriever/" TargetMode="External"/><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en.wikipedia.org/wiki/Category:Main_topic_classifications" TargetMode="External"/><Relationship Id="rId12" Type="http://schemas.openxmlformats.org/officeDocument/2006/relationships/hyperlink" Target="http://www.web-directories.ws/" TargetMode="Externa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hyperlink" Target="http://en.wikipedia.org/" TargetMode="External"/><Relationship Id="rId11" Type="http://schemas.openxmlformats.org/officeDocument/2006/relationships/hyperlink" Target="http://www.digital-librarian.com/subject.html" TargetMode="External"/><Relationship Id="rId5" Type="http://schemas.openxmlformats.org/officeDocument/2006/relationships/hyperlink" Target="http://www.dmoz.org/" TargetMode="External"/><Relationship Id="rId10" Type="http://schemas.openxmlformats.org/officeDocument/2006/relationships/hyperlink" Target="http://yellowpages.superpages.com/categorybrowser.jsp" TargetMode="External"/><Relationship Id="rId4" Type="http://schemas.openxmlformats.org/officeDocument/2006/relationships/hyperlink" Target="https://web.archive.org/web/*/dir.yahoo.com" TargetMode="External"/><Relationship Id="rId9" Type="http://schemas.openxmlformats.org/officeDocument/2006/relationships/hyperlink" Target="http://www.superpages.com/yellowpag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hyperlink" Target="http://www.dmoz.or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AV"/><Relationship Id="rId1" Type="http://schemas.openxmlformats.org/officeDocument/2006/relationships/audio" Target="NULL"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AV"/><Relationship Id="rId1" Type="http://schemas.openxmlformats.org/officeDocument/2006/relationships/audio" Target="NULL"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304800" y="457200"/>
            <a:ext cx="13340080" cy="3048000"/>
          </a:xfrm>
        </p:spPr>
        <p:txBody>
          <a:bodyPr/>
          <a:lstStyle/>
          <a:p>
            <a:r>
              <a:rPr lang="en-US" sz="3200" b="0" dirty="0">
                <a:latin typeface="Arial Unicode MS" pitchFamily="34" charset="-128"/>
              </a:rPr>
              <a:t>UB LIS 571 Soergel</a:t>
            </a:r>
            <a:r>
              <a:rPr lang="en-US" b="0" dirty="0">
                <a:latin typeface="Arial Unicode MS" pitchFamily="34" charset="-128"/>
              </a:rPr>
              <a:t/>
            </a:r>
            <a:br>
              <a:rPr lang="en-US" b="0" dirty="0">
                <a:latin typeface="Arial Unicode MS" pitchFamily="34" charset="-128"/>
              </a:rPr>
            </a:br>
            <a:r>
              <a:rPr lang="en-US" sz="3200" b="0" dirty="0">
                <a:latin typeface="Arial Unicode MS" pitchFamily="34" charset="-128"/>
              </a:rPr>
              <a:t>Lecture </a:t>
            </a:r>
            <a:r>
              <a:rPr lang="en-US" sz="3200" b="0" dirty="0" smtClean="0">
                <a:latin typeface="Arial Unicode MS" pitchFamily="34" charset="-128"/>
              </a:rPr>
              <a:t>11.1</a:t>
            </a:r>
            <a:r>
              <a:rPr lang="en-US" sz="4800" b="0" dirty="0">
                <a:latin typeface="Arial Unicode MS" pitchFamily="34" charset="-128"/>
              </a:rPr>
              <a:t/>
            </a:r>
            <a:br>
              <a:rPr lang="en-US" sz="4800" b="0" dirty="0">
                <a:latin typeface="Arial Unicode MS" pitchFamily="34" charset="-128"/>
              </a:rPr>
            </a:br>
            <a:r>
              <a:rPr lang="en-US" dirty="0" smtClean="0"/>
              <a:t>The </a:t>
            </a:r>
            <a:r>
              <a:rPr lang="en-US" dirty="0"/>
              <a:t>Yahoo </a:t>
            </a:r>
            <a:r>
              <a:rPr lang="en-US" dirty="0" smtClean="0"/>
              <a:t>Classification</a:t>
            </a:r>
            <a:br>
              <a:rPr lang="en-US" dirty="0" smtClean="0"/>
            </a:br>
            <a:r>
              <a:rPr lang="en-US" sz="3000" dirty="0" smtClean="0"/>
              <a:t>For all. Goes through part of the Assignment </a:t>
            </a:r>
            <a:r>
              <a:rPr lang="en-US" sz="3000" smtClean="0"/>
              <a:t>13.2 </a:t>
            </a:r>
            <a:r>
              <a:rPr lang="en-US" sz="3000" smtClean="0"/>
              <a:t>Yahoo materials</a:t>
            </a:r>
            <a:r>
              <a:rPr lang="en-US" sz="3000" dirty="0" smtClean="0"/>
              <a:t>.</a:t>
            </a:r>
            <a:br>
              <a:rPr lang="en-US" sz="3000" dirty="0" smtClean="0"/>
            </a:br>
            <a:r>
              <a:rPr lang="en-US" sz="3000" spc="-80" dirty="0" smtClean="0"/>
              <a:t>If you chose to do </a:t>
            </a:r>
            <a:r>
              <a:rPr lang="en-US" sz="3000" spc="-80" smtClean="0"/>
              <a:t>Assignment </a:t>
            </a:r>
            <a:r>
              <a:rPr lang="en-US" sz="3000" spc="-80" smtClean="0"/>
              <a:t>13.2 Yahoo, </a:t>
            </a:r>
            <a:r>
              <a:rPr lang="en-US" sz="3000" spc="-80" dirty="0" smtClean="0"/>
              <a:t>complete the rest on your own</a:t>
            </a:r>
            <a:r>
              <a:rPr lang="en-US" sz="3200" spc="-80" dirty="0" smtClean="0"/>
              <a:t>.</a:t>
            </a:r>
            <a:r>
              <a:rPr lang="en-US" spc="-80" dirty="0" smtClean="0"/>
              <a:t> </a:t>
            </a:r>
            <a:r>
              <a:rPr lang="en-US" dirty="0" smtClean="0"/>
              <a:t> </a:t>
            </a:r>
            <a:br>
              <a:rPr lang="en-US" dirty="0" smtClean="0"/>
            </a:br>
            <a:endParaRPr lang="en-US" sz="2400" b="0" dirty="0">
              <a:latin typeface="Arial Unicode MS" pitchFamily="34" charset="-128"/>
            </a:endParaRPr>
          </a:p>
        </p:txBody>
      </p:sp>
      <p:sp>
        <p:nvSpPr>
          <p:cNvPr id="2052" name="Rectangle 3"/>
          <p:cNvSpPr>
            <a:spLocks noGrp="1" noChangeArrowheads="1"/>
          </p:cNvSpPr>
          <p:nvPr>
            <p:ph type="subTitle" idx="1"/>
          </p:nvPr>
        </p:nvSpPr>
        <p:spPr>
          <a:xfrm>
            <a:off x="4245729" y="3733800"/>
            <a:ext cx="5458222" cy="1752600"/>
          </a:xfrm>
        </p:spPr>
        <p:txBody>
          <a:bodyPr/>
          <a:lstStyle/>
          <a:p>
            <a:pPr eaLnBrk="1" hangingPunct="1"/>
            <a:r>
              <a:rPr lang="en-US" sz="2800" b="1" dirty="0" smtClean="0">
                <a:solidFill>
                  <a:schemeClr val="bg1"/>
                </a:solidFill>
              </a:rPr>
              <a:t>Dagobert Soergel</a:t>
            </a:r>
          </a:p>
          <a:p>
            <a:pPr eaLnBrk="1" hangingPunct="1"/>
            <a:r>
              <a:rPr lang="en-US" sz="2000" dirty="0" smtClean="0">
                <a:solidFill>
                  <a:schemeClr val="bg1"/>
                </a:solidFill>
              </a:rPr>
              <a:t>Department of Library and Information Studies</a:t>
            </a:r>
            <a:br>
              <a:rPr lang="en-US" sz="2000" dirty="0" smtClean="0">
                <a:solidFill>
                  <a:schemeClr val="bg1"/>
                </a:solidFill>
              </a:rPr>
            </a:br>
            <a:r>
              <a:rPr lang="en-US" sz="2000" dirty="0" smtClean="0">
                <a:solidFill>
                  <a:schemeClr val="bg1"/>
                </a:solidFill>
              </a:rPr>
              <a:t>Graduate School of Education </a:t>
            </a:r>
            <a:br>
              <a:rPr lang="en-US" sz="2000" dirty="0" smtClean="0">
                <a:solidFill>
                  <a:schemeClr val="bg1"/>
                </a:solidFill>
              </a:rPr>
            </a:br>
            <a:r>
              <a:rPr lang="en-US" sz="2000" dirty="0" smtClean="0">
                <a:solidFill>
                  <a:schemeClr val="bg1"/>
                </a:solidFill>
              </a:rPr>
              <a:t>University at Buffalo</a:t>
            </a:r>
          </a:p>
        </p:txBody>
      </p:sp>
      <p:sp>
        <p:nvSpPr>
          <p:cNvPr id="2053" name="Text Box 4"/>
          <p:cNvSpPr txBox="1">
            <a:spLocks noChangeArrowheads="1"/>
          </p:cNvSpPr>
          <p:nvPr/>
        </p:nvSpPr>
        <p:spPr bwMode="auto">
          <a:xfrm>
            <a:off x="3022600" y="4862935"/>
            <a:ext cx="10622280" cy="461665"/>
          </a:xfrm>
          <a:prstGeom prst="rect">
            <a:avLst/>
          </a:prstGeom>
          <a:noFill/>
          <a:ln w="9525">
            <a:noFill/>
            <a:miter lim="800000"/>
            <a:headEnd/>
            <a:tailEnd/>
          </a:ln>
        </p:spPr>
        <p:txBody>
          <a:bodyPr>
            <a:spAutoFit/>
          </a:bodyPr>
          <a:lstStyle/>
          <a:p>
            <a:pPr algn="ctr">
              <a:spcBef>
                <a:spcPct val="10000"/>
              </a:spcBef>
            </a:pPr>
            <a:endParaRPr lang="en-US" dirty="0">
              <a:solidFill>
                <a:srgbClr val="FFFFFF"/>
              </a:solidFill>
              <a:latin typeface="Arial"/>
              <a:cs typeface="Arial"/>
            </a:endParaRPr>
          </a:p>
        </p:txBody>
      </p:sp>
      <p:sp>
        <p:nvSpPr>
          <p:cNvPr id="6" name="TextBox 5"/>
          <p:cNvSpPr txBox="1"/>
          <p:nvPr/>
        </p:nvSpPr>
        <p:spPr>
          <a:xfrm>
            <a:off x="2980690" y="5761150"/>
            <a:ext cx="7988300" cy="461665"/>
          </a:xfrm>
          <a:prstGeom prst="rect">
            <a:avLst/>
          </a:prstGeom>
          <a:noFill/>
        </p:spPr>
        <p:txBody>
          <a:bodyPr wrap="square" rtlCol="0">
            <a:spAutoFit/>
          </a:bodyPr>
          <a:lstStyle/>
          <a:p>
            <a:r>
              <a:rPr lang="en-US" smtClean="0">
                <a:solidFill>
                  <a:srgbClr val="FFFFFF"/>
                </a:solidFill>
                <a:cs typeface="Arial"/>
              </a:rPr>
              <a:t>65 </a:t>
            </a:r>
            <a:r>
              <a:rPr lang="en-US" dirty="0" smtClean="0">
                <a:solidFill>
                  <a:srgbClr val="FFFFFF"/>
                </a:solidFill>
                <a:cs typeface="Arial"/>
              </a:rPr>
              <a:t>min                                                        Includes audio.  </a:t>
            </a:r>
          </a:p>
        </p:txBody>
      </p:sp>
    </p:spTree>
    <p:extLst>
      <p:ext uri="{BB962C8B-B14F-4D97-AF65-F5344CB8AC3E}">
        <p14:creationId xmlns:p14="http://schemas.microsoft.com/office/powerpoint/2010/main" val="310914213"/>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10</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97432180"/>
              </p:ext>
            </p:extLst>
          </p:nvPr>
        </p:nvGraphicFramePr>
        <p:xfrm>
          <a:off x="381000" y="914400"/>
          <a:ext cx="8991600" cy="5562600"/>
        </p:xfrm>
        <a:graphic>
          <a:graphicData uri="http://schemas.openxmlformats.org/drawingml/2006/table">
            <a:tbl>
              <a:tblPr firstRow="1" bandRow="1">
                <a:tableStyleId>{5C22544A-7EE6-4342-B048-85BDC9FD1C3A}</a:tableStyleId>
              </a:tblPr>
              <a:tblGrid>
                <a:gridCol w="8991600"/>
              </a:tblGrid>
              <a:tr h="4635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Search for categories</a:t>
                      </a:r>
                      <a:r>
                        <a:rPr lang="en-US" sz="1800" b="0" baseline="0" dirty="0" smtClean="0">
                          <a:solidFill>
                            <a:srgbClr val="000000"/>
                          </a:solidFill>
                        </a:rPr>
                        <a:t> [repeated from p. ~238] </a:t>
                      </a: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p>
                      <a:r>
                        <a:rPr lang="en-US" sz="1800" baseline="0" dirty="0" smtClean="0"/>
                        <a:t>A search for one or more words in Yahoo returns </a:t>
                      </a:r>
                    </a:p>
                    <a:p>
                      <a:pPr>
                        <a:spcBef>
                          <a:spcPts val="1200"/>
                        </a:spcBef>
                      </a:pPr>
                      <a:r>
                        <a:rPr lang="en-US" sz="1800" baseline="0" dirty="0" smtClean="0"/>
                        <a:t>(1) categories whose caption contains the word(s) and</a:t>
                      </a:r>
                    </a:p>
                    <a:p>
                      <a:pPr>
                        <a:spcBef>
                          <a:spcPts val="1200"/>
                        </a:spcBef>
                      </a:pPr>
                      <a:r>
                        <a:rPr lang="en-US" sz="1800" baseline="0" dirty="0" smtClean="0"/>
                        <a:t>(2)  individual sites.  </a:t>
                      </a:r>
                    </a:p>
                    <a:p>
                      <a:pPr>
                        <a:spcBef>
                          <a:spcPts val="1200"/>
                        </a:spcBef>
                      </a:pPr>
                      <a:r>
                        <a:rPr lang="en-US" sz="1800" b="0" baseline="0" dirty="0" smtClean="0"/>
                        <a:t>So Yahoo functions as a kind of descriptor-find index.  But the search is based on </a:t>
                      </a:r>
                      <a:r>
                        <a:rPr lang="en-US" sz="1800" b="1" baseline="0" dirty="0" smtClean="0"/>
                        <a:t>words, not on concepts</a:t>
                      </a:r>
                      <a:r>
                        <a:rPr lang="en-US" sz="1800" b="0" baseline="0" dirty="0" smtClean="0"/>
                        <a:t>, more precisely, the words in the full caption; while these words often reflect the conceptual components of the category, there are many cases where  they do so only incompletely.  </a:t>
                      </a:r>
                    </a:p>
                    <a:p>
                      <a:pPr>
                        <a:spcBef>
                          <a:spcPts val="1200"/>
                        </a:spcBef>
                      </a:pPr>
                      <a:r>
                        <a:rPr lang="en-US" sz="1800" b="1" baseline="0" dirty="0" smtClean="0"/>
                        <a:t>See page ~239 for an example.</a:t>
                      </a:r>
                      <a:r>
                        <a:rPr lang="en-US" sz="1800" b="0" baseline="0" dirty="0" smtClean="0"/>
                        <a:t>   Study this example carefully</a:t>
                      </a:r>
                    </a:p>
                    <a:p>
                      <a:pPr>
                        <a:spcBef>
                          <a:spcPts val="1200"/>
                        </a:spcBef>
                      </a:pPr>
                      <a:r>
                        <a:rPr lang="en-US" sz="1800" b="0" baseline="0" dirty="0" smtClean="0"/>
                        <a:t>Other example: A search for </a:t>
                      </a:r>
                      <a:r>
                        <a:rPr lang="en-US" sz="1800" b="0" i="1" baseline="0" dirty="0" smtClean="0">
                          <a:solidFill>
                            <a:srgbClr val="C00000"/>
                          </a:solidFill>
                        </a:rPr>
                        <a:t>vehicles</a:t>
                      </a:r>
                      <a:r>
                        <a:rPr lang="en-US" sz="1800" b="0" i="1" baseline="0" dirty="0" smtClean="0"/>
                        <a:t> </a:t>
                      </a:r>
                      <a:r>
                        <a:rPr lang="en-US" sz="1800" b="0" i="0" baseline="0" dirty="0" smtClean="0"/>
                        <a:t>does not</a:t>
                      </a:r>
                      <a:r>
                        <a:rPr lang="en-US" sz="1800" b="0" i="1" baseline="0" dirty="0" smtClean="0"/>
                        <a:t> </a:t>
                      </a:r>
                      <a:r>
                        <a:rPr lang="en-US" sz="1800" b="0" i="0" baseline="0" dirty="0" smtClean="0"/>
                        <a:t>find </a:t>
                      </a:r>
                      <a:r>
                        <a:rPr lang="en-US" sz="1800" b="0" i="1" baseline="0" dirty="0" smtClean="0">
                          <a:solidFill>
                            <a:srgbClr val="C00000"/>
                          </a:solidFill>
                        </a:rPr>
                        <a:t>ships</a:t>
                      </a:r>
                      <a:r>
                        <a:rPr lang="en-US" sz="1800" b="0" i="1" baseline="0" dirty="0" smtClean="0"/>
                        <a:t> or </a:t>
                      </a:r>
                      <a:r>
                        <a:rPr lang="en-US" sz="1800" b="0" i="1" baseline="0" dirty="0" smtClean="0">
                          <a:solidFill>
                            <a:srgbClr val="C00000"/>
                          </a:solidFill>
                        </a:rPr>
                        <a:t>aircraft</a:t>
                      </a:r>
                      <a:r>
                        <a:rPr lang="en-US" sz="1800" b="0" i="1" baseline="0" dirty="0" smtClean="0"/>
                        <a:t>. </a:t>
                      </a:r>
                    </a:p>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0410165"/>
              </p:ext>
            </p:extLst>
          </p:nvPr>
        </p:nvGraphicFramePr>
        <p:xfrm>
          <a:off x="990601" y="228600"/>
          <a:ext cx="8915399" cy="396240"/>
        </p:xfrm>
        <a:graphic>
          <a:graphicData uri="http://schemas.openxmlformats.org/drawingml/2006/table">
            <a:tbl>
              <a:tblPr firstRow="1" bandRow="1">
                <a:tableStyleId>{5C22544A-7EE6-4342-B048-85BDC9FD1C3A}</a:tableStyleId>
              </a:tblPr>
              <a:tblGrid>
                <a:gridCol w="891539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9" name="~PP3021.WAV">
            <a:hlinkClick r:id="" action="ppaction://media"/>
          </p:cNvPr>
          <p:cNvPicPr>
            <a:picLocks noChangeAspect="1"/>
          </p:cNvPicPr>
          <p:nvPr>
            <a:audioFile r:link="rId1"/>
            <p:extLst>
              <p:ext uri="{DAA4B4D4-6D71-4841-9C94-3DE7FCFB9230}">
                <p14:media xmlns:p14="http://schemas.microsoft.com/office/powerpoint/2010/main" r:embed="rId2">
                  <p14:trim st="6669.788"/>
                </p14:media>
              </p:ext>
            </p:extLst>
          </p:nvPr>
        </p:nvPicPr>
        <p:blipFill>
          <a:blip r:embed="rId4" cstate="print"/>
          <a:stretch>
            <a:fillRect/>
          </a:stretch>
        </p:blipFill>
        <p:spPr>
          <a:xfrm>
            <a:off x="13409425" y="5748786"/>
            <a:ext cx="634107" cy="6341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11</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606919097"/>
              </p:ext>
            </p:extLst>
          </p:nvPr>
        </p:nvGraphicFramePr>
        <p:xfrm>
          <a:off x="381000" y="914400"/>
          <a:ext cx="8991600" cy="5562600"/>
        </p:xfrm>
        <a:graphic>
          <a:graphicData uri="http://schemas.openxmlformats.org/drawingml/2006/table">
            <a:tbl>
              <a:tblPr firstRow="1" bandRow="1">
                <a:tableStyleId>{5C22544A-7EE6-4342-B048-85BDC9FD1C3A}</a:tableStyleId>
              </a:tblPr>
              <a:tblGrid>
                <a:gridCol w="8991600"/>
              </a:tblGrid>
              <a:tr h="4635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Search for categories</a:t>
                      </a:r>
                      <a:r>
                        <a:rPr lang="en-US" sz="1800" b="0" baseline="0" dirty="0" smtClean="0">
                          <a:solidFill>
                            <a:srgbClr val="000000"/>
                          </a:solidFill>
                        </a:rPr>
                        <a:t> [repeated from p. ~238]</a:t>
                      </a:r>
                      <a:r>
                        <a:rPr lang="en-US" sz="1800" b="0" baseline="0" dirty="0" smtClean="0">
                          <a:solidFill>
                            <a:schemeClr val="tx1"/>
                          </a:solidFill>
                        </a:rPr>
                        <a:t> , cont.</a:t>
                      </a:r>
                      <a:endParaRPr lang="en-US" sz="1800" dirty="0" smtClean="0">
                        <a:solidFill>
                          <a:schemeClr val="tx1"/>
                        </a:solidFill>
                      </a:endParaRPr>
                    </a:p>
                  </a:txBody>
                  <a:tcPr>
                    <a:lnB w="12700" cap="flat" cmpd="sng" algn="ctr">
                      <a:solidFill>
                        <a:schemeClr val="tx1"/>
                      </a:solid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p>
                      <a:pPr>
                        <a:spcBef>
                          <a:spcPts val="800"/>
                        </a:spcBef>
                      </a:pPr>
                      <a:r>
                        <a:rPr lang="en-US" sz="1800" baseline="0" dirty="0" smtClean="0"/>
                        <a:t>If you want to explore the structure of the Yahoo classification some more, try searching for some of the following topics.  You can restrict your search to a category.  Try now or come back later</a:t>
                      </a:r>
                    </a:p>
                    <a:p>
                      <a:pPr>
                        <a:spcBef>
                          <a:spcPts val="800"/>
                        </a:spcBef>
                      </a:pPr>
                      <a:endParaRPr lang="en-US" sz="1800" b="1" baseline="0" dirty="0" smtClean="0">
                        <a:solidFill>
                          <a:srgbClr val="000000"/>
                        </a:solidFill>
                      </a:endParaRPr>
                    </a:p>
                    <a:p>
                      <a:pPr marL="346075" indent="-346075">
                        <a:spcBef>
                          <a:spcPts val="1200"/>
                        </a:spcBef>
                        <a:buFont typeface="Arial" pitchFamily="34" charset="0"/>
                        <a:buChar char="•"/>
                      </a:pPr>
                      <a:r>
                        <a:rPr lang="en-US" sz="1800" baseline="0" dirty="0" smtClean="0"/>
                        <a:t>CDs, Records, and Tapes</a:t>
                      </a:r>
                    </a:p>
                    <a:p>
                      <a:pPr marL="346075" indent="-346075">
                        <a:spcBef>
                          <a:spcPts val="1200"/>
                        </a:spcBef>
                        <a:buFont typeface="Arial" pitchFamily="34" charset="0"/>
                        <a:buChar char="•"/>
                      </a:pPr>
                      <a:r>
                        <a:rPr lang="en-US" sz="1800" baseline="0" dirty="0" smtClean="0"/>
                        <a:t>Transportation</a:t>
                      </a:r>
                    </a:p>
                    <a:p>
                      <a:pPr marL="346075" indent="-346075">
                        <a:spcBef>
                          <a:spcPts val="1200"/>
                        </a:spcBef>
                        <a:buFont typeface="Arial" pitchFamily="34" charset="0"/>
                        <a:buChar char="•"/>
                      </a:pPr>
                      <a:r>
                        <a:rPr lang="en-US" sz="1800" baseline="0" dirty="0" smtClean="0"/>
                        <a:t>Teaching and Learning Aids</a:t>
                      </a:r>
                    </a:p>
                    <a:p>
                      <a:pPr marL="346075" indent="-346075">
                        <a:spcBef>
                          <a:spcPts val="1200"/>
                        </a:spcBef>
                        <a:buFont typeface="Arial" pitchFamily="34" charset="0"/>
                        <a:buChar char="•"/>
                      </a:pPr>
                      <a:r>
                        <a:rPr lang="en-US" sz="1800" baseline="0" dirty="0" smtClean="0"/>
                        <a:t>Mexican Americans</a:t>
                      </a:r>
                    </a:p>
                    <a:p>
                      <a:pPr marL="346075" indent="-346075">
                        <a:spcBef>
                          <a:spcPts val="1200"/>
                        </a:spcBef>
                        <a:buFont typeface="Arial" pitchFamily="34" charset="0"/>
                        <a:buChar char="•"/>
                      </a:pPr>
                      <a:r>
                        <a:rPr lang="en-US" sz="1800" baseline="0" dirty="0" smtClean="0"/>
                        <a:t>Bridge (decide whether you want find classes related to bridges for transportation or to the game or to dentistry)</a:t>
                      </a:r>
                    </a:p>
                    <a:p>
                      <a:pPr marL="346075" indent="-346075">
                        <a:spcBef>
                          <a:spcPts val="1200"/>
                        </a:spcBef>
                        <a:buFont typeface="Arial" pitchFamily="34" charset="0"/>
                        <a:buChar char="•"/>
                      </a:pPr>
                      <a:r>
                        <a:rPr lang="en-US" sz="1800" baseline="0" dirty="0" smtClean="0"/>
                        <a:t>Humor</a:t>
                      </a: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nvGraphicFramePr>
        <p:xfrm>
          <a:off x="990601" y="2286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9" name="~PP2808.WAV">
            <a:hlinkClick r:id="" action="ppaction://media"/>
          </p:cNvPr>
          <p:cNvPicPr>
            <a:picLocks noChangeAspect="1"/>
          </p:cNvPicPr>
          <p:nvPr>
            <a:audioFile r:link="rId1"/>
            <p:extLst>
              <p:ext uri="{DAA4B4D4-6D71-4841-9C94-3DE7FCFB9230}">
                <p14:media xmlns:p14="http://schemas.microsoft.com/office/powerpoint/2010/main" r:embed="rId2">
                  <p14:trim st="2794.5038"/>
                </p14:media>
              </p:ext>
            </p:extLst>
          </p:nvPr>
        </p:nvPicPr>
        <p:blipFill>
          <a:blip r:embed="rId4" cstate="print"/>
          <a:stretch>
            <a:fillRect/>
          </a:stretch>
        </p:blipFill>
        <p:spPr>
          <a:xfrm>
            <a:off x="13411201" y="5799139"/>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12</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179785934"/>
              </p:ext>
            </p:extLst>
          </p:nvPr>
        </p:nvGraphicFramePr>
        <p:xfrm>
          <a:off x="304801" y="609600"/>
          <a:ext cx="13563599" cy="7667847"/>
        </p:xfrm>
        <a:graphic>
          <a:graphicData uri="http://schemas.openxmlformats.org/drawingml/2006/table">
            <a:tbl>
              <a:tblPr firstRow="1" bandRow="1">
                <a:tableStyleId>{5C22544A-7EE6-4342-B048-85BDC9FD1C3A}</a:tableStyleId>
              </a:tblPr>
              <a:tblGrid>
                <a:gridCol w="13563599"/>
              </a:tblGrid>
              <a:tr h="712162">
                <a:tc>
                  <a:txBody>
                    <a:bodyPr/>
                    <a:lstStyle/>
                    <a:p>
                      <a:pPr algn="ctr">
                        <a:spcBef>
                          <a:spcPts val="800"/>
                        </a:spcBef>
                      </a:pPr>
                      <a:r>
                        <a:rPr lang="en-US" sz="1800" b="1" dirty="0" smtClean="0">
                          <a:solidFill>
                            <a:srgbClr val="000000"/>
                          </a:solidFill>
                        </a:rPr>
                        <a:t>The Yahoo “multi-tree” (polyhierarchy,</a:t>
                      </a:r>
                      <a:r>
                        <a:rPr lang="en-US" sz="1800" b="1" baseline="0" dirty="0" smtClean="0">
                          <a:solidFill>
                            <a:srgbClr val="000000"/>
                          </a:solidFill>
                        </a:rPr>
                        <a:t> lattice) </a:t>
                      </a:r>
                      <a:r>
                        <a:rPr lang="en-US" sz="1800" b="0" dirty="0" smtClean="0">
                          <a:solidFill>
                            <a:srgbClr val="000000"/>
                          </a:solidFill>
                        </a:rPr>
                        <a:t>[from</a:t>
                      </a:r>
                      <a:r>
                        <a:rPr lang="en-US" sz="1800" b="0" baseline="0" dirty="0" smtClean="0">
                          <a:solidFill>
                            <a:srgbClr val="000000"/>
                          </a:solidFill>
                        </a:rPr>
                        <a:t> p. ~240] </a:t>
                      </a:r>
                    </a:p>
                    <a:p>
                      <a:pPr algn="l">
                        <a:spcBef>
                          <a:spcPts val="800"/>
                        </a:spcBef>
                      </a:pPr>
                      <a:r>
                        <a:rPr lang="en-US" sz="1800" b="0" baseline="0" dirty="0" smtClean="0">
                          <a:solidFill>
                            <a:srgbClr val="000000"/>
                          </a:solidFill>
                        </a:rPr>
                        <a:t>Slides 12 – 14 take you through an example.  Example 1 here is different from the example in the assignment packet, p. ~240</a:t>
                      </a:r>
                      <a:br>
                        <a:rPr lang="en-US" sz="1800" b="0" baseline="0" dirty="0" smtClean="0">
                          <a:solidFill>
                            <a:srgbClr val="000000"/>
                          </a:solidFill>
                        </a:rPr>
                      </a:br>
                      <a:r>
                        <a:rPr lang="en-US" sz="1800" b="0" baseline="0" dirty="0" smtClean="0">
                          <a:solidFill>
                            <a:srgbClr val="000000"/>
                          </a:solidFill>
                        </a:rPr>
                        <a:t>You can try the example 1 in the Assignment packet p. ~240 (Christian Schools) on your own. Also, Example 2 is on your own.</a:t>
                      </a:r>
                    </a:p>
                    <a:p>
                      <a:pPr algn="l">
                        <a:spcBef>
                          <a:spcPts val="800"/>
                        </a:spcBef>
                      </a:pPr>
                      <a:r>
                        <a:rPr lang="en-US" sz="1800" b="0" baseline="0" dirty="0" smtClean="0">
                          <a:solidFill>
                            <a:srgbClr val="000000"/>
                          </a:solidFill>
                        </a:rPr>
                        <a:t>Slides 15 and 16 give an example from DMOZ (on your own, no audio) to show the similarity in structure.</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75875">
                <a:tc>
                  <a:txBody>
                    <a:bodyPr/>
                    <a:lstStyle/>
                    <a:p>
                      <a:pPr marL="0" marR="0" indent="0" algn="l" defTabSz="914400" rtl="0" eaLnBrk="1" fontAlgn="auto" latinLnBrk="0" hangingPunct="1">
                        <a:lnSpc>
                          <a:spcPct val="100000"/>
                        </a:lnSpc>
                        <a:spcBef>
                          <a:spcPts val="800"/>
                        </a:spcBef>
                        <a:spcAft>
                          <a:spcPts val="0"/>
                        </a:spcAft>
                        <a:buClrTx/>
                        <a:buSzTx/>
                        <a:buFontTx/>
                        <a:buNone/>
                        <a:tabLst/>
                        <a:defRPr/>
                      </a:pPr>
                      <a:r>
                        <a:rPr lang="en-US" sz="1600" baseline="0" dirty="0" smtClean="0"/>
                        <a:t>As you know from </a:t>
                      </a:r>
                      <a:r>
                        <a:rPr lang="en-US" sz="1600" i="1" baseline="0" dirty="0" smtClean="0"/>
                        <a:t>Organizing Information </a:t>
                      </a:r>
                      <a:r>
                        <a:rPr lang="en-US" sz="1600" baseline="0" dirty="0" smtClean="0"/>
                        <a:t>Chapters 14 and 15, </a:t>
                      </a:r>
                      <a:r>
                        <a:rPr lang="en-US" sz="1600" b="1" baseline="0" dirty="0" smtClean="0"/>
                        <a:t>a compound concept fits in many places in a hierarchy.</a:t>
                      </a:r>
                      <a:r>
                        <a:rPr lang="en-US" sz="1600" baseline="0" dirty="0" smtClean="0"/>
                        <a:t>  </a:t>
                      </a:r>
                      <a:br>
                        <a:rPr lang="en-US" sz="1600" baseline="0" dirty="0" smtClean="0"/>
                      </a:br>
                      <a:r>
                        <a:rPr lang="en-US" sz="1600" baseline="0" dirty="0" smtClean="0"/>
                        <a:t>Put differently, in the Yahoo subject directory, a precombined class (category ) should be reachable thorough multiple paths down.  </a:t>
                      </a:r>
                      <a:br>
                        <a:rPr lang="en-US" sz="1600" baseline="0" dirty="0" smtClean="0"/>
                      </a:br>
                      <a:r>
                        <a:rPr lang="en-US" sz="1600" baseline="0" dirty="0" smtClean="0"/>
                        <a:t>How does Yahoo a handle this problem?  Probe the following examples:</a:t>
                      </a:r>
                      <a:endParaRPr lang="en-US" sz="1600" b="1" dirty="0" smtClean="0">
                        <a:solidFill>
                          <a:srgbClr val="000000"/>
                        </a:solidFill>
                      </a:endParaRP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45473">
                <a:tc>
                  <a:txBody>
                    <a:bodyPr/>
                    <a:lstStyle/>
                    <a:p>
                      <a:r>
                        <a:rPr lang="en-US" sz="1600" b="1" baseline="0" dirty="0" smtClean="0"/>
                        <a:t>Example 1</a:t>
                      </a:r>
                      <a:r>
                        <a:rPr lang="en-US" sz="1600" b="0" baseline="0" dirty="0" smtClean="0"/>
                        <a:t> (preview, actually do this on the next slide)  Will use  </a:t>
                      </a:r>
                      <a:r>
                        <a:rPr lang="en-US" sz="1600" b="0" i="0" u="none" strike="noStrike" baseline="0" dirty="0" smtClean="0">
                          <a:hlinkClick r:id="rId4"/>
                        </a:rPr>
                        <a:t>https://web.archive.org/web/*/dir.yahoo.com</a:t>
                      </a:r>
                      <a:r>
                        <a:rPr lang="en-US" sz="1600" b="0" i="0" u="none" strike="noStrike" baseline="0" dirty="0" smtClean="0"/>
                        <a:t>   Click on 2013 in the time line bar, then on Dec. 31</a:t>
                      </a:r>
                      <a:endParaRPr lang="en-US" sz="1600" baseline="0" dirty="0" smtClean="0"/>
                    </a:p>
                    <a:p>
                      <a:pPr>
                        <a:spcBef>
                          <a:spcPts val="900"/>
                        </a:spcBef>
                      </a:pPr>
                      <a:r>
                        <a:rPr lang="en-US" sz="1600" baseline="0" dirty="0" smtClean="0"/>
                        <a:t>Click down to  </a:t>
                      </a:r>
                      <a:r>
                        <a:rPr lang="en-US" sz="1600" i="1" baseline="0" dirty="0" smtClean="0">
                          <a:solidFill>
                            <a:srgbClr val="C00000"/>
                          </a:solidFill>
                        </a:rPr>
                        <a:t>Directory &gt; Education</a:t>
                      </a:r>
                      <a:r>
                        <a:rPr lang="en-US" sz="1600" i="1" baseline="0" dirty="0" smtClean="0"/>
                        <a:t>  </a:t>
                      </a:r>
                      <a:r>
                        <a:rPr lang="en-US" sz="1600" b="1" baseline="0" dirty="0" smtClean="0"/>
                        <a:t>	</a:t>
                      </a:r>
                      <a:r>
                        <a:rPr lang="en-US" sz="1600" b="0" baseline="0" dirty="0" smtClean="0"/>
                        <a:t>From here on</a:t>
                      </a:r>
                      <a:r>
                        <a:rPr lang="en-US" sz="1600" b="1" baseline="0" dirty="0" smtClean="0"/>
                        <a:t>, observe the breadcrumb trail on top </a:t>
                      </a:r>
                      <a:r>
                        <a:rPr lang="en-US" sz="1600" b="0" baseline="0" dirty="0" smtClean="0"/>
                        <a:t>as you click your way through the  hierarchy</a:t>
                      </a:r>
                      <a:endParaRPr lang="en-US" sz="1600" b="1" baseline="0" dirty="0" smtClean="0"/>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Click on 	      </a:t>
                      </a:r>
                      <a:r>
                        <a:rPr lang="en-US" sz="1600" i="1" baseline="0" dirty="0" smtClean="0">
                          <a:solidFill>
                            <a:srgbClr val="C00000"/>
                          </a:solidFill>
                        </a:rPr>
                        <a:t>News and Media</a:t>
                      </a:r>
                      <a:r>
                        <a:rPr lang="en-US" sz="1600" i="1" baseline="0" dirty="0" smtClean="0"/>
                        <a:t>	</a:t>
                      </a:r>
                      <a:r>
                        <a:rPr lang="en-US" sz="1600" i="0" baseline="0" dirty="0" smtClean="0"/>
                        <a:t>	[Remember that </a:t>
                      </a:r>
                      <a:r>
                        <a:rPr lang="en-US" sz="1600" i="1" baseline="0" dirty="0" smtClean="0">
                          <a:solidFill>
                            <a:srgbClr val="C00000"/>
                          </a:solidFill>
                        </a:rPr>
                        <a:t>News and Media</a:t>
                      </a:r>
                      <a:r>
                        <a:rPr lang="en-US" sz="1600" i="0" baseline="0" dirty="0" smtClean="0"/>
                        <a:t> here really means </a:t>
                      </a:r>
                      <a:r>
                        <a:rPr lang="en-US" sz="1600" i="1" baseline="0" dirty="0" smtClean="0">
                          <a:solidFill>
                            <a:srgbClr val="C00000"/>
                          </a:solidFill>
                        </a:rPr>
                        <a:t>Education in the News and Media</a:t>
                      </a:r>
                      <a:r>
                        <a:rPr lang="en-US" sz="1600" i="0" baseline="0" dirty="0" smtClean="0"/>
                        <a:t>.]</a:t>
                      </a:r>
                      <a:endParaRPr lang="en-US" sz="1600" i="1" baseline="0" dirty="0" smtClean="0"/>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Click on 	      </a:t>
                      </a:r>
                      <a:r>
                        <a:rPr lang="en-US" sz="1600" i="1" baseline="0" dirty="0" smtClean="0">
                          <a:solidFill>
                            <a:srgbClr val="C00000"/>
                          </a:solidFill>
                        </a:rPr>
                        <a:t>Shopping and Services@</a:t>
                      </a:r>
                      <a:r>
                        <a:rPr lang="en-US" sz="1600" i="1" baseline="0" dirty="0" smtClean="0"/>
                        <a:t>	</a:t>
                      </a:r>
                      <a:r>
                        <a:rPr lang="en-US" sz="1600" i="0" baseline="0" dirty="0" smtClean="0"/>
                        <a:t>What happened to the bread crumb trail?</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rgbClr val="000000"/>
                          </a:solidFill>
                        </a:rPr>
                        <a:t>Now get to      </a:t>
                      </a:r>
                      <a:r>
                        <a:rPr lang="en-US" sz="1600" b="0" i="1" baseline="0" dirty="0" smtClean="0">
                          <a:solidFill>
                            <a:srgbClr val="C00000"/>
                          </a:solidFill>
                        </a:rPr>
                        <a:t>Directory &gt; Business and Economy &gt; Shopping and Services</a:t>
                      </a:r>
                      <a:r>
                        <a:rPr lang="en-US" sz="1600" b="0" i="1" baseline="0" dirty="0" smtClean="0">
                          <a:solidFill>
                            <a:srgbClr val="000000"/>
                          </a:solidFill>
                        </a:rPr>
                        <a:t> </a:t>
                      </a:r>
                      <a:r>
                        <a:rPr lang="en-US" sz="1600" b="0" i="0" baseline="0" dirty="0" smtClean="0">
                          <a:solidFill>
                            <a:srgbClr val="000000"/>
                          </a:solidFill>
                        </a:rPr>
                        <a:t> and check the subordinate class  </a:t>
                      </a:r>
                      <a:r>
                        <a:rPr lang="en-US" sz="1600" b="0" i="1" baseline="0" dirty="0" smtClean="0">
                          <a:solidFill>
                            <a:srgbClr val="C00000"/>
                          </a:solidFill>
                        </a:rPr>
                        <a:t>Education</a:t>
                      </a:r>
                      <a:r>
                        <a:rPr lang="en-US" sz="1600" b="0" i="0" baseline="0" dirty="0" smtClean="0">
                          <a:solidFill>
                            <a:srgbClr val="000000"/>
                          </a:solidFill>
                        </a:rPr>
                        <a:t>.  Does it have an @?</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rgbClr val="000000"/>
                          </a:solidFill>
                        </a:rPr>
                        <a:t>Same check for </a:t>
                      </a:r>
                      <a:r>
                        <a:rPr lang="en-US" sz="1600" b="0" i="1" baseline="0" dirty="0" smtClean="0">
                          <a:solidFill>
                            <a:srgbClr val="C00000"/>
                          </a:solidFill>
                        </a:rPr>
                        <a:t>Directory &gt; News and Media  </a:t>
                      </a:r>
                      <a:r>
                        <a:rPr lang="en-US" sz="1600" b="0" i="1" baseline="0" dirty="0" smtClean="0">
                          <a:solidFill>
                            <a:schemeClr val="tx1"/>
                          </a:solidFill>
                        </a:rPr>
                        <a:t>and </a:t>
                      </a:r>
                      <a:r>
                        <a:rPr lang="en-US" sz="1600" b="0" i="1" baseline="0" dirty="0" smtClean="0">
                          <a:solidFill>
                            <a:srgbClr val="C00000"/>
                          </a:solidFill>
                        </a:rPr>
                        <a:t>Education </a:t>
                      </a:r>
                      <a:r>
                        <a:rPr lang="en-US" sz="1600" b="0" i="1" baseline="0" dirty="0" smtClean="0">
                          <a:solidFill>
                            <a:schemeClr val="tx1"/>
                          </a:solidFill>
                        </a:rPr>
                        <a:t>under it</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2193">
                <a:tc>
                  <a:txBody>
                    <a:bodyPr/>
                    <a:lstStyle/>
                    <a:p>
                      <a:pPr>
                        <a:spcBef>
                          <a:spcPts val="2400"/>
                        </a:spcBef>
                      </a:pPr>
                      <a:endParaRPr lang="en-US" sz="800" b="1" baseline="0" dirty="0" smtClean="0"/>
                    </a:p>
                    <a:p>
                      <a:pPr>
                        <a:spcBef>
                          <a:spcPts val="0"/>
                        </a:spcBef>
                      </a:pPr>
                      <a:r>
                        <a:rPr lang="en-US" sz="1600" b="1" baseline="0" dirty="0" smtClean="0"/>
                        <a:t>Example 2 </a:t>
                      </a:r>
                      <a:r>
                        <a:rPr lang="en-US" sz="1600" b="0" baseline="0" dirty="0" smtClean="0"/>
                        <a:t> (preview, actually do this on the next slide) </a:t>
                      </a:r>
                      <a:endParaRPr lang="en-US" sz="1600" baseline="0" dirty="0" smtClean="0"/>
                    </a:p>
                    <a:p>
                      <a:pPr>
                        <a:spcBef>
                          <a:spcPts val="1000"/>
                        </a:spcBef>
                      </a:pPr>
                      <a:r>
                        <a:rPr lang="en-US" sz="1600" baseline="0" dirty="0" smtClean="0"/>
                        <a:t>Click down this chain   </a:t>
                      </a:r>
                      <a:r>
                        <a:rPr lang="en-US" sz="1600" i="1" baseline="0" dirty="0" smtClean="0">
                          <a:solidFill>
                            <a:srgbClr val="C00000"/>
                          </a:solidFill>
                        </a:rPr>
                        <a:t>Directory &gt; Education &gt; K-12 &gt; By Region &gt; Countries &gt; France &gt; Cities &gt; Grenoble@</a:t>
                      </a:r>
                      <a:r>
                        <a:rPr lang="en-US" sz="1600" i="0" baseline="0" dirty="0" smtClean="0">
                          <a:solidFill>
                            <a:srgbClr val="C00000"/>
                          </a:solidFill>
                        </a:rPr>
                        <a:t/>
                      </a:r>
                      <a:br>
                        <a:rPr lang="en-US" sz="1600" i="0" baseline="0" dirty="0" smtClean="0">
                          <a:solidFill>
                            <a:srgbClr val="C00000"/>
                          </a:solidFill>
                        </a:rPr>
                      </a:br>
                      <a:r>
                        <a:rPr lang="en-US" sz="1600" baseline="0" dirty="0" smtClean="0"/>
                        <a:t>Probe some on your own</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38547">
                <a:tc>
                  <a:txBody>
                    <a:bodyPr/>
                    <a:lstStyle/>
                    <a:p>
                      <a:pPr>
                        <a:spcBef>
                          <a:spcPts val="1000"/>
                        </a:spcBef>
                      </a:pPr>
                      <a:endParaRPr lang="en-US" sz="1600" b="0" i="0" dirty="0" smtClean="0">
                        <a:solidFill>
                          <a:srgbClr val="C00000"/>
                        </a:solidFill>
                      </a:endParaRPr>
                    </a:p>
                  </a:txBody>
                  <a:tcPr marT="91440" marB="91440">
                    <a:lnT w="12700" cap="flat" cmpd="sng" algn="ctr">
                      <a:solidFill>
                        <a:schemeClr val="tx1"/>
                      </a:solidFill>
                      <a:prstDash val="solid"/>
                      <a:round/>
                      <a:headEnd type="none" w="med" len="med"/>
                      <a:tailEnd type="none" w="med" len="med"/>
                    </a:lnT>
                    <a:noFill/>
                  </a:tcPr>
                </a:tc>
              </a:tr>
            </a:tbl>
          </a:graphicData>
        </a:graphic>
      </p:graphicFrame>
      <p:graphicFrame>
        <p:nvGraphicFramePr>
          <p:cNvPr id="5" name="Table 4"/>
          <p:cNvGraphicFramePr>
            <a:graphicFrameLocks noGrp="1"/>
          </p:cNvGraphicFramePr>
          <p:nvPr/>
        </p:nvGraphicFramePr>
        <p:xfrm>
          <a:off x="1066800" y="1524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6" name="~PP1243.WAV">
            <a:hlinkClick r:id="" action="ppaction://media"/>
          </p:cNvPr>
          <p:cNvPicPr>
            <a:picLocks noChangeAspect="1"/>
          </p:cNvPicPr>
          <p:nvPr>
            <a:audioFile r:link="rId1"/>
            <p:extLst>
              <p:ext uri="{DAA4B4D4-6D71-4841-9C94-3DE7FCFB9230}">
                <p14:media xmlns:p14="http://schemas.microsoft.com/office/powerpoint/2010/main" r:embed="rId2">
                  <p14:trim st="2550.229"/>
                </p14:media>
              </p:ext>
            </p:extLst>
          </p:nvPr>
        </p:nvPicPr>
        <p:blipFill>
          <a:blip r:embed="rId5" cstate="print"/>
          <a:stretch>
            <a:fillRect/>
          </a:stretch>
        </p:blipFill>
        <p:spPr>
          <a:xfrm>
            <a:off x="13792200" y="5521008"/>
            <a:ext cx="601663" cy="601663"/>
          </a:xfrm>
          <a:prstGeom prst="rect">
            <a:avLst/>
          </a:prstGeom>
        </p:spPr>
      </p:pic>
    </p:spTree>
    <p:extLst>
      <p:ext uri="{BB962C8B-B14F-4D97-AF65-F5344CB8AC3E}">
        <p14:creationId xmlns:p14="http://schemas.microsoft.com/office/powerpoint/2010/main" val="39866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13</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592303364"/>
              </p:ext>
            </p:extLst>
          </p:nvPr>
        </p:nvGraphicFramePr>
        <p:xfrm>
          <a:off x="381000" y="914400"/>
          <a:ext cx="13335000" cy="6223974"/>
        </p:xfrm>
        <a:graphic>
          <a:graphicData uri="http://schemas.openxmlformats.org/drawingml/2006/table">
            <a:tbl>
              <a:tblPr firstRow="1" bandRow="1">
                <a:tableStyleId>{5C22544A-7EE6-4342-B048-85BDC9FD1C3A}</a:tableStyleId>
              </a:tblPr>
              <a:tblGrid>
                <a:gridCol w="13335000"/>
              </a:tblGrid>
              <a:tr h="485565">
                <a:tc>
                  <a:txBody>
                    <a:bodyPr/>
                    <a:lstStyle/>
                    <a:p>
                      <a:pPr algn="ctr">
                        <a:spcBef>
                          <a:spcPts val="800"/>
                        </a:spcBef>
                      </a:pPr>
                      <a:r>
                        <a:rPr lang="en-US" sz="1800" b="1" dirty="0" smtClean="0">
                          <a:solidFill>
                            <a:srgbClr val="000000"/>
                          </a:solidFill>
                        </a:rPr>
                        <a:t>The Yahoo “multi-tree” (polyhierarchy,</a:t>
                      </a:r>
                      <a:r>
                        <a:rPr lang="en-US" sz="1800" b="1" baseline="0" dirty="0" smtClean="0">
                          <a:solidFill>
                            <a:srgbClr val="000000"/>
                          </a:solidFill>
                        </a:rPr>
                        <a:t> lattice) </a:t>
                      </a:r>
                      <a:r>
                        <a:rPr lang="en-US" sz="1800" b="0" dirty="0" smtClean="0">
                          <a:solidFill>
                            <a:srgbClr val="000000"/>
                          </a:solidFill>
                        </a:rPr>
                        <a:t>[from</a:t>
                      </a:r>
                      <a:r>
                        <a:rPr lang="en-US" sz="1800" b="0" baseline="0" dirty="0" smtClean="0">
                          <a:solidFill>
                            <a:srgbClr val="000000"/>
                          </a:solidFill>
                        </a:rPr>
                        <a:t> p. ~240] , cont.</a:t>
                      </a:r>
                    </a:p>
                  </a:txBody>
                  <a:tcPr marT="91440" marB="91440">
                    <a:lnB w="12700" cap="flat" cmpd="sng" algn="ctr">
                      <a:solidFill>
                        <a:schemeClr val="tx1"/>
                      </a:solidFill>
                      <a:prstDash val="solid"/>
                      <a:round/>
                      <a:headEnd type="none" w="med" len="med"/>
                      <a:tailEnd type="none" w="med" len="med"/>
                    </a:lnB>
                    <a:noFill/>
                  </a:tcPr>
                </a:tc>
              </a:tr>
              <a:tr h="712162">
                <a:tc>
                  <a:txBody>
                    <a:bodyPr/>
                    <a:lstStyle/>
                    <a:p>
                      <a:pPr marL="0" marR="0" indent="0" algn="l" defTabSz="914400" rtl="0" eaLnBrk="1" fontAlgn="auto" latinLnBrk="0" hangingPunct="1">
                        <a:lnSpc>
                          <a:spcPct val="100000"/>
                        </a:lnSpc>
                        <a:spcBef>
                          <a:spcPts val="800"/>
                        </a:spcBef>
                        <a:spcAft>
                          <a:spcPts val="0"/>
                        </a:spcAft>
                        <a:buClrTx/>
                        <a:buSzTx/>
                        <a:buFontTx/>
                        <a:buNone/>
                        <a:tabLst/>
                        <a:defRPr/>
                      </a:pPr>
                      <a:r>
                        <a:rPr lang="en-US" sz="1600" baseline="0" dirty="0" smtClean="0"/>
                        <a:t>Repeated: As you know from Chapters 14 and 15, </a:t>
                      </a:r>
                      <a:r>
                        <a:rPr lang="en-US" sz="1600" b="1" baseline="0" dirty="0" smtClean="0"/>
                        <a:t>a compound concept fits in many places in a hierarchy.</a:t>
                      </a:r>
                      <a:r>
                        <a:rPr lang="en-US" sz="1600" baseline="0" dirty="0" smtClean="0"/>
                        <a:t>  Put differently, in the Yahoo subject directory, a precombined class (category )should be reachable thorough multiple paths down.  How does Yahoo handle this problem?  Probe the following examples:</a:t>
                      </a:r>
                      <a:endParaRPr lang="en-US" sz="1600" b="1" dirty="0" smtClean="0">
                        <a:solidFill>
                          <a:srgbClr val="000000"/>
                        </a:solidFill>
                      </a:endParaRP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45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t>Example 1</a:t>
                      </a:r>
                      <a:r>
                        <a:rPr lang="en-US" sz="1600" b="0" baseline="0" dirty="0" smtClean="0"/>
                        <a:t> </a:t>
                      </a:r>
                      <a:r>
                        <a:rPr lang="en-US" sz="1600" b="1" baseline="0" dirty="0" smtClean="0">
                          <a:solidFill>
                            <a:srgbClr val="FF0000"/>
                          </a:solidFill>
                        </a:rPr>
                        <a:t>do now in    </a:t>
                      </a:r>
                      <a:r>
                        <a:rPr lang="en-US" sz="1600" b="0" baseline="0" dirty="0" smtClean="0"/>
                        <a:t> </a:t>
                      </a:r>
                      <a:r>
                        <a:rPr lang="en-US" sz="1600" b="0" i="0" u="none" strike="noStrike" baseline="0" dirty="0" smtClean="0">
                          <a:hlinkClick r:id="rId4"/>
                        </a:rPr>
                        <a:t>https://web.archive.org/web/*/dir.yahoo.com</a:t>
                      </a:r>
                      <a:r>
                        <a:rPr lang="en-US" sz="1600" b="0" i="0" u="none" strike="noStrike" baseline="0" dirty="0" smtClean="0"/>
                        <a:t>             Click on 2013 in the time line bar, then on Dec. 31.</a:t>
                      </a:r>
                      <a:endParaRPr lang="en-US" sz="1600" baseline="0" dirty="0" smtClean="0"/>
                    </a:p>
                    <a:p>
                      <a:pPr>
                        <a:spcBef>
                          <a:spcPts val="900"/>
                        </a:spcBef>
                      </a:pPr>
                      <a:r>
                        <a:rPr lang="en-US" sz="1600" baseline="0" dirty="0" smtClean="0"/>
                        <a:t>Click down to  </a:t>
                      </a:r>
                      <a:r>
                        <a:rPr lang="en-US" sz="1600" i="1" baseline="0" dirty="0" smtClean="0">
                          <a:solidFill>
                            <a:srgbClr val="C00000"/>
                          </a:solidFill>
                        </a:rPr>
                        <a:t>Directory &gt; Education</a:t>
                      </a:r>
                      <a:r>
                        <a:rPr lang="en-US" sz="1600" i="1" baseline="0" dirty="0" smtClean="0"/>
                        <a:t>  </a:t>
                      </a:r>
                      <a:r>
                        <a:rPr lang="en-US" sz="1600" b="1" baseline="0" dirty="0" smtClean="0"/>
                        <a:t>	</a:t>
                      </a:r>
                      <a:r>
                        <a:rPr lang="en-US" sz="1600" b="0" baseline="0" dirty="0" smtClean="0"/>
                        <a:t>From here on</a:t>
                      </a:r>
                      <a:r>
                        <a:rPr lang="en-US" sz="1600" b="1" baseline="0" dirty="0" smtClean="0"/>
                        <a:t>, observe the breadcrumb trail on top </a:t>
                      </a:r>
                      <a:r>
                        <a:rPr lang="en-US" sz="1600" b="0" baseline="0" dirty="0" smtClean="0"/>
                        <a:t>as you click your way through the  hierarchy</a:t>
                      </a:r>
                      <a:endParaRPr lang="en-US" sz="1600" b="1" baseline="0" dirty="0" smtClean="0"/>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Click on 	      </a:t>
                      </a:r>
                      <a:r>
                        <a:rPr lang="en-US" sz="1600" i="1" baseline="0" dirty="0" smtClean="0">
                          <a:solidFill>
                            <a:srgbClr val="C00000"/>
                          </a:solidFill>
                        </a:rPr>
                        <a:t>News and Media</a:t>
                      </a:r>
                      <a:r>
                        <a:rPr lang="en-US" sz="1600" i="1" baseline="0" dirty="0" smtClean="0"/>
                        <a:t>	</a:t>
                      </a:r>
                      <a:r>
                        <a:rPr lang="en-US" sz="1600" i="0" baseline="0" dirty="0" smtClean="0"/>
                        <a:t>	[Remember that </a:t>
                      </a:r>
                      <a:r>
                        <a:rPr lang="en-US" sz="1600" i="1" baseline="0" dirty="0" smtClean="0">
                          <a:solidFill>
                            <a:srgbClr val="C00000"/>
                          </a:solidFill>
                        </a:rPr>
                        <a:t>News and Media</a:t>
                      </a:r>
                      <a:r>
                        <a:rPr lang="en-US" sz="1600" i="0" baseline="0" dirty="0" smtClean="0"/>
                        <a:t> here really means </a:t>
                      </a:r>
                      <a:r>
                        <a:rPr lang="en-US" sz="1600" i="1" baseline="0" dirty="0" smtClean="0">
                          <a:solidFill>
                            <a:srgbClr val="C00000"/>
                          </a:solidFill>
                        </a:rPr>
                        <a:t>Education in the News and Media</a:t>
                      </a:r>
                      <a:r>
                        <a:rPr lang="en-US" sz="1600" i="0" baseline="0" dirty="0" smtClean="0"/>
                        <a:t>.]</a:t>
                      </a:r>
                      <a:endParaRPr lang="en-US" sz="1600" i="1" baseline="0" dirty="0" smtClean="0"/>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Click on 	      </a:t>
                      </a:r>
                      <a:r>
                        <a:rPr lang="en-US" sz="1600" i="1" baseline="0" dirty="0" smtClean="0">
                          <a:solidFill>
                            <a:srgbClr val="C00000"/>
                          </a:solidFill>
                        </a:rPr>
                        <a:t>Shopping and Services@</a:t>
                      </a:r>
                      <a:r>
                        <a:rPr lang="en-US" sz="1600" i="1" baseline="0" dirty="0" smtClean="0"/>
                        <a:t>	</a:t>
                      </a:r>
                      <a:r>
                        <a:rPr lang="en-US" sz="1600" i="0" baseline="0" dirty="0" smtClean="0"/>
                        <a:t>What happened to the bread crumb trail?</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rgbClr val="000000"/>
                          </a:solidFill>
                        </a:rPr>
                        <a:t>Now get to      </a:t>
                      </a:r>
                      <a:r>
                        <a:rPr lang="en-US" sz="1600" b="0" i="1" baseline="0" dirty="0" smtClean="0">
                          <a:solidFill>
                            <a:srgbClr val="C00000"/>
                          </a:solidFill>
                        </a:rPr>
                        <a:t>Directory &gt; Business and Economy &gt; Shopping and Services</a:t>
                      </a:r>
                      <a:r>
                        <a:rPr lang="en-US" sz="1600" b="0" i="1" baseline="0" dirty="0" smtClean="0">
                          <a:solidFill>
                            <a:srgbClr val="000000"/>
                          </a:solidFill>
                        </a:rPr>
                        <a:t> </a:t>
                      </a:r>
                      <a:r>
                        <a:rPr lang="en-US" sz="1600" b="0" i="0" baseline="0" dirty="0" smtClean="0">
                          <a:solidFill>
                            <a:srgbClr val="000000"/>
                          </a:solidFill>
                        </a:rPr>
                        <a:t> and check the subordinate class  </a:t>
                      </a:r>
                      <a:r>
                        <a:rPr lang="en-US" sz="1600" b="0" i="1" baseline="0" dirty="0" smtClean="0">
                          <a:solidFill>
                            <a:srgbClr val="C00000"/>
                          </a:solidFill>
                        </a:rPr>
                        <a:t>Education</a:t>
                      </a:r>
                      <a:r>
                        <a:rPr lang="en-US" sz="1600" b="0" i="0" baseline="0" dirty="0" smtClean="0">
                          <a:solidFill>
                            <a:srgbClr val="000000"/>
                          </a:solidFill>
                        </a:rPr>
                        <a:t>.  Does it have an @?</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rgbClr val="000000"/>
                          </a:solidFill>
                        </a:rPr>
                        <a:t>Same check for </a:t>
                      </a:r>
                      <a:r>
                        <a:rPr lang="en-US" sz="1600" b="0" i="1" baseline="0" dirty="0" smtClean="0">
                          <a:solidFill>
                            <a:srgbClr val="C00000"/>
                          </a:solidFill>
                        </a:rPr>
                        <a:t>Directory &gt; News and Media  </a:t>
                      </a:r>
                      <a:r>
                        <a:rPr lang="en-US" sz="1600" b="0" i="1" baseline="0" dirty="0" smtClean="0">
                          <a:solidFill>
                            <a:schemeClr val="tx1"/>
                          </a:solidFill>
                        </a:rPr>
                        <a:t>and </a:t>
                      </a:r>
                      <a:r>
                        <a:rPr lang="en-US" sz="1600" b="0" i="1" baseline="0" dirty="0" smtClean="0">
                          <a:solidFill>
                            <a:srgbClr val="C00000"/>
                          </a:solidFill>
                        </a:rPr>
                        <a:t>Education </a:t>
                      </a:r>
                      <a:r>
                        <a:rPr lang="en-US" sz="1600" b="0" i="1" baseline="0" dirty="0" smtClean="0">
                          <a:solidFill>
                            <a:schemeClr val="tx1"/>
                          </a:solidFill>
                        </a:rPr>
                        <a:t>under it</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2193">
                <a:tc>
                  <a:txBody>
                    <a:bodyPr/>
                    <a:lstStyle/>
                    <a:p>
                      <a:pPr>
                        <a:spcBef>
                          <a:spcPts val="2400"/>
                        </a:spcBef>
                      </a:pPr>
                      <a:endParaRPr lang="en-US" sz="800" b="1" baseline="0" dirty="0" smtClean="0"/>
                    </a:p>
                    <a:p>
                      <a:pPr>
                        <a:spcBef>
                          <a:spcPts val="0"/>
                        </a:spcBef>
                      </a:pPr>
                      <a:r>
                        <a:rPr lang="en-US" sz="1600" b="1" baseline="0" dirty="0" smtClean="0"/>
                        <a:t>Example 2 </a:t>
                      </a:r>
                      <a:r>
                        <a:rPr lang="en-US" sz="1600" b="0" baseline="0" dirty="0" smtClean="0"/>
                        <a:t> optional, you can do this now</a:t>
                      </a:r>
                      <a:endParaRPr lang="en-US" sz="1600" baseline="0" dirty="0" smtClean="0"/>
                    </a:p>
                    <a:p>
                      <a:pPr>
                        <a:spcBef>
                          <a:spcPts val="1000"/>
                        </a:spcBef>
                      </a:pPr>
                      <a:r>
                        <a:rPr lang="en-US" sz="1600" baseline="0" dirty="0" smtClean="0"/>
                        <a:t>Click down this chain   </a:t>
                      </a:r>
                      <a:r>
                        <a:rPr lang="en-US" sz="1600" i="1" baseline="0" dirty="0" smtClean="0">
                          <a:solidFill>
                            <a:srgbClr val="C00000"/>
                          </a:solidFill>
                        </a:rPr>
                        <a:t>Directory &gt; Education &gt; K-12 &gt; By Region &gt; Countries &gt; France &gt; Cities &gt; Grenoble@   </a:t>
                      </a:r>
                      <a:r>
                        <a:rPr lang="en-US" sz="1600" baseline="0" dirty="0" smtClean="0"/>
                        <a:t>Probe some on your own</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38547">
                <a:tc>
                  <a:txBody>
                    <a:bodyPr/>
                    <a:lstStyle/>
                    <a:p>
                      <a:pPr>
                        <a:spcBef>
                          <a:spcPts val="1000"/>
                        </a:spcBef>
                      </a:pPr>
                      <a:r>
                        <a:rPr lang="en-US" sz="1600" b="1" baseline="0" dirty="0" smtClean="0"/>
                        <a:t>Summarize your observations on Example 1.  What does the @ mean?</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a:t>
                      </a:r>
                      <a:r>
                        <a:rPr lang="en-US" sz="1600" b="1" baseline="0" dirty="0" smtClean="0"/>
                        <a:t>A</a:t>
                      </a:r>
                      <a:endParaRPr lang="en-US" sz="1600" b="0" i="0" dirty="0" smtClean="0">
                        <a:solidFill>
                          <a:srgbClr val="C00000"/>
                        </a:solidFill>
                      </a:endParaRPr>
                    </a:p>
                  </a:txBody>
                  <a:tcPr marT="91440" marB="91440">
                    <a:lnT w="12700" cap="flat" cmpd="sng" algn="ctr">
                      <a:solidFill>
                        <a:schemeClr val="tx1"/>
                      </a:solidFill>
                      <a:prstDash val="solid"/>
                      <a:round/>
                      <a:headEnd type="none" w="med" len="med"/>
                      <a:tailEnd type="none" w="med" len="med"/>
                    </a:lnT>
                    <a:noFill/>
                  </a:tcPr>
                </a:tc>
              </a:tr>
            </a:tbl>
          </a:graphicData>
        </a:graphic>
      </p:graphicFrame>
      <p:graphicFrame>
        <p:nvGraphicFramePr>
          <p:cNvPr id="5" name="Table 4"/>
          <p:cNvGraphicFramePr>
            <a:graphicFrameLocks noGrp="1"/>
          </p:cNvGraphicFramePr>
          <p:nvPr/>
        </p:nvGraphicFramePr>
        <p:xfrm>
          <a:off x="1066800" y="1524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8" name="~PP164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3411201" y="5867402"/>
            <a:ext cx="449263" cy="449263"/>
          </a:xfrm>
          <a:prstGeom prst="rect">
            <a:avLst/>
          </a:prstGeom>
        </p:spPr>
      </p:pic>
    </p:spTree>
    <p:extLst>
      <p:ext uri="{BB962C8B-B14F-4D97-AF65-F5344CB8AC3E}">
        <p14:creationId xmlns:p14="http://schemas.microsoft.com/office/powerpoint/2010/main" val="167796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14</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26358451"/>
              </p:ext>
            </p:extLst>
          </p:nvPr>
        </p:nvGraphicFramePr>
        <p:xfrm>
          <a:off x="381000" y="685800"/>
          <a:ext cx="12801600" cy="5705265"/>
        </p:xfrm>
        <a:graphic>
          <a:graphicData uri="http://schemas.openxmlformats.org/drawingml/2006/table">
            <a:tbl>
              <a:tblPr firstRow="1" bandRow="1">
                <a:tableStyleId>{5C22544A-7EE6-4342-B048-85BDC9FD1C3A}</a:tableStyleId>
              </a:tblPr>
              <a:tblGrid>
                <a:gridCol w="12801600"/>
              </a:tblGrid>
              <a:tr h="485565">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The Yahoo “multi-tree” </a:t>
                      </a:r>
                      <a:r>
                        <a:rPr lang="en-US" sz="1800" b="0" dirty="0" smtClean="0">
                          <a:solidFill>
                            <a:srgbClr val="000000"/>
                          </a:solidFill>
                        </a:rPr>
                        <a:t>[from</a:t>
                      </a:r>
                      <a:r>
                        <a:rPr lang="en-US" sz="1800" b="0" baseline="0" dirty="0" smtClean="0">
                          <a:solidFill>
                            <a:srgbClr val="000000"/>
                          </a:solidFill>
                        </a:rPr>
                        <a:t> p. 200, Example 1 different]</a:t>
                      </a:r>
                      <a:r>
                        <a:rPr lang="en-US" sz="1800" b="0" baseline="0" dirty="0" smtClean="0">
                          <a:solidFill>
                            <a:schemeClr val="tx1"/>
                          </a:solidFill>
                        </a:rPr>
                        <a:t> , cont. </a:t>
                      </a:r>
                      <a:r>
                        <a:rPr lang="en-US" sz="1800" b="0" baseline="0" dirty="0" smtClean="0">
                          <a:solidFill>
                            <a:srgbClr val="FF0000"/>
                          </a:solidFill>
                        </a:rPr>
                        <a:t>all repeated, except</a:t>
                      </a:r>
                      <a:r>
                        <a:rPr lang="en-US" sz="1800" b="0" baseline="0" dirty="0" smtClean="0">
                          <a:solidFill>
                            <a:schemeClr val="tx1"/>
                          </a:solidFill>
                        </a:rPr>
                        <a:t> </a:t>
                      </a:r>
                      <a:r>
                        <a:rPr lang="en-US" sz="1800" b="0" baseline="0" dirty="0" smtClean="0">
                          <a:solidFill>
                            <a:srgbClr val="00B050"/>
                          </a:solidFill>
                        </a:rPr>
                        <a:t>answer</a:t>
                      </a:r>
                      <a:endParaRPr lang="en-US" sz="1800" dirty="0" smtClean="0">
                        <a:solidFill>
                          <a:srgbClr val="00B050"/>
                        </a:solidFill>
                      </a:endParaRPr>
                    </a:p>
                  </a:txBody>
                  <a:tcPr marT="91440" marB="91440">
                    <a:lnB w="12700" cap="flat" cmpd="sng" algn="ctr">
                      <a:solidFill>
                        <a:schemeClr val="tx1"/>
                      </a:solidFill>
                      <a:prstDash val="solid"/>
                      <a:round/>
                      <a:headEnd type="none" w="med" len="med"/>
                      <a:tailEnd type="none" w="med" len="med"/>
                    </a:lnB>
                    <a:noFill/>
                  </a:tcPr>
                </a:tc>
              </a:tr>
              <a:tr h="1545473">
                <a:tc>
                  <a:txBody>
                    <a:bodyPr/>
                    <a:lstStyle/>
                    <a:p>
                      <a:r>
                        <a:rPr lang="en-US" sz="1600" b="1" baseline="0" dirty="0" smtClean="0"/>
                        <a:t>Example 1</a:t>
                      </a:r>
                      <a:endParaRPr lang="en-US" sz="1600" baseline="0" dirty="0" smtClean="0"/>
                    </a:p>
                    <a:p>
                      <a:pPr>
                        <a:spcBef>
                          <a:spcPts val="900"/>
                        </a:spcBef>
                      </a:pPr>
                      <a:r>
                        <a:rPr lang="en-US" sz="1600" baseline="0" dirty="0" smtClean="0"/>
                        <a:t>Click down to  </a:t>
                      </a:r>
                      <a:r>
                        <a:rPr lang="en-US" sz="1600" i="1" baseline="0" dirty="0" smtClean="0">
                          <a:solidFill>
                            <a:srgbClr val="C00000"/>
                          </a:solidFill>
                        </a:rPr>
                        <a:t>Directory &gt; Education</a:t>
                      </a:r>
                      <a:r>
                        <a:rPr lang="en-US" sz="1600" i="1" baseline="0" dirty="0" smtClean="0"/>
                        <a:t>  </a:t>
                      </a:r>
                      <a:r>
                        <a:rPr lang="en-US" sz="1600" b="1" baseline="0" dirty="0" smtClean="0"/>
                        <a:t>	</a:t>
                      </a:r>
                      <a:r>
                        <a:rPr lang="en-US" sz="1600" b="0" baseline="0" dirty="0" smtClean="0"/>
                        <a:t>From here on</a:t>
                      </a:r>
                      <a:r>
                        <a:rPr lang="en-US" sz="1600" b="1" baseline="0" dirty="0" smtClean="0"/>
                        <a:t>, observe the breadcrumb trail on top </a:t>
                      </a:r>
                      <a:r>
                        <a:rPr lang="en-US" sz="1600" b="0" baseline="0" dirty="0" smtClean="0"/>
                        <a:t>as you click your way through the  hierarchy</a:t>
                      </a:r>
                      <a:endParaRPr lang="en-US" sz="1600" b="1" baseline="0" dirty="0" smtClean="0"/>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Click on 	      </a:t>
                      </a:r>
                      <a:r>
                        <a:rPr lang="en-US" sz="1600" i="1" baseline="0" dirty="0" smtClean="0">
                          <a:solidFill>
                            <a:srgbClr val="C00000"/>
                          </a:solidFill>
                        </a:rPr>
                        <a:t>News and Media</a:t>
                      </a:r>
                      <a:r>
                        <a:rPr lang="en-US" sz="1600" i="1" baseline="0" dirty="0" smtClean="0"/>
                        <a:t>	</a:t>
                      </a:r>
                      <a:r>
                        <a:rPr lang="en-US" sz="1600" i="0" baseline="0" dirty="0" smtClean="0"/>
                        <a:t>	[Remember that </a:t>
                      </a:r>
                      <a:r>
                        <a:rPr lang="en-US" sz="1600" i="1" baseline="0" dirty="0" smtClean="0">
                          <a:solidFill>
                            <a:srgbClr val="C00000"/>
                          </a:solidFill>
                        </a:rPr>
                        <a:t>News and Media</a:t>
                      </a:r>
                      <a:r>
                        <a:rPr lang="en-US" sz="1600" i="0" baseline="0" dirty="0" smtClean="0"/>
                        <a:t> here really means </a:t>
                      </a:r>
                      <a:r>
                        <a:rPr lang="en-US" sz="1600" i="1" baseline="0" dirty="0" smtClean="0">
                          <a:solidFill>
                            <a:srgbClr val="C00000"/>
                          </a:solidFill>
                        </a:rPr>
                        <a:t>Education in the News and Media</a:t>
                      </a:r>
                      <a:r>
                        <a:rPr lang="en-US" sz="1600" i="0" baseline="0" dirty="0" smtClean="0"/>
                        <a:t>.]</a:t>
                      </a:r>
                      <a:endParaRPr lang="en-US" sz="1600" i="1" baseline="0" dirty="0" smtClean="0"/>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Click on 	      </a:t>
                      </a:r>
                      <a:r>
                        <a:rPr lang="en-US" sz="1600" i="1" baseline="0" dirty="0" smtClean="0">
                          <a:solidFill>
                            <a:srgbClr val="C00000"/>
                          </a:solidFill>
                        </a:rPr>
                        <a:t>Shopping and Services@</a:t>
                      </a:r>
                      <a:r>
                        <a:rPr lang="en-US" sz="1600" i="1" baseline="0" dirty="0" smtClean="0"/>
                        <a:t>	</a:t>
                      </a:r>
                      <a:r>
                        <a:rPr lang="en-US" sz="1600" i="0" baseline="0" dirty="0" smtClean="0"/>
                        <a:t>What happened to the bread crumb trail?</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rgbClr val="000000"/>
                          </a:solidFill>
                        </a:rPr>
                        <a:t>Now get to      </a:t>
                      </a:r>
                      <a:r>
                        <a:rPr lang="en-US" sz="1600" b="0" i="1" baseline="0" dirty="0" smtClean="0">
                          <a:solidFill>
                            <a:srgbClr val="C00000"/>
                          </a:solidFill>
                        </a:rPr>
                        <a:t>Directory &gt; Business and Economy &gt; Shopping and Services</a:t>
                      </a:r>
                      <a:r>
                        <a:rPr lang="en-US" sz="1600" b="0" i="1" baseline="0" dirty="0" smtClean="0">
                          <a:solidFill>
                            <a:srgbClr val="000000"/>
                          </a:solidFill>
                        </a:rPr>
                        <a:t> </a:t>
                      </a:r>
                      <a:r>
                        <a:rPr lang="en-US" sz="1600" b="0" i="0" baseline="0" dirty="0" smtClean="0">
                          <a:solidFill>
                            <a:srgbClr val="000000"/>
                          </a:solidFill>
                        </a:rPr>
                        <a:t> and check the subordinate class  </a:t>
                      </a:r>
                      <a:r>
                        <a:rPr lang="en-US" sz="1600" b="0" i="1" baseline="0" dirty="0" smtClean="0">
                          <a:solidFill>
                            <a:srgbClr val="C00000"/>
                          </a:solidFill>
                        </a:rPr>
                        <a:t>Education</a:t>
                      </a:r>
                      <a:r>
                        <a:rPr lang="en-US" sz="1600" b="0" i="0" baseline="0" dirty="0" smtClean="0">
                          <a:solidFill>
                            <a:srgbClr val="000000"/>
                          </a:solidFill>
                        </a:rPr>
                        <a:t>.  Does it have an @?</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rgbClr val="000000"/>
                          </a:solidFill>
                        </a:rPr>
                        <a:t>Same check for </a:t>
                      </a:r>
                      <a:r>
                        <a:rPr lang="en-US" sz="1600" b="0" i="1" baseline="0" dirty="0" smtClean="0">
                          <a:solidFill>
                            <a:srgbClr val="C00000"/>
                          </a:solidFill>
                        </a:rPr>
                        <a:t>Directory &gt; News and Media  </a:t>
                      </a:r>
                      <a:r>
                        <a:rPr lang="en-US" sz="1600" b="0" i="1" baseline="0" dirty="0" smtClean="0">
                          <a:solidFill>
                            <a:schemeClr val="tx1"/>
                          </a:solidFill>
                        </a:rPr>
                        <a:t>and </a:t>
                      </a:r>
                      <a:r>
                        <a:rPr lang="en-US" sz="1600" b="0" i="1" baseline="0" dirty="0" smtClean="0">
                          <a:solidFill>
                            <a:srgbClr val="C00000"/>
                          </a:solidFill>
                        </a:rPr>
                        <a:t>Education </a:t>
                      </a:r>
                      <a:r>
                        <a:rPr lang="en-US" sz="1600" b="0" i="1" baseline="0" dirty="0" smtClean="0">
                          <a:solidFill>
                            <a:schemeClr val="tx1"/>
                          </a:solidFill>
                        </a:rPr>
                        <a:t>under it</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02193">
                <a:tc>
                  <a:txBody>
                    <a:bodyPr/>
                    <a:lstStyle/>
                    <a:p>
                      <a:pPr>
                        <a:spcBef>
                          <a:spcPts val="0"/>
                        </a:spcBef>
                      </a:pPr>
                      <a:r>
                        <a:rPr lang="en-US" sz="1600" b="1" baseline="0" dirty="0" smtClean="0"/>
                        <a:t>Example 2 </a:t>
                      </a:r>
                      <a:r>
                        <a:rPr lang="en-US" sz="1600" b="0" baseline="0" dirty="0" smtClean="0"/>
                        <a:t> optional</a:t>
                      </a:r>
                      <a:endParaRPr lang="en-US" sz="1600" baseline="0" dirty="0" smtClean="0"/>
                    </a:p>
                    <a:p>
                      <a:pPr>
                        <a:spcBef>
                          <a:spcPts val="1000"/>
                        </a:spcBef>
                      </a:pPr>
                      <a:r>
                        <a:rPr lang="en-US" sz="1600" baseline="0" dirty="0" smtClean="0"/>
                        <a:t>Click down this chain   </a:t>
                      </a:r>
                      <a:r>
                        <a:rPr lang="en-US" sz="1600" i="1" baseline="0" dirty="0" smtClean="0">
                          <a:solidFill>
                            <a:srgbClr val="C00000"/>
                          </a:solidFill>
                        </a:rPr>
                        <a:t>Directory &gt; Education &gt; K-12 &gt; By Region &gt; Countries &gt; France &gt; Cities &gt; Grenoble@   </a:t>
                      </a:r>
                      <a:r>
                        <a:rPr lang="en-US" sz="1600" baseline="0" dirty="0" smtClean="0"/>
                        <a:t>Probe some on your own</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838547">
                <a:tc>
                  <a:txBody>
                    <a:bodyPr/>
                    <a:lstStyle/>
                    <a:p>
                      <a:pPr>
                        <a:spcBef>
                          <a:spcPts val="1000"/>
                        </a:spcBef>
                      </a:pPr>
                      <a:r>
                        <a:rPr lang="en-US" sz="1600" b="1" baseline="0" dirty="0" smtClean="0">
                          <a:solidFill>
                            <a:srgbClr val="00B050"/>
                          </a:solidFill>
                        </a:rPr>
                        <a:t>New on this slide: Summarize your observations.  What does the @ mean? Answer</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a:t>
                      </a:r>
                      <a:r>
                        <a:rPr lang="en-US" sz="1600" b="1" baseline="0" dirty="0" smtClean="0"/>
                        <a:t>Answer A  </a:t>
                      </a:r>
                      <a:r>
                        <a:rPr lang="en-US" sz="1600" b="1" baseline="0" dirty="0" smtClean="0">
                          <a:solidFill>
                            <a:srgbClr val="C00000"/>
                          </a:solidFill>
                        </a:rPr>
                        <a:t> </a:t>
                      </a:r>
                      <a:r>
                        <a:rPr lang="en-US" sz="1600" b="0" baseline="0" dirty="0" smtClean="0">
                          <a:solidFill>
                            <a:schemeClr val="tx1"/>
                          </a:solidFill>
                        </a:rPr>
                        <a:t>From  </a:t>
                      </a:r>
                      <a:r>
                        <a:rPr lang="en-US" sz="1600" i="1" baseline="0" dirty="0" smtClean="0">
                          <a:solidFill>
                            <a:srgbClr val="C00000"/>
                          </a:solidFill>
                        </a:rPr>
                        <a:t>Directory &gt; Education </a:t>
                      </a:r>
                      <a:r>
                        <a:rPr lang="en-US" sz="1600" i="1" baseline="0" dirty="0" smtClean="0">
                          <a:solidFill>
                            <a:schemeClr val="tx1"/>
                          </a:solidFill>
                        </a:rPr>
                        <a:t> </a:t>
                      </a:r>
                      <a:r>
                        <a:rPr lang="en-US" sz="1600" i="0" baseline="0" dirty="0" smtClean="0">
                          <a:solidFill>
                            <a:schemeClr val="tx1"/>
                          </a:solidFill>
                        </a:rPr>
                        <a:t>clicking on </a:t>
                      </a:r>
                      <a:r>
                        <a:rPr lang="en-US" sz="1600" i="1" baseline="0" dirty="0" smtClean="0">
                          <a:solidFill>
                            <a:srgbClr val="C00000"/>
                          </a:solidFill>
                        </a:rPr>
                        <a:t>News and Media</a:t>
                      </a:r>
                      <a:r>
                        <a:rPr lang="en-US" sz="1600" i="1" baseline="0" dirty="0" smtClean="0">
                          <a:solidFill>
                            <a:schemeClr val="tx1"/>
                          </a:solidFill>
                        </a:rPr>
                        <a:t> </a:t>
                      </a:r>
                      <a:r>
                        <a:rPr lang="en-US" sz="1600" i="0" baseline="0" dirty="0" smtClean="0">
                          <a:solidFill>
                            <a:schemeClr val="tx1"/>
                          </a:solidFill>
                        </a:rPr>
                        <a:t>continues the breadcrumb trail:  </a:t>
                      </a:r>
                      <a:r>
                        <a:rPr lang="en-US" sz="1600" i="1" baseline="0" dirty="0" smtClean="0">
                          <a:solidFill>
                            <a:srgbClr val="C00000"/>
                          </a:solidFill>
                        </a:rPr>
                        <a:t>Directory &gt; Education &gt; News and Media</a:t>
                      </a:r>
                      <a:endParaRPr lang="en-US" sz="1600" i="1" baseline="0" dirty="0" smtClean="0">
                        <a:solidFill>
                          <a:schemeClr val="tx1"/>
                        </a:solidFill>
                      </a:endParaRP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baseline="0" dirty="0" smtClean="0">
                          <a:solidFill>
                            <a:schemeClr val="tx1"/>
                          </a:solidFill>
                        </a:rPr>
                        <a:t>From  </a:t>
                      </a:r>
                      <a:r>
                        <a:rPr lang="en-US" sz="1600" i="1" baseline="0" dirty="0" smtClean="0">
                          <a:solidFill>
                            <a:srgbClr val="C00000"/>
                          </a:solidFill>
                        </a:rPr>
                        <a:t>Directory &gt; Education</a:t>
                      </a:r>
                      <a:r>
                        <a:rPr lang="en-US" sz="1600" i="1" baseline="0" dirty="0" smtClean="0">
                          <a:solidFill>
                            <a:schemeClr val="tx1"/>
                          </a:solidFill>
                        </a:rPr>
                        <a:t> </a:t>
                      </a:r>
                      <a:r>
                        <a:rPr lang="en-US" sz="1600" i="0" baseline="0" dirty="0" smtClean="0">
                          <a:solidFill>
                            <a:schemeClr val="tx1"/>
                          </a:solidFill>
                        </a:rPr>
                        <a:t>clicking on </a:t>
                      </a:r>
                      <a:r>
                        <a:rPr lang="en-US" sz="1600" i="1" baseline="0" dirty="0" smtClean="0">
                          <a:solidFill>
                            <a:srgbClr val="C00000"/>
                          </a:solidFill>
                        </a:rPr>
                        <a:t>Shopping and Services@</a:t>
                      </a:r>
                      <a:r>
                        <a:rPr lang="en-US" sz="1600" i="0" baseline="0" dirty="0" smtClean="0">
                          <a:solidFill>
                            <a:srgbClr val="C00000"/>
                          </a:solidFill>
                        </a:rPr>
                        <a:t> </a:t>
                      </a:r>
                      <a:r>
                        <a:rPr lang="en-US" sz="1600" i="0" baseline="0" dirty="0" smtClean="0">
                          <a:solidFill>
                            <a:schemeClr val="tx1"/>
                          </a:solidFill>
                        </a:rPr>
                        <a:t>  changes to a different breadcrumb trail  </a:t>
                      </a:r>
                      <a:br>
                        <a:rPr lang="en-US" sz="1600" i="0" baseline="0" dirty="0" smtClean="0">
                          <a:solidFill>
                            <a:schemeClr val="tx1"/>
                          </a:solidFill>
                        </a:rPr>
                      </a:br>
                      <a:r>
                        <a:rPr lang="en-US" sz="1600" i="0" baseline="0" dirty="0" smtClean="0">
                          <a:solidFill>
                            <a:schemeClr val="tx1"/>
                          </a:solidFill>
                        </a:rPr>
                        <a:t>							</a:t>
                      </a:r>
                      <a:r>
                        <a:rPr lang="en-US" sz="1600" i="1" baseline="0" dirty="0" smtClean="0">
                          <a:solidFill>
                            <a:srgbClr val="C00000"/>
                          </a:solidFill>
                        </a:rPr>
                        <a:t>Directory &gt; Business and Economy &gt; Shopping and Services &gt; Education</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chemeClr val="tx1"/>
                          </a:solidFill>
                        </a:rPr>
                        <a:t>The class </a:t>
                      </a:r>
                      <a:r>
                        <a:rPr lang="en-US" sz="1600" i="1" baseline="0" dirty="0" smtClean="0">
                          <a:solidFill>
                            <a:srgbClr val="C00000"/>
                          </a:solidFill>
                        </a:rPr>
                        <a:t>Education &gt; News and Media  </a:t>
                      </a:r>
                      <a:r>
                        <a:rPr lang="en-US" sz="1600" b="0" i="0" baseline="0" dirty="0" smtClean="0">
                          <a:solidFill>
                            <a:schemeClr val="tx1"/>
                          </a:solidFill>
                        </a:rPr>
                        <a:t>has its main place under </a:t>
                      </a:r>
                      <a:r>
                        <a:rPr lang="en-US" sz="1600" b="0" i="1" baseline="0" dirty="0" smtClean="0">
                          <a:solidFill>
                            <a:srgbClr val="C00000"/>
                          </a:solidFill>
                        </a:rPr>
                        <a:t>Education  </a:t>
                      </a:r>
                      <a:r>
                        <a:rPr lang="en-US" sz="1600" b="0" i="0" baseline="0" dirty="0" smtClean="0">
                          <a:solidFill>
                            <a:schemeClr val="tx1"/>
                          </a:solidFill>
                        </a:rPr>
                        <a:t>and a NT cross-reference,</a:t>
                      </a:r>
                      <a:r>
                        <a:rPr lang="en-US" sz="1600" b="0" i="1" baseline="0" dirty="0" smtClean="0">
                          <a:solidFill>
                            <a:srgbClr val="C00000"/>
                          </a:solidFill>
                        </a:rPr>
                        <a:t> </a:t>
                      </a:r>
                      <a:r>
                        <a:rPr lang="en-US" sz="1600" i="0" baseline="0" dirty="0" smtClean="0">
                          <a:solidFill>
                            <a:schemeClr val="tx1"/>
                          </a:solidFill>
                        </a:rPr>
                        <a:t>indicated by @, under </a:t>
                      </a:r>
                      <a:r>
                        <a:rPr lang="en-US" sz="1600" i="1" baseline="0" dirty="0" smtClean="0">
                          <a:solidFill>
                            <a:srgbClr val="C00000"/>
                          </a:solidFill>
                        </a:rPr>
                        <a:t> News and Media</a:t>
                      </a:r>
                      <a:endParaRPr lang="en-US" sz="1600" b="0" i="1" baseline="0" dirty="0" smtClean="0">
                        <a:solidFill>
                          <a:srgbClr val="C00000"/>
                        </a:solidFill>
                      </a:endParaRP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chemeClr val="tx1"/>
                          </a:solidFill>
                        </a:rPr>
                        <a:t>The class </a:t>
                      </a:r>
                      <a:r>
                        <a:rPr lang="en-US" sz="1600" i="1" baseline="0" dirty="0" smtClean="0">
                          <a:solidFill>
                            <a:srgbClr val="C00000"/>
                          </a:solidFill>
                        </a:rPr>
                        <a:t>Shopping and Services for Education</a:t>
                      </a:r>
                      <a:r>
                        <a:rPr lang="en-US" sz="1600" i="1" baseline="0" dirty="0" smtClean="0">
                          <a:solidFill>
                            <a:schemeClr val="tx1"/>
                          </a:solidFill>
                        </a:rPr>
                        <a:t> </a:t>
                      </a:r>
                      <a:r>
                        <a:rPr lang="en-US" sz="1600" b="0" i="0" baseline="0" dirty="0" smtClean="0">
                          <a:solidFill>
                            <a:schemeClr val="tx1"/>
                          </a:solidFill>
                        </a:rPr>
                        <a:t>has its main place under </a:t>
                      </a:r>
                      <a:r>
                        <a:rPr lang="en-US" sz="1600" b="0" i="0" baseline="0" dirty="0" smtClean="0">
                          <a:solidFill>
                            <a:srgbClr val="C00000"/>
                          </a:solidFill>
                        </a:rPr>
                        <a:t> </a:t>
                      </a:r>
                      <a:r>
                        <a:rPr lang="en-US" sz="1600" i="1" baseline="0" dirty="0" smtClean="0">
                          <a:solidFill>
                            <a:srgbClr val="C00000"/>
                          </a:solidFill>
                        </a:rPr>
                        <a:t>Shopping and Services</a:t>
                      </a:r>
                      <a:r>
                        <a:rPr lang="en-US" sz="1600" i="1" baseline="0" dirty="0" smtClean="0">
                          <a:solidFill>
                            <a:schemeClr val="tx1"/>
                          </a:solidFill>
                        </a:rPr>
                        <a:t> </a:t>
                      </a:r>
                      <a:r>
                        <a:rPr lang="en-US" sz="1600" i="0" baseline="0" dirty="0" smtClean="0">
                          <a:solidFill>
                            <a:schemeClr val="tx1"/>
                          </a:solidFill>
                        </a:rPr>
                        <a:t>and a NT cross-reference, indicated by @, under </a:t>
                      </a:r>
                      <a:r>
                        <a:rPr lang="en-US" sz="1600" i="1" baseline="0" dirty="0" smtClean="0">
                          <a:solidFill>
                            <a:srgbClr val="C00000"/>
                          </a:solidFill>
                        </a:rPr>
                        <a:t>Education</a:t>
                      </a:r>
                      <a:endParaRPr lang="en-US" sz="1600" b="0" i="0" dirty="0" smtClean="0">
                        <a:solidFill>
                          <a:srgbClr val="C00000"/>
                        </a:solidFill>
                      </a:endParaRPr>
                    </a:p>
                  </a:txBody>
                  <a:tcPr marT="91440" marB="91440">
                    <a:lnT w="12700" cap="flat" cmpd="sng" algn="ctr">
                      <a:solidFill>
                        <a:schemeClr val="tx1"/>
                      </a:solidFill>
                      <a:prstDash val="solid"/>
                      <a:round/>
                      <a:headEnd type="none" w="med" len="med"/>
                      <a:tailEnd type="none" w="med" len="med"/>
                    </a:lnT>
                    <a:noFill/>
                  </a:tcPr>
                </a:tc>
              </a:tr>
            </a:tbl>
          </a:graphicData>
        </a:graphic>
      </p:graphicFrame>
      <p:graphicFrame>
        <p:nvGraphicFramePr>
          <p:cNvPr id="5" name="Table 4"/>
          <p:cNvGraphicFramePr>
            <a:graphicFrameLocks noGrp="1"/>
          </p:cNvGraphicFramePr>
          <p:nvPr/>
        </p:nvGraphicFramePr>
        <p:xfrm>
          <a:off x="1066800" y="1524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6" name="~PP19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3563600" y="5410202"/>
            <a:ext cx="525463" cy="525463"/>
          </a:xfrm>
          <a:prstGeom prst="rect">
            <a:avLst/>
          </a:prstGeom>
        </p:spPr>
      </p:pic>
    </p:spTree>
    <p:extLst>
      <p:ext uri="{BB962C8B-B14F-4D97-AF65-F5344CB8AC3E}">
        <p14:creationId xmlns:p14="http://schemas.microsoft.com/office/powerpoint/2010/main" val="406286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15</a:t>
            </a:fld>
            <a:endParaRPr lang="en-US" dirty="0">
              <a:solidFill>
                <a:srgbClr val="000066"/>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98384193"/>
              </p:ext>
            </p:extLst>
          </p:nvPr>
        </p:nvGraphicFramePr>
        <p:xfrm>
          <a:off x="1066801" y="1524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 </a:t>
                      </a:r>
                      <a:r>
                        <a:rPr lang="en-US" sz="2000" b="1" baseline="0" dirty="0" smtClean="0">
                          <a:solidFill>
                            <a:srgbClr val="FF0000"/>
                          </a:solidFill>
                        </a:rPr>
                        <a:t>optional</a:t>
                      </a:r>
                      <a:endParaRPr lang="en-US" sz="2000" b="1" dirty="0" smtClean="0">
                        <a:solidFill>
                          <a:srgbClr val="FF0000"/>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87220407"/>
              </p:ext>
            </p:extLst>
          </p:nvPr>
        </p:nvGraphicFramePr>
        <p:xfrm>
          <a:off x="457200" y="685800"/>
          <a:ext cx="13030199" cy="5634682"/>
        </p:xfrm>
        <a:graphic>
          <a:graphicData uri="http://schemas.openxmlformats.org/drawingml/2006/table">
            <a:tbl>
              <a:tblPr firstRow="1" bandRow="1">
                <a:tableStyleId>{5C22544A-7EE6-4342-B048-85BDC9FD1C3A}</a:tableStyleId>
              </a:tblPr>
              <a:tblGrid>
                <a:gridCol w="13030199"/>
              </a:tblGrid>
              <a:tr h="485565">
                <a:tc>
                  <a:txBody>
                    <a:bodyPr/>
                    <a:lstStyle/>
                    <a:p>
                      <a:pPr algn="ctr">
                        <a:spcBef>
                          <a:spcPts val="800"/>
                        </a:spcBef>
                      </a:pPr>
                      <a:r>
                        <a:rPr lang="en-US" sz="1800" b="1" dirty="0" smtClean="0">
                          <a:solidFill>
                            <a:srgbClr val="000000"/>
                          </a:solidFill>
                        </a:rPr>
                        <a:t>An example from</a:t>
                      </a:r>
                      <a:r>
                        <a:rPr lang="en-US" sz="1800" b="1" baseline="0" dirty="0" smtClean="0">
                          <a:solidFill>
                            <a:srgbClr val="000000"/>
                          </a:solidFill>
                        </a:rPr>
                        <a:t> the</a:t>
                      </a:r>
                      <a:r>
                        <a:rPr lang="en-US" sz="1800" b="1" dirty="0" smtClean="0">
                          <a:solidFill>
                            <a:srgbClr val="000000"/>
                          </a:solidFill>
                        </a:rPr>
                        <a:t> DMOZ “multi-tree” (polyhierarchy,</a:t>
                      </a:r>
                      <a:r>
                        <a:rPr lang="en-US" sz="1800" b="1" baseline="0" dirty="0" smtClean="0">
                          <a:solidFill>
                            <a:srgbClr val="000000"/>
                          </a:solidFill>
                        </a:rPr>
                        <a:t> lattice)</a:t>
                      </a:r>
                      <a:endParaRPr lang="en-US" sz="1800" b="0" baseline="0" dirty="0" smtClean="0">
                        <a:solidFill>
                          <a:srgbClr val="000000"/>
                        </a:solidFill>
                      </a:endParaRPr>
                    </a:p>
                    <a:p>
                      <a:pPr algn="l">
                        <a:spcBef>
                          <a:spcPts val="800"/>
                        </a:spcBef>
                      </a:pPr>
                      <a:r>
                        <a:rPr lang="en-US" sz="1800" b="0" baseline="0" dirty="0" smtClean="0">
                          <a:solidFill>
                            <a:srgbClr val="000000"/>
                          </a:solidFill>
                        </a:rPr>
                        <a:t>In this example you are on your own, no audio</a:t>
                      </a:r>
                    </a:p>
                  </a:txBody>
                  <a:tcPr marT="91440" marB="91440">
                    <a:lnB w="12700" cap="flat" cmpd="sng" algn="ctr">
                      <a:solidFill>
                        <a:schemeClr val="tx1"/>
                      </a:solidFill>
                      <a:prstDash val="solid"/>
                      <a:round/>
                      <a:headEnd type="none" w="med" len="med"/>
                      <a:tailEnd type="none" w="med" len="med"/>
                    </a:lnB>
                    <a:noFill/>
                  </a:tcPr>
                </a:tc>
              </a:tr>
              <a:tr h="712162">
                <a:tc>
                  <a:txBody>
                    <a:bodyPr/>
                    <a:lstStyle/>
                    <a:p>
                      <a:pPr marL="0" marR="0" indent="0" algn="l" defTabSz="914400" rtl="0" eaLnBrk="1" fontAlgn="auto" latinLnBrk="0" hangingPunct="1">
                        <a:lnSpc>
                          <a:spcPct val="100000"/>
                        </a:lnSpc>
                        <a:spcBef>
                          <a:spcPts val="800"/>
                        </a:spcBef>
                        <a:spcAft>
                          <a:spcPts val="0"/>
                        </a:spcAft>
                        <a:buClrTx/>
                        <a:buSzTx/>
                        <a:buFontTx/>
                        <a:buNone/>
                        <a:tabLst/>
                        <a:defRPr/>
                      </a:pPr>
                      <a:r>
                        <a:rPr lang="en-US" sz="1600" baseline="0" dirty="0" smtClean="0"/>
                        <a:t>Repeated. As you know from Chapters 14 and 15, </a:t>
                      </a:r>
                      <a:r>
                        <a:rPr lang="en-US" sz="1600" b="1" baseline="0" dirty="0" smtClean="0"/>
                        <a:t>a compound concept fits in many places in a hierarchy.</a:t>
                      </a:r>
                      <a:r>
                        <a:rPr lang="en-US" sz="1600" baseline="0" dirty="0" smtClean="0"/>
                        <a:t>  Put differently, in the DMOZ subject directory,  a precombined class (category ) should be reachable thorough multiple paths down.  How does Yahoo handle this problem?  Probe the following example:</a:t>
                      </a:r>
                      <a:endParaRPr lang="en-US" sz="1600" b="1" dirty="0" smtClean="0">
                        <a:solidFill>
                          <a:srgbClr val="000000"/>
                        </a:solidFill>
                      </a:endParaRP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45473">
                <a:tc>
                  <a:txBody>
                    <a:bodyPr/>
                    <a:lstStyle/>
                    <a:p>
                      <a:r>
                        <a:rPr lang="en-US" sz="1600" b="1" baseline="0" dirty="0" smtClean="0"/>
                        <a:t>Example 1a</a:t>
                      </a:r>
                      <a:r>
                        <a:rPr lang="en-US" sz="1600" b="0" baseline="0" dirty="0" smtClean="0"/>
                        <a:t> </a:t>
                      </a:r>
                      <a:r>
                        <a:rPr lang="en-US" sz="1600" b="1" baseline="0" dirty="0" smtClean="0">
                          <a:solidFill>
                            <a:srgbClr val="FF0000"/>
                          </a:solidFill>
                        </a:rPr>
                        <a:t>do now</a:t>
                      </a:r>
                      <a:r>
                        <a:rPr lang="en-US" sz="1600" b="0" baseline="0" dirty="0" smtClean="0"/>
                        <a:t> in </a:t>
                      </a:r>
                      <a:r>
                        <a:rPr lang="en-US" sz="1600" b="0" baseline="0" dirty="0" smtClean="0">
                          <a:hlinkClick r:id="rId2"/>
                        </a:rPr>
                        <a:t>http://www.dmoz.org/</a:t>
                      </a:r>
                      <a:endParaRPr lang="en-US" sz="1600" b="0" baseline="0" dirty="0" smtClean="0"/>
                    </a:p>
                    <a:p>
                      <a:pPr>
                        <a:spcBef>
                          <a:spcPts val="1200"/>
                        </a:spcBef>
                        <a:tabLst>
                          <a:tab pos="1371600" algn="l"/>
                        </a:tabLst>
                      </a:pPr>
                      <a:r>
                        <a:rPr lang="en-US" sz="1600" baseline="0" dirty="0" smtClean="0"/>
                        <a:t>Click down to	</a:t>
                      </a:r>
                      <a:r>
                        <a:rPr lang="en-US" sz="1600" i="1" baseline="0" dirty="0" smtClean="0">
                          <a:solidFill>
                            <a:srgbClr val="C00000"/>
                          </a:solidFill>
                        </a:rPr>
                        <a:t>Top: Reference: Education</a:t>
                      </a:r>
                      <a:r>
                        <a:rPr lang="en-US" sz="1600" i="1" baseline="0" dirty="0" smtClean="0"/>
                        <a:t>  </a:t>
                      </a:r>
                      <a:r>
                        <a:rPr lang="en-US" sz="1600" b="1" baseline="0" dirty="0" smtClean="0"/>
                        <a:t>	</a:t>
                      </a:r>
                      <a:r>
                        <a:rPr lang="en-US" sz="1600" b="0" baseline="0" dirty="0" smtClean="0"/>
                        <a:t>From here on</a:t>
                      </a:r>
                      <a:r>
                        <a:rPr lang="en-US" sz="1600" b="1" baseline="0" dirty="0" smtClean="0"/>
                        <a:t>, observe the breadcrumb trail on top </a:t>
                      </a:r>
                      <a:r>
                        <a:rPr lang="en-US" sz="1600" b="0" baseline="0" dirty="0" smtClean="0"/>
                        <a:t>as you click your way through the  hierarchy</a:t>
                      </a:r>
                      <a:endParaRPr lang="en-US" sz="1600" b="1" baseline="0" dirty="0" smtClean="0"/>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aseline="0" dirty="0" smtClean="0"/>
                        <a:t>Click on 	</a:t>
                      </a:r>
                      <a:r>
                        <a:rPr lang="en-US" sz="1600" i="1" baseline="0" dirty="0" smtClean="0">
                          <a:solidFill>
                            <a:srgbClr val="C00000"/>
                          </a:solidFill>
                        </a:rPr>
                        <a:t>News and Media</a:t>
                      </a:r>
                      <a:r>
                        <a:rPr lang="en-US" sz="1600" i="1" baseline="0" dirty="0" smtClean="0"/>
                        <a:t>	</a:t>
                      </a:r>
                      <a:r>
                        <a:rPr lang="en-US" sz="1600" i="0" baseline="0" dirty="0" smtClean="0"/>
                        <a:t>[Remember that </a:t>
                      </a:r>
                      <a:r>
                        <a:rPr lang="en-US" sz="1600" i="1" baseline="0" dirty="0" smtClean="0">
                          <a:solidFill>
                            <a:srgbClr val="C00000"/>
                          </a:solidFill>
                        </a:rPr>
                        <a:t>News and Media</a:t>
                      </a:r>
                      <a:r>
                        <a:rPr lang="en-US" sz="1600" i="0" baseline="0" dirty="0" smtClean="0"/>
                        <a:t> here really means </a:t>
                      </a:r>
                      <a:r>
                        <a:rPr lang="en-US" sz="1600" i="1" baseline="0" dirty="0" smtClean="0">
                          <a:solidFill>
                            <a:srgbClr val="C00000"/>
                          </a:solidFill>
                        </a:rPr>
                        <a:t>Education in the News and Media</a:t>
                      </a:r>
                      <a:r>
                        <a:rPr lang="en-US" sz="1600" i="0" baseline="0" dirty="0" smtClean="0"/>
                        <a:t>.]</a:t>
                      </a:r>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i="0" baseline="0" dirty="0" smtClean="0"/>
                        <a:t>Get again to	</a:t>
                      </a:r>
                      <a:r>
                        <a:rPr lang="en-US" sz="1600" i="1" baseline="0" dirty="0" smtClean="0">
                          <a:solidFill>
                            <a:srgbClr val="C00000"/>
                          </a:solidFill>
                        </a:rPr>
                        <a:t>Top: Reference: Education</a:t>
                      </a:r>
                      <a:endParaRPr lang="en-US" sz="1600" i="1" baseline="0" dirty="0" smtClean="0"/>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aseline="0" dirty="0" smtClean="0"/>
                        <a:t>Click on 	</a:t>
                      </a:r>
                      <a:r>
                        <a:rPr lang="en-US" sz="1600" i="1" baseline="0" dirty="0" smtClean="0">
                          <a:solidFill>
                            <a:srgbClr val="C00000"/>
                          </a:solidFill>
                        </a:rPr>
                        <a:t>Issues@</a:t>
                      </a:r>
                      <a:r>
                        <a:rPr lang="en-US" sz="1600" i="1" baseline="0" dirty="0" smtClean="0"/>
                        <a:t>		</a:t>
                      </a:r>
                      <a:r>
                        <a:rPr lang="en-US" sz="1600" i="0" baseline="0" dirty="0" smtClean="0"/>
                        <a:t>What happened to the bread crumb trail?</a:t>
                      </a:r>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0" i="0" baseline="0" dirty="0" smtClean="0">
                          <a:solidFill>
                            <a:srgbClr val="000000"/>
                          </a:solidFill>
                        </a:rPr>
                        <a:t>Now get to 	</a:t>
                      </a:r>
                      <a:r>
                        <a:rPr lang="en-US" sz="1600" b="0" i="1" baseline="0" dirty="0" smtClean="0">
                          <a:solidFill>
                            <a:srgbClr val="C00000"/>
                          </a:solidFill>
                        </a:rPr>
                        <a:t>Top: Society: Issues	</a:t>
                      </a:r>
                      <a:r>
                        <a:rPr lang="en-US" sz="1600" b="0" i="0" baseline="0" dirty="0" smtClean="0">
                          <a:solidFill>
                            <a:srgbClr val="000000"/>
                          </a:solidFill>
                        </a:rPr>
                        <a:t>and check the subordinate class  </a:t>
                      </a:r>
                      <a:r>
                        <a:rPr lang="en-US" sz="1600" b="0" i="1" baseline="0" dirty="0" smtClean="0">
                          <a:solidFill>
                            <a:srgbClr val="C00000"/>
                          </a:solidFill>
                        </a:rPr>
                        <a:t>Education</a:t>
                      </a:r>
                      <a:r>
                        <a:rPr lang="en-US" sz="1600" b="0" i="0" baseline="0" dirty="0" smtClean="0">
                          <a:solidFill>
                            <a:srgbClr val="000000"/>
                          </a:solidFill>
                        </a:rPr>
                        <a:t>.  Does it have an @?</a:t>
                      </a:r>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0" i="0" baseline="0" dirty="0" smtClean="0">
                          <a:solidFill>
                            <a:srgbClr val="000000"/>
                          </a:solidFill>
                        </a:rPr>
                        <a:t>Same check for 	</a:t>
                      </a:r>
                      <a:r>
                        <a:rPr lang="en-US" sz="1600" b="0" i="1" baseline="0" dirty="0" smtClean="0">
                          <a:solidFill>
                            <a:srgbClr val="C00000"/>
                          </a:solidFill>
                        </a:rPr>
                        <a:t>Top: News 		</a:t>
                      </a:r>
                      <a:r>
                        <a:rPr lang="en-US" sz="1600" b="0" i="0" baseline="0" dirty="0" smtClean="0">
                          <a:solidFill>
                            <a:schemeClr val="tx1"/>
                          </a:solidFill>
                        </a:rPr>
                        <a:t>and</a:t>
                      </a:r>
                      <a:r>
                        <a:rPr lang="en-US" sz="1600" b="0" i="1" baseline="0" dirty="0" smtClean="0">
                          <a:solidFill>
                            <a:schemeClr val="tx1"/>
                          </a:solidFill>
                        </a:rPr>
                        <a:t> </a:t>
                      </a:r>
                      <a:r>
                        <a:rPr lang="en-US" sz="1600" b="0" i="1" baseline="0" dirty="0" smtClean="0">
                          <a:solidFill>
                            <a:srgbClr val="C00000"/>
                          </a:solidFill>
                        </a:rPr>
                        <a:t>Colleges and Universities </a:t>
                      </a:r>
                      <a:r>
                        <a:rPr lang="en-US" sz="1600" b="0" i="0" baseline="0" dirty="0" smtClean="0">
                          <a:solidFill>
                            <a:schemeClr val="tx1"/>
                          </a:solidFill>
                        </a:rPr>
                        <a:t>under it .  Note: This class appears as a cross-reference under </a:t>
                      </a:r>
                      <a:br>
                        <a:rPr lang="en-US" sz="1600" b="0" i="0" baseline="0" dirty="0" smtClean="0">
                          <a:solidFill>
                            <a:schemeClr val="tx1"/>
                          </a:solidFill>
                        </a:rPr>
                      </a:br>
                      <a:r>
                        <a:rPr lang="en-US" sz="1600" b="0" i="0" baseline="0" dirty="0" smtClean="0">
                          <a:solidFill>
                            <a:schemeClr val="tx1"/>
                          </a:solidFill>
                        </a:rPr>
                        <a:t>							         </a:t>
                      </a:r>
                      <a:r>
                        <a:rPr lang="en-US" sz="1600" b="0" i="1" baseline="0" dirty="0" smtClean="0">
                          <a:solidFill>
                            <a:srgbClr val="C00000"/>
                          </a:solidFill>
                        </a:rPr>
                        <a:t>Top: Reference: Education: Colleges and Universities: News and Media</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23878">
                <a:tc>
                  <a:txBody>
                    <a:bodyPr/>
                    <a:lstStyle/>
                    <a:p>
                      <a:pPr>
                        <a:spcBef>
                          <a:spcPts val="1000"/>
                        </a:spcBef>
                      </a:pPr>
                      <a:r>
                        <a:rPr lang="en-US" sz="1600" b="1" baseline="0" dirty="0" smtClean="0"/>
                        <a:t>Summarize your observations.  What does the @ mean?</a:t>
                      </a: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a:t>
                      </a:r>
                      <a:r>
                        <a:rPr lang="en-US" sz="1600" b="1" baseline="0" dirty="0" smtClean="0"/>
                        <a:t>A</a:t>
                      </a:r>
                      <a:endParaRPr lang="en-US" sz="1600" b="0" i="0" dirty="0" smtClean="0">
                        <a:solidFill>
                          <a:srgbClr val="C00000"/>
                        </a:solidFill>
                      </a:endParaRPr>
                    </a:p>
                    <a:p>
                      <a:pPr>
                        <a:spcBef>
                          <a:spcPts val="1000"/>
                        </a:spcBef>
                      </a:pPr>
                      <a:endParaRPr lang="en-US" sz="1600" b="0" i="0" dirty="0" smtClean="0">
                        <a:solidFill>
                          <a:srgbClr val="C00000"/>
                        </a:solidFill>
                      </a:endParaRPr>
                    </a:p>
                  </a:txBody>
                  <a:tcPr marT="91440" marB="91440">
                    <a:lnT w="12700" cap="flat" cmpd="sng" algn="ctr">
                      <a:solidFill>
                        <a:schemeClr val="tx1"/>
                      </a:solidFill>
                      <a:prstDash val="solid"/>
                      <a:round/>
                      <a:headEnd type="none" w="med" len="med"/>
                      <a:tailEnd type="none" w="med" len="med"/>
                    </a:lnT>
                    <a:no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16</a:t>
            </a:fld>
            <a:endParaRPr lang="en-US" dirty="0">
              <a:solidFill>
                <a:srgbClr val="000066"/>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121199587"/>
              </p:ext>
            </p:extLst>
          </p:nvPr>
        </p:nvGraphicFramePr>
        <p:xfrm>
          <a:off x="1066801" y="1524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r>
                        <a:rPr lang="en-US" sz="2000" b="1" baseline="0" dirty="0" smtClean="0">
                          <a:solidFill>
                            <a:srgbClr val="FF0000"/>
                          </a:solidFill>
                        </a:rPr>
                        <a:t> optional</a:t>
                      </a:r>
                      <a:endParaRPr lang="en-US" sz="2000" b="1" dirty="0" smtClean="0">
                        <a:solidFill>
                          <a:srgbClr val="FF0000"/>
                        </a:solidFill>
                      </a:endParaRPr>
                    </a:p>
                  </a:txBody>
                  <a:tcP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76889087"/>
              </p:ext>
            </p:extLst>
          </p:nvPr>
        </p:nvGraphicFramePr>
        <p:xfrm>
          <a:off x="381000" y="762000"/>
          <a:ext cx="12801600" cy="5532120"/>
        </p:xfrm>
        <a:graphic>
          <a:graphicData uri="http://schemas.openxmlformats.org/drawingml/2006/table">
            <a:tbl>
              <a:tblPr firstRow="1" bandRow="1">
                <a:tableStyleId>{5C22544A-7EE6-4342-B048-85BDC9FD1C3A}</a:tableStyleId>
              </a:tblPr>
              <a:tblGrid>
                <a:gridCol w="12801600"/>
              </a:tblGrid>
              <a:tr h="360680">
                <a:tc>
                  <a:txBody>
                    <a:bodyPr/>
                    <a:lstStyle/>
                    <a:p>
                      <a:pPr algn="ctr">
                        <a:spcBef>
                          <a:spcPts val="800"/>
                        </a:spcBef>
                      </a:pPr>
                      <a:r>
                        <a:rPr lang="en-US" sz="1800" b="1" dirty="0" smtClean="0">
                          <a:solidFill>
                            <a:srgbClr val="000000"/>
                          </a:solidFill>
                        </a:rPr>
                        <a:t>The DMOZ “multi-tree” (polyhierarchy,</a:t>
                      </a:r>
                      <a:r>
                        <a:rPr lang="en-US" sz="1800" b="1" baseline="0" dirty="0" smtClean="0">
                          <a:solidFill>
                            <a:srgbClr val="000000"/>
                          </a:solidFill>
                        </a:rPr>
                        <a:t> lattice). DMOZ example continued, only  </a:t>
                      </a:r>
                      <a:r>
                        <a:rPr lang="en-US" sz="1800" b="1" u="sng" baseline="0" dirty="0" smtClean="0">
                          <a:solidFill>
                            <a:srgbClr val="00B050"/>
                          </a:solidFill>
                        </a:rPr>
                        <a:t>answer is new</a:t>
                      </a:r>
                      <a:endParaRPr lang="en-US" sz="1800" b="0" baseline="0" dirty="0" smtClean="0">
                        <a:solidFill>
                          <a:srgbClr val="000000"/>
                        </a:solidFill>
                      </a:endParaRPr>
                    </a:p>
                  </a:txBody>
                  <a:tcPr marT="91440" marB="91440">
                    <a:lnB w="12700" cap="flat" cmpd="sng" algn="ctr">
                      <a:solidFill>
                        <a:schemeClr val="tx1"/>
                      </a:solidFill>
                      <a:prstDash val="solid"/>
                      <a:round/>
                      <a:headEnd type="none" w="med" len="med"/>
                      <a:tailEnd type="none" w="med" len="med"/>
                    </a:lnB>
                    <a:noFill/>
                  </a:tcPr>
                </a:tc>
              </a:tr>
              <a:tr h="1545473">
                <a:tc>
                  <a:txBody>
                    <a:bodyPr/>
                    <a:lstStyle/>
                    <a:p>
                      <a:r>
                        <a:rPr lang="en-US" sz="1600" b="1" baseline="0" dirty="0" smtClean="0"/>
                        <a:t>Example 1a</a:t>
                      </a:r>
                      <a:r>
                        <a:rPr lang="en-US" sz="1600" b="0" baseline="0" dirty="0" smtClean="0"/>
                        <a:t> (review, was done on previous slide) in </a:t>
                      </a:r>
                      <a:r>
                        <a:rPr lang="en-US" sz="1600" b="0" baseline="0" dirty="0" smtClean="0">
                          <a:hlinkClick r:id="rId2"/>
                        </a:rPr>
                        <a:t>http://www.dmoz.org/</a:t>
                      </a:r>
                      <a:r>
                        <a:rPr lang="en-US" sz="1600" b="0" baseline="0" dirty="0" smtClean="0"/>
                        <a:t>  Repeated here so you can follow the audio</a:t>
                      </a:r>
                    </a:p>
                    <a:p>
                      <a:pPr>
                        <a:spcBef>
                          <a:spcPts val="1200"/>
                        </a:spcBef>
                        <a:tabLst>
                          <a:tab pos="1371600" algn="l"/>
                        </a:tabLst>
                      </a:pPr>
                      <a:r>
                        <a:rPr lang="en-US" sz="1600" baseline="0" dirty="0" smtClean="0"/>
                        <a:t>Click down to	</a:t>
                      </a:r>
                      <a:r>
                        <a:rPr lang="en-US" sz="1600" i="1" baseline="0" dirty="0" smtClean="0">
                          <a:solidFill>
                            <a:srgbClr val="C00000"/>
                          </a:solidFill>
                        </a:rPr>
                        <a:t>Top: Reference: Education</a:t>
                      </a:r>
                      <a:r>
                        <a:rPr lang="en-US" sz="1600" i="1" baseline="0" dirty="0" smtClean="0"/>
                        <a:t>  </a:t>
                      </a:r>
                      <a:r>
                        <a:rPr lang="en-US" sz="1600" b="1" baseline="0" dirty="0" smtClean="0"/>
                        <a:t>	</a:t>
                      </a:r>
                      <a:r>
                        <a:rPr lang="en-US" sz="1600" b="0" baseline="0" dirty="0" smtClean="0"/>
                        <a:t>From here on</a:t>
                      </a:r>
                      <a:r>
                        <a:rPr lang="en-US" sz="1600" b="1" baseline="0" dirty="0" smtClean="0"/>
                        <a:t>, observe the breadcrumb trail on top </a:t>
                      </a:r>
                      <a:r>
                        <a:rPr lang="en-US" sz="1600" b="0" baseline="0" dirty="0" smtClean="0"/>
                        <a:t>as you click your way through the  hierarchy</a:t>
                      </a:r>
                      <a:endParaRPr lang="en-US" sz="1600" b="1" baseline="0" dirty="0" smtClean="0"/>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aseline="0" dirty="0" smtClean="0"/>
                        <a:t>Click on 	</a:t>
                      </a:r>
                      <a:r>
                        <a:rPr lang="en-US" sz="1600" i="1" baseline="0" dirty="0" smtClean="0">
                          <a:solidFill>
                            <a:srgbClr val="C00000"/>
                          </a:solidFill>
                        </a:rPr>
                        <a:t>News and Media</a:t>
                      </a:r>
                      <a:r>
                        <a:rPr lang="en-US" sz="1600" i="1" baseline="0" dirty="0" smtClean="0"/>
                        <a:t>	</a:t>
                      </a:r>
                      <a:r>
                        <a:rPr lang="en-US" sz="1600" i="0" baseline="0" dirty="0" smtClean="0"/>
                        <a:t>[Remember that </a:t>
                      </a:r>
                      <a:r>
                        <a:rPr lang="en-US" sz="1600" i="1" baseline="0" dirty="0" smtClean="0">
                          <a:solidFill>
                            <a:srgbClr val="C00000"/>
                          </a:solidFill>
                        </a:rPr>
                        <a:t>News and Media</a:t>
                      </a:r>
                      <a:r>
                        <a:rPr lang="en-US" sz="1600" i="0" baseline="0" dirty="0" smtClean="0"/>
                        <a:t> here really means </a:t>
                      </a:r>
                      <a:r>
                        <a:rPr lang="en-US" sz="1600" i="1" baseline="0" dirty="0" smtClean="0">
                          <a:solidFill>
                            <a:srgbClr val="C00000"/>
                          </a:solidFill>
                        </a:rPr>
                        <a:t>Education in the News and Media</a:t>
                      </a:r>
                      <a:r>
                        <a:rPr lang="en-US" sz="1600" i="0" baseline="0" dirty="0" smtClean="0"/>
                        <a:t>.]</a:t>
                      </a:r>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i="0" baseline="0" dirty="0" smtClean="0"/>
                        <a:t>Get again to	</a:t>
                      </a:r>
                      <a:r>
                        <a:rPr lang="en-US" sz="1600" i="1" baseline="0" dirty="0" smtClean="0">
                          <a:solidFill>
                            <a:srgbClr val="C00000"/>
                          </a:solidFill>
                        </a:rPr>
                        <a:t>Top: Reference: Education</a:t>
                      </a:r>
                      <a:endParaRPr lang="en-US" sz="1600" i="1" baseline="0" dirty="0" smtClean="0"/>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aseline="0" dirty="0" smtClean="0"/>
                        <a:t>Click on 	</a:t>
                      </a:r>
                      <a:r>
                        <a:rPr lang="en-US" sz="1600" i="1" baseline="0" dirty="0" smtClean="0">
                          <a:solidFill>
                            <a:srgbClr val="C00000"/>
                          </a:solidFill>
                        </a:rPr>
                        <a:t>Issues@</a:t>
                      </a:r>
                      <a:r>
                        <a:rPr lang="en-US" sz="1600" i="1" baseline="0" dirty="0" smtClean="0"/>
                        <a:t>		</a:t>
                      </a:r>
                      <a:r>
                        <a:rPr lang="en-US" sz="1600" i="0" baseline="0" dirty="0" smtClean="0"/>
                        <a:t>What happened to the bread crumb trail?</a:t>
                      </a:r>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0" i="0" baseline="0" dirty="0" smtClean="0">
                          <a:solidFill>
                            <a:srgbClr val="000000"/>
                          </a:solidFill>
                        </a:rPr>
                        <a:t>Now get to 	</a:t>
                      </a:r>
                      <a:r>
                        <a:rPr lang="en-US" sz="1600" b="0" i="1" baseline="0" dirty="0" smtClean="0">
                          <a:solidFill>
                            <a:srgbClr val="C00000"/>
                          </a:solidFill>
                        </a:rPr>
                        <a:t>Top: Society: Issues	</a:t>
                      </a:r>
                      <a:r>
                        <a:rPr lang="en-US" sz="1600" b="0" i="0" baseline="0" dirty="0" smtClean="0">
                          <a:solidFill>
                            <a:srgbClr val="000000"/>
                          </a:solidFill>
                        </a:rPr>
                        <a:t>and check the subordinate class  </a:t>
                      </a:r>
                      <a:r>
                        <a:rPr lang="en-US" sz="1600" b="0" i="1" baseline="0" dirty="0" smtClean="0">
                          <a:solidFill>
                            <a:srgbClr val="C00000"/>
                          </a:solidFill>
                        </a:rPr>
                        <a:t>Education</a:t>
                      </a:r>
                      <a:r>
                        <a:rPr lang="en-US" sz="1600" b="0" i="0" baseline="0" dirty="0" smtClean="0">
                          <a:solidFill>
                            <a:srgbClr val="000000"/>
                          </a:solidFill>
                        </a:rPr>
                        <a:t>.  Does it have an @?</a:t>
                      </a:r>
                    </a:p>
                    <a:p>
                      <a:pPr marL="0" marR="0" indent="0" algn="l" defTabSz="914400" rtl="0" eaLnBrk="1" fontAlgn="auto" latinLnBrk="0" hangingPunct="1">
                        <a:lnSpc>
                          <a:spcPct val="100000"/>
                        </a:lnSpc>
                        <a:spcBef>
                          <a:spcPts val="1000"/>
                        </a:spcBef>
                        <a:spcAft>
                          <a:spcPts val="0"/>
                        </a:spcAft>
                        <a:buClrTx/>
                        <a:buSzTx/>
                        <a:buFontTx/>
                        <a:buNone/>
                        <a:tabLst>
                          <a:tab pos="1371600" algn="l"/>
                        </a:tabLst>
                        <a:defRPr/>
                      </a:pPr>
                      <a:r>
                        <a:rPr lang="en-US" sz="1600" b="0" i="0" baseline="0" dirty="0" smtClean="0">
                          <a:solidFill>
                            <a:srgbClr val="000000"/>
                          </a:solidFill>
                        </a:rPr>
                        <a:t>Same check for 	</a:t>
                      </a:r>
                      <a:r>
                        <a:rPr lang="en-US" sz="1600" b="0" i="1" baseline="0" dirty="0" smtClean="0">
                          <a:solidFill>
                            <a:srgbClr val="C00000"/>
                          </a:solidFill>
                        </a:rPr>
                        <a:t>Top: News 		</a:t>
                      </a:r>
                      <a:r>
                        <a:rPr lang="en-US" sz="1600" b="0" i="0" baseline="0" dirty="0" smtClean="0">
                          <a:solidFill>
                            <a:schemeClr val="tx1"/>
                          </a:solidFill>
                        </a:rPr>
                        <a:t>and</a:t>
                      </a:r>
                      <a:r>
                        <a:rPr lang="en-US" sz="1600" b="0" i="1" baseline="0" dirty="0" smtClean="0">
                          <a:solidFill>
                            <a:schemeClr val="tx1"/>
                          </a:solidFill>
                        </a:rPr>
                        <a:t> </a:t>
                      </a:r>
                      <a:r>
                        <a:rPr lang="en-US" sz="1600" b="0" i="1" baseline="0" dirty="0" smtClean="0">
                          <a:solidFill>
                            <a:srgbClr val="C00000"/>
                          </a:solidFill>
                        </a:rPr>
                        <a:t>Colleges and Universities </a:t>
                      </a:r>
                      <a:r>
                        <a:rPr lang="en-US" sz="1600" b="0" i="0" baseline="0" dirty="0" smtClean="0">
                          <a:solidFill>
                            <a:schemeClr val="tx1"/>
                          </a:solidFill>
                        </a:rPr>
                        <a:t>under it .  Note: This class appears as a cross-reference under </a:t>
                      </a:r>
                      <a:br>
                        <a:rPr lang="en-US" sz="1600" b="0" i="0" baseline="0" dirty="0" smtClean="0">
                          <a:solidFill>
                            <a:schemeClr val="tx1"/>
                          </a:solidFill>
                        </a:rPr>
                      </a:br>
                      <a:r>
                        <a:rPr lang="en-US" sz="1600" b="0" i="0" baseline="0" dirty="0" smtClean="0">
                          <a:solidFill>
                            <a:schemeClr val="tx1"/>
                          </a:solidFill>
                        </a:rPr>
                        <a:t>							         </a:t>
                      </a:r>
                      <a:r>
                        <a:rPr lang="en-US" sz="1600" b="0" i="1" baseline="0" dirty="0" smtClean="0">
                          <a:solidFill>
                            <a:srgbClr val="C00000"/>
                          </a:solidFill>
                        </a:rPr>
                        <a:t>Top: Reference: Education: Colleges and Universities: News and Media</a:t>
                      </a:r>
                    </a:p>
                  </a:txBody>
                  <a:tcPr marT="91440" marB="9144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23878">
                <a:tc>
                  <a:txBody>
                    <a:bodyPr/>
                    <a:lstStyle/>
                    <a:p>
                      <a:pPr>
                        <a:spcBef>
                          <a:spcPts val="1000"/>
                        </a:spcBef>
                      </a:pPr>
                      <a:r>
                        <a:rPr lang="en-US" sz="1600" b="1" baseline="0" dirty="0" smtClean="0"/>
                        <a:t>Summarize your observations.  What does the @ mean? New on this slide:</a:t>
                      </a:r>
                      <a:r>
                        <a:rPr lang="en-US" sz="1600" b="1" baseline="0" dirty="0" smtClean="0">
                          <a:solidFill>
                            <a:srgbClr val="00B050"/>
                          </a:solidFill>
                        </a:rPr>
                        <a:t> </a:t>
                      </a:r>
                      <a:r>
                        <a:rPr lang="en-US" sz="1600" b="1" u="sng" baseline="0" dirty="0" smtClean="0">
                          <a:solidFill>
                            <a:srgbClr val="00B050"/>
                          </a:solidFill>
                        </a:rPr>
                        <a:t>Answer elaborated</a:t>
                      </a:r>
                      <a:endParaRPr lang="en-US" sz="1600" b="1" baseline="0" dirty="0" smtClean="0"/>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aseline="0" dirty="0" smtClean="0"/>
                        <a:t>▸</a:t>
                      </a:r>
                      <a:r>
                        <a:rPr lang="en-US" sz="1600" b="1" baseline="0" dirty="0" smtClean="0"/>
                        <a:t>A </a:t>
                      </a:r>
                      <a:r>
                        <a:rPr lang="en-US" sz="1600" b="0" baseline="0" dirty="0" smtClean="0">
                          <a:solidFill>
                            <a:schemeClr val="tx1"/>
                          </a:solidFill>
                        </a:rPr>
                        <a:t>From  </a:t>
                      </a:r>
                      <a:r>
                        <a:rPr lang="en-US" sz="1600" i="1" baseline="0" dirty="0" smtClean="0">
                          <a:solidFill>
                            <a:srgbClr val="C00000"/>
                          </a:solidFill>
                        </a:rPr>
                        <a:t>Top: Reference: Education </a:t>
                      </a:r>
                      <a:r>
                        <a:rPr lang="en-US" sz="1600" i="1" baseline="0" dirty="0" smtClean="0">
                          <a:solidFill>
                            <a:schemeClr val="tx1"/>
                          </a:solidFill>
                        </a:rPr>
                        <a:t> </a:t>
                      </a:r>
                      <a:r>
                        <a:rPr lang="en-US" sz="1600" i="0" baseline="0" dirty="0" smtClean="0">
                          <a:solidFill>
                            <a:schemeClr val="tx1"/>
                          </a:solidFill>
                        </a:rPr>
                        <a:t>clicking on </a:t>
                      </a:r>
                      <a:r>
                        <a:rPr lang="en-US" sz="1600" i="1" baseline="0" dirty="0" smtClean="0">
                          <a:solidFill>
                            <a:srgbClr val="C00000"/>
                          </a:solidFill>
                        </a:rPr>
                        <a:t>News and Media</a:t>
                      </a:r>
                      <a:r>
                        <a:rPr lang="en-US" sz="1600" i="1" baseline="0" dirty="0" smtClean="0">
                          <a:solidFill>
                            <a:schemeClr val="tx1"/>
                          </a:solidFill>
                        </a:rPr>
                        <a:t> </a:t>
                      </a:r>
                      <a:r>
                        <a:rPr lang="en-US" sz="1600" i="0" baseline="0" dirty="0" smtClean="0">
                          <a:solidFill>
                            <a:schemeClr val="tx1"/>
                          </a:solidFill>
                        </a:rPr>
                        <a:t>continues the breadcrumb trail:  </a:t>
                      </a:r>
                      <a:r>
                        <a:rPr lang="en-US" sz="1600" i="1" baseline="0" dirty="0" smtClean="0">
                          <a:solidFill>
                            <a:srgbClr val="C00000"/>
                          </a:solidFill>
                        </a:rPr>
                        <a:t>Top: Reference: Education: News and Media</a:t>
                      </a:r>
                      <a:endParaRPr lang="en-US" sz="1600" i="1" baseline="0" dirty="0" smtClean="0">
                        <a:solidFill>
                          <a:schemeClr val="tx1"/>
                        </a:solidFill>
                      </a:endParaRP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baseline="0" dirty="0" smtClean="0">
                          <a:solidFill>
                            <a:schemeClr val="tx1"/>
                          </a:solidFill>
                        </a:rPr>
                        <a:t>From  </a:t>
                      </a:r>
                      <a:r>
                        <a:rPr lang="en-US" sz="1600" i="1" baseline="0" dirty="0" smtClean="0">
                          <a:solidFill>
                            <a:srgbClr val="C00000"/>
                          </a:solidFill>
                        </a:rPr>
                        <a:t>Top: Reference: Education</a:t>
                      </a:r>
                      <a:r>
                        <a:rPr lang="en-US" sz="1600" i="1" baseline="0" dirty="0" smtClean="0">
                          <a:solidFill>
                            <a:schemeClr val="tx1"/>
                          </a:solidFill>
                        </a:rPr>
                        <a:t> </a:t>
                      </a:r>
                      <a:r>
                        <a:rPr lang="en-US" sz="1600" i="0" baseline="0" dirty="0" smtClean="0">
                          <a:solidFill>
                            <a:schemeClr val="tx1"/>
                          </a:solidFill>
                        </a:rPr>
                        <a:t>clicking on </a:t>
                      </a:r>
                      <a:r>
                        <a:rPr lang="en-US" sz="1600" i="1" baseline="0" dirty="0" smtClean="0">
                          <a:solidFill>
                            <a:srgbClr val="C00000"/>
                          </a:solidFill>
                        </a:rPr>
                        <a:t>Issues@</a:t>
                      </a:r>
                      <a:r>
                        <a:rPr lang="en-US" sz="1600" i="0" baseline="0" dirty="0" smtClean="0">
                          <a:solidFill>
                            <a:schemeClr val="tx1"/>
                          </a:solidFill>
                        </a:rPr>
                        <a:t>  changes to a different breadcrumb trail  </a:t>
                      </a:r>
                      <a:r>
                        <a:rPr lang="en-US" sz="1600" i="1" kern="1200" dirty="0" smtClean="0">
                          <a:solidFill>
                            <a:srgbClr val="C00000"/>
                          </a:solidFill>
                          <a:effectLst/>
                          <a:latin typeface="+mn-lt"/>
                          <a:ea typeface="+mn-ea"/>
                          <a:cs typeface="+mn-cs"/>
                        </a:rPr>
                        <a:t>Top: Society: Issues: Education</a:t>
                      </a:r>
                      <a:r>
                        <a:rPr lang="en-US" sz="1600" i="0" baseline="0" dirty="0" smtClean="0">
                          <a:solidFill>
                            <a:schemeClr val="tx1"/>
                          </a:solidFill>
                        </a:rPr>
                        <a:t>		</a:t>
                      </a:r>
                      <a:endParaRPr lang="en-US" sz="1600" i="1" baseline="0" dirty="0" smtClean="0">
                        <a:solidFill>
                          <a:srgbClr val="C00000"/>
                        </a:solidFill>
                      </a:endParaRP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chemeClr val="tx1"/>
                          </a:solidFill>
                        </a:rPr>
                        <a:t>The class </a:t>
                      </a:r>
                      <a:r>
                        <a:rPr lang="en-US" sz="1600" i="1" kern="1200" dirty="0" smtClean="0">
                          <a:solidFill>
                            <a:srgbClr val="C00000"/>
                          </a:solidFill>
                          <a:effectLst/>
                          <a:latin typeface="+mn-lt"/>
                          <a:ea typeface="+mn-ea"/>
                          <a:cs typeface="+mn-cs"/>
                        </a:rPr>
                        <a:t>Top: Society: Issues: Education</a:t>
                      </a:r>
                      <a:r>
                        <a:rPr lang="en-US" sz="1600" i="1" baseline="0" dirty="0" smtClean="0">
                          <a:solidFill>
                            <a:srgbClr val="C00000"/>
                          </a:solidFill>
                        </a:rPr>
                        <a:t> </a:t>
                      </a:r>
                      <a:r>
                        <a:rPr lang="en-US" sz="1600" b="0" i="0" baseline="0" dirty="0" smtClean="0">
                          <a:solidFill>
                            <a:schemeClr val="tx1"/>
                          </a:solidFill>
                        </a:rPr>
                        <a:t>has its main place under </a:t>
                      </a:r>
                      <a:r>
                        <a:rPr lang="en-US" sz="1600" b="0" i="1" baseline="0" dirty="0" smtClean="0">
                          <a:solidFill>
                            <a:srgbClr val="C00000"/>
                          </a:solidFill>
                        </a:rPr>
                        <a:t>Society  </a:t>
                      </a:r>
                      <a:r>
                        <a:rPr lang="en-US" sz="1600" b="0" i="0" baseline="0" dirty="0" smtClean="0">
                          <a:solidFill>
                            <a:schemeClr val="tx1"/>
                          </a:solidFill>
                        </a:rPr>
                        <a:t>and a </a:t>
                      </a:r>
                      <a:r>
                        <a:rPr lang="en-US" sz="1600" b="1" i="0" baseline="0" dirty="0" smtClean="0">
                          <a:solidFill>
                            <a:schemeClr val="tx1"/>
                          </a:solidFill>
                        </a:rPr>
                        <a:t>NT cross-reference,</a:t>
                      </a:r>
                      <a:r>
                        <a:rPr lang="en-US" sz="1600" b="1" i="1" baseline="0" dirty="0" smtClean="0">
                          <a:solidFill>
                            <a:srgbClr val="C00000"/>
                          </a:solidFill>
                        </a:rPr>
                        <a:t> </a:t>
                      </a:r>
                      <a:r>
                        <a:rPr lang="en-US" sz="1600" b="1" i="0" baseline="0" dirty="0" smtClean="0">
                          <a:solidFill>
                            <a:schemeClr val="tx1"/>
                          </a:solidFill>
                        </a:rPr>
                        <a:t>indicated by @,</a:t>
                      </a:r>
                      <a:r>
                        <a:rPr lang="en-US" sz="1600" i="0" baseline="0" dirty="0" smtClean="0">
                          <a:solidFill>
                            <a:schemeClr val="tx1"/>
                          </a:solidFill>
                        </a:rPr>
                        <a:t> under </a:t>
                      </a:r>
                      <a:r>
                        <a:rPr lang="en-US" sz="1600" i="1" baseline="0" dirty="0" smtClean="0">
                          <a:solidFill>
                            <a:srgbClr val="C00000"/>
                          </a:solidFill>
                        </a:rPr>
                        <a:t> Education.  </a:t>
                      </a:r>
                      <a:r>
                        <a:rPr lang="en-US" sz="1600" b="1" i="0" baseline="0" dirty="0" smtClean="0">
                          <a:solidFill>
                            <a:schemeClr val="tx1"/>
                          </a:solidFill>
                        </a:rPr>
                        <a:t>@ indicates NT</a:t>
                      </a:r>
                      <a:endParaRPr lang="en-US" sz="1600" b="1" i="0" baseline="0" dirty="0" smtClean="0">
                        <a:solidFill>
                          <a:srgbClr val="C00000"/>
                        </a:solidFill>
                      </a:endParaRPr>
                    </a:p>
                    <a:p>
                      <a:pPr marL="0" marR="0" indent="0" algn="l" defTabSz="914400" rtl="0" eaLnBrk="1" fontAlgn="auto" latinLnBrk="0" hangingPunct="1">
                        <a:lnSpc>
                          <a:spcPct val="100000"/>
                        </a:lnSpc>
                        <a:spcBef>
                          <a:spcPts val="1000"/>
                        </a:spcBef>
                        <a:spcAft>
                          <a:spcPts val="0"/>
                        </a:spcAft>
                        <a:buClrTx/>
                        <a:buSzTx/>
                        <a:buFontTx/>
                        <a:buNone/>
                        <a:tabLst/>
                        <a:defRPr/>
                      </a:pPr>
                      <a:r>
                        <a:rPr lang="en-US" sz="1600" b="0" i="0" baseline="0" dirty="0" smtClean="0">
                          <a:solidFill>
                            <a:schemeClr val="tx1"/>
                          </a:solidFill>
                        </a:rPr>
                        <a:t>The class </a:t>
                      </a:r>
                      <a:r>
                        <a:rPr lang="en-US" sz="1600" b="0" i="1" baseline="0" dirty="0" smtClean="0">
                          <a:solidFill>
                            <a:srgbClr val="C00000"/>
                          </a:solidFill>
                        </a:rPr>
                        <a:t>Top: News:  Colleges and Universities </a:t>
                      </a:r>
                      <a:r>
                        <a:rPr lang="en-US" sz="1600" i="1" baseline="0" dirty="0" smtClean="0">
                          <a:solidFill>
                            <a:schemeClr val="tx1"/>
                          </a:solidFill>
                        </a:rPr>
                        <a:t> </a:t>
                      </a:r>
                      <a:r>
                        <a:rPr lang="en-US" sz="1600" b="0" i="0" baseline="0" dirty="0" smtClean="0">
                          <a:solidFill>
                            <a:schemeClr val="tx1"/>
                          </a:solidFill>
                        </a:rPr>
                        <a:t>has its main place under </a:t>
                      </a:r>
                      <a:r>
                        <a:rPr lang="en-US" sz="1600" b="0" i="0" baseline="0" dirty="0" smtClean="0">
                          <a:solidFill>
                            <a:srgbClr val="C00000"/>
                          </a:solidFill>
                        </a:rPr>
                        <a:t> </a:t>
                      </a:r>
                      <a:r>
                        <a:rPr lang="en-US" sz="1600" i="1" baseline="0" dirty="0" smtClean="0">
                          <a:solidFill>
                            <a:srgbClr val="C00000"/>
                          </a:solidFill>
                        </a:rPr>
                        <a:t>News</a:t>
                      </a:r>
                      <a:r>
                        <a:rPr lang="en-US" sz="1600" i="1" baseline="0" dirty="0" smtClean="0">
                          <a:solidFill>
                            <a:schemeClr val="tx1"/>
                          </a:solidFill>
                        </a:rPr>
                        <a:t> </a:t>
                      </a:r>
                      <a:r>
                        <a:rPr lang="en-US" sz="1600" i="0" baseline="0" dirty="0" smtClean="0">
                          <a:solidFill>
                            <a:schemeClr val="tx1"/>
                          </a:solidFill>
                        </a:rPr>
                        <a:t>and an RT cross-reference under </a:t>
                      </a:r>
                      <a:br>
                        <a:rPr lang="en-US" sz="1600" i="0" baseline="0" dirty="0" smtClean="0">
                          <a:solidFill>
                            <a:schemeClr val="tx1"/>
                          </a:solidFill>
                        </a:rPr>
                      </a:br>
                      <a:r>
                        <a:rPr lang="en-US" sz="1600" b="0" i="0" baseline="0" dirty="0" smtClean="0">
                          <a:solidFill>
                            <a:schemeClr val="tx1"/>
                          </a:solidFill>
                        </a:rPr>
                        <a:t>					</a:t>
                      </a:r>
                      <a:r>
                        <a:rPr lang="en-US" sz="1600" b="0" i="1" baseline="0" dirty="0" smtClean="0">
                          <a:solidFill>
                            <a:srgbClr val="C00000"/>
                          </a:solidFill>
                        </a:rPr>
                        <a:t>Top: Reference: Education: Colleges and Universities: News and Media </a:t>
                      </a:r>
                      <a:r>
                        <a:rPr lang="en-US" sz="1600" i="1" baseline="0" dirty="0" smtClean="0">
                          <a:solidFill>
                            <a:srgbClr val="C00000"/>
                          </a:solidFill>
                        </a:rPr>
                        <a:t> </a:t>
                      </a:r>
                      <a:r>
                        <a:rPr lang="en-US" sz="1600" i="0" baseline="0" dirty="0" smtClean="0">
                          <a:solidFill>
                            <a:schemeClr val="tx1"/>
                          </a:solidFill>
                        </a:rPr>
                        <a:t>(explicit </a:t>
                      </a:r>
                      <a:r>
                        <a:rPr lang="en-US" sz="1600" i="1" baseline="0" dirty="0" smtClean="0">
                          <a:solidFill>
                            <a:schemeClr val="tx1"/>
                          </a:solidFill>
                        </a:rPr>
                        <a:t>See also</a:t>
                      </a:r>
                      <a:r>
                        <a:rPr lang="en-US" sz="1600" i="0" baseline="0" dirty="0" smtClean="0">
                          <a:solidFill>
                            <a:schemeClr val="tx1"/>
                          </a:solidFill>
                        </a:rPr>
                        <a:t>, no @)</a:t>
                      </a:r>
                      <a:endParaRPr lang="en-US" sz="1600" b="0" i="0" dirty="0" smtClean="0">
                        <a:solidFill>
                          <a:srgbClr val="C00000"/>
                        </a:solidFill>
                      </a:endParaRPr>
                    </a:p>
                  </a:txBody>
                  <a:tcPr marT="91440" marB="91440">
                    <a:lnT w="12700" cap="flat" cmpd="sng" algn="ctr">
                      <a:solidFill>
                        <a:schemeClr val="tx1"/>
                      </a:solidFill>
                      <a:prstDash val="solid"/>
                      <a:round/>
                      <a:headEnd type="none" w="med" len="med"/>
                      <a:tailEnd type="none" w="med" len="med"/>
                    </a:lnT>
                    <a:no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17</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044013319"/>
              </p:ext>
            </p:extLst>
          </p:nvPr>
        </p:nvGraphicFramePr>
        <p:xfrm>
          <a:off x="381000" y="914400"/>
          <a:ext cx="11125200" cy="5562600"/>
        </p:xfrm>
        <a:graphic>
          <a:graphicData uri="http://schemas.openxmlformats.org/drawingml/2006/table">
            <a:tbl>
              <a:tblPr firstRow="1" bandRow="1">
                <a:tableStyleId>{5C22544A-7EE6-4342-B048-85BDC9FD1C3A}</a:tableStyleId>
              </a:tblPr>
              <a:tblGrid>
                <a:gridCol w="11125200"/>
              </a:tblGrid>
              <a:tr h="463550">
                <a:tc>
                  <a:txBody>
                    <a:bodyPr/>
                    <a:lstStyle/>
                    <a:p>
                      <a:pPr algn="ctr">
                        <a:spcBef>
                          <a:spcPts val="800"/>
                        </a:spcBef>
                      </a:pPr>
                      <a:r>
                        <a:rPr lang="en-US" sz="1800" b="1" dirty="0" smtClean="0">
                          <a:solidFill>
                            <a:srgbClr val="000000"/>
                          </a:solidFill>
                        </a:rPr>
                        <a:t>Nature of subordinate categories </a:t>
                      </a:r>
                      <a:r>
                        <a:rPr lang="en-US" sz="1800" b="0" dirty="0" smtClean="0">
                          <a:solidFill>
                            <a:srgbClr val="000000"/>
                          </a:solidFill>
                        </a:rPr>
                        <a:t>[p.  ~240 - 241]</a:t>
                      </a:r>
                    </a:p>
                  </a:txBody>
                  <a:tcPr>
                    <a:lnB w="12700" cap="flat" cmpd="sng" algn="ctr">
                      <a:solidFill>
                        <a:schemeClr val="tx1"/>
                      </a:solid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p>
                      <a:pPr>
                        <a:spcBef>
                          <a:spcPts val="800"/>
                        </a:spcBef>
                      </a:pPr>
                      <a:r>
                        <a:rPr lang="en-US" sz="1600" b="1" dirty="0" smtClean="0">
                          <a:solidFill>
                            <a:srgbClr val="000000"/>
                          </a:solidFill>
                        </a:rPr>
                        <a:t>Instructions</a:t>
                      </a:r>
                      <a:r>
                        <a:rPr lang="en-US" sz="1600" b="1" baseline="0" dirty="0" smtClean="0">
                          <a:solidFill>
                            <a:srgbClr val="000000"/>
                          </a:solidFill>
                        </a:rPr>
                        <a:t> on the bottom of p. </a:t>
                      </a:r>
                      <a:r>
                        <a:rPr lang="en-US" sz="2000" b="1" u="sng" baseline="0" dirty="0" smtClean="0">
                          <a:solidFill>
                            <a:srgbClr val="000000"/>
                          </a:solidFill>
                        </a:rPr>
                        <a:t>240</a:t>
                      </a:r>
                      <a:r>
                        <a:rPr lang="en-US" sz="1600" b="1" baseline="0" dirty="0" smtClean="0">
                          <a:solidFill>
                            <a:srgbClr val="000000"/>
                          </a:solidFill>
                        </a:rPr>
                        <a:t>, Example 1 on top of p. </a:t>
                      </a:r>
                      <a:r>
                        <a:rPr lang="en-US" sz="2000" b="1" u="sng" baseline="0" dirty="0" smtClean="0">
                          <a:solidFill>
                            <a:srgbClr val="000000"/>
                          </a:solidFill>
                        </a:rPr>
                        <a:t>241</a:t>
                      </a:r>
                      <a:r>
                        <a:rPr lang="en-US" sz="1600" b="0" u="none" baseline="0" dirty="0" smtClean="0">
                          <a:solidFill>
                            <a:srgbClr val="000000"/>
                          </a:solidFill>
                        </a:rPr>
                        <a:t> </a:t>
                      </a:r>
                      <a:r>
                        <a:rPr lang="en-US" sz="2000" b="1" u="none" baseline="0" dirty="0" smtClean="0">
                          <a:solidFill>
                            <a:srgbClr val="FF0000"/>
                          </a:solidFill>
                        </a:rPr>
                        <a:t>(ignore page numbers in the audio)</a:t>
                      </a:r>
                      <a:endParaRPr lang="en-US" sz="2000" b="1" u="none" dirty="0" smtClean="0">
                        <a:solidFill>
                          <a:srgbClr val="FF0000"/>
                        </a:solidFill>
                      </a:endParaRPr>
                    </a:p>
                    <a:p>
                      <a:pPr>
                        <a:spcBef>
                          <a:spcPts val="800"/>
                        </a:spcBef>
                      </a:pPr>
                      <a:r>
                        <a:rPr lang="en-US" sz="1600" b="1" dirty="0" smtClean="0">
                          <a:solidFill>
                            <a:srgbClr val="000000"/>
                          </a:solidFill>
                        </a:rPr>
                        <a:t>You need to do this on paper on p.</a:t>
                      </a:r>
                      <a:r>
                        <a:rPr lang="en-US" sz="1600" b="1" baseline="0" dirty="0" smtClean="0">
                          <a:solidFill>
                            <a:srgbClr val="000000"/>
                          </a:solidFill>
                        </a:rPr>
                        <a:t> 241 in the Assignment packet</a:t>
                      </a:r>
                      <a:endParaRPr lang="en-US" sz="1600" b="1" dirty="0" smtClean="0">
                        <a:solidFill>
                          <a:srgbClr val="000000"/>
                        </a:solidFill>
                      </a:endParaRPr>
                    </a:p>
                    <a:p>
                      <a:pPr>
                        <a:spcBef>
                          <a:spcPts val="800"/>
                        </a:spcBef>
                      </a:pPr>
                      <a:endParaRPr lang="en-US" sz="1600" b="1" dirty="0" smtClean="0">
                        <a:solidFill>
                          <a:srgbClr val="000000"/>
                        </a:solidFill>
                      </a:endParaRPr>
                    </a:p>
                    <a:p>
                      <a:pPr>
                        <a:spcBef>
                          <a:spcPts val="800"/>
                        </a:spcBef>
                      </a:pPr>
                      <a:r>
                        <a:rPr lang="en-US" sz="1600" b="1" dirty="0" smtClean="0">
                          <a:solidFill>
                            <a:srgbClr val="000000"/>
                          </a:solidFill>
                        </a:rPr>
                        <a:t>After you thought about Example 1, see the answer on the next slide</a:t>
                      </a: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nvGraphicFramePr>
        <p:xfrm>
          <a:off x="990601" y="2286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9" name="~PP1902.WAV">
            <a:hlinkClick r:id="" action="ppaction://media"/>
          </p:cNvPr>
          <p:cNvPicPr>
            <a:picLocks noChangeAspect="1"/>
          </p:cNvPicPr>
          <p:nvPr>
            <a:audioFile r:link="rId1"/>
            <p:extLst>
              <p:ext uri="{DAA4B4D4-6D71-4841-9C94-3DE7FCFB9230}">
                <p14:media xmlns:p14="http://schemas.microsoft.com/office/powerpoint/2010/main" r:embed="rId2">
                  <p14:trim st="3742.3872"/>
                </p14:media>
              </p:ext>
            </p:extLst>
          </p:nvPr>
        </p:nvPicPr>
        <p:blipFill>
          <a:blip r:embed="rId4" cstate="print"/>
          <a:stretch>
            <a:fillRect/>
          </a:stretch>
        </p:blipFill>
        <p:spPr>
          <a:xfrm>
            <a:off x="13639801" y="5486402"/>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18</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446241007"/>
              </p:ext>
            </p:extLst>
          </p:nvPr>
        </p:nvGraphicFramePr>
        <p:xfrm>
          <a:off x="381001" y="914400"/>
          <a:ext cx="11811000" cy="5105400"/>
        </p:xfrm>
        <a:graphic>
          <a:graphicData uri="http://schemas.openxmlformats.org/drawingml/2006/table">
            <a:tbl>
              <a:tblPr firstRow="1" bandRow="1">
                <a:tableStyleId>{5C22544A-7EE6-4342-B048-85BDC9FD1C3A}</a:tableStyleId>
              </a:tblPr>
              <a:tblGrid>
                <a:gridCol w="11811000"/>
              </a:tblGrid>
              <a:tr h="6052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Nature of subordinate categories </a:t>
                      </a:r>
                      <a:r>
                        <a:rPr lang="en-US" sz="1800" b="0" dirty="0" smtClean="0">
                          <a:solidFill>
                            <a:srgbClr val="000000"/>
                          </a:solidFill>
                        </a:rPr>
                        <a:t>[p.  ~240 - 241]</a:t>
                      </a:r>
                      <a:r>
                        <a:rPr lang="en-US" sz="1800" b="0" baseline="0" dirty="0" smtClean="0">
                          <a:solidFill>
                            <a:schemeClr val="tx1"/>
                          </a:solidFill>
                        </a:rPr>
                        <a:t> , cont.</a:t>
                      </a:r>
                      <a:endParaRPr lang="en-US" sz="1800" b="0"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4500150">
                <a:tc>
                  <a:txBody>
                    <a:bodyPr/>
                    <a:lstStyle/>
                    <a:p>
                      <a:pPr>
                        <a:spcBef>
                          <a:spcPts val="800"/>
                        </a:spcBef>
                      </a:pPr>
                      <a:endParaRPr lang="en-US" sz="1400" b="1" dirty="0" smtClean="0">
                        <a:solidFill>
                          <a:srgbClr val="000000"/>
                        </a:solidFill>
                      </a:endParaRPr>
                    </a:p>
                    <a:p>
                      <a:pPr>
                        <a:spcBef>
                          <a:spcPts val="800"/>
                        </a:spcBef>
                      </a:pPr>
                      <a:r>
                        <a:rPr lang="en-US" sz="1600" b="1" dirty="0" smtClean="0">
                          <a:solidFill>
                            <a:srgbClr val="000000"/>
                          </a:solidFill>
                        </a:rPr>
                        <a:t>Example 1 (p. ~241) answer</a:t>
                      </a:r>
                    </a:p>
                    <a:p>
                      <a:pPr>
                        <a:spcBef>
                          <a:spcPts val="800"/>
                        </a:spcBef>
                      </a:pPr>
                      <a:r>
                        <a:rPr lang="en-US" sz="1600" b="0" dirty="0" smtClean="0">
                          <a:solidFill>
                            <a:srgbClr val="000000"/>
                          </a:solidFill>
                        </a:rPr>
                        <a:t>Canada has a number of classes that are </a:t>
                      </a:r>
                      <a:r>
                        <a:rPr lang="en-US" sz="1600" b="1" dirty="0" smtClean="0">
                          <a:solidFill>
                            <a:srgbClr val="000000"/>
                          </a:solidFill>
                        </a:rPr>
                        <a:t>narrower</a:t>
                      </a:r>
                      <a:r>
                        <a:rPr lang="en-US" sz="1600" b="1" baseline="0" dirty="0" smtClean="0">
                          <a:solidFill>
                            <a:srgbClr val="000000"/>
                          </a:solidFill>
                        </a:rPr>
                        <a:t> by autonomous subdivision</a:t>
                      </a:r>
                      <a:r>
                        <a:rPr lang="en-US" sz="1600" b="0" baseline="0" dirty="0" smtClean="0">
                          <a:solidFill>
                            <a:srgbClr val="000000"/>
                          </a:solidFill>
                        </a:rPr>
                        <a:t>:</a:t>
                      </a:r>
                    </a:p>
                    <a:p>
                      <a:pPr>
                        <a:spcBef>
                          <a:spcPts val="800"/>
                        </a:spcBef>
                      </a:pPr>
                      <a:r>
                        <a:rPr lang="en-US" sz="1600" b="0" i="1" baseline="0" dirty="0" smtClean="0">
                          <a:solidFill>
                            <a:srgbClr val="C00000"/>
                          </a:solidFill>
                        </a:rPr>
                        <a:t>Provinces and Territories, Alberta</a:t>
                      </a:r>
                      <a:r>
                        <a:rPr lang="en-US" sz="1600" b="0" baseline="0" dirty="0" smtClean="0">
                          <a:solidFill>
                            <a:srgbClr val="000000"/>
                          </a:solidFill>
                        </a:rPr>
                        <a:t>, etc.  </a:t>
                      </a:r>
                    </a:p>
                    <a:p>
                      <a:pPr>
                        <a:spcBef>
                          <a:spcPts val="800"/>
                        </a:spcBef>
                      </a:pPr>
                      <a:r>
                        <a:rPr lang="en-US" sz="1600" b="0" baseline="0" dirty="0" smtClean="0">
                          <a:solidFill>
                            <a:srgbClr val="000000"/>
                          </a:solidFill>
                        </a:rPr>
                        <a:t>That hierarchy is completely inside the Geography facet</a:t>
                      </a:r>
                    </a:p>
                    <a:p>
                      <a:pPr>
                        <a:spcBef>
                          <a:spcPts val="800"/>
                        </a:spcBef>
                      </a:pPr>
                      <a:endParaRPr lang="en-US" sz="1600" b="0" baseline="0" dirty="0" smtClean="0">
                        <a:solidFill>
                          <a:srgbClr val="000000"/>
                        </a:solidFill>
                      </a:endParaRPr>
                    </a:p>
                    <a:p>
                      <a:pPr>
                        <a:spcBef>
                          <a:spcPts val="800"/>
                        </a:spcBef>
                      </a:pPr>
                      <a:r>
                        <a:rPr lang="en-US" sz="1600" b="0" baseline="0" dirty="0" smtClean="0">
                          <a:solidFill>
                            <a:srgbClr val="000000"/>
                          </a:solidFill>
                        </a:rPr>
                        <a:t>The next group of narrower categories are produced by combining  </a:t>
                      </a:r>
                      <a:r>
                        <a:rPr lang="en-US" sz="1600" b="0" i="1" baseline="0" dirty="0" smtClean="0">
                          <a:solidFill>
                            <a:srgbClr val="C00000"/>
                          </a:solidFill>
                        </a:rPr>
                        <a:t>Canada </a:t>
                      </a:r>
                      <a:r>
                        <a:rPr lang="en-US" sz="1600" b="0" i="0" baseline="0" dirty="0" smtClean="0">
                          <a:solidFill>
                            <a:schemeClr val="tx1"/>
                          </a:solidFill>
                        </a:rPr>
                        <a:t>with a subject, such as </a:t>
                      </a:r>
                      <a:r>
                        <a:rPr lang="en-US" sz="1600" b="0" i="1" baseline="0" dirty="0" smtClean="0">
                          <a:solidFill>
                            <a:srgbClr val="C00000"/>
                          </a:solidFill>
                        </a:rPr>
                        <a:t>Business and Economy [of Canada]</a:t>
                      </a:r>
                    </a:p>
                    <a:p>
                      <a:pPr>
                        <a:spcBef>
                          <a:spcPts val="800"/>
                        </a:spcBef>
                      </a:pPr>
                      <a:r>
                        <a:rPr lang="en-US" sz="1600" b="0" baseline="0" dirty="0" smtClean="0">
                          <a:solidFill>
                            <a:srgbClr val="000000"/>
                          </a:solidFill>
                        </a:rPr>
                        <a:t>These concepts are </a:t>
                      </a:r>
                      <a:r>
                        <a:rPr lang="en-US" sz="1600" b="1" baseline="0" dirty="0" smtClean="0">
                          <a:solidFill>
                            <a:srgbClr val="000000"/>
                          </a:solidFill>
                        </a:rPr>
                        <a:t>narrower by combination. </a:t>
                      </a:r>
                      <a:r>
                        <a:rPr lang="en-US" sz="1600" b="0" baseline="0" dirty="0" smtClean="0">
                          <a:solidFill>
                            <a:srgbClr val="000000"/>
                          </a:solidFill>
                        </a:rPr>
                        <a:t> The </a:t>
                      </a:r>
                      <a:r>
                        <a:rPr lang="en-US" sz="1600" b="0" i="1" baseline="0" dirty="0" smtClean="0">
                          <a:solidFill>
                            <a:srgbClr val="000000"/>
                          </a:solidFill>
                        </a:rPr>
                        <a:t>Place</a:t>
                      </a:r>
                      <a:r>
                        <a:rPr lang="en-US" sz="1600" b="0" baseline="0" dirty="0" smtClean="0">
                          <a:solidFill>
                            <a:srgbClr val="000000"/>
                          </a:solidFill>
                        </a:rPr>
                        <a:t>  </a:t>
                      </a:r>
                      <a:r>
                        <a:rPr lang="en-US" sz="1600" b="0" i="1" baseline="0" dirty="0" smtClean="0">
                          <a:solidFill>
                            <a:srgbClr val="C00000"/>
                          </a:solidFill>
                        </a:rPr>
                        <a:t>Canada</a:t>
                      </a:r>
                      <a:r>
                        <a:rPr lang="en-US" sz="1600" b="0" baseline="0" dirty="0" smtClean="0">
                          <a:solidFill>
                            <a:srgbClr val="000000"/>
                          </a:solidFill>
                        </a:rPr>
                        <a:t> is combined with a concept from another facet, </a:t>
                      </a:r>
                      <a:r>
                        <a:rPr lang="en-US" sz="1600" b="0" i="1" baseline="0" dirty="0" smtClean="0">
                          <a:solidFill>
                            <a:srgbClr val="000000"/>
                          </a:solidFill>
                        </a:rPr>
                        <a:t>Subject </a:t>
                      </a:r>
                      <a:endParaRPr lang="en-US" sz="1600" b="1" i="1" baseline="0" dirty="0" smtClean="0">
                        <a:solidFill>
                          <a:srgbClr val="000000"/>
                        </a:solidFill>
                      </a:endParaRPr>
                    </a:p>
                    <a:p>
                      <a:pPr>
                        <a:spcBef>
                          <a:spcPts val="800"/>
                        </a:spcBef>
                      </a:pPr>
                      <a:endParaRPr lang="en-US" sz="1600" b="0" baseline="0" dirty="0" smtClean="0">
                        <a:solidFill>
                          <a:srgbClr val="000000"/>
                        </a:solidFill>
                      </a:endParaRPr>
                    </a:p>
                    <a:p>
                      <a:pPr>
                        <a:spcBef>
                          <a:spcPts val="800"/>
                        </a:spcBef>
                      </a:pPr>
                      <a:r>
                        <a:rPr lang="en-US" sz="1800" b="1" baseline="0" dirty="0" smtClean="0">
                          <a:solidFill>
                            <a:srgbClr val="000000"/>
                          </a:solidFill>
                        </a:rPr>
                        <a:t>Now work on Example 2 (bottom of p. ~241) using the instructions for Example 2 at the bottom of p. ~240.</a:t>
                      </a:r>
                    </a:p>
                    <a:p>
                      <a:pPr>
                        <a:spcBef>
                          <a:spcPts val="800"/>
                        </a:spcBef>
                      </a:pPr>
                      <a:endParaRPr lang="en-US" sz="1800" b="1" baseline="0" dirty="0" smtClean="0">
                        <a:solidFill>
                          <a:srgbClr val="000000"/>
                        </a:solidFill>
                      </a:endParaRPr>
                    </a:p>
                    <a:p>
                      <a:pPr>
                        <a:spcBef>
                          <a:spcPts val="800"/>
                        </a:spcBef>
                      </a:pPr>
                      <a:r>
                        <a:rPr lang="en-US" sz="1800" b="1" baseline="0" dirty="0" smtClean="0">
                          <a:solidFill>
                            <a:srgbClr val="000000"/>
                          </a:solidFill>
                        </a:rPr>
                        <a:t>Next slide when finished.</a:t>
                      </a:r>
                      <a:endParaRPr lang="en-US" sz="18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nvGraphicFramePr>
        <p:xfrm>
          <a:off x="990601" y="2286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9" name="~PP1845.WAV">
            <a:hlinkClick r:id="" action="ppaction://media"/>
          </p:cNvPr>
          <p:cNvPicPr>
            <a:picLocks noChangeAspect="1"/>
          </p:cNvPicPr>
          <p:nvPr>
            <a:audioFile r:link="rId1"/>
            <p:extLst>
              <p:ext uri="{DAA4B4D4-6D71-4841-9C94-3DE7FCFB9230}">
                <p14:media xmlns:p14="http://schemas.microsoft.com/office/powerpoint/2010/main" r:embed="rId2">
                  <p14:trim st="3352.2258"/>
                </p14:media>
              </p:ext>
            </p:extLst>
          </p:nvPr>
        </p:nvPicPr>
        <p:blipFill>
          <a:blip r:embed="rId4" cstate="print"/>
          <a:stretch>
            <a:fillRect/>
          </a:stretch>
        </p:blipFill>
        <p:spPr>
          <a:xfrm>
            <a:off x="13639801" y="5661979"/>
            <a:ext cx="525463" cy="525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19</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12683249"/>
              </p:ext>
            </p:extLst>
          </p:nvPr>
        </p:nvGraphicFramePr>
        <p:xfrm>
          <a:off x="381000" y="914400"/>
          <a:ext cx="11582400" cy="5923280"/>
        </p:xfrm>
        <a:graphic>
          <a:graphicData uri="http://schemas.openxmlformats.org/drawingml/2006/table">
            <a:tbl>
              <a:tblPr firstRow="1" bandRow="1">
                <a:tableStyleId>{5C22544A-7EE6-4342-B048-85BDC9FD1C3A}</a:tableStyleId>
              </a:tblPr>
              <a:tblGrid>
                <a:gridCol w="11582400"/>
              </a:tblGrid>
              <a:tr h="48260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Nature of subordinate categories </a:t>
                      </a:r>
                      <a:r>
                        <a:rPr lang="en-US" sz="1800" b="0" dirty="0" smtClean="0">
                          <a:solidFill>
                            <a:srgbClr val="000000"/>
                          </a:solidFill>
                        </a:rPr>
                        <a:t>[p.  ~240 - 241]</a:t>
                      </a:r>
                      <a:r>
                        <a:rPr lang="en-US" sz="1800" b="0" baseline="0" dirty="0" smtClean="0">
                          <a:solidFill>
                            <a:schemeClr val="tx1"/>
                          </a:solidFill>
                        </a:rPr>
                        <a:t> , cont.</a:t>
                      </a:r>
                      <a:endParaRPr lang="en-US" sz="1800" dirty="0" smtClean="0">
                        <a:solidFill>
                          <a:schemeClr val="tx1"/>
                        </a:solidFill>
                      </a:endParaRPr>
                    </a:p>
                  </a:txBody>
                  <a:tcPr>
                    <a:lnB w="12700" cap="flat" cmpd="sng" algn="ctr">
                      <a:solidFill>
                        <a:schemeClr val="tx1"/>
                      </a:solidFill>
                      <a:prstDash val="solid"/>
                      <a:round/>
                      <a:headEnd type="none" w="med" len="med"/>
                      <a:tailEnd type="none" w="med" len="med"/>
                    </a:lnB>
                    <a:noFill/>
                  </a:tcPr>
                </a:tc>
              </a:tr>
              <a:tr h="5308600">
                <a:tc>
                  <a:txBody>
                    <a:bodyPr/>
                    <a:lstStyle/>
                    <a:p>
                      <a:pPr>
                        <a:spcBef>
                          <a:spcPts val="800"/>
                        </a:spcBef>
                      </a:pPr>
                      <a:endParaRPr lang="en-US" sz="1400" b="1" dirty="0" smtClean="0">
                        <a:solidFill>
                          <a:srgbClr val="000000"/>
                        </a:solidFill>
                      </a:endParaRPr>
                    </a:p>
                    <a:p>
                      <a:r>
                        <a:rPr lang="en-US" sz="1800" baseline="0" dirty="0" smtClean="0"/>
                        <a:t>Directory &gt; Business and Economy &gt; </a:t>
                      </a:r>
                      <a:r>
                        <a:rPr lang="en-US" sz="1800" b="1" baseline="0" dirty="0" smtClean="0"/>
                        <a:t>Transportation </a:t>
                      </a:r>
                      <a:r>
                        <a:rPr lang="en-US" sz="1800" b="0" baseline="0" dirty="0" smtClean="0"/>
                        <a:t>(numbers in (): number of Web pages for this category)</a:t>
                      </a:r>
                      <a:endParaRPr lang="en-US" sz="1800" b="1" baseline="0" dirty="0" smtClean="0"/>
                    </a:p>
                    <a:p>
                      <a:pPr>
                        <a:spcBef>
                          <a:spcPts val="1000"/>
                        </a:spcBef>
                      </a:pPr>
                      <a:r>
                        <a:rPr lang="en-US" sz="1800" baseline="0" dirty="0" smtClean="0"/>
                        <a:t>.	</a:t>
                      </a:r>
                      <a:r>
                        <a:rPr lang="en-US" sz="1800" baseline="0" dirty="0" smtClean="0">
                          <a:solidFill>
                            <a:srgbClr val="00B0F0"/>
                          </a:solidFill>
                        </a:rPr>
                        <a:t>Auto-Free Transportation (23) 	T</a:t>
                      </a:r>
                    </a:p>
                    <a:p>
                      <a:r>
                        <a:rPr lang="en-US" sz="1800" baseline="0" dirty="0" smtClean="0"/>
                        <a:t>.	</a:t>
                      </a:r>
                      <a:r>
                        <a:rPr lang="en-US" sz="1800" baseline="0" dirty="0" smtClean="0">
                          <a:solidFill>
                            <a:srgbClr val="00B0F0"/>
                          </a:solidFill>
                        </a:rPr>
                        <a:t>Aviation (513) 			T</a:t>
                      </a:r>
                    </a:p>
                    <a:p>
                      <a:r>
                        <a:rPr lang="en-US" sz="1800" baseline="0" dirty="0" smtClean="0"/>
                        <a:t>.	</a:t>
                      </a:r>
                      <a:r>
                        <a:rPr lang="en-US" sz="1800" baseline="0" dirty="0" smtClean="0">
                          <a:solidFill>
                            <a:srgbClr val="00B0F0"/>
                          </a:solidFill>
                        </a:rPr>
                        <a:t>Buses (26) 			T</a:t>
                      </a:r>
                    </a:p>
                    <a:p>
                      <a:r>
                        <a:rPr lang="en-US" sz="1800" baseline="0" dirty="0" smtClean="0"/>
                        <a:t>.	</a:t>
                      </a:r>
                      <a:r>
                        <a:rPr lang="en-US" sz="1800" baseline="0" dirty="0" smtClean="0">
                          <a:solidFill>
                            <a:srgbClr val="C00000"/>
                          </a:solidFill>
                        </a:rPr>
                        <a:t>Companies@ 			G</a:t>
                      </a:r>
                    </a:p>
                    <a:p>
                      <a:r>
                        <a:rPr lang="en-US" sz="1800" baseline="0" dirty="0" smtClean="0"/>
                        <a:t>.	</a:t>
                      </a:r>
                      <a:r>
                        <a:rPr lang="en-US" sz="1800" baseline="0" dirty="0" smtClean="0">
                          <a:solidFill>
                            <a:srgbClr val="C00000"/>
                          </a:solidFill>
                        </a:rPr>
                        <a:t>Employment (5) 			G</a:t>
                      </a:r>
                    </a:p>
                    <a:p>
                      <a:r>
                        <a:rPr lang="en-US" sz="1800" baseline="0" dirty="0" smtClean="0"/>
                        <a:t>.	</a:t>
                      </a:r>
                      <a:r>
                        <a:rPr lang="en-US" sz="1800" baseline="0" dirty="0" smtClean="0">
                          <a:solidFill>
                            <a:srgbClr val="C00000"/>
                          </a:solidFill>
                        </a:rPr>
                        <a:t>Government Agencies (62) 		G</a:t>
                      </a:r>
                    </a:p>
                    <a:p>
                      <a:r>
                        <a:rPr lang="en-US" sz="1800" baseline="0" dirty="0" smtClean="0"/>
                        <a:t>.	</a:t>
                      </a:r>
                      <a:r>
                        <a:rPr lang="en-US" sz="1800" baseline="0" dirty="0" smtClean="0">
                          <a:solidFill>
                            <a:srgbClr val="00B0F0"/>
                          </a:solidFill>
                        </a:rPr>
                        <a:t>Highways and Roads (127) 		T</a:t>
                      </a:r>
                    </a:p>
                    <a:p>
                      <a:r>
                        <a:rPr lang="en-US" sz="1800" baseline="0" dirty="0" smtClean="0"/>
                        <a:t>.	</a:t>
                      </a:r>
                      <a:r>
                        <a:rPr lang="en-US" sz="1800" baseline="0" dirty="0" smtClean="0">
                          <a:solidFill>
                            <a:srgbClr val="C00000"/>
                          </a:solidFill>
                        </a:rPr>
                        <a:t>History (5) 			G</a:t>
                      </a:r>
                    </a:p>
                    <a:p>
                      <a:r>
                        <a:rPr lang="en-US" sz="1800" baseline="0" dirty="0" smtClean="0"/>
                        <a:t>.	</a:t>
                      </a:r>
                      <a:r>
                        <a:rPr lang="en-US" sz="1800" baseline="0" dirty="0" smtClean="0">
                          <a:solidFill>
                            <a:srgbClr val="C00000"/>
                          </a:solidFill>
                        </a:rPr>
                        <a:t>Institutes (44) 			G</a:t>
                      </a:r>
                    </a:p>
                    <a:p>
                      <a:r>
                        <a:rPr lang="en-US" sz="1800" baseline="0" dirty="0" smtClean="0"/>
                        <a:t>.	</a:t>
                      </a:r>
                      <a:r>
                        <a:rPr lang="en-US" sz="1800" baseline="0" dirty="0" smtClean="0">
                          <a:solidFill>
                            <a:srgbClr val="00B0F0"/>
                          </a:solidFill>
                        </a:rPr>
                        <a:t>Intelligent Transportation Systems (25) 	T</a:t>
                      </a:r>
                    </a:p>
                    <a:p>
                      <a:r>
                        <a:rPr lang="en-US" sz="1800" baseline="0" dirty="0" smtClean="0"/>
                        <a:t>.	</a:t>
                      </a:r>
                      <a:r>
                        <a:rPr lang="en-US" sz="1800" baseline="0" dirty="0" smtClean="0">
                          <a:solidFill>
                            <a:srgbClr val="C00000"/>
                          </a:solidFill>
                        </a:rPr>
                        <a:t>Libraries (7) 			G</a:t>
                      </a:r>
                    </a:p>
                    <a:p>
                      <a:r>
                        <a:rPr lang="en-US" sz="1800" baseline="0" dirty="0" smtClean="0"/>
                        <a:t>.	</a:t>
                      </a:r>
                      <a:r>
                        <a:rPr lang="en-US" sz="1800" baseline="0" dirty="0" smtClean="0">
                          <a:solidFill>
                            <a:srgbClr val="00B0F0"/>
                          </a:solidFill>
                        </a:rPr>
                        <a:t>Mass Transit (59)  			T</a:t>
                      </a:r>
                    </a:p>
                    <a:p>
                      <a:r>
                        <a:rPr lang="en-US" sz="1800" baseline="0" dirty="0" smtClean="0"/>
                        <a:t>.	</a:t>
                      </a:r>
                      <a:r>
                        <a:rPr lang="en-US" sz="1800" baseline="0" dirty="0" smtClean="0">
                          <a:solidFill>
                            <a:srgbClr val="C00000"/>
                          </a:solidFill>
                        </a:rPr>
                        <a:t>Web Directories (3) 		G</a:t>
                      </a:r>
                    </a:p>
                    <a:p>
                      <a:endParaRPr lang="en-US" sz="1800" baseline="0" dirty="0" smtClean="0">
                        <a:solidFill>
                          <a:srgbClr val="C00000"/>
                        </a:solidFill>
                      </a:endParaRPr>
                    </a:p>
                    <a:p>
                      <a:r>
                        <a:rPr lang="en-US" sz="1800" baseline="0" dirty="0" smtClean="0">
                          <a:solidFill>
                            <a:srgbClr val="00B0F0"/>
                          </a:solidFill>
                        </a:rPr>
                        <a:t>T	Completely within Transportation, narrower by autonomous subdivision (a bit simplistically)</a:t>
                      </a:r>
                    </a:p>
                    <a:p>
                      <a:r>
                        <a:rPr lang="en-US" sz="1800" baseline="0" dirty="0" smtClean="0">
                          <a:solidFill>
                            <a:srgbClr val="C00000"/>
                          </a:solidFill>
                        </a:rPr>
                        <a:t>G	Combined with a general concepts, narrower by combination</a:t>
                      </a:r>
                    </a:p>
                    <a:p>
                      <a:pPr>
                        <a:spcBef>
                          <a:spcPts val="800"/>
                        </a:spcBef>
                      </a:pPr>
                      <a:endParaRPr lang="en-US" sz="16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nvGraphicFramePr>
        <p:xfrm>
          <a:off x="990601" y="2286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9" name="~PP3617.WAV">
            <a:hlinkClick r:id="" action="ppaction://media"/>
          </p:cNvPr>
          <p:cNvPicPr>
            <a:picLocks noChangeAspect="1"/>
          </p:cNvPicPr>
          <p:nvPr>
            <a:audioFile r:link="rId1"/>
            <p:extLst>
              <p:ext uri="{DAA4B4D4-6D71-4841-9C94-3DE7FCFB9230}">
                <p14:media xmlns:p14="http://schemas.microsoft.com/office/powerpoint/2010/main" r:embed="rId2">
                  <p14:trim st="2362.719"/>
                </p14:media>
              </p:ext>
            </p:extLst>
          </p:nvPr>
        </p:nvPicPr>
        <p:blipFill>
          <a:blip r:embed="rId4" cstate="print"/>
          <a:stretch>
            <a:fillRect/>
          </a:stretch>
        </p:blipFill>
        <p:spPr>
          <a:xfrm>
            <a:off x="13563600" y="5715002"/>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609600"/>
            <a:ext cx="5721350" cy="1143000"/>
          </a:xfrm>
        </p:spPr>
        <p:txBody>
          <a:bodyPr/>
          <a:lstStyle/>
          <a:p>
            <a:r>
              <a:rPr lang="en-US" dirty="0"/>
              <a:t>H</a:t>
            </a:r>
            <a:r>
              <a:rPr lang="en-US" dirty="0" smtClean="0"/>
              <a:t>ow </a:t>
            </a:r>
            <a:r>
              <a:rPr lang="en-US" dirty="0"/>
              <a:t>to use </a:t>
            </a:r>
            <a:r>
              <a:rPr lang="en-US" dirty="0" smtClean="0"/>
              <a:t>these slides</a:t>
            </a:r>
            <a:br>
              <a:rPr lang="en-US" dirty="0" smtClean="0"/>
            </a:br>
            <a:r>
              <a:rPr lang="en-US" dirty="0">
                <a:solidFill>
                  <a:srgbClr val="FF0000"/>
                </a:solidFill>
              </a:rPr>
              <a:t>repeated</a:t>
            </a:r>
            <a:endParaRPr lang="en-US" dirty="0"/>
          </a:p>
        </p:txBody>
      </p:sp>
      <p:sp>
        <p:nvSpPr>
          <p:cNvPr id="3" name="Content Placeholder 2"/>
          <p:cNvSpPr>
            <a:spLocks noGrp="1"/>
          </p:cNvSpPr>
          <p:nvPr>
            <p:ph idx="1"/>
          </p:nvPr>
        </p:nvSpPr>
        <p:spPr>
          <a:xfrm>
            <a:off x="647702" y="2057400"/>
            <a:ext cx="7412567" cy="4800600"/>
          </a:xfrm>
        </p:spPr>
        <p:txBody>
          <a:bodyPr/>
          <a:lstStyle/>
          <a:p>
            <a:r>
              <a:rPr lang="en-US" sz="2000" dirty="0"/>
              <a:t>The lecture or exercise is divided into segments listed on </a:t>
            </a:r>
            <a:r>
              <a:rPr lang="en-US" sz="2000" dirty="0" smtClean="0"/>
              <a:t>Slide 3. </a:t>
            </a:r>
            <a:endParaRPr lang="en-US" sz="2000" dirty="0"/>
          </a:p>
          <a:p>
            <a:r>
              <a:rPr lang="en-US" sz="2000" dirty="0"/>
              <a:t>Many slides have audio. To start the </a:t>
            </a:r>
            <a:r>
              <a:rPr lang="en-US" sz="2000" dirty="0" smtClean="0"/>
              <a:t>audio:</a:t>
            </a:r>
            <a:endParaRPr lang="en-US" sz="2000" dirty="0"/>
          </a:p>
          <a:p>
            <a:pPr marL="685800"/>
            <a:r>
              <a:rPr lang="en-US" sz="2000" dirty="0"/>
              <a:t>Mouse over the speaker </a:t>
            </a:r>
            <a:r>
              <a:rPr lang="en-US" sz="2000" dirty="0" smtClean="0"/>
              <a:t>icon.</a:t>
            </a:r>
            <a:endParaRPr lang="en-US" sz="2000" dirty="0"/>
          </a:p>
          <a:p>
            <a:pPr marL="685800" lvl="1" indent="-347472">
              <a:spcBef>
                <a:spcPts val="1440"/>
              </a:spcBef>
            </a:pPr>
            <a:r>
              <a:rPr lang="en-US" sz="2000" dirty="0" smtClean="0">
                <a:solidFill>
                  <a:schemeClr val="bg1"/>
                </a:solidFill>
              </a:rPr>
              <a:t>A </a:t>
            </a:r>
            <a:r>
              <a:rPr lang="en-US" sz="2000" dirty="0">
                <a:solidFill>
                  <a:schemeClr val="bg1"/>
                </a:solidFill>
              </a:rPr>
              <a:t>familiar play-back control bar </a:t>
            </a:r>
            <a:r>
              <a:rPr lang="en-US" sz="2000" dirty="0" smtClean="0">
                <a:solidFill>
                  <a:schemeClr val="bg1"/>
                </a:solidFill>
              </a:rPr>
              <a:t>appears. </a:t>
            </a:r>
            <a:br>
              <a:rPr lang="en-US" sz="2000" dirty="0" smtClean="0">
                <a:solidFill>
                  <a:schemeClr val="bg1"/>
                </a:solidFill>
              </a:rPr>
            </a:br>
            <a:r>
              <a:rPr lang="en-US" sz="2000" dirty="0" smtClean="0">
                <a:solidFill>
                  <a:schemeClr val="bg1"/>
                </a:solidFill>
              </a:rPr>
              <a:t>Click </a:t>
            </a:r>
            <a:r>
              <a:rPr lang="en-US" sz="2000" dirty="0">
                <a:solidFill>
                  <a:schemeClr val="bg1"/>
                </a:solidFill>
              </a:rPr>
              <a:t>on </a:t>
            </a:r>
            <a:r>
              <a:rPr lang="en-US" sz="2000" dirty="0" smtClean="0">
                <a:solidFill>
                  <a:schemeClr val="bg1"/>
                </a:solidFill>
                <a:latin typeface="Times New Roman"/>
                <a:cs typeface="Times New Roman"/>
              </a:rPr>
              <a:t>►</a:t>
            </a:r>
            <a:r>
              <a:rPr lang="en-US" sz="2000" dirty="0" smtClean="0">
                <a:solidFill>
                  <a:schemeClr val="bg1"/>
                </a:solidFill>
              </a:rPr>
              <a:t>to start, </a:t>
            </a:r>
            <a:r>
              <a:rPr lang="en-US" sz="2000" dirty="0">
                <a:solidFill>
                  <a:schemeClr val="bg1"/>
                </a:solidFill>
              </a:rPr>
              <a:t>click </a:t>
            </a:r>
            <a:r>
              <a:rPr lang="en-US" sz="2000" dirty="0" smtClean="0">
                <a:solidFill>
                  <a:schemeClr val="bg1"/>
                </a:solidFill>
              </a:rPr>
              <a:t>on || to </a:t>
            </a:r>
            <a:r>
              <a:rPr lang="en-US" sz="2000" dirty="0">
                <a:solidFill>
                  <a:schemeClr val="bg1"/>
                </a:solidFill>
              </a:rPr>
              <a:t>pause</a:t>
            </a:r>
            <a:r>
              <a:rPr lang="en-US" dirty="0">
                <a:solidFill>
                  <a:schemeClr val="bg1"/>
                </a:solidFill>
              </a:rPr>
              <a:t>.</a:t>
            </a:r>
          </a:p>
          <a:p>
            <a:pPr marL="342900" lvl="2" indent="-342900">
              <a:spcBef>
                <a:spcPct val="60000"/>
              </a:spcBef>
            </a:pPr>
            <a:r>
              <a:rPr lang="en-US" sz="2000" dirty="0" smtClean="0"/>
              <a:t>Other </a:t>
            </a:r>
            <a:r>
              <a:rPr lang="en-US" sz="2000" dirty="0"/>
              <a:t>slides </a:t>
            </a:r>
            <a:r>
              <a:rPr lang="en-US" sz="2000" dirty="0">
                <a:ea typeface="+mn-ea"/>
              </a:rPr>
              <a:t>have</a:t>
            </a:r>
            <a:r>
              <a:rPr lang="en-US" sz="2000" dirty="0"/>
              <a:t> just instructions or are just to </a:t>
            </a:r>
            <a:r>
              <a:rPr lang="en-US" sz="2000" dirty="0" smtClean="0"/>
              <a:t>read </a:t>
            </a:r>
            <a:br>
              <a:rPr lang="en-US" sz="2000" dirty="0" smtClean="0"/>
            </a:br>
            <a:r>
              <a:rPr lang="en-US" sz="2000" dirty="0" smtClean="0"/>
              <a:t>or direct you to read something.</a:t>
            </a:r>
          </a:p>
          <a:p>
            <a:pPr marL="0" lvl="2" indent="-342900">
              <a:spcBef>
                <a:spcPct val="60000"/>
              </a:spcBef>
            </a:pPr>
            <a:r>
              <a:rPr lang="en-US" sz="2000" b="1" dirty="0">
                <a:solidFill>
                  <a:schemeClr val="bg1"/>
                </a:solidFill>
              </a:rPr>
              <a:t>If you do not have MS PowerPoint 2010 or later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     (</a:t>
            </a:r>
            <a:r>
              <a:rPr lang="en-US" sz="2000" b="1" dirty="0">
                <a:solidFill>
                  <a:schemeClr val="bg1"/>
                </a:solidFill>
              </a:rPr>
              <a:t>also </a:t>
            </a:r>
            <a:r>
              <a:rPr lang="en-US" sz="2000" b="1" dirty="0" smtClean="0">
                <a:solidFill>
                  <a:schemeClr val="bg1"/>
                </a:solidFill>
              </a:rPr>
              <a:t>available for </a:t>
            </a:r>
            <a:r>
              <a:rPr lang="en-US" sz="2000" b="1" dirty="0">
                <a:solidFill>
                  <a:schemeClr val="bg1"/>
                </a:solidFill>
              </a:rPr>
              <a:t>Mac), get it free from UB </a:t>
            </a:r>
            <a:r>
              <a:rPr lang="en-US" sz="2000" b="1" dirty="0" smtClean="0">
                <a:solidFill>
                  <a:schemeClr val="bg1"/>
                </a:solidFill>
              </a:rPr>
              <a:t>IT.</a:t>
            </a:r>
            <a:endParaRPr lang="en-US" sz="2000" b="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2</a:t>
            </a:fld>
            <a:endParaRPr lang="en-US" dirty="0">
              <a:solidFill>
                <a:srgbClr val="FFFFFF"/>
              </a:solidFill>
            </a:endParaRPr>
          </a:p>
        </p:txBody>
      </p:sp>
    </p:spTree>
    <p:extLst>
      <p:ext uri="{BB962C8B-B14F-4D97-AF65-F5344CB8AC3E}">
        <p14:creationId xmlns:p14="http://schemas.microsoft.com/office/powerpoint/2010/main" val="256134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20</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256645117"/>
              </p:ext>
            </p:extLst>
          </p:nvPr>
        </p:nvGraphicFramePr>
        <p:xfrm>
          <a:off x="381001" y="914400"/>
          <a:ext cx="6324599" cy="5562600"/>
        </p:xfrm>
        <a:graphic>
          <a:graphicData uri="http://schemas.openxmlformats.org/drawingml/2006/table">
            <a:tbl>
              <a:tblPr firstRow="1" bandRow="1">
                <a:tableStyleId>{5C22544A-7EE6-4342-B048-85BDC9FD1C3A}</a:tableStyleId>
              </a:tblPr>
              <a:tblGrid>
                <a:gridCol w="5791199"/>
                <a:gridCol w="533400"/>
              </a:tblGrid>
              <a:tr h="463550">
                <a:tc>
                  <a:txBody>
                    <a:bodyPr/>
                    <a:lstStyle/>
                    <a:p>
                      <a:pPr algn="ctr">
                        <a:spcBef>
                          <a:spcPts val="800"/>
                        </a:spcBef>
                      </a:pPr>
                      <a:r>
                        <a:rPr lang="en-US" sz="1800" b="1" dirty="0" smtClean="0">
                          <a:solidFill>
                            <a:srgbClr val="000000"/>
                          </a:solidFill>
                        </a:rPr>
                        <a:t>On your</a:t>
                      </a:r>
                      <a:r>
                        <a:rPr lang="en-US" sz="1800" b="1" baseline="0" dirty="0" smtClean="0">
                          <a:solidFill>
                            <a:srgbClr val="000000"/>
                          </a:solidFill>
                        </a:rPr>
                        <a:t> own</a:t>
                      </a: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c>
                  <a:txBody>
                    <a:bodyPr/>
                    <a:lstStyle/>
                    <a:p>
                      <a:pPr algn="ctr">
                        <a:spcBef>
                          <a:spcPts val="800"/>
                        </a:spcBef>
                      </a:pPr>
                      <a:endParaRPr lang="en-US" sz="1800" b="1" dirty="0" smtClean="0">
                        <a:solidFill>
                          <a:srgbClr val="000000"/>
                        </a:solidFill>
                      </a:endParaRP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p>
                      <a:pPr>
                        <a:spcBef>
                          <a:spcPts val="800"/>
                        </a:spcBef>
                      </a:pPr>
                      <a:r>
                        <a:rPr lang="en-US" sz="1800" b="1" dirty="0" smtClean="0">
                          <a:solidFill>
                            <a:srgbClr val="000000"/>
                          </a:solidFill>
                        </a:rPr>
                        <a:t>(IF you</a:t>
                      </a:r>
                      <a:r>
                        <a:rPr lang="en-US" sz="1800" b="1" baseline="0" dirty="0" smtClean="0">
                          <a:solidFill>
                            <a:srgbClr val="000000"/>
                          </a:solidFill>
                        </a:rPr>
                        <a:t> do Yahoo  / DMOZ for Assignment 13.2)</a:t>
                      </a:r>
                    </a:p>
                    <a:p>
                      <a:pPr>
                        <a:spcBef>
                          <a:spcPts val="800"/>
                        </a:spcBef>
                      </a:pPr>
                      <a:r>
                        <a:rPr lang="en-US" sz="1800" b="1" baseline="0" dirty="0" smtClean="0">
                          <a:solidFill>
                            <a:srgbClr val="000000"/>
                          </a:solidFill>
                        </a:rPr>
                        <a:t>You can do this now and then go on to the next slide</a:t>
                      </a:r>
                      <a:br>
                        <a:rPr lang="en-US" sz="1800" b="1" baseline="0" dirty="0" smtClean="0">
                          <a:solidFill>
                            <a:srgbClr val="000000"/>
                          </a:solidFill>
                        </a:rPr>
                      </a:br>
                      <a:r>
                        <a:rPr lang="en-US" sz="1800" b="1" baseline="0" dirty="0" smtClean="0">
                          <a:solidFill>
                            <a:srgbClr val="000000"/>
                          </a:solidFill>
                        </a:rPr>
                        <a:t>or you can finish the presentation and come back to this</a:t>
                      </a:r>
                    </a:p>
                    <a:p>
                      <a:pPr>
                        <a:spcBef>
                          <a:spcPts val="800"/>
                        </a:spcBef>
                      </a:pPr>
                      <a:endParaRPr lang="en-US" sz="1800" b="1" baseline="0" dirty="0" smtClean="0">
                        <a:solidFill>
                          <a:srgbClr val="000000"/>
                        </a:solidFill>
                      </a:endParaRPr>
                    </a:p>
                    <a:p>
                      <a:pPr>
                        <a:spcBef>
                          <a:spcPts val="800"/>
                        </a:spcBef>
                      </a:pPr>
                      <a:r>
                        <a:rPr lang="en-US" sz="1800" b="1" baseline="0" dirty="0" smtClean="0">
                          <a:solidFill>
                            <a:srgbClr val="000000"/>
                          </a:solidFill>
                        </a:rPr>
                        <a:t>You have the example of the meaningful arrangement  I did for </a:t>
                      </a:r>
                      <a:r>
                        <a:rPr lang="en-US" sz="1800" b="1" i="1" baseline="0" dirty="0" smtClean="0">
                          <a:solidFill>
                            <a:srgbClr val="000000"/>
                          </a:solidFill>
                        </a:rPr>
                        <a:t>Health </a:t>
                      </a:r>
                      <a:r>
                        <a:rPr lang="en-US" sz="1800" b="1" i="0" baseline="0" dirty="0" smtClean="0">
                          <a:solidFill>
                            <a:srgbClr val="000000"/>
                          </a:solidFill>
                        </a:rPr>
                        <a:t>on p. ~263</a:t>
                      </a:r>
                    </a:p>
                    <a:p>
                      <a:pPr>
                        <a:spcBef>
                          <a:spcPts val="800"/>
                        </a:spcBef>
                      </a:pPr>
                      <a:endParaRPr lang="en-US" sz="1800" b="1" i="0" baseline="0" dirty="0" smtClean="0">
                        <a:solidFill>
                          <a:srgbClr val="000000"/>
                        </a:solidFill>
                      </a:endParaRPr>
                    </a:p>
                    <a:p>
                      <a:pPr>
                        <a:spcBef>
                          <a:spcPts val="800"/>
                        </a:spcBef>
                      </a:pPr>
                      <a:r>
                        <a:rPr lang="en-US" sz="1800" b="1" i="0" baseline="0" dirty="0" smtClean="0">
                          <a:solidFill>
                            <a:srgbClr val="000000"/>
                          </a:solidFill>
                        </a:rPr>
                        <a:t>You can also go back to the exercise where we developed a faceted classification for education (Lecture 9.1)</a:t>
                      </a:r>
                      <a:endParaRPr lang="en-US" sz="1800" b="1" i="0" dirty="0" smtClean="0">
                        <a:solidFill>
                          <a:srgbClr val="000000"/>
                        </a:solidFill>
                      </a:endParaRPr>
                    </a:p>
                  </a:txBody>
                  <a:tcPr>
                    <a:lnT w="12700" cap="flat" cmpd="sng" algn="ctr">
                      <a:solidFill>
                        <a:schemeClr val="tx1"/>
                      </a:solidFill>
                      <a:prstDash val="solid"/>
                      <a:round/>
                      <a:headEnd type="none" w="med" len="med"/>
                      <a:tailEnd type="none" w="med" len="med"/>
                    </a:lnT>
                    <a:noFill/>
                  </a:tcPr>
                </a:tc>
                <a:tc>
                  <a:txBody>
                    <a:bodyPr/>
                    <a:lstStyle/>
                    <a:p>
                      <a:pPr>
                        <a:spcBef>
                          <a:spcPts val="800"/>
                        </a:spcBef>
                      </a:pPr>
                      <a:endParaRPr lang="en-US" sz="1400" b="0" dirty="0" smtClean="0">
                        <a:solidFill>
                          <a:srgbClr val="000000"/>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64911493"/>
              </p:ext>
            </p:extLst>
          </p:nvPr>
        </p:nvGraphicFramePr>
        <p:xfrm>
          <a:off x="990600" y="228600"/>
          <a:ext cx="13868399" cy="533400"/>
        </p:xfrm>
        <a:graphic>
          <a:graphicData uri="http://schemas.openxmlformats.org/drawingml/2006/table">
            <a:tbl>
              <a:tblPr firstRow="1" bandRow="1">
                <a:tableStyleId>{5C22544A-7EE6-4342-B048-85BDC9FD1C3A}</a:tableStyleId>
              </a:tblPr>
              <a:tblGrid>
                <a:gridCol w="13868399"/>
              </a:tblGrid>
              <a:tr h="533400">
                <a:tc>
                  <a:txBody>
                    <a:bodyPr/>
                    <a:lstStyle/>
                    <a:p>
                      <a:pPr algn="ctr"/>
                      <a:r>
                        <a:rPr lang="en-US" sz="2400" smtClean="0">
                          <a:solidFill>
                            <a:schemeClr val="bg1"/>
                          </a:solidFill>
                        </a:rPr>
                        <a:t>2.</a:t>
                      </a:r>
                      <a:r>
                        <a:rPr lang="en-US" sz="2400" baseline="0" smtClean="0">
                          <a:solidFill>
                            <a:schemeClr val="bg1"/>
                          </a:solidFill>
                        </a:rPr>
                        <a:t> </a:t>
                      </a:r>
                      <a:r>
                        <a:rPr lang="en-US" sz="2400" smtClean="0">
                          <a:solidFill>
                            <a:schemeClr val="bg1"/>
                          </a:solidFill>
                        </a:rPr>
                        <a:t>Develop </a:t>
                      </a:r>
                      <a:r>
                        <a:rPr lang="en-US" sz="2400" dirty="0" smtClean="0">
                          <a:solidFill>
                            <a:schemeClr val="bg1"/>
                          </a:solidFill>
                        </a:rPr>
                        <a:t>a meaningful arrangement of the categories one level below Education </a:t>
                      </a:r>
                      <a:r>
                        <a:rPr lang="en-US" sz="2400" b="0" dirty="0" smtClean="0">
                          <a:solidFill>
                            <a:schemeClr val="bg1"/>
                          </a:solidFill>
                        </a:rPr>
                        <a:t>[p. ~240</a:t>
                      </a:r>
                      <a:r>
                        <a:rPr lang="en-US" sz="2400" b="0" baseline="0" dirty="0" smtClean="0">
                          <a:solidFill>
                            <a:schemeClr val="bg1"/>
                          </a:solidFill>
                        </a:rPr>
                        <a:t> – </a:t>
                      </a:r>
                      <a:r>
                        <a:rPr lang="en-US" sz="2400" b="0" baseline="0" smtClean="0">
                          <a:solidFill>
                            <a:schemeClr val="bg1"/>
                          </a:solidFill>
                        </a:rPr>
                        <a:t>241</a:t>
                      </a:r>
                      <a:r>
                        <a:rPr lang="en-US" sz="2400" b="0" baseline="0" smtClean="0">
                          <a:solidFill>
                            <a:schemeClr val="bg1"/>
                          </a:solidFill>
                        </a:rPr>
                        <a:t>)   </a:t>
                      </a:r>
                      <a:r>
                        <a:rPr lang="en-US" sz="1800" b="0" baseline="0" smtClean="0">
                          <a:solidFill>
                            <a:schemeClr val="bg1"/>
                          </a:solidFill>
                        </a:rPr>
                        <a:t>1 min</a:t>
                      </a:r>
                      <a:endParaRPr lang="en-US" sz="1800" b="0" dirty="0">
                        <a:solidFill>
                          <a:schemeClr val="bg1"/>
                        </a:solidFill>
                      </a:endParaRPr>
                    </a:p>
                  </a:txBody>
                  <a:tcPr>
                    <a:solidFill>
                      <a:srgbClr val="000066"/>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21</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9943565"/>
              </p:ext>
            </p:extLst>
          </p:nvPr>
        </p:nvGraphicFramePr>
        <p:xfrm>
          <a:off x="457200" y="990600"/>
          <a:ext cx="8001000" cy="5562600"/>
        </p:xfrm>
        <a:graphic>
          <a:graphicData uri="http://schemas.openxmlformats.org/drawingml/2006/table">
            <a:tbl>
              <a:tblPr firstRow="1" bandRow="1">
                <a:tableStyleId>{5C22544A-7EE6-4342-B048-85BDC9FD1C3A}</a:tableStyleId>
              </a:tblPr>
              <a:tblGrid>
                <a:gridCol w="8001000"/>
              </a:tblGrid>
              <a:tr h="463550">
                <a:tc>
                  <a:txBody>
                    <a:bodyPr/>
                    <a:lstStyle/>
                    <a:p>
                      <a:pPr algn="ctr">
                        <a:spcBef>
                          <a:spcPts val="800"/>
                        </a:spcBef>
                      </a:pP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p>
                      <a:r>
                        <a:rPr lang="en-US" sz="1800" baseline="0" dirty="0" smtClean="0"/>
                        <a:t>Look over Figure W-3 on p. ~244 and get a sense of how different topics are treated in these classifications.</a:t>
                      </a:r>
                    </a:p>
                    <a:p>
                      <a:endParaRPr lang="en-US" sz="1800" baseline="0" dirty="0" smtClean="0"/>
                    </a:p>
                    <a:p>
                      <a:r>
                        <a:rPr lang="en-US" sz="1800" baseline="0" dirty="0" smtClean="0"/>
                        <a:t>Why is</a:t>
                      </a:r>
                      <a:r>
                        <a:rPr lang="en-US" sz="1800" baseline="0" dirty="0" smtClean="0">
                          <a:solidFill>
                            <a:srgbClr val="C00000"/>
                          </a:solidFill>
                        </a:rPr>
                        <a:t> </a:t>
                      </a:r>
                      <a:r>
                        <a:rPr lang="en-US" sz="1800" i="1" baseline="0" dirty="0" smtClean="0">
                          <a:solidFill>
                            <a:srgbClr val="C00000"/>
                          </a:solidFill>
                        </a:rPr>
                        <a:t>literature</a:t>
                      </a:r>
                      <a:r>
                        <a:rPr lang="en-US" sz="1800" i="1" baseline="0" dirty="0" smtClean="0"/>
                        <a:t> </a:t>
                      </a:r>
                      <a:r>
                        <a:rPr lang="en-US" sz="1800" i="0" baseline="0" dirty="0" smtClean="0"/>
                        <a:t>given more prominence in DDC and LCC than in Yahoo?</a:t>
                      </a:r>
                      <a:r>
                        <a:rPr lang="en-US" sz="1800" i="1" baseline="0" dirty="0" smtClean="0"/>
                        <a:t>  </a:t>
                      </a:r>
                      <a:br>
                        <a:rPr lang="en-US" sz="1800" i="1" baseline="0" dirty="0" smtClean="0"/>
                      </a:br>
                      <a:r>
                        <a:rPr lang="en-US" sz="1800" i="0" baseline="0" dirty="0" smtClean="0"/>
                        <a:t>Can you find a general principle that would explain the differences in emphasis in DDC and LCC on the one hand and the Yahoo Classification on the other?</a:t>
                      </a:r>
                    </a:p>
                    <a:p>
                      <a:endParaRPr lang="en-US" sz="1800" baseline="0" dirty="0" smtClean="0"/>
                    </a:p>
                    <a:p>
                      <a:r>
                        <a:rPr lang="en-US" sz="1800" baseline="0" dirty="0" smtClean="0"/>
                        <a:t>Note: Comparison is easier at lower levels of the hierarchy since different schemes may agree on specific narrower fields but group them differently at the top level of the hierarchy.</a:t>
                      </a:r>
                    </a:p>
                    <a:p>
                      <a:endParaRPr lang="en-US" sz="1800" baseline="0" dirty="0" smtClean="0"/>
                    </a:p>
                    <a:p>
                      <a:r>
                        <a:rPr lang="en-US" sz="1800" b="1" baseline="0" dirty="0" smtClean="0"/>
                        <a:t>▸Answer D </a:t>
                      </a:r>
                      <a:r>
                        <a:rPr lang="en-US" sz="1800" b="0" baseline="0" dirty="0" smtClean="0"/>
                        <a:t>(if you are doing Yahoo for Assignment 13.2)</a:t>
                      </a:r>
                      <a:endParaRPr lang="en-US" sz="1800" b="1" baseline="0" dirty="0" smtClean="0"/>
                    </a:p>
                    <a:p>
                      <a:endParaRPr lang="en-US" sz="1800" b="1" baseline="0" dirty="0" smtClean="0"/>
                    </a:p>
                    <a:p>
                      <a:r>
                        <a:rPr lang="en-US" sz="1800" b="1" baseline="0" dirty="0" smtClean="0"/>
                        <a:t>Come up with more thoughts on your own.  </a:t>
                      </a:r>
                      <a:r>
                        <a:rPr lang="en-US" sz="1800" b="0" baseline="0" dirty="0" smtClean="0"/>
                        <a:t>Think about the differences in uses and collections between the Web and an academic library</a:t>
                      </a:r>
                    </a:p>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00334582"/>
              </p:ext>
            </p:extLst>
          </p:nvPr>
        </p:nvGraphicFramePr>
        <p:xfrm>
          <a:off x="990601" y="228600"/>
          <a:ext cx="12725400" cy="685800"/>
        </p:xfrm>
        <a:graphic>
          <a:graphicData uri="http://schemas.openxmlformats.org/drawingml/2006/table">
            <a:tbl>
              <a:tblPr firstRow="1" bandRow="1">
                <a:tableStyleId>{5C22544A-7EE6-4342-B048-85BDC9FD1C3A}</a:tableStyleId>
              </a:tblPr>
              <a:tblGrid>
                <a:gridCol w="12725400"/>
              </a:tblGrid>
              <a:tr h="685800">
                <a:tc>
                  <a:txBody>
                    <a:bodyPr/>
                    <a:lstStyle/>
                    <a:p>
                      <a:pPr algn="ctr"/>
                      <a:r>
                        <a:rPr lang="en-US" sz="2400" u="none" dirty="0" smtClean="0">
                          <a:solidFill>
                            <a:schemeClr val="bg1"/>
                          </a:solidFill>
                        </a:rPr>
                        <a:t>3</a:t>
                      </a:r>
                      <a:r>
                        <a:rPr lang="en-US" sz="2400" u="none" smtClean="0">
                          <a:solidFill>
                            <a:schemeClr val="bg1"/>
                          </a:solidFill>
                        </a:rPr>
                        <a:t>.  </a:t>
                      </a:r>
                      <a:r>
                        <a:rPr lang="en-US" sz="2400" u="none" baseline="0" smtClean="0">
                          <a:solidFill>
                            <a:schemeClr val="bg1"/>
                          </a:solidFill>
                        </a:rPr>
                        <a:t>  </a:t>
                      </a:r>
                      <a:r>
                        <a:rPr lang="en-US" sz="2400" smtClean="0">
                          <a:solidFill>
                            <a:schemeClr val="bg1"/>
                          </a:solidFill>
                        </a:rPr>
                        <a:t>Compare </a:t>
                      </a:r>
                      <a:r>
                        <a:rPr lang="en-US" sz="2400" dirty="0" smtClean="0">
                          <a:solidFill>
                            <a:schemeClr val="bg1"/>
                          </a:solidFill>
                        </a:rPr>
                        <a:t>Yahoo with Dewey and Library of Congress Classification</a:t>
                      </a:r>
                      <a:r>
                        <a:rPr lang="en-US" sz="2400" b="0" dirty="0" smtClean="0">
                          <a:solidFill>
                            <a:schemeClr val="bg1"/>
                          </a:solidFill>
                        </a:rPr>
                        <a:t> [p.</a:t>
                      </a:r>
                      <a:r>
                        <a:rPr lang="en-US" sz="2400" b="0" baseline="0" dirty="0" smtClean="0">
                          <a:solidFill>
                            <a:schemeClr val="bg1"/>
                          </a:solidFill>
                        </a:rPr>
                        <a:t> ~244 – </a:t>
                      </a:r>
                      <a:r>
                        <a:rPr lang="en-US" sz="2400" b="0" baseline="0" smtClean="0">
                          <a:solidFill>
                            <a:schemeClr val="bg1"/>
                          </a:solidFill>
                        </a:rPr>
                        <a:t>245</a:t>
                      </a:r>
                      <a:r>
                        <a:rPr lang="en-US" sz="2400" b="0" baseline="0" smtClean="0">
                          <a:solidFill>
                            <a:schemeClr val="bg1"/>
                          </a:solidFill>
                        </a:rPr>
                        <a:t>]  </a:t>
                      </a:r>
                      <a:r>
                        <a:rPr lang="en-US" sz="1800" b="0" baseline="0" smtClean="0">
                          <a:solidFill>
                            <a:schemeClr val="bg1"/>
                          </a:solidFill>
                        </a:rPr>
                        <a:t>8 min</a:t>
                      </a:r>
                      <a:endParaRPr lang="en-US" sz="1800" b="0" dirty="0">
                        <a:solidFill>
                          <a:schemeClr val="bg1"/>
                        </a:solidFill>
                      </a:endParaRPr>
                    </a:p>
                  </a:txBody>
                  <a:tcPr>
                    <a:solidFill>
                      <a:srgbClr val="000066"/>
                    </a:solidFill>
                  </a:tcPr>
                </a:tc>
              </a:tr>
            </a:tbl>
          </a:graphicData>
        </a:graphic>
      </p:graphicFrame>
      <p:pic>
        <p:nvPicPr>
          <p:cNvPr id="9" name="~PP3960.WAV">
            <a:hlinkClick r:id="" action="ppaction://media"/>
          </p:cNvPr>
          <p:cNvPicPr>
            <a:picLocks noChangeAspect="1"/>
          </p:cNvPicPr>
          <p:nvPr>
            <a:audioFile r:link="rId1"/>
            <p:extLst>
              <p:ext uri="{DAA4B4D4-6D71-4841-9C94-3DE7FCFB9230}">
                <p14:media xmlns:p14="http://schemas.microsoft.com/office/powerpoint/2010/main" r:embed="rId2">
                  <p14:trim st="6044.9872"/>
                </p14:media>
              </p:ext>
            </p:extLst>
          </p:nvPr>
        </p:nvPicPr>
        <p:blipFill>
          <a:blip r:embed="rId4" cstate="print"/>
          <a:stretch>
            <a:fillRect/>
          </a:stretch>
        </p:blipFill>
        <p:spPr>
          <a:xfrm>
            <a:off x="13030201" y="5486402"/>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22</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73290767"/>
              </p:ext>
            </p:extLst>
          </p:nvPr>
        </p:nvGraphicFramePr>
        <p:xfrm>
          <a:off x="381000" y="914400"/>
          <a:ext cx="7315200" cy="5562600"/>
        </p:xfrm>
        <a:graphic>
          <a:graphicData uri="http://schemas.openxmlformats.org/drawingml/2006/table">
            <a:tbl>
              <a:tblPr firstRow="1" bandRow="1">
                <a:tableStyleId>{5C22544A-7EE6-4342-B048-85BDC9FD1C3A}</a:tableStyleId>
              </a:tblPr>
              <a:tblGrid>
                <a:gridCol w="7315200"/>
              </a:tblGrid>
              <a:tr h="463550">
                <a:tc>
                  <a:txBody>
                    <a:bodyPr/>
                    <a:lstStyle/>
                    <a:p>
                      <a:pPr algn="ctr">
                        <a:spcBef>
                          <a:spcPts val="800"/>
                        </a:spcBef>
                      </a:pP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5099050">
                <a:tc>
                  <a:txBody>
                    <a:bodyPr/>
                    <a:lstStyle/>
                    <a:p>
                      <a:r>
                        <a:rPr lang="en-US" sz="1800" baseline="0" dirty="0" smtClean="0"/>
                        <a:t>Look over Figure W-4 on p. ~246 and briefly describe the differences you see between </a:t>
                      </a:r>
                    </a:p>
                    <a:p>
                      <a:pPr marL="285750" indent="-285750">
                        <a:buFont typeface="Arial" panose="020B0604020202020204" pitchFamily="34" charset="0"/>
                        <a:buChar char="•"/>
                      </a:pPr>
                      <a:r>
                        <a:rPr lang="en-US" sz="1800" baseline="0" dirty="0" smtClean="0"/>
                        <a:t>Yahoo Home and the </a:t>
                      </a:r>
                      <a:r>
                        <a:rPr lang="en-US" sz="1800" i="1" baseline="0" dirty="0" smtClean="0"/>
                        <a:t>State subdivision</a:t>
                      </a:r>
                    </a:p>
                    <a:p>
                      <a:pPr marL="285750" indent="-285750">
                        <a:buFont typeface="Arial" panose="020B0604020202020204" pitchFamily="34" charset="0"/>
                        <a:buChar char="•"/>
                      </a:pPr>
                      <a:r>
                        <a:rPr lang="en-US" sz="1800" i="1" baseline="0" dirty="0" smtClean="0"/>
                        <a:t>the State subdivision and the City subdivision.</a:t>
                      </a:r>
                    </a:p>
                    <a:p>
                      <a:endParaRPr lang="en-US" sz="1800" baseline="0" dirty="0" smtClean="0"/>
                    </a:p>
                    <a:p>
                      <a:r>
                        <a:rPr lang="en-US" sz="1800" b="1" baseline="0" dirty="0" smtClean="0"/>
                        <a:t>▸Answer E</a:t>
                      </a:r>
                      <a:r>
                        <a:rPr lang="en-US" sz="1800" b="0" baseline="0" dirty="0" smtClean="0"/>
                        <a:t> (if you are doing Yahoo for Assignment 13.2)</a:t>
                      </a:r>
                      <a:endParaRPr lang="en-US" sz="1800" b="1" baseline="0" dirty="0" smtClean="0"/>
                    </a:p>
                    <a:p>
                      <a:endParaRPr lang="en-US" sz="1800" b="1" baseline="0" dirty="0" smtClean="0">
                        <a:solidFill>
                          <a:srgbClr val="000000"/>
                        </a:solidFill>
                      </a:endParaRPr>
                    </a:p>
                    <a:p>
                      <a:r>
                        <a:rPr lang="en-US" sz="1800" b="1" baseline="0" dirty="0" smtClean="0"/>
                        <a:t>Come up with more thoughts on your own. </a:t>
                      </a:r>
                      <a:r>
                        <a:rPr lang="en-US" sz="1800" b="0" baseline="0" dirty="0" smtClean="0">
                          <a:solidFill>
                            <a:srgbClr val="000000"/>
                          </a:solidFill>
                        </a:rPr>
                        <a:t>Think about what topics are independent from geographic location and which depend on location.</a:t>
                      </a:r>
                    </a:p>
                    <a:p>
                      <a:endParaRPr lang="en-US" sz="1800" b="0" baseline="0" dirty="0" smtClean="0">
                        <a:solidFill>
                          <a:srgbClr val="000000"/>
                        </a:solidFill>
                      </a:endParaRPr>
                    </a:p>
                    <a:p>
                      <a:r>
                        <a:rPr lang="en-US" sz="1800" b="1" baseline="0" dirty="0" smtClean="0">
                          <a:solidFill>
                            <a:srgbClr val="000000"/>
                          </a:solidFill>
                        </a:rPr>
                        <a:t>Why has Craig's list many local sites?</a:t>
                      </a:r>
                      <a:r>
                        <a:rPr lang="en-US" sz="1800" b="0" baseline="0" dirty="0" smtClean="0">
                          <a:solidFill>
                            <a:srgbClr val="000000"/>
                          </a:solidFill>
                        </a:rPr>
                        <a:t> </a:t>
                      </a:r>
                      <a:r>
                        <a:rPr lang="en-US" sz="1800" b="0" baseline="0" dirty="0" smtClean="0">
                          <a:solidFill>
                            <a:srgbClr val="000000"/>
                          </a:solidFill>
                          <a:hlinkClick r:id="rId4"/>
                        </a:rPr>
                        <a:t>https://buffalo.craigslist.org/</a:t>
                      </a:r>
                      <a:endParaRPr lang="en-US" sz="1800" b="0" baseline="0" dirty="0" smtClean="0">
                        <a:solidFill>
                          <a:srgbClr val="000000"/>
                        </a:solidFill>
                      </a:endParaRPr>
                    </a:p>
                    <a:p>
                      <a:r>
                        <a:rPr lang="en-US" sz="1800" kern="1200" dirty="0" smtClean="0">
                          <a:solidFill>
                            <a:schemeClr val="dk1"/>
                          </a:solidFill>
                          <a:effectLst/>
                          <a:latin typeface="+mn-lt"/>
                          <a:ea typeface="+mn-ea"/>
                          <a:cs typeface="+mn-cs"/>
                        </a:rPr>
                        <a:t>Craigslist is a classified advertisements website with sections devoted to jobs, housing, personals, for sale, items wanted, services, community, gigs, résumés, and discussion forums.</a:t>
                      </a:r>
                    </a:p>
                    <a:p>
                      <a:r>
                        <a:rPr lang="en-US" sz="1800" b="0" kern="1200" dirty="0" smtClean="0">
                          <a:solidFill>
                            <a:schemeClr val="dk1"/>
                          </a:solidFill>
                          <a:effectLst/>
                          <a:latin typeface="+mn-lt"/>
                          <a:ea typeface="+mn-ea"/>
                          <a:cs typeface="+mn-cs"/>
                        </a:rPr>
                        <a:t>DS comment: I have</a:t>
                      </a:r>
                      <a:r>
                        <a:rPr lang="en-US" sz="1800" b="0" kern="1200" baseline="0" dirty="0" smtClean="0">
                          <a:solidFill>
                            <a:schemeClr val="dk1"/>
                          </a:solidFill>
                          <a:effectLst/>
                          <a:latin typeface="+mn-lt"/>
                          <a:ea typeface="+mn-ea"/>
                          <a:cs typeface="+mn-cs"/>
                        </a:rPr>
                        <a:t> the impression that classifieds and community forums are local, and discussion forums national, but I could not find out definitively</a:t>
                      </a:r>
                      <a:endParaRPr lang="en-US" sz="1400" b="0"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98108903"/>
              </p:ext>
            </p:extLst>
          </p:nvPr>
        </p:nvGraphicFramePr>
        <p:xfrm>
          <a:off x="990601" y="2286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algn="ctr"/>
                      <a:r>
                        <a:rPr lang="en-US" sz="2000" smtClean="0">
                          <a:solidFill>
                            <a:schemeClr val="tx1"/>
                          </a:solidFill>
                        </a:rPr>
                        <a:t>3b.  </a:t>
                      </a:r>
                      <a:r>
                        <a:rPr lang="en-US" sz="2000" dirty="0" smtClean="0">
                          <a:solidFill>
                            <a:schemeClr val="tx1"/>
                          </a:solidFill>
                        </a:rPr>
                        <a:t>Compare Yahoo Directory Home, State subdivision, and City subdivision</a:t>
                      </a:r>
                      <a:r>
                        <a:rPr lang="en-US" sz="2000" b="0" dirty="0" smtClean="0">
                          <a:solidFill>
                            <a:schemeClr val="tx1"/>
                          </a:solidFill>
                        </a:rPr>
                        <a:t> [p.</a:t>
                      </a:r>
                      <a:r>
                        <a:rPr lang="en-US" sz="2000" b="0" baseline="0" dirty="0" smtClean="0">
                          <a:solidFill>
                            <a:schemeClr val="tx1"/>
                          </a:solidFill>
                        </a:rPr>
                        <a:t> 246– 247]</a:t>
                      </a:r>
                      <a:endParaRPr lang="en-US" sz="2000" b="0" dirty="0">
                        <a:solidFill>
                          <a:schemeClr val="tx1"/>
                        </a:solidFill>
                      </a:endParaRPr>
                    </a:p>
                  </a:txBody>
                  <a:tcPr>
                    <a:noFill/>
                  </a:tcPr>
                </a:tc>
              </a:tr>
            </a:tbl>
          </a:graphicData>
        </a:graphic>
      </p:graphicFrame>
      <p:pic>
        <p:nvPicPr>
          <p:cNvPr id="9" name="~PP321.WAV">
            <a:hlinkClick r:id="" action="ppaction://media"/>
          </p:cNvPr>
          <p:cNvPicPr>
            <a:picLocks noChangeAspect="1"/>
          </p:cNvPicPr>
          <p:nvPr>
            <a:audioFile r:link="rId1"/>
            <p:extLst>
              <p:ext uri="{DAA4B4D4-6D71-4841-9C94-3DE7FCFB9230}">
                <p14:media xmlns:p14="http://schemas.microsoft.com/office/powerpoint/2010/main" r:embed="rId2">
                  <p14:trim st="4547.4664"/>
                </p14:media>
              </p:ext>
            </p:extLst>
          </p:nvPr>
        </p:nvPicPr>
        <p:blipFill>
          <a:blip r:embed="rId5" cstate="print"/>
          <a:stretch>
            <a:fillRect/>
          </a:stretch>
        </p:blipFill>
        <p:spPr>
          <a:xfrm>
            <a:off x="13487401" y="5257802"/>
            <a:ext cx="625475" cy="625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23</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379113320"/>
              </p:ext>
            </p:extLst>
          </p:nvPr>
        </p:nvGraphicFramePr>
        <p:xfrm>
          <a:off x="381000" y="914400"/>
          <a:ext cx="9982200" cy="5562600"/>
        </p:xfrm>
        <a:graphic>
          <a:graphicData uri="http://schemas.openxmlformats.org/drawingml/2006/table">
            <a:tbl>
              <a:tblPr firstRow="1" bandRow="1">
                <a:tableStyleId>{5C22544A-7EE6-4342-B048-85BDC9FD1C3A}</a:tableStyleId>
              </a:tblPr>
              <a:tblGrid>
                <a:gridCol w="9982200"/>
              </a:tblGrid>
              <a:tr h="463550">
                <a:tc>
                  <a:txBody>
                    <a:bodyPr/>
                    <a:lstStyle/>
                    <a:p>
                      <a:pPr algn="ctr">
                        <a:spcBef>
                          <a:spcPts val="800"/>
                        </a:spcBef>
                      </a:pP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p>
                      <a:r>
                        <a:rPr lang="en-US" sz="1800" baseline="0" dirty="0" smtClean="0"/>
                        <a:t>Figure W-5 (starting on p. ~249) gives a number of examples of category subdivisions.  </a:t>
                      </a:r>
                      <a:br>
                        <a:rPr lang="en-US" sz="1800" baseline="0" dirty="0" smtClean="0"/>
                      </a:br>
                      <a:r>
                        <a:rPr lang="en-US" sz="1800" baseline="0" dirty="0" smtClean="0"/>
                        <a:t>Where there are two groups, can you tell the difference between them?</a:t>
                      </a:r>
                    </a:p>
                    <a:p>
                      <a:endParaRPr lang="en-US" sz="1800" baseline="0" dirty="0" smtClean="0"/>
                    </a:p>
                    <a:p>
                      <a:r>
                        <a:rPr lang="en-US" sz="1800" baseline="0" dirty="0" smtClean="0"/>
                        <a:t>Write your observations on any two of the examples or state a general principle.</a:t>
                      </a:r>
                    </a:p>
                    <a:p>
                      <a:endParaRPr lang="en-US" sz="1800" baseline="0" dirty="0" smtClean="0"/>
                    </a:p>
                    <a:p>
                      <a:r>
                        <a:rPr lang="en-US" sz="1800" b="1" baseline="0" dirty="0" smtClean="0"/>
                        <a:t>▸Answer F </a:t>
                      </a:r>
                      <a:r>
                        <a:rPr lang="en-US" sz="1800" b="0" baseline="0" dirty="0" smtClean="0"/>
                        <a:t>(only if you do Yahoo for Assignment 13.2)</a:t>
                      </a:r>
                      <a:endParaRPr lang="en-US" sz="1800" b="1" baseline="0" dirty="0" smtClean="0"/>
                    </a:p>
                    <a:p>
                      <a:endParaRPr lang="en-US" sz="1800" b="1" baseline="0" dirty="0" smtClean="0"/>
                    </a:p>
                    <a:p>
                      <a:r>
                        <a:rPr lang="en-US" sz="1800" b="1" baseline="0" dirty="0" smtClean="0"/>
                        <a:t>On your own</a:t>
                      </a:r>
                    </a:p>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17168181"/>
              </p:ext>
            </p:extLst>
          </p:nvPr>
        </p:nvGraphicFramePr>
        <p:xfrm>
          <a:off x="990601" y="228600"/>
          <a:ext cx="12725400" cy="685800"/>
        </p:xfrm>
        <a:graphic>
          <a:graphicData uri="http://schemas.openxmlformats.org/drawingml/2006/table">
            <a:tbl>
              <a:tblPr firstRow="1" bandRow="1">
                <a:tableStyleId>{5C22544A-7EE6-4342-B048-85BDC9FD1C3A}</a:tableStyleId>
              </a:tblPr>
              <a:tblGrid>
                <a:gridCol w="12725400"/>
              </a:tblGrid>
              <a:tr h="685800">
                <a:tc>
                  <a:txBody>
                    <a:bodyPr/>
                    <a:lstStyle/>
                    <a:p>
                      <a:pPr algn="ctr"/>
                      <a:r>
                        <a:rPr lang="en-US" sz="2400" smtClean="0">
                          <a:solidFill>
                            <a:schemeClr val="bg1"/>
                          </a:solidFill>
                        </a:rPr>
                        <a:t>4.  </a:t>
                      </a:r>
                      <a:r>
                        <a:rPr lang="en-US" sz="2400" dirty="0" smtClean="0">
                          <a:solidFill>
                            <a:schemeClr val="bg1"/>
                          </a:solidFill>
                        </a:rPr>
                        <a:t>Examine some principles Yahoo uses when designing subdivisions </a:t>
                      </a:r>
                      <a:r>
                        <a:rPr lang="en-US" sz="2400" b="0" dirty="0" smtClean="0">
                          <a:solidFill>
                            <a:schemeClr val="bg1"/>
                          </a:solidFill>
                        </a:rPr>
                        <a:t>[p.</a:t>
                      </a:r>
                      <a:r>
                        <a:rPr lang="en-US" sz="2400" b="0" baseline="0" dirty="0" smtClean="0">
                          <a:solidFill>
                            <a:schemeClr val="bg1"/>
                          </a:solidFill>
                        </a:rPr>
                        <a:t> ~248 – </a:t>
                      </a:r>
                      <a:r>
                        <a:rPr lang="en-US" sz="2400" b="0" baseline="0" smtClean="0">
                          <a:solidFill>
                            <a:schemeClr val="bg1"/>
                          </a:solidFill>
                        </a:rPr>
                        <a:t>254</a:t>
                      </a:r>
                      <a:r>
                        <a:rPr lang="en-US" sz="2400" b="0" baseline="0" smtClean="0">
                          <a:solidFill>
                            <a:schemeClr val="bg1"/>
                          </a:solidFill>
                        </a:rPr>
                        <a:t>] </a:t>
                      </a:r>
                      <a:r>
                        <a:rPr lang="en-US" sz="1800" b="0" baseline="0" smtClean="0">
                          <a:solidFill>
                            <a:schemeClr val="bg1"/>
                          </a:solidFill>
                        </a:rPr>
                        <a:t>1 min</a:t>
                      </a:r>
                      <a:endParaRPr lang="en-US" sz="1800" b="0" dirty="0">
                        <a:solidFill>
                          <a:schemeClr val="bg1"/>
                        </a:solidFill>
                      </a:endParaRPr>
                    </a:p>
                  </a:txBody>
                  <a:tcPr>
                    <a:solidFill>
                      <a:srgbClr val="000066"/>
                    </a:solidFill>
                  </a:tcPr>
                </a:tc>
              </a:tr>
            </a:tbl>
          </a:graphicData>
        </a:graphic>
      </p:graphicFrame>
      <p:pic>
        <p:nvPicPr>
          <p:cNvPr id="9" name="~PP263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3868401" y="5334002"/>
            <a:ext cx="601663" cy="60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24</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221942035"/>
              </p:ext>
            </p:extLst>
          </p:nvPr>
        </p:nvGraphicFramePr>
        <p:xfrm>
          <a:off x="381000" y="914400"/>
          <a:ext cx="8534399" cy="5562600"/>
        </p:xfrm>
        <a:graphic>
          <a:graphicData uri="http://schemas.openxmlformats.org/drawingml/2006/table">
            <a:tbl>
              <a:tblPr firstRow="1" bandRow="1">
                <a:tableStyleId>{5C22544A-7EE6-4342-B048-85BDC9FD1C3A}</a:tableStyleId>
              </a:tblPr>
              <a:tblGrid>
                <a:gridCol w="8534399"/>
              </a:tblGrid>
              <a:tr h="463550">
                <a:tc>
                  <a:txBody>
                    <a:bodyPr/>
                    <a:lstStyle/>
                    <a:p>
                      <a:pPr algn="ctr">
                        <a:spcBef>
                          <a:spcPts val="800"/>
                        </a:spcBef>
                      </a:pPr>
                      <a:r>
                        <a:rPr lang="en-US" sz="1800" b="1" dirty="0" smtClean="0">
                          <a:solidFill>
                            <a:srgbClr val="000000"/>
                          </a:solidFill>
                        </a:rPr>
                        <a:t>Facets in Yahoo</a:t>
                      </a:r>
                    </a:p>
                  </a:txBody>
                  <a:tcPr>
                    <a:lnB w="12700" cap="flat" cmpd="sng" algn="ctr">
                      <a:solidFill>
                        <a:schemeClr val="tx1"/>
                      </a:solidFill>
                      <a:prstDash val="solid"/>
                      <a:round/>
                      <a:headEnd type="none" w="med" len="med"/>
                      <a:tailEnd type="none" w="med" len="med"/>
                    </a:lnB>
                    <a:noFill/>
                  </a:tcPr>
                </a:tc>
              </a:tr>
              <a:tr h="5099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For this analysis, use Figure  4 starting on p. </a:t>
                      </a:r>
                      <a:r>
                        <a:rPr kumimoji="0" lang="en-US" sz="1800" b="0" i="0" u="none" strike="noStrike" kern="1200" cap="none" spc="0" normalizeH="0" baseline="0" noProof="0" smtClean="0">
                          <a:ln>
                            <a:noFill/>
                          </a:ln>
                          <a:solidFill>
                            <a:prstClr val="black"/>
                          </a:solidFill>
                          <a:effectLst/>
                          <a:uLnTx/>
                          <a:uFillTx/>
                          <a:latin typeface="+mn-lt"/>
                          <a:ea typeface="+mn-ea"/>
                          <a:cs typeface="+mn-cs"/>
                        </a:rPr>
                        <a:t>~</a:t>
                      </a:r>
                      <a:r>
                        <a:rPr kumimoji="0" lang="en-US" sz="1800" b="1" i="0" u="sng" strike="noStrike" kern="1200" cap="none" spc="0" normalizeH="0" baseline="0" noProof="0" smtClean="0">
                          <a:ln>
                            <a:noFill/>
                          </a:ln>
                          <a:solidFill>
                            <a:prstClr val="black"/>
                          </a:solidFill>
                          <a:effectLst/>
                          <a:uLnTx/>
                          <a:uFillTx/>
                          <a:latin typeface="+mn-lt"/>
                          <a:ea typeface="+mn-ea"/>
                          <a:cs typeface="+mn-cs"/>
                        </a:rPr>
                        <a:t>271  </a:t>
                      </a:r>
                      <a:r>
                        <a:rPr kumimoji="0" lang="en-US" sz="1800" b="1" i="0" u="none" strike="noStrike" kern="1200" cap="none" spc="0" normalizeH="0" baseline="0" noProof="0" dirty="0" smtClean="0">
                          <a:ln>
                            <a:noFill/>
                          </a:ln>
                          <a:solidFill>
                            <a:srgbClr val="FF0000"/>
                          </a:solidFill>
                          <a:effectLst/>
                          <a:uLnTx/>
                          <a:uFillTx/>
                          <a:latin typeface="+mn-lt"/>
                          <a:ea typeface="+mn-ea"/>
                          <a:cs typeface="+mn-cs"/>
                        </a:rPr>
                        <a:t>(ignore page number in the audio)</a:t>
                      </a:r>
                    </a:p>
                    <a:p>
                      <a:endParaRPr lang="en-US" sz="1800" baseline="0" dirty="0" smtClean="0"/>
                    </a:p>
                    <a:p>
                      <a:r>
                        <a:rPr lang="en-US" sz="1800" baseline="0" dirty="0" smtClean="0"/>
                        <a:t>Identify entity types / facets that occur throughout the Yahoo classification, preferably with some frequently occurring concepts under each.  You can also mention concepts that occur as components in many places but that you cannot assign to a facet.  </a:t>
                      </a:r>
                    </a:p>
                    <a:p>
                      <a:endParaRPr lang="en-US" sz="1800" baseline="0" dirty="0" smtClean="0"/>
                    </a:p>
                    <a:p>
                      <a:r>
                        <a:rPr lang="en-US" sz="1800" baseline="0" dirty="0" smtClean="0"/>
                        <a:t>For example, look for long runs of languages in several places.  Rest on your own.</a:t>
                      </a:r>
                    </a:p>
                    <a:p>
                      <a:endParaRPr lang="en-US" sz="1800" baseline="0" dirty="0" smtClean="0"/>
                    </a:p>
                    <a:p>
                      <a:r>
                        <a:rPr lang="en-US" sz="1800" baseline="0" dirty="0" smtClean="0"/>
                        <a:t>Your listing would be the beginning of a faceted </a:t>
                      </a:r>
                      <a:r>
                        <a:rPr lang="en-US" sz="1800" i="1" baseline="0" dirty="0" smtClean="0"/>
                        <a:t>core classification </a:t>
                      </a:r>
                      <a:r>
                        <a:rPr lang="en-US" sz="1800" i="0" baseline="0" dirty="0" smtClean="0"/>
                        <a:t>for Yahoo (see </a:t>
                      </a:r>
                      <a:r>
                        <a:rPr lang="en-US" sz="1800" i="1" baseline="0" dirty="0" smtClean="0"/>
                        <a:t>Organizing Information, </a:t>
                      </a:r>
                      <a:r>
                        <a:rPr lang="en-US" sz="1800" i="0" baseline="0" dirty="0" smtClean="0"/>
                        <a:t>p. 299, paragraph 1 and Section 15.6, p. 322-323</a:t>
                      </a:r>
                      <a:r>
                        <a:rPr lang="en-US" sz="1800" i="1" baseline="0" dirty="0" smtClean="0"/>
                        <a:t>).</a:t>
                      </a:r>
                    </a:p>
                    <a:p>
                      <a:endParaRPr lang="en-US" sz="1800" i="1" baseline="0" dirty="0" smtClean="0"/>
                    </a:p>
                    <a:p>
                      <a:r>
                        <a:rPr lang="en-US" sz="1800" baseline="0" dirty="0" smtClean="0"/>
                        <a:t>It would be interesting to find out how many elemental concepts are in this core classification and how many precombined categories Yahoo has in its </a:t>
                      </a:r>
                      <a:r>
                        <a:rPr lang="en-US" sz="1800" i="1" baseline="0" dirty="0" smtClean="0"/>
                        <a:t>extended classification..</a:t>
                      </a:r>
                    </a:p>
                    <a:p>
                      <a:endParaRPr lang="en-US" sz="1800" b="1" i="1"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smtClean="0"/>
                        <a:t>Answer G </a:t>
                      </a:r>
                      <a:r>
                        <a:rPr lang="en-US" sz="1800" b="0" baseline="0" dirty="0" smtClean="0"/>
                        <a:t>(only if you do Yahoo for Assignment 13.2)</a:t>
                      </a:r>
                      <a:endParaRPr lang="en-US" sz="1800" b="1" baseline="0" dirty="0" smtClean="0"/>
                    </a:p>
                    <a:p>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32716513"/>
              </p:ext>
            </p:extLst>
          </p:nvPr>
        </p:nvGraphicFramePr>
        <p:xfrm>
          <a:off x="990601" y="228600"/>
          <a:ext cx="12725400" cy="609600"/>
        </p:xfrm>
        <a:graphic>
          <a:graphicData uri="http://schemas.openxmlformats.org/drawingml/2006/table">
            <a:tbl>
              <a:tblPr firstRow="1" bandRow="1">
                <a:tableStyleId>{5C22544A-7EE6-4342-B048-85BDC9FD1C3A}</a:tableStyleId>
              </a:tblPr>
              <a:tblGrid>
                <a:gridCol w="12725400"/>
              </a:tblGrid>
              <a:tr h="609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smtClean="0">
                          <a:solidFill>
                            <a:schemeClr val="bg1"/>
                          </a:solidFill>
                        </a:rPr>
                        <a:t>5.  </a:t>
                      </a:r>
                      <a:r>
                        <a:rPr lang="en-US" sz="2800" dirty="0" smtClean="0">
                          <a:solidFill>
                            <a:schemeClr val="bg1"/>
                          </a:solidFill>
                        </a:rPr>
                        <a:t>Overall facet analysis of the Yahoo classification </a:t>
                      </a:r>
                      <a:r>
                        <a:rPr lang="en-US" sz="2800" b="0" dirty="0" smtClean="0">
                          <a:solidFill>
                            <a:schemeClr val="bg1"/>
                          </a:solidFill>
                        </a:rPr>
                        <a:t>[repeated from p. </a:t>
                      </a:r>
                      <a:r>
                        <a:rPr lang="en-US" sz="2800" b="0" smtClean="0">
                          <a:solidFill>
                            <a:schemeClr val="bg1"/>
                          </a:solidFill>
                        </a:rPr>
                        <a:t>255</a:t>
                      </a:r>
                      <a:r>
                        <a:rPr lang="en-US" sz="2800" b="0" smtClean="0">
                          <a:solidFill>
                            <a:schemeClr val="bg1"/>
                          </a:solidFill>
                        </a:rPr>
                        <a:t>] </a:t>
                      </a:r>
                      <a:r>
                        <a:rPr lang="en-US" sz="2000" b="0" smtClean="0">
                          <a:solidFill>
                            <a:schemeClr val="tx1"/>
                          </a:solidFill>
                        </a:rPr>
                        <a:t>   </a:t>
                      </a:r>
                      <a:r>
                        <a:rPr lang="en-US" sz="1800" b="0" smtClean="0">
                          <a:solidFill>
                            <a:schemeClr val="bg1"/>
                          </a:solidFill>
                        </a:rPr>
                        <a:t> 5 min</a:t>
                      </a:r>
                      <a:endParaRPr lang="en-US" sz="1800" dirty="0">
                        <a:solidFill>
                          <a:schemeClr val="bg1"/>
                        </a:solidFill>
                      </a:endParaRPr>
                    </a:p>
                  </a:txBody>
                  <a:tcPr>
                    <a:solidFill>
                      <a:srgbClr val="000066"/>
                    </a:solidFill>
                  </a:tcPr>
                </a:tc>
              </a:tr>
            </a:tbl>
          </a:graphicData>
        </a:graphic>
      </p:graphicFrame>
      <p:pic>
        <p:nvPicPr>
          <p:cNvPr id="11" name="~PP565.WAV">
            <a:hlinkClick r:id="" action="ppaction://media"/>
          </p:cNvPr>
          <p:cNvPicPr>
            <a:picLocks noChangeAspect="1"/>
          </p:cNvPicPr>
          <p:nvPr>
            <a:audioFile r:link="rId1"/>
            <p:extLst>
              <p:ext uri="{DAA4B4D4-6D71-4841-9C94-3DE7FCFB9230}">
                <p14:media xmlns:p14="http://schemas.microsoft.com/office/powerpoint/2010/main" r:embed="rId2">
                  <p14:trim st="4348.9252"/>
                </p14:media>
              </p:ext>
            </p:extLst>
          </p:nvPr>
        </p:nvPicPr>
        <p:blipFill>
          <a:blip r:embed="rId4" cstate="print"/>
          <a:stretch>
            <a:fillRect/>
          </a:stretch>
        </p:blipFill>
        <p:spPr>
          <a:xfrm>
            <a:off x="13944600" y="5486402"/>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25</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79848356"/>
              </p:ext>
            </p:extLst>
          </p:nvPr>
        </p:nvGraphicFramePr>
        <p:xfrm>
          <a:off x="381001" y="914400"/>
          <a:ext cx="4495800" cy="5562600"/>
        </p:xfrm>
        <a:graphic>
          <a:graphicData uri="http://schemas.openxmlformats.org/drawingml/2006/table">
            <a:tbl>
              <a:tblPr firstRow="1" bandRow="1">
                <a:tableStyleId>{5C22544A-7EE6-4342-B048-85BDC9FD1C3A}</a:tableStyleId>
              </a:tblPr>
              <a:tblGrid>
                <a:gridCol w="4046220"/>
                <a:gridCol w="449580"/>
              </a:tblGrid>
              <a:tr h="463550">
                <a:tc>
                  <a:txBody>
                    <a:bodyPr/>
                    <a:lstStyle/>
                    <a:p>
                      <a:pPr algn="ctr">
                        <a:spcBef>
                          <a:spcPts val="800"/>
                        </a:spcBef>
                      </a:pPr>
                      <a:r>
                        <a:rPr lang="en-US" sz="1800" b="1" dirty="0" smtClean="0">
                          <a:solidFill>
                            <a:srgbClr val="000000"/>
                          </a:solidFill>
                        </a:rPr>
                        <a:t>Read p. ~257 - 258</a:t>
                      </a:r>
                    </a:p>
                  </a:txBody>
                  <a:tcPr>
                    <a:lnB w="12700" cap="flat" cmpd="sng" algn="ctr">
                      <a:solidFill>
                        <a:schemeClr val="tx1"/>
                      </a:solidFill>
                      <a:prstDash val="solid"/>
                      <a:round/>
                      <a:headEnd type="none" w="med" len="med"/>
                      <a:tailEnd type="none" w="med" len="med"/>
                    </a:lnB>
                    <a:noFill/>
                  </a:tcPr>
                </a:tc>
                <a:tc>
                  <a:txBody>
                    <a:bodyPr/>
                    <a:lstStyle/>
                    <a:p>
                      <a:pPr algn="ctr">
                        <a:spcBef>
                          <a:spcPts val="800"/>
                        </a:spcBef>
                      </a:pPr>
                      <a:endParaRPr lang="en-US" sz="1800" b="1" dirty="0" smtClean="0">
                        <a:solidFill>
                          <a:srgbClr val="000000"/>
                        </a:solidFill>
                      </a:endParaRP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c>
                  <a:txBody>
                    <a:bodyPr/>
                    <a:lstStyle/>
                    <a:p>
                      <a:pPr>
                        <a:spcBef>
                          <a:spcPts val="800"/>
                        </a:spcBef>
                      </a:pPr>
                      <a:endParaRPr lang="en-US" sz="1400" b="0" dirty="0" smtClean="0">
                        <a:solidFill>
                          <a:srgbClr val="000000"/>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00174806"/>
              </p:ext>
            </p:extLst>
          </p:nvPr>
        </p:nvGraphicFramePr>
        <p:xfrm>
          <a:off x="457200" y="304800"/>
          <a:ext cx="14173200" cy="457200"/>
        </p:xfrm>
        <a:graphic>
          <a:graphicData uri="http://schemas.openxmlformats.org/drawingml/2006/table">
            <a:tbl>
              <a:tblPr firstRow="1" bandRow="1">
                <a:tableStyleId>{5C22544A-7EE6-4342-B048-85BDC9FD1C3A}</a:tableStyleId>
              </a:tblPr>
              <a:tblGrid>
                <a:gridCol w="14173200"/>
              </a:tblGrid>
              <a:tr h="370840">
                <a:tc>
                  <a:txBody>
                    <a:bodyPr/>
                    <a:lstStyle/>
                    <a:p>
                      <a:pPr algn="ctr"/>
                      <a:r>
                        <a:rPr lang="en-US" sz="2400" smtClean="0">
                          <a:solidFill>
                            <a:schemeClr val="bg1"/>
                          </a:solidFill>
                        </a:rPr>
                        <a:t>6.</a:t>
                      </a:r>
                      <a:r>
                        <a:rPr lang="en-US" sz="2400" baseline="0" smtClean="0">
                          <a:solidFill>
                            <a:schemeClr val="bg1"/>
                          </a:solidFill>
                        </a:rPr>
                        <a:t> </a:t>
                      </a:r>
                      <a:r>
                        <a:rPr lang="en-US" sz="2400" smtClean="0">
                          <a:solidFill>
                            <a:schemeClr val="bg1"/>
                          </a:solidFill>
                        </a:rPr>
                        <a:t>Filled-in </a:t>
                      </a:r>
                      <a:r>
                        <a:rPr lang="en-US" sz="2400" dirty="0" smtClean="0">
                          <a:solidFill>
                            <a:schemeClr val="bg1"/>
                          </a:solidFill>
                        </a:rPr>
                        <a:t>Outline for the analysis</a:t>
                      </a:r>
                      <a:r>
                        <a:rPr lang="en-US" sz="2400" baseline="0" dirty="0" smtClean="0">
                          <a:solidFill>
                            <a:schemeClr val="bg1"/>
                          </a:solidFill>
                        </a:rPr>
                        <a:t> of KOS: Yahoo, </a:t>
                      </a:r>
                      <a:r>
                        <a:rPr lang="en-US" sz="2400" b="0" baseline="0" dirty="0" smtClean="0">
                          <a:solidFill>
                            <a:schemeClr val="bg1"/>
                          </a:solidFill>
                        </a:rPr>
                        <a:t>purple sheet p. ~257 (no page no., following p. ~</a:t>
                      </a:r>
                      <a:r>
                        <a:rPr lang="en-US" sz="2400" b="0" baseline="0" smtClean="0">
                          <a:solidFill>
                            <a:schemeClr val="bg1"/>
                          </a:solidFill>
                        </a:rPr>
                        <a:t>256</a:t>
                      </a:r>
                      <a:r>
                        <a:rPr lang="en-US" sz="2400" b="0" baseline="0" smtClean="0">
                          <a:solidFill>
                            <a:schemeClr val="bg1"/>
                          </a:solidFill>
                        </a:rPr>
                        <a:t>) </a:t>
                      </a:r>
                      <a:r>
                        <a:rPr lang="en-US" sz="2000" b="0" baseline="0" smtClean="0">
                          <a:solidFill>
                            <a:schemeClr val="tx1"/>
                          </a:solidFill>
                        </a:rPr>
                        <a:t>  </a:t>
                      </a:r>
                      <a:r>
                        <a:rPr lang="en-US" sz="1800" b="0" baseline="0" smtClean="0">
                          <a:solidFill>
                            <a:schemeClr val="bg1"/>
                          </a:solidFill>
                        </a:rPr>
                        <a:t> 5 min</a:t>
                      </a:r>
                      <a:endParaRPr lang="en-US" sz="1800" dirty="0">
                        <a:solidFill>
                          <a:schemeClr val="bg1"/>
                        </a:solidFill>
                      </a:endParaRPr>
                    </a:p>
                  </a:txBody>
                  <a:tcPr>
                    <a:solidFill>
                      <a:srgbClr val="000066"/>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26</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798348202"/>
              </p:ext>
            </p:extLst>
          </p:nvPr>
        </p:nvGraphicFramePr>
        <p:xfrm>
          <a:off x="381000" y="914400"/>
          <a:ext cx="6477000" cy="5840730"/>
        </p:xfrm>
        <a:graphic>
          <a:graphicData uri="http://schemas.openxmlformats.org/drawingml/2006/table">
            <a:tbl>
              <a:tblPr firstRow="1" bandRow="1">
                <a:tableStyleId>{5C22544A-7EE6-4342-B048-85BDC9FD1C3A}</a:tableStyleId>
              </a:tblPr>
              <a:tblGrid>
                <a:gridCol w="5829300"/>
                <a:gridCol w="647700"/>
              </a:tblGrid>
              <a:tr h="463550">
                <a:tc>
                  <a:txBody>
                    <a:bodyPr/>
                    <a:lstStyle/>
                    <a:p>
                      <a:pPr algn="ctr">
                        <a:spcBef>
                          <a:spcPts val="800"/>
                        </a:spcBef>
                      </a:pPr>
                      <a:r>
                        <a:rPr lang="en-US" sz="1800" b="1" dirty="0" smtClean="0">
                          <a:solidFill>
                            <a:srgbClr val="000000"/>
                          </a:solidFill>
                        </a:rPr>
                        <a:t>On your</a:t>
                      </a:r>
                      <a:r>
                        <a:rPr lang="en-US" sz="1800" b="1" baseline="0" dirty="0" smtClean="0">
                          <a:solidFill>
                            <a:srgbClr val="000000"/>
                          </a:solidFill>
                        </a:rPr>
                        <a:t> own (if you do Yahoo for Assignment 13.2)</a:t>
                      </a:r>
                    </a:p>
                    <a:p>
                      <a:pPr algn="ctr">
                        <a:spcBef>
                          <a:spcPts val="800"/>
                        </a:spcBef>
                      </a:pPr>
                      <a:r>
                        <a:rPr lang="en-US" sz="1800" b="1" baseline="0" dirty="0" smtClean="0">
                          <a:solidFill>
                            <a:srgbClr val="000000"/>
                          </a:solidFill>
                        </a:rPr>
                        <a:t>Otherwise you  are done</a:t>
                      </a: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c>
                  <a:txBody>
                    <a:bodyPr/>
                    <a:lstStyle/>
                    <a:p>
                      <a:pPr algn="ctr">
                        <a:spcBef>
                          <a:spcPts val="800"/>
                        </a:spcBef>
                      </a:pPr>
                      <a:endParaRPr lang="en-US" sz="1800" b="1" dirty="0" smtClean="0">
                        <a:solidFill>
                          <a:srgbClr val="000000"/>
                        </a:solidFill>
                      </a:endParaRP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c>
                  <a:txBody>
                    <a:bodyPr/>
                    <a:lstStyle/>
                    <a:p>
                      <a:pPr>
                        <a:spcBef>
                          <a:spcPts val="800"/>
                        </a:spcBef>
                      </a:pPr>
                      <a:endParaRPr lang="en-US" sz="1400" b="0" dirty="0" smtClean="0">
                        <a:solidFill>
                          <a:srgbClr val="000000"/>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48271337"/>
              </p:ext>
            </p:extLst>
          </p:nvPr>
        </p:nvGraphicFramePr>
        <p:xfrm>
          <a:off x="990601" y="2286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algn="ctr"/>
                      <a:r>
                        <a:rPr lang="en-US" sz="2000" dirty="0" smtClean="0">
                          <a:solidFill>
                            <a:schemeClr val="tx1"/>
                          </a:solidFill>
                        </a:rPr>
                        <a:t>Indexing and query formulation.  Using the Yahoo Classification</a:t>
                      </a:r>
                      <a:r>
                        <a:rPr lang="en-US" sz="2000" b="0" dirty="0" smtClean="0">
                          <a:solidFill>
                            <a:schemeClr val="tx1"/>
                          </a:solidFill>
                        </a:rPr>
                        <a:t>,</a:t>
                      </a:r>
                      <a:r>
                        <a:rPr lang="en-US" sz="2000" b="0" baseline="0" dirty="0" smtClean="0">
                          <a:solidFill>
                            <a:schemeClr val="tx1"/>
                          </a:solidFill>
                        </a:rPr>
                        <a:t> p. ~259</a:t>
                      </a:r>
                      <a:endParaRPr lang="en-US" sz="2000" dirty="0">
                        <a:solidFill>
                          <a:schemeClr val="tx1"/>
                        </a:solidFill>
                      </a:endParaRPr>
                    </a:p>
                  </a:txBody>
                  <a:tcPr>
                    <a:noFill/>
                  </a:tcPr>
                </a:tc>
              </a:tr>
            </a:tbl>
          </a:graphicData>
        </a:graphic>
      </p:graphicFrame>
      <p:pic>
        <p:nvPicPr>
          <p:cNvPr id="9" name="~PP26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5139989" y="645319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27</a:t>
            </a:fld>
            <a:endParaRPr lang="en-US" dirty="0">
              <a:solidFill>
                <a:srgbClr val="000066"/>
              </a:solidFill>
            </a:endParaRPr>
          </a:p>
        </p:txBody>
      </p:sp>
      <p:graphicFrame>
        <p:nvGraphicFramePr>
          <p:cNvPr id="7" name="Table 6"/>
          <p:cNvGraphicFramePr>
            <a:graphicFrameLocks noGrp="1"/>
          </p:cNvGraphicFramePr>
          <p:nvPr/>
        </p:nvGraphicFramePr>
        <p:xfrm>
          <a:off x="381000" y="914400"/>
          <a:ext cx="11201400" cy="5791200"/>
        </p:xfrm>
        <a:graphic>
          <a:graphicData uri="http://schemas.openxmlformats.org/drawingml/2006/table">
            <a:tbl>
              <a:tblPr firstRow="1" bandRow="1">
                <a:tableStyleId>{5C22544A-7EE6-4342-B048-85BDC9FD1C3A}</a:tableStyleId>
              </a:tblPr>
              <a:tblGrid>
                <a:gridCol w="11201400"/>
              </a:tblGrid>
              <a:tr h="441384">
                <a:tc>
                  <a:txBody>
                    <a:bodyPr/>
                    <a:lstStyle/>
                    <a:p>
                      <a:pPr algn="ctr">
                        <a:spcBef>
                          <a:spcPts val="800"/>
                        </a:spcBef>
                      </a:pPr>
                      <a:r>
                        <a:rPr lang="en-US" sz="1800" b="1" dirty="0" smtClean="0">
                          <a:solidFill>
                            <a:srgbClr val="000000"/>
                          </a:solidFill>
                        </a:rPr>
                        <a:t>The Yahoo “multi-tree” </a:t>
                      </a:r>
                      <a:r>
                        <a:rPr lang="en-US" sz="1800" b="0" dirty="0" smtClean="0">
                          <a:solidFill>
                            <a:srgbClr val="000000"/>
                          </a:solidFill>
                        </a:rPr>
                        <a:t>[from</a:t>
                      </a:r>
                      <a:r>
                        <a:rPr lang="en-US" sz="1800" b="0" baseline="0" dirty="0" smtClean="0">
                          <a:solidFill>
                            <a:srgbClr val="000000"/>
                          </a:solidFill>
                        </a:rPr>
                        <a:t> p. 200]  Another example</a:t>
                      </a:r>
                      <a:endParaRPr lang="en-US" sz="1800" b="0"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5349816">
                <a:tc>
                  <a:txBody>
                    <a:bodyPr/>
                    <a:lstStyle/>
                    <a:p>
                      <a:r>
                        <a:rPr lang="en-US" sz="1800" baseline="0" dirty="0" smtClean="0"/>
                        <a:t>As you know from Chapters 14 and 15, a compound concept fits in many places in a hierarchy.  Put differently, in the Yahoo subject directory, a precombined category should be reachable thorough multiple paths down.  How does Yahoo handle this problem?  Probe the following example:</a:t>
                      </a:r>
                    </a:p>
                    <a:p>
                      <a:endParaRPr lang="en-US" sz="1800" baseline="0" dirty="0" smtClean="0"/>
                    </a:p>
                    <a:p>
                      <a:r>
                        <a:rPr lang="en-US" sz="1800" baseline="0" dirty="0" smtClean="0"/>
                        <a:t>Click down to  </a:t>
                      </a:r>
                      <a:r>
                        <a:rPr lang="en-US" sz="1800" i="1" baseline="0" dirty="0" smtClean="0"/>
                        <a:t>Directory &gt; Education &gt; K-12 </a:t>
                      </a:r>
                    </a:p>
                    <a:p>
                      <a:pPr>
                        <a:spcBef>
                          <a:spcPts val="1000"/>
                        </a:spcBef>
                      </a:pPr>
                      <a:r>
                        <a:rPr lang="en-US" sz="1800" b="1" i="1" baseline="0" dirty="0" smtClean="0"/>
                        <a:t>Schools </a:t>
                      </a:r>
                      <a:r>
                        <a:rPr lang="en-US" sz="1800" b="1" baseline="0" dirty="0" smtClean="0"/>
                        <a:t>		</a:t>
                      </a:r>
                      <a:r>
                        <a:rPr lang="en-US" sz="1800" b="0" baseline="0" dirty="0" smtClean="0"/>
                        <a:t>From here on</a:t>
                      </a:r>
                      <a:r>
                        <a:rPr lang="en-US" sz="1800" b="1" baseline="0" dirty="0" smtClean="0"/>
                        <a:t>, </a:t>
                      </a:r>
                      <a:r>
                        <a:rPr lang="en-US" sz="1800" b="0" baseline="0" dirty="0" smtClean="0"/>
                        <a:t>observe the breadcrumb trail on top as you click your way through the  hierarchy</a:t>
                      </a:r>
                      <a:endParaRPr lang="en-US" sz="1800" b="1" baseline="0" dirty="0" smtClean="0"/>
                    </a:p>
                    <a:p>
                      <a:pPr>
                        <a:spcBef>
                          <a:spcPts val="1000"/>
                        </a:spcBef>
                      </a:pPr>
                      <a:r>
                        <a:rPr lang="en-US" sz="1800" baseline="0" dirty="0" smtClean="0"/>
                        <a:t>Click on </a:t>
                      </a:r>
                      <a:r>
                        <a:rPr lang="en-US" sz="1800" i="1" baseline="0" dirty="0" smtClean="0"/>
                        <a:t>Magnet</a:t>
                      </a:r>
                    </a:p>
                    <a:p>
                      <a:pPr>
                        <a:spcBef>
                          <a:spcPts val="1000"/>
                        </a:spcBef>
                      </a:pPr>
                      <a:r>
                        <a:rPr lang="en-US" sz="1800" baseline="0" dirty="0" smtClean="0"/>
                        <a:t>Click on </a:t>
                      </a:r>
                      <a:r>
                        <a:rPr lang="en-US" sz="1800" i="1" baseline="0" dirty="0" smtClean="0"/>
                        <a:t>Christian@	</a:t>
                      </a:r>
                      <a:r>
                        <a:rPr lang="en-US" sz="1800" i="0" baseline="0" dirty="0" smtClean="0"/>
                        <a:t>	What happened to the bread crumb trail?</a:t>
                      </a:r>
                      <a:endParaRPr lang="en-US" sz="1800" i="1" baseline="0" dirty="0" smtClean="0"/>
                    </a:p>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nvGraphicFramePr>
        <p:xfrm>
          <a:off x="990601" y="2286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Hidden slide      1.  General layout of the classification.  Formal structure</a:t>
                      </a:r>
                      <a:endParaRPr lang="en-US" sz="2000" dirty="0">
                        <a:solidFill>
                          <a:schemeClr val="tx1"/>
                        </a:solidFill>
                      </a:endParaRPr>
                    </a:p>
                  </a:txBody>
                  <a:tcPr>
                    <a:noFill/>
                  </a:tcPr>
                </a:tc>
              </a:tr>
            </a:tbl>
          </a:graphicData>
        </a:graphic>
      </p:graphicFrame>
      <p:pic>
        <p:nvPicPr>
          <p:cNvPr id="10" name="~PP39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5139989" y="6453190"/>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32" y="228600"/>
            <a:ext cx="9927167" cy="609600"/>
          </a:xfrm>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3</a:t>
            </a:fld>
            <a:endParaRPr lang="en-US" dirty="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95421054"/>
              </p:ext>
            </p:extLst>
          </p:nvPr>
        </p:nvGraphicFramePr>
        <p:xfrm>
          <a:off x="457200" y="990600"/>
          <a:ext cx="9829800" cy="5684517"/>
        </p:xfrm>
        <a:graphic>
          <a:graphicData uri="http://schemas.openxmlformats.org/drawingml/2006/table">
            <a:tbl>
              <a:tblPr firstRow="1" bandRow="1">
                <a:tableStyleId>{1FECB4D8-DB02-4DC6-A0A2-4F2EBAE1DC90}</a:tableStyleId>
              </a:tblPr>
              <a:tblGrid>
                <a:gridCol w="6856081"/>
                <a:gridCol w="1830719"/>
                <a:gridCol w="1143000"/>
              </a:tblGrid>
              <a:tr h="503199">
                <a:tc>
                  <a:txBody>
                    <a:bodyPr/>
                    <a:lstStyle/>
                    <a:p>
                      <a:pPr marL="0" marR="0">
                        <a:spcBef>
                          <a:spcPts val="1200"/>
                        </a:spcBef>
                        <a:spcAft>
                          <a:spcPts val="0"/>
                        </a:spcAft>
                      </a:pPr>
                      <a:r>
                        <a:rPr lang="en-US" sz="2000" dirty="0">
                          <a:solidFill>
                            <a:schemeClr val="tx1"/>
                          </a:solidFill>
                          <a:effectLst/>
                          <a:latin typeface="+mn-lt"/>
                        </a:rPr>
                        <a:t>Title</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ctr">
                        <a:spcBef>
                          <a:spcPts val="1200"/>
                        </a:spcBef>
                        <a:spcAft>
                          <a:spcPts val="0"/>
                        </a:spcAft>
                      </a:pPr>
                      <a:r>
                        <a:rPr lang="en-US" sz="2000" dirty="0">
                          <a:solidFill>
                            <a:schemeClr val="tx1"/>
                          </a:solidFill>
                          <a:effectLst/>
                          <a:latin typeface="+mn-lt"/>
                        </a:rPr>
                        <a:t>Slides</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spcBef>
                          <a:spcPts val="1200"/>
                        </a:spcBef>
                        <a:spcAft>
                          <a:spcPts val="0"/>
                        </a:spcAft>
                      </a:pPr>
                      <a:r>
                        <a:rPr lang="en-US" sz="2000" dirty="0">
                          <a:solidFill>
                            <a:schemeClr val="tx1"/>
                          </a:solidFill>
                          <a:effectLst/>
                          <a:latin typeface="+mn-lt"/>
                        </a:rPr>
                        <a:t>Time</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63877">
                <a:tc>
                  <a:txBody>
                    <a:bodyPr/>
                    <a:lstStyle/>
                    <a:p>
                      <a:pPr marL="0" marR="0" algn="l">
                        <a:spcBef>
                          <a:spcPts val="1200"/>
                        </a:spcBef>
                        <a:spcAft>
                          <a:spcPts val="0"/>
                        </a:spcAft>
                      </a:pPr>
                      <a:r>
                        <a:rPr lang="en-US" sz="2000" dirty="0" smtClean="0">
                          <a:solidFill>
                            <a:schemeClr val="tx1"/>
                          </a:solidFill>
                          <a:effectLst/>
                          <a:latin typeface="+mn-lt"/>
                          <a:ea typeface="+mn-ea"/>
                          <a:cs typeface="+mn-cs"/>
                        </a:rPr>
                        <a:t>Introduction and exploration</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dirty="0" smtClean="0">
                          <a:solidFill>
                            <a:schemeClr val="tx1"/>
                          </a:solidFill>
                          <a:effectLst/>
                          <a:latin typeface="+mn-lt"/>
                        </a:rPr>
                        <a:t>Slides 4-5</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dirty="0" smtClean="0">
                          <a:solidFill>
                            <a:schemeClr val="tx1"/>
                          </a:solidFill>
                          <a:effectLst/>
                          <a:latin typeface="+mn-lt"/>
                        </a:rPr>
                        <a:t>15 min</a:t>
                      </a: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94357">
                <a:tc>
                  <a:txBody>
                    <a:bodyPr/>
                    <a:lstStyle/>
                    <a:p>
                      <a:pPr marL="0" marR="0" algn="l">
                        <a:spcBef>
                          <a:spcPts val="1200"/>
                        </a:spcBef>
                        <a:spcAft>
                          <a:spcPts val="0"/>
                        </a:spcAft>
                      </a:pPr>
                      <a:r>
                        <a:rPr lang="en-US" sz="2000" smtClean="0">
                          <a:solidFill>
                            <a:schemeClr val="dk1"/>
                          </a:solidFill>
                          <a:effectLst/>
                          <a:latin typeface="+mn-lt"/>
                          <a:ea typeface="+mn-ea"/>
                          <a:cs typeface="+mn-cs"/>
                        </a:rPr>
                        <a:t>1. General</a:t>
                      </a:r>
                      <a:r>
                        <a:rPr lang="en-US" sz="2000" baseline="0" smtClean="0">
                          <a:solidFill>
                            <a:schemeClr val="dk1"/>
                          </a:solidFill>
                          <a:effectLst/>
                          <a:latin typeface="+mn-lt"/>
                          <a:ea typeface="+mn-ea"/>
                          <a:cs typeface="+mn-cs"/>
                        </a:rPr>
                        <a:t> </a:t>
                      </a:r>
                      <a:r>
                        <a:rPr lang="en-US" sz="2000" baseline="0" dirty="0" smtClean="0">
                          <a:solidFill>
                            <a:schemeClr val="dk1"/>
                          </a:solidFill>
                          <a:effectLst/>
                          <a:latin typeface="+mn-lt"/>
                          <a:ea typeface="+mn-ea"/>
                          <a:cs typeface="+mn-cs"/>
                        </a:rPr>
                        <a:t>layout</a:t>
                      </a:r>
                      <a:endParaRPr lang="en-US" sz="2000" dirty="0" smtClean="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Slides 6-19</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30 </a:t>
                      </a:r>
                      <a:r>
                        <a:rPr lang="en-US" sz="2000" baseline="0" dirty="0" smtClean="0">
                          <a:solidFill>
                            <a:schemeClr val="tx1"/>
                          </a:solidFill>
                          <a:effectLst/>
                          <a:latin typeface="+mn-lt"/>
                        </a:rPr>
                        <a:t>min</a:t>
                      </a: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33400">
                <a:tc>
                  <a:txBody>
                    <a:bodyPr/>
                    <a:lstStyle/>
                    <a:p>
                      <a:pPr marL="0" marR="0" algn="l">
                        <a:spcBef>
                          <a:spcPts val="1200"/>
                        </a:spcBef>
                        <a:spcAft>
                          <a:spcPts val="0"/>
                        </a:spcAft>
                      </a:pPr>
                      <a:r>
                        <a:rPr lang="en-US" sz="2000" smtClean="0"/>
                        <a:t>2. Meaningful</a:t>
                      </a:r>
                      <a:r>
                        <a:rPr lang="en-US" sz="2000" baseline="0" smtClean="0"/>
                        <a:t> </a:t>
                      </a:r>
                      <a:r>
                        <a:rPr lang="en-US" sz="2000" baseline="0" smtClean="0"/>
                        <a:t>arrangement (if you chose Ass. 13.2 Yahoo)</a:t>
                      </a:r>
                      <a:endParaRPr lang="en-US" sz="2000" dirty="0" smtClean="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a:t>
                      </a:r>
                      <a:r>
                        <a:rPr lang="en-US" sz="2000" baseline="0" smtClean="0">
                          <a:solidFill>
                            <a:schemeClr val="tx1"/>
                          </a:solidFill>
                          <a:effectLst/>
                          <a:latin typeface="+mn-lt"/>
                          <a:ea typeface="ＭＳ 明朝"/>
                          <a:cs typeface="Times New Roman"/>
                        </a:rPr>
                        <a:t> 20</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1 min</a:t>
                      </a:r>
                      <a:endParaRPr lang="en-US" sz="2000" baseline="0" dirty="0" smtClean="0">
                        <a:solidFill>
                          <a:schemeClr val="tx1"/>
                        </a:solidFill>
                        <a:effectLst/>
                        <a:latin typeface="+mn-lt"/>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2000" smtClean="0"/>
                        <a:t>3. Comparison</a:t>
                      </a:r>
                      <a:r>
                        <a:rPr lang="en-US" sz="2000" baseline="0" smtClean="0"/>
                        <a:t> </a:t>
                      </a:r>
                      <a:r>
                        <a:rPr lang="en-US" sz="2000" baseline="0" dirty="0" smtClean="0"/>
                        <a:t>to Dewey </a:t>
                      </a:r>
                      <a:r>
                        <a:rPr lang="en-US" sz="2000" baseline="0" smtClean="0"/>
                        <a:t>and LCC</a:t>
                      </a:r>
                    </a:p>
                    <a:p>
                      <a:pPr marL="0" marR="0" indent="0" algn="l" defTabSz="914400" rtl="0" eaLnBrk="1" fontAlgn="auto" latinLnBrk="0" hangingPunct="1">
                        <a:lnSpc>
                          <a:spcPct val="100000"/>
                        </a:lnSpc>
                        <a:spcBef>
                          <a:spcPts val="1200"/>
                        </a:spcBef>
                        <a:spcAft>
                          <a:spcPts val="0"/>
                        </a:spcAft>
                        <a:buClrTx/>
                        <a:buSzTx/>
                        <a:buFontTx/>
                        <a:buNone/>
                        <a:tabLst/>
                        <a:defRPr/>
                      </a:pPr>
                      <a:r>
                        <a:rPr lang="en-US" sz="2000" smtClean="0">
                          <a:solidFill>
                            <a:schemeClr val="tx1"/>
                          </a:solidFill>
                        </a:rPr>
                        <a:t>    Conmparison </a:t>
                      </a:r>
                      <a:r>
                        <a:rPr lang="en-US" sz="2000" smtClean="0">
                          <a:solidFill>
                            <a:schemeClr val="tx1"/>
                          </a:solidFill>
                        </a:rPr>
                        <a:t>Home, State, and City subdivision</a:t>
                      </a:r>
                      <a:r>
                        <a:rPr lang="en-US" sz="2000" b="0" smtClean="0">
                          <a:solidFill>
                            <a:schemeClr val="tx1"/>
                          </a:solidFill>
                        </a:rPr>
                        <a:t> </a:t>
                      </a:r>
                      <a:endParaRPr lang="en-US" sz="2000" dirty="0" smtClean="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Slides</a:t>
                      </a:r>
                      <a:r>
                        <a:rPr lang="en-US" sz="2000" baseline="0" smtClean="0">
                          <a:solidFill>
                            <a:schemeClr val="tx1"/>
                          </a:solidFill>
                          <a:effectLst/>
                          <a:latin typeface="+mn-lt"/>
                          <a:ea typeface="ＭＳ 明朝"/>
                          <a:cs typeface="Times New Roman"/>
                        </a:rPr>
                        <a:t> 21 - 22</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8 </a:t>
                      </a:r>
                      <a:r>
                        <a:rPr lang="en-US" sz="2000" baseline="0" dirty="0" smtClean="0">
                          <a:solidFill>
                            <a:schemeClr val="tx1"/>
                          </a:solidFill>
                          <a:effectLst/>
                          <a:latin typeface="+mn-lt"/>
                        </a:rPr>
                        <a:t>min</a:t>
                      </a: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4.</a:t>
                      </a:r>
                      <a:r>
                        <a:rPr lang="en-US" sz="2000" spc="-50" smtClean="0">
                          <a:solidFill>
                            <a:schemeClr val="tx1"/>
                          </a:solidFill>
                          <a:effectLst/>
                          <a:latin typeface="+mn-lt"/>
                          <a:ea typeface="ＭＳ 明朝"/>
                          <a:cs typeface="Times New Roman"/>
                        </a:rPr>
                        <a:t> Examine</a:t>
                      </a:r>
                      <a:r>
                        <a:rPr lang="en-US" sz="2000" spc="-50" baseline="0" smtClean="0">
                          <a:solidFill>
                            <a:schemeClr val="tx1"/>
                          </a:solidFill>
                          <a:effectLst/>
                          <a:latin typeface="+mn-lt"/>
                          <a:ea typeface="ＭＳ 明朝"/>
                          <a:cs typeface="Times New Roman"/>
                        </a:rPr>
                        <a:t> </a:t>
                      </a:r>
                      <a:r>
                        <a:rPr lang="en-US" sz="2000" spc="-50" baseline="0" smtClean="0">
                          <a:solidFill>
                            <a:schemeClr val="tx1"/>
                          </a:solidFill>
                          <a:effectLst/>
                          <a:latin typeface="+mn-lt"/>
                          <a:ea typeface="ＭＳ 明朝"/>
                          <a:cs typeface="Times New Roman"/>
                        </a:rPr>
                        <a:t>principles of subdivision (only if Ass. 13.2 Yahoo)</a:t>
                      </a:r>
                      <a:endParaRPr lang="en-US" sz="2000" spc="-50" dirty="0" smtClean="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 23</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dirty="0" smtClean="0">
                          <a:solidFill>
                            <a:schemeClr val="tx1"/>
                          </a:solidFill>
                          <a:effectLst/>
                          <a:latin typeface="+mn-lt"/>
                        </a:rPr>
                        <a:t>1 min</a:t>
                      </a: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5. Facet </a:t>
                      </a:r>
                      <a:r>
                        <a:rPr lang="en-US" sz="2000" smtClean="0">
                          <a:solidFill>
                            <a:schemeClr val="tx1"/>
                          </a:solidFill>
                          <a:effectLst/>
                          <a:latin typeface="+mn-lt"/>
                          <a:ea typeface="ＭＳ 明朝"/>
                          <a:cs typeface="Times New Roman"/>
                        </a:rPr>
                        <a:t>analysis of the Yahoo classification</a:t>
                      </a:r>
                      <a:endParaRPr lang="en-US" sz="2000" dirty="0" smtClean="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 24</a:t>
                      </a:r>
                      <a:endParaRPr lang="en-US" sz="2000" dirty="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dirty="0" smtClean="0">
                          <a:solidFill>
                            <a:schemeClr val="tx1"/>
                          </a:solidFill>
                          <a:effectLst/>
                          <a:latin typeface="+mn-lt"/>
                        </a:rPr>
                        <a:t>5 min</a:t>
                      </a: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algn="l">
                        <a:spcBef>
                          <a:spcPts val="1200"/>
                        </a:spcBef>
                        <a:spcAft>
                          <a:spcPts val="0"/>
                        </a:spcAft>
                      </a:pPr>
                      <a:r>
                        <a:rPr lang="en-US" sz="2000" b="0" smtClean="0">
                          <a:solidFill>
                            <a:schemeClr val="tx1"/>
                          </a:solidFill>
                          <a:effectLst/>
                          <a:latin typeface="+mn-lt"/>
                          <a:ea typeface="ＭＳ 明朝"/>
                          <a:cs typeface="Times New Roman"/>
                        </a:rPr>
                        <a:t>6. The</a:t>
                      </a:r>
                      <a:r>
                        <a:rPr lang="en-US" sz="2000" b="0" baseline="0" smtClean="0">
                          <a:solidFill>
                            <a:schemeClr val="tx1"/>
                          </a:solidFill>
                          <a:effectLst/>
                          <a:latin typeface="+mn-lt"/>
                          <a:ea typeface="ＭＳ 明朝"/>
                          <a:cs typeface="Times New Roman"/>
                        </a:rPr>
                        <a:t> </a:t>
                      </a:r>
                      <a:r>
                        <a:rPr lang="en-US" sz="2000" b="0" baseline="0" smtClean="0">
                          <a:solidFill>
                            <a:schemeClr val="tx1"/>
                          </a:solidFill>
                          <a:effectLst/>
                          <a:latin typeface="+mn-lt"/>
                          <a:ea typeface="ＭＳ 明朝"/>
                          <a:cs typeface="Times New Roman"/>
                        </a:rPr>
                        <a:t>purple sheet for Yahoo</a:t>
                      </a:r>
                      <a:endParaRPr lang="en-US" sz="2000" b="0" dirty="0" smtClean="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 25</a:t>
                      </a:r>
                      <a:endParaRPr lang="en-US" sz="2000" dirty="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5 min</a:t>
                      </a:r>
                      <a:endParaRPr lang="en-US" sz="2000" baseline="0" dirty="0" smtClean="0">
                        <a:solidFill>
                          <a:schemeClr val="tx1"/>
                        </a:solidFill>
                        <a:effectLst/>
                        <a:latin typeface="+mn-lt"/>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algn="l">
                        <a:spcBef>
                          <a:spcPts val="1200"/>
                        </a:spcBef>
                        <a:spcAft>
                          <a:spcPts val="0"/>
                        </a:spcAft>
                      </a:pPr>
                      <a:r>
                        <a:rPr lang="en-US" sz="2000" b="1" smtClean="0">
                          <a:solidFill>
                            <a:schemeClr val="tx1"/>
                          </a:solidFill>
                          <a:effectLst/>
                          <a:latin typeface="+mn-lt"/>
                          <a:ea typeface="ＭＳ 明朝"/>
                          <a:cs typeface="Times New Roman"/>
                        </a:rPr>
                        <a:t>Total</a:t>
                      </a:r>
                      <a:endParaRPr lang="en-US" sz="2000" b="1" dirty="0" smtClean="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endParaRPr lang="en-US" sz="2000" dirty="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65 min</a:t>
                      </a:r>
                      <a:endParaRPr lang="en-US" sz="2000" baseline="0" dirty="0" smtClean="0">
                        <a:solidFill>
                          <a:schemeClr val="tx1"/>
                        </a:solidFill>
                        <a:effectLst/>
                        <a:latin typeface="+mn-lt"/>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163011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4</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282695013"/>
              </p:ext>
            </p:extLst>
          </p:nvPr>
        </p:nvGraphicFramePr>
        <p:xfrm>
          <a:off x="304801" y="2191220"/>
          <a:ext cx="13639800" cy="3023870"/>
        </p:xfrm>
        <a:graphic>
          <a:graphicData uri="http://schemas.openxmlformats.org/drawingml/2006/table">
            <a:tbl>
              <a:tblPr firstRow="1" bandRow="1">
                <a:tableStyleId>{5C22544A-7EE6-4342-B048-85BDC9FD1C3A}</a:tableStyleId>
              </a:tblPr>
              <a:tblGrid>
                <a:gridCol w="4648199"/>
                <a:gridCol w="8991601"/>
              </a:tblGrid>
              <a:tr h="463550">
                <a:tc gridSpan="2">
                  <a:txBody>
                    <a:bodyPr/>
                    <a:lstStyle/>
                    <a:p>
                      <a:pPr algn="ctr">
                        <a:spcBef>
                          <a:spcPts val="800"/>
                        </a:spcBef>
                      </a:pPr>
                      <a:r>
                        <a:rPr lang="en-US" sz="1800" b="1" dirty="0" smtClean="0">
                          <a:solidFill>
                            <a:srgbClr val="000000"/>
                          </a:solidFill>
                        </a:rPr>
                        <a:t>Some subject directories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spcBef>
                          <a:spcPts val="800"/>
                        </a:spcBef>
                      </a:pPr>
                      <a:endParaRPr lang="en-US" sz="1800" b="1" smtClean="0">
                        <a:solidFill>
                          <a:srgbClr val="00000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381000">
                <a:tc>
                  <a:txBody>
                    <a:bodyPr/>
                    <a:lstStyle/>
                    <a:p>
                      <a:pPr>
                        <a:spcBef>
                          <a:spcPts val="800"/>
                        </a:spcBef>
                      </a:pPr>
                      <a:r>
                        <a:rPr lang="en-US" sz="1600" b="1" dirty="0" smtClean="0">
                          <a:solidFill>
                            <a:srgbClr val="000000"/>
                          </a:solidFill>
                        </a:rPr>
                        <a:t>Yahoo directory</a:t>
                      </a:r>
                      <a:r>
                        <a:rPr lang="en-US" sz="1600" b="1" baseline="0" dirty="0" smtClean="0">
                          <a:solidFill>
                            <a:srgbClr val="000000"/>
                          </a:solidFill>
                        </a:rPr>
                        <a:t> (from Internet Archive)</a:t>
                      </a:r>
                      <a:endParaRPr lang="en-US" sz="1600" b="1"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800"/>
                        </a:spcBef>
                      </a:pPr>
                      <a:r>
                        <a:rPr lang="en-US" sz="1600" b="0" i="0" u="none" strike="noStrike" baseline="0" dirty="0" smtClean="0">
                          <a:hlinkClick r:id="rId4"/>
                        </a:rPr>
                        <a:t>https://web.archive.org/web/*/dir.yahoo.com</a:t>
                      </a:r>
                      <a:r>
                        <a:rPr lang="en-US" sz="1600" b="0" i="0" u="none" strike="noStrike" baseline="0" dirty="0" smtClean="0"/>
                        <a:t>             Click on 2013 in the time line bar, then on Dec. 31.</a:t>
                      </a:r>
                      <a:endParaRPr lang="en-US" sz="1600" b="0"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a:txBody>
                    <a:bodyPr/>
                    <a:lstStyle/>
                    <a:p>
                      <a:pPr>
                        <a:spcBef>
                          <a:spcPts val="800"/>
                        </a:spcBef>
                      </a:pPr>
                      <a:r>
                        <a:rPr lang="en-US" sz="1600" b="1" dirty="0" smtClean="0"/>
                        <a:t>Open Directory Project</a:t>
                      </a:r>
                      <a:r>
                        <a:rPr lang="en-US" sz="1600" dirty="0" smtClean="0"/>
                        <a:t>   </a:t>
                      </a:r>
                      <a:r>
                        <a:rPr lang="en-US" sz="1600" b="1" dirty="0" smtClean="0">
                          <a:solidFill>
                            <a:srgbClr val="000000"/>
                          </a:solidFill>
                        </a:rPr>
                        <a:t>DMOZ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800"/>
                        </a:spcBef>
                      </a:pPr>
                      <a:r>
                        <a:rPr lang="en-US" sz="1600" b="0" dirty="0" smtClean="0">
                          <a:solidFill>
                            <a:srgbClr val="000000"/>
                          </a:solidFill>
                          <a:hlinkClick r:id="rId5"/>
                        </a:rPr>
                        <a:t>www.dmoz.org</a:t>
                      </a:r>
                      <a:endParaRPr lang="en-US" sz="1600" b="0"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a:txBody>
                    <a:bodyPr/>
                    <a:lstStyle/>
                    <a:p>
                      <a:pPr>
                        <a:spcBef>
                          <a:spcPts val="800"/>
                        </a:spcBef>
                      </a:pPr>
                      <a:r>
                        <a:rPr lang="en-US" sz="1600" b="1" dirty="0" smtClean="0">
                          <a:solidFill>
                            <a:srgbClr val="000000"/>
                          </a:solidFill>
                        </a:rPr>
                        <a:t>Wikipedia, band on top of </a:t>
                      </a:r>
                      <a:r>
                        <a:rPr lang="en-US" sz="1600" b="1" baseline="0" dirty="0" smtClean="0">
                          <a:solidFill>
                            <a:srgbClr val="000000"/>
                          </a:solidFill>
                        </a:rPr>
                        <a:t> the main page</a:t>
                      </a:r>
                      <a:endParaRPr lang="en-US" sz="1600" b="1"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800"/>
                        </a:spcBef>
                      </a:pPr>
                      <a:r>
                        <a:rPr lang="en-US" sz="1600" b="0" dirty="0" smtClean="0">
                          <a:solidFill>
                            <a:srgbClr val="000000"/>
                          </a:solidFill>
                          <a:hlinkClick r:id="rId6"/>
                        </a:rPr>
                        <a:t>http://en.wikipedia.org </a:t>
                      </a:r>
                      <a:r>
                        <a:rPr lang="en-US" sz="1600" b="0" dirty="0" smtClean="0">
                          <a:solidFill>
                            <a:srgbClr val="000000"/>
                          </a:solidFill>
                        </a:rPr>
                        <a:t> also see </a:t>
                      </a:r>
                      <a:r>
                        <a:rPr lang="en-US" sz="1600" b="0" dirty="0" smtClean="0">
                          <a:solidFill>
                            <a:srgbClr val="000000"/>
                          </a:solidFill>
                          <a:hlinkClick r:id="rId7"/>
                        </a:rPr>
                        <a:t>http://en.wikipedia.org/wiki/Category:Main_topic_classifications</a:t>
                      </a:r>
                      <a:endParaRPr lang="en-US" sz="1600" b="0"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a:txBody>
                    <a:bodyPr/>
                    <a:lstStyle/>
                    <a:p>
                      <a:pPr>
                        <a:spcBef>
                          <a:spcPts val="800"/>
                        </a:spcBef>
                      </a:pPr>
                      <a:r>
                        <a:rPr lang="en-US" sz="1600" b="1" dirty="0" smtClean="0">
                          <a:solidFill>
                            <a:srgbClr val="000000"/>
                          </a:solidFill>
                        </a:rPr>
                        <a:t>Internet Library for Librarians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800"/>
                        </a:spcBef>
                      </a:pPr>
                      <a:r>
                        <a:rPr lang="en-US" sz="1600" b="0" dirty="0" smtClean="0">
                          <a:solidFill>
                            <a:srgbClr val="000000"/>
                          </a:solidFill>
                          <a:hlinkClick r:id="rId8"/>
                        </a:rPr>
                        <a:t>www.itcompany.com/inforetriever/</a:t>
                      </a:r>
                      <a:endParaRPr lang="en-US" sz="1600" b="0"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a:txBody>
                    <a:bodyPr/>
                    <a:lstStyle/>
                    <a:p>
                      <a:pPr>
                        <a:spcBef>
                          <a:spcPts val="800"/>
                        </a:spcBef>
                      </a:pPr>
                      <a:r>
                        <a:rPr lang="en-US" sz="1600" b="1" dirty="0" smtClean="0">
                          <a:solidFill>
                            <a:srgbClr val="000000"/>
                          </a:solidFill>
                        </a:rPr>
                        <a:t>yellow pages by 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800"/>
                        </a:spcBef>
                      </a:pPr>
                      <a:r>
                        <a:rPr lang="en-US" sz="1600" b="0" dirty="0" smtClean="0">
                          <a:solidFill>
                            <a:srgbClr val="000000"/>
                          </a:solidFill>
                          <a:hlinkClick r:id="rId9"/>
                        </a:rPr>
                        <a:t>www.superpages.com/yellowpages</a:t>
                      </a:r>
                      <a:r>
                        <a:rPr lang="en-US" sz="1600" b="0" dirty="0" smtClean="0">
                          <a:solidFill>
                            <a:srgbClr val="000000"/>
                          </a:solidFill>
                        </a:rPr>
                        <a:t> or </a:t>
                      </a:r>
                      <a:r>
                        <a:rPr lang="en-US" sz="1600" b="0" dirty="0" smtClean="0">
                          <a:solidFill>
                            <a:srgbClr val="000000"/>
                          </a:solidFill>
                          <a:hlinkClick r:id="rId10"/>
                        </a:rPr>
                        <a:t>http://yellowpages.superpages.com/categorybrowser.jsp</a:t>
                      </a:r>
                      <a:endParaRPr lang="en-US" sz="1600" b="0"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4650">
                <a:tc>
                  <a:txBody>
                    <a:bodyPr/>
                    <a:lstStyle/>
                    <a:p>
                      <a:pPr>
                        <a:spcBef>
                          <a:spcPts val="800"/>
                        </a:spcBef>
                      </a:pPr>
                      <a:r>
                        <a:rPr lang="en-US" sz="1600" b="1" dirty="0" smtClean="0">
                          <a:solidFill>
                            <a:srgbClr val="000000"/>
                          </a:solidFill>
                        </a:rPr>
                        <a:t>For a long list see </a:t>
                      </a:r>
                      <a:r>
                        <a:rPr lang="en-US" sz="1600" dirty="0" smtClean="0"/>
                        <a:t>Digital Librarian: ... </a:t>
                      </a:r>
                      <a:r>
                        <a:rPr lang="en-US" sz="1600" i="1" dirty="0" smtClean="0"/>
                        <a:t>best of the web</a:t>
                      </a:r>
                      <a:endParaRPr lang="en-US" sz="1600" b="1" dirty="0" smtClean="0"/>
                    </a:p>
                    <a:p>
                      <a:pPr marL="0" marR="0" indent="0" algn="l" defTabSz="914400" rtl="0" eaLnBrk="1" fontAlgn="auto" latinLnBrk="0" hangingPunct="1">
                        <a:lnSpc>
                          <a:spcPct val="100000"/>
                        </a:lnSpc>
                        <a:spcBef>
                          <a:spcPts val="800"/>
                        </a:spcBef>
                        <a:spcAft>
                          <a:spcPts val="0"/>
                        </a:spcAft>
                        <a:buClrTx/>
                        <a:buSzTx/>
                        <a:buFontTx/>
                        <a:buNone/>
                        <a:tabLst/>
                        <a:defRPr/>
                      </a:pPr>
                      <a:r>
                        <a:rPr lang="en-US" sz="1600" b="1" dirty="0" smtClean="0"/>
                        <a:t>Web Directories. 20,000,</a:t>
                      </a:r>
                      <a:r>
                        <a:rPr lang="en-US" sz="1600" b="1" baseline="0" dirty="0" smtClean="0"/>
                        <a:t> many specialized</a:t>
                      </a:r>
                      <a:endParaRPr lang="en-US" sz="1600" b="1"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800"/>
                        </a:spcBef>
                      </a:pPr>
                      <a:r>
                        <a:rPr lang="en-US" sz="1600" b="0" dirty="0" smtClean="0">
                          <a:solidFill>
                            <a:srgbClr val="000000"/>
                          </a:solidFill>
                          <a:hlinkClick r:id="rId11"/>
                        </a:rPr>
                        <a:t>www.digital-librarian.com/subject.html </a:t>
                      </a:r>
                      <a:r>
                        <a:rPr lang="en-US" sz="1600" b="0" dirty="0" smtClean="0">
                          <a:solidFill>
                            <a:srgbClr val="000000"/>
                          </a:solidFill>
                        </a:rPr>
                        <a:t>  (many outdated links)</a:t>
                      </a:r>
                    </a:p>
                    <a:p>
                      <a:pPr>
                        <a:spcBef>
                          <a:spcPts val="800"/>
                        </a:spcBef>
                      </a:pPr>
                      <a:r>
                        <a:rPr lang="en-US" sz="1600" b="0" dirty="0" smtClean="0">
                          <a:solidFill>
                            <a:srgbClr val="000000"/>
                          </a:solidFill>
                          <a:hlinkClick r:id="rId12"/>
                        </a:rPr>
                        <a:t>http://www.web-directories.ws</a:t>
                      </a:r>
                      <a:r>
                        <a:rPr lang="en-US" sz="1600" b="0" dirty="0" smtClean="0">
                          <a:solidFill>
                            <a:srgbClr val="000000"/>
                          </a:solidFill>
                        </a:rPr>
                        <a:t>   searchable, but</a:t>
                      </a:r>
                      <a:r>
                        <a:rPr lang="en-US" sz="1600" b="0" baseline="0" dirty="0" smtClean="0">
                          <a:solidFill>
                            <a:srgbClr val="000000"/>
                          </a:solidFill>
                        </a:rPr>
                        <a:t> a bit unwieldy. Do not let this site access your clipboard</a:t>
                      </a:r>
                      <a:endParaRPr lang="en-US" sz="1600" b="0"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71841238"/>
              </p:ext>
            </p:extLst>
          </p:nvPr>
        </p:nvGraphicFramePr>
        <p:xfrm>
          <a:off x="457200" y="228600"/>
          <a:ext cx="13258801" cy="396240"/>
        </p:xfrm>
        <a:graphic>
          <a:graphicData uri="http://schemas.openxmlformats.org/drawingml/2006/table">
            <a:tbl>
              <a:tblPr firstRow="1" bandRow="1">
                <a:tableStyleId>{5C22544A-7EE6-4342-B048-85BDC9FD1C3A}</a:tableStyleId>
              </a:tblPr>
              <a:tblGrid>
                <a:gridCol w="13258801"/>
              </a:tblGrid>
              <a:tr h="370840">
                <a:tc>
                  <a:txBody>
                    <a:bodyPr/>
                    <a:lstStyle/>
                    <a:p>
                      <a:pPr algn="ctr"/>
                      <a:r>
                        <a:rPr lang="en-US" sz="2000" dirty="0" smtClean="0">
                          <a:solidFill>
                            <a:schemeClr val="bg1"/>
                          </a:solidFill>
                        </a:rPr>
                        <a:t>Introduction. Yahoo as a representative</a:t>
                      </a:r>
                      <a:r>
                        <a:rPr lang="en-US" sz="2000" baseline="0" dirty="0" smtClean="0">
                          <a:solidFill>
                            <a:schemeClr val="bg1"/>
                          </a:solidFill>
                        </a:rPr>
                        <a:t> of subject directories on the Web, supplemented with searches in DMOZ    </a:t>
                      </a:r>
                      <a:r>
                        <a:rPr lang="en-US" sz="1600" baseline="0" dirty="0" smtClean="0">
                          <a:solidFill>
                            <a:schemeClr val="bg1"/>
                          </a:solidFill>
                        </a:rPr>
                        <a:t>15 min</a:t>
                      </a:r>
                      <a:endParaRPr lang="en-US" sz="1600" dirty="0">
                        <a:solidFill>
                          <a:schemeClr val="bg1"/>
                        </a:solidFill>
                      </a:endParaRPr>
                    </a:p>
                  </a:txBody>
                  <a:tcPr>
                    <a:solidFill>
                      <a:srgbClr val="000066"/>
                    </a:solidFill>
                  </a:tcPr>
                </a:tc>
              </a:tr>
            </a:tbl>
          </a:graphicData>
        </a:graphic>
      </p:graphicFrame>
      <p:pic>
        <p:nvPicPr>
          <p:cNvPr id="9" name="~PP1450.WAV">
            <a:hlinkClick r:id="" action="ppaction://media"/>
          </p:cNvPr>
          <p:cNvPicPr>
            <a:picLocks noChangeAspect="1"/>
          </p:cNvPicPr>
          <p:nvPr>
            <a:audioFile r:link="rId1"/>
            <p:extLst>
              <p:ext uri="{DAA4B4D4-6D71-4841-9C94-3DE7FCFB9230}">
                <p14:media xmlns:p14="http://schemas.microsoft.com/office/powerpoint/2010/main" r:embed="rId2">
                  <p14:trim st="2896.3432"/>
                </p14:media>
              </p:ext>
            </p:extLst>
          </p:nvPr>
        </p:nvPicPr>
        <p:blipFill>
          <a:blip r:embed="rId13" cstate="print"/>
          <a:stretch>
            <a:fillRect/>
          </a:stretch>
        </p:blipFill>
        <p:spPr>
          <a:xfrm>
            <a:off x="13639800" y="664658"/>
            <a:ext cx="449263" cy="449263"/>
          </a:xfrm>
          <a:prstGeom prst="rect">
            <a:avLst/>
          </a:prstGeom>
        </p:spPr>
      </p:pic>
      <p:sp>
        <p:nvSpPr>
          <p:cNvPr id="2" name="TextBox 1"/>
          <p:cNvSpPr txBox="1"/>
          <p:nvPr/>
        </p:nvSpPr>
        <p:spPr>
          <a:xfrm>
            <a:off x="299720" y="685800"/>
            <a:ext cx="13035280" cy="1254189"/>
          </a:xfrm>
          <a:prstGeom prst="rect">
            <a:avLst/>
          </a:prstGeom>
          <a:noFill/>
        </p:spPr>
        <p:txBody>
          <a:bodyPr wrap="square" rtlCol="0">
            <a:spAutoFit/>
          </a:bodyPr>
          <a:lstStyle/>
          <a:p>
            <a:r>
              <a:rPr lang="en-US" sz="2000" dirty="0" smtClean="0"/>
              <a:t>You should have read the gold sheet for Ass. 13.2 (Assignments p. ~ 235). Be online.   Listen to the audio </a:t>
            </a:r>
            <a:r>
              <a:rPr lang="en-US" sz="1600" dirty="0" smtClean="0"/>
              <a:t>(1.5 min)</a:t>
            </a:r>
          </a:p>
          <a:p>
            <a:pPr lvl="0">
              <a:spcBef>
                <a:spcPts val="900"/>
              </a:spcBef>
            </a:pPr>
            <a:r>
              <a:rPr lang="en-US" sz="1600" dirty="0" smtClean="0">
                <a:solidFill>
                  <a:prstClr val="black"/>
                </a:solidFill>
              </a:rPr>
              <a:t>Note: The Yahoo directory has been discontinued 2014. Yahoo </a:t>
            </a:r>
            <a:r>
              <a:rPr lang="en-US" sz="1600" dirty="0">
                <a:solidFill>
                  <a:prstClr val="black"/>
                </a:solidFill>
              </a:rPr>
              <a:t>is still a good classification to study.  </a:t>
            </a:r>
            <a:r>
              <a:rPr lang="en-US" sz="1600" dirty="0" smtClean="0">
                <a:solidFill>
                  <a:prstClr val="black"/>
                </a:solidFill>
              </a:rPr>
              <a:t/>
            </a:r>
            <a:br>
              <a:rPr lang="en-US" sz="1600" dirty="0" smtClean="0">
                <a:solidFill>
                  <a:prstClr val="black"/>
                </a:solidFill>
              </a:rPr>
            </a:br>
            <a:r>
              <a:rPr lang="en-US" sz="1600" dirty="0" smtClean="0">
                <a:solidFill>
                  <a:prstClr val="black"/>
                </a:solidFill>
              </a:rPr>
              <a:t>You </a:t>
            </a:r>
            <a:r>
              <a:rPr lang="en-US" sz="1600" dirty="0">
                <a:solidFill>
                  <a:prstClr val="black"/>
                </a:solidFill>
              </a:rPr>
              <a:t>will learn many principles that apply to other subject directories and to library </a:t>
            </a:r>
            <a:r>
              <a:rPr lang="en-US" sz="1600" dirty="0" smtClean="0">
                <a:solidFill>
                  <a:prstClr val="black"/>
                </a:solidFill>
              </a:rPr>
              <a:t>classifications. </a:t>
            </a:r>
            <a:br>
              <a:rPr lang="en-US" sz="1600" dirty="0" smtClean="0">
                <a:solidFill>
                  <a:prstClr val="black"/>
                </a:solidFill>
              </a:rPr>
            </a:br>
            <a:r>
              <a:rPr lang="en-US" sz="1600" dirty="0" smtClean="0">
                <a:solidFill>
                  <a:prstClr val="black"/>
                </a:solidFill>
              </a:rPr>
              <a:t>All the examples in the assignment packet are from Yahoo; they can be used without life access. </a:t>
            </a:r>
            <a:endParaRPr lang="en-US" sz="2000" dirty="0"/>
          </a:p>
        </p:txBody>
      </p:sp>
      <p:sp>
        <p:nvSpPr>
          <p:cNvPr id="10" name="TextBox 9"/>
          <p:cNvSpPr txBox="1"/>
          <p:nvPr/>
        </p:nvSpPr>
        <p:spPr>
          <a:xfrm>
            <a:off x="309880" y="5562600"/>
            <a:ext cx="13639800" cy="900246"/>
          </a:xfrm>
          <a:prstGeom prst="rect">
            <a:avLst/>
          </a:prstGeom>
          <a:noFill/>
        </p:spPr>
        <p:txBody>
          <a:bodyPr wrap="square" rtlCol="0">
            <a:spAutoFit/>
          </a:bodyPr>
          <a:lstStyle/>
          <a:p>
            <a:pPr>
              <a:spcBef>
                <a:spcPts val="1500"/>
              </a:spcBef>
            </a:pPr>
            <a:r>
              <a:rPr lang="en-US" sz="2000" dirty="0" smtClean="0"/>
              <a:t>Check out Yahoo and DMOZ, optionally one other subject directory on the Web.</a:t>
            </a:r>
          </a:p>
          <a:p>
            <a:pPr>
              <a:spcBef>
                <a:spcPts val="1500"/>
              </a:spcBef>
            </a:pPr>
            <a:r>
              <a:rPr lang="en-US" sz="2000" dirty="0" smtClean="0"/>
              <a:t>Keep the Yahoo directory website open; you will need to look at during this presentation as directed.</a:t>
            </a:r>
            <a:endParaRPr lang="en-US" sz="2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8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5</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6664878"/>
              </p:ext>
            </p:extLst>
          </p:nvPr>
        </p:nvGraphicFramePr>
        <p:xfrm>
          <a:off x="381000" y="2118360"/>
          <a:ext cx="9982200" cy="4724400"/>
        </p:xfrm>
        <a:graphic>
          <a:graphicData uri="http://schemas.openxmlformats.org/drawingml/2006/table">
            <a:tbl>
              <a:tblPr firstRow="1" bandRow="1">
                <a:tableStyleId>{5C22544A-7EE6-4342-B048-85BDC9FD1C3A}</a:tableStyleId>
              </a:tblPr>
              <a:tblGrid>
                <a:gridCol w="9982200"/>
              </a:tblGrid>
              <a:tr h="463550">
                <a:tc>
                  <a:txBody>
                    <a:bodyPr/>
                    <a:lstStyle/>
                    <a:p>
                      <a:pPr algn="ctr">
                        <a:spcBef>
                          <a:spcPts val="800"/>
                        </a:spcBef>
                      </a:pP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4260850">
                <a:tc>
                  <a:txBody>
                    <a:bodyPr/>
                    <a:lstStyle/>
                    <a:p>
                      <a:pPr>
                        <a:spcBef>
                          <a:spcPts val="800"/>
                        </a:spcBef>
                      </a:pPr>
                      <a:endParaRPr lang="en-US" sz="1400" b="1" dirty="0" smtClean="0">
                        <a:solidFill>
                          <a:srgbClr val="000000"/>
                        </a:solidFill>
                      </a:endParaRPr>
                    </a:p>
                    <a:p>
                      <a:pPr>
                        <a:spcBef>
                          <a:spcPts val="800"/>
                        </a:spcBef>
                      </a:pPr>
                      <a:r>
                        <a:rPr lang="en-US" sz="1600" b="0" dirty="0" smtClean="0">
                          <a:solidFill>
                            <a:srgbClr val="000000"/>
                          </a:solidFill>
                        </a:rPr>
                        <a:t>This presentation</a:t>
                      </a:r>
                      <a:r>
                        <a:rPr lang="en-US" sz="1600" b="0" baseline="0" dirty="0" smtClean="0">
                          <a:solidFill>
                            <a:srgbClr val="000000"/>
                          </a:solidFill>
                        </a:rPr>
                        <a:t> takes you through the Yahoo worksheet and materials starting on Assignments  p. ~238.  </a:t>
                      </a:r>
                      <a:br>
                        <a:rPr lang="en-US" sz="1600" b="0" baseline="0" dirty="0" smtClean="0">
                          <a:solidFill>
                            <a:srgbClr val="000000"/>
                          </a:solidFill>
                        </a:rPr>
                      </a:br>
                      <a:r>
                        <a:rPr lang="en-US" sz="1600" b="0" baseline="0" dirty="0" smtClean="0">
                          <a:solidFill>
                            <a:srgbClr val="000000"/>
                          </a:solidFill>
                        </a:rPr>
                        <a:t>Sometimes, the worksheet text is duplicated on a slide with a [from p. ] reference,</a:t>
                      </a:r>
                      <a:br>
                        <a:rPr lang="en-US" sz="1600" b="0" baseline="0" dirty="0" smtClean="0">
                          <a:solidFill>
                            <a:srgbClr val="000000"/>
                          </a:solidFill>
                        </a:rPr>
                      </a:br>
                      <a:r>
                        <a:rPr lang="en-US" sz="1600" b="0" baseline="0" dirty="0" smtClean="0">
                          <a:solidFill>
                            <a:srgbClr val="000000"/>
                          </a:solidFill>
                        </a:rPr>
                        <a:t>other times (when there is too much text) the slide refers to a page in the Assignment packet.</a:t>
                      </a:r>
                    </a:p>
                    <a:p>
                      <a:pPr>
                        <a:spcBef>
                          <a:spcPts val="800"/>
                        </a:spcBef>
                      </a:pPr>
                      <a:r>
                        <a:rPr lang="en-US" sz="1800" b="0" baseline="0" dirty="0" smtClean="0">
                          <a:solidFill>
                            <a:srgbClr val="000000"/>
                          </a:solidFill>
                        </a:rPr>
                        <a:t>Everybody completes the parts of the worksheet covered in this presentation; together they give a basic understanding  of the Yahoo classification.  </a:t>
                      </a:r>
                    </a:p>
                    <a:p>
                      <a:pPr>
                        <a:spcBef>
                          <a:spcPts val="800"/>
                        </a:spcBef>
                      </a:pPr>
                      <a:r>
                        <a:rPr lang="en-US" sz="1800" b="0" baseline="0" dirty="0" smtClean="0">
                          <a:solidFill>
                            <a:srgbClr val="000000"/>
                          </a:solidFill>
                        </a:rPr>
                        <a:t>IF you choose Yahoo for Assignment 13.2, complete the remaining parts of the worksheet on your own.</a:t>
                      </a:r>
                      <a:endParaRPr lang="en-US" sz="1400" b="0"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3858514"/>
              </p:ext>
            </p:extLst>
          </p:nvPr>
        </p:nvGraphicFramePr>
        <p:xfrm>
          <a:off x="381000" y="304800"/>
          <a:ext cx="7543800" cy="1920240"/>
        </p:xfrm>
        <a:graphic>
          <a:graphicData uri="http://schemas.openxmlformats.org/drawingml/2006/table">
            <a:tbl>
              <a:tblPr firstRow="1" bandRow="1">
                <a:tableStyleId>{5C22544A-7EE6-4342-B048-85BDC9FD1C3A}</a:tableStyleId>
              </a:tblPr>
              <a:tblGrid>
                <a:gridCol w="7543800"/>
              </a:tblGrid>
              <a:tr h="370840">
                <a:tc>
                  <a:txBody>
                    <a:bodyPr/>
                    <a:lstStyle/>
                    <a:p>
                      <a:pPr algn="ctr"/>
                      <a:r>
                        <a:rPr lang="en-US" sz="2000" dirty="0" smtClean="0">
                          <a:solidFill>
                            <a:schemeClr val="tx1"/>
                          </a:solidFill>
                        </a:rPr>
                        <a:t>More</a:t>
                      </a:r>
                      <a:r>
                        <a:rPr lang="en-US" sz="2000" baseline="0" dirty="0" smtClean="0">
                          <a:solidFill>
                            <a:schemeClr val="tx1"/>
                          </a:solidFill>
                        </a:rPr>
                        <a:t> i</a:t>
                      </a:r>
                      <a:r>
                        <a:rPr lang="en-US" sz="2000" dirty="0" smtClean="0">
                          <a:solidFill>
                            <a:schemeClr val="tx1"/>
                          </a:solidFill>
                        </a:rPr>
                        <a:t>ntroduction</a:t>
                      </a:r>
                    </a:p>
                    <a:p>
                      <a:pPr algn="l"/>
                      <a:r>
                        <a:rPr lang="en-US" sz="2000" dirty="0" smtClean="0">
                          <a:solidFill>
                            <a:schemeClr val="tx1"/>
                          </a:solidFill>
                        </a:rPr>
                        <a:t/>
                      </a:r>
                      <a:br>
                        <a:rPr lang="en-US" sz="2000" dirty="0" smtClean="0">
                          <a:solidFill>
                            <a:schemeClr val="tx1"/>
                          </a:solidFill>
                        </a:rPr>
                      </a:br>
                      <a:r>
                        <a:rPr lang="en-US" sz="2000" b="0" dirty="0" smtClean="0">
                          <a:solidFill>
                            <a:schemeClr val="tx1"/>
                          </a:solidFill>
                        </a:rPr>
                        <a:t>Just read, then go on</a:t>
                      </a:r>
                      <a:r>
                        <a:rPr lang="en-US" sz="2000" b="0" baseline="0" dirty="0" smtClean="0">
                          <a:solidFill>
                            <a:schemeClr val="tx1"/>
                          </a:solidFill>
                        </a:rPr>
                        <a:t> to the next slide. </a:t>
                      </a:r>
                      <a:br>
                        <a:rPr lang="en-US" sz="2000" b="0" baseline="0" dirty="0" smtClean="0">
                          <a:solidFill>
                            <a:schemeClr val="tx1"/>
                          </a:solidFill>
                        </a:rPr>
                      </a:br>
                      <a:r>
                        <a:rPr lang="en-US" sz="2000" b="0" baseline="0" dirty="0" smtClean="0">
                          <a:solidFill>
                            <a:schemeClr val="tx1"/>
                          </a:solidFill>
                        </a:rPr>
                        <a:t>Page numbers refer to pages in the Assignment packet</a:t>
                      </a:r>
                    </a:p>
                    <a:p>
                      <a:pPr algn="l"/>
                      <a:r>
                        <a:rPr lang="en-US" sz="2000" b="0" baseline="0" dirty="0" smtClean="0">
                          <a:solidFill>
                            <a:schemeClr val="tx1"/>
                          </a:solidFill>
                        </a:rPr>
                        <a:t>Always use the page numbers given in the slides.</a:t>
                      </a:r>
                      <a:br>
                        <a:rPr lang="en-US" sz="2000" b="0" baseline="0" dirty="0" smtClean="0">
                          <a:solidFill>
                            <a:schemeClr val="tx1"/>
                          </a:solidFill>
                        </a:rPr>
                      </a:br>
                      <a:r>
                        <a:rPr lang="en-US" sz="2000" b="0" baseline="0" dirty="0" smtClean="0">
                          <a:solidFill>
                            <a:schemeClr val="tx1"/>
                          </a:solidFill>
                        </a:rPr>
                        <a:t> </a:t>
                      </a:r>
                      <a:r>
                        <a:rPr lang="en-US" sz="2000" b="1" u="sng" baseline="0" dirty="0" smtClean="0">
                          <a:solidFill>
                            <a:schemeClr val="tx1"/>
                          </a:solidFill>
                        </a:rPr>
                        <a:t>Ignore any page numbers mentioned in the audio</a:t>
                      </a:r>
                      <a:r>
                        <a:rPr lang="en-US" sz="2000" b="1" baseline="0" dirty="0" smtClean="0">
                          <a:solidFill>
                            <a:schemeClr val="tx1"/>
                          </a:solidFill>
                        </a:rPr>
                        <a:t>.</a:t>
                      </a:r>
                      <a:endParaRPr lang="en-US" sz="2000" b="0" dirty="0">
                        <a:solidFill>
                          <a:schemeClr val="tx1"/>
                        </a:solidFill>
                      </a:endParaRPr>
                    </a:p>
                  </a:txBody>
                  <a:tcP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6</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346146323"/>
              </p:ext>
            </p:extLst>
          </p:nvPr>
        </p:nvGraphicFramePr>
        <p:xfrm>
          <a:off x="381000" y="914400"/>
          <a:ext cx="8305800" cy="5562600"/>
        </p:xfrm>
        <a:graphic>
          <a:graphicData uri="http://schemas.openxmlformats.org/drawingml/2006/table">
            <a:tbl>
              <a:tblPr firstRow="1" bandRow="1">
                <a:tableStyleId>{5C22544A-7EE6-4342-B048-85BDC9FD1C3A}</a:tableStyleId>
              </a:tblPr>
              <a:tblGrid>
                <a:gridCol w="8305800"/>
              </a:tblGrid>
              <a:tr h="463550">
                <a:tc>
                  <a:txBody>
                    <a:bodyPr/>
                    <a:lstStyle/>
                    <a:p>
                      <a:pPr algn="ctr">
                        <a:spcBef>
                          <a:spcPts val="800"/>
                        </a:spcBef>
                      </a:pPr>
                      <a:r>
                        <a:rPr lang="en-US" sz="1800" b="1" dirty="0" smtClean="0">
                          <a:solidFill>
                            <a:srgbClr val="000000"/>
                          </a:solidFill>
                        </a:rPr>
                        <a:t>General layout </a:t>
                      </a:r>
                      <a:r>
                        <a:rPr lang="en-US" sz="1800" b="0" baseline="0" dirty="0" smtClean="0">
                          <a:solidFill>
                            <a:srgbClr val="000000"/>
                          </a:solidFill>
                        </a:rPr>
                        <a:t> [from p. ~238] </a:t>
                      </a: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5099050">
                <a:tc>
                  <a:txBody>
                    <a:bodyPr/>
                    <a:lstStyle/>
                    <a:p>
                      <a:pPr marL="346075" indent="-346075">
                        <a:spcBef>
                          <a:spcPts val="1200"/>
                        </a:spcBef>
                        <a:buFont typeface="Arial" pitchFamily="34" charset="0"/>
                        <a:buChar char="•"/>
                      </a:pPr>
                      <a:r>
                        <a:rPr lang="en-US" sz="1800" baseline="0" dirty="0" smtClean="0"/>
                        <a:t>On the Web, go to the Yahoo Directory home page </a:t>
                      </a:r>
                      <a:r>
                        <a:rPr lang="en-US" sz="1800" i="0" baseline="0" dirty="0" smtClean="0"/>
                        <a:t>(</a:t>
                      </a:r>
                      <a:r>
                        <a:rPr lang="en-US" sz="1800" i="0" baseline="0" dirty="0" smtClean="0">
                          <a:hlinkClick r:id="rId4"/>
                        </a:rPr>
                        <a:t>http://www.dmoz.org/</a:t>
                      </a:r>
                      <a:r>
                        <a:rPr lang="en-US" sz="1800" i="0" baseline="0" dirty="0" smtClean="0"/>
                        <a:t>)</a:t>
                      </a:r>
                      <a:br>
                        <a:rPr lang="en-US" sz="1800" i="0" baseline="0" dirty="0" smtClean="0"/>
                      </a:br>
                      <a:r>
                        <a:rPr lang="en-US" sz="1800" baseline="0" dirty="0" smtClean="0"/>
                        <a:t>Look at the top level, then at </a:t>
                      </a:r>
                      <a:r>
                        <a:rPr lang="en-US" sz="1800" i="1" baseline="0" dirty="0" smtClean="0">
                          <a:solidFill>
                            <a:srgbClr val="C00000"/>
                          </a:solidFill>
                        </a:rPr>
                        <a:t>Education</a:t>
                      </a:r>
                      <a:r>
                        <a:rPr lang="en-US" sz="1800" i="1" baseline="0" dirty="0" smtClean="0"/>
                        <a:t>. </a:t>
                      </a:r>
                      <a:r>
                        <a:rPr lang="en-US" sz="1800" i="0" baseline="0" dirty="0" smtClean="0"/>
                        <a:t/>
                      </a:r>
                      <a:br>
                        <a:rPr lang="en-US" sz="1800" i="0" baseline="0" dirty="0" smtClean="0"/>
                      </a:br>
                      <a:r>
                        <a:rPr lang="en-US" sz="1800" i="0" baseline="0" dirty="0" smtClean="0"/>
                        <a:t/>
                      </a:r>
                      <a:br>
                        <a:rPr lang="en-US" sz="1800" i="0" baseline="0" dirty="0" smtClean="0"/>
                      </a:br>
                      <a:r>
                        <a:rPr lang="en-US" sz="1800" i="0" baseline="0" dirty="0" smtClean="0"/>
                        <a:t>Figures 1 – 4 (referred to on this slide) present views of the Yahoo classifications; they are part of the Yahoo materials (starting on p. ~261, after the purple page). </a:t>
                      </a:r>
                      <a:br>
                        <a:rPr lang="en-US" sz="1800" i="0" baseline="0" dirty="0" smtClean="0"/>
                      </a:br>
                      <a:r>
                        <a:rPr lang="en-US" sz="1800" i="0" baseline="0" dirty="0" smtClean="0"/>
                        <a:t>Figures W1-W5, to be mentioned later, are part of the worksheet for Yahoo.</a:t>
                      </a:r>
                    </a:p>
                    <a:p>
                      <a:pPr marL="346075" indent="-346075">
                        <a:spcBef>
                          <a:spcPts val="900"/>
                        </a:spcBef>
                        <a:buFont typeface="Arial" pitchFamily="34" charset="0"/>
                        <a:buChar char="•"/>
                      </a:pPr>
                      <a:r>
                        <a:rPr lang="en-US" sz="1800" i="0" baseline="0" dirty="0" smtClean="0"/>
                        <a:t>Start the audio</a:t>
                      </a:r>
                    </a:p>
                    <a:p>
                      <a:pPr marL="346075" indent="-346075">
                        <a:spcBef>
                          <a:spcPts val="900"/>
                        </a:spcBef>
                        <a:buFont typeface="Arial" pitchFamily="34" charset="0"/>
                        <a:buChar char="•"/>
                      </a:pPr>
                      <a:r>
                        <a:rPr lang="en-US" sz="1800" baseline="0" dirty="0" smtClean="0"/>
                        <a:t>Look at Fig. 1 (p. ~262 -263) (again: </a:t>
                      </a:r>
                      <a:r>
                        <a:rPr lang="en-US" sz="1800" b="1" baseline="0" dirty="0" smtClean="0">
                          <a:solidFill>
                            <a:srgbClr val="FF0000"/>
                          </a:solidFill>
                        </a:rPr>
                        <a:t>ignore page numbers given in the audio)</a:t>
                      </a:r>
                      <a:endParaRPr lang="en-US" sz="1800" baseline="0" dirty="0" smtClean="0">
                        <a:solidFill>
                          <a:srgbClr val="FF0000"/>
                        </a:solidFill>
                      </a:endParaRPr>
                    </a:p>
                    <a:p>
                      <a:pPr marL="346075" indent="-346075">
                        <a:spcBef>
                          <a:spcPts val="900"/>
                        </a:spcBef>
                        <a:buFont typeface="Arial" pitchFamily="34" charset="0"/>
                        <a:buChar char="•"/>
                      </a:pPr>
                      <a:r>
                        <a:rPr lang="en-US" sz="1800" baseline="0" dirty="0" smtClean="0"/>
                        <a:t>Look at Fig. 2 (p. ~264-265) </a:t>
                      </a:r>
                    </a:p>
                    <a:p>
                      <a:pPr marL="346075" indent="-346075">
                        <a:spcBef>
                          <a:spcPts val="900"/>
                        </a:spcBef>
                        <a:buFont typeface="Arial" pitchFamily="34" charset="0"/>
                        <a:buChar char="•"/>
                      </a:pPr>
                      <a:r>
                        <a:rPr lang="en-US" sz="1800" baseline="0" dirty="0" smtClean="0"/>
                        <a:t>Skim Fig. 3., Yahoo classification second summary (p. ~266 – 269). </a:t>
                      </a:r>
                    </a:p>
                    <a:p>
                      <a:pPr marL="346075" indent="-346075">
                        <a:spcBef>
                          <a:spcPts val="900"/>
                        </a:spcBef>
                        <a:buFont typeface="Arial" pitchFamily="34" charset="0"/>
                        <a:buChar char="•"/>
                      </a:pPr>
                      <a:r>
                        <a:rPr lang="en-US" sz="1800" baseline="0" dirty="0" smtClean="0"/>
                        <a:t>Skim  Figure 4,  excerpt from the Yahoo classification  (p. ~271–290); </a:t>
                      </a:r>
                      <a:br>
                        <a:rPr lang="en-US" sz="1800" baseline="0" dirty="0" smtClean="0"/>
                      </a:br>
                      <a:r>
                        <a:rPr lang="en-US" sz="1800" baseline="0" dirty="0" smtClean="0"/>
                        <a:t>note the many places in which concepts from </a:t>
                      </a:r>
                    </a:p>
                    <a:p>
                      <a:pPr marL="0" indent="0">
                        <a:spcBef>
                          <a:spcPts val="900"/>
                        </a:spcBef>
                        <a:buFont typeface="Arial" pitchFamily="34" charset="0"/>
                        <a:buNone/>
                      </a:pPr>
                      <a:r>
                        <a:rPr lang="en-US" sz="1800" baseline="0" dirty="0" smtClean="0"/>
                        <a:t>	</a:t>
                      </a:r>
                      <a:r>
                        <a:rPr lang="en-US" sz="1800" i="0" baseline="0" dirty="0" smtClean="0"/>
                        <a:t>●</a:t>
                      </a:r>
                      <a:r>
                        <a:rPr lang="en-US" sz="1800" i="1" baseline="0" dirty="0" smtClean="0">
                          <a:solidFill>
                            <a:srgbClr val="C00000"/>
                          </a:solidFill>
                        </a:rPr>
                        <a:t>Education</a:t>
                      </a:r>
                      <a:r>
                        <a:rPr lang="en-US" sz="1800" i="1" baseline="0" dirty="0" smtClean="0"/>
                        <a:t> </a:t>
                      </a:r>
                      <a:r>
                        <a:rPr lang="en-US" sz="1800" i="0" baseline="0" dirty="0" smtClean="0"/>
                        <a:t>(marked with ●) and </a:t>
                      </a:r>
                      <a:br>
                        <a:rPr lang="en-US" sz="1800" i="0" baseline="0" dirty="0" smtClean="0"/>
                      </a:br>
                      <a:r>
                        <a:rPr lang="en-US" sz="1800" i="0" baseline="0" dirty="0" smtClean="0"/>
                        <a:t>	</a:t>
                      </a:r>
                      <a:r>
                        <a:rPr lang="en-US" sz="2800" i="0" baseline="0" dirty="0" smtClean="0">
                          <a:sym typeface="WP MathA"/>
                        </a:rPr>
                        <a:t></a:t>
                      </a:r>
                      <a:r>
                        <a:rPr lang="en-US" sz="1800" i="1" baseline="0" dirty="0" smtClean="0">
                          <a:solidFill>
                            <a:srgbClr val="C00000"/>
                          </a:solidFill>
                        </a:rPr>
                        <a:t>Transportation</a:t>
                      </a:r>
                      <a:r>
                        <a:rPr lang="en-US" sz="1800" i="1" baseline="0" dirty="0" smtClean="0"/>
                        <a:t>  </a:t>
                      </a:r>
                      <a:r>
                        <a:rPr lang="en-US" sz="1800" i="0" baseline="0" dirty="0" smtClean="0"/>
                        <a:t>(marked with </a:t>
                      </a:r>
                      <a:r>
                        <a:rPr lang="en-US" sz="2800" i="0" baseline="0" dirty="0" smtClean="0">
                          <a:sym typeface="WP MathA"/>
                        </a:rPr>
                        <a:t></a:t>
                      </a:r>
                      <a:r>
                        <a:rPr lang="en-US" sz="1800" i="0" baseline="0" dirty="0" smtClean="0">
                          <a:sym typeface="WP MathA"/>
                        </a:rPr>
                        <a:t>) </a:t>
                      </a:r>
                      <a:br>
                        <a:rPr lang="en-US" sz="1800" i="0" baseline="0" dirty="0" smtClean="0">
                          <a:sym typeface="WP MathA"/>
                        </a:rPr>
                      </a:br>
                      <a:r>
                        <a:rPr lang="en-US" sz="1800" i="0" baseline="0" dirty="0" smtClean="0"/>
                        <a:t>appear.</a:t>
                      </a:r>
                      <a:endParaRPr lang="en-US" sz="1400" b="1" i="0"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86865678"/>
              </p:ext>
            </p:extLst>
          </p:nvPr>
        </p:nvGraphicFramePr>
        <p:xfrm>
          <a:off x="457201" y="228600"/>
          <a:ext cx="9677399" cy="457200"/>
        </p:xfrm>
        <a:graphic>
          <a:graphicData uri="http://schemas.openxmlformats.org/drawingml/2006/table">
            <a:tbl>
              <a:tblPr firstRow="1" bandRow="1">
                <a:tableStyleId>{5C22544A-7EE6-4342-B048-85BDC9FD1C3A}</a:tableStyleId>
              </a:tblPr>
              <a:tblGrid>
                <a:gridCol w="9677399"/>
              </a:tblGrid>
              <a:tr h="370840">
                <a:tc>
                  <a:txBody>
                    <a:bodyPr/>
                    <a:lstStyle/>
                    <a:p>
                      <a:pPr algn="ctr"/>
                      <a:r>
                        <a:rPr lang="en-US" sz="2400" dirty="0" smtClean="0">
                          <a:solidFill>
                            <a:schemeClr val="bg1"/>
                          </a:solidFill>
                        </a:rPr>
                        <a:t>1.  General layout of the classification.  Formal structure </a:t>
                      </a:r>
                      <a:r>
                        <a:rPr lang="en-US" sz="2000" dirty="0" smtClean="0">
                          <a:solidFill>
                            <a:schemeClr val="bg1"/>
                          </a:solidFill>
                        </a:rPr>
                        <a:t>             </a:t>
                      </a:r>
                      <a:r>
                        <a:rPr lang="en-US" sz="1600" dirty="0" smtClean="0">
                          <a:solidFill>
                            <a:schemeClr val="bg1"/>
                          </a:solidFill>
                        </a:rPr>
                        <a:t> 25 min</a:t>
                      </a:r>
                      <a:endParaRPr lang="en-US" sz="1600" dirty="0">
                        <a:solidFill>
                          <a:schemeClr val="bg1"/>
                        </a:solidFill>
                      </a:endParaRPr>
                    </a:p>
                  </a:txBody>
                  <a:tcPr>
                    <a:solidFill>
                      <a:srgbClr val="000066"/>
                    </a:solidFill>
                  </a:tcPr>
                </a:tc>
              </a:tr>
            </a:tbl>
          </a:graphicData>
        </a:graphic>
      </p:graphicFrame>
      <p:pic>
        <p:nvPicPr>
          <p:cNvPr id="9" name="~PP780.WAV">
            <a:hlinkClick r:id="" action="ppaction://media"/>
          </p:cNvPr>
          <p:cNvPicPr>
            <a:picLocks noChangeAspect="1"/>
          </p:cNvPicPr>
          <p:nvPr>
            <a:audioFile r:link="rId1"/>
            <p:extLst>
              <p:ext uri="{DAA4B4D4-6D71-4841-9C94-3DE7FCFB9230}">
                <p14:media xmlns:p14="http://schemas.microsoft.com/office/powerpoint/2010/main" r:embed="rId2">
                  <p14:trim st="4562.2392"/>
                </p14:media>
              </p:ext>
            </p:extLst>
          </p:nvPr>
        </p:nvPicPr>
        <p:blipFill>
          <a:blip r:embed="rId5" cstate="print"/>
          <a:stretch>
            <a:fillRect/>
          </a:stretch>
        </p:blipFill>
        <p:spPr>
          <a:xfrm>
            <a:off x="11653521" y="3276600"/>
            <a:ext cx="601663" cy="6016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953"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7</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691608102"/>
              </p:ext>
            </p:extLst>
          </p:nvPr>
        </p:nvGraphicFramePr>
        <p:xfrm>
          <a:off x="101600" y="1066800"/>
          <a:ext cx="6299200" cy="5265319"/>
        </p:xfrm>
        <a:graphic>
          <a:graphicData uri="http://schemas.openxmlformats.org/drawingml/2006/table">
            <a:tbl>
              <a:tblPr firstRow="1" bandRow="1">
                <a:tableStyleId>{5C22544A-7EE6-4342-B048-85BDC9FD1C3A}</a:tableStyleId>
              </a:tblPr>
              <a:tblGrid>
                <a:gridCol w="5994400"/>
                <a:gridCol w="304800"/>
              </a:tblGrid>
              <a:tr h="358241">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Context dependency of terms</a:t>
                      </a:r>
                      <a:r>
                        <a:rPr lang="en-US" sz="1800" b="0" baseline="0" dirty="0" smtClean="0">
                          <a:solidFill>
                            <a:srgbClr val="000000"/>
                          </a:solidFill>
                        </a:rPr>
                        <a:t> [repeated from p. ~238] </a:t>
                      </a:r>
                      <a:endParaRPr lang="en-US" sz="1800" b="1" dirty="0" smtClean="0">
                        <a:solidFill>
                          <a:srgbClr val="000000"/>
                        </a:solidFill>
                      </a:endParaRPr>
                    </a:p>
                  </a:txBody>
                  <a:tcPr>
                    <a:lnR w="1905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endParaRPr lang="en-US" sz="1800" b="1" dirty="0" smtClean="0">
                        <a:solidFill>
                          <a:srgbClr val="000000"/>
                        </a:solidFill>
                      </a:endParaRPr>
                    </a:p>
                  </a:txBody>
                  <a:tcPr>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noFill/>
                      <a:prstDash val="solid"/>
                      <a:round/>
                      <a:headEnd type="none" w="med" len="med"/>
                      <a:tailEnd type="none" w="med" len="med"/>
                    </a:lnB>
                    <a:noFill/>
                  </a:tcPr>
                </a:tc>
              </a:tr>
              <a:tr h="4899559">
                <a:tc>
                  <a:txBody>
                    <a:bodyPr/>
                    <a:lstStyle/>
                    <a:p>
                      <a:pPr>
                        <a:spcBef>
                          <a:spcPts val="800"/>
                        </a:spcBef>
                      </a:pPr>
                      <a:endParaRPr lang="en-US" sz="1400" b="1" dirty="0" smtClean="0">
                        <a:solidFill>
                          <a:srgbClr val="000000"/>
                        </a:solidFill>
                      </a:endParaRPr>
                    </a:p>
                    <a:p>
                      <a:r>
                        <a:rPr lang="en-US" sz="1800" baseline="0" dirty="0" smtClean="0"/>
                        <a:t>In Yahoo, as in the Library of Congress Classification or in DDC, the meaning of a category (class) is always defined by its total context.  Thus in </a:t>
                      </a:r>
                    </a:p>
                    <a:p>
                      <a:endParaRPr lang="en-US" sz="1800" baseline="0" dirty="0" smtClean="0"/>
                    </a:p>
                    <a:p>
                      <a:r>
                        <a:rPr lang="en-US" sz="1800" baseline="0" dirty="0" smtClean="0"/>
                        <a:t>Education</a:t>
                      </a:r>
                    </a:p>
                    <a:p>
                      <a:r>
                        <a:rPr lang="en-US" sz="1800" baseline="0" dirty="0" smtClean="0"/>
                        <a:t>. Academic Competitions</a:t>
                      </a:r>
                    </a:p>
                    <a:p>
                      <a:r>
                        <a:rPr lang="en-US" sz="1800" baseline="0" dirty="0" smtClean="0"/>
                        <a:t>.  .  K-12</a:t>
                      </a:r>
                    </a:p>
                    <a:p>
                      <a:r>
                        <a:rPr lang="en-US" sz="1800" baseline="0" dirty="0" smtClean="0"/>
                        <a:t>.  .  .  Debate</a:t>
                      </a:r>
                    </a:p>
                    <a:p>
                      <a:r>
                        <a:rPr lang="en-US" sz="1800" baseline="0" dirty="0" smtClean="0"/>
                        <a:t>.  .  .  .  Clubs, Teams, and Societies</a:t>
                      </a:r>
                    </a:p>
                    <a:p>
                      <a:endParaRPr lang="en-US" sz="1800" baseline="0" dirty="0" smtClean="0"/>
                    </a:p>
                    <a:p>
                      <a:r>
                        <a:rPr lang="en-US" sz="1800" baseline="0" dirty="0" smtClean="0"/>
                        <a:t>The last category means </a:t>
                      </a:r>
                    </a:p>
                    <a:p>
                      <a:endParaRPr lang="en-US" sz="1800" baseline="0" dirty="0" smtClean="0"/>
                    </a:p>
                    <a:p>
                      <a:r>
                        <a:rPr lang="en-US" sz="1800" i="1" baseline="0" dirty="0" smtClean="0"/>
                        <a:t>Clubs, Teams, and Societies that engage in Debates staged as Academic Competitions for students in the K-12 level of Education</a:t>
                      </a:r>
                    </a:p>
                    <a:p>
                      <a:endParaRPr lang="en-US" sz="1800" baseline="0" dirty="0" smtClean="0"/>
                    </a:p>
                  </a:txBody>
                  <a:tcPr>
                    <a:lnR w="190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sz="1800" baseline="0" dirty="0" smtClean="0"/>
                    </a:p>
                  </a:txBody>
                  <a:tcPr>
                    <a:lnL w="1905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33622816"/>
              </p:ext>
            </p:extLst>
          </p:nvPr>
        </p:nvGraphicFramePr>
        <p:xfrm>
          <a:off x="990601" y="228600"/>
          <a:ext cx="10439399" cy="396240"/>
        </p:xfrm>
        <a:graphic>
          <a:graphicData uri="http://schemas.openxmlformats.org/drawingml/2006/table">
            <a:tbl>
              <a:tblPr firstRow="1" bandRow="1">
                <a:tableStyleId>{5C22544A-7EE6-4342-B048-85BDC9FD1C3A}</a:tableStyleId>
              </a:tblPr>
              <a:tblGrid>
                <a:gridCol w="1043939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299783254"/>
              </p:ext>
            </p:extLst>
          </p:nvPr>
        </p:nvGraphicFramePr>
        <p:xfrm>
          <a:off x="6553200" y="914400"/>
          <a:ext cx="8727440" cy="5791200"/>
        </p:xfrm>
        <a:graphic>
          <a:graphicData uri="http://schemas.openxmlformats.org/drawingml/2006/table">
            <a:tbl>
              <a:tblPr firstRow="1" bandRow="1">
                <a:tableStyleId>{5C22544A-7EE6-4342-B048-85BDC9FD1C3A}</a:tableStyleId>
              </a:tblPr>
              <a:tblGrid>
                <a:gridCol w="8727440"/>
              </a:tblGrid>
              <a:tr h="536601">
                <a:tc>
                  <a:txBody>
                    <a:bodyPr/>
                    <a:lstStyle/>
                    <a:p>
                      <a:pPr algn="ctr">
                        <a:spcBef>
                          <a:spcPts val="800"/>
                        </a:spcBef>
                      </a:pP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r>
              <a:tr h="5254599">
                <a:tc>
                  <a:txBody>
                    <a:bodyPr/>
                    <a:lstStyle/>
                    <a:p>
                      <a:r>
                        <a:rPr lang="en-US" sz="1800" b="1" baseline="0" dirty="0" smtClean="0"/>
                        <a:t>You can follow this in Yahoo</a:t>
                      </a:r>
                      <a:r>
                        <a:rPr lang="en-US" sz="1800" baseline="0" dirty="0" smtClean="0"/>
                        <a:t>: Click on </a:t>
                      </a:r>
                      <a:r>
                        <a:rPr lang="en-US" sz="1800" i="1" baseline="0" dirty="0" smtClean="0"/>
                        <a:t>Education</a:t>
                      </a:r>
                      <a:r>
                        <a:rPr lang="en-US" sz="1800" baseline="0" dirty="0" smtClean="0"/>
                        <a:t>, then </a:t>
                      </a:r>
                      <a:r>
                        <a:rPr lang="en-US" sz="1800" i="1" baseline="0" dirty="0" smtClean="0"/>
                        <a:t>Academic Competitions</a:t>
                      </a:r>
                      <a:r>
                        <a:rPr lang="en-US" sz="1800" baseline="0" dirty="0" smtClean="0"/>
                        <a:t>, then </a:t>
                      </a:r>
                      <a:r>
                        <a:rPr lang="en-US" sz="1800" i="1" baseline="0" dirty="0" smtClean="0"/>
                        <a:t>K-12</a:t>
                      </a:r>
                    </a:p>
                    <a:p>
                      <a:endParaRPr lang="en-US" sz="1800" baseline="0" dirty="0" smtClean="0"/>
                    </a:p>
                    <a:p>
                      <a:r>
                        <a:rPr lang="en-US" sz="1800" baseline="0" dirty="0" smtClean="0"/>
                        <a:t>On the top of the screen, the active category is shown with its </a:t>
                      </a:r>
                      <a:r>
                        <a:rPr lang="en-US" sz="1800" b="1" baseline="0" dirty="0" smtClean="0"/>
                        <a:t>full caption:</a:t>
                      </a:r>
                    </a:p>
                    <a:p>
                      <a:endParaRPr lang="en-US" sz="1800" baseline="0" dirty="0" smtClean="0"/>
                    </a:p>
                    <a:p>
                      <a:r>
                        <a:rPr lang="en-US" sz="1800" spc="-20" baseline="0" dirty="0" smtClean="0"/>
                        <a:t>Directory &gt; Education &gt;</a:t>
                      </a:r>
                      <a:r>
                        <a:rPr lang="en-US" sz="1800" b="0" spc="-20" baseline="0" dirty="0" smtClean="0"/>
                        <a:t> Academic Competitions</a:t>
                      </a:r>
                      <a:r>
                        <a:rPr lang="en-US" sz="1800" b="1" spc="-20" baseline="0" dirty="0" smtClean="0"/>
                        <a:t>  </a:t>
                      </a:r>
                      <a:r>
                        <a:rPr lang="en-US" sz="1800" spc="-20" baseline="0" dirty="0" smtClean="0"/>
                        <a:t>&gt; </a:t>
                      </a:r>
                      <a:r>
                        <a:rPr lang="en-US" sz="1800" b="1" spc="-20" baseline="0" dirty="0" smtClean="0"/>
                        <a:t>K-12</a:t>
                      </a:r>
                    </a:p>
                    <a:p>
                      <a:endParaRPr lang="en-US" sz="1800" b="1" spc="-20" baseline="0" dirty="0" smtClean="0">
                        <a:solidFill>
                          <a:srgbClr val="000000"/>
                        </a:solidFill>
                      </a:endParaRPr>
                    </a:p>
                    <a:p>
                      <a:r>
                        <a:rPr lang="en-US" sz="1800" b="1" spc="-20" baseline="0" dirty="0" smtClean="0">
                          <a:solidFill>
                            <a:srgbClr val="000000"/>
                          </a:solidFill>
                        </a:rPr>
                        <a:t>Complication:</a:t>
                      </a:r>
                    </a:p>
                    <a:p>
                      <a:endParaRPr lang="en-US" sz="1800" b="1" spc="-20" baseline="0" dirty="0" smtClean="0">
                        <a:solidFill>
                          <a:srgbClr val="000000"/>
                        </a:solidFill>
                      </a:endParaRPr>
                    </a:p>
                    <a:p>
                      <a:r>
                        <a:rPr lang="en-US" sz="1800" b="0" spc="-20" baseline="0" dirty="0" smtClean="0">
                          <a:solidFill>
                            <a:srgbClr val="000000"/>
                          </a:solidFill>
                        </a:rPr>
                        <a:t>When you then click on </a:t>
                      </a:r>
                      <a:r>
                        <a:rPr lang="en-US" sz="1800" b="0" i="1" spc="-20" baseline="0" dirty="0" smtClean="0">
                          <a:solidFill>
                            <a:srgbClr val="000000"/>
                          </a:solidFill>
                        </a:rPr>
                        <a:t>Debate</a:t>
                      </a:r>
                      <a:r>
                        <a:rPr lang="en-US" sz="1800" b="0" spc="-20" baseline="0" dirty="0" smtClean="0">
                          <a:solidFill>
                            <a:srgbClr val="000000"/>
                          </a:solidFill>
                        </a:rPr>
                        <a:t>, the top line changes:</a:t>
                      </a:r>
                    </a:p>
                    <a:p>
                      <a:endParaRPr lang="en-US" sz="1800" b="0" spc="-20" baseline="0" dirty="0" smtClean="0">
                        <a:solidFill>
                          <a:srgbClr val="000000"/>
                        </a:solidFill>
                      </a:endParaRPr>
                    </a:p>
                    <a:p>
                      <a:r>
                        <a:rPr lang="en-US" sz="1800" b="0" spc="-20" baseline="0" dirty="0" smtClean="0">
                          <a:solidFill>
                            <a:srgbClr val="000000"/>
                          </a:solidFill>
                        </a:rPr>
                        <a:t> Social Science &gt; Communications &gt; Forensics &gt; Debate &gt; </a:t>
                      </a:r>
                      <a:r>
                        <a:rPr lang="en-US" sz="1800" b="1" spc="-20" baseline="0" dirty="0" smtClean="0">
                          <a:solidFill>
                            <a:srgbClr val="000000"/>
                          </a:solidFill>
                        </a:rPr>
                        <a:t>High School</a:t>
                      </a:r>
                    </a:p>
                    <a:p>
                      <a:endParaRPr lang="en-US" sz="1800" b="0" spc="-20" baseline="0" dirty="0" smtClean="0">
                        <a:solidFill>
                          <a:srgbClr val="000000"/>
                        </a:solidFill>
                      </a:endParaRPr>
                    </a:p>
                    <a:p>
                      <a:r>
                        <a:rPr lang="en-US" sz="1800" b="0" spc="-20" baseline="0" dirty="0" smtClean="0">
                          <a:solidFill>
                            <a:srgbClr val="000000"/>
                          </a:solidFill>
                        </a:rPr>
                        <a:t>It shows a different path to </a:t>
                      </a:r>
                      <a:r>
                        <a:rPr lang="en-US" sz="1800" b="0" i="1" spc="-20" baseline="0" dirty="0" smtClean="0">
                          <a:solidFill>
                            <a:srgbClr val="000000"/>
                          </a:solidFill>
                        </a:rPr>
                        <a:t>Debate at the K-12 level</a:t>
                      </a:r>
                      <a:r>
                        <a:rPr lang="en-US" sz="1800" b="0" i="0" spc="-20" baseline="0" dirty="0" smtClean="0">
                          <a:solidFill>
                            <a:srgbClr val="000000"/>
                          </a:solidFill>
                        </a:rPr>
                        <a:t>, assuming such debates happen only in </a:t>
                      </a:r>
                      <a:r>
                        <a:rPr lang="en-US" sz="1800" b="0" i="1" spc="-20" baseline="0" dirty="0" smtClean="0">
                          <a:solidFill>
                            <a:srgbClr val="000000"/>
                          </a:solidFill>
                        </a:rPr>
                        <a:t>High School</a:t>
                      </a:r>
                    </a:p>
                    <a:p>
                      <a:endParaRPr lang="en-US" sz="1800" b="0" i="1" spc="-20" baseline="0" dirty="0" smtClean="0">
                        <a:solidFill>
                          <a:srgbClr val="000000"/>
                        </a:solidFill>
                      </a:endParaRPr>
                    </a:p>
                    <a:p>
                      <a:r>
                        <a:rPr lang="en-US" sz="1800" b="0" i="0" spc="-20" baseline="0" dirty="0" smtClean="0">
                          <a:solidFill>
                            <a:srgbClr val="000000"/>
                          </a:solidFill>
                        </a:rPr>
                        <a:t>See what happens if you click on </a:t>
                      </a:r>
                      <a:r>
                        <a:rPr lang="en-US" sz="1800" i="1" baseline="0" dirty="0" smtClean="0"/>
                        <a:t>Clubs, Teams, and Societies</a:t>
                      </a:r>
                      <a:endParaRPr lang="en-US" sz="1800" b="0" i="1" spc="-20" baseline="0" dirty="0" smtClean="0">
                        <a:solidFill>
                          <a:srgbClr val="000000"/>
                        </a:solidFill>
                      </a:endParaRPr>
                    </a:p>
                  </a:txBody>
                  <a:tcPr>
                    <a:lnT w="12700" cap="flat" cmpd="sng" algn="ctr">
                      <a:solidFill>
                        <a:schemeClr val="tx1"/>
                      </a:solidFill>
                      <a:prstDash val="solid"/>
                      <a:round/>
                      <a:headEnd type="none" w="med" len="med"/>
                      <a:tailEnd type="none" w="med" len="med"/>
                    </a:lnT>
                    <a:noFill/>
                  </a:tcPr>
                </a:tc>
              </a:tr>
            </a:tbl>
          </a:graphicData>
        </a:graphic>
      </p:graphicFrame>
      <p:pic>
        <p:nvPicPr>
          <p:cNvPr id="11" name="~PP731.WAV">
            <a:hlinkClick r:id="" action="ppaction://media"/>
          </p:cNvPr>
          <p:cNvPicPr>
            <a:picLocks noChangeAspect="1"/>
          </p:cNvPicPr>
          <p:nvPr>
            <a:audioFile r:link="rId1"/>
            <p:extLst>
              <p:ext uri="{DAA4B4D4-6D71-4841-9C94-3DE7FCFB9230}">
                <p14:media xmlns:p14="http://schemas.microsoft.com/office/powerpoint/2010/main" r:embed="rId2">
                  <p14:trim st="2053.188"/>
                </p14:media>
              </p:ext>
            </p:extLst>
          </p:nvPr>
        </p:nvPicPr>
        <p:blipFill>
          <a:blip r:embed="rId4" cstate="print"/>
          <a:stretch>
            <a:fillRect/>
          </a:stretch>
        </p:blipFill>
        <p:spPr>
          <a:xfrm>
            <a:off x="12954001" y="5904390"/>
            <a:ext cx="525463" cy="525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8</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923742949"/>
              </p:ext>
            </p:extLst>
          </p:nvPr>
        </p:nvGraphicFramePr>
        <p:xfrm>
          <a:off x="381000" y="914400"/>
          <a:ext cx="11963400" cy="5562600"/>
        </p:xfrm>
        <a:graphic>
          <a:graphicData uri="http://schemas.openxmlformats.org/drawingml/2006/table">
            <a:tbl>
              <a:tblPr firstRow="1" bandRow="1">
                <a:tableStyleId>{5C22544A-7EE6-4342-B048-85BDC9FD1C3A}</a:tableStyleId>
              </a:tblPr>
              <a:tblGrid>
                <a:gridCol w="10767060"/>
                <a:gridCol w="1196340"/>
              </a:tblGrid>
              <a:tr h="4635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Degree of precombination </a:t>
                      </a:r>
                      <a:r>
                        <a:rPr lang="en-US" sz="1800" b="0" baseline="0" dirty="0" smtClean="0">
                          <a:solidFill>
                            <a:srgbClr val="000000"/>
                          </a:solidFill>
                        </a:rPr>
                        <a:t> [repeated from p. ~238] </a:t>
                      </a: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c>
                  <a:txBody>
                    <a:bodyPr/>
                    <a:lstStyle/>
                    <a:p>
                      <a:pPr algn="ctr">
                        <a:spcBef>
                          <a:spcPts val="800"/>
                        </a:spcBef>
                      </a:pPr>
                      <a:endParaRPr lang="en-US" sz="1800" b="1" dirty="0" smtClean="0">
                        <a:solidFill>
                          <a:srgbClr val="000000"/>
                        </a:solidFill>
                      </a:endParaRP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noFill/>
                  </a:tcPr>
                </a:tc>
              </a:tr>
              <a:tr h="5099050">
                <a:tc>
                  <a:txBody>
                    <a:bodyPr/>
                    <a:lstStyle/>
                    <a:p>
                      <a:pPr>
                        <a:spcBef>
                          <a:spcPts val="800"/>
                        </a:spcBef>
                      </a:pPr>
                      <a:r>
                        <a:rPr lang="en-US" sz="1800" b="1" dirty="0" smtClean="0">
                          <a:solidFill>
                            <a:srgbClr val="000000"/>
                          </a:solidFill>
                        </a:rPr>
                        <a:t>For</a:t>
                      </a:r>
                      <a:r>
                        <a:rPr lang="en-US" sz="1800" b="1" baseline="0" dirty="0" smtClean="0">
                          <a:solidFill>
                            <a:srgbClr val="000000"/>
                          </a:solidFill>
                        </a:rPr>
                        <a:t> you to think about</a:t>
                      </a:r>
                      <a:endParaRPr lang="en-US" sz="1800" b="1" dirty="0" smtClean="0">
                        <a:solidFill>
                          <a:srgbClr val="000000"/>
                        </a:solidFill>
                      </a:endParaRPr>
                    </a:p>
                    <a:p>
                      <a:pPr>
                        <a:spcBef>
                          <a:spcPts val="800"/>
                        </a:spcBef>
                      </a:pPr>
                      <a:endParaRPr lang="en-US" sz="1400" b="1"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This is a Yahoo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mn-lt"/>
                          <a:ea typeface="+mn-ea"/>
                          <a:cs typeface="+mn-cs"/>
                        </a:rPr>
                        <a:t>Directory &gt; Social Science &gt; Communications &gt; Forensics &gt; Debate &gt; High School &gt; Clubs, Teams, and Societies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What is the degree of precombination?  </a:t>
                      </a:r>
                      <a:br>
                        <a:rPr kumimoji="0" lang="en-US" sz="1800" b="1" i="0" u="none" strike="noStrike" kern="1200" cap="none" spc="0" normalizeH="0" baseline="0" noProof="0" dirty="0" smtClean="0">
                          <a:ln>
                            <a:noFill/>
                          </a:ln>
                          <a:solidFill>
                            <a:prstClr val="black"/>
                          </a:solidFill>
                          <a:effectLst/>
                          <a:uLnTx/>
                          <a:uFillTx/>
                          <a:latin typeface="+mn-lt"/>
                          <a:ea typeface="+mn-ea"/>
                          <a:cs typeface="+mn-cs"/>
                        </a:rPr>
                      </a:br>
                      <a:r>
                        <a:rPr kumimoji="0" lang="en-US" sz="1800" b="0" i="0" u="none" strike="noStrike" kern="1200" cap="none" spc="0" normalizeH="0" baseline="0" noProof="0" dirty="0" smtClean="0">
                          <a:ln>
                            <a:noFill/>
                          </a:ln>
                          <a:solidFill>
                            <a:prstClr val="black"/>
                          </a:solidFill>
                          <a:effectLst/>
                          <a:uLnTx/>
                          <a:uFillTx/>
                          <a:latin typeface="+mn-lt"/>
                          <a:ea typeface="+mn-ea"/>
                          <a:cs typeface="+mn-cs"/>
                        </a:rPr>
                        <a:t>(How many elemental concepts are combined to produce the meaning of this class?)</a:t>
                      </a: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What about this DMOZ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000000"/>
                          </a:solidFill>
                          <a:effectLst/>
                          <a:uLnTx/>
                          <a:uFillTx/>
                          <a:latin typeface="+mn-lt"/>
                          <a:ea typeface="+mn-ea"/>
                          <a:cs typeface="+mn-cs"/>
                        </a:rPr>
                        <a:t>Top: Reference: Education: K through 12: Home Schooling: Curriculum: Mathematics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mn-cs"/>
                        </a:rPr>
                        <a:t>(Note: DMOZ uses : where Yahoo uses &gt;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rgbClr val="000000"/>
                        </a:solidFill>
                        <a:effectLst/>
                        <a:uLnTx/>
                        <a:uFillTx/>
                        <a:latin typeface="+mn-lt"/>
                        <a:ea typeface="+mn-ea"/>
                        <a:cs typeface="+mn-cs"/>
                      </a:endParaRPr>
                    </a:p>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c>
                  <a:txBody>
                    <a:bodyPr/>
                    <a:lstStyle/>
                    <a:p>
                      <a:pPr>
                        <a:spcBef>
                          <a:spcPts val="800"/>
                        </a:spcBef>
                      </a:pPr>
                      <a:endParaRPr lang="en-US" sz="1400" b="0" dirty="0" smtClean="0">
                        <a:solidFill>
                          <a:srgbClr val="000000"/>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55494376"/>
              </p:ext>
            </p:extLst>
          </p:nvPr>
        </p:nvGraphicFramePr>
        <p:xfrm>
          <a:off x="990601" y="228600"/>
          <a:ext cx="9372599" cy="396240"/>
        </p:xfrm>
        <a:graphic>
          <a:graphicData uri="http://schemas.openxmlformats.org/drawingml/2006/table">
            <a:tbl>
              <a:tblPr firstRow="1" bandRow="1">
                <a:tableStyleId>{5C22544A-7EE6-4342-B048-85BDC9FD1C3A}</a:tableStyleId>
              </a:tblPr>
              <a:tblGrid>
                <a:gridCol w="937259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9" name="~PP3527.WAV">
            <a:hlinkClick r:id="" action="ppaction://media"/>
          </p:cNvPr>
          <p:cNvPicPr>
            <a:picLocks noChangeAspect="1"/>
          </p:cNvPicPr>
          <p:nvPr>
            <a:audioFile r:link="rId1"/>
            <p:extLst>
              <p:ext uri="{DAA4B4D4-6D71-4841-9C94-3DE7FCFB9230}">
                <p14:media xmlns:p14="http://schemas.microsoft.com/office/powerpoint/2010/main" r:embed="rId2">
                  <p14:trim st="2158.5364"/>
                </p14:media>
              </p:ext>
            </p:extLst>
          </p:nvPr>
        </p:nvPicPr>
        <p:blipFill>
          <a:blip r:embed="rId4" cstate="print"/>
          <a:stretch>
            <a:fillRect/>
          </a:stretch>
        </p:blipFill>
        <p:spPr>
          <a:xfrm>
            <a:off x="13030201" y="5799139"/>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mtClean="0"/>
              <a:pPr/>
              <a:t>9</a:t>
            </a:fld>
            <a:endParaRPr lang="en-US" dirty="0">
              <a:solidFill>
                <a:srgbClr val="00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292495138"/>
              </p:ext>
            </p:extLst>
          </p:nvPr>
        </p:nvGraphicFramePr>
        <p:xfrm>
          <a:off x="381000" y="914400"/>
          <a:ext cx="12496800" cy="5562600"/>
        </p:xfrm>
        <a:graphic>
          <a:graphicData uri="http://schemas.openxmlformats.org/drawingml/2006/table">
            <a:tbl>
              <a:tblPr firstRow="1" bandRow="1">
                <a:tableStyleId>{5C22544A-7EE6-4342-B048-85BDC9FD1C3A}</a:tableStyleId>
              </a:tblPr>
              <a:tblGrid>
                <a:gridCol w="10433184"/>
                <a:gridCol w="2063616"/>
              </a:tblGrid>
              <a:tr h="4635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Degree of precombination</a:t>
                      </a:r>
                      <a:r>
                        <a:rPr lang="en-US" sz="1800" b="0" baseline="0" dirty="0" smtClean="0">
                          <a:solidFill>
                            <a:srgbClr val="000000"/>
                          </a:solidFill>
                        </a:rPr>
                        <a:t> [repeated from p. ~238] </a:t>
                      </a:r>
                      <a:r>
                        <a:rPr lang="en-US" sz="1800" b="0" baseline="0" dirty="0" smtClean="0">
                          <a:solidFill>
                            <a:schemeClr val="tx1"/>
                          </a:solidFill>
                        </a:rPr>
                        <a:t>, cont.</a:t>
                      </a:r>
                      <a:endParaRPr lang="en-US" sz="1800" b="1" dirty="0" smtClean="0">
                        <a:solidFill>
                          <a:srgbClr val="000000"/>
                        </a:solidFill>
                      </a:endParaRPr>
                    </a:p>
                  </a:txBody>
                  <a:tcPr>
                    <a:lnB w="12700" cap="flat" cmpd="sng" algn="ctr">
                      <a:solidFill>
                        <a:schemeClr val="tx1"/>
                      </a:solidFill>
                      <a:prstDash val="solid"/>
                      <a:round/>
                      <a:headEnd type="none" w="med" len="med"/>
                      <a:tailEnd type="none" w="med" len="med"/>
                    </a:lnB>
                    <a:noFill/>
                  </a:tcPr>
                </a:tc>
                <a:tc>
                  <a:txBody>
                    <a:bodyPr/>
                    <a:lstStyle/>
                    <a:p>
                      <a:pPr algn="ctr">
                        <a:spcBef>
                          <a:spcPts val="800"/>
                        </a:spcBef>
                      </a:pPr>
                      <a:endParaRPr lang="en-US" sz="1800" b="1" dirty="0" smtClean="0">
                        <a:solidFill>
                          <a:srgbClr val="000000"/>
                        </a:solidFill>
                      </a:endParaRPr>
                    </a:p>
                  </a:txBody>
                  <a:tcP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noFill/>
                  </a:tcPr>
                </a:tc>
              </a:tr>
              <a:tr h="5099050">
                <a:tc>
                  <a:txBody>
                    <a:bodyPr/>
                    <a:lstStyle/>
                    <a:p>
                      <a:pPr>
                        <a:spcBef>
                          <a:spcPts val="800"/>
                        </a:spcBef>
                      </a:pPr>
                      <a:endParaRPr lang="en-US" sz="1400" b="1"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This is a Yahoo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mn-lt"/>
                          <a:ea typeface="+mn-ea"/>
                          <a:cs typeface="+mn-cs"/>
                        </a:rPr>
                        <a:t>Directory &gt; Social Science &gt; Communications &gt; Forensics &gt; Debate &gt; High School &gt; Clubs, Teams, and Societies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What is the degree of precombination?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tx1"/>
                          </a:solidFill>
                          <a:effectLst/>
                          <a:uLnTx/>
                          <a:uFillTx/>
                          <a:latin typeface="+mn-lt"/>
                          <a:ea typeface="+mn-ea"/>
                          <a:cs typeface="+mn-cs"/>
                        </a:rPr>
                        <a:t>Answer: Very high</a:t>
                      </a:r>
                      <a:endParaRPr kumimoji="0" lang="en-US" sz="1400" b="1" i="0" u="none" strike="noStrike" kern="1200" cap="none" spc="0" normalizeH="0" baseline="0" noProof="0" dirty="0" smtClean="0">
                        <a:ln>
                          <a:noFill/>
                        </a:ln>
                        <a:solidFill>
                          <a:schemeClr val="tx1"/>
                        </a:solidFill>
                        <a:effectLst/>
                        <a:uLnTx/>
                        <a:uFillTx/>
                        <a:latin typeface="+mn-lt"/>
                        <a:ea typeface="+mn-ea"/>
                        <a:cs typeface="+mn-cs"/>
                      </a:endParaRPr>
                    </a:p>
                    <a:p>
                      <a:pPr>
                        <a:spcBef>
                          <a:spcPts val="800"/>
                        </a:spcBef>
                      </a:pPr>
                      <a:endParaRPr lang="en-US" sz="1400" b="1" dirty="0" smtClean="0">
                        <a:solidFill>
                          <a:srgbClr val="000000"/>
                        </a:solidFill>
                      </a:endParaRPr>
                    </a:p>
                  </a:txBody>
                  <a:tcPr>
                    <a:lnT w="12700" cap="flat" cmpd="sng" algn="ctr">
                      <a:solidFill>
                        <a:schemeClr val="tx1"/>
                      </a:solidFill>
                      <a:prstDash val="solid"/>
                      <a:round/>
                      <a:headEnd type="none" w="med" len="med"/>
                      <a:tailEnd type="none" w="med" len="med"/>
                    </a:lnT>
                    <a:noFill/>
                  </a:tcPr>
                </a:tc>
                <a:tc>
                  <a:txBody>
                    <a:bodyPr/>
                    <a:lstStyle/>
                    <a:p>
                      <a:pPr>
                        <a:spcBef>
                          <a:spcPts val="800"/>
                        </a:spcBef>
                      </a:pPr>
                      <a:endParaRPr lang="en-US" sz="1400" b="0" dirty="0" smtClean="0">
                        <a:solidFill>
                          <a:srgbClr val="000000"/>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91733127"/>
              </p:ext>
            </p:extLst>
          </p:nvPr>
        </p:nvGraphicFramePr>
        <p:xfrm>
          <a:off x="914400" y="228600"/>
          <a:ext cx="9296400" cy="396240"/>
        </p:xfrm>
        <a:graphic>
          <a:graphicData uri="http://schemas.openxmlformats.org/drawingml/2006/table">
            <a:tbl>
              <a:tblPr firstRow="1" bandRow="1">
                <a:tableStyleId>{5C22544A-7EE6-4342-B048-85BDC9FD1C3A}</a:tableStyleId>
              </a:tblPr>
              <a:tblGrid>
                <a:gridCol w="9296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1.  General layout of the classification.  Formal structure</a:t>
                      </a:r>
                      <a:r>
                        <a:rPr lang="en-US" sz="2000" b="0" baseline="0" dirty="0" smtClean="0">
                          <a:solidFill>
                            <a:schemeClr val="tx1"/>
                          </a:solidFill>
                        </a:rPr>
                        <a:t> , cont.</a:t>
                      </a:r>
                      <a:endParaRPr lang="en-US" sz="2000" dirty="0" smtClean="0">
                        <a:solidFill>
                          <a:schemeClr val="tx1"/>
                        </a:solidFill>
                      </a:endParaRPr>
                    </a:p>
                  </a:txBody>
                  <a:tcPr>
                    <a:noFill/>
                  </a:tcPr>
                </a:tc>
              </a:tr>
            </a:tbl>
          </a:graphicData>
        </a:graphic>
      </p:graphicFrame>
      <p:pic>
        <p:nvPicPr>
          <p:cNvPr id="9" name="~PP30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3258801" y="5795170"/>
            <a:ext cx="601663" cy="60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12018</TotalTime>
  <Words>2623</Words>
  <Application>Microsoft Office PowerPoint</Application>
  <PresentationFormat>Custom</PresentationFormat>
  <Paragraphs>355</Paragraphs>
  <Slides>27</Slides>
  <Notes>0</Notes>
  <HiddenSlides>1</HiddenSlides>
  <MMClips>19</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7_Default Design</vt:lpstr>
      <vt:lpstr>8_Default Design</vt:lpstr>
      <vt:lpstr>UB LIS 571 Soergel Lecture 11.1 The Yahoo Classification For all. Goes through part of the Assignment 13.2 Yahoo materials. If you chose to do Assignment 13.2 Yahoo, complete the rest on your own.   </vt:lpstr>
      <vt:lpstr>How to use these slides repeated</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dsoergel</cp:lastModifiedBy>
  <cp:revision>767</cp:revision>
  <dcterms:created xsi:type="dcterms:W3CDTF">2002-10-21T17:52:26Z</dcterms:created>
  <dcterms:modified xsi:type="dcterms:W3CDTF">2016-04-07T21:54:17Z</dcterms:modified>
</cp:coreProperties>
</file>