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 id="2147483697" r:id="rId3"/>
  </p:sldMasterIdLst>
  <p:notesMasterIdLst>
    <p:notesMasterId r:id="rId39"/>
  </p:notesMasterIdLst>
  <p:sldIdLst>
    <p:sldId id="338" r:id="rId4"/>
    <p:sldId id="339" r:id="rId5"/>
    <p:sldId id="340" r:id="rId6"/>
    <p:sldId id="275" r:id="rId7"/>
    <p:sldId id="294" r:id="rId8"/>
    <p:sldId id="306" r:id="rId9"/>
    <p:sldId id="307" r:id="rId10"/>
    <p:sldId id="295" r:id="rId11"/>
    <p:sldId id="341" r:id="rId12"/>
    <p:sldId id="342" r:id="rId13"/>
    <p:sldId id="327" r:id="rId14"/>
    <p:sldId id="328" r:id="rId15"/>
    <p:sldId id="335" r:id="rId16"/>
    <p:sldId id="329" r:id="rId17"/>
    <p:sldId id="330" r:id="rId18"/>
    <p:sldId id="331" r:id="rId19"/>
    <p:sldId id="332" r:id="rId20"/>
    <p:sldId id="333" r:id="rId21"/>
    <p:sldId id="334" r:id="rId22"/>
    <p:sldId id="308" r:id="rId23"/>
    <p:sldId id="314" r:id="rId24"/>
    <p:sldId id="313" r:id="rId25"/>
    <p:sldId id="315" r:id="rId26"/>
    <p:sldId id="296" r:id="rId27"/>
    <p:sldId id="316" r:id="rId28"/>
    <p:sldId id="319" r:id="rId29"/>
    <p:sldId id="317" r:id="rId30"/>
    <p:sldId id="318" r:id="rId31"/>
    <p:sldId id="320" r:id="rId32"/>
    <p:sldId id="321" r:id="rId33"/>
    <p:sldId id="322" r:id="rId34"/>
    <p:sldId id="323" r:id="rId35"/>
    <p:sldId id="324" r:id="rId36"/>
    <p:sldId id="325" r:id="rId37"/>
    <p:sldId id="297" r:id="rId38"/>
  </p:sldIdLst>
  <p:sldSz cx="15544800" cy="6858000"/>
  <p:notesSz cx="7315200" cy="9601200"/>
  <p:defaultTextStyle>
    <a:defPPr>
      <a:defRPr lang="en-US"/>
    </a:defPPr>
    <a:lvl1pPr algn="l" rtl="0" fontAlgn="base">
      <a:spcBef>
        <a:spcPct val="0"/>
      </a:spcBef>
      <a:spcAft>
        <a:spcPct val="0"/>
      </a:spcAft>
      <a:defRPr sz="2400" kern="1200">
        <a:solidFill>
          <a:schemeClr val="tx1"/>
        </a:solidFill>
        <a:latin typeface="Arial Unicode MS" pitchFamily="34" charset="-128"/>
        <a:ea typeface="+mn-ea"/>
        <a:cs typeface="Arial" charset="0"/>
      </a:defRPr>
    </a:lvl1pPr>
    <a:lvl2pPr marL="457200" algn="l" rtl="0" fontAlgn="base">
      <a:spcBef>
        <a:spcPct val="0"/>
      </a:spcBef>
      <a:spcAft>
        <a:spcPct val="0"/>
      </a:spcAft>
      <a:defRPr sz="2400" kern="1200">
        <a:solidFill>
          <a:schemeClr val="tx1"/>
        </a:solidFill>
        <a:latin typeface="Arial Unicode MS" pitchFamily="34" charset="-128"/>
        <a:ea typeface="+mn-ea"/>
        <a:cs typeface="Arial" charset="0"/>
      </a:defRPr>
    </a:lvl2pPr>
    <a:lvl3pPr marL="914400" algn="l" rtl="0" fontAlgn="base">
      <a:spcBef>
        <a:spcPct val="0"/>
      </a:spcBef>
      <a:spcAft>
        <a:spcPct val="0"/>
      </a:spcAft>
      <a:defRPr sz="2400" kern="1200">
        <a:solidFill>
          <a:schemeClr val="tx1"/>
        </a:solidFill>
        <a:latin typeface="Arial Unicode MS" pitchFamily="34" charset="-128"/>
        <a:ea typeface="+mn-ea"/>
        <a:cs typeface="Arial" charset="0"/>
      </a:defRPr>
    </a:lvl3pPr>
    <a:lvl4pPr marL="1371600" algn="l" rtl="0" fontAlgn="base">
      <a:spcBef>
        <a:spcPct val="0"/>
      </a:spcBef>
      <a:spcAft>
        <a:spcPct val="0"/>
      </a:spcAft>
      <a:defRPr sz="2400" kern="1200">
        <a:solidFill>
          <a:schemeClr val="tx1"/>
        </a:solidFill>
        <a:latin typeface="Arial Unicode MS" pitchFamily="34" charset="-128"/>
        <a:ea typeface="+mn-ea"/>
        <a:cs typeface="Arial" charset="0"/>
      </a:defRPr>
    </a:lvl4pPr>
    <a:lvl5pPr marL="1828800" algn="l" rtl="0" fontAlgn="base">
      <a:spcBef>
        <a:spcPct val="0"/>
      </a:spcBef>
      <a:spcAft>
        <a:spcPct val="0"/>
      </a:spcAft>
      <a:defRPr sz="2400" kern="1200">
        <a:solidFill>
          <a:schemeClr val="tx1"/>
        </a:solidFill>
        <a:latin typeface="Arial Unicode MS" pitchFamily="34" charset="-128"/>
        <a:ea typeface="+mn-ea"/>
        <a:cs typeface="Arial" charset="0"/>
      </a:defRPr>
    </a:lvl5pPr>
    <a:lvl6pPr marL="2286000" algn="l" defTabSz="914400" rtl="0" eaLnBrk="1" latinLnBrk="0" hangingPunct="1">
      <a:defRPr sz="2400" kern="1200">
        <a:solidFill>
          <a:schemeClr val="tx1"/>
        </a:solidFill>
        <a:latin typeface="Arial Unicode MS" pitchFamily="34" charset="-128"/>
        <a:ea typeface="+mn-ea"/>
        <a:cs typeface="Arial" charset="0"/>
      </a:defRPr>
    </a:lvl6pPr>
    <a:lvl7pPr marL="2743200" algn="l" defTabSz="914400" rtl="0" eaLnBrk="1" latinLnBrk="0" hangingPunct="1">
      <a:defRPr sz="2400" kern="1200">
        <a:solidFill>
          <a:schemeClr val="tx1"/>
        </a:solidFill>
        <a:latin typeface="Arial Unicode MS" pitchFamily="34" charset="-128"/>
        <a:ea typeface="+mn-ea"/>
        <a:cs typeface="Arial" charset="0"/>
      </a:defRPr>
    </a:lvl7pPr>
    <a:lvl8pPr marL="3200400" algn="l" defTabSz="914400" rtl="0" eaLnBrk="1" latinLnBrk="0" hangingPunct="1">
      <a:defRPr sz="2400" kern="1200">
        <a:solidFill>
          <a:schemeClr val="tx1"/>
        </a:solidFill>
        <a:latin typeface="Arial Unicode MS" pitchFamily="34" charset="-128"/>
        <a:ea typeface="+mn-ea"/>
        <a:cs typeface="Arial" charset="0"/>
      </a:defRPr>
    </a:lvl8pPr>
    <a:lvl9pPr marL="3657600" algn="l" defTabSz="914400" rtl="0" eaLnBrk="1" latinLnBrk="0" hangingPunct="1">
      <a:defRPr sz="2400" kern="1200">
        <a:solidFill>
          <a:schemeClr val="tx1"/>
        </a:solidFill>
        <a:latin typeface="Arial Unicode MS" pitchFamily="34" charset="-128"/>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4" autoAdjust="0"/>
    <p:restoredTop sz="94418" autoAdjust="0"/>
  </p:normalViewPr>
  <p:slideViewPr>
    <p:cSldViewPr>
      <p:cViewPr varScale="1">
        <p:scale>
          <a:sx n="75" d="100"/>
          <a:sy n="75" d="100"/>
        </p:scale>
        <p:origin x="-77" y="-221"/>
      </p:cViewPr>
      <p:guideLst>
        <p:guide orient="horz" pos="2160"/>
        <p:guide pos="489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defRPr sz="1300" smtClean="0">
                <a:cs typeface="+mn-cs"/>
              </a:defRPr>
            </a:lvl1pPr>
          </a:lstStyle>
          <a:p>
            <a:pPr>
              <a:defRPr/>
            </a:pPr>
            <a:endParaRPr lang="en-US" dirty="0"/>
          </a:p>
        </p:txBody>
      </p:sp>
      <p:sp>
        <p:nvSpPr>
          <p:cNvPr id="29699" name="Rectangle 3"/>
          <p:cNvSpPr>
            <a:spLocks noGrp="1" noChangeArrowheads="1"/>
          </p:cNvSpPr>
          <p:nvPr>
            <p:ph type="dt" idx="1"/>
          </p:nvPr>
        </p:nvSpPr>
        <p:spPr bwMode="auto">
          <a:xfrm>
            <a:off x="4143587"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a:defRPr sz="1300" smtClean="0">
                <a:cs typeface="+mn-cs"/>
              </a:defRPr>
            </a:lvl1pPr>
          </a:lstStyle>
          <a:p>
            <a:pPr>
              <a:defRPr/>
            </a:pPr>
            <a:endParaRPr lang="en-US" dirty="0"/>
          </a:p>
        </p:txBody>
      </p:sp>
      <p:sp>
        <p:nvSpPr>
          <p:cNvPr id="4100" name="Rectangle 4"/>
          <p:cNvSpPr>
            <a:spLocks noGrp="1" noRot="1" noChangeAspect="1" noChangeArrowheads="1" noTextEdit="1"/>
          </p:cNvSpPr>
          <p:nvPr>
            <p:ph type="sldImg" idx="2"/>
          </p:nvPr>
        </p:nvSpPr>
        <p:spPr bwMode="auto">
          <a:xfrm>
            <a:off x="-422275" y="720725"/>
            <a:ext cx="8159750" cy="3600450"/>
          </a:xfrm>
          <a:prstGeom prst="rect">
            <a:avLst/>
          </a:prstGeom>
          <a:noFill/>
          <a:ln w="9525">
            <a:solidFill>
              <a:srgbClr val="000000"/>
            </a:solidFill>
            <a:miter lim="800000"/>
            <a:headEnd/>
            <a:tailEnd/>
          </a:ln>
        </p:spPr>
      </p:sp>
      <p:sp>
        <p:nvSpPr>
          <p:cNvPr id="29701" name="Rectangle 5"/>
          <p:cNvSpPr>
            <a:spLocks noGrp="1" noChangeArrowheads="1"/>
          </p:cNvSpPr>
          <p:nvPr>
            <p:ph type="body" sz="quarter" idx="3"/>
          </p:nvPr>
        </p:nvSpPr>
        <p:spPr bwMode="auto">
          <a:xfrm>
            <a:off x="731520" y="4560570"/>
            <a:ext cx="585216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9702" name="Rectangle 6"/>
          <p:cNvSpPr>
            <a:spLocks noGrp="1" noChangeArrowheads="1"/>
          </p:cNvSpPr>
          <p:nvPr>
            <p:ph type="ftr" sz="quarter" idx="4"/>
          </p:nvPr>
        </p:nvSpPr>
        <p:spPr bwMode="auto">
          <a:xfrm>
            <a:off x="0"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defRPr sz="1300" smtClean="0">
                <a:cs typeface="+mn-cs"/>
              </a:defRPr>
            </a:lvl1pPr>
          </a:lstStyle>
          <a:p>
            <a:pPr>
              <a:defRPr/>
            </a:pPr>
            <a:endParaRPr lang="en-US" dirty="0"/>
          </a:p>
        </p:txBody>
      </p:sp>
      <p:sp>
        <p:nvSpPr>
          <p:cNvPr id="29703" name="Rectangle 7"/>
          <p:cNvSpPr>
            <a:spLocks noGrp="1" noChangeArrowheads="1"/>
          </p:cNvSpPr>
          <p:nvPr>
            <p:ph type="sldNum" sz="quarter" idx="5"/>
          </p:nvPr>
        </p:nvSpPr>
        <p:spPr bwMode="auto">
          <a:xfrm>
            <a:off x="4143587"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a:defRPr sz="1300" smtClean="0">
                <a:cs typeface="+mn-cs"/>
              </a:defRPr>
            </a:lvl1pPr>
          </a:lstStyle>
          <a:p>
            <a:pPr>
              <a:defRPr/>
            </a:pPr>
            <a:fld id="{33099120-5D35-4016-9FD4-809C6A124625}" type="slidenum">
              <a:rPr lang="en-US"/>
              <a:pPr>
                <a:defRPr/>
              </a:pPr>
              <a:t>‹#›</a:t>
            </a:fld>
            <a:endParaRPr lang="en-US" dirty="0"/>
          </a:p>
        </p:txBody>
      </p:sp>
    </p:spTree>
    <p:extLst>
      <p:ext uri="{BB962C8B-B14F-4D97-AF65-F5344CB8AC3E}">
        <p14:creationId xmlns:p14="http://schemas.microsoft.com/office/powerpoint/2010/main" val="3346936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Unicode MS" pitchFamily="34" charset="-128"/>
        <a:ea typeface="+mn-ea"/>
        <a:cs typeface="+mn-cs"/>
      </a:defRPr>
    </a:lvl1pPr>
    <a:lvl2pPr marL="457200" algn="l" rtl="0" eaLnBrk="0" fontAlgn="base" hangingPunct="0">
      <a:spcBef>
        <a:spcPct val="30000"/>
      </a:spcBef>
      <a:spcAft>
        <a:spcPct val="0"/>
      </a:spcAft>
      <a:defRPr sz="1200" kern="1200">
        <a:solidFill>
          <a:schemeClr val="tx1"/>
        </a:solidFill>
        <a:latin typeface="Arial Unicode MS" pitchFamily="34" charset="-128"/>
        <a:ea typeface="+mn-ea"/>
        <a:cs typeface="+mn-cs"/>
      </a:defRPr>
    </a:lvl2pPr>
    <a:lvl3pPr marL="914400" algn="l" rtl="0" eaLnBrk="0" fontAlgn="base" hangingPunct="0">
      <a:spcBef>
        <a:spcPct val="30000"/>
      </a:spcBef>
      <a:spcAft>
        <a:spcPct val="0"/>
      </a:spcAft>
      <a:defRPr sz="1200" kern="1200">
        <a:solidFill>
          <a:schemeClr val="tx1"/>
        </a:solidFill>
        <a:latin typeface="Arial Unicode MS" pitchFamily="34" charset="-128"/>
        <a:ea typeface="+mn-ea"/>
        <a:cs typeface="+mn-cs"/>
      </a:defRPr>
    </a:lvl3pPr>
    <a:lvl4pPr marL="1371600" algn="l" rtl="0" eaLnBrk="0" fontAlgn="base" hangingPunct="0">
      <a:spcBef>
        <a:spcPct val="30000"/>
      </a:spcBef>
      <a:spcAft>
        <a:spcPct val="0"/>
      </a:spcAft>
      <a:defRPr sz="1200" kern="1200">
        <a:solidFill>
          <a:schemeClr val="tx1"/>
        </a:solidFill>
        <a:latin typeface="Arial Unicode MS" pitchFamily="34" charset="-128"/>
        <a:ea typeface="+mn-ea"/>
        <a:cs typeface="+mn-cs"/>
      </a:defRPr>
    </a:lvl4pPr>
    <a:lvl5pPr marL="1828800" algn="l" rtl="0" eaLnBrk="0" fontAlgn="base" hangingPunct="0">
      <a:spcBef>
        <a:spcPct val="30000"/>
      </a:spcBef>
      <a:spcAft>
        <a:spcPct val="0"/>
      </a:spcAft>
      <a:defRPr sz="1200" kern="1200">
        <a:solidFill>
          <a:schemeClr val="tx1"/>
        </a:solidFill>
        <a:latin typeface="Arial Unicode MS" pitchFamily="34" charset="-12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65860" y="2130434"/>
            <a:ext cx="1321308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2331720" y="3886200"/>
            <a:ext cx="1088136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smtClean="0"/>
              <a:t>Soergel, </a:t>
            </a:r>
            <a:endParaRPr lang="en-US" dirty="0"/>
          </a:p>
        </p:txBody>
      </p:sp>
      <p:sp>
        <p:nvSpPr>
          <p:cNvPr id="6" name="Slide Number Placeholder 5"/>
          <p:cNvSpPr>
            <a:spLocks noGrp="1"/>
          </p:cNvSpPr>
          <p:nvPr>
            <p:ph type="sldNum" sz="quarter" idx="12"/>
          </p:nvPr>
        </p:nvSpPr>
        <p:spPr/>
        <p:txBody>
          <a:bodyPr/>
          <a:lstStyle/>
          <a:p>
            <a:pPr>
              <a:defRPr/>
            </a:pPr>
            <a:fld id="{83ED20E5-6F4E-464C-8E89-564284A36F70}"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smtClean="0"/>
              <a:t>Soergel, </a:t>
            </a:r>
            <a:endParaRPr lang="en-US" dirty="0"/>
          </a:p>
        </p:txBody>
      </p:sp>
      <p:sp>
        <p:nvSpPr>
          <p:cNvPr id="6" name="Slide Number Placeholder 5"/>
          <p:cNvSpPr>
            <a:spLocks noGrp="1"/>
          </p:cNvSpPr>
          <p:nvPr>
            <p:ph type="sldNum" sz="quarter" idx="12"/>
          </p:nvPr>
        </p:nvSpPr>
        <p:spPr/>
        <p:txBody>
          <a:bodyPr/>
          <a:lstStyle/>
          <a:p>
            <a:pPr>
              <a:defRPr/>
            </a:pPr>
            <a:fld id="{CDB36F06-0C2B-441C-8941-30DA2EF27D98}"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158430" y="274647"/>
            <a:ext cx="594534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22387" y="274647"/>
            <a:ext cx="1757696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smtClean="0"/>
              <a:t>Soergel, </a:t>
            </a:r>
            <a:endParaRPr lang="en-US" dirty="0"/>
          </a:p>
        </p:txBody>
      </p:sp>
      <p:sp>
        <p:nvSpPr>
          <p:cNvPr id="6" name="Slide Number Placeholder 5"/>
          <p:cNvSpPr>
            <a:spLocks noGrp="1"/>
          </p:cNvSpPr>
          <p:nvPr>
            <p:ph type="sldNum" sz="quarter" idx="12"/>
          </p:nvPr>
        </p:nvSpPr>
        <p:spPr/>
        <p:txBody>
          <a:bodyPr/>
          <a:lstStyle/>
          <a:p>
            <a:pPr>
              <a:defRPr/>
            </a:pPr>
            <a:fld id="{B926B714-91EE-44DF-9AE1-6EC187663BAB}"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65860" y="2130428"/>
            <a:ext cx="1321308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2331720" y="3886200"/>
            <a:ext cx="1088136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83ED20E5-6F4E-464C-8E89-564284A36F7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215163516"/>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BDBE7EF8-D788-4A0E-B8CC-75CFC5CF780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290154060"/>
      </p:ext>
    </p:extLst>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7932" y="4406903"/>
            <a:ext cx="1321308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27932" y="2906714"/>
            <a:ext cx="13213080" cy="15001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1944B3AD-9855-43B4-A677-2B5D64DC55C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48528251"/>
      </p:ext>
    </p:extLst>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5860" y="1676400"/>
            <a:ext cx="6477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901940" y="1676400"/>
            <a:ext cx="6477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C01A8624-5168-452F-8FB5-BCB158AF065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94044987"/>
      </p:ext>
    </p:extLst>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7240" y="274638"/>
            <a:ext cx="1399032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77241" y="1535112"/>
            <a:ext cx="6868319"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7241" y="2174875"/>
            <a:ext cx="686831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896545" y="1535112"/>
            <a:ext cx="687101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96545" y="2174875"/>
            <a:ext cx="68710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8" name="Footer Placeholder 7"/>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pPr>
              <a:defRPr/>
            </a:pPr>
            <a:fld id="{41909EEE-143D-4BF0-8157-580CBF4BE5C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518072292"/>
      </p:ext>
    </p:extLst>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4" name="Footer Placeholder 3"/>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pPr>
              <a:defRPr/>
            </a:pPr>
            <a:fld id="{9968B5FA-1634-4030-BE4D-C041FBFC09F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57071694"/>
      </p:ext>
    </p:extLst>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3" name="Footer Placeholder 2"/>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pPr>
              <a:defRPr/>
            </a:pPr>
            <a:fld id="{B3884B5F-4628-496F-B9D1-7DFF093BE18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055807387"/>
      </p:ext>
    </p:extLst>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7" y="273050"/>
            <a:ext cx="511413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077586" y="273054"/>
            <a:ext cx="868997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77247" y="1435103"/>
            <a:ext cx="511413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EC6EE177-5E08-4D66-96B9-012347F80AE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44636117"/>
      </p:ext>
    </p:extLst>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smtClean="0"/>
              <a:t>Soergel, </a:t>
            </a:r>
            <a:endParaRPr lang="en-US" dirty="0"/>
          </a:p>
        </p:txBody>
      </p:sp>
      <p:sp>
        <p:nvSpPr>
          <p:cNvPr id="6" name="Slide Number Placeholder 5"/>
          <p:cNvSpPr>
            <a:spLocks noGrp="1"/>
          </p:cNvSpPr>
          <p:nvPr>
            <p:ph type="sldNum" sz="quarter" idx="12"/>
          </p:nvPr>
        </p:nvSpPr>
        <p:spPr/>
        <p:txBody>
          <a:bodyPr/>
          <a:lstStyle/>
          <a:p>
            <a:pPr>
              <a:defRPr/>
            </a:pPr>
            <a:fld id="{BDBE7EF8-D788-4A0E-B8CC-75CFC5CF7804}" type="slidenum">
              <a:rPr lang="en-US" smtClean="0"/>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6889" y="4800600"/>
            <a:ext cx="932688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046889" y="612775"/>
            <a:ext cx="93268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3046889" y="5367340"/>
            <a:ext cx="932688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5EB0D0F3-6F04-41AC-BEA2-CC5654185D7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20560434"/>
      </p:ext>
    </p:extLst>
  </p:cSld>
  <p:clrMapOvr>
    <a:masterClrMapping/>
  </p:clrMapOvr>
  <p:transition advClick="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CDB36F06-0C2B-441C-8941-30DA2EF27D9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585184232"/>
      </p:ext>
    </p:extLst>
  </p:cSld>
  <p:clrMapOvr>
    <a:masterClrMapping/>
  </p:clrMapOvr>
  <p:transition advClick="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075670" y="152400"/>
            <a:ext cx="330327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65860" y="152400"/>
            <a:ext cx="965073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B926B714-91EE-44DF-9AE1-6EC187663BA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50201088"/>
      </p:ext>
    </p:extLst>
  </p:cSld>
  <p:clrMapOvr>
    <a:masterClrMapping/>
  </p:clrMapOvr>
  <p:transition advClick="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65860" y="2130428"/>
            <a:ext cx="1321308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2331720" y="3886200"/>
            <a:ext cx="1088136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83ED20E5-6F4E-464C-8E89-564284A36F7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8285309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BDBE7EF8-D788-4A0E-B8CC-75CFC5CF780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9556849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7932" y="4406903"/>
            <a:ext cx="1321308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27932" y="2906714"/>
            <a:ext cx="13213080" cy="15001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1944B3AD-9855-43B4-A677-2B5D64DC55C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1303834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65860" y="1676400"/>
            <a:ext cx="6477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901940" y="1676400"/>
            <a:ext cx="6477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C01A8624-5168-452F-8FB5-BCB158AF065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752852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7240" y="274638"/>
            <a:ext cx="1399032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77241" y="1535112"/>
            <a:ext cx="6868319"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7241" y="2174875"/>
            <a:ext cx="686831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896545" y="1535112"/>
            <a:ext cx="687101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96545" y="2174875"/>
            <a:ext cx="68710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8" name="Footer Placeholder 7"/>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pPr>
              <a:defRPr/>
            </a:pPr>
            <a:fld id="{41909EEE-143D-4BF0-8157-580CBF4BE5C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04967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4" name="Footer Placeholder 3"/>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pPr>
              <a:defRPr/>
            </a:pPr>
            <a:fld id="{9968B5FA-1634-4030-BE4D-C041FBFC09F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767856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3" name="Footer Placeholder 2"/>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pPr>
              <a:defRPr/>
            </a:pPr>
            <a:fld id="{B3884B5F-4628-496F-B9D1-7DFF093BE185}"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30269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7932" y="4406909"/>
            <a:ext cx="1321308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27932" y="2906713"/>
            <a:ext cx="1321308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r>
              <a:rPr lang="en-US" dirty="0" smtClean="0"/>
              <a:t>Soergel, </a:t>
            </a:r>
            <a:endParaRPr lang="en-US" dirty="0"/>
          </a:p>
        </p:txBody>
      </p:sp>
      <p:sp>
        <p:nvSpPr>
          <p:cNvPr id="6" name="Slide Number Placeholder 5"/>
          <p:cNvSpPr>
            <a:spLocks noGrp="1"/>
          </p:cNvSpPr>
          <p:nvPr>
            <p:ph type="sldNum" sz="quarter" idx="12"/>
          </p:nvPr>
        </p:nvSpPr>
        <p:spPr/>
        <p:txBody>
          <a:bodyPr/>
          <a:lstStyle/>
          <a:p>
            <a:pPr>
              <a:defRPr/>
            </a:pPr>
            <a:fld id="{1944B3AD-9855-43B4-A677-2B5D64DC55C4}" type="slidenum">
              <a:rPr lang="en-US" smtClean="0"/>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2" y="273050"/>
            <a:ext cx="511413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077586" y="273054"/>
            <a:ext cx="868997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77242" y="1435103"/>
            <a:ext cx="511413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EC6EE177-5E08-4D66-96B9-012347F80AE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568804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6889" y="4800600"/>
            <a:ext cx="932688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046889" y="612775"/>
            <a:ext cx="93268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3046889" y="5367340"/>
            <a:ext cx="932688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6" name="Footer Placeholder 5"/>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pPr>
              <a:defRPr/>
            </a:pPr>
            <a:fld id="{5EB0D0F3-6F04-41AC-BEA2-CC5654185D7D}"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3275921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CDB36F06-0C2B-441C-8941-30DA2EF27D9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83975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075670" y="152400"/>
            <a:ext cx="330327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65860" y="152400"/>
            <a:ext cx="965073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FFFFFF"/>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smtClean="0">
                <a:solidFill>
                  <a:srgbClr val="FFFFFF"/>
                </a:solidFill>
              </a:rPr>
              <a:t>Soergel, </a:t>
            </a:r>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pPr>
              <a:defRPr/>
            </a:pPr>
            <a:fld id="{B926B714-91EE-44DF-9AE1-6EC187663BAB}"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622911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22394" y="1600206"/>
            <a:ext cx="1176115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3342626" y="1600206"/>
            <a:ext cx="1176115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dirty="0" smtClean="0"/>
              <a:t>Soergel, </a:t>
            </a:r>
            <a:endParaRPr lang="en-US" dirty="0"/>
          </a:p>
        </p:txBody>
      </p:sp>
      <p:sp>
        <p:nvSpPr>
          <p:cNvPr id="7" name="Slide Number Placeholder 6"/>
          <p:cNvSpPr>
            <a:spLocks noGrp="1"/>
          </p:cNvSpPr>
          <p:nvPr>
            <p:ph type="sldNum" sz="quarter" idx="12"/>
          </p:nvPr>
        </p:nvSpPr>
        <p:spPr/>
        <p:txBody>
          <a:bodyPr/>
          <a:lstStyle/>
          <a:p>
            <a:pPr>
              <a:defRPr/>
            </a:pPr>
            <a:fld id="{C01A8624-5168-452F-8FB5-BCB158AF065B}"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7240" y="274638"/>
            <a:ext cx="1399032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77240" y="1535113"/>
            <a:ext cx="686832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7240" y="2174875"/>
            <a:ext cx="68683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896545" y="1535113"/>
            <a:ext cx="68710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96545" y="2174875"/>
            <a:ext cx="68710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dirty="0"/>
          </a:p>
        </p:txBody>
      </p:sp>
      <p:sp>
        <p:nvSpPr>
          <p:cNvPr id="8" name="Footer Placeholder 7"/>
          <p:cNvSpPr>
            <a:spLocks noGrp="1"/>
          </p:cNvSpPr>
          <p:nvPr>
            <p:ph type="ftr" sz="quarter" idx="11"/>
          </p:nvPr>
        </p:nvSpPr>
        <p:spPr/>
        <p:txBody>
          <a:bodyPr/>
          <a:lstStyle/>
          <a:p>
            <a:pPr>
              <a:defRPr/>
            </a:pPr>
            <a:r>
              <a:rPr lang="en-US" dirty="0" smtClean="0"/>
              <a:t>Soergel, </a:t>
            </a:r>
            <a:endParaRPr lang="en-US" dirty="0"/>
          </a:p>
        </p:txBody>
      </p:sp>
      <p:sp>
        <p:nvSpPr>
          <p:cNvPr id="9" name="Slide Number Placeholder 8"/>
          <p:cNvSpPr>
            <a:spLocks noGrp="1"/>
          </p:cNvSpPr>
          <p:nvPr>
            <p:ph type="sldNum" sz="quarter" idx="12"/>
          </p:nvPr>
        </p:nvSpPr>
        <p:spPr/>
        <p:txBody>
          <a:bodyPr/>
          <a:lstStyle/>
          <a:p>
            <a:pPr>
              <a:defRPr/>
            </a:pPr>
            <a:fld id="{41909EEE-143D-4BF0-8157-580CBF4BE5C0}"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p:txBody>
          <a:bodyPr/>
          <a:lstStyle/>
          <a:p>
            <a:pPr>
              <a:defRPr/>
            </a:pPr>
            <a:r>
              <a:rPr lang="en-US" dirty="0" smtClean="0"/>
              <a:t>Soergel, </a:t>
            </a:r>
            <a:endParaRPr lang="en-US" dirty="0"/>
          </a:p>
        </p:txBody>
      </p:sp>
      <p:sp>
        <p:nvSpPr>
          <p:cNvPr id="5" name="Slide Number Placeholder 4"/>
          <p:cNvSpPr>
            <a:spLocks noGrp="1"/>
          </p:cNvSpPr>
          <p:nvPr>
            <p:ph type="sldNum" sz="quarter" idx="12"/>
          </p:nvPr>
        </p:nvSpPr>
        <p:spPr/>
        <p:txBody>
          <a:bodyPr/>
          <a:lstStyle/>
          <a:p>
            <a:pPr>
              <a:defRPr/>
            </a:pPr>
            <a:fld id="{9968B5FA-1634-4030-BE4D-C041FBFC09F4}"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r>
              <a:rPr lang="en-US" dirty="0" smtClean="0"/>
              <a:t>Soergel, </a:t>
            </a:r>
            <a:endParaRPr lang="en-US" dirty="0"/>
          </a:p>
        </p:txBody>
      </p:sp>
      <p:sp>
        <p:nvSpPr>
          <p:cNvPr id="4" name="Slide Number Placeholder 3"/>
          <p:cNvSpPr>
            <a:spLocks noGrp="1"/>
          </p:cNvSpPr>
          <p:nvPr>
            <p:ph type="sldNum" sz="quarter" idx="12"/>
          </p:nvPr>
        </p:nvSpPr>
        <p:spPr/>
        <p:txBody>
          <a:bodyPr/>
          <a:lstStyle/>
          <a:p>
            <a:pPr>
              <a:defRPr/>
            </a:pPr>
            <a:fld id="{B3884B5F-4628-496F-B9D1-7DFF093BE185}"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6" y="273050"/>
            <a:ext cx="511413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6077587" y="273059"/>
            <a:ext cx="868997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77246" y="1435103"/>
            <a:ext cx="511413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dirty="0" smtClean="0"/>
              <a:t>Soergel, </a:t>
            </a:r>
            <a:endParaRPr lang="en-US" dirty="0"/>
          </a:p>
        </p:txBody>
      </p:sp>
      <p:sp>
        <p:nvSpPr>
          <p:cNvPr id="7" name="Slide Number Placeholder 6"/>
          <p:cNvSpPr>
            <a:spLocks noGrp="1"/>
          </p:cNvSpPr>
          <p:nvPr>
            <p:ph type="sldNum" sz="quarter" idx="12"/>
          </p:nvPr>
        </p:nvSpPr>
        <p:spPr/>
        <p:txBody>
          <a:bodyPr/>
          <a:lstStyle/>
          <a:p>
            <a:pPr>
              <a:defRPr/>
            </a:pPr>
            <a:fld id="{EC6EE177-5E08-4D66-96B9-012347F80AE8}"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6890" y="4800600"/>
            <a:ext cx="932688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046890" y="612775"/>
            <a:ext cx="932688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3046890" y="5367338"/>
            <a:ext cx="932688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dirty="0"/>
          </a:p>
        </p:txBody>
      </p:sp>
      <p:sp>
        <p:nvSpPr>
          <p:cNvPr id="6" name="Footer Placeholder 5"/>
          <p:cNvSpPr>
            <a:spLocks noGrp="1"/>
          </p:cNvSpPr>
          <p:nvPr>
            <p:ph type="ftr" sz="quarter" idx="11"/>
          </p:nvPr>
        </p:nvSpPr>
        <p:spPr/>
        <p:txBody>
          <a:bodyPr/>
          <a:lstStyle/>
          <a:p>
            <a:pPr>
              <a:defRPr/>
            </a:pPr>
            <a:r>
              <a:rPr lang="en-US" dirty="0" smtClean="0"/>
              <a:t>Soergel, </a:t>
            </a:r>
            <a:endParaRPr lang="en-US" dirty="0"/>
          </a:p>
        </p:txBody>
      </p:sp>
      <p:sp>
        <p:nvSpPr>
          <p:cNvPr id="7" name="Slide Number Placeholder 6"/>
          <p:cNvSpPr>
            <a:spLocks noGrp="1"/>
          </p:cNvSpPr>
          <p:nvPr>
            <p:ph type="sldNum" sz="quarter" idx="12"/>
          </p:nvPr>
        </p:nvSpPr>
        <p:spPr/>
        <p:txBody>
          <a:bodyPr/>
          <a:lstStyle/>
          <a:p>
            <a:pPr>
              <a:defRPr/>
            </a:pPr>
            <a:fld id="{5EB0D0F3-6F04-41AC-BEA2-CC5654185D7D}"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7240" y="274638"/>
            <a:ext cx="1399032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777240" y="1600206"/>
            <a:ext cx="1399032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777240" y="6356359"/>
            <a:ext cx="362712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5311140" y="6356359"/>
            <a:ext cx="492252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dirty="0" smtClean="0"/>
              <a:t>Soergel, </a:t>
            </a:r>
            <a:endParaRPr lang="en-US" dirty="0"/>
          </a:p>
        </p:txBody>
      </p:sp>
      <p:sp>
        <p:nvSpPr>
          <p:cNvPr id="6" name="Slide Number Placeholder 5"/>
          <p:cNvSpPr>
            <a:spLocks noGrp="1"/>
          </p:cNvSpPr>
          <p:nvPr>
            <p:ph type="sldNum" sz="quarter" idx="4"/>
          </p:nvPr>
        </p:nvSpPr>
        <p:spPr>
          <a:xfrm>
            <a:off x="11140440" y="6356359"/>
            <a:ext cx="3627120" cy="365125"/>
          </a:xfrm>
          <a:prstGeom prst="rect">
            <a:avLst/>
          </a:prstGeom>
        </p:spPr>
        <p:txBody>
          <a:bodyPr vert="horz" lIns="91440" tIns="45720" rIns="91440" bIns="45720" rtlCol="0" anchor="ctr"/>
          <a:lstStyle>
            <a:lvl1pPr algn="r">
              <a:defRPr sz="2800">
                <a:solidFill>
                  <a:schemeClr val="tx1">
                    <a:tint val="75000"/>
                  </a:schemeClr>
                </a:solidFill>
              </a:defRPr>
            </a:lvl1pPr>
          </a:lstStyle>
          <a:p>
            <a:pPr>
              <a:defRPr/>
            </a:pPr>
            <a:fld id="{F023A00D-5CB4-4BC5-96EA-DD2D4099CE3A}"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1165860" y="152400"/>
            <a:ext cx="1321308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3011" name="Rectangle 3"/>
          <p:cNvSpPr>
            <a:spLocks noGrp="1" noChangeArrowheads="1"/>
          </p:cNvSpPr>
          <p:nvPr>
            <p:ph type="body" idx="1"/>
          </p:nvPr>
        </p:nvSpPr>
        <p:spPr bwMode="auto">
          <a:xfrm>
            <a:off x="1165860" y="1676400"/>
            <a:ext cx="1321308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3012" name="Rectangle 4"/>
          <p:cNvSpPr>
            <a:spLocks noGrp="1" noChangeArrowheads="1"/>
          </p:cNvSpPr>
          <p:nvPr>
            <p:ph type="dt" sz="half" idx="2"/>
          </p:nvPr>
        </p:nvSpPr>
        <p:spPr bwMode="auto">
          <a:xfrm>
            <a:off x="1165860" y="6248400"/>
            <a:ext cx="32385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FFFFFF"/>
              </a:solidFill>
              <a:cs typeface="Arial"/>
            </a:endParaRPr>
          </a:p>
        </p:txBody>
      </p:sp>
      <p:sp>
        <p:nvSpPr>
          <p:cNvPr id="43013" name="Rectangle 5"/>
          <p:cNvSpPr>
            <a:spLocks noGrp="1" noChangeArrowheads="1"/>
          </p:cNvSpPr>
          <p:nvPr>
            <p:ph type="ftr" sz="quarter" idx="3"/>
          </p:nvPr>
        </p:nvSpPr>
        <p:spPr bwMode="auto">
          <a:xfrm>
            <a:off x="5311140" y="6248400"/>
            <a:ext cx="492252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dirty="0" smtClean="0">
                <a:solidFill>
                  <a:srgbClr val="FFFFFF"/>
                </a:solidFill>
                <a:cs typeface="Arial"/>
              </a:rPr>
              <a:t>Soergel, </a:t>
            </a:r>
            <a:endParaRPr lang="en-US" dirty="0">
              <a:solidFill>
                <a:srgbClr val="FFFFFF"/>
              </a:solidFill>
              <a:cs typeface="Arial"/>
            </a:endParaRPr>
          </a:p>
        </p:txBody>
      </p:sp>
      <p:sp>
        <p:nvSpPr>
          <p:cNvPr id="43014" name="Rectangle 6"/>
          <p:cNvSpPr>
            <a:spLocks noGrp="1" noChangeArrowheads="1"/>
          </p:cNvSpPr>
          <p:nvPr>
            <p:ph type="sldNum" sz="quarter" idx="4"/>
          </p:nvPr>
        </p:nvSpPr>
        <p:spPr bwMode="auto">
          <a:xfrm>
            <a:off x="11140440" y="6248400"/>
            <a:ext cx="32385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023A00D-5CB4-4BC5-96EA-DD2D4099CE3A}" type="slidenum">
              <a:rPr lang="en-US" smtClean="0">
                <a:solidFill>
                  <a:srgbClr val="FFFFFF"/>
                </a:solidFill>
                <a:cs typeface="Arial"/>
              </a:rPr>
              <a:pPr>
                <a:defRPr/>
              </a:pPr>
              <a:t>‹#›</a:t>
            </a:fld>
            <a:endParaRPr lang="en-US" dirty="0">
              <a:solidFill>
                <a:srgbClr val="FFFFFF"/>
              </a:solidFill>
              <a:cs typeface="Arial"/>
            </a:endParaRPr>
          </a:p>
        </p:txBody>
      </p:sp>
    </p:spTree>
    <p:extLst>
      <p:ext uri="{BB962C8B-B14F-4D97-AF65-F5344CB8AC3E}">
        <p14:creationId xmlns:p14="http://schemas.microsoft.com/office/powerpoint/2010/main" val="298943884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advClick="0"/>
  <p:hf hdr="0" ftr="0" dt="0"/>
  <p:txStyles>
    <p:titleStyle>
      <a:lvl1pPr algn="ctr" rtl="0" fontAlgn="base">
        <a:spcBef>
          <a:spcPct val="0"/>
        </a:spcBef>
        <a:spcAft>
          <a:spcPct val="0"/>
        </a:spcAft>
        <a:defRPr sz="4000" b="1">
          <a:solidFill>
            <a:srgbClr val="FFCC66"/>
          </a:solidFill>
          <a:latin typeface="+mj-lt"/>
          <a:ea typeface="+mj-ea"/>
          <a:cs typeface="+mj-cs"/>
        </a:defRPr>
      </a:lvl1pPr>
      <a:lvl2pPr algn="ctr" rtl="0" fontAlgn="base">
        <a:spcBef>
          <a:spcPct val="0"/>
        </a:spcBef>
        <a:spcAft>
          <a:spcPct val="0"/>
        </a:spcAft>
        <a:defRPr sz="4000" b="1">
          <a:solidFill>
            <a:srgbClr val="FFCC66"/>
          </a:solidFill>
          <a:latin typeface="Arial" charset="0"/>
          <a:cs typeface="Arial" charset="0"/>
        </a:defRPr>
      </a:lvl2pPr>
      <a:lvl3pPr algn="ctr" rtl="0" fontAlgn="base">
        <a:spcBef>
          <a:spcPct val="0"/>
        </a:spcBef>
        <a:spcAft>
          <a:spcPct val="0"/>
        </a:spcAft>
        <a:defRPr sz="4000" b="1">
          <a:solidFill>
            <a:srgbClr val="FFCC66"/>
          </a:solidFill>
          <a:latin typeface="Arial" charset="0"/>
          <a:cs typeface="Arial" charset="0"/>
        </a:defRPr>
      </a:lvl3pPr>
      <a:lvl4pPr algn="ctr" rtl="0" fontAlgn="base">
        <a:spcBef>
          <a:spcPct val="0"/>
        </a:spcBef>
        <a:spcAft>
          <a:spcPct val="0"/>
        </a:spcAft>
        <a:defRPr sz="4000" b="1">
          <a:solidFill>
            <a:srgbClr val="FFCC66"/>
          </a:solidFill>
          <a:latin typeface="Arial" charset="0"/>
          <a:cs typeface="Arial" charset="0"/>
        </a:defRPr>
      </a:lvl4pPr>
      <a:lvl5pPr algn="ctr" rtl="0" fontAlgn="base">
        <a:spcBef>
          <a:spcPct val="0"/>
        </a:spcBef>
        <a:spcAft>
          <a:spcPct val="0"/>
        </a:spcAft>
        <a:defRPr sz="4000" b="1">
          <a:solidFill>
            <a:srgbClr val="FFCC66"/>
          </a:solidFill>
          <a:latin typeface="Arial" charset="0"/>
          <a:cs typeface="Arial" charset="0"/>
        </a:defRPr>
      </a:lvl5pPr>
      <a:lvl6pPr marL="457200" algn="ctr" rtl="0" fontAlgn="base">
        <a:spcBef>
          <a:spcPct val="0"/>
        </a:spcBef>
        <a:spcAft>
          <a:spcPct val="0"/>
        </a:spcAft>
        <a:defRPr sz="4000" b="1">
          <a:solidFill>
            <a:srgbClr val="FFCC66"/>
          </a:solidFill>
          <a:latin typeface="Arial" charset="0"/>
          <a:cs typeface="Arial" charset="0"/>
        </a:defRPr>
      </a:lvl6pPr>
      <a:lvl7pPr marL="914400" algn="ctr" rtl="0" fontAlgn="base">
        <a:spcBef>
          <a:spcPct val="0"/>
        </a:spcBef>
        <a:spcAft>
          <a:spcPct val="0"/>
        </a:spcAft>
        <a:defRPr sz="4000" b="1">
          <a:solidFill>
            <a:srgbClr val="FFCC66"/>
          </a:solidFill>
          <a:latin typeface="Arial" charset="0"/>
          <a:cs typeface="Arial" charset="0"/>
        </a:defRPr>
      </a:lvl7pPr>
      <a:lvl8pPr marL="1371600" algn="ctr" rtl="0" fontAlgn="base">
        <a:spcBef>
          <a:spcPct val="0"/>
        </a:spcBef>
        <a:spcAft>
          <a:spcPct val="0"/>
        </a:spcAft>
        <a:defRPr sz="4000" b="1">
          <a:solidFill>
            <a:srgbClr val="FFCC66"/>
          </a:solidFill>
          <a:latin typeface="Arial" charset="0"/>
          <a:cs typeface="Arial" charset="0"/>
        </a:defRPr>
      </a:lvl8pPr>
      <a:lvl9pPr marL="1828800" algn="ctr" rtl="0" fontAlgn="base">
        <a:spcBef>
          <a:spcPct val="0"/>
        </a:spcBef>
        <a:spcAft>
          <a:spcPct val="0"/>
        </a:spcAft>
        <a:defRPr sz="4000" b="1">
          <a:solidFill>
            <a:srgbClr val="FFCC66"/>
          </a:solidFill>
          <a:latin typeface="Arial" charset="0"/>
          <a:cs typeface="Arial" charset="0"/>
        </a:defRPr>
      </a:lvl9pPr>
    </p:titleStyle>
    <p:bodyStyle>
      <a:lvl1pPr marL="342900" indent="-342900" algn="l" rtl="0" fontAlgn="base">
        <a:spcBef>
          <a:spcPct val="6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bwMode="auto">
          <a:xfrm>
            <a:off x="1165860" y="152400"/>
            <a:ext cx="1321308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3011" name="Rectangle 3"/>
          <p:cNvSpPr>
            <a:spLocks noGrp="1" noChangeArrowheads="1"/>
          </p:cNvSpPr>
          <p:nvPr>
            <p:ph type="body" idx="1"/>
          </p:nvPr>
        </p:nvSpPr>
        <p:spPr bwMode="auto">
          <a:xfrm>
            <a:off x="1165860" y="1676400"/>
            <a:ext cx="1321308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3012" name="Rectangle 4"/>
          <p:cNvSpPr>
            <a:spLocks noGrp="1" noChangeArrowheads="1"/>
          </p:cNvSpPr>
          <p:nvPr>
            <p:ph type="dt" sz="half" idx="2"/>
          </p:nvPr>
        </p:nvSpPr>
        <p:spPr bwMode="auto">
          <a:xfrm>
            <a:off x="1165860" y="6248400"/>
            <a:ext cx="32385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dirty="0">
              <a:solidFill>
                <a:srgbClr val="FFFFFF"/>
              </a:solidFill>
              <a:cs typeface="Arial"/>
            </a:endParaRPr>
          </a:p>
        </p:txBody>
      </p:sp>
      <p:sp>
        <p:nvSpPr>
          <p:cNvPr id="43013" name="Rectangle 5"/>
          <p:cNvSpPr>
            <a:spLocks noGrp="1" noChangeArrowheads="1"/>
          </p:cNvSpPr>
          <p:nvPr>
            <p:ph type="ftr" sz="quarter" idx="3"/>
          </p:nvPr>
        </p:nvSpPr>
        <p:spPr bwMode="auto">
          <a:xfrm>
            <a:off x="5311140" y="6248400"/>
            <a:ext cx="492252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r>
              <a:rPr lang="en-US" dirty="0" smtClean="0">
                <a:solidFill>
                  <a:srgbClr val="FFFFFF"/>
                </a:solidFill>
                <a:cs typeface="Arial"/>
              </a:rPr>
              <a:t>Soergel, </a:t>
            </a:r>
            <a:endParaRPr lang="en-US" dirty="0">
              <a:solidFill>
                <a:srgbClr val="FFFFFF"/>
              </a:solidFill>
              <a:cs typeface="Arial"/>
            </a:endParaRPr>
          </a:p>
        </p:txBody>
      </p:sp>
      <p:sp>
        <p:nvSpPr>
          <p:cNvPr id="43014" name="Rectangle 6"/>
          <p:cNvSpPr>
            <a:spLocks noGrp="1" noChangeArrowheads="1"/>
          </p:cNvSpPr>
          <p:nvPr>
            <p:ph type="sldNum" sz="quarter" idx="4"/>
          </p:nvPr>
        </p:nvSpPr>
        <p:spPr bwMode="auto">
          <a:xfrm>
            <a:off x="11140440" y="6248400"/>
            <a:ext cx="32385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800"/>
            </a:lvl1pPr>
          </a:lstStyle>
          <a:p>
            <a:pPr>
              <a:defRPr/>
            </a:pPr>
            <a:fld id="{F023A00D-5CB4-4BC5-96EA-DD2D4099CE3A}" type="slidenum">
              <a:rPr lang="en-US" smtClean="0">
                <a:solidFill>
                  <a:srgbClr val="FFFFFF"/>
                </a:solidFill>
                <a:cs typeface="Arial"/>
              </a:rPr>
              <a:pPr>
                <a:defRPr/>
              </a:pPr>
              <a:t>‹#›</a:t>
            </a:fld>
            <a:endParaRPr lang="en-US" dirty="0">
              <a:solidFill>
                <a:srgbClr val="FFFFFF"/>
              </a:solidFill>
              <a:cs typeface="Arial"/>
            </a:endParaRPr>
          </a:p>
        </p:txBody>
      </p:sp>
    </p:spTree>
    <p:extLst>
      <p:ext uri="{BB962C8B-B14F-4D97-AF65-F5344CB8AC3E}">
        <p14:creationId xmlns:p14="http://schemas.microsoft.com/office/powerpoint/2010/main" val="218717917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dt="0"/>
  <p:txStyles>
    <p:titleStyle>
      <a:lvl1pPr algn="ctr" rtl="0" fontAlgn="base">
        <a:spcBef>
          <a:spcPct val="0"/>
        </a:spcBef>
        <a:spcAft>
          <a:spcPct val="0"/>
        </a:spcAft>
        <a:defRPr sz="4000" b="1">
          <a:solidFill>
            <a:srgbClr val="FFCC66"/>
          </a:solidFill>
          <a:latin typeface="+mj-lt"/>
          <a:ea typeface="+mj-ea"/>
          <a:cs typeface="+mj-cs"/>
        </a:defRPr>
      </a:lvl1pPr>
      <a:lvl2pPr algn="ctr" rtl="0" fontAlgn="base">
        <a:spcBef>
          <a:spcPct val="0"/>
        </a:spcBef>
        <a:spcAft>
          <a:spcPct val="0"/>
        </a:spcAft>
        <a:defRPr sz="4000" b="1">
          <a:solidFill>
            <a:srgbClr val="FFCC66"/>
          </a:solidFill>
          <a:latin typeface="Arial" charset="0"/>
          <a:cs typeface="Arial" charset="0"/>
        </a:defRPr>
      </a:lvl2pPr>
      <a:lvl3pPr algn="ctr" rtl="0" fontAlgn="base">
        <a:spcBef>
          <a:spcPct val="0"/>
        </a:spcBef>
        <a:spcAft>
          <a:spcPct val="0"/>
        </a:spcAft>
        <a:defRPr sz="4000" b="1">
          <a:solidFill>
            <a:srgbClr val="FFCC66"/>
          </a:solidFill>
          <a:latin typeface="Arial" charset="0"/>
          <a:cs typeface="Arial" charset="0"/>
        </a:defRPr>
      </a:lvl3pPr>
      <a:lvl4pPr algn="ctr" rtl="0" fontAlgn="base">
        <a:spcBef>
          <a:spcPct val="0"/>
        </a:spcBef>
        <a:spcAft>
          <a:spcPct val="0"/>
        </a:spcAft>
        <a:defRPr sz="4000" b="1">
          <a:solidFill>
            <a:srgbClr val="FFCC66"/>
          </a:solidFill>
          <a:latin typeface="Arial" charset="0"/>
          <a:cs typeface="Arial" charset="0"/>
        </a:defRPr>
      </a:lvl4pPr>
      <a:lvl5pPr algn="ctr" rtl="0" fontAlgn="base">
        <a:spcBef>
          <a:spcPct val="0"/>
        </a:spcBef>
        <a:spcAft>
          <a:spcPct val="0"/>
        </a:spcAft>
        <a:defRPr sz="4000" b="1">
          <a:solidFill>
            <a:srgbClr val="FFCC66"/>
          </a:solidFill>
          <a:latin typeface="Arial" charset="0"/>
          <a:cs typeface="Arial" charset="0"/>
        </a:defRPr>
      </a:lvl5pPr>
      <a:lvl6pPr marL="457200" algn="ctr" rtl="0" fontAlgn="base">
        <a:spcBef>
          <a:spcPct val="0"/>
        </a:spcBef>
        <a:spcAft>
          <a:spcPct val="0"/>
        </a:spcAft>
        <a:defRPr sz="4000" b="1">
          <a:solidFill>
            <a:srgbClr val="FFCC66"/>
          </a:solidFill>
          <a:latin typeface="Arial" charset="0"/>
          <a:cs typeface="Arial" charset="0"/>
        </a:defRPr>
      </a:lvl6pPr>
      <a:lvl7pPr marL="914400" algn="ctr" rtl="0" fontAlgn="base">
        <a:spcBef>
          <a:spcPct val="0"/>
        </a:spcBef>
        <a:spcAft>
          <a:spcPct val="0"/>
        </a:spcAft>
        <a:defRPr sz="4000" b="1">
          <a:solidFill>
            <a:srgbClr val="FFCC66"/>
          </a:solidFill>
          <a:latin typeface="Arial" charset="0"/>
          <a:cs typeface="Arial" charset="0"/>
        </a:defRPr>
      </a:lvl7pPr>
      <a:lvl8pPr marL="1371600" algn="ctr" rtl="0" fontAlgn="base">
        <a:spcBef>
          <a:spcPct val="0"/>
        </a:spcBef>
        <a:spcAft>
          <a:spcPct val="0"/>
        </a:spcAft>
        <a:defRPr sz="4000" b="1">
          <a:solidFill>
            <a:srgbClr val="FFCC66"/>
          </a:solidFill>
          <a:latin typeface="Arial" charset="0"/>
          <a:cs typeface="Arial" charset="0"/>
        </a:defRPr>
      </a:lvl8pPr>
      <a:lvl9pPr marL="1828800" algn="ctr" rtl="0" fontAlgn="base">
        <a:spcBef>
          <a:spcPct val="0"/>
        </a:spcBef>
        <a:spcAft>
          <a:spcPct val="0"/>
        </a:spcAft>
        <a:defRPr sz="4000" b="1">
          <a:solidFill>
            <a:srgbClr val="FFCC66"/>
          </a:solidFill>
          <a:latin typeface="Arial" charset="0"/>
          <a:cs typeface="Arial" charset="0"/>
        </a:defRPr>
      </a:lvl9pPr>
    </p:titleStyle>
    <p:bodyStyle>
      <a:lvl1pPr marL="342900" indent="-342900" algn="l" rtl="0" fontAlgn="base">
        <a:spcBef>
          <a:spcPct val="6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WAV"/><Relationship Id="rId1" Type="http://schemas.openxmlformats.org/officeDocument/2006/relationships/audio" Target="NULL" TargetMode="Externa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WAV"/><Relationship Id="rId1" Type="http://schemas.openxmlformats.org/officeDocument/2006/relationships/audio" Target="NULL" TargetMode="Externa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WAV"/><Relationship Id="rId1" Type="http://schemas.openxmlformats.org/officeDocument/2006/relationships/audio" Target="NULL" TargetMode="Externa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6.WAV"/><Relationship Id="rId1" Type="http://schemas.openxmlformats.org/officeDocument/2006/relationships/audio" Target="NULL" TargetMode="Externa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WAV"/><Relationship Id="rId1" Type="http://schemas.openxmlformats.org/officeDocument/2006/relationships/audio" Target="NULL" TargetMode="Externa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9.WAV"/><Relationship Id="rId1" Type="http://schemas.openxmlformats.org/officeDocument/2006/relationships/audio" Target="NULL" TargetMode="Externa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0.WAV"/><Relationship Id="rId1" Type="http://schemas.openxmlformats.org/officeDocument/2006/relationships/audio" Target="NULL" TargetMode="Externa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1.WAV"/><Relationship Id="rId1" Type="http://schemas.openxmlformats.org/officeDocument/2006/relationships/audio" Target="NULL" TargetMode="Externa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WAV"/><Relationship Id="rId1" Type="http://schemas.openxmlformats.org/officeDocument/2006/relationships/audio" Target="NULL" TargetMode="Externa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3.WAV"/><Relationship Id="rId1" Type="http://schemas.openxmlformats.org/officeDocument/2006/relationships/audio" Target="NULL" TargetMode="Externa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4.WAV"/><Relationship Id="rId1" Type="http://schemas.openxmlformats.org/officeDocument/2006/relationships/audio" Target="NULL" TargetMode="Externa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6.WAV"/><Relationship Id="rId1" Type="http://schemas.openxmlformats.org/officeDocument/2006/relationships/audio" Target="NULL" TargetMode="Externa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8.WAV"/><Relationship Id="rId1" Type="http://schemas.openxmlformats.org/officeDocument/2006/relationships/audio" Target="NULL" TargetMode="Externa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9.WAV"/><Relationship Id="rId1" Type="http://schemas.openxmlformats.org/officeDocument/2006/relationships/audio" Target="NULL" TargetMode="Externa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0.WAV"/><Relationship Id="rId1" Type="http://schemas.openxmlformats.org/officeDocument/2006/relationships/audio" Target="NULL"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1.WAV"/><Relationship Id="rId1" Type="http://schemas.openxmlformats.org/officeDocument/2006/relationships/audio" Target="NULL" TargetMode="Externa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4.WAV"/><Relationship Id="rId1" Type="http://schemas.openxmlformats.org/officeDocument/2006/relationships/audio" Target="NULL" TargetMode="Externa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5.WAV"/><Relationship Id="rId1" Type="http://schemas.openxmlformats.org/officeDocument/2006/relationships/audio" Target="NULL" TargetMode="Externa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www.dsoergel.com/UBLIS571DS-11.2-2Lecture11.2InClassExerciseLCC-Excerpts.pdf" TargetMode="External"/><Relationship Id="rId2" Type="http://schemas.openxmlformats.org/officeDocument/2006/relationships/hyperlink" Target="http://www.loc.gov/catdir/cpso/lcco/lcco.html"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AV"/><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hyperlink" Target="http://203.241.185.12/asd/board/Author/upfile/abcd.htm"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AV"/><Relationship Id="rId1" Type="http://schemas.openxmlformats.org/officeDocument/2006/relationships/audio" Target="NULL" TargetMode="Externa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hyperlink" Target="http://www.dsoergel.com/UBLIS571DS-11.2-2Lecture11.2InClassExerciseLCC-Excerpts.pdf" TargetMode="External"/><Relationship Id="rId2" Type="http://schemas.openxmlformats.org/officeDocument/2006/relationships/hyperlink" Target="http://www.loc.gov/catdir/cpso/lcco/lcco.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a:xfrm>
            <a:off x="228600" y="457200"/>
            <a:ext cx="12801600" cy="3048000"/>
          </a:xfrm>
        </p:spPr>
        <p:txBody>
          <a:bodyPr/>
          <a:lstStyle/>
          <a:p>
            <a:r>
              <a:rPr lang="en-US" sz="3200" b="0" dirty="0">
                <a:latin typeface="Arial Unicode MS" pitchFamily="34" charset="-128"/>
              </a:rPr>
              <a:t>UB LIS 571 Soergel</a:t>
            </a:r>
            <a:r>
              <a:rPr lang="en-US" b="0" dirty="0">
                <a:latin typeface="Arial Unicode MS" pitchFamily="34" charset="-128"/>
              </a:rPr>
              <a:t/>
            </a:r>
            <a:br>
              <a:rPr lang="en-US" b="0" dirty="0">
                <a:latin typeface="Arial Unicode MS" pitchFamily="34" charset="-128"/>
              </a:rPr>
            </a:br>
            <a:r>
              <a:rPr lang="en-US" sz="3200" b="0">
                <a:latin typeface="Arial Unicode MS" pitchFamily="34" charset="-128"/>
              </a:rPr>
              <a:t>Lecture </a:t>
            </a:r>
            <a:r>
              <a:rPr lang="en-US" sz="3200" b="0" smtClean="0">
                <a:latin typeface="Arial Unicode MS" pitchFamily="34" charset="-128"/>
              </a:rPr>
              <a:t>11.2</a:t>
            </a:r>
            <a:r>
              <a:rPr lang="en-US" sz="4800" b="0">
                <a:latin typeface="Arial Unicode MS" pitchFamily="34" charset="-128"/>
              </a:rPr>
              <a:t/>
            </a:r>
            <a:br>
              <a:rPr lang="en-US" sz="4800" b="0">
                <a:latin typeface="Arial Unicode MS" pitchFamily="34" charset="-128"/>
              </a:rPr>
            </a:br>
            <a:r>
              <a:rPr lang="en-US"/>
              <a:t> Library of Congress Classification</a:t>
            </a:r>
            <a:r>
              <a:rPr lang="en-US" dirty="0" smtClean="0"/>
              <a:t/>
            </a:r>
            <a:br>
              <a:rPr lang="en-US" dirty="0" smtClean="0"/>
            </a:br>
            <a:r>
              <a:rPr lang="en-US" sz="3000" dirty="0" smtClean="0"/>
              <a:t>For all. Goes through part of the Assignment </a:t>
            </a:r>
            <a:r>
              <a:rPr lang="en-US" sz="3000" smtClean="0"/>
              <a:t>13.2 LCC materials</a:t>
            </a:r>
            <a:r>
              <a:rPr lang="en-US" sz="3000" dirty="0" smtClean="0"/>
              <a:t>.</a:t>
            </a:r>
            <a:br>
              <a:rPr lang="en-US" sz="3000" dirty="0" smtClean="0"/>
            </a:br>
            <a:r>
              <a:rPr lang="en-US" sz="3000" spc="-80" dirty="0" smtClean="0"/>
              <a:t>If you chose to do </a:t>
            </a:r>
            <a:r>
              <a:rPr lang="en-US" sz="3000" spc="-80" smtClean="0"/>
              <a:t>Assignment 13.2 LCC, </a:t>
            </a:r>
            <a:r>
              <a:rPr lang="en-US" sz="3000" spc="-80" dirty="0" smtClean="0"/>
              <a:t>complete the rest on your own</a:t>
            </a:r>
            <a:r>
              <a:rPr lang="en-US" sz="3200" spc="-80" dirty="0" smtClean="0"/>
              <a:t>.</a:t>
            </a:r>
            <a:r>
              <a:rPr lang="en-US" spc="-80" dirty="0" smtClean="0"/>
              <a:t> </a:t>
            </a:r>
            <a:r>
              <a:rPr lang="en-US" dirty="0" smtClean="0"/>
              <a:t> </a:t>
            </a:r>
            <a:br>
              <a:rPr lang="en-US" dirty="0" smtClean="0"/>
            </a:br>
            <a:endParaRPr lang="en-US" sz="2400" b="0" dirty="0">
              <a:latin typeface="Arial Unicode MS" pitchFamily="34" charset="-128"/>
            </a:endParaRPr>
          </a:p>
        </p:txBody>
      </p:sp>
      <p:sp>
        <p:nvSpPr>
          <p:cNvPr id="2052" name="Rectangle 3"/>
          <p:cNvSpPr>
            <a:spLocks noGrp="1" noChangeArrowheads="1"/>
          </p:cNvSpPr>
          <p:nvPr>
            <p:ph type="subTitle" idx="1"/>
          </p:nvPr>
        </p:nvSpPr>
        <p:spPr>
          <a:xfrm>
            <a:off x="3900289" y="3810000"/>
            <a:ext cx="5458222" cy="1752600"/>
          </a:xfrm>
        </p:spPr>
        <p:txBody>
          <a:bodyPr/>
          <a:lstStyle/>
          <a:p>
            <a:pPr eaLnBrk="1" hangingPunct="1"/>
            <a:r>
              <a:rPr lang="en-US" sz="2800" b="1" dirty="0" smtClean="0">
                <a:solidFill>
                  <a:schemeClr val="bg1"/>
                </a:solidFill>
              </a:rPr>
              <a:t>Dagobert Soergel</a:t>
            </a:r>
          </a:p>
          <a:p>
            <a:pPr eaLnBrk="1" hangingPunct="1"/>
            <a:r>
              <a:rPr lang="en-US" sz="2000" dirty="0" smtClean="0">
                <a:solidFill>
                  <a:schemeClr val="bg1"/>
                </a:solidFill>
              </a:rPr>
              <a:t>Department of Library and Information Studies</a:t>
            </a:r>
            <a:br>
              <a:rPr lang="en-US" sz="2000" dirty="0" smtClean="0">
                <a:solidFill>
                  <a:schemeClr val="bg1"/>
                </a:solidFill>
              </a:rPr>
            </a:br>
            <a:r>
              <a:rPr lang="en-US" sz="2000" dirty="0" smtClean="0">
                <a:solidFill>
                  <a:schemeClr val="bg1"/>
                </a:solidFill>
              </a:rPr>
              <a:t>Graduate School of Education </a:t>
            </a:r>
            <a:br>
              <a:rPr lang="en-US" sz="2000" dirty="0" smtClean="0">
                <a:solidFill>
                  <a:schemeClr val="bg1"/>
                </a:solidFill>
              </a:rPr>
            </a:br>
            <a:r>
              <a:rPr lang="en-US" sz="2000" dirty="0" smtClean="0">
                <a:solidFill>
                  <a:schemeClr val="bg1"/>
                </a:solidFill>
              </a:rPr>
              <a:t>University at Buffalo</a:t>
            </a:r>
          </a:p>
        </p:txBody>
      </p:sp>
      <p:sp>
        <p:nvSpPr>
          <p:cNvPr id="2053" name="Text Box 4"/>
          <p:cNvSpPr txBox="1">
            <a:spLocks noChangeArrowheads="1"/>
          </p:cNvSpPr>
          <p:nvPr/>
        </p:nvSpPr>
        <p:spPr bwMode="auto">
          <a:xfrm>
            <a:off x="3022600" y="4862935"/>
            <a:ext cx="10622280" cy="461665"/>
          </a:xfrm>
          <a:prstGeom prst="rect">
            <a:avLst/>
          </a:prstGeom>
          <a:noFill/>
          <a:ln w="9525">
            <a:noFill/>
            <a:miter lim="800000"/>
            <a:headEnd/>
            <a:tailEnd/>
          </a:ln>
        </p:spPr>
        <p:txBody>
          <a:bodyPr>
            <a:spAutoFit/>
          </a:bodyPr>
          <a:lstStyle/>
          <a:p>
            <a:pPr algn="ctr">
              <a:spcBef>
                <a:spcPct val="10000"/>
              </a:spcBef>
            </a:pPr>
            <a:endParaRPr lang="en-US" dirty="0">
              <a:solidFill>
                <a:srgbClr val="FFFFFF"/>
              </a:solidFill>
              <a:latin typeface="Arial"/>
              <a:cs typeface="Arial"/>
            </a:endParaRPr>
          </a:p>
        </p:txBody>
      </p:sp>
      <p:sp>
        <p:nvSpPr>
          <p:cNvPr id="6" name="TextBox 5"/>
          <p:cNvSpPr txBox="1"/>
          <p:nvPr/>
        </p:nvSpPr>
        <p:spPr>
          <a:xfrm>
            <a:off x="1219200" y="5761150"/>
            <a:ext cx="10972800" cy="461665"/>
          </a:xfrm>
          <a:prstGeom prst="rect">
            <a:avLst/>
          </a:prstGeom>
          <a:noFill/>
        </p:spPr>
        <p:txBody>
          <a:bodyPr wrap="square" rtlCol="0">
            <a:spAutoFit/>
          </a:bodyPr>
          <a:lstStyle/>
          <a:p>
            <a:r>
              <a:rPr lang="en-US" smtClean="0">
                <a:solidFill>
                  <a:srgbClr val="FFFFFF"/>
                </a:solidFill>
                <a:cs typeface="Arial"/>
              </a:rPr>
              <a:t>70 </a:t>
            </a:r>
            <a:r>
              <a:rPr lang="en-US" smtClean="0">
                <a:solidFill>
                  <a:srgbClr val="FFFFFF"/>
                </a:solidFill>
                <a:cs typeface="Arial"/>
              </a:rPr>
              <a:t>min </a:t>
            </a:r>
            <a:r>
              <a:rPr lang="en-US" smtClean="0">
                <a:solidFill>
                  <a:srgbClr val="FFFFFF"/>
                </a:solidFill>
                <a:cs typeface="Arial"/>
              </a:rPr>
              <a:t>(90 min for Ass. 13 LCC)                                                    </a:t>
            </a:r>
            <a:r>
              <a:rPr lang="en-US" smtClean="0">
                <a:solidFill>
                  <a:srgbClr val="FFFFFF"/>
                </a:solidFill>
                <a:cs typeface="Arial"/>
              </a:rPr>
              <a:t>Includes </a:t>
            </a:r>
            <a:r>
              <a:rPr lang="en-US" smtClean="0">
                <a:solidFill>
                  <a:srgbClr val="FFFFFF"/>
                </a:solidFill>
                <a:cs typeface="Arial"/>
              </a:rPr>
              <a:t>audio  </a:t>
            </a:r>
            <a:endParaRPr lang="en-US" dirty="0" smtClean="0">
              <a:solidFill>
                <a:srgbClr val="FFFFFF"/>
              </a:solidFill>
              <a:cs typeface="Arial"/>
            </a:endParaRPr>
          </a:p>
        </p:txBody>
      </p:sp>
    </p:spTree>
    <p:extLst>
      <p:ext uri="{BB962C8B-B14F-4D97-AF65-F5344CB8AC3E}">
        <p14:creationId xmlns:p14="http://schemas.microsoft.com/office/powerpoint/2010/main" val="1958805595"/>
      </p:ext>
    </p:extLst>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z="1800" b="1">
                <a:solidFill>
                  <a:schemeClr val="tx1"/>
                </a:solidFill>
              </a:rPr>
              <a:pPr/>
              <a:t>10</a:t>
            </a:fld>
            <a:endParaRPr lang="en-US" sz="18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386184883"/>
              </p:ext>
            </p:extLst>
          </p:nvPr>
        </p:nvGraphicFramePr>
        <p:xfrm>
          <a:off x="304800" y="1066800"/>
          <a:ext cx="10896600" cy="4520455"/>
        </p:xfrm>
        <a:graphic>
          <a:graphicData uri="http://schemas.openxmlformats.org/drawingml/2006/table">
            <a:tbl>
              <a:tblPr firstRow="1" bandRow="1">
                <a:tableStyleId>{5C22544A-7EE6-4342-B048-85BDC9FD1C3A}</a:tableStyleId>
              </a:tblPr>
              <a:tblGrid>
                <a:gridCol w="10896600"/>
              </a:tblGrid>
              <a:tr h="4520455">
                <a:tc>
                  <a:txBody>
                    <a:bodyPr/>
                    <a:lstStyle/>
                    <a:p>
                      <a:pPr marL="258763" indent="-284163" algn="l" defTabSz="914400" rtl="0" eaLnBrk="1" latinLnBrk="0" hangingPunct="1">
                        <a:spcBef>
                          <a:spcPts val="600"/>
                        </a:spcBef>
                        <a:tabLst>
                          <a:tab pos="284163" algn="l"/>
                        </a:tabLst>
                      </a:pPr>
                      <a:r>
                        <a:rPr lang="en-US" sz="2400" baseline="0" smtClean="0">
                          <a:solidFill>
                            <a:schemeClr val="tx1"/>
                          </a:solidFill>
                        </a:rPr>
                        <a:t>Go to next slide</a:t>
                      </a:r>
                      <a:endParaRPr lang="en-US" sz="2400" baseline="0" dirty="0" smtClean="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686979251"/>
              </p:ext>
            </p:extLst>
          </p:nvPr>
        </p:nvGraphicFramePr>
        <p:xfrm>
          <a:off x="381000" y="228600"/>
          <a:ext cx="10896600" cy="533400"/>
        </p:xfrm>
        <a:graphic>
          <a:graphicData uri="http://schemas.openxmlformats.org/drawingml/2006/table">
            <a:tbl>
              <a:tblPr firstRow="1" bandRow="1">
                <a:tableStyleId>{5C22544A-7EE6-4342-B048-85BDC9FD1C3A}</a:tableStyleId>
              </a:tblPr>
              <a:tblGrid>
                <a:gridCol w="10896600"/>
              </a:tblGrid>
              <a:tr h="533400">
                <a:tc>
                  <a:txBody>
                    <a:bodyPr/>
                    <a:lstStyle/>
                    <a:p>
                      <a:pPr algn="ctr"/>
                      <a:r>
                        <a:rPr lang="en-US" sz="2000" smtClean="0">
                          <a:solidFill>
                            <a:schemeClr val="tx1"/>
                          </a:solidFill>
                        </a:rPr>
                        <a:t>2.</a:t>
                      </a:r>
                      <a:r>
                        <a:rPr lang="en-US" sz="2000" baseline="0" smtClean="0">
                          <a:solidFill>
                            <a:schemeClr val="tx1"/>
                          </a:solidFill>
                        </a:rPr>
                        <a:t> Exploring classes: H </a:t>
                      </a:r>
                      <a:r>
                        <a:rPr lang="en-US" sz="2000" i="1" baseline="0" smtClean="0">
                          <a:solidFill>
                            <a:schemeClr val="tx1"/>
                          </a:solidFill>
                        </a:rPr>
                        <a:t>Social Sciences</a:t>
                      </a:r>
                      <a:r>
                        <a:rPr lang="en-US" sz="2000" baseline="0" smtClean="0">
                          <a:solidFill>
                            <a:schemeClr val="tx1"/>
                          </a:solidFill>
                        </a:rPr>
                        <a:t> and Z </a:t>
                      </a:r>
                      <a:r>
                        <a:rPr lang="en-US" sz="2000" i="1" baseline="0" smtClean="0">
                          <a:solidFill>
                            <a:schemeClr val="tx1"/>
                          </a:solidFill>
                        </a:rPr>
                        <a:t>Bibliography and Library Science</a:t>
                      </a:r>
                      <a:endParaRPr lang="en-US" sz="2000" b="0" i="1" dirty="0" smtClean="0">
                        <a:solidFill>
                          <a:schemeClr val="tx1"/>
                        </a:solidFill>
                      </a:endParaRPr>
                    </a:p>
                  </a:txBody>
                  <a:tcPr>
                    <a:no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612183628"/>
              </p:ext>
            </p:extLst>
          </p:nvPr>
        </p:nvGraphicFramePr>
        <p:xfrm>
          <a:off x="11353800" y="609600"/>
          <a:ext cx="3810002" cy="5105400"/>
        </p:xfrm>
        <a:graphic>
          <a:graphicData uri="http://schemas.openxmlformats.org/drawingml/2006/table">
            <a:tbl>
              <a:tblPr firstRow="1" bandRow="1">
                <a:tableStyleId>{5C22544A-7EE6-4342-B048-85BDC9FD1C3A}</a:tableStyleId>
              </a:tblPr>
              <a:tblGrid>
                <a:gridCol w="3810002"/>
              </a:tblGrid>
              <a:tr h="5105400">
                <a:tc>
                  <a:txBody>
                    <a:bodyPr/>
                    <a:lstStyle/>
                    <a:p>
                      <a:endParaRPr lang="en-US" b="1" dirty="0" smtClean="0">
                        <a:solidFill>
                          <a:srgbClr val="FF0000"/>
                        </a:solidFill>
                      </a:endParaRPr>
                    </a:p>
                  </a:txBody>
                  <a:tcPr>
                    <a:lnL w="12700" cap="flat" cmpd="sng" algn="ctr">
                      <a:noFill/>
                      <a:prstDash val="solid"/>
                      <a:round/>
                      <a:headEnd type="none" w="med" len="med"/>
                      <a:tailEnd type="none" w="med" len="med"/>
                    </a:lnL>
                    <a:noFill/>
                  </a:tcPr>
                </a:tc>
              </a:tr>
            </a:tbl>
          </a:graphicData>
        </a:graphic>
      </p:graphicFrame>
    </p:spTree>
    <p:extLst>
      <p:ext uri="{BB962C8B-B14F-4D97-AF65-F5344CB8AC3E}">
        <p14:creationId xmlns:p14="http://schemas.microsoft.com/office/powerpoint/2010/main" val="2735135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z="1800" b="1">
                <a:solidFill>
                  <a:schemeClr val="tx1"/>
                </a:solidFill>
              </a:rPr>
              <a:pPr/>
              <a:t>11</a:t>
            </a:fld>
            <a:endParaRPr lang="en-US" sz="18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865235332"/>
              </p:ext>
            </p:extLst>
          </p:nvPr>
        </p:nvGraphicFramePr>
        <p:xfrm>
          <a:off x="381000" y="914400"/>
          <a:ext cx="12420600" cy="4800600"/>
        </p:xfrm>
        <a:graphic>
          <a:graphicData uri="http://schemas.openxmlformats.org/drawingml/2006/table">
            <a:tbl>
              <a:tblPr firstRow="1" bandRow="1">
                <a:tableStyleId>{5C22544A-7EE6-4342-B048-85BDC9FD1C3A}</a:tableStyleId>
              </a:tblPr>
              <a:tblGrid>
                <a:gridCol w="12420600"/>
              </a:tblGrid>
              <a:tr h="4800600">
                <a:tc>
                  <a:txBody>
                    <a:bodyPr/>
                    <a:lstStyle/>
                    <a:p>
                      <a:pPr marL="482600" marR="0" lvl="0" indent="-508000" algn="l" defTabSz="914400" rtl="0" eaLnBrk="1" fontAlgn="auto" latinLnBrk="0" hangingPunct="1">
                        <a:lnSpc>
                          <a:spcPct val="100000"/>
                        </a:lnSpc>
                        <a:spcBef>
                          <a:spcPts val="600"/>
                        </a:spcBef>
                        <a:spcAft>
                          <a:spcPts val="0"/>
                        </a:spcAft>
                        <a:buClrTx/>
                        <a:buSzTx/>
                        <a:buFontTx/>
                        <a:buNone/>
                        <a:tabLst>
                          <a:tab pos="284163" algn="l"/>
                        </a:tabLst>
                        <a:defRPr/>
                      </a:pPr>
                      <a:r>
                        <a:rPr kumimoji="0" lang="en-US" sz="1800" b="1" i="0" u="none" strike="noStrike" kern="1200" cap="none" spc="0" normalizeH="0" baseline="0" noProof="0" smtClean="0">
                          <a:ln>
                            <a:noFill/>
                          </a:ln>
                          <a:solidFill>
                            <a:srgbClr val="FF0000"/>
                          </a:solidFill>
                          <a:effectLst/>
                          <a:uLnTx/>
                          <a:uFillTx/>
                          <a:latin typeface="Arial"/>
                          <a:ea typeface="+mn-ea"/>
                          <a:cs typeface="Arial"/>
                          <a:sym typeface="WP MathA"/>
                        </a:rPr>
                        <a:t>►</a:t>
                      </a:r>
                      <a:r>
                        <a:rPr kumimoji="0" lang="en-US" sz="1800" b="1" i="0" u="none" strike="noStrike" kern="1200" cap="none" spc="0" normalizeH="0" baseline="0" noProof="0" smtClean="0">
                          <a:ln>
                            <a:noFill/>
                          </a:ln>
                          <a:solidFill>
                            <a:srgbClr val="FF0000"/>
                          </a:solidFill>
                          <a:effectLst/>
                          <a:uLnTx/>
                          <a:uFillTx/>
                          <a:latin typeface="+mn-lt"/>
                          <a:ea typeface="+mn-ea"/>
                          <a:cs typeface="+mn-cs"/>
                          <a:sym typeface="WP MathA"/>
                        </a:rPr>
                        <a:t>1	</a:t>
                      </a:r>
                      <a:r>
                        <a:rPr kumimoji="0" lang="en-US" sz="1800" b="1" i="0" u="none" strike="noStrike" kern="1200" cap="none" spc="0" normalizeH="0" baseline="0" noProof="0" smtClean="0">
                          <a:ln>
                            <a:noFill/>
                          </a:ln>
                          <a:solidFill>
                            <a:srgbClr val="FF0000"/>
                          </a:solidFill>
                          <a:effectLst/>
                          <a:uLnTx/>
                          <a:uFillTx/>
                          <a:latin typeface="+mn-lt"/>
                          <a:ea typeface="+mn-ea"/>
                          <a:cs typeface="+mn-cs"/>
                        </a:rPr>
                        <a:t>Examine the LCC outline (especially for classes H, L, and Z) </a:t>
                      </a:r>
                      <a:br>
                        <a:rPr kumimoji="0" lang="en-US" sz="1800" b="1" i="0" u="none" strike="noStrike" kern="1200" cap="none" spc="0" normalizeH="0" baseline="0" noProof="0" smtClean="0">
                          <a:ln>
                            <a:noFill/>
                          </a:ln>
                          <a:solidFill>
                            <a:srgbClr val="FF0000"/>
                          </a:solidFill>
                          <a:effectLst/>
                          <a:uLnTx/>
                          <a:uFillTx/>
                          <a:latin typeface="+mn-lt"/>
                          <a:ea typeface="+mn-ea"/>
                          <a:cs typeface="+mn-cs"/>
                        </a:rPr>
                      </a:br>
                      <a:r>
                        <a:rPr kumimoji="0" lang="en-US" sz="1800" b="1" i="0" u="none" strike="noStrike" kern="1200" cap="none" spc="0" normalizeH="0" baseline="0" noProof="0" smtClean="0">
                          <a:ln>
                            <a:noFill/>
                          </a:ln>
                          <a:solidFill>
                            <a:srgbClr val="FF0000"/>
                          </a:solidFill>
                          <a:effectLst/>
                          <a:uLnTx/>
                          <a:uFillTx/>
                          <a:latin typeface="+mn-lt"/>
                          <a:ea typeface="+mn-ea"/>
                          <a:cs typeface="+mn-cs"/>
                        </a:rPr>
                        <a:t>A good place to do this: Assignments p. ~313-315 </a:t>
                      </a:r>
                      <a:r>
                        <a:rPr kumimoji="0" lang="en-US" sz="1800" b="0" i="0" u="none" strike="noStrike" kern="1200" cap="none" spc="0" normalizeH="0" baseline="0" noProof="0" smtClean="0">
                          <a:ln>
                            <a:noFill/>
                          </a:ln>
                          <a:solidFill>
                            <a:srgbClr val="FF0000"/>
                          </a:solidFill>
                          <a:effectLst/>
                          <a:uLnTx/>
                          <a:uFillTx/>
                          <a:latin typeface="+mn-lt"/>
                          <a:ea typeface="+mn-ea"/>
                          <a:cs typeface="+mn-cs"/>
                        </a:rPr>
                        <a:t>(or look at the Web page you opened)</a:t>
                      </a:r>
                      <a:endParaRPr kumimoji="0" lang="en-US" sz="1600" b="0" i="0" u="none" strike="noStrike" kern="1200" cap="none" spc="0" normalizeH="0" baseline="0" noProof="0" smtClean="0">
                        <a:ln>
                          <a:noFill/>
                        </a:ln>
                        <a:solidFill>
                          <a:srgbClr val="FF0000"/>
                        </a:solidFill>
                        <a:effectLst/>
                        <a:uLnTx/>
                        <a:uFillTx/>
                        <a:latin typeface="+mn-lt"/>
                        <a:ea typeface="+mn-ea"/>
                        <a:cs typeface="+mn-cs"/>
                      </a:endParaRP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2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Class H</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Go to </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pdf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p. 4,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Detailed Outline</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have a look</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3</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page down to pdf p. 5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Full Schedule</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examine a few pages.</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4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17 and examine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1" i="1" u="sng" strike="noStrike" kern="1200" cap="none" spc="0" normalizeH="0" baseline="0" noProof="0" smtClean="0">
                          <a:ln>
                            <a:noFill/>
                          </a:ln>
                          <a:solidFill>
                            <a:prstClr val="white">
                              <a:lumMod val="50000"/>
                            </a:prstClr>
                          </a:solidFill>
                          <a:effectLst/>
                          <a:uLnTx/>
                          <a:uFillTx/>
                          <a:latin typeface="+mn-lt"/>
                          <a:ea typeface="+mn-ea"/>
                          <a:cs typeface="+mn-cs"/>
                        </a:rPr>
                        <a:t>Table H8</a:t>
                      </a:r>
                      <a:r>
                        <a:rPr kumimoji="0" lang="en-US" sz="1800" b="1" i="1" u="none" strike="noStrike" kern="1200" cap="none" spc="0" normalizeH="0" baseline="0" noProof="0" smtClean="0">
                          <a:ln>
                            <a:noFill/>
                          </a:ln>
                          <a:solidFill>
                            <a:prstClr val="white">
                              <a:lumMod val="50000"/>
                            </a:prstClr>
                          </a:solidFill>
                          <a:effectLst/>
                          <a:uLnTx/>
                          <a:uFillTx/>
                          <a:latin typeface="+mn-lt"/>
                          <a:ea typeface="+mn-ea"/>
                          <a:cs typeface="+mn-cs"/>
                        </a:rPr>
                        <a:t>.</a:t>
                      </a:r>
                      <a:endPar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endParaRP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5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21</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Class</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1" i="1" u="sng" strike="noStrike" kern="1200" cap="none" spc="0" normalizeH="0" baseline="0" noProof="0" smtClean="0">
                          <a:ln>
                            <a:noFill/>
                          </a:ln>
                          <a:solidFill>
                            <a:prstClr val="white">
                              <a:lumMod val="50000"/>
                            </a:prstClr>
                          </a:solidFill>
                          <a:effectLst/>
                          <a:uLnTx/>
                          <a:uFillTx/>
                          <a:latin typeface="+mn-lt"/>
                          <a:ea typeface="+mn-ea"/>
                          <a:cs typeface="+mn-cs"/>
                        </a:rPr>
                        <a:t>H Index</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and examine it.</a:t>
                      </a:r>
                      <a:r>
                        <a:rPr kumimoji="0" lang="en-US" sz="1800" b="1" i="1" u="none" strike="noStrike" kern="1200" cap="none" spc="0" normalizeH="0" baseline="0" noProof="0" smtClean="0">
                          <a:ln>
                            <a:noFill/>
                          </a:ln>
                          <a:solidFill>
                            <a:prstClr val="white">
                              <a:lumMod val="50000"/>
                            </a:prstClr>
                          </a:solidFill>
                          <a:effectLst/>
                          <a:uLnTx/>
                          <a:uFillTx/>
                          <a:latin typeface="+mn-lt"/>
                          <a:ea typeface="+mn-ea"/>
                          <a:cs typeface="+mn-cs"/>
                        </a:rPr>
                        <a:t/>
                      </a:r>
                      <a:br>
                        <a:rPr kumimoji="0" lang="en-US" sz="1800" b="1" i="1" u="none" strike="noStrike" kern="1200" cap="none" spc="0" normalizeH="0" baseline="0" noProof="0" smtClean="0">
                          <a:ln>
                            <a:noFill/>
                          </a:ln>
                          <a:solidFill>
                            <a:prstClr val="white">
                              <a:lumMod val="50000"/>
                            </a:prstClr>
                          </a:solidFill>
                          <a:effectLst/>
                          <a:uLnTx/>
                          <a:uFillTx/>
                          <a:latin typeface="+mn-lt"/>
                          <a:ea typeface="+mn-ea"/>
                          <a:cs typeface="+mn-cs"/>
                        </a:rPr>
                      </a:b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But take heed:  As with all other classifications you will use, do not classify books from the alphabetical index alone without looking the class up in the schedule.</a:t>
                      </a:r>
                      <a:endPar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endParaRPr>
                    </a:p>
                    <a:p>
                      <a:pPr marL="482600" marR="0" lvl="0" indent="-508000" algn="l" defTabSz="914400" rtl="0" eaLnBrk="1" fontAlgn="auto" latinLnBrk="0" hangingPunct="1">
                        <a:lnSpc>
                          <a:spcPct val="100000"/>
                        </a:lnSpc>
                        <a:spcBef>
                          <a:spcPts val="24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6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Class Z</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Go to pdf p. 25, the title page of LCC volume Z</a:t>
                      </a:r>
                      <a:r>
                        <a:rPr kumimoji="0" lang="en-US" sz="1800" b="0" i="1" u="none" strike="noStrike" kern="1200" cap="none" spc="0" normalizeH="0" baseline="0" noProof="0" smtClean="0">
                          <a:ln>
                            <a:noFill/>
                          </a:ln>
                          <a:solidFill>
                            <a:prstClr val="white">
                              <a:lumMod val="50000"/>
                            </a:prstClr>
                          </a:solidFill>
                          <a:effectLst/>
                          <a:uLnTx/>
                          <a:uFillTx/>
                          <a:latin typeface="+mn-lt"/>
                          <a:ea typeface="+mn-ea"/>
                          <a:cs typeface="+mn-cs"/>
                        </a:rPr>
                        <a:t/>
                      </a:r>
                      <a:br>
                        <a:rPr kumimoji="0" lang="en-US" sz="1800" b="0" i="1" u="none" strike="noStrike" kern="1200" cap="none" spc="0" normalizeH="0" baseline="0" noProof="0" smtClean="0">
                          <a:ln>
                            <a:noFill/>
                          </a:ln>
                          <a:solidFill>
                            <a:prstClr val="white">
                              <a:lumMod val="50000"/>
                            </a:prstClr>
                          </a:solidFill>
                          <a:effectLst/>
                          <a:uLnTx/>
                          <a:uFillTx/>
                          <a:latin typeface="+mn-lt"/>
                          <a:ea typeface="+mn-ea"/>
                          <a:cs typeface="+mn-cs"/>
                        </a:rPr>
                      </a:b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Then got to pdf p. 27, the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Detailed Outline;</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examine it</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    7	Page down to pdf p. 28, the start of the</a:t>
                      </a:r>
                      <a:r>
                        <a:rPr kumimoji="0" lang="en-US" sz="1800" b="1"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20" normalizeH="0" baseline="0" noProof="0" smtClean="0">
                          <a:ln>
                            <a:noFill/>
                          </a:ln>
                          <a:solidFill>
                            <a:prstClr val="white">
                              <a:lumMod val="50000"/>
                            </a:prstClr>
                          </a:solidFill>
                          <a:effectLst/>
                          <a:uLnTx/>
                          <a:uFillTx/>
                          <a:latin typeface="+mn-lt"/>
                          <a:ea typeface="+mn-ea"/>
                          <a:cs typeface="+mn-cs"/>
                          <a:sym typeface="WP MathA"/>
                        </a:rPr>
                        <a:t>Very Detailed Outline</a:t>
                      </a:r>
                      <a:r>
                        <a:rPr kumimoji="0" lang="en-US" sz="1800" b="1"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Look  at </a:t>
                      </a:r>
                      <a:r>
                        <a:rPr kumimoji="0" lang="en-US" sz="1800" b="0" i="1" u="none" strike="noStrike" kern="1200" cap="none" spc="-20" normalizeH="0" baseline="0" noProof="0" smtClean="0">
                          <a:ln>
                            <a:noFill/>
                          </a:ln>
                          <a:solidFill>
                            <a:prstClr val="white">
                              <a:lumMod val="50000"/>
                            </a:prstClr>
                          </a:solidFill>
                          <a:effectLst/>
                          <a:uLnTx/>
                          <a:uFillTx/>
                          <a:latin typeface="+mn-lt"/>
                          <a:ea typeface="+mn-ea"/>
                          <a:cs typeface="+mn-cs"/>
                        </a:rPr>
                        <a:t>Books (General)</a:t>
                      </a:r>
                      <a:r>
                        <a:rPr kumimoji="0" lang="en-US" sz="1800" b="0" i="0" u="none" strike="noStrike" kern="1200" cap="none" spc="-20" normalizeH="0" baseline="0" noProof="0" smtClean="0">
                          <a:ln>
                            <a:noFill/>
                          </a:ln>
                          <a:solidFill>
                            <a:prstClr val="white">
                              <a:lumMod val="50000"/>
                            </a:prstClr>
                          </a:solidFill>
                          <a:effectLst/>
                          <a:uLnTx/>
                          <a:uFillTx/>
                          <a:latin typeface="+mn-lt"/>
                          <a:ea typeface="+mn-ea"/>
                          <a:cs typeface="+mn-cs"/>
                        </a:rPr>
                        <a:t> and </a:t>
                      </a:r>
                      <a:r>
                        <a:rPr kumimoji="0" lang="en-US" sz="1800" b="0" i="1" u="none" strike="noStrike" kern="1200" cap="none" spc="-20" normalizeH="0" baseline="0" noProof="0" smtClean="0">
                          <a:ln>
                            <a:noFill/>
                          </a:ln>
                          <a:solidFill>
                            <a:prstClr val="white">
                              <a:lumMod val="50000"/>
                            </a:prstClr>
                          </a:solidFill>
                          <a:effectLst/>
                          <a:uLnTx/>
                          <a:uFillTx/>
                          <a:latin typeface="+mn-lt"/>
                          <a:ea typeface="+mn-ea"/>
                          <a:cs typeface="+mn-cs"/>
                        </a:rPr>
                        <a:t>Book industries &amp; trade</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    8</a:t>
                      </a:r>
                      <a:r>
                        <a:rPr kumimoji="0" lang="en-US" sz="1800" b="0" i="1" u="none" strike="noStrike" kern="1200" cap="none" spc="-2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30, the start of the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Full Schedule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and look at a few pages to get a sense</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9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54, examine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Table Z7</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and p. 55, examine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Table Z8</a:t>
                      </a:r>
                      <a:endParaRPr kumimoji="0" lang="en-US" sz="1800" b="1" i="0" u="none" strike="noStrike" kern="1200" cap="none" spc="0" normalizeH="0" baseline="0" noProof="0" dirty="0" smtClean="0">
                        <a:ln>
                          <a:noFill/>
                        </a:ln>
                        <a:solidFill>
                          <a:prstClr val="white">
                            <a:lumMod val="50000"/>
                          </a:prstClr>
                        </a:solidFill>
                        <a:effectLst/>
                        <a:uLnTx/>
                        <a:uFillTx/>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904321116"/>
              </p:ext>
            </p:extLst>
          </p:nvPr>
        </p:nvGraphicFramePr>
        <p:xfrm>
          <a:off x="381000" y="228600"/>
          <a:ext cx="12352337" cy="396240"/>
        </p:xfrm>
        <a:graphic>
          <a:graphicData uri="http://schemas.openxmlformats.org/drawingml/2006/table">
            <a:tbl>
              <a:tblPr firstRow="1" bandRow="1">
                <a:tableStyleId>{5C22544A-7EE6-4342-B048-85BDC9FD1C3A}</a:tableStyleId>
              </a:tblPr>
              <a:tblGrid>
                <a:gridCol w="12352337"/>
              </a:tblGrid>
              <a:tr h="370840">
                <a:tc>
                  <a:txBody>
                    <a:bodyPr/>
                    <a:lstStyle/>
                    <a:p>
                      <a:pPr algn="ctr"/>
                      <a:r>
                        <a:rPr lang="en-US" sz="2000" smtClean="0">
                          <a:solidFill>
                            <a:schemeClr val="tx1"/>
                          </a:solidFill>
                        </a:rPr>
                        <a:t>2. Exploring classes: H </a:t>
                      </a:r>
                      <a:r>
                        <a:rPr lang="en-US" sz="2000" i="1" smtClean="0">
                          <a:solidFill>
                            <a:schemeClr val="tx1"/>
                          </a:solidFill>
                        </a:rPr>
                        <a:t>Social Sciences</a:t>
                      </a:r>
                      <a:r>
                        <a:rPr lang="en-US" sz="2000" smtClean="0">
                          <a:solidFill>
                            <a:schemeClr val="tx1"/>
                          </a:solidFill>
                        </a:rPr>
                        <a:t> and Z </a:t>
                      </a:r>
                      <a:r>
                        <a:rPr lang="en-US" sz="2000" i="1" smtClean="0">
                          <a:solidFill>
                            <a:schemeClr val="tx1"/>
                          </a:solidFill>
                        </a:rPr>
                        <a:t>Bibliography and Library Science</a:t>
                      </a:r>
                      <a:r>
                        <a:rPr lang="en-US" sz="2000" b="0" baseline="0" smtClean="0">
                          <a:solidFill>
                            <a:schemeClr val="tx1"/>
                          </a:solidFill>
                        </a:rPr>
                        <a:t>.</a:t>
                      </a:r>
                      <a:endParaRPr lang="en-US" sz="2000" b="0" dirty="0" smtClean="0">
                        <a:solidFill>
                          <a:schemeClr val="tx1"/>
                        </a:solidFill>
                      </a:endParaRPr>
                    </a:p>
                  </a:txBody>
                  <a:tcPr>
                    <a:noFill/>
                  </a:tcPr>
                </a:tc>
              </a:tr>
            </a:tbl>
          </a:graphicData>
        </a:graphic>
      </p:graphicFrame>
      <p:pic>
        <p:nvPicPr>
          <p:cNvPr id="11" name="~PP3256.WAV">
            <a:hlinkClick r:id="" action="ppaction://media"/>
          </p:cNvPr>
          <p:cNvPicPr>
            <a:picLocks noChangeAspect="1"/>
          </p:cNvPicPr>
          <p:nvPr>
            <a:audioFile r:link="rId1"/>
            <p:extLst>
              <p:ext uri="{DAA4B4D4-6D71-4841-9C94-3DE7FCFB9230}">
                <p14:media xmlns:p14="http://schemas.microsoft.com/office/powerpoint/2010/main" r:embed="rId2">
                  <p14:trim st="2411.1668"/>
                </p14:media>
              </p:ext>
            </p:extLst>
          </p:nvPr>
        </p:nvPicPr>
        <p:blipFill>
          <a:blip r:embed="rId4" cstate="print"/>
          <a:stretch>
            <a:fillRect/>
          </a:stretch>
        </p:blipFill>
        <p:spPr>
          <a:xfrm>
            <a:off x="12260262" y="5791200"/>
            <a:ext cx="473075" cy="473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8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z="1800" b="1">
                <a:solidFill>
                  <a:schemeClr val="tx1"/>
                </a:solidFill>
              </a:rPr>
              <a:pPr/>
              <a:t>12</a:t>
            </a:fld>
            <a:endParaRPr lang="en-US" sz="18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213576184"/>
              </p:ext>
            </p:extLst>
          </p:nvPr>
        </p:nvGraphicFramePr>
        <p:xfrm>
          <a:off x="381000" y="990600"/>
          <a:ext cx="11582400" cy="5099050"/>
        </p:xfrm>
        <a:graphic>
          <a:graphicData uri="http://schemas.openxmlformats.org/drawingml/2006/table">
            <a:tbl>
              <a:tblPr firstRow="1" bandRow="1">
                <a:tableStyleId>{5C22544A-7EE6-4342-B048-85BDC9FD1C3A}</a:tableStyleId>
              </a:tblPr>
              <a:tblGrid>
                <a:gridCol w="11582400"/>
              </a:tblGrid>
              <a:tr h="5099050">
                <a:tc>
                  <a:txBody>
                    <a:bodyPr/>
                    <a:lstStyle/>
                    <a:p>
                      <a:pPr marL="482600" marR="0" lvl="0" indent="-508000" algn="l" defTabSz="914400" rtl="0" eaLnBrk="1" fontAlgn="auto" latinLnBrk="0" hangingPunct="1">
                        <a:lnSpc>
                          <a:spcPct val="100000"/>
                        </a:lnSpc>
                        <a:spcBef>
                          <a:spcPts val="600"/>
                        </a:spcBef>
                        <a:spcAft>
                          <a:spcPts val="0"/>
                        </a:spcAft>
                        <a:buClrTx/>
                        <a:buSzTx/>
                        <a:buFontTx/>
                        <a:buNone/>
                        <a:tabLst>
                          <a:tab pos="284163" algn="l"/>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1	</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Examine the LCC outline (especially for classes H, L, and Z) </a:t>
                      </a:r>
                      <a:b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b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A good place to do this: Assignments p. ~313-315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(or look at the Web page you opened)</a:t>
                      </a:r>
                      <a:endParaRPr kumimoji="0" lang="en-US" sz="1600" b="0" i="0" u="none" strike="noStrike" kern="1200" cap="none" spc="0" normalizeH="0" baseline="0" noProof="0" smtClean="0">
                        <a:ln>
                          <a:noFill/>
                        </a:ln>
                        <a:solidFill>
                          <a:prstClr val="white">
                            <a:lumMod val="50000"/>
                          </a:prstClr>
                        </a:solidFill>
                        <a:effectLst/>
                        <a:uLnTx/>
                        <a:uFillTx/>
                        <a:latin typeface="+mn-lt"/>
                        <a:ea typeface="+mn-ea"/>
                        <a:cs typeface="+mn-cs"/>
                      </a:endParaRP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srgbClr val="FF0000"/>
                          </a:solidFill>
                          <a:effectLst/>
                          <a:uLnTx/>
                          <a:uFillTx/>
                          <a:latin typeface="Arial"/>
                          <a:ea typeface="+mn-ea"/>
                          <a:cs typeface="Arial"/>
                          <a:sym typeface="WP MathA"/>
                        </a:rPr>
                        <a:t>►</a:t>
                      </a:r>
                      <a:r>
                        <a:rPr kumimoji="0" lang="en-US" sz="1800" b="1" i="0" u="none" strike="noStrike" kern="1200" cap="none" spc="0" normalizeH="0" baseline="0" noProof="0" smtClean="0">
                          <a:ln>
                            <a:noFill/>
                          </a:ln>
                          <a:solidFill>
                            <a:srgbClr val="FF0000"/>
                          </a:solidFill>
                          <a:effectLst/>
                          <a:uLnTx/>
                          <a:uFillTx/>
                          <a:latin typeface="+mn-lt"/>
                          <a:ea typeface="+mn-ea"/>
                          <a:cs typeface="+mn-cs"/>
                        </a:rPr>
                        <a:t>2	</a:t>
                      </a:r>
                      <a:r>
                        <a:rPr kumimoji="0" lang="en-US" sz="1800" b="1" i="0" u="sng" strike="noStrike" kern="1200" cap="none" spc="0" normalizeH="0" baseline="0" noProof="0" smtClean="0">
                          <a:ln>
                            <a:noFill/>
                          </a:ln>
                          <a:solidFill>
                            <a:srgbClr val="FF0000"/>
                          </a:solidFill>
                          <a:effectLst/>
                          <a:uLnTx/>
                          <a:uFillTx/>
                          <a:latin typeface="+mn-lt"/>
                          <a:ea typeface="+mn-ea"/>
                          <a:cs typeface="+mn-cs"/>
                        </a:rPr>
                        <a:t>Class H</a:t>
                      </a:r>
                      <a:r>
                        <a:rPr kumimoji="0" lang="en-US" sz="1800" b="1" i="0" u="none" strike="noStrike" kern="1200" cap="none" spc="0" normalizeH="0" baseline="0" noProof="0" smtClean="0">
                          <a:ln>
                            <a:noFill/>
                          </a:ln>
                          <a:solidFill>
                            <a:srgbClr val="FF0000"/>
                          </a:solidFill>
                          <a:effectLst/>
                          <a:uLnTx/>
                          <a:uFillTx/>
                          <a:latin typeface="+mn-lt"/>
                          <a:ea typeface="+mn-ea"/>
                          <a:cs typeface="+mn-cs"/>
                        </a:rPr>
                        <a:t>.  </a:t>
                      </a:r>
                      <a:r>
                        <a:rPr kumimoji="0" lang="en-US" sz="1800" b="0" i="0" u="none" strike="noStrike" kern="1200" cap="none" spc="0" normalizeH="0" baseline="0" noProof="0" smtClean="0">
                          <a:ln>
                            <a:noFill/>
                          </a:ln>
                          <a:solidFill>
                            <a:srgbClr val="FF0000"/>
                          </a:solidFill>
                          <a:effectLst/>
                          <a:uLnTx/>
                          <a:uFillTx/>
                          <a:latin typeface="+mn-lt"/>
                          <a:ea typeface="+mn-ea"/>
                          <a:cs typeface="+mn-cs"/>
                        </a:rPr>
                        <a:t>Go to </a:t>
                      </a:r>
                      <a:r>
                        <a:rPr kumimoji="0" lang="en-US" sz="1800" b="1" i="0" u="none" strike="noStrike" kern="1200" cap="none" spc="0" normalizeH="0" baseline="0" noProof="0" smtClean="0">
                          <a:ln>
                            <a:noFill/>
                          </a:ln>
                          <a:solidFill>
                            <a:srgbClr val="FF0000"/>
                          </a:solidFill>
                          <a:effectLst/>
                          <a:uLnTx/>
                          <a:uFillTx/>
                          <a:latin typeface="+mn-lt"/>
                          <a:ea typeface="+mn-ea"/>
                          <a:cs typeface="+mn-cs"/>
                        </a:rPr>
                        <a:t>pdf </a:t>
                      </a:r>
                      <a:r>
                        <a:rPr kumimoji="0" lang="en-US" sz="1800" b="0" i="0" u="none" strike="noStrike" kern="1200" cap="none" spc="0" normalizeH="0" baseline="0" noProof="0" smtClean="0">
                          <a:ln>
                            <a:noFill/>
                          </a:ln>
                          <a:solidFill>
                            <a:srgbClr val="FF0000"/>
                          </a:solidFill>
                          <a:effectLst/>
                          <a:uLnTx/>
                          <a:uFillTx/>
                          <a:latin typeface="+mn-lt"/>
                          <a:ea typeface="+mn-ea"/>
                          <a:cs typeface="+mn-cs"/>
                        </a:rPr>
                        <a:t>p. 4, </a:t>
                      </a:r>
                      <a:r>
                        <a:rPr kumimoji="0" lang="en-US" sz="1800" b="1" i="0" u="sng" strike="noStrike" kern="1200" cap="none" spc="0" normalizeH="0" baseline="0" noProof="0" smtClean="0">
                          <a:ln>
                            <a:noFill/>
                          </a:ln>
                          <a:solidFill>
                            <a:srgbClr val="FF0000"/>
                          </a:solidFill>
                          <a:effectLst/>
                          <a:uLnTx/>
                          <a:uFillTx/>
                          <a:latin typeface="+mn-lt"/>
                          <a:ea typeface="+mn-ea"/>
                          <a:cs typeface="+mn-cs"/>
                        </a:rPr>
                        <a:t>Detailed Outline</a:t>
                      </a:r>
                      <a:r>
                        <a:rPr kumimoji="0" lang="en-US" sz="1800" b="0" i="0" u="none" strike="noStrike" kern="1200" cap="none" spc="0" normalizeH="0" baseline="0" noProof="0" smtClean="0">
                          <a:ln>
                            <a:noFill/>
                          </a:ln>
                          <a:solidFill>
                            <a:srgbClr val="FF0000"/>
                          </a:solidFill>
                          <a:effectLst/>
                          <a:uLnTx/>
                          <a:uFillTx/>
                          <a:latin typeface="+mn-lt"/>
                          <a:ea typeface="+mn-ea"/>
                          <a:cs typeface="+mn-cs"/>
                        </a:rPr>
                        <a:t>, have a look  (S</a:t>
                      </a:r>
                      <a:r>
                        <a:rPr kumimoji="0" lang="en-US" sz="1800" b="1" i="0" u="none" strike="noStrike" kern="1200" cap="none" spc="0" normalizeH="0" baseline="0" noProof="0" smtClean="0">
                          <a:ln>
                            <a:noFill/>
                          </a:ln>
                          <a:solidFill>
                            <a:srgbClr val="FF0000"/>
                          </a:solidFill>
                          <a:effectLst/>
                          <a:uLnTx/>
                          <a:uFillTx/>
                          <a:latin typeface="+mn-lt"/>
                          <a:ea typeface="+mn-ea"/>
                          <a:cs typeface="+mn-cs"/>
                        </a:rPr>
                        <a:t>earch pdf with Ctrl-F</a:t>
                      </a:r>
                      <a:r>
                        <a:rPr kumimoji="0" lang="en-US" sz="1800" b="0" i="0" u="none" strike="noStrike" kern="1200" cap="none" spc="0" normalizeH="0" baseline="0" noProof="0" smtClean="0">
                          <a:ln>
                            <a:noFill/>
                          </a:ln>
                          <a:solidFill>
                            <a:srgbClr val="FF0000"/>
                          </a:solidFill>
                          <a:effectLst/>
                          <a:uLnTx/>
                          <a:uFillTx/>
                          <a:latin typeface="+mn-lt"/>
                          <a:ea typeface="+mn-ea"/>
                          <a:cs typeface="+mn-cs"/>
                        </a:rPr>
                        <a:t>)</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3</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page down to pdf p. 5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Full Schedule</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examine a few pages.</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lang="en-US" sz="1800" b="1" kern="1200" smtClean="0">
                          <a:solidFill>
                            <a:schemeClr val="lt1"/>
                          </a:solidFill>
                          <a:effectLst/>
                          <a:latin typeface="+mn-lt"/>
                          <a:ea typeface="+mn-ea"/>
                          <a:cs typeface="+mn-cs"/>
                        </a:rPr>
                        <a:t>    </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4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17 and examine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1" i="1" u="sng" strike="noStrike" kern="1200" cap="none" spc="0" normalizeH="0" baseline="0" noProof="0" smtClean="0">
                          <a:ln>
                            <a:noFill/>
                          </a:ln>
                          <a:solidFill>
                            <a:prstClr val="white">
                              <a:lumMod val="50000"/>
                            </a:prstClr>
                          </a:solidFill>
                          <a:effectLst/>
                          <a:uLnTx/>
                          <a:uFillTx/>
                          <a:latin typeface="+mn-lt"/>
                          <a:ea typeface="+mn-ea"/>
                          <a:cs typeface="+mn-cs"/>
                        </a:rPr>
                        <a:t>Table H8</a:t>
                      </a:r>
                      <a:r>
                        <a:rPr kumimoji="0" lang="en-US" sz="1800" b="1" i="1" u="none" strike="noStrike" kern="1200" cap="none" spc="0" normalizeH="0" baseline="0" noProof="0" smtClean="0">
                          <a:ln>
                            <a:noFill/>
                          </a:ln>
                          <a:solidFill>
                            <a:prstClr val="white">
                              <a:lumMod val="50000"/>
                            </a:prstClr>
                          </a:solidFill>
                          <a:effectLst/>
                          <a:uLnTx/>
                          <a:uFillTx/>
                          <a:latin typeface="+mn-lt"/>
                          <a:ea typeface="+mn-ea"/>
                          <a:cs typeface="+mn-cs"/>
                        </a:rPr>
                        <a:t>.</a:t>
                      </a:r>
                      <a:endPar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endParaRPr>
                    </a:p>
                    <a:p>
                      <a:pPr marL="482600" marR="0" lvl="0" indent="-508000" algn="l" defTabSz="914400" rtl="0" eaLnBrk="1" fontAlgn="auto" latinLnBrk="0" hangingPunct="1">
                        <a:lnSpc>
                          <a:spcPct val="100000"/>
                        </a:lnSpc>
                        <a:spcBef>
                          <a:spcPts val="600"/>
                        </a:spcBef>
                        <a:spcAft>
                          <a:spcPts val="0"/>
                        </a:spcAft>
                        <a:buClrTx/>
                        <a:buSzTx/>
                        <a:buFontTx/>
                        <a:buNone/>
                        <a:tabLst/>
                        <a:defRPr/>
                      </a:pPr>
                      <a:r>
                        <a:rPr lang="en-US" sz="1800" b="1" kern="1200" smtClean="0">
                          <a:solidFill>
                            <a:schemeClr val="lt1"/>
                          </a:solidFill>
                          <a:effectLst/>
                          <a:latin typeface="+mn-lt"/>
                          <a:ea typeface="+mn-ea"/>
                          <a:cs typeface="+mn-cs"/>
                        </a:rPr>
                        <a:t>   </a:t>
                      </a:r>
                      <a:r>
                        <a:rPr lang="en-US" sz="1800" b="1" kern="1200" baseline="0" smtClean="0">
                          <a:solidFill>
                            <a:schemeClr val="lt1"/>
                          </a:solidFill>
                          <a:effectLst/>
                          <a:latin typeface="+mn-lt"/>
                          <a:ea typeface="+mn-ea"/>
                          <a:cs typeface="+mn-cs"/>
                        </a:rPr>
                        <a:t> </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5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21</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Class</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1" i="1" u="sng" strike="noStrike" kern="1200" cap="none" spc="0" normalizeH="0" baseline="0" noProof="0" smtClean="0">
                          <a:ln>
                            <a:noFill/>
                          </a:ln>
                          <a:solidFill>
                            <a:prstClr val="white">
                              <a:lumMod val="50000"/>
                            </a:prstClr>
                          </a:solidFill>
                          <a:effectLst/>
                          <a:uLnTx/>
                          <a:uFillTx/>
                          <a:latin typeface="+mn-lt"/>
                          <a:ea typeface="+mn-ea"/>
                          <a:cs typeface="+mn-cs"/>
                        </a:rPr>
                        <a:t>H Index</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and examine it.</a:t>
                      </a:r>
                      <a:r>
                        <a:rPr kumimoji="0" lang="en-US" sz="1800" b="1" i="1" u="none" strike="noStrike" kern="1200" cap="none" spc="0" normalizeH="0" baseline="0" noProof="0" smtClean="0">
                          <a:ln>
                            <a:noFill/>
                          </a:ln>
                          <a:solidFill>
                            <a:prstClr val="white">
                              <a:lumMod val="50000"/>
                            </a:prstClr>
                          </a:solidFill>
                          <a:effectLst/>
                          <a:uLnTx/>
                          <a:uFillTx/>
                          <a:latin typeface="+mn-lt"/>
                          <a:ea typeface="+mn-ea"/>
                          <a:cs typeface="+mn-cs"/>
                        </a:rPr>
                        <a:t/>
                      </a:r>
                      <a:br>
                        <a:rPr kumimoji="0" lang="en-US" sz="1800" b="1" i="1" u="none" strike="noStrike" kern="1200" cap="none" spc="0" normalizeH="0" baseline="0" noProof="0" smtClean="0">
                          <a:ln>
                            <a:noFill/>
                          </a:ln>
                          <a:solidFill>
                            <a:prstClr val="white">
                              <a:lumMod val="50000"/>
                            </a:prstClr>
                          </a:solidFill>
                          <a:effectLst/>
                          <a:uLnTx/>
                          <a:uFillTx/>
                          <a:latin typeface="+mn-lt"/>
                          <a:ea typeface="+mn-ea"/>
                          <a:cs typeface="+mn-cs"/>
                        </a:rPr>
                      </a:b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But take heed:  As with all other classifications you will use, do not classify books from the alphabetical index alone without looking the class up in the schedule.</a:t>
                      </a:r>
                      <a:endPar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endParaRPr>
                    </a:p>
                    <a:p>
                      <a:pPr marL="482600" marR="0" lvl="0" indent="-508000" algn="l" defTabSz="914400" rtl="0" eaLnBrk="1" fontAlgn="auto" latinLnBrk="0" hangingPunct="1">
                        <a:lnSpc>
                          <a:spcPct val="100000"/>
                        </a:lnSpc>
                        <a:spcBef>
                          <a:spcPts val="24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6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Class Z</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Go to pdf p. 25, the title page of LCC volume Z</a:t>
                      </a:r>
                      <a:r>
                        <a:rPr kumimoji="0" lang="en-US" sz="1800" b="0" i="1" u="none" strike="noStrike" kern="1200" cap="none" spc="0" normalizeH="0" baseline="0" noProof="0" smtClean="0">
                          <a:ln>
                            <a:noFill/>
                          </a:ln>
                          <a:solidFill>
                            <a:prstClr val="white">
                              <a:lumMod val="50000"/>
                            </a:prstClr>
                          </a:solidFill>
                          <a:effectLst/>
                          <a:uLnTx/>
                          <a:uFillTx/>
                          <a:latin typeface="+mn-lt"/>
                          <a:ea typeface="+mn-ea"/>
                          <a:cs typeface="+mn-cs"/>
                        </a:rPr>
                        <a:t/>
                      </a:r>
                      <a:br>
                        <a:rPr kumimoji="0" lang="en-US" sz="1800" b="0" i="1" u="none" strike="noStrike" kern="1200" cap="none" spc="0" normalizeH="0" baseline="0" noProof="0" smtClean="0">
                          <a:ln>
                            <a:noFill/>
                          </a:ln>
                          <a:solidFill>
                            <a:prstClr val="white">
                              <a:lumMod val="50000"/>
                            </a:prstClr>
                          </a:solidFill>
                          <a:effectLst/>
                          <a:uLnTx/>
                          <a:uFillTx/>
                          <a:latin typeface="+mn-lt"/>
                          <a:ea typeface="+mn-ea"/>
                          <a:cs typeface="+mn-cs"/>
                        </a:rPr>
                      </a:b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Then got to pdf p. 27, the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Detailed Outline;</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examine it</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    7	Page down to pdf p. 28, the start of the</a:t>
                      </a:r>
                      <a:r>
                        <a:rPr kumimoji="0" lang="en-US" sz="1800" b="1"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20" normalizeH="0" baseline="0" noProof="0" smtClean="0">
                          <a:ln>
                            <a:noFill/>
                          </a:ln>
                          <a:solidFill>
                            <a:prstClr val="white">
                              <a:lumMod val="50000"/>
                            </a:prstClr>
                          </a:solidFill>
                          <a:effectLst/>
                          <a:uLnTx/>
                          <a:uFillTx/>
                          <a:latin typeface="+mn-lt"/>
                          <a:ea typeface="+mn-ea"/>
                          <a:cs typeface="+mn-cs"/>
                          <a:sym typeface="WP MathA"/>
                        </a:rPr>
                        <a:t>Very Detailed Outline</a:t>
                      </a:r>
                      <a:r>
                        <a:rPr kumimoji="0" lang="en-US" sz="1800" b="1"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Look  at </a:t>
                      </a:r>
                      <a:r>
                        <a:rPr kumimoji="0" lang="en-US" sz="1800" b="0" i="1" u="none" strike="noStrike" kern="1200" cap="none" spc="-20" normalizeH="0" baseline="0" noProof="0" smtClean="0">
                          <a:ln>
                            <a:noFill/>
                          </a:ln>
                          <a:solidFill>
                            <a:prstClr val="white">
                              <a:lumMod val="50000"/>
                            </a:prstClr>
                          </a:solidFill>
                          <a:effectLst/>
                          <a:uLnTx/>
                          <a:uFillTx/>
                          <a:latin typeface="+mn-lt"/>
                          <a:ea typeface="+mn-ea"/>
                          <a:cs typeface="+mn-cs"/>
                        </a:rPr>
                        <a:t>Books (General)</a:t>
                      </a:r>
                      <a:r>
                        <a:rPr kumimoji="0" lang="en-US" sz="1800" b="0" i="0" u="none" strike="noStrike" kern="1200" cap="none" spc="-20" normalizeH="0" baseline="0" noProof="0" smtClean="0">
                          <a:ln>
                            <a:noFill/>
                          </a:ln>
                          <a:solidFill>
                            <a:prstClr val="white">
                              <a:lumMod val="50000"/>
                            </a:prstClr>
                          </a:solidFill>
                          <a:effectLst/>
                          <a:uLnTx/>
                          <a:uFillTx/>
                          <a:latin typeface="+mn-lt"/>
                          <a:ea typeface="+mn-ea"/>
                          <a:cs typeface="+mn-cs"/>
                        </a:rPr>
                        <a:t> and </a:t>
                      </a:r>
                      <a:r>
                        <a:rPr kumimoji="0" lang="en-US" sz="1800" b="0" i="1" u="none" strike="noStrike" kern="1200" cap="none" spc="-20" normalizeH="0" baseline="0" noProof="0" smtClean="0">
                          <a:ln>
                            <a:noFill/>
                          </a:ln>
                          <a:solidFill>
                            <a:prstClr val="white">
                              <a:lumMod val="50000"/>
                            </a:prstClr>
                          </a:solidFill>
                          <a:effectLst/>
                          <a:uLnTx/>
                          <a:uFillTx/>
                          <a:latin typeface="+mn-lt"/>
                          <a:ea typeface="+mn-ea"/>
                          <a:cs typeface="+mn-cs"/>
                        </a:rPr>
                        <a:t>Book industries &amp; trade</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    8</a:t>
                      </a:r>
                      <a:r>
                        <a:rPr kumimoji="0" lang="en-US" sz="1800" b="0" i="1" u="none" strike="noStrike" kern="1200" cap="none" spc="-2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30, the start of the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Full Schedule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and look at a few pages to get a sense</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9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54, examine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Table Z7</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and p. 55, examine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Table Z8</a:t>
                      </a:r>
                      <a:endParaRPr kumimoji="0" lang="en-US" sz="1800" b="1" i="0" u="none" strike="noStrike" kern="1200" cap="none" spc="0" normalizeH="0" baseline="0" noProof="0" dirty="0" smtClean="0">
                        <a:ln>
                          <a:noFill/>
                        </a:ln>
                        <a:solidFill>
                          <a:prstClr val="white">
                            <a:lumMod val="50000"/>
                          </a:prstClr>
                        </a:solidFill>
                        <a:effectLst/>
                        <a:uLnTx/>
                        <a:uFillTx/>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499844681"/>
              </p:ext>
            </p:extLst>
          </p:nvPr>
        </p:nvGraphicFramePr>
        <p:xfrm>
          <a:off x="381000" y="228600"/>
          <a:ext cx="11506200" cy="396240"/>
        </p:xfrm>
        <a:graphic>
          <a:graphicData uri="http://schemas.openxmlformats.org/drawingml/2006/table">
            <a:tbl>
              <a:tblPr firstRow="1" bandRow="1">
                <a:tableStyleId>{5C22544A-7EE6-4342-B048-85BDC9FD1C3A}</a:tableStyleId>
              </a:tblPr>
              <a:tblGrid>
                <a:gridCol w="11506200"/>
              </a:tblGrid>
              <a:tr h="370840">
                <a:tc>
                  <a:txBody>
                    <a:bodyPr/>
                    <a:lstStyle/>
                    <a:p>
                      <a:pPr algn="ctr"/>
                      <a:r>
                        <a:rPr lang="en-US" sz="2000" smtClean="0">
                          <a:solidFill>
                            <a:schemeClr val="tx1"/>
                          </a:solidFill>
                        </a:rPr>
                        <a:t>2. Exploring classes: H </a:t>
                      </a:r>
                      <a:r>
                        <a:rPr lang="en-US" sz="2000" i="1" smtClean="0">
                          <a:solidFill>
                            <a:schemeClr val="tx1"/>
                          </a:solidFill>
                        </a:rPr>
                        <a:t>Social Sciences</a:t>
                      </a:r>
                      <a:r>
                        <a:rPr lang="en-US" sz="2000" smtClean="0">
                          <a:solidFill>
                            <a:schemeClr val="tx1"/>
                          </a:solidFill>
                        </a:rPr>
                        <a:t> and Z </a:t>
                      </a:r>
                      <a:r>
                        <a:rPr lang="en-US" sz="2000" i="1" smtClean="0">
                          <a:solidFill>
                            <a:schemeClr val="tx1"/>
                          </a:solidFill>
                        </a:rPr>
                        <a:t>Bibliography and Library Science</a:t>
                      </a:r>
                      <a:r>
                        <a:rPr lang="en-US" sz="2000" b="0" baseline="0" smtClean="0">
                          <a:solidFill>
                            <a:schemeClr val="tx1"/>
                          </a:solidFill>
                        </a:rPr>
                        <a:t>.</a:t>
                      </a:r>
                      <a:endParaRPr lang="en-US" sz="2000" b="0" dirty="0" smtClean="0">
                        <a:solidFill>
                          <a:schemeClr val="tx1"/>
                        </a:solidFill>
                      </a:endParaRPr>
                    </a:p>
                  </a:txBody>
                  <a:tcPr>
                    <a:noFill/>
                  </a:tcPr>
                </a:tc>
              </a:tr>
            </a:tbl>
          </a:graphicData>
        </a:graphic>
      </p:graphicFrame>
      <p:pic>
        <p:nvPicPr>
          <p:cNvPr id="11" name="~PP562.WAV">
            <a:hlinkClick r:id="" action="ppaction://media"/>
          </p:cNvPr>
          <p:cNvPicPr>
            <a:picLocks noChangeAspect="1"/>
          </p:cNvPicPr>
          <p:nvPr>
            <a:audioFile r:link="rId1"/>
            <p:extLst>
              <p:ext uri="{DAA4B4D4-6D71-4841-9C94-3DE7FCFB9230}">
                <p14:media xmlns:p14="http://schemas.microsoft.com/office/powerpoint/2010/main" r:embed="rId2">
                  <p14:trim st="3825.8088"/>
                </p14:media>
              </p:ext>
            </p:extLst>
          </p:nvPr>
        </p:nvPicPr>
        <p:blipFill>
          <a:blip r:embed="rId4" cstate="print"/>
          <a:stretch>
            <a:fillRect/>
          </a:stretch>
        </p:blipFill>
        <p:spPr>
          <a:xfrm>
            <a:off x="12192000" y="5828504"/>
            <a:ext cx="449263" cy="449263"/>
          </a:xfrm>
          <a:prstGeom prst="rect">
            <a:avLst/>
          </a:prstGeom>
        </p:spPr>
      </p:pic>
    </p:spTree>
  </p:cSld>
  <p:clrMapOvr>
    <a:masterClrMapping/>
  </p:clrMapOvr>
  <p:transition advTm="9966"/>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26"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z="1800" b="1">
                <a:solidFill>
                  <a:schemeClr val="tx1"/>
                </a:solidFill>
              </a:rPr>
              <a:pPr/>
              <a:t>13</a:t>
            </a:fld>
            <a:endParaRPr lang="en-US" sz="18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6749771"/>
              </p:ext>
            </p:extLst>
          </p:nvPr>
        </p:nvGraphicFramePr>
        <p:xfrm>
          <a:off x="609600" y="838200"/>
          <a:ext cx="11277600" cy="5099050"/>
        </p:xfrm>
        <a:graphic>
          <a:graphicData uri="http://schemas.openxmlformats.org/drawingml/2006/table">
            <a:tbl>
              <a:tblPr firstRow="1" bandRow="1">
                <a:tableStyleId>{5C22544A-7EE6-4342-B048-85BDC9FD1C3A}</a:tableStyleId>
              </a:tblPr>
              <a:tblGrid>
                <a:gridCol w="11277600"/>
              </a:tblGrid>
              <a:tr h="5099050">
                <a:tc>
                  <a:txBody>
                    <a:bodyPr/>
                    <a:lstStyle/>
                    <a:p>
                      <a:pPr marL="482600" marR="0" lvl="0" indent="-50800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1	</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Examine the LCC outline (especially for classes H, L, and Z) </a:t>
                      </a:r>
                      <a:b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b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A good place to do this: Assignments p. ~313-315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(or look at the Web page you opened)</a:t>
                      </a:r>
                      <a:endParaRPr kumimoji="0" lang="en-US" sz="1600" b="0" i="0" u="none" strike="noStrike" kern="1200" cap="none" spc="0" normalizeH="0" baseline="0" noProof="0" smtClean="0">
                        <a:ln>
                          <a:noFill/>
                        </a:ln>
                        <a:solidFill>
                          <a:prstClr val="white">
                            <a:lumMod val="50000"/>
                          </a:prstClr>
                        </a:solidFill>
                        <a:effectLst/>
                        <a:uLnTx/>
                        <a:uFillTx/>
                        <a:latin typeface="+mn-lt"/>
                        <a:ea typeface="+mn-ea"/>
                        <a:cs typeface="+mn-cs"/>
                      </a:endParaRPr>
                    </a:p>
                    <a:p>
                      <a:pPr marL="482600" marR="0" lvl="0" indent="-50800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2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Class H</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Go to </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pdf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p. 4,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Detailed Outline</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have a look</a:t>
                      </a:r>
                    </a:p>
                    <a:p>
                      <a:pPr marL="482600" marR="0" lvl="0" indent="-50800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1800" b="1" i="0" u="none" strike="noStrike" kern="1200" cap="none" spc="0" normalizeH="0" baseline="0" noProof="0" smtClean="0">
                          <a:ln>
                            <a:noFill/>
                          </a:ln>
                          <a:solidFill>
                            <a:srgbClr val="FF0000"/>
                          </a:solidFill>
                          <a:effectLst/>
                          <a:uLnTx/>
                          <a:uFillTx/>
                          <a:latin typeface="Arial"/>
                          <a:ea typeface="+mn-ea"/>
                          <a:cs typeface="Arial"/>
                          <a:sym typeface="WP MathA"/>
                        </a:rPr>
                        <a:t>►</a:t>
                      </a:r>
                      <a:r>
                        <a:rPr kumimoji="0" lang="en-US" sz="1800" b="1" i="0" u="none" strike="noStrike" kern="1200" cap="none" spc="0" normalizeH="0" baseline="0" noProof="0" smtClean="0">
                          <a:ln>
                            <a:noFill/>
                          </a:ln>
                          <a:solidFill>
                            <a:srgbClr val="FF0000"/>
                          </a:solidFill>
                          <a:effectLst/>
                          <a:uLnTx/>
                          <a:uFillTx/>
                          <a:latin typeface="+mn-lt"/>
                          <a:ea typeface="+mn-ea"/>
                          <a:cs typeface="+mn-cs"/>
                        </a:rPr>
                        <a:t>3</a:t>
                      </a:r>
                      <a:r>
                        <a:rPr kumimoji="0" lang="en-US" sz="1800" b="0" i="0" u="none" strike="noStrike" kern="1200" cap="none" spc="0" normalizeH="0" baseline="0" noProof="0" smtClean="0">
                          <a:ln>
                            <a:noFill/>
                          </a:ln>
                          <a:solidFill>
                            <a:srgbClr val="FF0000"/>
                          </a:solidFill>
                          <a:effectLst/>
                          <a:uLnTx/>
                          <a:uFillTx/>
                          <a:latin typeface="+mn-lt"/>
                          <a:ea typeface="+mn-ea"/>
                          <a:cs typeface="+mn-cs"/>
                        </a:rPr>
                        <a:t>	page down to pdf p. 5 </a:t>
                      </a:r>
                      <a:r>
                        <a:rPr kumimoji="0" lang="en-US" sz="1800" b="1" i="0" u="sng" strike="noStrike" kern="1200" cap="none" spc="0" normalizeH="0" baseline="0" noProof="0" smtClean="0">
                          <a:ln>
                            <a:noFill/>
                          </a:ln>
                          <a:solidFill>
                            <a:srgbClr val="FF0000"/>
                          </a:solidFill>
                          <a:effectLst/>
                          <a:uLnTx/>
                          <a:uFillTx/>
                          <a:latin typeface="+mn-lt"/>
                          <a:ea typeface="+mn-ea"/>
                          <a:cs typeface="+mn-cs"/>
                        </a:rPr>
                        <a:t>Full Schedule</a:t>
                      </a:r>
                      <a:r>
                        <a:rPr kumimoji="0" lang="en-US" sz="1800" b="0" i="0" u="none" strike="noStrike" kern="1200" cap="none" spc="0" normalizeH="0" baseline="0" noProof="0" smtClean="0">
                          <a:ln>
                            <a:noFill/>
                          </a:ln>
                          <a:solidFill>
                            <a:srgbClr val="FF0000"/>
                          </a:solidFill>
                          <a:effectLst/>
                          <a:uLnTx/>
                          <a:uFillTx/>
                          <a:latin typeface="+mn-lt"/>
                          <a:ea typeface="+mn-ea"/>
                          <a:cs typeface="+mn-cs"/>
                        </a:rPr>
                        <a:t>; examine a few pages.</a:t>
                      </a:r>
                    </a:p>
                    <a:p>
                      <a:pPr marL="482600" marR="0" lvl="0" indent="-50800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4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17 and examine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1" i="1" u="sng" strike="noStrike" kern="1200" cap="none" spc="0" normalizeH="0" baseline="0" noProof="0" smtClean="0">
                          <a:ln>
                            <a:noFill/>
                          </a:ln>
                          <a:solidFill>
                            <a:prstClr val="white">
                              <a:lumMod val="50000"/>
                            </a:prstClr>
                          </a:solidFill>
                          <a:effectLst/>
                          <a:uLnTx/>
                          <a:uFillTx/>
                          <a:latin typeface="+mn-lt"/>
                          <a:ea typeface="+mn-ea"/>
                          <a:cs typeface="+mn-cs"/>
                        </a:rPr>
                        <a:t>Table H8</a:t>
                      </a:r>
                      <a:r>
                        <a:rPr kumimoji="0" lang="en-US" sz="1800" b="1" i="1" u="none" strike="noStrike" kern="1200" cap="none" spc="0" normalizeH="0" baseline="0" noProof="0" smtClean="0">
                          <a:ln>
                            <a:noFill/>
                          </a:ln>
                          <a:solidFill>
                            <a:prstClr val="white">
                              <a:lumMod val="50000"/>
                            </a:prstClr>
                          </a:solidFill>
                          <a:effectLst/>
                          <a:uLnTx/>
                          <a:uFillTx/>
                          <a:latin typeface="+mn-lt"/>
                          <a:ea typeface="+mn-ea"/>
                          <a:cs typeface="+mn-cs"/>
                        </a:rPr>
                        <a:t>.</a:t>
                      </a:r>
                      <a:endPar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endParaRPr>
                    </a:p>
                    <a:p>
                      <a:pPr marL="482600" marR="0" lvl="0" indent="-50800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5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21</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Class</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1" i="1" u="sng" strike="noStrike" kern="1200" cap="none" spc="0" normalizeH="0" baseline="0" noProof="0" smtClean="0">
                          <a:ln>
                            <a:noFill/>
                          </a:ln>
                          <a:solidFill>
                            <a:prstClr val="white">
                              <a:lumMod val="50000"/>
                            </a:prstClr>
                          </a:solidFill>
                          <a:effectLst/>
                          <a:uLnTx/>
                          <a:uFillTx/>
                          <a:latin typeface="+mn-lt"/>
                          <a:ea typeface="+mn-ea"/>
                          <a:cs typeface="+mn-cs"/>
                        </a:rPr>
                        <a:t>H Index</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and examine it.</a:t>
                      </a:r>
                      <a:r>
                        <a:rPr kumimoji="0" lang="en-US" sz="1800" b="1" i="1" u="none" strike="noStrike" kern="1200" cap="none" spc="0" normalizeH="0" baseline="0" noProof="0" smtClean="0">
                          <a:ln>
                            <a:noFill/>
                          </a:ln>
                          <a:solidFill>
                            <a:prstClr val="white">
                              <a:lumMod val="50000"/>
                            </a:prstClr>
                          </a:solidFill>
                          <a:effectLst/>
                          <a:uLnTx/>
                          <a:uFillTx/>
                          <a:latin typeface="+mn-lt"/>
                          <a:ea typeface="+mn-ea"/>
                          <a:cs typeface="+mn-cs"/>
                        </a:rPr>
                        <a:t/>
                      </a:r>
                      <a:br>
                        <a:rPr kumimoji="0" lang="en-US" sz="1800" b="1" i="1" u="none" strike="noStrike" kern="1200" cap="none" spc="0" normalizeH="0" baseline="0" noProof="0" smtClean="0">
                          <a:ln>
                            <a:noFill/>
                          </a:ln>
                          <a:solidFill>
                            <a:prstClr val="white">
                              <a:lumMod val="50000"/>
                            </a:prstClr>
                          </a:solidFill>
                          <a:effectLst/>
                          <a:uLnTx/>
                          <a:uFillTx/>
                          <a:latin typeface="+mn-lt"/>
                          <a:ea typeface="+mn-ea"/>
                          <a:cs typeface="+mn-cs"/>
                        </a:rPr>
                      </a:b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But take heed:  As with all other classifications you will use, do not classify books from the alphabetical index alone without looking the class up in the schedule.</a:t>
                      </a:r>
                      <a:endPar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endParaRPr>
                    </a:p>
                    <a:p>
                      <a:pPr marL="482600" marR="0" lvl="0" indent="-508000" algn="l" defTabSz="914400" rtl="0" eaLnBrk="1" fontAlgn="auto" latinLnBrk="0" hangingPunct="1">
                        <a:lnSpc>
                          <a:spcPct val="100000"/>
                        </a:lnSpc>
                        <a:spcBef>
                          <a:spcPts val="2400"/>
                        </a:spcBef>
                        <a:spcAft>
                          <a:spcPts val="0"/>
                        </a:spcAft>
                        <a:buClrTx/>
                        <a:buSzTx/>
                        <a:buFontTx/>
                        <a:buNone/>
                        <a:tabLst>
                          <a:tab pos="457200" algn="l"/>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6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Class Z</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Go to pdf p. 25, the title page of LCC volume Z</a:t>
                      </a:r>
                      <a:r>
                        <a:rPr kumimoji="0" lang="en-US" sz="1800" b="0" i="1" u="none" strike="noStrike" kern="1200" cap="none" spc="0" normalizeH="0" baseline="0" noProof="0" smtClean="0">
                          <a:ln>
                            <a:noFill/>
                          </a:ln>
                          <a:solidFill>
                            <a:prstClr val="white">
                              <a:lumMod val="50000"/>
                            </a:prstClr>
                          </a:solidFill>
                          <a:effectLst/>
                          <a:uLnTx/>
                          <a:uFillTx/>
                          <a:latin typeface="+mn-lt"/>
                          <a:ea typeface="+mn-ea"/>
                          <a:cs typeface="+mn-cs"/>
                        </a:rPr>
                        <a:t/>
                      </a:r>
                      <a:br>
                        <a:rPr kumimoji="0" lang="en-US" sz="1800" b="0" i="1" u="none" strike="noStrike" kern="1200" cap="none" spc="0" normalizeH="0" baseline="0" noProof="0" smtClean="0">
                          <a:ln>
                            <a:noFill/>
                          </a:ln>
                          <a:solidFill>
                            <a:prstClr val="white">
                              <a:lumMod val="50000"/>
                            </a:prstClr>
                          </a:solidFill>
                          <a:effectLst/>
                          <a:uLnTx/>
                          <a:uFillTx/>
                          <a:latin typeface="+mn-lt"/>
                          <a:ea typeface="+mn-ea"/>
                          <a:cs typeface="+mn-cs"/>
                        </a:rPr>
                      </a:b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Then got to pdf p. 27, the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Detailed Outline;</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examine it</a:t>
                      </a:r>
                    </a:p>
                    <a:p>
                      <a:pPr marL="482600" marR="0" lvl="0" indent="-50800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1800" b="0"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    7	Page down to pdf p. 28, the start of the</a:t>
                      </a:r>
                      <a:r>
                        <a:rPr kumimoji="0" lang="en-US" sz="1800" b="1"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20" normalizeH="0" baseline="0" noProof="0" smtClean="0">
                          <a:ln>
                            <a:noFill/>
                          </a:ln>
                          <a:solidFill>
                            <a:prstClr val="white">
                              <a:lumMod val="50000"/>
                            </a:prstClr>
                          </a:solidFill>
                          <a:effectLst/>
                          <a:uLnTx/>
                          <a:uFillTx/>
                          <a:latin typeface="+mn-lt"/>
                          <a:ea typeface="+mn-ea"/>
                          <a:cs typeface="+mn-cs"/>
                          <a:sym typeface="WP MathA"/>
                        </a:rPr>
                        <a:t>Very Detailed Outline</a:t>
                      </a:r>
                      <a:r>
                        <a:rPr kumimoji="0" lang="en-US" sz="1800" b="1"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Look  at </a:t>
                      </a:r>
                      <a:r>
                        <a:rPr kumimoji="0" lang="en-US" sz="1800" b="0" i="1" u="none" strike="noStrike" kern="1200" cap="none" spc="-20" normalizeH="0" baseline="0" noProof="0" smtClean="0">
                          <a:ln>
                            <a:noFill/>
                          </a:ln>
                          <a:solidFill>
                            <a:prstClr val="white">
                              <a:lumMod val="50000"/>
                            </a:prstClr>
                          </a:solidFill>
                          <a:effectLst/>
                          <a:uLnTx/>
                          <a:uFillTx/>
                          <a:latin typeface="+mn-lt"/>
                          <a:ea typeface="+mn-ea"/>
                          <a:cs typeface="+mn-cs"/>
                        </a:rPr>
                        <a:t>Books (General)</a:t>
                      </a:r>
                      <a:r>
                        <a:rPr kumimoji="0" lang="en-US" sz="1800" b="0" i="0" u="none" strike="noStrike" kern="1200" cap="none" spc="-20" normalizeH="0" baseline="0" noProof="0" smtClean="0">
                          <a:ln>
                            <a:noFill/>
                          </a:ln>
                          <a:solidFill>
                            <a:prstClr val="white">
                              <a:lumMod val="50000"/>
                            </a:prstClr>
                          </a:solidFill>
                          <a:effectLst/>
                          <a:uLnTx/>
                          <a:uFillTx/>
                          <a:latin typeface="+mn-lt"/>
                          <a:ea typeface="+mn-ea"/>
                          <a:cs typeface="+mn-cs"/>
                        </a:rPr>
                        <a:t> and </a:t>
                      </a:r>
                      <a:r>
                        <a:rPr kumimoji="0" lang="en-US" sz="1800" b="0" i="1" u="none" strike="noStrike" kern="1200" cap="none" spc="-20" normalizeH="0" baseline="0" noProof="0" smtClean="0">
                          <a:ln>
                            <a:noFill/>
                          </a:ln>
                          <a:solidFill>
                            <a:prstClr val="white">
                              <a:lumMod val="50000"/>
                            </a:prstClr>
                          </a:solidFill>
                          <a:effectLst/>
                          <a:uLnTx/>
                          <a:uFillTx/>
                          <a:latin typeface="+mn-lt"/>
                          <a:ea typeface="+mn-ea"/>
                          <a:cs typeface="+mn-cs"/>
                        </a:rPr>
                        <a:t>Book industries &amp; trade</a:t>
                      </a:r>
                    </a:p>
                    <a:p>
                      <a:pPr marL="482600" marR="0" lvl="0" indent="-50800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1800" b="1"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    8</a:t>
                      </a:r>
                      <a:r>
                        <a:rPr kumimoji="0" lang="en-US" sz="1800" b="0" i="1" u="none" strike="noStrike" kern="1200" cap="none" spc="-2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30, the start of the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Full Schedule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and look at a few pages to get a sense</a:t>
                      </a:r>
                    </a:p>
                    <a:p>
                      <a:pPr marL="482600" marR="0" lvl="0" indent="-508000" algn="l" defTabSz="914400" rtl="0" eaLnBrk="1" fontAlgn="auto" latinLnBrk="0" hangingPunct="1">
                        <a:lnSpc>
                          <a:spcPct val="100000"/>
                        </a:lnSpc>
                        <a:spcBef>
                          <a:spcPts val="600"/>
                        </a:spcBef>
                        <a:spcAft>
                          <a:spcPts val="0"/>
                        </a:spcAft>
                        <a:buClrTx/>
                        <a:buSzTx/>
                        <a:buFontTx/>
                        <a:buNone/>
                        <a:tabLst>
                          <a:tab pos="457200" algn="l"/>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9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54, examine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Table Z7</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and p. 55, examine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Table Z8</a:t>
                      </a:r>
                      <a:endParaRPr kumimoji="0" lang="en-US" sz="1800" b="1" i="0" u="none" strike="noStrike" kern="1200" cap="none" spc="0" normalizeH="0" baseline="0" noProof="0" dirty="0" smtClean="0">
                        <a:ln>
                          <a:noFill/>
                        </a:ln>
                        <a:solidFill>
                          <a:prstClr val="white">
                            <a:lumMod val="50000"/>
                          </a:prstClr>
                        </a:solidFill>
                        <a:effectLst/>
                        <a:uLnTx/>
                        <a:uFillTx/>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228118273"/>
              </p:ext>
            </p:extLst>
          </p:nvPr>
        </p:nvGraphicFramePr>
        <p:xfrm>
          <a:off x="609600" y="228600"/>
          <a:ext cx="11201400" cy="396240"/>
        </p:xfrm>
        <a:graphic>
          <a:graphicData uri="http://schemas.openxmlformats.org/drawingml/2006/table">
            <a:tbl>
              <a:tblPr firstRow="1" bandRow="1">
                <a:tableStyleId>{5C22544A-7EE6-4342-B048-85BDC9FD1C3A}</a:tableStyleId>
              </a:tblPr>
              <a:tblGrid>
                <a:gridCol w="112014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smtClean="0">
                          <a:solidFill>
                            <a:schemeClr val="tx1"/>
                          </a:solidFill>
                        </a:rPr>
                        <a:t>2. Exploring classes: H </a:t>
                      </a:r>
                      <a:r>
                        <a:rPr lang="en-US" sz="2000" i="1" smtClean="0">
                          <a:solidFill>
                            <a:schemeClr val="tx1"/>
                          </a:solidFill>
                        </a:rPr>
                        <a:t>Social Sciences</a:t>
                      </a:r>
                      <a:r>
                        <a:rPr lang="en-US" sz="2000" smtClean="0">
                          <a:solidFill>
                            <a:schemeClr val="tx1"/>
                          </a:solidFill>
                        </a:rPr>
                        <a:t> and Z </a:t>
                      </a:r>
                      <a:r>
                        <a:rPr lang="en-US" sz="2000" i="1" smtClean="0">
                          <a:solidFill>
                            <a:schemeClr val="tx1"/>
                          </a:solidFill>
                        </a:rPr>
                        <a:t>Bibliography and Library Science</a:t>
                      </a:r>
                      <a:r>
                        <a:rPr lang="en-US" sz="2000" smtClean="0">
                          <a:solidFill>
                            <a:schemeClr val="tx1"/>
                          </a:solidFill>
                        </a:rPr>
                        <a:t>,</a:t>
                      </a:r>
                      <a:r>
                        <a:rPr lang="en-US" sz="2000" b="0" baseline="0" smtClean="0">
                          <a:solidFill>
                            <a:schemeClr val="tx1"/>
                          </a:solidFill>
                        </a:rPr>
                        <a:t> </a:t>
                      </a:r>
                      <a:r>
                        <a:rPr lang="en-US" sz="2000" b="0" baseline="0" dirty="0" smtClean="0">
                          <a:solidFill>
                            <a:schemeClr val="tx1"/>
                          </a:solidFill>
                        </a:rPr>
                        <a:t>cont.</a:t>
                      </a:r>
                      <a:endParaRPr lang="en-US" sz="2000" b="0" dirty="0" smtClean="0">
                        <a:solidFill>
                          <a:schemeClr val="tx1"/>
                        </a:solidFill>
                      </a:endParaRPr>
                    </a:p>
                  </a:txBody>
                  <a:tcPr>
                    <a:noFill/>
                  </a:tcPr>
                </a:tc>
              </a:tr>
            </a:tbl>
          </a:graphicData>
        </a:graphic>
      </p:graphicFrame>
      <p:pic>
        <p:nvPicPr>
          <p:cNvPr id="9" name="~PP2247.WAV">
            <a:hlinkClick r:id="" action="ppaction://media"/>
          </p:cNvPr>
          <p:cNvPicPr>
            <a:picLocks noChangeAspect="1"/>
          </p:cNvPicPr>
          <p:nvPr>
            <a:audioFile r:link="rId1"/>
            <p:extLst>
              <p:ext uri="{DAA4B4D4-6D71-4841-9C94-3DE7FCFB9230}">
                <p14:media xmlns:p14="http://schemas.microsoft.com/office/powerpoint/2010/main" r:embed="rId2">
                  <p14:trim st="4121.4588"/>
                </p14:media>
              </p:ext>
            </p:extLst>
          </p:nvPr>
        </p:nvPicPr>
        <p:blipFill>
          <a:blip r:embed="rId4" cstate="print"/>
          <a:stretch>
            <a:fillRect/>
          </a:stretch>
        </p:blipFill>
        <p:spPr>
          <a:xfrm>
            <a:off x="13335000" y="5029200"/>
            <a:ext cx="525463" cy="5254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439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z="1800" b="1">
                <a:solidFill>
                  <a:schemeClr val="tx1"/>
                </a:solidFill>
              </a:rPr>
              <a:pPr/>
              <a:t>14</a:t>
            </a:fld>
            <a:endParaRPr lang="en-US" sz="18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325180577"/>
              </p:ext>
            </p:extLst>
          </p:nvPr>
        </p:nvGraphicFramePr>
        <p:xfrm>
          <a:off x="380999" y="914400"/>
          <a:ext cx="11574463" cy="5099050"/>
        </p:xfrm>
        <a:graphic>
          <a:graphicData uri="http://schemas.openxmlformats.org/drawingml/2006/table">
            <a:tbl>
              <a:tblPr firstRow="1" bandRow="1">
                <a:tableStyleId>{5C22544A-7EE6-4342-B048-85BDC9FD1C3A}</a:tableStyleId>
              </a:tblPr>
              <a:tblGrid>
                <a:gridCol w="11574463"/>
              </a:tblGrid>
              <a:tr h="5099050">
                <a:tc>
                  <a:txBody>
                    <a:bodyPr/>
                    <a:lstStyle/>
                    <a:p>
                      <a:pPr marL="482600" marR="0" lvl="0" indent="-508000" algn="l" defTabSz="914400" rtl="0" eaLnBrk="1" fontAlgn="auto" latinLnBrk="0" hangingPunct="1">
                        <a:lnSpc>
                          <a:spcPct val="100000"/>
                        </a:lnSpc>
                        <a:spcBef>
                          <a:spcPts val="600"/>
                        </a:spcBef>
                        <a:spcAft>
                          <a:spcPts val="0"/>
                        </a:spcAft>
                        <a:buClrTx/>
                        <a:buSzTx/>
                        <a:buFontTx/>
                        <a:buNone/>
                        <a:tabLst>
                          <a:tab pos="284163" algn="l"/>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1	</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Examine the LCC outline (especially for classes H, L, and Z) </a:t>
                      </a:r>
                      <a:b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b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A good place to do this: Assignments p. ~313-315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(or look at the Web page you opened)</a:t>
                      </a:r>
                      <a:endParaRPr kumimoji="0" lang="en-US" sz="1600" b="0" i="0" u="none" strike="noStrike" kern="1200" cap="none" spc="0" normalizeH="0" baseline="0" noProof="0" smtClean="0">
                        <a:ln>
                          <a:noFill/>
                        </a:ln>
                        <a:solidFill>
                          <a:prstClr val="white">
                            <a:lumMod val="50000"/>
                          </a:prstClr>
                        </a:solidFill>
                        <a:effectLst/>
                        <a:uLnTx/>
                        <a:uFillTx/>
                        <a:latin typeface="+mn-lt"/>
                        <a:ea typeface="+mn-ea"/>
                        <a:cs typeface="+mn-cs"/>
                      </a:endParaRP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2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Class H</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Go to </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pdf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p. 4,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Detailed Outline</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have a look</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3</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page down to pdf p. 5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Full Schedule</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examine a few pages.</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srgbClr val="FF0000"/>
                          </a:solidFill>
                          <a:effectLst/>
                          <a:uLnTx/>
                          <a:uFillTx/>
                          <a:latin typeface="Arial"/>
                          <a:ea typeface="+mn-ea"/>
                          <a:cs typeface="Arial"/>
                          <a:sym typeface="WP MathA"/>
                        </a:rPr>
                        <a:t>►</a:t>
                      </a:r>
                      <a:r>
                        <a:rPr kumimoji="0" lang="en-US" sz="1800" b="1" i="0" u="none" strike="noStrike" kern="1200" cap="none" spc="0" normalizeH="0" baseline="0" noProof="0" smtClean="0">
                          <a:ln>
                            <a:noFill/>
                          </a:ln>
                          <a:solidFill>
                            <a:srgbClr val="FF0000"/>
                          </a:solidFill>
                          <a:effectLst/>
                          <a:uLnTx/>
                          <a:uFillTx/>
                          <a:latin typeface="+mn-lt"/>
                          <a:ea typeface="+mn-ea"/>
                          <a:cs typeface="+mn-cs"/>
                          <a:sym typeface="WP MathA"/>
                        </a:rPr>
                        <a:t>4	</a:t>
                      </a:r>
                      <a:r>
                        <a:rPr kumimoji="0" lang="en-US" sz="1800" b="0" i="0" u="none" strike="noStrike" kern="1200" cap="none" spc="0" normalizeH="0" baseline="0" noProof="0" smtClean="0">
                          <a:ln>
                            <a:noFill/>
                          </a:ln>
                          <a:solidFill>
                            <a:srgbClr val="FF0000"/>
                          </a:solidFill>
                          <a:effectLst/>
                          <a:uLnTx/>
                          <a:uFillTx/>
                          <a:latin typeface="+mn-lt"/>
                          <a:ea typeface="+mn-ea"/>
                          <a:cs typeface="+mn-cs"/>
                          <a:sym typeface="WP MathA"/>
                        </a:rPr>
                        <a:t>Go to pdf p. 17 and examine</a:t>
                      </a:r>
                      <a:r>
                        <a:rPr kumimoji="0" lang="en-US" sz="1800" b="1" i="0" u="none" strike="noStrike" kern="1200" cap="none" spc="0" normalizeH="0" baseline="0" noProof="0" smtClean="0">
                          <a:ln>
                            <a:noFill/>
                          </a:ln>
                          <a:solidFill>
                            <a:srgbClr val="FF0000"/>
                          </a:solidFill>
                          <a:effectLst/>
                          <a:uLnTx/>
                          <a:uFillTx/>
                          <a:latin typeface="+mn-lt"/>
                          <a:ea typeface="+mn-ea"/>
                          <a:cs typeface="+mn-cs"/>
                        </a:rPr>
                        <a:t> </a:t>
                      </a:r>
                      <a:r>
                        <a:rPr kumimoji="0" lang="en-US" sz="1800" b="1" i="1" u="sng" strike="noStrike" kern="1200" cap="none" spc="0" normalizeH="0" baseline="0" noProof="0" smtClean="0">
                          <a:ln>
                            <a:noFill/>
                          </a:ln>
                          <a:solidFill>
                            <a:srgbClr val="FF0000"/>
                          </a:solidFill>
                          <a:effectLst/>
                          <a:uLnTx/>
                          <a:uFillTx/>
                          <a:latin typeface="+mn-lt"/>
                          <a:ea typeface="+mn-ea"/>
                          <a:cs typeface="+mn-cs"/>
                        </a:rPr>
                        <a:t>Table H8</a:t>
                      </a:r>
                      <a:r>
                        <a:rPr kumimoji="0" lang="en-US" sz="1800" b="1" i="1" u="none" strike="noStrike" kern="1200" cap="none" spc="0" normalizeH="0" baseline="0" noProof="0" smtClean="0">
                          <a:ln>
                            <a:noFill/>
                          </a:ln>
                          <a:solidFill>
                            <a:srgbClr val="FF0000"/>
                          </a:solidFill>
                          <a:effectLst/>
                          <a:uLnTx/>
                          <a:uFillTx/>
                          <a:latin typeface="+mn-lt"/>
                          <a:ea typeface="+mn-ea"/>
                          <a:cs typeface="+mn-cs"/>
                        </a:rPr>
                        <a:t>.</a:t>
                      </a:r>
                      <a:endParaRPr kumimoji="0" lang="en-US" sz="1800" b="1" i="0" u="none" strike="noStrike" kern="1200" cap="none" spc="0" normalizeH="0" baseline="0" noProof="0" smtClean="0">
                        <a:ln>
                          <a:noFill/>
                        </a:ln>
                        <a:solidFill>
                          <a:srgbClr val="FF0000"/>
                        </a:solidFill>
                        <a:effectLst/>
                        <a:uLnTx/>
                        <a:uFillTx/>
                        <a:latin typeface="+mn-lt"/>
                        <a:ea typeface="+mn-ea"/>
                        <a:cs typeface="+mn-cs"/>
                      </a:endParaRP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5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21</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Class</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1" i="1" u="sng" strike="noStrike" kern="1200" cap="none" spc="0" normalizeH="0" baseline="0" noProof="0" smtClean="0">
                          <a:ln>
                            <a:noFill/>
                          </a:ln>
                          <a:solidFill>
                            <a:prstClr val="white">
                              <a:lumMod val="50000"/>
                            </a:prstClr>
                          </a:solidFill>
                          <a:effectLst/>
                          <a:uLnTx/>
                          <a:uFillTx/>
                          <a:latin typeface="+mn-lt"/>
                          <a:ea typeface="+mn-ea"/>
                          <a:cs typeface="+mn-cs"/>
                        </a:rPr>
                        <a:t>H Index</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and examine it.</a:t>
                      </a:r>
                      <a:r>
                        <a:rPr kumimoji="0" lang="en-US" sz="1800" b="1" i="1" u="none" strike="noStrike" kern="1200" cap="none" spc="0" normalizeH="0" baseline="0" noProof="0" smtClean="0">
                          <a:ln>
                            <a:noFill/>
                          </a:ln>
                          <a:solidFill>
                            <a:prstClr val="white">
                              <a:lumMod val="50000"/>
                            </a:prstClr>
                          </a:solidFill>
                          <a:effectLst/>
                          <a:uLnTx/>
                          <a:uFillTx/>
                          <a:latin typeface="+mn-lt"/>
                          <a:ea typeface="+mn-ea"/>
                          <a:cs typeface="+mn-cs"/>
                        </a:rPr>
                        <a:t/>
                      </a:r>
                      <a:br>
                        <a:rPr kumimoji="0" lang="en-US" sz="1800" b="1" i="1" u="none" strike="noStrike" kern="1200" cap="none" spc="0" normalizeH="0" baseline="0" noProof="0" smtClean="0">
                          <a:ln>
                            <a:noFill/>
                          </a:ln>
                          <a:solidFill>
                            <a:prstClr val="white">
                              <a:lumMod val="50000"/>
                            </a:prstClr>
                          </a:solidFill>
                          <a:effectLst/>
                          <a:uLnTx/>
                          <a:uFillTx/>
                          <a:latin typeface="+mn-lt"/>
                          <a:ea typeface="+mn-ea"/>
                          <a:cs typeface="+mn-cs"/>
                        </a:rPr>
                      </a:b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But take heed:  As with all other classifications you will use, do not classify books from the alphabetical index alone without looking the class up in the schedule.</a:t>
                      </a:r>
                      <a:endPar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endParaRPr>
                    </a:p>
                    <a:p>
                      <a:pPr marL="482600" marR="0" lvl="0" indent="-508000" algn="l" defTabSz="914400" rtl="0" eaLnBrk="1" fontAlgn="auto" latinLnBrk="0" hangingPunct="1">
                        <a:lnSpc>
                          <a:spcPct val="100000"/>
                        </a:lnSpc>
                        <a:spcBef>
                          <a:spcPts val="24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6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Class Z</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Go to pdf p. 25, the title page of LCC volume Z</a:t>
                      </a:r>
                      <a:r>
                        <a:rPr kumimoji="0" lang="en-US" sz="1800" b="0" i="1" u="none" strike="noStrike" kern="1200" cap="none" spc="0" normalizeH="0" baseline="0" noProof="0" smtClean="0">
                          <a:ln>
                            <a:noFill/>
                          </a:ln>
                          <a:solidFill>
                            <a:prstClr val="white">
                              <a:lumMod val="50000"/>
                            </a:prstClr>
                          </a:solidFill>
                          <a:effectLst/>
                          <a:uLnTx/>
                          <a:uFillTx/>
                          <a:latin typeface="+mn-lt"/>
                          <a:ea typeface="+mn-ea"/>
                          <a:cs typeface="+mn-cs"/>
                        </a:rPr>
                        <a:t/>
                      </a:r>
                      <a:br>
                        <a:rPr kumimoji="0" lang="en-US" sz="1800" b="0" i="1" u="none" strike="noStrike" kern="1200" cap="none" spc="0" normalizeH="0" baseline="0" noProof="0" smtClean="0">
                          <a:ln>
                            <a:noFill/>
                          </a:ln>
                          <a:solidFill>
                            <a:prstClr val="white">
                              <a:lumMod val="50000"/>
                            </a:prstClr>
                          </a:solidFill>
                          <a:effectLst/>
                          <a:uLnTx/>
                          <a:uFillTx/>
                          <a:latin typeface="+mn-lt"/>
                          <a:ea typeface="+mn-ea"/>
                          <a:cs typeface="+mn-cs"/>
                        </a:rPr>
                      </a:br>
                      <a:r>
                        <a:rPr kumimoji="0" lang="en-US" sz="1800" b="0" i="1"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Then got to pdf p. 27, the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Detailed Outline;</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examine it</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    7	Page down to pdf p. 28, the start of the</a:t>
                      </a:r>
                      <a:r>
                        <a:rPr kumimoji="0" lang="en-US" sz="1800" b="1"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20" normalizeH="0" baseline="0" noProof="0" smtClean="0">
                          <a:ln>
                            <a:noFill/>
                          </a:ln>
                          <a:solidFill>
                            <a:prstClr val="white">
                              <a:lumMod val="50000"/>
                            </a:prstClr>
                          </a:solidFill>
                          <a:effectLst/>
                          <a:uLnTx/>
                          <a:uFillTx/>
                          <a:latin typeface="+mn-lt"/>
                          <a:ea typeface="+mn-ea"/>
                          <a:cs typeface="+mn-cs"/>
                          <a:sym typeface="WP MathA"/>
                        </a:rPr>
                        <a:t>Very Detailed Outline</a:t>
                      </a:r>
                      <a:r>
                        <a:rPr kumimoji="0" lang="en-US" sz="1800" b="1"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Look  at </a:t>
                      </a:r>
                      <a:r>
                        <a:rPr kumimoji="0" lang="en-US" sz="1800" b="0" i="1" u="none" strike="noStrike" kern="1200" cap="none" spc="-20" normalizeH="0" baseline="0" noProof="0" smtClean="0">
                          <a:ln>
                            <a:noFill/>
                          </a:ln>
                          <a:solidFill>
                            <a:prstClr val="white">
                              <a:lumMod val="50000"/>
                            </a:prstClr>
                          </a:solidFill>
                          <a:effectLst/>
                          <a:uLnTx/>
                          <a:uFillTx/>
                          <a:latin typeface="+mn-lt"/>
                          <a:ea typeface="+mn-ea"/>
                          <a:cs typeface="+mn-cs"/>
                        </a:rPr>
                        <a:t>Books (General)</a:t>
                      </a:r>
                      <a:r>
                        <a:rPr kumimoji="0" lang="en-US" sz="1800" b="0" i="0" u="none" strike="noStrike" kern="1200" cap="none" spc="-20" normalizeH="0" baseline="0" noProof="0" smtClean="0">
                          <a:ln>
                            <a:noFill/>
                          </a:ln>
                          <a:solidFill>
                            <a:prstClr val="white">
                              <a:lumMod val="50000"/>
                            </a:prstClr>
                          </a:solidFill>
                          <a:effectLst/>
                          <a:uLnTx/>
                          <a:uFillTx/>
                          <a:latin typeface="+mn-lt"/>
                          <a:ea typeface="+mn-ea"/>
                          <a:cs typeface="+mn-cs"/>
                        </a:rPr>
                        <a:t> and </a:t>
                      </a:r>
                      <a:r>
                        <a:rPr kumimoji="0" lang="en-US" sz="1800" b="0" i="1" u="none" strike="noStrike" kern="1200" cap="none" spc="-20" normalizeH="0" baseline="0" noProof="0" smtClean="0">
                          <a:ln>
                            <a:noFill/>
                          </a:ln>
                          <a:solidFill>
                            <a:prstClr val="white">
                              <a:lumMod val="50000"/>
                            </a:prstClr>
                          </a:solidFill>
                          <a:effectLst/>
                          <a:uLnTx/>
                          <a:uFillTx/>
                          <a:latin typeface="+mn-lt"/>
                          <a:ea typeface="+mn-ea"/>
                          <a:cs typeface="+mn-cs"/>
                        </a:rPr>
                        <a:t>Book industries &amp; trade</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    8</a:t>
                      </a:r>
                      <a:r>
                        <a:rPr kumimoji="0" lang="en-US" sz="1800" b="0" i="1" u="none" strike="noStrike" kern="1200" cap="none" spc="-2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30, the start of the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Full Schedule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and look at a few pages to get a sense</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9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54, examine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Table Z7</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and p. 55, examine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Table Z8</a:t>
                      </a:r>
                      <a:endParaRPr kumimoji="0" lang="en-US" sz="1800" b="1" i="0" u="none" strike="noStrike" kern="1200" cap="none" spc="0" normalizeH="0" baseline="0" noProof="0" dirty="0" smtClean="0">
                        <a:ln>
                          <a:noFill/>
                        </a:ln>
                        <a:solidFill>
                          <a:prstClr val="white">
                            <a:lumMod val="50000"/>
                          </a:prstClr>
                        </a:solidFill>
                        <a:effectLst/>
                        <a:uLnTx/>
                        <a:uFillTx/>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618295011"/>
              </p:ext>
            </p:extLst>
          </p:nvPr>
        </p:nvGraphicFramePr>
        <p:xfrm>
          <a:off x="457200" y="228600"/>
          <a:ext cx="11506200" cy="396240"/>
        </p:xfrm>
        <a:graphic>
          <a:graphicData uri="http://schemas.openxmlformats.org/drawingml/2006/table">
            <a:tbl>
              <a:tblPr firstRow="1" bandRow="1">
                <a:tableStyleId>{5C22544A-7EE6-4342-B048-85BDC9FD1C3A}</a:tableStyleId>
              </a:tblPr>
              <a:tblGrid>
                <a:gridCol w="115062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smtClean="0">
                          <a:solidFill>
                            <a:schemeClr val="tx1"/>
                          </a:solidFill>
                        </a:rPr>
                        <a:t>2. Exploring classes: H </a:t>
                      </a:r>
                      <a:r>
                        <a:rPr lang="en-US" sz="2000" i="1" smtClean="0">
                          <a:solidFill>
                            <a:schemeClr val="tx1"/>
                          </a:solidFill>
                        </a:rPr>
                        <a:t>Social Sciences</a:t>
                      </a:r>
                      <a:r>
                        <a:rPr lang="en-US" sz="2000" smtClean="0">
                          <a:solidFill>
                            <a:schemeClr val="tx1"/>
                          </a:solidFill>
                        </a:rPr>
                        <a:t> and Z </a:t>
                      </a:r>
                      <a:r>
                        <a:rPr lang="en-US" sz="2000" i="1" smtClean="0">
                          <a:solidFill>
                            <a:schemeClr val="tx1"/>
                          </a:solidFill>
                        </a:rPr>
                        <a:t>Bibliography and Library Science</a:t>
                      </a:r>
                      <a:r>
                        <a:rPr lang="en-US" sz="2000" smtClean="0">
                          <a:solidFill>
                            <a:schemeClr val="tx1"/>
                          </a:solidFill>
                        </a:rPr>
                        <a:t>,</a:t>
                      </a:r>
                      <a:r>
                        <a:rPr lang="en-US" sz="2000" b="0" baseline="0" smtClean="0">
                          <a:solidFill>
                            <a:schemeClr val="tx1"/>
                          </a:solidFill>
                        </a:rPr>
                        <a:t> cont.</a:t>
                      </a:r>
                      <a:endParaRPr lang="en-US" sz="2000" b="0" dirty="0" smtClean="0">
                        <a:solidFill>
                          <a:schemeClr val="tx1"/>
                        </a:solidFill>
                      </a:endParaRPr>
                    </a:p>
                  </a:txBody>
                  <a:tcPr>
                    <a:noFill/>
                  </a:tcPr>
                </a:tc>
              </a:tr>
            </a:tbl>
          </a:graphicData>
        </a:graphic>
      </p:graphicFrame>
      <p:pic>
        <p:nvPicPr>
          <p:cNvPr id="9" name="~PP2049.WAV">
            <a:hlinkClick r:id="" action="ppaction://media"/>
          </p:cNvPr>
          <p:cNvPicPr>
            <a:picLocks noChangeAspect="1"/>
          </p:cNvPicPr>
          <p:nvPr>
            <a:audioFile r:link="rId1"/>
            <p:extLst>
              <p:ext uri="{DAA4B4D4-6D71-4841-9C94-3DE7FCFB9230}">
                <p14:media xmlns:p14="http://schemas.microsoft.com/office/powerpoint/2010/main" r:embed="rId2">
                  <p14:trim st="4423.0024"/>
                </p14:media>
              </p:ext>
            </p:extLst>
          </p:nvPr>
        </p:nvPicPr>
        <p:blipFill>
          <a:blip r:embed="rId4" cstate="print"/>
          <a:stretch>
            <a:fillRect/>
          </a:stretch>
        </p:blipFill>
        <p:spPr>
          <a:xfrm>
            <a:off x="13258800" y="4876800"/>
            <a:ext cx="601663" cy="6016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43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z="1800" b="1">
                <a:solidFill>
                  <a:schemeClr val="tx1"/>
                </a:solidFill>
              </a:rPr>
              <a:pPr/>
              <a:t>15</a:t>
            </a:fld>
            <a:endParaRPr lang="en-US" sz="18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520043019"/>
              </p:ext>
            </p:extLst>
          </p:nvPr>
        </p:nvGraphicFramePr>
        <p:xfrm>
          <a:off x="457200" y="914400"/>
          <a:ext cx="11277600" cy="5099050"/>
        </p:xfrm>
        <a:graphic>
          <a:graphicData uri="http://schemas.openxmlformats.org/drawingml/2006/table">
            <a:tbl>
              <a:tblPr firstRow="1" bandRow="1">
                <a:tableStyleId>{5C22544A-7EE6-4342-B048-85BDC9FD1C3A}</a:tableStyleId>
              </a:tblPr>
              <a:tblGrid>
                <a:gridCol w="11277600"/>
              </a:tblGrid>
              <a:tr h="5099050">
                <a:tc>
                  <a:txBody>
                    <a:bodyPr/>
                    <a:lstStyle/>
                    <a:p>
                      <a:pPr marL="482600" marR="0" lvl="0" indent="-508000" algn="l" defTabSz="914400" rtl="0" eaLnBrk="1" fontAlgn="auto" latinLnBrk="0" hangingPunct="1">
                        <a:lnSpc>
                          <a:spcPct val="100000"/>
                        </a:lnSpc>
                        <a:spcBef>
                          <a:spcPts val="600"/>
                        </a:spcBef>
                        <a:spcAft>
                          <a:spcPts val="0"/>
                        </a:spcAft>
                        <a:buClrTx/>
                        <a:buSzTx/>
                        <a:buFontTx/>
                        <a:buNone/>
                        <a:tabLst>
                          <a:tab pos="284163" algn="l"/>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1	</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Examine the LCC outline (especially for classes H, L, and Z) </a:t>
                      </a:r>
                      <a:b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b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A good place to do this: Assignments p. ~313-315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(or look at the Web page you opened)</a:t>
                      </a:r>
                      <a:endParaRPr kumimoji="0" lang="en-US" sz="1600" b="0" i="0" u="none" strike="noStrike" kern="1200" cap="none" spc="0" normalizeH="0" baseline="0" noProof="0" smtClean="0">
                        <a:ln>
                          <a:noFill/>
                        </a:ln>
                        <a:solidFill>
                          <a:prstClr val="white">
                            <a:lumMod val="50000"/>
                          </a:prstClr>
                        </a:solidFill>
                        <a:effectLst/>
                        <a:uLnTx/>
                        <a:uFillTx/>
                        <a:latin typeface="+mn-lt"/>
                        <a:ea typeface="+mn-ea"/>
                        <a:cs typeface="+mn-cs"/>
                      </a:endParaRP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2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Class H</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Go to </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pdf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p. 4,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Detailed Outline</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have a look</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3</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page down to pdf p. 5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Full Schedule</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examine a few pages.</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4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17 and examine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1" i="1" u="sng" strike="noStrike" kern="1200" cap="none" spc="0" normalizeH="0" baseline="0" noProof="0" smtClean="0">
                          <a:ln>
                            <a:noFill/>
                          </a:ln>
                          <a:solidFill>
                            <a:prstClr val="white">
                              <a:lumMod val="50000"/>
                            </a:prstClr>
                          </a:solidFill>
                          <a:effectLst/>
                          <a:uLnTx/>
                          <a:uFillTx/>
                          <a:latin typeface="+mn-lt"/>
                          <a:ea typeface="+mn-ea"/>
                          <a:cs typeface="+mn-cs"/>
                        </a:rPr>
                        <a:t>Table H8</a:t>
                      </a:r>
                      <a:r>
                        <a:rPr kumimoji="0" lang="en-US" sz="1800" b="1" i="1" u="none" strike="noStrike" kern="1200" cap="none" spc="0" normalizeH="0" baseline="0" noProof="0" smtClean="0">
                          <a:ln>
                            <a:noFill/>
                          </a:ln>
                          <a:solidFill>
                            <a:prstClr val="white">
                              <a:lumMod val="50000"/>
                            </a:prstClr>
                          </a:solidFill>
                          <a:effectLst/>
                          <a:uLnTx/>
                          <a:uFillTx/>
                          <a:latin typeface="+mn-lt"/>
                          <a:ea typeface="+mn-ea"/>
                          <a:cs typeface="+mn-cs"/>
                        </a:rPr>
                        <a:t>.</a:t>
                      </a:r>
                      <a:endPar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endParaRP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srgbClr val="FF0000"/>
                          </a:solidFill>
                          <a:effectLst/>
                          <a:uLnTx/>
                          <a:uFillTx/>
                          <a:latin typeface="Arial"/>
                          <a:ea typeface="+mn-ea"/>
                          <a:cs typeface="Arial"/>
                          <a:sym typeface="WP MathA"/>
                        </a:rPr>
                        <a:t>►</a:t>
                      </a:r>
                      <a:r>
                        <a:rPr kumimoji="0" lang="en-US" sz="1800" b="1" i="0" u="none" strike="noStrike" kern="1200" cap="none" spc="0" normalizeH="0" baseline="0" noProof="0" smtClean="0">
                          <a:ln>
                            <a:noFill/>
                          </a:ln>
                          <a:solidFill>
                            <a:srgbClr val="FF0000"/>
                          </a:solidFill>
                          <a:effectLst/>
                          <a:uLnTx/>
                          <a:uFillTx/>
                          <a:latin typeface="+mn-lt"/>
                          <a:ea typeface="+mn-ea"/>
                          <a:cs typeface="+mn-cs"/>
                          <a:sym typeface="WP MathA"/>
                        </a:rPr>
                        <a:t>5	</a:t>
                      </a:r>
                      <a:r>
                        <a:rPr kumimoji="0" lang="en-US" sz="1800" b="0" i="0" u="none" strike="noStrike" kern="1200" cap="none" spc="0" normalizeH="0" baseline="0" noProof="0" smtClean="0">
                          <a:ln>
                            <a:noFill/>
                          </a:ln>
                          <a:solidFill>
                            <a:srgbClr val="FF0000"/>
                          </a:solidFill>
                          <a:effectLst/>
                          <a:uLnTx/>
                          <a:uFillTx/>
                          <a:latin typeface="+mn-lt"/>
                          <a:ea typeface="+mn-ea"/>
                          <a:cs typeface="+mn-cs"/>
                          <a:sym typeface="WP MathA"/>
                        </a:rPr>
                        <a:t>Go to pdf p. 21</a:t>
                      </a:r>
                      <a:r>
                        <a:rPr kumimoji="0" lang="en-US" sz="1800" b="1" i="0" u="none" strike="noStrike" kern="1200" cap="none" spc="0" normalizeH="0" baseline="0" noProof="0" smtClean="0">
                          <a:ln>
                            <a:noFill/>
                          </a:ln>
                          <a:solidFill>
                            <a:srgbClr val="FF0000"/>
                          </a:solidFill>
                          <a:effectLst/>
                          <a:uLnTx/>
                          <a:uFillTx/>
                          <a:latin typeface="+mn-lt"/>
                          <a:ea typeface="+mn-ea"/>
                          <a:cs typeface="+mn-cs"/>
                          <a:sym typeface="WP MathA"/>
                        </a:rPr>
                        <a:t> </a:t>
                      </a:r>
                      <a:r>
                        <a:rPr kumimoji="0" lang="en-US" sz="1800" b="1" i="0" u="sng" strike="noStrike" kern="1200" cap="none" spc="0" normalizeH="0" baseline="0" noProof="0" smtClean="0">
                          <a:ln>
                            <a:noFill/>
                          </a:ln>
                          <a:solidFill>
                            <a:srgbClr val="FF0000"/>
                          </a:solidFill>
                          <a:effectLst/>
                          <a:uLnTx/>
                          <a:uFillTx/>
                          <a:latin typeface="+mn-lt"/>
                          <a:ea typeface="+mn-ea"/>
                          <a:cs typeface="+mn-cs"/>
                          <a:sym typeface="WP MathA"/>
                        </a:rPr>
                        <a:t>Class</a:t>
                      </a:r>
                      <a:r>
                        <a:rPr kumimoji="0" lang="en-US" sz="1800" b="1" i="0" u="sng" strike="noStrike" kern="1200" cap="none" spc="0" normalizeH="0" baseline="0" noProof="0" smtClean="0">
                          <a:ln>
                            <a:noFill/>
                          </a:ln>
                          <a:solidFill>
                            <a:srgbClr val="FF0000"/>
                          </a:solidFill>
                          <a:effectLst/>
                          <a:uLnTx/>
                          <a:uFillTx/>
                          <a:latin typeface="+mn-lt"/>
                          <a:ea typeface="+mn-ea"/>
                          <a:cs typeface="+mn-cs"/>
                        </a:rPr>
                        <a:t> </a:t>
                      </a:r>
                      <a:r>
                        <a:rPr kumimoji="0" lang="en-US" sz="1800" b="1" i="1" u="sng" strike="noStrike" kern="1200" cap="none" spc="0" normalizeH="0" baseline="0" noProof="0" smtClean="0">
                          <a:ln>
                            <a:noFill/>
                          </a:ln>
                          <a:solidFill>
                            <a:srgbClr val="FF0000"/>
                          </a:solidFill>
                          <a:effectLst/>
                          <a:uLnTx/>
                          <a:uFillTx/>
                          <a:latin typeface="+mn-lt"/>
                          <a:ea typeface="+mn-ea"/>
                          <a:cs typeface="+mn-cs"/>
                        </a:rPr>
                        <a:t>H Index</a:t>
                      </a:r>
                      <a:r>
                        <a:rPr kumimoji="0" lang="en-US" sz="1800" b="1" i="0" u="none" strike="noStrike" kern="1200" cap="none" spc="0" normalizeH="0" baseline="0" noProof="0" smtClean="0">
                          <a:ln>
                            <a:noFill/>
                          </a:ln>
                          <a:solidFill>
                            <a:srgbClr val="FF0000"/>
                          </a:solidFill>
                          <a:effectLst/>
                          <a:uLnTx/>
                          <a:uFillTx/>
                          <a:latin typeface="+mn-lt"/>
                          <a:ea typeface="+mn-ea"/>
                          <a:cs typeface="+mn-cs"/>
                        </a:rPr>
                        <a:t> </a:t>
                      </a:r>
                      <a:r>
                        <a:rPr kumimoji="0" lang="en-US" sz="1800" b="0" i="0" u="none" strike="noStrike" kern="1200" cap="none" spc="0" normalizeH="0" baseline="0" noProof="0" smtClean="0">
                          <a:ln>
                            <a:noFill/>
                          </a:ln>
                          <a:solidFill>
                            <a:srgbClr val="FF0000"/>
                          </a:solidFill>
                          <a:effectLst/>
                          <a:uLnTx/>
                          <a:uFillTx/>
                          <a:latin typeface="+mn-lt"/>
                          <a:ea typeface="+mn-ea"/>
                          <a:cs typeface="+mn-cs"/>
                        </a:rPr>
                        <a:t>and examine it.</a:t>
                      </a:r>
                      <a:r>
                        <a:rPr kumimoji="0" lang="en-US" sz="1800" b="1" i="1" u="none" strike="noStrike" kern="1200" cap="none" spc="0" normalizeH="0" baseline="0" noProof="0" smtClean="0">
                          <a:ln>
                            <a:noFill/>
                          </a:ln>
                          <a:solidFill>
                            <a:srgbClr val="FF0000"/>
                          </a:solidFill>
                          <a:effectLst/>
                          <a:uLnTx/>
                          <a:uFillTx/>
                          <a:latin typeface="+mn-lt"/>
                          <a:ea typeface="+mn-ea"/>
                          <a:cs typeface="+mn-cs"/>
                        </a:rPr>
                        <a:t/>
                      </a:r>
                      <a:br>
                        <a:rPr kumimoji="0" lang="en-US" sz="1800" b="1" i="1" u="none" strike="noStrike" kern="1200" cap="none" spc="0" normalizeH="0" baseline="0" noProof="0" smtClean="0">
                          <a:ln>
                            <a:noFill/>
                          </a:ln>
                          <a:solidFill>
                            <a:srgbClr val="FF0000"/>
                          </a:solidFill>
                          <a:effectLst/>
                          <a:uLnTx/>
                          <a:uFillTx/>
                          <a:latin typeface="+mn-lt"/>
                          <a:ea typeface="+mn-ea"/>
                          <a:cs typeface="+mn-cs"/>
                        </a:rPr>
                      </a:br>
                      <a:r>
                        <a:rPr kumimoji="0" lang="en-US" sz="1800" b="1" i="0" u="none" strike="noStrike" kern="1200" cap="none" spc="0" normalizeH="0" baseline="0" noProof="0" smtClean="0">
                          <a:ln>
                            <a:noFill/>
                          </a:ln>
                          <a:solidFill>
                            <a:srgbClr val="FF0000"/>
                          </a:solidFill>
                          <a:effectLst/>
                          <a:uLnTx/>
                          <a:uFillTx/>
                          <a:latin typeface="+mn-lt"/>
                          <a:ea typeface="+mn-ea"/>
                          <a:cs typeface="+mn-cs"/>
                        </a:rPr>
                        <a:t>But take heed:  As with all other classifications you will use, do not classify books from the alphabetical index alone without looking the class up in the schedule.</a:t>
                      </a:r>
                      <a:endParaRPr kumimoji="0" lang="en-US" sz="1800" b="0" i="0" u="none" strike="noStrike" kern="1200" cap="none" spc="0" normalizeH="0" baseline="0" noProof="0" smtClean="0">
                        <a:ln>
                          <a:noFill/>
                        </a:ln>
                        <a:solidFill>
                          <a:srgbClr val="FF0000"/>
                        </a:solidFill>
                        <a:effectLst/>
                        <a:uLnTx/>
                        <a:uFillTx/>
                        <a:latin typeface="+mn-lt"/>
                        <a:ea typeface="+mn-ea"/>
                        <a:cs typeface="+mn-cs"/>
                      </a:endParaRPr>
                    </a:p>
                    <a:p>
                      <a:pPr marL="482600" marR="0" lvl="0" indent="-508000" algn="l" defTabSz="914400" rtl="0" eaLnBrk="1" fontAlgn="auto" latinLnBrk="0" hangingPunct="1">
                        <a:lnSpc>
                          <a:spcPct val="100000"/>
                        </a:lnSpc>
                        <a:spcBef>
                          <a:spcPts val="24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6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Class Z</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Go to pdf p. 25, the title page of LCC volume Z</a:t>
                      </a:r>
                      <a:r>
                        <a:rPr kumimoji="0" lang="en-US" sz="1800" b="0" i="1" u="none" strike="noStrike" kern="1200" cap="none" spc="0" normalizeH="0" baseline="0" noProof="0" smtClean="0">
                          <a:ln>
                            <a:noFill/>
                          </a:ln>
                          <a:solidFill>
                            <a:prstClr val="white">
                              <a:lumMod val="50000"/>
                            </a:prstClr>
                          </a:solidFill>
                          <a:effectLst/>
                          <a:uLnTx/>
                          <a:uFillTx/>
                          <a:latin typeface="+mn-lt"/>
                          <a:ea typeface="+mn-ea"/>
                          <a:cs typeface="+mn-cs"/>
                        </a:rPr>
                        <a:t/>
                      </a:r>
                      <a:br>
                        <a:rPr kumimoji="0" lang="en-US" sz="1800" b="0" i="1" u="none" strike="noStrike" kern="1200" cap="none" spc="0" normalizeH="0" baseline="0" noProof="0" smtClean="0">
                          <a:ln>
                            <a:noFill/>
                          </a:ln>
                          <a:solidFill>
                            <a:prstClr val="white">
                              <a:lumMod val="50000"/>
                            </a:prstClr>
                          </a:solidFill>
                          <a:effectLst/>
                          <a:uLnTx/>
                          <a:uFillTx/>
                          <a:latin typeface="+mn-lt"/>
                          <a:ea typeface="+mn-ea"/>
                          <a:cs typeface="+mn-cs"/>
                        </a:rPr>
                      </a:b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Then got to pdf p. 27, the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Detailed Outline;</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examine it</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    7	Page down to pdf p. 28, the start of the</a:t>
                      </a:r>
                      <a:r>
                        <a:rPr kumimoji="0" lang="en-US" sz="1800" b="1"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20" normalizeH="0" baseline="0" noProof="0" smtClean="0">
                          <a:ln>
                            <a:noFill/>
                          </a:ln>
                          <a:solidFill>
                            <a:prstClr val="white">
                              <a:lumMod val="50000"/>
                            </a:prstClr>
                          </a:solidFill>
                          <a:effectLst/>
                          <a:uLnTx/>
                          <a:uFillTx/>
                          <a:latin typeface="+mn-lt"/>
                          <a:ea typeface="+mn-ea"/>
                          <a:cs typeface="+mn-cs"/>
                          <a:sym typeface="WP MathA"/>
                        </a:rPr>
                        <a:t>Very Detailed Outline</a:t>
                      </a:r>
                      <a:r>
                        <a:rPr kumimoji="0" lang="en-US" sz="1800" b="1"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Look  at </a:t>
                      </a:r>
                      <a:r>
                        <a:rPr kumimoji="0" lang="en-US" sz="1800" b="0" i="1" u="none" strike="noStrike" kern="1200" cap="none" spc="-20" normalizeH="0" baseline="0" noProof="0" smtClean="0">
                          <a:ln>
                            <a:noFill/>
                          </a:ln>
                          <a:solidFill>
                            <a:prstClr val="white">
                              <a:lumMod val="50000"/>
                            </a:prstClr>
                          </a:solidFill>
                          <a:effectLst/>
                          <a:uLnTx/>
                          <a:uFillTx/>
                          <a:latin typeface="+mn-lt"/>
                          <a:ea typeface="+mn-ea"/>
                          <a:cs typeface="+mn-cs"/>
                        </a:rPr>
                        <a:t>Books (General)</a:t>
                      </a:r>
                      <a:r>
                        <a:rPr kumimoji="0" lang="en-US" sz="1800" b="0" i="0" u="none" strike="noStrike" kern="1200" cap="none" spc="-20" normalizeH="0" baseline="0" noProof="0" smtClean="0">
                          <a:ln>
                            <a:noFill/>
                          </a:ln>
                          <a:solidFill>
                            <a:prstClr val="white">
                              <a:lumMod val="50000"/>
                            </a:prstClr>
                          </a:solidFill>
                          <a:effectLst/>
                          <a:uLnTx/>
                          <a:uFillTx/>
                          <a:latin typeface="+mn-lt"/>
                          <a:ea typeface="+mn-ea"/>
                          <a:cs typeface="+mn-cs"/>
                        </a:rPr>
                        <a:t> and </a:t>
                      </a:r>
                      <a:r>
                        <a:rPr kumimoji="0" lang="en-US" sz="1800" b="0" i="1" u="none" strike="noStrike" kern="1200" cap="none" spc="-20" normalizeH="0" baseline="0" noProof="0" smtClean="0">
                          <a:ln>
                            <a:noFill/>
                          </a:ln>
                          <a:solidFill>
                            <a:prstClr val="white">
                              <a:lumMod val="50000"/>
                            </a:prstClr>
                          </a:solidFill>
                          <a:effectLst/>
                          <a:uLnTx/>
                          <a:uFillTx/>
                          <a:latin typeface="+mn-lt"/>
                          <a:ea typeface="+mn-ea"/>
                          <a:cs typeface="+mn-cs"/>
                        </a:rPr>
                        <a:t>Book industries &amp; trade</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    8</a:t>
                      </a:r>
                      <a:r>
                        <a:rPr kumimoji="0" lang="en-US" sz="1800" b="0" i="1" u="none" strike="noStrike" kern="1200" cap="none" spc="-2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30, the start of the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Full Schedule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and look at a few pages to get a sense</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9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54, examine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Table Z7</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and p. 55, examine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Table Z8</a:t>
                      </a:r>
                      <a:endParaRPr kumimoji="0" lang="en-US" sz="1800" b="1" i="0" u="none" strike="noStrike" kern="1200" cap="none" spc="0" normalizeH="0" baseline="0" noProof="0" dirty="0" smtClean="0">
                        <a:ln>
                          <a:noFill/>
                        </a:ln>
                        <a:solidFill>
                          <a:prstClr val="white">
                            <a:lumMod val="50000"/>
                          </a:prstClr>
                        </a:solidFill>
                        <a:effectLst/>
                        <a:uLnTx/>
                        <a:uFillTx/>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248822365"/>
              </p:ext>
            </p:extLst>
          </p:nvPr>
        </p:nvGraphicFramePr>
        <p:xfrm>
          <a:off x="533400" y="152400"/>
          <a:ext cx="11125200" cy="396240"/>
        </p:xfrm>
        <a:graphic>
          <a:graphicData uri="http://schemas.openxmlformats.org/drawingml/2006/table">
            <a:tbl>
              <a:tblPr firstRow="1" bandRow="1">
                <a:tableStyleId>{5C22544A-7EE6-4342-B048-85BDC9FD1C3A}</a:tableStyleId>
              </a:tblPr>
              <a:tblGrid>
                <a:gridCol w="111252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smtClean="0">
                          <a:solidFill>
                            <a:schemeClr val="tx1"/>
                          </a:solidFill>
                        </a:rPr>
                        <a:t>2. Exploring classes: H </a:t>
                      </a:r>
                      <a:r>
                        <a:rPr lang="en-US" sz="2000" i="1" smtClean="0">
                          <a:solidFill>
                            <a:schemeClr val="tx1"/>
                          </a:solidFill>
                        </a:rPr>
                        <a:t>Social Sciences</a:t>
                      </a:r>
                      <a:r>
                        <a:rPr lang="en-US" sz="2000" smtClean="0">
                          <a:solidFill>
                            <a:schemeClr val="tx1"/>
                          </a:solidFill>
                        </a:rPr>
                        <a:t> and Z </a:t>
                      </a:r>
                      <a:r>
                        <a:rPr lang="en-US" sz="2000" i="1" smtClean="0">
                          <a:solidFill>
                            <a:schemeClr val="tx1"/>
                          </a:solidFill>
                        </a:rPr>
                        <a:t>Bibliography and Library Science</a:t>
                      </a:r>
                      <a:r>
                        <a:rPr lang="en-US" sz="2000" smtClean="0">
                          <a:solidFill>
                            <a:schemeClr val="tx1"/>
                          </a:solidFill>
                        </a:rPr>
                        <a:t>,</a:t>
                      </a:r>
                      <a:r>
                        <a:rPr lang="en-US" sz="2000" b="0" baseline="0" smtClean="0">
                          <a:solidFill>
                            <a:schemeClr val="tx1"/>
                          </a:solidFill>
                        </a:rPr>
                        <a:t> cont.</a:t>
                      </a:r>
                      <a:endParaRPr lang="en-US" sz="2000" b="0" dirty="0" smtClean="0">
                        <a:solidFill>
                          <a:schemeClr val="tx1"/>
                        </a:solidFill>
                      </a:endParaRPr>
                    </a:p>
                  </a:txBody>
                  <a:tcPr>
                    <a:noFill/>
                  </a:tcPr>
                </a:tc>
              </a:tr>
            </a:tbl>
          </a:graphicData>
        </a:graphic>
      </p:graphicFrame>
      <p:pic>
        <p:nvPicPr>
          <p:cNvPr id="9" name="~PP3300.WAV">
            <a:hlinkClick r:id="" action="ppaction://media"/>
          </p:cNvPr>
          <p:cNvPicPr>
            <a:picLocks noChangeAspect="1"/>
          </p:cNvPicPr>
          <p:nvPr>
            <a:audioFile r:link="rId1"/>
            <p:extLst>
              <p:ext uri="{DAA4B4D4-6D71-4841-9C94-3DE7FCFB9230}">
                <p14:media xmlns:p14="http://schemas.microsoft.com/office/powerpoint/2010/main" r:embed="rId2">
                  <p14:trim st="1075.8561"/>
                </p14:media>
              </p:ext>
            </p:extLst>
          </p:nvPr>
        </p:nvPicPr>
        <p:blipFill>
          <a:blip r:embed="rId4" cstate="print"/>
          <a:stretch>
            <a:fillRect/>
          </a:stretch>
        </p:blipFill>
        <p:spPr>
          <a:xfrm>
            <a:off x="13487400" y="4876800"/>
            <a:ext cx="601663" cy="6016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56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z="1800" b="1">
                <a:solidFill>
                  <a:schemeClr val="tx1"/>
                </a:solidFill>
              </a:rPr>
              <a:pPr/>
              <a:t>16</a:t>
            </a:fld>
            <a:endParaRPr lang="en-US" sz="18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788849635"/>
              </p:ext>
            </p:extLst>
          </p:nvPr>
        </p:nvGraphicFramePr>
        <p:xfrm>
          <a:off x="457200" y="1066800"/>
          <a:ext cx="11430989" cy="5099050"/>
        </p:xfrm>
        <a:graphic>
          <a:graphicData uri="http://schemas.openxmlformats.org/drawingml/2006/table">
            <a:tbl>
              <a:tblPr firstRow="1" bandRow="1">
                <a:tableStyleId>{5C22544A-7EE6-4342-B048-85BDC9FD1C3A}</a:tableStyleId>
              </a:tblPr>
              <a:tblGrid>
                <a:gridCol w="11430989"/>
              </a:tblGrid>
              <a:tr h="5099050">
                <a:tc>
                  <a:txBody>
                    <a:bodyPr/>
                    <a:lstStyle/>
                    <a:p>
                      <a:pPr marL="482600" marR="0" lvl="0" indent="-508000" algn="l" defTabSz="914400" rtl="0" eaLnBrk="1" fontAlgn="auto" latinLnBrk="0" hangingPunct="1">
                        <a:lnSpc>
                          <a:spcPct val="100000"/>
                        </a:lnSpc>
                        <a:spcBef>
                          <a:spcPts val="600"/>
                        </a:spcBef>
                        <a:spcAft>
                          <a:spcPts val="0"/>
                        </a:spcAft>
                        <a:buClrTx/>
                        <a:buSzTx/>
                        <a:buFontTx/>
                        <a:buNone/>
                        <a:tabLst>
                          <a:tab pos="284163" algn="l"/>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1	</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Examine the LCC outline (especially for classes H, L, and Z) </a:t>
                      </a:r>
                      <a:b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b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A good place to do this: Assignments p. ~313-315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(or look at the Web page you opened)</a:t>
                      </a:r>
                      <a:endParaRPr kumimoji="0" lang="en-US" sz="1600" b="0" i="0" u="none" strike="noStrike" kern="1200" cap="none" spc="0" normalizeH="0" baseline="0" noProof="0" smtClean="0">
                        <a:ln>
                          <a:noFill/>
                        </a:ln>
                        <a:solidFill>
                          <a:prstClr val="white">
                            <a:lumMod val="50000"/>
                          </a:prstClr>
                        </a:solidFill>
                        <a:effectLst/>
                        <a:uLnTx/>
                        <a:uFillTx/>
                        <a:latin typeface="+mn-lt"/>
                        <a:ea typeface="+mn-ea"/>
                        <a:cs typeface="+mn-cs"/>
                      </a:endParaRP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2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Class H</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Go to </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pdf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p. 4,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Detailed Outline</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have a look</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3</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page down to pdf p. 5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Full Schedule</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examine a few pages.</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4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17 and examine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1" i="1" u="sng" strike="noStrike" kern="1200" cap="none" spc="0" normalizeH="0" baseline="0" noProof="0" smtClean="0">
                          <a:ln>
                            <a:noFill/>
                          </a:ln>
                          <a:solidFill>
                            <a:prstClr val="white">
                              <a:lumMod val="50000"/>
                            </a:prstClr>
                          </a:solidFill>
                          <a:effectLst/>
                          <a:uLnTx/>
                          <a:uFillTx/>
                          <a:latin typeface="+mn-lt"/>
                          <a:ea typeface="+mn-ea"/>
                          <a:cs typeface="+mn-cs"/>
                        </a:rPr>
                        <a:t>Table H8</a:t>
                      </a:r>
                      <a:r>
                        <a:rPr kumimoji="0" lang="en-US" sz="1800" b="1" i="1" u="none" strike="noStrike" kern="1200" cap="none" spc="0" normalizeH="0" baseline="0" noProof="0" smtClean="0">
                          <a:ln>
                            <a:noFill/>
                          </a:ln>
                          <a:solidFill>
                            <a:prstClr val="white">
                              <a:lumMod val="50000"/>
                            </a:prstClr>
                          </a:solidFill>
                          <a:effectLst/>
                          <a:uLnTx/>
                          <a:uFillTx/>
                          <a:latin typeface="+mn-lt"/>
                          <a:ea typeface="+mn-ea"/>
                          <a:cs typeface="+mn-cs"/>
                        </a:rPr>
                        <a:t>.</a:t>
                      </a:r>
                      <a:endPar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endParaRP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5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21</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Class</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1" i="1" u="sng" strike="noStrike" kern="1200" cap="none" spc="0" normalizeH="0" baseline="0" noProof="0" smtClean="0">
                          <a:ln>
                            <a:noFill/>
                          </a:ln>
                          <a:solidFill>
                            <a:prstClr val="white">
                              <a:lumMod val="50000"/>
                            </a:prstClr>
                          </a:solidFill>
                          <a:effectLst/>
                          <a:uLnTx/>
                          <a:uFillTx/>
                          <a:latin typeface="+mn-lt"/>
                          <a:ea typeface="+mn-ea"/>
                          <a:cs typeface="+mn-cs"/>
                        </a:rPr>
                        <a:t>H Index</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and examine it.</a:t>
                      </a:r>
                      <a:r>
                        <a:rPr kumimoji="0" lang="en-US" sz="1800" b="1" i="1" u="none" strike="noStrike" kern="1200" cap="none" spc="0" normalizeH="0" baseline="0" noProof="0" smtClean="0">
                          <a:ln>
                            <a:noFill/>
                          </a:ln>
                          <a:solidFill>
                            <a:prstClr val="white">
                              <a:lumMod val="50000"/>
                            </a:prstClr>
                          </a:solidFill>
                          <a:effectLst/>
                          <a:uLnTx/>
                          <a:uFillTx/>
                          <a:latin typeface="+mn-lt"/>
                          <a:ea typeface="+mn-ea"/>
                          <a:cs typeface="+mn-cs"/>
                        </a:rPr>
                        <a:t/>
                      </a:r>
                      <a:br>
                        <a:rPr kumimoji="0" lang="en-US" sz="1800" b="1" i="1" u="none" strike="noStrike" kern="1200" cap="none" spc="0" normalizeH="0" baseline="0" noProof="0" smtClean="0">
                          <a:ln>
                            <a:noFill/>
                          </a:ln>
                          <a:solidFill>
                            <a:prstClr val="white">
                              <a:lumMod val="50000"/>
                            </a:prstClr>
                          </a:solidFill>
                          <a:effectLst/>
                          <a:uLnTx/>
                          <a:uFillTx/>
                          <a:latin typeface="+mn-lt"/>
                          <a:ea typeface="+mn-ea"/>
                          <a:cs typeface="+mn-cs"/>
                        </a:rPr>
                      </a:b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But take heed:  As with all other classifications you will use, do not classify books from the alphabetical index alone without looking the class up in the schedule.</a:t>
                      </a:r>
                      <a:endPar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endParaRPr>
                    </a:p>
                    <a:p>
                      <a:pPr marL="482600" marR="0" lvl="0" indent="-508000" algn="l" defTabSz="914400" rtl="0" eaLnBrk="1" fontAlgn="auto" latinLnBrk="0" hangingPunct="1">
                        <a:lnSpc>
                          <a:spcPct val="100000"/>
                        </a:lnSpc>
                        <a:spcBef>
                          <a:spcPts val="2400"/>
                        </a:spcBef>
                        <a:spcAft>
                          <a:spcPts val="0"/>
                        </a:spcAft>
                        <a:buClrTx/>
                        <a:buSzTx/>
                        <a:buFontTx/>
                        <a:buNone/>
                        <a:tabLst/>
                        <a:defRPr/>
                      </a:pPr>
                      <a:r>
                        <a:rPr kumimoji="0" lang="en-US" sz="1800" b="1" i="0" u="none" strike="noStrike" kern="1200" cap="none" spc="0" normalizeH="0" baseline="0" noProof="0" smtClean="0">
                          <a:ln>
                            <a:noFill/>
                          </a:ln>
                          <a:solidFill>
                            <a:srgbClr val="FF0000"/>
                          </a:solidFill>
                          <a:effectLst/>
                          <a:uLnTx/>
                          <a:uFillTx/>
                          <a:latin typeface="Arial"/>
                          <a:ea typeface="+mn-ea"/>
                          <a:cs typeface="Arial"/>
                          <a:sym typeface="WP MathA"/>
                        </a:rPr>
                        <a:t>►</a:t>
                      </a:r>
                      <a:r>
                        <a:rPr kumimoji="0" lang="en-US" sz="1800" b="1" i="0" u="none" strike="noStrike" kern="1200" cap="none" spc="0" normalizeH="0" baseline="0" noProof="0" smtClean="0">
                          <a:ln>
                            <a:noFill/>
                          </a:ln>
                          <a:solidFill>
                            <a:srgbClr val="FF0000"/>
                          </a:solidFill>
                          <a:effectLst/>
                          <a:uLnTx/>
                          <a:uFillTx/>
                          <a:latin typeface="+mn-lt"/>
                          <a:ea typeface="+mn-ea"/>
                          <a:cs typeface="+mn-cs"/>
                          <a:sym typeface="WP MathA"/>
                        </a:rPr>
                        <a:t>6	</a:t>
                      </a:r>
                      <a:r>
                        <a:rPr kumimoji="0" lang="en-US" sz="1800" b="1" i="0" u="sng" strike="noStrike" kern="1200" cap="none" spc="0" normalizeH="0" baseline="0" noProof="0" smtClean="0">
                          <a:ln>
                            <a:noFill/>
                          </a:ln>
                          <a:solidFill>
                            <a:srgbClr val="FF0000"/>
                          </a:solidFill>
                          <a:effectLst/>
                          <a:uLnTx/>
                          <a:uFillTx/>
                          <a:latin typeface="+mn-lt"/>
                          <a:ea typeface="+mn-ea"/>
                          <a:cs typeface="+mn-cs"/>
                        </a:rPr>
                        <a:t>Class Z</a:t>
                      </a:r>
                      <a:r>
                        <a:rPr kumimoji="0" lang="en-US" sz="1800" b="1" i="0" u="none" strike="noStrike" kern="1200" cap="none" spc="0" normalizeH="0" baseline="0" noProof="0" smtClean="0">
                          <a:ln>
                            <a:noFill/>
                          </a:ln>
                          <a:solidFill>
                            <a:srgbClr val="FF0000"/>
                          </a:solidFill>
                          <a:effectLst/>
                          <a:uLnTx/>
                          <a:uFillTx/>
                          <a:latin typeface="+mn-lt"/>
                          <a:ea typeface="+mn-ea"/>
                          <a:cs typeface="+mn-cs"/>
                        </a:rPr>
                        <a:t>. </a:t>
                      </a:r>
                      <a:r>
                        <a:rPr kumimoji="0" lang="en-US" sz="1800" b="0" i="0" u="none" strike="noStrike" kern="1200" cap="none" spc="0" normalizeH="0" baseline="0" noProof="0" smtClean="0">
                          <a:ln>
                            <a:noFill/>
                          </a:ln>
                          <a:solidFill>
                            <a:srgbClr val="FF0000"/>
                          </a:solidFill>
                          <a:effectLst/>
                          <a:uLnTx/>
                          <a:uFillTx/>
                          <a:latin typeface="+mn-lt"/>
                          <a:ea typeface="+mn-ea"/>
                          <a:cs typeface="+mn-cs"/>
                        </a:rPr>
                        <a:t>Go to pdf p. 25, the title page of LCC volume Z</a:t>
                      </a:r>
                      <a:r>
                        <a:rPr kumimoji="0" lang="en-US" sz="1800" b="0" i="1" u="none" strike="noStrike" kern="1200" cap="none" spc="0" normalizeH="0" baseline="0" noProof="0" smtClean="0">
                          <a:ln>
                            <a:noFill/>
                          </a:ln>
                          <a:solidFill>
                            <a:srgbClr val="FF0000"/>
                          </a:solidFill>
                          <a:effectLst/>
                          <a:uLnTx/>
                          <a:uFillTx/>
                          <a:latin typeface="+mn-lt"/>
                          <a:ea typeface="+mn-ea"/>
                          <a:cs typeface="+mn-cs"/>
                        </a:rPr>
                        <a:t/>
                      </a:r>
                      <a:br>
                        <a:rPr kumimoji="0" lang="en-US" sz="1800" b="0" i="1" u="none" strike="noStrike" kern="1200" cap="none" spc="0" normalizeH="0" baseline="0" noProof="0" smtClean="0">
                          <a:ln>
                            <a:noFill/>
                          </a:ln>
                          <a:solidFill>
                            <a:srgbClr val="FF0000"/>
                          </a:solidFill>
                          <a:effectLst/>
                          <a:uLnTx/>
                          <a:uFillTx/>
                          <a:latin typeface="+mn-lt"/>
                          <a:ea typeface="+mn-ea"/>
                          <a:cs typeface="+mn-cs"/>
                        </a:rPr>
                      </a:br>
                      <a:r>
                        <a:rPr kumimoji="0" lang="en-US" sz="1800" b="0" i="0" u="none" strike="noStrike" kern="1200" cap="none" spc="0" normalizeH="0" baseline="0" noProof="0" smtClean="0">
                          <a:ln>
                            <a:noFill/>
                          </a:ln>
                          <a:solidFill>
                            <a:srgbClr val="FF0000"/>
                          </a:solidFill>
                          <a:effectLst/>
                          <a:uLnTx/>
                          <a:uFillTx/>
                          <a:latin typeface="+mn-lt"/>
                          <a:ea typeface="+mn-ea"/>
                          <a:cs typeface="+mn-cs"/>
                        </a:rPr>
                        <a:t>Then got to pdf p. 27, the</a:t>
                      </a:r>
                      <a:r>
                        <a:rPr kumimoji="0" lang="en-US" sz="1800" b="1" i="0" u="none" strike="noStrike" kern="1200" cap="none" spc="0" normalizeH="0" baseline="0" noProof="0" smtClean="0">
                          <a:ln>
                            <a:noFill/>
                          </a:ln>
                          <a:solidFill>
                            <a:srgbClr val="FF0000"/>
                          </a:solidFill>
                          <a:effectLst/>
                          <a:uLnTx/>
                          <a:uFillTx/>
                          <a:latin typeface="+mn-lt"/>
                          <a:ea typeface="+mn-ea"/>
                          <a:cs typeface="+mn-cs"/>
                        </a:rPr>
                        <a:t> </a:t>
                      </a:r>
                      <a:r>
                        <a:rPr kumimoji="0" lang="en-US" sz="1800" b="1" i="0" u="sng" strike="noStrike" kern="1200" cap="none" spc="0" normalizeH="0" baseline="0" noProof="0" smtClean="0">
                          <a:ln>
                            <a:noFill/>
                          </a:ln>
                          <a:solidFill>
                            <a:srgbClr val="FF0000"/>
                          </a:solidFill>
                          <a:effectLst/>
                          <a:uLnTx/>
                          <a:uFillTx/>
                          <a:latin typeface="+mn-lt"/>
                          <a:ea typeface="+mn-ea"/>
                          <a:cs typeface="+mn-cs"/>
                        </a:rPr>
                        <a:t>Detailed Outline;</a:t>
                      </a:r>
                      <a:r>
                        <a:rPr kumimoji="0" lang="en-US" sz="1800" b="0" i="0" u="none" strike="noStrike" kern="1200" cap="none" spc="0" normalizeH="0" baseline="0" noProof="0" smtClean="0">
                          <a:ln>
                            <a:noFill/>
                          </a:ln>
                          <a:solidFill>
                            <a:srgbClr val="FF0000"/>
                          </a:solidFill>
                          <a:effectLst/>
                          <a:uLnTx/>
                          <a:uFillTx/>
                          <a:latin typeface="+mn-lt"/>
                          <a:ea typeface="+mn-ea"/>
                          <a:cs typeface="+mn-cs"/>
                        </a:rPr>
                        <a:t> examine it</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    7	Page down to pdf p. 28, the start of the</a:t>
                      </a:r>
                      <a:r>
                        <a:rPr kumimoji="0" lang="en-US" sz="1800" b="1"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20" normalizeH="0" baseline="0" noProof="0" smtClean="0">
                          <a:ln>
                            <a:noFill/>
                          </a:ln>
                          <a:solidFill>
                            <a:prstClr val="white">
                              <a:lumMod val="50000"/>
                            </a:prstClr>
                          </a:solidFill>
                          <a:effectLst/>
                          <a:uLnTx/>
                          <a:uFillTx/>
                          <a:latin typeface="+mn-lt"/>
                          <a:ea typeface="+mn-ea"/>
                          <a:cs typeface="+mn-cs"/>
                          <a:sym typeface="WP MathA"/>
                        </a:rPr>
                        <a:t>Very Detailed Outline</a:t>
                      </a:r>
                      <a:r>
                        <a:rPr kumimoji="0" lang="en-US" sz="1800" b="1"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Look  at </a:t>
                      </a:r>
                      <a:r>
                        <a:rPr kumimoji="0" lang="en-US" sz="1800" b="0" i="1" u="none" strike="noStrike" kern="1200" cap="none" spc="-20" normalizeH="0" baseline="0" noProof="0" smtClean="0">
                          <a:ln>
                            <a:noFill/>
                          </a:ln>
                          <a:solidFill>
                            <a:prstClr val="white">
                              <a:lumMod val="50000"/>
                            </a:prstClr>
                          </a:solidFill>
                          <a:effectLst/>
                          <a:uLnTx/>
                          <a:uFillTx/>
                          <a:latin typeface="+mn-lt"/>
                          <a:ea typeface="+mn-ea"/>
                          <a:cs typeface="+mn-cs"/>
                        </a:rPr>
                        <a:t>Books (General)</a:t>
                      </a:r>
                      <a:r>
                        <a:rPr kumimoji="0" lang="en-US" sz="1800" b="0" i="0" u="none" strike="noStrike" kern="1200" cap="none" spc="-20" normalizeH="0" baseline="0" noProof="0" smtClean="0">
                          <a:ln>
                            <a:noFill/>
                          </a:ln>
                          <a:solidFill>
                            <a:prstClr val="white">
                              <a:lumMod val="50000"/>
                            </a:prstClr>
                          </a:solidFill>
                          <a:effectLst/>
                          <a:uLnTx/>
                          <a:uFillTx/>
                          <a:latin typeface="+mn-lt"/>
                          <a:ea typeface="+mn-ea"/>
                          <a:cs typeface="+mn-cs"/>
                        </a:rPr>
                        <a:t> and </a:t>
                      </a:r>
                      <a:r>
                        <a:rPr kumimoji="0" lang="en-US" sz="1800" b="0" i="1" u="none" strike="noStrike" kern="1200" cap="none" spc="-20" normalizeH="0" baseline="0" noProof="0" smtClean="0">
                          <a:ln>
                            <a:noFill/>
                          </a:ln>
                          <a:solidFill>
                            <a:prstClr val="white">
                              <a:lumMod val="50000"/>
                            </a:prstClr>
                          </a:solidFill>
                          <a:effectLst/>
                          <a:uLnTx/>
                          <a:uFillTx/>
                          <a:latin typeface="+mn-lt"/>
                          <a:ea typeface="+mn-ea"/>
                          <a:cs typeface="+mn-cs"/>
                        </a:rPr>
                        <a:t>Book industries &amp; trade</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    8</a:t>
                      </a:r>
                      <a:r>
                        <a:rPr kumimoji="0" lang="en-US" sz="1800" b="0" i="1" u="none" strike="noStrike" kern="1200" cap="none" spc="-2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30, the start of the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Full Schedule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and look at a few pages to get a sense</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9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54, examine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Table Z7</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and p. 55, examine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Table Z8</a:t>
                      </a:r>
                      <a:endParaRPr kumimoji="0" lang="en-US" sz="1800" b="1" i="0" u="none" strike="noStrike" kern="1200" cap="none" spc="0" normalizeH="0" baseline="0" noProof="0" dirty="0" smtClean="0">
                        <a:ln>
                          <a:noFill/>
                        </a:ln>
                        <a:solidFill>
                          <a:prstClr val="white">
                            <a:lumMod val="50000"/>
                          </a:prstClr>
                        </a:solidFill>
                        <a:effectLst/>
                        <a:uLnTx/>
                        <a:uFillTx/>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139347817"/>
              </p:ext>
            </p:extLst>
          </p:nvPr>
        </p:nvGraphicFramePr>
        <p:xfrm>
          <a:off x="457200" y="228600"/>
          <a:ext cx="11353800" cy="396240"/>
        </p:xfrm>
        <a:graphic>
          <a:graphicData uri="http://schemas.openxmlformats.org/drawingml/2006/table">
            <a:tbl>
              <a:tblPr firstRow="1" bandRow="1">
                <a:tableStyleId>{5C22544A-7EE6-4342-B048-85BDC9FD1C3A}</a:tableStyleId>
              </a:tblPr>
              <a:tblGrid>
                <a:gridCol w="113538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smtClean="0">
                          <a:solidFill>
                            <a:schemeClr val="tx1"/>
                          </a:solidFill>
                        </a:rPr>
                        <a:t>2. Exploring classes: H </a:t>
                      </a:r>
                      <a:r>
                        <a:rPr lang="en-US" sz="2000" i="1" smtClean="0">
                          <a:solidFill>
                            <a:schemeClr val="tx1"/>
                          </a:solidFill>
                        </a:rPr>
                        <a:t>Social Sciences</a:t>
                      </a:r>
                      <a:r>
                        <a:rPr lang="en-US" sz="2000" smtClean="0">
                          <a:solidFill>
                            <a:schemeClr val="tx1"/>
                          </a:solidFill>
                        </a:rPr>
                        <a:t> and Z </a:t>
                      </a:r>
                      <a:r>
                        <a:rPr lang="en-US" sz="2000" i="1" smtClean="0">
                          <a:solidFill>
                            <a:schemeClr val="tx1"/>
                          </a:solidFill>
                        </a:rPr>
                        <a:t>Bibliography and Library Science</a:t>
                      </a:r>
                      <a:r>
                        <a:rPr lang="en-US" sz="2000" smtClean="0">
                          <a:solidFill>
                            <a:schemeClr val="tx1"/>
                          </a:solidFill>
                        </a:rPr>
                        <a:t>,</a:t>
                      </a:r>
                      <a:r>
                        <a:rPr lang="en-US" sz="2000" b="0" baseline="0" smtClean="0">
                          <a:solidFill>
                            <a:schemeClr val="tx1"/>
                          </a:solidFill>
                        </a:rPr>
                        <a:t> cont.</a:t>
                      </a:r>
                      <a:endParaRPr lang="en-US" sz="2000" b="0" dirty="0" smtClean="0">
                        <a:solidFill>
                          <a:schemeClr val="tx1"/>
                        </a:solidFill>
                      </a:endParaRPr>
                    </a:p>
                  </a:txBody>
                  <a:tcPr>
                    <a:noFill/>
                  </a:tcPr>
                </a:tc>
              </a:tr>
            </a:tbl>
          </a:graphicData>
        </a:graphic>
      </p:graphicFrame>
      <p:pic>
        <p:nvPicPr>
          <p:cNvPr id="11" name="~PP328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3563600" y="4953000"/>
            <a:ext cx="525463" cy="5254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22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z="1800" b="1">
                <a:solidFill>
                  <a:schemeClr val="tx1"/>
                </a:solidFill>
              </a:rPr>
              <a:pPr/>
              <a:t>17</a:t>
            </a:fld>
            <a:endParaRPr lang="en-US" sz="18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583642414"/>
              </p:ext>
            </p:extLst>
          </p:nvPr>
        </p:nvGraphicFramePr>
        <p:xfrm>
          <a:off x="381000" y="914400"/>
          <a:ext cx="11582400" cy="5099050"/>
        </p:xfrm>
        <a:graphic>
          <a:graphicData uri="http://schemas.openxmlformats.org/drawingml/2006/table">
            <a:tbl>
              <a:tblPr firstRow="1" bandRow="1">
                <a:tableStyleId>{5C22544A-7EE6-4342-B048-85BDC9FD1C3A}</a:tableStyleId>
              </a:tblPr>
              <a:tblGrid>
                <a:gridCol w="11582400"/>
              </a:tblGrid>
              <a:tr h="5099050">
                <a:tc>
                  <a:txBody>
                    <a:bodyPr/>
                    <a:lstStyle/>
                    <a:p>
                      <a:pPr marL="482600" marR="0" lvl="0" indent="-508000" algn="l" defTabSz="914400" rtl="0" eaLnBrk="1" fontAlgn="auto" latinLnBrk="0" hangingPunct="1">
                        <a:lnSpc>
                          <a:spcPct val="100000"/>
                        </a:lnSpc>
                        <a:spcBef>
                          <a:spcPts val="600"/>
                        </a:spcBef>
                        <a:spcAft>
                          <a:spcPts val="0"/>
                        </a:spcAft>
                        <a:buClrTx/>
                        <a:buSzTx/>
                        <a:buFontTx/>
                        <a:buNone/>
                        <a:tabLst>
                          <a:tab pos="284163" algn="l"/>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1	</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Examine the LCC outline (especially for classes H, L, and Z) </a:t>
                      </a:r>
                      <a:b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b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A good place to do this: Assignments p. ~313-315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(or look at the Web page you opened)</a:t>
                      </a:r>
                      <a:endParaRPr kumimoji="0" lang="en-US" sz="1600" b="0" i="0" u="none" strike="noStrike" kern="1200" cap="none" spc="0" normalizeH="0" baseline="0" noProof="0" smtClean="0">
                        <a:ln>
                          <a:noFill/>
                        </a:ln>
                        <a:solidFill>
                          <a:prstClr val="white">
                            <a:lumMod val="50000"/>
                          </a:prstClr>
                        </a:solidFill>
                        <a:effectLst/>
                        <a:uLnTx/>
                        <a:uFillTx/>
                        <a:latin typeface="+mn-lt"/>
                        <a:ea typeface="+mn-ea"/>
                        <a:cs typeface="+mn-cs"/>
                      </a:endParaRP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2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Class H</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Go to </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pdf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p. 4,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Detailed Outline</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have a look</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3</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page down to pdf p. 5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Full Schedule</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examine a few pages.</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4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17 and examine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1" i="1" u="sng" strike="noStrike" kern="1200" cap="none" spc="0" normalizeH="0" baseline="0" noProof="0" smtClean="0">
                          <a:ln>
                            <a:noFill/>
                          </a:ln>
                          <a:solidFill>
                            <a:prstClr val="white">
                              <a:lumMod val="50000"/>
                            </a:prstClr>
                          </a:solidFill>
                          <a:effectLst/>
                          <a:uLnTx/>
                          <a:uFillTx/>
                          <a:latin typeface="+mn-lt"/>
                          <a:ea typeface="+mn-ea"/>
                          <a:cs typeface="+mn-cs"/>
                        </a:rPr>
                        <a:t>Table H8</a:t>
                      </a:r>
                      <a:r>
                        <a:rPr kumimoji="0" lang="en-US" sz="1800" b="1" i="1" u="none" strike="noStrike" kern="1200" cap="none" spc="0" normalizeH="0" baseline="0" noProof="0" smtClean="0">
                          <a:ln>
                            <a:noFill/>
                          </a:ln>
                          <a:solidFill>
                            <a:prstClr val="white">
                              <a:lumMod val="50000"/>
                            </a:prstClr>
                          </a:solidFill>
                          <a:effectLst/>
                          <a:uLnTx/>
                          <a:uFillTx/>
                          <a:latin typeface="+mn-lt"/>
                          <a:ea typeface="+mn-ea"/>
                          <a:cs typeface="+mn-cs"/>
                        </a:rPr>
                        <a:t>.</a:t>
                      </a:r>
                      <a:endPar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endParaRP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5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21</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Class</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1" i="1" u="sng" strike="noStrike" kern="1200" cap="none" spc="0" normalizeH="0" baseline="0" noProof="0" smtClean="0">
                          <a:ln>
                            <a:noFill/>
                          </a:ln>
                          <a:solidFill>
                            <a:prstClr val="white">
                              <a:lumMod val="50000"/>
                            </a:prstClr>
                          </a:solidFill>
                          <a:effectLst/>
                          <a:uLnTx/>
                          <a:uFillTx/>
                          <a:latin typeface="+mn-lt"/>
                          <a:ea typeface="+mn-ea"/>
                          <a:cs typeface="+mn-cs"/>
                        </a:rPr>
                        <a:t>H Index</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and examine it.</a:t>
                      </a:r>
                      <a:r>
                        <a:rPr kumimoji="0" lang="en-US" sz="1800" b="1" i="1" u="none" strike="noStrike" kern="1200" cap="none" spc="0" normalizeH="0" baseline="0" noProof="0" smtClean="0">
                          <a:ln>
                            <a:noFill/>
                          </a:ln>
                          <a:solidFill>
                            <a:prstClr val="white">
                              <a:lumMod val="50000"/>
                            </a:prstClr>
                          </a:solidFill>
                          <a:effectLst/>
                          <a:uLnTx/>
                          <a:uFillTx/>
                          <a:latin typeface="+mn-lt"/>
                          <a:ea typeface="+mn-ea"/>
                          <a:cs typeface="+mn-cs"/>
                        </a:rPr>
                        <a:t/>
                      </a:r>
                      <a:br>
                        <a:rPr kumimoji="0" lang="en-US" sz="1800" b="1" i="1" u="none" strike="noStrike" kern="1200" cap="none" spc="0" normalizeH="0" baseline="0" noProof="0" smtClean="0">
                          <a:ln>
                            <a:noFill/>
                          </a:ln>
                          <a:solidFill>
                            <a:prstClr val="white">
                              <a:lumMod val="50000"/>
                            </a:prstClr>
                          </a:solidFill>
                          <a:effectLst/>
                          <a:uLnTx/>
                          <a:uFillTx/>
                          <a:latin typeface="+mn-lt"/>
                          <a:ea typeface="+mn-ea"/>
                          <a:cs typeface="+mn-cs"/>
                        </a:rPr>
                      </a:b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But take heed:  As with all other classifications you will use, do not classify books from the alphabetical index alone without looking the class up in the schedule.</a:t>
                      </a:r>
                      <a:endPar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endParaRPr>
                    </a:p>
                    <a:p>
                      <a:pPr marL="482600" marR="0" lvl="0" indent="-508000" algn="l" defTabSz="914400" rtl="0" eaLnBrk="1" fontAlgn="auto" latinLnBrk="0" hangingPunct="1">
                        <a:lnSpc>
                          <a:spcPct val="100000"/>
                        </a:lnSpc>
                        <a:spcBef>
                          <a:spcPts val="24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6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Class Z</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Go to pdf p. 25, the title page of LCC volume Z</a:t>
                      </a:r>
                      <a:r>
                        <a:rPr kumimoji="0" lang="en-US" sz="1800" b="0" i="1" u="none" strike="noStrike" kern="1200" cap="none" spc="0" normalizeH="0" baseline="0" noProof="0" smtClean="0">
                          <a:ln>
                            <a:noFill/>
                          </a:ln>
                          <a:solidFill>
                            <a:prstClr val="white">
                              <a:lumMod val="50000"/>
                            </a:prstClr>
                          </a:solidFill>
                          <a:effectLst/>
                          <a:uLnTx/>
                          <a:uFillTx/>
                          <a:latin typeface="+mn-lt"/>
                          <a:ea typeface="+mn-ea"/>
                          <a:cs typeface="+mn-cs"/>
                        </a:rPr>
                        <a:t/>
                      </a:r>
                      <a:br>
                        <a:rPr kumimoji="0" lang="en-US" sz="1800" b="0" i="1" u="none" strike="noStrike" kern="1200" cap="none" spc="0" normalizeH="0" baseline="0" noProof="0" smtClean="0">
                          <a:ln>
                            <a:noFill/>
                          </a:ln>
                          <a:solidFill>
                            <a:prstClr val="white">
                              <a:lumMod val="50000"/>
                            </a:prstClr>
                          </a:solidFill>
                          <a:effectLst/>
                          <a:uLnTx/>
                          <a:uFillTx/>
                          <a:latin typeface="+mn-lt"/>
                          <a:ea typeface="+mn-ea"/>
                          <a:cs typeface="+mn-cs"/>
                        </a:rPr>
                      </a:b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Then got to pdf p. 27, the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Detailed Outline;</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examine it</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srgbClr val="FF0000"/>
                          </a:solidFill>
                          <a:effectLst/>
                          <a:uLnTx/>
                          <a:uFillTx/>
                          <a:latin typeface="Arial"/>
                          <a:ea typeface="+mn-ea"/>
                          <a:cs typeface="Arial"/>
                          <a:sym typeface="WP MathA"/>
                        </a:rPr>
                        <a:t>►</a:t>
                      </a:r>
                      <a:r>
                        <a:rPr kumimoji="0" lang="en-US" sz="1800" b="0" i="0" u="none" strike="noStrike" kern="1200" cap="none" spc="-20" normalizeH="0" baseline="0" noProof="0" smtClean="0">
                          <a:ln>
                            <a:noFill/>
                          </a:ln>
                          <a:solidFill>
                            <a:srgbClr val="FF0000"/>
                          </a:solidFill>
                          <a:effectLst/>
                          <a:uLnTx/>
                          <a:uFillTx/>
                          <a:latin typeface="+mn-lt"/>
                          <a:ea typeface="+mn-ea"/>
                          <a:cs typeface="+mn-cs"/>
                          <a:sym typeface="WP MathA"/>
                        </a:rPr>
                        <a:t>7	Page down to pdf p. 28, the start of the</a:t>
                      </a:r>
                      <a:r>
                        <a:rPr kumimoji="0" lang="en-US" sz="1800" b="1" i="0" u="none" strike="noStrike" kern="1200" cap="none" spc="-20" normalizeH="0" baseline="0" noProof="0" smtClean="0">
                          <a:ln>
                            <a:noFill/>
                          </a:ln>
                          <a:solidFill>
                            <a:srgbClr val="FF0000"/>
                          </a:solidFill>
                          <a:effectLst/>
                          <a:uLnTx/>
                          <a:uFillTx/>
                          <a:latin typeface="+mn-lt"/>
                          <a:ea typeface="+mn-ea"/>
                          <a:cs typeface="+mn-cs"/>
                          <a:sym typeface="WP MathA"/>
                        </a:rPr>
                        <a:t> </a:t>
                      </a:r>
                      <a:r>
                        <a:rPr kumimoji="0" lang="en-US" sz="1800" b="1" i="0" u="sng" strike="noStrike" kern="1200" cap="none" spc="-20" normalizeH="0" baseline="0" noProof="0" smtClean="0">
                          <a:ln>
                            <a:noFill/>
                          </a:ln>
                          <a:solidFill>
                            <a:srgbClr val="FF0000"/>
                          </a:solidFill>
                          <a:effectLst/>
                          <a:uLnTx/>
                          <a:uFillTx/>
                          <a:latin typeface="+mn-lt"/>
                          <a:ea typeface="+mn-ea"/>
                          <a:cs typeface="+mn-cs"/>
                          <a:sym typeface="WP MathA"/>
                        </a:rPr>
                        <a:t>Very Detailed Outline</a:t>
                      </a:r>
                      <a:r>
                        <a:rPr kumimoji="0" lang="en-US" sz="1800" b="1" i="0" u="none" strike="noStrike" kern="1200" cap="none" spc="-20" normalizeH="0" baseline="0" noProof="0" smtClean="0">
                          <a:ln>
                            <a:noFill/>
                          </a:ln>
                          <a:solidFill>
                            <a:srgbClr val="FF0000"/>
                          </a:solidFill>
                          <a:effectLst/>
                          <a:uLnTx/>
                          <a:uFillTx/>
                          <a:latin typeface="+mn-lt"/>
                          <a:ea typeface="+mn-ea"/>
                          <a:cs typeface="+mn-cs"/>
                          <a:sym typeface="WP MathA"/>
                        </a:rPr>
                        <a:t>.  </a:t>
                      </a:r>
                      <a:r>
                        <a:rPr kumimoji="0" lang="en-US" sz="1800" b="0" i="0" u="none" strike="noStrike" kern="1200" cap="none" spc="-20" normalizeH="0" baseline="0" noProof="0" smtClean="0">
                          <a:ln>
                            <a:noFill/>
                          </a:ln>
                          <a:solidFill>
                            <a:srgbClr val="FF0000"/>
                          </a:solidFill>
                          <a:effectLst/>
                          <a:uLnTx/>
                          <a:uFillTx/>
                          <a:latin typeface="+mn-lt"/>
                          <a:ea typeface="+mn-ea"/>
                          <a:cs typeface="+mn-cs"/>
                          <a:sym typeface="WP MathA"/>
                        </a:rPr>
                        <a:t>Look  at </a:t>
                      </a:r>
                      <a:r>
                        <a:rPr kumimoji="0" lang="en-US" sz="1800" b="0" i="1" u="none" strike="noStrike" kern="1200" cap="none" spc="-20" normalizeH="0" baseline="0" noProof="0" smtClean="0">
                          <a:ln>
                            <a:noFill/>
                          </a:ln>
                          <a:solidFill>
                            <a:srgbClr val="FF0000"/>
                          </a:solidFill>
                          <a:effectLst/>
                          <a:uLnTx/>
                          <a:uFillTx/>
                          <a:latin typeface="+mn-lt"/>
                          <a:ea typeface="+mn-ea"/>
                          <a:cs typeface="+mn-cs"/>
                        </a:rPr>
                        <a:t>Books (General)</a:t>
                      </a:r>
                      <a:r>
                        <a:rPr kumimoji="0" lang="en-US" sz="1800" b="0" i="0" u="none" strike="noStrike" kern="1200" cap="none" spc="-20" normalizeH="0" baseline="0" noProof="0" smtClean="0">
                          <a:ln>
                            <a:noFill/>
                          </a:ln>
                          <a:solidFill>
                            <a:srgbClr val="FF0000"/>
                          </a:solidFill>
                          <a:effectLst/>
                          <a:uLnTx/>
                          <a:uFillTx/>
                          <a:latin typeface="+mn-lt"/>
                          <a:ea typeface="+mn-ea"/>
                          <a:cs typeface="+mn-cs"/>
                        </a:rPr>
                        <a:t> and </a:t>
                      </a:r>
                      <a:r>
                        <a:rPr kumimoji="0" lang="en-US" sz="1800" b="0" i="1" u="none" strike="noStrike" kern="1200" cap="none" spc="-20" normalizeH="0" baseline="0" noProof="0" smtClean="0">
                          <a:ln>
                            <a:noFill/>
                          </a:ln>
                          <a:solidFill>
                            <a:srgbClr val="FF0000"/>
                          </a:solidFill>
                          <a:effectLst/>
                          <a:uLnTx/>
                          <a:uFillTx/>
                          <a:latin typeface="+mn-lt"/>
                          <a:ea typeface="+mn-ea"/>
                          <a:cs typeface="+mn-cs"/>
                        </a:rPr>
                        <a:t>Book industries &amp; trade</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    8</a:t>
                      </a:r>
                      <a:r>
                        <a:rPr kumimoji="0" lang="en-US" sz="1800" b="0" i="1" u="none" strike="noStrike" kern="1200" cap="none" spc="-2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30, the start of the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Full Schedule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and look at a few pages to get a sense</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9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54, examine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Table Z7</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and p. 55, examine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Table Z8</a:t>
                      </a:r>
                      <a:endParaRPr kumimoji="0" lang="en-US" sz="1800" b="1" i="0" u="none" strike="noStrike" kern="1200" cap="none" spc="0" normalizeH="0" baseline="0" noProof="0" dirty="0" smtClean="0">
                        <a:ln>
                          <a:noFill/>
                        </a:ln>
                        <a:solidFill>
                          <a:prstClr val="white">
                            <a:lumMod val="50000"/>
                          </a:prstClr>
                        </a:solidFill>
                        <a:effectLst/>
                        <a:uLnTx/>
                        <a:uFillTx/>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861741911"/>
              </p:ext>
            </p:extLst>
          </p:nvPr>
        </p:nvGraphicFramePr>
        <p:xfrm>
          <a:off x="-1295400" y="228600"/>
          <a:ext cx="13258800" cy="396240"/>
        </p:xfrm>
        <a:graphic>
          <a:graphicData uri="http://schemas.openxmlformats.org/drawingml/2006/table">
            <a:tbl>
              <a:tblPr firstRow="1" bandRow="1">
                <a:tableStyleId>{5C22544A-7EE6-4342-B048-85BDC9FD1C3A}</a:tableStyleId>
              </a:tblPr>
              <a:tblGrid>
                <a:gridCol w="132588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smtClean="0">
                          <a:solidFill>
                            <a:schemeClr val="tx1"/>
                          </a:solidFill>
                        </a:rPr>
                        <a:t>2. Exploring classes: H </a:t>
                      </a:r>
                      <a:r>
                        <a:rPr lang="en-US" sz="2000" i="1" smtClean="0">
                          <a:solidFill>
                            <a:schemeClr val="tx1"/>
                          </a:solidFill>
                        </a:rPr>
                        <a:t>Social Sciences</a:t>
                      </a:r>
                      <a:r>
                        <a:rPr lang="en-US" sz="2000" smtClean="0">
                          <a:solidFill>
                            <a:schemeClr val="tx1"/>
                          </a:solidFill>
                        </a:rPr>
                        <a:t> and Z </a:t>
                      </a:r>
                      <a:r>
                        <a:rPr lang="en-US" sz="2000" i="1" smtClean="0">
                          <a:solidFill>
                            <a:schemeClr val="tx1"/>
                          </a:solidFill>
                        </a:rPr>
                        <a:t>Bibliography and Library Science</a:t>
                      </a:r>
                      <a:r>
                        <a:rPr lang="en-US" sz="2000" smtClean="0">
                          <a:solidFill>
                            <a:schemeClr val="tx1"/>
                          </a:solidFill>
                        </a:rPr>
                        <a:t>,</a:t>
                      </a:r>
                      <a:r>
                        <a:rPr lang="en-US" sz="2000" b="0" baseline="0" smtClean="0">
                          <a:solidFill>
                            <a:schemeClr val="tx1"/>
                          </a:solidFill>
                        </a:rPr>
                        <a:t> cont.</a:t>
                      </a:r>
                      <a:endParaRPr lang="en-US" sz="2000" b="0" dirty="0" smtClean="0">
                        <a:solidFill>
                          <a:schemeClr val="tx1"/>
                        </a:solidFill>
                      </a:endParaRPr>
                    </a:p>
                  </a:txBody>
                  <a:tcPr>
                    <a:noFill/>
                  </a:tcPr>
                </a:tc>
              </a:tr>
            </a:tbl>
          </a:graphicData>
        </a:graphic>
      </p:graphicFrame>
      <p:pic>
        <p:nvPicPr>
          <p:cNvPr id="9" name="~PP1313.WAV">
            <a:hlinkClick r:id="" action="ppaction://media"/>
          </p:cNvPr>
          <p:cNvPicPr>
            <a:picLocks noChangeAspect="1"/>
          </p:cNvPicPr>
          <p:nvPr>
            <a:audioFile r:link="rId1"/>
            <p:extLst>
              <p:ext uri="{DAA4B4D4-6D71-4841-9C94-3DE7FCFB9230}">
                <p14:media xmlns:p14="http://schemas.microsoft.com/office/powerpoint/2010/main" r:embed="rId2">
                  <p14:trim st="1156.428"/>
                </p14:media>
              </p:ext>
            </p:extLst>
          </p:nvPr>
        </p:nvPicPr>
        <p:blipFill>
          <a:blip r:embed="rId4" cstate="print"/>
          <a:stretch>
            <a:fillRect/>
          </a:stretch>
        </p:blipFill>
        <p:spPr>
          <a:xfrm>
            <a:off x="13643768" y="5257799"/>
            <a:ext cx="449263" cy="4492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4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z="1800" b="1">
                <a:solidFill>
                  <a:schemeClr val="tx1"/>
                </a:solidFill>
              </a:rPr>
              <a:pPr/>
              <a:t>18</a:t>
            </a:fld>
            <a:endParaRPr lang="en-US" sz="18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742387960"/>
              </p:ext>
            </p:extLst>
          </p:nvPr>
        </p:nvGraphicFramePr>
        <p:xfrm>
          <a:off x="381000" y="914400"/>
          <a:ext cx="11582400" cy="5099050"/>
        </p:xfrm>
        <a:graphic>
          <a:graphicData uri="http://schemas.openxmlformats.org/drawingml/2006/table">
            <a:tbl>
              <a:tblPr firstRow="1" bandRow="1">
                <a:tableStyleId>{5C22544A-7EE6-4342-B048-85BDC9FD1C3A}</a:tableStyleId>
              </a:tblPr>
              <a:tblGrid>
                <a:gridCol w="11582400"/>
              </a:tblGrid>
              <a:tr h="5099050">
                <a:tc>
                  <a:txBody>
                    <a:bodyPr/>
                    <a:lstStyle/>
                    <a:p>
                      <a:pPr marL="482600" marR="0" lvl="0" indent="-508000" algn="l" defTabSz="914400" rtl="0" eaLnBrk="1" fontAlgn="auto" latinLnBrk="0" hangingPunct="1">
                        <a:lnSpc>
                          <a:spcPct val="100000"/>
                        </a:lnSpc>
                        <a:spcBef>
                          <a:spcPts val="600"/>
                        </a:spcBef>
                        <a:spcAft>
                          <a:spcPts val="0"/>
                        </a:spcAft>
                        <a:buClrTx/>
                        <a:buSzTx/>
                        <a:buFontTx/>
                        <a:buNone/>
                        <a:tabLst>
                          <a:tab pos="284163" algn="l"/>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1	</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Examine the LCC outline (especially for classes H, L, and Z) </a:t>
                      </a:r>
                      <a:b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b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A good place to do this: Assignments p. ~313-315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(or look at the Web page you opened)</a:t>
                      </a:r>
                      <a:endParaRPr kumimoji="0" lang="en-US" sz="1600" b="0" i="0" u="none" strike="noStrike" kern="1200" cap="none" spc="0" normalizeH="0" baseline="0" noProof="0" smtClean="0">
                        <a:ln>
                          <a:noFill/>
                        </a:ln>
                        <a:solidFill>
                          <a:prstClr val="white">
                            <a:lumMod val="50000"/>
                          </a:prstClr>
                        </a:solidFill>
                        <a:effectLst/>
                        <a:uLnTx/>
                        <a:uFillTx/>
                        <a:latin typeface="+mn-lt"/>
                        <a:ea typeface="+mn-ea"/>
                        <a:cs typeface="+mn-cs"/>
                      </a:endParaRP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2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Class H</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Go to </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pdf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p. 4,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Detailed Outline</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have a look</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3</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page down to pdf p. 5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Full Schedule</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examine a few pages.</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4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17 and examine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1" i="1" u="sng" strike="noStrike" kern="1200" cap="none" spc="0" normalizeH="0" baseline="0" noProof="0" smtClean="0">
                          <a:ln>
                            <a:noFill/>
                          </a:ln>
                          <a:solidFill>
                            <a:prstClr val="white">
                              <a:lumMod val="50000"/>
                            </a:prstClr>
                          </a:solidFill>
                          <a:effectLst/>
                          <a:uLnTx/>
                          <a:uFillTx/>
                          <a:latin typeface="+mn-lt"/>
                          <a:ea typeface="+mn-ea"/>
                          <a:cs typeface="+mn-cs"/>
                        </a:rPr>
                        <a:t>Table H8</a:t>
                      </a:r>
                      <a:r>
                        <a:rPr kumimoji="0" lang="en-US" sz="1800" b="1" i="1" u="none" strike="noStrike" kern="1200" cap="none" spc="0" normalizeH="0" baseline="0" noProof="0" smtClean="0">
                          <a:ln>
                            <a:noFill/>
                          </a:ln>
                          <a:solidFill>
                            <a:prstClr val="white">
                              <a:lumMod val="50000"/>
                            </a:prstClr>
                          </a:solidFill>
                          <a:effectLst/>
                          <a:uLnTx/>
                          <a:uFillTx/>
                          <a:latin typeface="+mn-lt"/>
                          <a:ea typeface="+mn-ea"/>
                          <a:cs typeface="+mn-cs"/>
                        </a:rPr>
                        <a:t>.</a:t>
                      </a:r>
                      <a:endPar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endParaRP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5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21</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Class</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1" i="1" u="sng" strike="noStrike" kern="1200" cap="none" spc="0" normalizeH="0" baseline="0" noProof="0" smtClean="0">
                          <a:ln>
                            <a:noFill/>
                          </a:ln>
                          <a:solidFill>
                            <a:prstClr val="white">
                              <a:lumMod val="50000"/>
                            </a:prstClr>
                          </a:solidFill>
                          <a:effectLst/>
                          <a:uLnTx/>
                          <a:uFillTx/>
                          <a:latin typeface="+mn-lt"/>
                          <a:ea typeface="+mn-ea"/>
                          <a:cs typeface="+mn-cs"/>
                        </a:rPr>
                        <a:t>H Index</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and examine it.</a:t>
                      </a:r>
                      <a:r>
                        <a:rPr kumimoji="0" lang="en-US" sz="1800" b="1" i="1" u="none" strike="noStrike" kern="1200" cap="none" spc="0" normalizeH="0" baseline="0" noProof="0" smtClean="0">
                          <a:ln>
                            <a:noFill/>
                          </a:ln>
                          <a:solidFill>
                            <a:prstClr val="white">
                              <a:lumMod val="50000"/>
                            </a:prstClr>
                          </a:solidFill>
                          <a:effectLst/>
                          <a:uLnTx/>
                          <a:uFillTx/>
                          <a:latin typeface="+mn-lt"/>
                          <a:ea typeface="+mn-ea"/>
                          <a:cs typeface="+mn-cs"/>
                        </a:rPr>
                        <a:t/>
                      </a:r>
                      <a:br>
                        <a:rPr kumimoji="0" lang="en-US" sz="1800" b="1" i="1" u="none" strike="noStrike" kern="1200" cap="none" spc="0" normalizeH="0" baseline="0" noProof="0" smtClean="0">
                          <a:ln>
                            <a:noFill/>
                          </a:ln>
                          <a:solidFill>
                            <a:prstClr val="white">
                              <a:lumMod val="50000"/>
                            </a:prstClr>
                          </a:solidFill>
                          <a:effectLst/>
                          <a:uLnTx/>
                          <a:uFillTx/>
                          <a:latin typeface="+mn-lt"/>
                          <a:ea typeface="+mn-ea"/>
                          <a:cs typeface="+mn-cs"/>
                        </a:rPr>
                      </a:b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But take heed:  As with all other classifications you will use, do not classify books from the alphabetical index alone without looking the class up in the schedule.</a:t>
                      </a:r>
                      <a:endPar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endParaRPr>
                    </a:p>
                    <a:p>
                      <a:pPr marL="482600" marR="0" lvl="0" indent="-508000" algn="l" defTabSz="914400" rtl="0" eaLnBrk="1" fontAlgn="auto" latinLnBrk="0" hangingPunct="1">
                        <a:lnSpc>
                          <a:spcPct val="100000"/>
                        </a:lnSpc>
                        <a:spcBef>
                          <a:spcPts val="24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6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Class Z</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Go to pdf p. 25, the title page of LCC volume Z</a:t>
                      </a:r>
                      <a:r>
                        <a:rPr kumimoji="0" lang="en-US" sz="1800" b="0" i="1" u="none" strike="noStrike" kern="1200" cap="none" spc="0" normalizeH="0" baseline="0" noProof="0" smtClean="0">
                          <a:ln>
                            <a:noFill/>
                          </a:ln>
                          <a:solidFill>
                            <a:prstClr val="white">
                              <a:lumMod val="50000"/>
                            </a:prstClr>
                          </a:solidFill>
                          <a:effectLst/>
                          <a:uLnTx/>
                          <a:uFillTx/>
                          <a:latin typeface="+mn-lt"/>
                          <a:ea typeface="+mn-ea"/>
                          <a:cs typeface="+mn-cs"/>
                        </a:rPr>
                        <a:t/>
                      </a:r>
                      <a:br>
                        <a:rPr kumimoji="0" lang="en-US" sz="1800" b="0" i="1" u="none" strike="noStrike" kern="1200" cap="none" spc="0" normalizeH="0" baseline="0" noProof="0" smtClean="0">
                          <a:ln>
                            <a:noFill/>
                          </a:ln>
                          <a:solidFill>
                            <a:prstClr val="white">
                              <a:lumMod val="50000"/>
                            </a:prstClr>
                          </a:solidFill>
                          <a:effectLst/>
                          <a:uLnTx/>
                          <a:uFillTx/>
                          <a:latin typeface="+mn-lt"/>
                          <a:ea typeface="+mn-ea"/>
                          <a:cs typeface="+mn-cs"/>
                        </a:rPr>
                      </a:b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Then got to pdf p. 27, the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Detailed Outline;</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examine it</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7	Page down to pdf p. 28, the start of the</a:t>
                      </a:r>
                      <a:r>
                        <a:rPr kumimoji="0" lang="en-US" sz="1800" b="1"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20" normalizeH="0" baseline="0" noProof="0" smtClean="0">
                          <a:ln>
                            <a:noFill/>
                          </a:ln>
                          <a:solidFill>
                            <a:prstClr val="white">
                              <a:lumMod val="50000"/>
                            </a:prstClr>
                          </a:solidFill>
                          <a:effectLst/>
                          <a:uLnTx/>
                          <a:uFillTx/>
                          <a:latin typeface="+mn-lt"/>
                          <a:ea typeface="+mn-ea"/>
                          <a:cs typeface="+mn-cs"/>
                          <a:sym typeface="WP MathA"/>
                        </a:rPr>
                        <a:t>Very Detailed Outline</a:t>
                      </a:r>
                      <a:r>
                        <a:rPr kumimoji="0" lang="en-US" sz="1800" b="1"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Look  at </a:t>
                      </a:r>
                      <a:r>
                        <a:rPr kumimoji="0" lang="en-US" sz="1800" b="0" i="1" u="none" strike="noStrike" kern="1200" cap="none" spc="-20" normalizeH="0" baseline="0" noProof="0" smtClean="0">
                          <a:ln>
                            <a:noFill/>
                          </a:ln>
                          <a:solidFill>
                            <a:prstClr val="white">
                              <a:lumMod val="50000"/>
                            </a:prstClr>
                          </a:solidFill>
                          <a:effectLst/>
                          <a:uLnTx/>
                          <a:uFillTx/>
                          <a:latin typeface="+mn-lt"/>
                          <a:ea typeface="+mn-ea"/>
                          <a:cs typeface="+mn-cs"/>
                        </a:rPr>
                        <a:t>Books (General)</a:t>
                      </a:r>
                      <a:r>
                        <a:rPr kumimoji="0" lang="en-US" sz="1800" b="0" i="0" u="none" strike="noStrike" kern="1200" cap="none" spc="-20" normalizeH="0" baseline="0" noProof="0" smtClean="0">
                          <a:ln>
                            <a:noFill/>
                          </a:ln>
                          <a:solidFill>
                            <a:prstClr val="white">
                              <a:lumMod val="50000"/>
                            </a:prstClr>
                          </a:solidFill>
                          <a:effectLst/>
                          <a:uLnTx/>
                          <a:uFillTx/>
                          <a:latin typeface="+mn-lt"/>
                          <a:ea typeface="+mn-ea"/>
                          <a:cs typeface="+mn-cs"/>
                        </a:rPr>
                        <a:t> and </a:t>
                      </a:r>
                      <a:r>
                        <a:rPr kumimoji="0" lang="en-US" sz="1800" b="0" i="1" u="none" strike="noStrike" kern="1200" cap="none" spc="-20" normalizeH="0" baseline="0" noProof="0" smtClean="0">
                          <a:ln>
                            <a:noFill/>
                          </a:ln>
                          <a:solidFill>
                            <a:prstClr val="white">
                              <a:lumMod val="50000"/>
                            </a:prstClr>
                          </a:solidFill>
                          <a:effectLst/>
                          <a:uLnTx/>
                          <a:uFillTx/>
                          <a:latin typeface="+mn-lt"/>
                          <a:ea typeface="+mn-ea"/>
                          <a:cs typeface="+mn-cs"/>
                        </a:rPr>
                        <a:t>Book industries &amp; trade</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srgbClr val="FF0000"/>
                          </a:solidFill>
                          <a:effectLst/>
                          <a:uLnTx/>
                          <a:uFillTx/>
                          <a:latin typeface="Arial"/>
                          <a:ea typeface="+mn-ea"/>
                          <a:cs typeface="Arial"/>
                          <a:sym typeface="WP MathA"/>
                        </a:rPr>
                        <a:t>►</a:t>
                      </a:r>
                      <a:r>
                        <a:rPr kumimoji="0" lang="en-US" sz="1800" b="1" i="0" u="none" strike="noStrike" kern="1200" cap="none" spc="-20" normalizeH="0" baseline="0" noProof="0" smtClean="0">
                          <a:ln>
                            <a:noFill/>
                          </a:ln>
                          <a:solidFill>
                            <a:srgbClr val="FF0000"/>
                          </a:solidFill>
                          <a:effectLst/>
                          <a:uLnTx/>
                          <a:uFillTx/>
                          <a:latin typeface="+mn-lt"/>
                          <a:ea typeface="+mn-ea"/>
                          <a:cs typeface="+mn-cs"/>
                          <a:sym typeface="WP MathA"/>
                        </a:rPr>
                        <a:t>8</a:t>
                      </a:r>
                      <a:r>
                        <a:rPr kumimoji="0" lang="en-US" sz="1800" b="0" i="1" u="none" strike="noStrike" kern="1200" cap="none" spc="-20" normalizeH="0" baseline="0" noProof="0" smtClean="0">
                          <a:ln>
                            <a:noFill/>
                          </a:ln>
                          <a:solidFill>
                            <a:srgbClr val="FF0000"/>
                          </a:solidFill>
                          <a:effectLst/>
                          <a:uLnTx/>
                          <a:uFillTx/>
                          <a:latin typeface="+mn-lt"/>
                          <a:ea typeface="+mn-ea"/>
                          <a:cs typeface="+mn-cs"/>
                          <a:sym typeface="WP MathA"/>
                        </a:rPr>
                        <a:t>	</a:t>
                      </a:r>
                      <a:r>
                        <a:rPr kumimoji="0" lang="en-US" sz="1800" b="0" i="0" u="none" strike="noStrike" kern="1200" cap="none" spc="0" normalizeH="0" baseline="0" noProof="0" smtClean="0">
                          <a:ln>
                            <a:noFill/>
                          </a:ln>
                          <a:solidFill>
                            <a:srgbClr val="FF0000"/>
                          </a:solidFill>
                          <a:effectLst/>
                          <a:uLnTx/>
                          <a:uFillTx/>
                          <a:latin typeface="+mn-lt"/>
                          <a:ea typeface="+mn-ea"/>
                          <a:cs typeface="+mn-cs"/>
                          <a:sym typeface="WP MathA"/>
                        </a:rPr>
                        <a:t>Go to pdf p. 30, the start of the</a:t>
                      </a:r>
                      <a:r>
                        <a:rPr kumimoji="0" lang="en-US" sz="1800" b="1" i="0" u="none" strike="noStrike" kern="1200" cap="none" spc="0" normalizeH="0" baseline="0" noProof="0" smtClean="0">
                          <a:ln>
                            <a:noFill/>
                          </a:ln>
                          <a:solidFill>
                            <a:srgbClr val="FF0000"/>
                          </a:solidFill>
                          <a:effectLst/>
                          <a:uLnTx/>
                          <a:uFillTx/>
                          <a:latin typeface="+mn-lt"/>
                          <a:ea typeface="+mn-ea"/>
                          <a:cs typeface="+mn-cs"/>
                          <a:sym typeface="WP MathA"/>
                        </a:rPr>
                        <a:t> </a:t>
                      </a:r>
                      <a:r>
                        <a:rPr kumimoji="0" lang="en-US" sz="1800" b="1" i="0" u="sng" strike="noStrike" kern="1200" cap="none" spc="0" normalizeH="0" baseline="0" noProof="0" smtClean="0">
                          <a:ln>
                            <a:noFill/>
                          </a:ln>
                          <a:solidFill>
                            <a:srgbClr val="FF0000"/>
                          </a:solidFill>
                          <a:effectLst/>
                          <a:uLnTx/>
                          <a:uFillTx/>
                          <a:latin typeface="+mn-lt"/>
                          <a:ea typeface="+mn-ea"/>
                          <a:cs typeface="+mn-cs"/>
                          <a:sym typeface="WP MathA"/>
                        </a:rPr>
                        <a:t>Full Schedule</a:t>
                      </a:r>
                      <a:r>
                        <a:rPr kumimoji="0" lang="en-US" sz="1800" b="1" i="0" u="none" strike="noStrike" kern="1200" cap="none" spc="0" normalizeH="0" baseline="0" noProof="0" smtClean="0">
                          <a:ln>
                            <a:noFill/>
                          </a:ln>
                          <a:solidFill>
                            <a:srgbClr val="FF0000"/>
                          </a:solidFill>
                          <a:effectLst/>
                          <a:uLnTx/>
                          <a:uFillTx/>
                          <a:latin typeface="+mn-lt"/>
                          <a:ea typeface="+mn-ea"/>
                          <a:cs typeface="+mn-cs"/>
                          <a:sym typeface="WP MathA"/>
                        </a:rPr>
                        <a:t>, </a:t>
                      </a:r>
                      <a:r>
                        <a:rPr kumimoji="0" lang="en-US" sz="1800" b="0" i="0" u="none" strike="noStrike" kern="1200" cap="none" spc="0" normalizeH="0" baseline="0" noProof="0" smtClean="0">
                          <a:ln>
                            <a:noFill/>
                          </a:ln>
                          <a:solidFill>
                            <a:srgbClr val="FF0000"/>
                          </a:solidFill>
                          <a:effectLst/>
                          <a:uLnTx/>
                          <a:uFillTx/>
                          <a:latin typeface="+mn-lt"/>
                          <a:ea typeface="+mn-ea"/>
                          <a:cs typeface="+mn-cs"/>
                          <a:sym typeface="WP MathA"/>
                        </a:rPr>
                        <a:t>and look at a few pages to get a sense</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9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54, examine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Table Z7</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and p. 55, examine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Table Z8</a:t>
                      </a:r>
                      <a:endParaRPr kumimoji="0" lang="en-US" sz="1800" b="1" i="0" u="none" strike="noStrike" kern="1200" cap="none" spc="0" normalizeH="0" baseline="0" noProof="0" dirty="0" smtClean="0">
                        <a:ln>
                          <a:noFill/>
                        </a:ln>
                        <a:solidFill>
                          <a:prstClr val="white">
                            <a:lumMod val="50000"/>
                          </a:prstClr>
                        </a:solidFill>
                        <a:effectLst/>
                        <a:uLnTx/>
                        <a:uFillTx/>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390878936"/>
              </p:ext>
            </p:extLst>
          </p:nvPr>
        </p:nvGraphicFramePr>
        <p:xfrm>
          <a:off x="-762000" y="304800"/>
          <a:ext cx="12725400" cy="396240"/>
        </p:xfrm>
        <a:graphic>
          <a:graphicData uri="http://schemas.openxmlformats.org/drawingml/2006/table">
            <a:tbl>
              <a:tblPr firstRow="1" bandRow="1">
                <a:tableStyleId>{5C22544A-7EE6-4342-B048-85BDC9FD1C3A}</a:tableStyleId>
              </a:tblPr>
              <a:tblGrid>
                <a:gridCol w="127254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smtClean="0">
                          <a:solidFill>
                            <a:schemeClr val="tx1"/>
                          </a:solidFill>
                        </a:rPr>
                        <a:t>2. Exploring classes: H </a:t>
                      </a:r>
                      <a:r>
                        <a:rPr lang="en-US" sz="2000" i="1" smtClean="0">
                          <a:solidFill>
                            <a:schemeClr val="tx1"/>
                          </a:solidFill>
                        </a:rPr>
                        <a:t>Social Sciences</a:t>
                      </a:r>
                      <a:r>
                        <a:rPr lang="en-US" sz="2000" smtClean="0">
                          <a:solidFill>
                            <a:schemeClr val="tx1"/>
                          </a:solidFill>
                        </a:rPr>
                        <a:t> and Z </a:t>
                      </a:r>
                      <a:r>
                        <a:rPr lang="en-US" sz="2000" i="1" smtClean="0">
                          <a:solidFill>
                            <a:schemeClr val="tx1"/>
                          </a:solidFill>
                        </a:rPr>
                        <a:t>Bibliography and Library Science</a:t>
                      </a:r>
                      <a:r>
                        <a:rPr lang="en-US" sz="2000" smtClean="0">
                          <a:solidFill>
                            <a:schemeClr val="tx1"/>
                          </a:solidFill>
                        </a:rPr>
                        <a:t>,</a:t>
                      </a:r>
                      <a:r>
                        <a:rPr lang="en-US" sz="2000" b="0" baseline="0" smtClean="0">
                          <a:solidFill>
                            <a:schemeClr val="tx1"/>
                          </a:solidFill>
                        </a:rPr>
                        <a:t> cont.</a:t>
                      </a:r>
                      <a:endParaRPr lang="en-US" sz="2000" b="0" dirty="0" smtClean="0">
                        <a:solidFill>
                          <a:schemeClr val="tx1"/>
                        </a:solidFill>
                      </a:endParaRPr>
                    </a:p>
                  </a:txBody>
                  <a:tcPr>
                    <a:noFill/>
                  </a:tcPr>
                </a:tc>
              </a:tr>
            </a:tbl>
          </a:graphicData>
        </a:graphic>
      </p:graphicFrame>
      <p:pic>
        <p:nvPicPr>
          <p:cNvPr id="9" name="~PP2977.WAV">
            <a:hlinkClick r:id="" action="ppaction://media"/>
          </p:cNvPr>
          <p:cNvPicPr>
            <a:picLocks noChangeAspect="1"/>
          </p:cNvPicPr>
          <p:nvPr>
            <a:audioFile r:link="rId1"/>
            <p:extLst>
              <p:ext uri="{DAA4B4D4-6D71-4841-9C94-3DE7FCFB9230}">
                <p14:media xmlns:p14="http://schemas.microsoft.com/office/powerpoint/2010/main" r:embed="rId2">
                  <p14:trim st="2668.0238"/>
                </p14:media>
              </p:ext>
            </p:extLst>
          </p:nvPr>
        </p:nvPicPr>
        <p:blipFill>
          <a:blip r:embed="rId4" cstate="print"/>
          <a:stretch>
            <a:fillRect/>
          </a:stretch>
        </p:blipFill>
        <p:spPr>
          <a:xfrm>
            <a:off x="13335000" y="4953000"/>
            <a:ext cx="449263" cy="4492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705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z="1800" b="1">
                <a:solidFill>
                  <a:schemeClr val="tx1"/>
                </a:solidFill>
              </a:rPr>
              <a:pPr/>
              <a:t>19</a:t>
            </a:fld>
            <a:endParaRPr lang="en-US" sz="18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482931555"/>
              </p:ext>
            </p:extLst>
          </p:nvPr>
        </p:nvGraphicFramePr>
        <p:xfrm>
          <a:off x="533400" y="1066800"/>
          <a:ext cx="11811000" cy="4846320"/>
        </p:xfrm>
        <a:graphic>
          <a:graphicData uri="http://schemas.openxmlformats.org/drawingml/2006/table">
            <a:tbl>
              <a:tblPr firstRow="1" bandRow="1">
                <a:tableStyleId>{5C22544A-7EE6-4342-B048-85BDC9FD1C3A}</a:tableStyleId>
              </a:tblPr>
              <a:tblGrid>
                <a:gridCol w="11811000"/>
              </a:tblGrid>
              <a:tr h="4108450">
                <a:tc>
                  <a:txBody>
                    <a:bodyPr/>
                    <a:lstStyle/>
                    <a:p>
                      <a:pPr marL="482600" marR="0" lvl="0" indent="-508000" algn="l" defTabSz="914400" rtl="0" eaLnBrk="1" fontAlgn="auto" latinLnBrk="0" hangingPunct="1">
                        <a:lnSpc>
                          <a:spcPct val="100000"/>
                        </a:lnSpc>
                        <a:spcBef>
                          <a:spcPts val="600"/>
                        </a:spcBef>
                        <a:spcAft>
                          <a:spcPts val="0"/>
                        </a:spcAft>
                        <a:buClrTx/>
                        <a:buSzTx/>
                        <a:buFontTx/>
                        <a:buNone/>
                        <a:tabLst>
                          <a:tab pos="517525" algn="l"/>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1	</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Examine the LCC outline (especially for classes H, L, and Z) </a:t>
                      </a:r>
                      <a:b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b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A good place to do this: Assignments p. ~313-315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(or look at the Web page you opened)</a:t>
                      </a:r>
                      <a:endParaRPr kumimoji="0" lang="en-US" sz="1600" b="0" i="0" u="none" strike="noStrike" kern="1200" cap="none" spc="0" normalizeH="0" baseline="0" noProof="0" smtClean="0">
                        <a:ln>
                          <a:noFill/>
                        </a:ln>
                        <a:solidFill>
                          <a:prstClr val="white">
                            <a:lumMod val="50000"/>
                          </a:prstClr>
                        </a:solidFill>
                        <a:effectLst/>
                        <a:uLnTx/>
                        <a:uFillTx/>
                        <a:latin typeface="+mn-lt"/>
                        <a:ea typeface="+mn-ea"/>
                        <a:cs typeface="+mn-cs"/>
                      </a:endParaRP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2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Class H</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Go to </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pdf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p. 4,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Detailed Outline</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have a look</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3</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page down to pdf p. 5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Full Schedule</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examine a few pages.</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4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17 and examine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1" i="1" u="sng" strike="noStrike" kern="1200" cap="none" spc="0" normalizeH="0" baseline="0" noProof="0" smtClean="0">
                          <a:ln>
                            <a:noFill/>
                          </a:ln>
                          <a:solidFill>
                            <a:prstClr val="white">
                              <a:lumMod val="50000"/>
                            </a:prstClr>
                          </a:solidFill>
                          <a:effectLst/>
                          <a:uLnTx/>
                          <a:uFillTx/>
                          <a:latin typeface="+mn-lt"/>
                          <a:ea typeface="+mn-ea"/>
                          <a:cs typeface="+mn-cs"/>
                        </a:rPr>
                        <a:t>Table H8</a:t>
                      </a:r>
                      <a:r>
                        <a:rPr kumimoji="0" lang="en-US" sz="1800" b="1" i="1" u="none" strike="noStrike" kern="1200" cap="none" spc="0" normalizeH="0" baseline="0" noProof="0" smtClean="0">
                          <a:ln>
                            <a:noFill/>
                          </a:ln>
                          <a:solidFill>
                            <a:prstClr val="white">
                              <a:lumMod val="50000"/>
                            </a:prstClr>
                          </a:solidFill>
                          <a:effectLst/>
                          <a:uLnTx/>
                          <a:uFillTx/>
                          <a:latin typeface="+mn-lt"/>
                          <a:ea typeface="+mn-ea"/>
                          <a:cs typeface="+mn-cs"/>
                        </a:rPr>
                        <a:t>.</a:t>
                      </a:r>
                      <a:endPar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endParaRP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5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21</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Class</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1" i="1" u="sng" strike="noStrike" kern="1200" cap="none" spc="0" normalizeH="0" baseline="0" noProof="0" smtClean="0">
                          <a:ln>
                            <a:noFill/>
                          </a:ln>
                          <a:solidFill>
                            <a:prstClr val="white">
                              <a:lumMod val="50000"/>
                            </a:prstClr>
                          </a:solidFill>
                          <a:effectLst/>
                          <a:uLnTx/>
                          <a:uFillTx/>
                          <a:latin typeface="+mn-lt"/>
                          <a:ea typeface="+mn-ea"/>
                          <a:cs typeface="+mn-cs"/>
                        </a:rPr>
                        <a:t>H Index</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and examine it.</a:t>
                      </a:r>
                      <a:r>
                        <a:rPr kumimoji="0" lang="en-US" sz="1800" b="1" i="1" u="none" strike="noStrike" kern="1200" cap="none" spc="0" normalizeH="0" baseline="0" noProof="0" smtClean="0">
                          <a:ln>
                            <a:noFill/>
                          </a:ln>
                          <a:solidFill>
                            <a:prstClr val="white">
                              <a:lumMod val="50000"/>
                            </a:prstClr>
                          </a:solidFill>
                          <a:effectLst/>
                          <a:uLnTx/>
                          <a:uFillTx/>
                          <a:latin typeface="+mn-lt"/>
                          <a:ea typeface="+mn-ea"/>
                          <a:cs typeface="+mn-cs"/>
                        </a:rPr>
                        <a:t/>
                      </a:r>
                      <a:br>
                        <a:rPr kumimoji="0" lang="en-US" sz="1800" b="1" i="1" u="none" strike="noStrike" kern="1200" cap="none" spc="0" normalizeH="0" baseline="0" noProof="0" smtClean="0">
                          <a:ln>
                            <a:noFill/>
                          </a:ln>
                          <a:solidFill>
                            <a:prstClr val="white">
                              <a:lumMod val="50000"/>
                            </a:prstClr>
                          </a:solidFill>
                          <a:effectLst/>
                          <a:uLnTx/>
                          <a:uFillTx/>
                          <a:latin typeface="+mn-lt"/>
                          <a:ea typeface="+mn-ea"/>
                          <a:cs typeface="+mn-cs"/>
                        </a:rPr>
                      </a:b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But take heed:  As with all other classifications you will use, do not classify books from the alphabetical index alone without looking the class up in the schedule.</a:t>
                      </a:r>
                      <a:endPar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endParaRPr>
                    </a:p>
                    <a:p>
                      <a:pPr marL="482600" marR="0" lvl="0" indent="-508000" algn="l" defTabSz="914400" rtl="0" eaLnBrk="1" fontAlgn="auto" latinLnBrk="0" hangingPunct="1">
                        <a:lnSpc>
                          <a:spcPct val="100000"/>
                        </a:lnSpc>
                        <a:spcBef>
                          <a:spcPts val="2400"/>
                        </a:spcBef>
                        <a:spcAft>
                          <a:spcPts val="0"/>
                        </a:spcAft>
                        <a:buClrTx/>
                        <a:buSzTx/>
                        <a:buFontTx/>
                        <a:buNone/>
                        <a:tabLst/>
                        <a:defRPr/>
                      </a:pP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6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Class Z</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Go to pdf p. 25, the title page of LCC volume Z</a:t>
                      </a:r>
                      <a:r>
                        <a:rPr kumimoji="0" lang="en-US" sz="1800" b="0" i="1" u="none" strike="noStrike" kern="1200" cap="none" spc="0" normalizeH="0" baseline="0" noProof="0" smtClean="0">
                          <a:ln>
                            <a:noFill/>
                          </a:ln>
                          <a:solidFill>
                            <a:prstClr val="white">
                              <a:lumMod val="50000"/>
                            </a:prstClr>
                          </a:solidFill>
                          <a:effectLst/>
                          <a:uLnTx/>
                          <a:uFillTx/>
                          <a:latin typeface="+mn-lt"/>
                          <a:ea typeface="+mn-ea"/>
                          <a:cs typeface="+mn-cs"/>
                        </a:rPr>
                        <a:t/>
                      </a:r>
                      <a:br>
                        <a:rPr kumimoji="0" lang="en-US" sz="1800" b="0" i="1" u="none" strike="noStrike" kern="1200" cap="none" spc="0" normalizeH="0" baseline="0" noProof="0" smtClean="0">
                          <a:ln>
                            <a:noFill/>
                          </a:ln>
                          <a:solidFill>
                            <a:prstClr val="white">
                              <a:lumMod val="50000"/>
                            </a:prstClr>
                          </a:solidFill>
                          <a:effectLst/>
                          <a:uLnTx/>
                          <a:uFillTx/>
                          <a:latin typeface="+mn-lt"/>
                          <a:ea typeface="+mn-ea"/>
                          <a:cs typeface="+mn-cs"/>
                        </a:rPr>
                      </a:b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Then got to pdf p. 27, the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rPr>
                        <a:t>Detailed Outline;</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rPr>
                        <a:t> examine it</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    7	Page down to pdf p. 28, the start of the</a:t>
                      </a:r>
                      <a:r>
                        <a:rPr kumimoji="0" lang="en-US" sz="1800" b="1"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20" normalizeH="0" baseline="0" noProof="0" smtClean="0">
                          <a:ln>
                            <a:noFill/>
                          </a:ln>
                          <a:solidFill>
                            <a:prstClr val="white">
                              <a:lumMod val="50000"/>
                            </a:prstClr>
                          </a:solidFill>
                          <a:effectLst/>
                          <a:uLnTx/>
                          <a:uFillTx/>
                          <a:latin typeface="+mn-lt"/>
                          <a:ea typeface="+mn-ea"/>
                          <a:cs typeface="+mn-cs"/>
                          <a:sym typeface="WP MathA"/>
                        </a:rPr>
                        <a:t>Very Detailed Outline</a:t>
                      </a:r>
                      <a:r>
                        <a:rPr kumimoji="0" lang="en-US" sz="1800" b="1"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Look  at </a:t>
                      </a:r>
                      <a:r>
                        <a:rPr kumimoji="0" lang="en-US" sz="1800" b="0" i="1" u="none" strike="noStrike" kern="1200" cap="none" spc="-20" normalizeH="0" baseline="0" noProof="0" smtClean="0">
                          <a:ln>
                            <a:noFill/>
                          </a:ln>
                          <a:solidFill>
                            <a:prstClr val="white">
                              <a:lumMod val="50000"/>
                            </a:prstClr>
                          </a:solidFill>
                          <a:effectLst/>
                          <a:uLnTx/>
                          <a:uFillTx/>
                          <a:latin typeface="+mn-lt"/>
                          <a:ea typeface="+mn-ea"/>
                          <a:cs typeface="+mn-cs"/>
                        </a:rPr>
                        <a:t>Books (General)</a:t>
                      </a:r>
                      <a:r>
                        <a:rPr kumimoji="0" lang="en-US" sz="1800" b="0" i="0" u="none" strike="noStrike" kern="1200" cap="none" spc="-20" normalizeH="0" baseline="0" noProof="0" smtClean="0">
                          <a:ln>
                            <a:noFill/>
                          </a:ln>
                          <a:solidFill>
                            <a:prstClr val="white">
                              <a:lumMod val="50000"/>
                            </a:prstClr>
                          </a:solidFill>
                          <a:effectLst/>
                          <a:uLnTx/>
                          <a:uFillTx/>
                          <a:latin typeface="+mn-lt"/>
                          <a:ea typeface="+mn-ea"/>
                          <a:cs typeface="+mn-cs"/>
                        </a:rPr>
                        <a:t> and </a:t>
                      </a:r>
                      <a:r>
                        <a:rPr kumimoji="0" lang="en-US" sz="1800" b="0" i="1" u="none" strike="noStrike" kern="1200" cap="none" spc="-20" normalizeH="0" baseline="0" noProof="0" smtClean="0">
                          <a:ln>
                            <a:noFill/>
                          </a:ln>
                          <a:solidFill>
                            <a:prstClr val="white">
                              <a:lumMod val="50000"/>
                            </a:prstClr>
                          </a:solidFill>
                          <a:effectLst/>
                          <a:uLnTx/>
                          <a:uFillTx/>
                          <a:latin typeface="+mn-lt"/>
                          <a:ea typeface="+mn-ea"/>
                          <a:cs typeface="+mn-cs"/>
                        </a:rPr>
                        <a:t>Book industries &amp; trade</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20" normalizeH="0" baseline="0" noProof="0" smtClean="0">
                          <a:ln>
                            <a:noFill/>
                          </a:ln>
                          <a:solidFill>
                            <a:prstClr val="white">
                              <a:lumMod val="50000"/>
                            </a:prstClr>
                          </a:solidFill>
                          <a:effectLst/>
                          <a:uLnTx/>
                          <a:uFillTx/>
                          <a:latin typeface="+mn-lt"/>
                          <a:ea typeface="+mn-ea"/>
                          <a:cs typeface="+mn-cs"/>
                          <a:sym typeface="WP MathA"/>
                        </a:rPr>
                        <a:t>    8</a:t>
                      </a:r>
                      <a:r>
                        <a:rPr kumimoji="0" lang="en-US" sz="1800" b="0" i="1" u="none" strike="noStrike" kern="1200" cap="none" spc="-2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Go to pdf p. 30, the start of the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1" i="0" u="sng" strike="noStrike" kern="1200" cap="none" spc="0" normalizeH="0" baseline="0" noProof="0" smtClean="0">
                          <a:ln>
                            <a:noFill/>
                          </a:ln>
                          <a:solidFill>
                            <a:prstClr val="white">
                              <a:lumMod val="50000"/>
                            </a:prstClr>
                          </a:solidFill>
                          <a:effectLst/>
                          <a:uLnTx/>
                          <a:uFillTx/>
                          <a:latin typeface="+mn-lt"/>
                          <a:ea typeface="+mn-ea"/>
                          <a:cs typeface="+mn-cs"/>
                          <a:sym typeface="WP MathA"/>
                        </a:rPr>
                        <a:t>Full Schedule</a:t>
                      </a:r>
                      <a:r>
                        <a:rPr kumimoji="0" lang="en-US" sz="1800" b="1"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 </a:t>
                      </a:r>
                      <a:r>
                        <a:rPr kumimoji="0" lang="en-US" sz="1800" b="0" i="0" u="none" strike="noStrike" kern="1200" cap="none" spc="0" normalizeH="0" baseline="0" noProof="0" smtClean="0">
                          <a:ln>
                            <a:noFill/>
                          </a:ln>
                          <a:solidFill>
                            <a:prstClr val="white">
                              <a:lumMod val="50000"/>
                            </a:prstClr>
                          </a:solidFill>
                          <a:effectLst/>
                          <a:uLnTx/>
                          <a:uFillTx/>
                          <a:latin typeface="+mn-lt"/>
                          <a:ea typeface="+mn-ea"/>
                          <a:cs typeface="+mn-cs"/>
                          <a:sym typeface="WP MathA"/>
                        </a:rPr>
                        <a:t>and look at a few pages to get a sense</a:t>
                      </a:r>
                    </a:p>
                    <a:p>
                      <a:pPr marL="482600" marR="0" lvl="0" indent="-508000" algn="l"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smtClean="0">
                          <a:ln>
                            <a:noFill/>
                          </a:ln>
                          <a:solidFill>
                            <a:srgbClr val="FF0000"/>
                          </a:solidFill>
                          <a:effectLst/>
                          <a:uLnTx/>
                          <a:uFillTx/>
                          <a:latin typeface="Arial"/>
                          <a:ea typeface="+mn-ea"/>
                          <a:cs typeface="Arial"/>
                          <a:sym typeface="WP MathA"/>
                        </a:rPr>
                        <a:t>►</a:t>
                      </a:r>
                      <a:r>
                        <a:rPr kumimoji="0" lang="en-US" sz="1800" b="1" i="0" u="none" strike="noStrike" kern="1200" cap="none" spc="0" normalizeH="0" baseline="0" noProof="0" smtClean="0">
                          <a:ln>
                            <a:noFill/>
                          </a:ln>
                          <a:solidFill>
                            <a:srgbClr val="FF0000"/>
                          </a:solidFill>
                          <a:effectLst/>
                          <a:uLnTx/>
                          <a:uFillTx/>
                          <a:latin typeface="+mn-lt"/>
                          <a:ea typeface="+mn-ea"/>
                          <a:cs typeface="+mn-cs"/>
                          <a:sym typeface="WP MathA"/>
                        </a:rPr>
                        <a:t>9	</a:t>
                      </a:r>
                      <a:r>
                        <a:rPr kumimoji="0" lang="en-US" sz="1800" b="0" i="0" u="none" strike="noStrike" kern="1200" cap="none" spc="0" normalizeH="0" baseline="0" noProof="0" smtClean="0">
                          <a:ln>
                            <a:noFill/>
                          </a:ln>
                          <a:solidFill>
                            <a:srgbClr val="FF0000"/>
                          </a:solidFill>
                          <a:effectLst/>
                          <a:uLnTx/>
                          <a:uFillTx/>
                          <a:latin typeface="+mn-lt"/>
                          <a:ea typeface="+mn-ea"/>
                          <a:cs typeface="+mn-cs"/>
                          <a:sym typeface="WP MathA"/>
                        </a:rPr>
                        <a:t>Go to pdf p. 54, examine </a:t>
                      </a:r>
                      <a:r>
                        <a:rPr kumimoji="0" lang="en-US" sz="1800" b="1" i="0" u="sng" strike="noStrike" kern="1200" cap="none" spc="0" normalizeH="0" baseline="0" noProof="0" smtClean="0">
                          <a:ln>
                            <a:noFill/>
                          </a:ln>
                          <a:solidFill>
                            <a:srgbClr val="FF0000"/>
                          </a:solidFill>
                          <a:effectLst/>
                          <a:uLnTx/>
                          <a:uFillTx/>
                          <a:latin typeface="+mn-lt"/>
                          <a:ea typeface="+mn-ea"/>
                          <a:cs typeface="+mn-cs"/>
                          <a:sym typeface="WP MathA"/>
                        </a:rPr>
                        <a:t>Table Z7</a:t>
                      </a:r>
                      <a:r>
                        <a:rPr kumimoji="0" lang="en-US" sz="1800" b="1" i="0" u="none" strike="noStrike" kern="1200" cap="none" spc="0" normalizeH="0" baseline="0" noProof="0" smtClean="0">
                          <a:ln>
                            <a:noFill/>
                          </a:ln>
                          <a:solidFill>
                            <a:srgbClr val="FF0000"/>
                          </a:solidFill>
                          <a:effectLst/>
                          <a:uLnTx/>
                          <a:uFillTx/>
                          <a:latin typeface="+mn-lt"/>
                          <a:ea typeface="+mn-ea"/>
                          <a:cs typeface="+mn-cs"/>
                          <a:sym typeface="WP MathA"/>
                        </a:rPr>
                        <a:t> </a:t>
                      </a:r>
                      <a:r>
                        <a:rPr kumimoji="0" lang="en-US" sz="1800" b="0" i="0" u="none" strike="noStrike" kern="1200" cap="none" spc="0" normalizeH="0" baseline="0" noProof="0" smtClean="0">
                          <a:ln>
                            <a:noFill/>
                          </a:ln>
                          <a:solidFill>
                            <a:srgbClr val="FF0000"/>
                          </a:solidFill>
                          <a:effectLst/>
                          <a:uLnTx/>
                          <a:uFillTx/>
                          <a:latin typeface="+mn-lt"/>
                          <a:ea typeface="+mn-ea"/>
                          <a:cs typeface="+mn-cs"/>
                          <a:sym typeface="WP MathA"/>
                        </a:rPr>
                        <a:t>and p. 55, examine</a:t>
                      </a:r>
                      <a:r>
                        <a:rPr kumimoji="0" lang="en-US" sz="1800" b="1" i="0" u="none" strike="noStrike" kern="1200" cap="none" spc="0" normalizeH="0" baseline="0" noProof="0" smtClean="0">
                          <a:ln>
                            <a:noFill/>
                          </a:ln>
                          <a:solidFill>
                            <a:srgbClr val="FF0000"/>
                          </a:solidFill>
                          <a:effectLst/>
                          <a:uLnTx/>
                          <a:uFillTx/>
                          <a:latin typeface="+mn-lt"/>
                          <a:ea typeface="+mn-ea"/>
                          <a:cs typeface="+mn-cs"/>
                          <a:sym typeface="WP MathA"/>
                        </a:rPr>
                        <a:t> </a:t>
                      </a:r>
                      <a:r>
                        <a:rPr kumimoji="0" lang="en-US" sz="1800" b="1" i="0" u="sng" strike="noStrike" kern="1200" cap="none" spc="0" normalizeH="0" baseline="0" noProof="0" smtClean="0">
                          <a:ln>
                            <a:noFill/>
                          </a:ln>
                          <a:solidFill>
                            <a:srgbClr val="FF0000"/>
                          </a:solidFill>
                          <a:effectLst/>
                          <a:uLnTx/>
                          <a:uFillTx/>
                          <a:latin typeface="+mn-lt"/>
                          <a:ea typeface="+mn-ea"/>
                          <a:cs typeface="+mn-cs"/>
                          <a:sym typeface="WP MathA"/>
                        </a:rPr>
                        <a:t>Table Z8</a:t>
                      </a:r>
                    </a:p>
                    <a:p>
                      <a:pPr marL="482600" marR="0" lvl="0" indent="-508000" algn="l" defTabSz="914400" rtl="0" eaLnBrk="1" fontAlgn="auto" latinLnBrk="0" hangingPunct="1">
                        <a:lnSpc>
                          <a:spcPct val="100000"/>
                        </a:lnSpc>
                        <a:spcBef>
                          <a:spcPts val="600"/>
                        </a:spcBef>
                        <a:spcAft>
                          <a:spcPts val="0"/>
                        </a:spcAft>
                        <a:buClrTx/>
                        <a:buSzTx/>
                        <a:buFontTx/>
                        <a:buNone/>
                        <a:tabLst/>
                        <a:defRPr/>
                      </a:pPr>
                      <a:endParaRPr kumimoji="0" lang="en-US" sz="1800" b="1" i="0" u="none" strike="noStrike" kern="1200" cap="none" spc="0" normalizeH="0" baseline="0" noProof="0" dirty="0" smtClean="0">
                        <a:ln>
                          <a:noFill/>
                        </a:ln>
                        <a:solidFill>
                          <a:srgbClr val="FF0000"/>
                        </a:solidFill>
                        <a:effectLst/>
                        <a:uLnTx/>
                        <a:uFillTx/>
                        <a:latin typeface="+mn-lt"/>
                        <a:ea typeface="+mn-ea"/>
                        <a:cs typeface="+mn-cs"/>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328730764"/>
              </p:ext>
            </p:extLst>
          </p:nvPr>
        </p:nvGraphicFramePr>
        <p:xfrm>
          <a:off x="457200" y="228600"/>
          <a:ext cx="11811000" cy="396240"/>
        </p:xfrm>
        <a:graphic>
          <a:graphicData uri="http://schemas.openxmlformats.org/drawingml/2006/table">
            <a:tbl>
              <a:tblPr firstRow="1" bandRow="1">
                <a:tableStyleId>{5C22544A-7EE6-4342-B048-85BDC9FD1C3A}</a:tableStyleId>
              </a:tblPr>
              <a:tblGrid>
                <a:gridCol w="118110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smtClean="0">
                          <a:solidFill>
                            <a:schemeClr val="tx1"/>
                          </a:solidFill>
                        </a:rPr>
                        <a:t>2. Exploring classes: H </a:t>
                      </a:r>
                      <a:r>
                        <a:rPr lang="en-US" sz="2000" i="1" smtClean="0">
                          <a:solidFill>
                            <a:schemeClr val="tx1"/>
                          </a:solidFill>
                        </a:rPr>
                        <a:t>Social Sciences</a:t>
                      </a:r>
                      <a:r>
                        <a:rPr lang="en-US" sz="2000" smtClean="0">
                          <a:solidFill>
                            <a:schemeClr val="tx1"/>
                          </a:solidFill>
                        </a:rPr>
                        <a:t> and Z </a:t>
                      </a:r>
                      <a:r>
                        <a:rPr lang="en-US" sz="2000" i="1" smtClean="0">
                          <a:solidFill>
                            <a:schemeClr val="tx1"/>
                          </a:solidFill>
                        </a:rPr>
                        <a:t>Bibliography and Library Science</a:t>
                      </a:r>
                      <a:r>
                        <a:rPr lang="en-US" sz="2000" smtClean="0">
                          <a:solidFill>
                            <a:schemeClr val="tx1"/>
                          </a:solidFill>
                        </a:rPr>
                        <a:t>,</a:t>
                      </a:r>
                      <a:r>
                        <a:rPr lang="en-US" sz="2000" b="0" baseline="0" smtClean="0">
                          <a:solidFill>
                            <a:schemeClr val="tx1"/>
                          </a:solidFill>
                        </a:rPr>
                        <a:t> cont.</a:t>
                      </a:r>
                      <a:endParaRPr lang="en-US" sz="2000" b="0" dirty="0" smtClean="0">
                        <a:solidFill>
                          <a:schemeClr val="tx1"/>
                        </a:solidFill>
                      </a:endParaRPr>
                    </a:p>
                  </a:txBody>
                  <a:tcPr>
                    <a:noFill/>
                  </a:tcPr>
                </a:tc>
              </a:tr>
            </a:tbl>
          </a:graphicData>
        </a:graphic>
      </p:graphicFrame>
      <p:pic>
        <p:nvPicPr>
          <p:cNvPr id="9" name="~PP2429.WAV">
            <a:hlinkClick r:id="" action="ppaction://media"/>
          </p:cNvPr>
          <p:cNvPicPr>
            <a:picLocks noChangeAspect="1"/>
          </p:cNvPicPr>
          <p:nvPr>
            <a:audioFile r:link="rId1"/>
            <p:extLst>
              <p:ext uri="{DAA4B4D4-6D71-4841-9C94-3DE7FCFB9230}">
                <p14:media xmlns:p14="http://schemas.microsoft.com/office/powerpoint/2010/main" r:embed="rId2">
                  <p14:trim st="3390.0304"/>
                </p14:media>
              </p:ext>
            </p:extLst>
          </p:nvPr>
        </p:nvPicPr>
        <p:blipFill>
          <a:blip r:embed="rId4" cstate="print"/>
          <a:stretch>
            <a:fillRect/>
          </a:stretch>
        </p:blipFill>
        <p:spPr>
          <a:xfrm>
            <a:off x="13411200" y="4844095"/>
            <a:ext cx="601663" cy="6016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10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750" y="609600"/>
            <a:ext cx="5721350" cy="1143000"/>
          </a:xfrm>
        </p:spPr>
        <p:txBody>
          <a:bodyPr/>
          <a:lstStyle/>
          <a:p>
            <a:r>
              <a:rPr lang="en-US" dirty="0"/>
              <a:t>H</a:t>
            </a:r>
            <a:r>
              <a:rPr lang="en-US" dirty="0" smtClean="0"/>
              <a:t>ow </a:t>
            </a:r>
            <a:r>
              <a:rPr lang="en-US" dirty="0"/>
              <a:t>to use </a:t>
            </a:r>
            <a:r>
              <a:rPr lang="en-US" dirty="0" smtClean="0"/>
              <a:t>these slides</a:t>
            </a:r>
            <a:br>
              <a:rPr lang="en-US" dirty="0" smtClean="0"/>
            </a:br>
            <a:r>
              <a:rPr lang="en-US" dirty="0">
                <a:solidFill>
                  <a:srgbClr val="FF0000"/>
                </a:solidFill>
              </a:rPr>
              <a:t>repeated</a:t>
            </a:r>
            <a:endParaRPr lang="en-US" dirty="0"/>
          </a:p>
        </p:txBody>
      </p:sp>
      <p:sp>
        <p:nvSpPr>
          <p:cNvPr id="3" name="Content Placeholder 2"/>
          <p:cNvSpPr>
            <a:spLocks noGrp="1"/>
          </p:cNvSpPr>
          <p:nvPr>
            <p:ph idx="1"/>
          </p:nvPr>
        </p:nvSpPr>
        <p:spPr>
          <a:xfrm>
            <a:off x="647702" y="2057400"/>
            <a:ext cx="8267698" cy="4800600"/>
          </a:xfrm>
        </p:spPr>
        <p:txBody>
          <a:bodyPr/>
          <a:lstStyle/>
          <a:p>
            <a:r>
              <a:rPr lang="en-US" sz="2000" dirty="0"/>
              <a:t>The lecture or exercise is divided into segments listed on </a:t>
            </a:r>
            <a:r>
              <a:rPr lang="en-US" sz="2000" dirty="0" smtClean="0"/>
              <a:t>Slide 3. </a:t>
            </a:r>
            <a:endParaRPr lang="en-US" sz="2000" dirty="0"/>
          </a:p>
          <a:p>
            <a:r>
              <a:rPr lang="en-US" sz="2000" dirty="0"/>
              <a:t>Many slides have audio</a:t>
            </a:r>
            <a:r>
              <a:rPr lang="en-US" sz="2000"/>
              <a:t>. </a:t>
            </a:r>
            <a:r>
              <a:rPr lang="en-US" sz="2000" smtClean="0"/>
              <a:t>On some slides the audio auto-starts</a:t>
            </a:r>
            <a:br>
              <a:rPr lang="en-US" sz="2000" smtClean="0"/>
            </a:br>
            <a:r>
              <a:rPr lang="en-US" sz="2000" smtClean="0"/>
              <a:t>Otherwise, to </a:t>
            </a:r>
            <a:r>
              <a:rPr lang="en-US" sz="2000" dirty="0"/>
              <a:t>start the </a:t>
            </a:r>
            <a:r>
              <a:rPr lang="en-US" sz="2000" dirty="0" smtClean="0"/>
              <a:t>audio:</a:t>
            </a:r>
            <a:endParaRPr lang="en-US" sz="2000" dirty="0"/>
          </a:p>
          <a:p>
            <a:pPr marL="685800"/>
            <a:r>
              <a:rPr lang="en-US" sz="2000" dirty="0"/>
              <a:t>Mouse over the speaker </a:t>
            </a:r>
            <a:r>
              <a:rPr lang="en-US" sz="2000" dirty="0" smtClean="0"/>
              <a:t>icon.</a:t>
            </a:r>
            <a:endParaRPr lang="en-US" sz="2000" dirty="0"/>
          </a:p>
          <a:p>
            <a:pPr marL="685800" lvl="1" indent="-347472">
              <a:spcBef>
                <a:spcPts val="1440"/>
              </a:spcBef>
            </a:pPr>
            <a:r>
              <a:rPr lang="en-US" sz="2000" dirty="0" smtClean="0">
                <a:solidFill>
                  <a:schemeClr val="bg1"/>
                </a:solidFill>
              </a:rPr>
              <a:t>A </a:t>
            </a:r>
            <a:r>
              <a:rPr lang="en-US" sz="2000" dirty="0">
                <a:solidFill>
                  <a:schemeClr val="bg1"/>
                </a:solidFill>
              </a:rPr>
              <a:t>familiar play-back control bar </a:t>
            </a:r>
            <a:r>
              <a:rPr lang="en-US" sz="2000" dirty="0" smtClean="0">
                <a:solidFill>
                  <a:schemeClr val="bg1"/>
                </a:solidFill>
              </a:rPr>
              <a:t>appears. </a:t>
            </a:r>
            <a:br>
              <a:rPr lang="en-US" sz="2000" dirty="0" smtClean="0">
                <a:solidFill>
                  <a:schemeClr val="bg1"/>
                </a:solidFill>
              </a:rPr>
            </a:br>
            <a:r>
              <a:rPr lang="en-US" sz="2000" dirty="0" smtClean="0">
                <a:solidFill>
                  <a:schemeClr val="bg1"/>
                </a:solidFill>
              </a:rPr>
              <a:t>Click </a:t>
            </a:r>
            <a:r>
              <a:rPr lang="en-US" sz="2000" dirty="0">
                <a:solidFill>
                  <a:schemeClr val="bg1"/>
                </a:solidFill>
              </a:rPr>
              <a:t>on </a:t>
            </a:r>
            <a:r>
              <a:rPr lang="en-US" sz="2000" dirty="0" smtClean="0">
                <a:solidFill>
                  <a:schemeClr val="bg1"/>
                </a:solidFill>
                <a:latin typeface="Times New Roman"/>
                <a:cs typeface="Times New Roman"/>
              </a:rPr>
              <a:t>►</a:t>
            </a:r>
            <a:r>
              <a:rPr lang="en-US" sz="2000" dirty="0" smtClean="0">
                <a:solidFill>
                  <a:schemeClr val="bg1"/>
                </a:solidFill>
              </a:rPr>
              <a:t>to start, </a:t>
            </a:r>
            <a:r>
              <a:rPr lang="en-US" sz="2000" dirty="0">
                <a:solidFill>
                  <a:schemeClr val="bg1"/>
                </a:solidFill>
              </a:rPr>
              <a:t>click </a:t>
            </a:r>
            <a:r>
              <a:rPr lang="en-US" sz="2000" dirty="0" smtClean="0">
                <a:solidFill>
                  <a:schemeClr val="bg1"/>
                </a:solidFill>
              </a:rPr>
              <a:t>on || to </a:t>
            </a:r>
            <a:r>
              <a:rPr lang="en-US" sz="2000" dirty="0">
                <a:solidFill>
                  <a:schemeClr val="bg1"/>
                </a:solidFill>
              </a:rPr>
              <a:t>pause</a:t>
            </a:r>
            <a:r>
              <a:rPr lang="en-US" dirty="0">
                <a:solidFill>
                  <a:schemeClr val="bg1"/>
                </a:solidFill>
              </a:rPr>
              <a:t>.</a:t>
            </a:r>
          </a:p>
          <a:p>
            <a:pPr marL="342900" lvl="2" indent="-342900">
              <a:spcBef>
                <a:spcPct val="60000"/>
              </a:spcBef>
            </a:pPr>
            <a:r>
              <a:rPr lang="en-US" sz="2000" dirty="0" smtClean="0"/>
              <a:t>Other </a:t>
            </a:r>
            <a:r>
              <a:rPr lang="en-US" sz="2000" dirty="0"/>
              <a:t>slides </a:t>
            </a:r>
            <a:r>
              <a:rPr lang="en-US" sz="2000" dirty="0">
                <a:ea typeface="+mn-ea"/>
              </a:rPr>
              <a:t>have</a:t>
            </a:r>
            <a:r>
              <a:rPr lang="en-US" sz="2000" dirty="0"/>
              <a:t> just instructions or are just to </a:t>
            </a:r>
            <a:r>
              <a:rPr lang="en-US" sz="2000" dirty="0" smtClean="0"/>
              <a:t>read </a:t>
            </a:r>
            <a:br>
              <a:rPr lang="en-US" sz="2000" dirty="0" smtClean="0"/>
            </a:br>
            <a:r>
              <a:rPr lang="en-US" sz="2000" dirty="0" smtClean="0"/>
              <a:t>or direct you to read something.</a:t>
            </a:r>
          </a:p>
          <a:p>
            <a:pPr marL="0" lvl="2" indent="-342900">
              <a:spcBef>
                <a:spcPct val="60000"/>
              </a:spcBef>
            </a:pPr>
            <a:r>
              <a:rPr lang="en-US" sz="2000" b="1" dirty="0">
                <a:solidFill>
                  <a:schemeClr val="bg1"/>
                </a:solidFill>
              </a:rPr>
              <a:t>If you do not have MS PowerPoint 2010 or later </a:t>
            </a:r>
            <a:r>
              <a:rPr lang="en-US" sz="2000" b="1" dirty="0" smtClean="0">
                <a:solidFill>
                  <a:schemeClr val="bg1"/>
                </a:solidFill>
              </a:rPr>
              <a:t/>
            </a:r>
            <a:br>
              <a:rPr lang="en-US" sz="2000" b="1" dirty="0" smtClean="0">
                <a:solidFill>
                  <a:schemeClr val="bg1"/>
                </a:solidFill>
              </a:rPr>
            </a:br>
            <a:r>
              <a:rPr lang="en-US" sz="2000" b="1" dirty="0" smtClean="0">
                <a:solidFill>
                  <a:schemeClr val="bg1"/>
                </a:solidFill>
              </a:rPr>
              <a:t>     (</a:t>
            </a:r>
            <a:r>
              <a:rPr lang="en-US" sz="2000" b="1" dirty="0">
                <a:solidFill>
                  <a:schemeClr val="bg1"/>
                </a:solidFill>
              </a:rPr>
              <a:t>also </a:t>
            </a:r>
            <a:r>
              <a:rPr lang="en-US" sz="2000" b="1" dirty="0" smtClean="0">
                <a:solidFill>
                  <a:schemeClr val="bg1"/>
                </a:solidFill>
              </a:rPr>
              <a:t>available for </a:t>
            </a:r>
            <a:r>
              <a:rPr lang="en-US" sz="2000" b="1" dirty="0">
                <a:solidFill>
                  <a:schemeClr val="bg1"/>
                </a:solidFill>
              </a:rPr>
              <a:t>Mac), get it free from UB </a:t>
            </a:r>
            <a:r>
              <a:rPr lang="en-US" sz="2000" b="1" dirty="0" smtClean="0">
                <a:solidFill>
                  <a:schemeClr val="bg1"/>
                </a:solidFill>
              </a:rPr>
              <a:t>IT.</a:t>
            </a:r>
            <a:endParaRPr lang="en-US" sz="2000" b="1" dirty="0"/>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BDBE7EF8-D788-4A0E-B8CC-75CFC5CF7804}" type="slidenum">
              <a:rPr lang="en-US" smtClean="0">
                <a:solidFill>
                  <a:srgbClr val="FFFFFF"/>
                </a:solidFill>
              </a:rPr>
              <a:pPr>
                <a:defRPr/>
              </a:pPr>
              <a:t>2</a:t>
            </a:fld>
            <a:endParaRPr lang="en-US" dirty="0">
              <a:solidFill>
                <a:srgbClr val="FFFFFF"/>
              </a:solidFill>
            </a:endParaRPr>
          </a:p>
        </p:txBody>
      </p:sp>
    </p:spTree>
    <p:extLst>
      <p:ext uri="{BB962C8B-B14F-4D97-AF65-F5344CB8AC3E}">
        <p14:creationId xmlns:p14="http://schemas.microsoft.com/office/powerpoint/2010/main" val="1870415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z="1800" b="1">
                <a:solidFill>
                  <a:schemeClr val="tx1"/>
                </a:solidFill>
              </a:rPr>
              <a:pPr/>
              <a:t>20</a:t>
            </a:fld>
            <a:endParaRPr lang="en-US" sz="18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548035099"/>
              </p:ext>
            </p:extLst>
          </p:nvPr>
        </p:nvGraphicFramePr>
        <p:xfrm>
          <a:off x="304800" y="1524000"/>
          <a:ext cx="8686800" cy="3346450"/>
        </p:xfrm>
        <a:graphic>
          <a:graphicData uri="http://schemas.openxmlformats.org/drawingml/2006/table">
            <a:tbl>
              <a:tblPr firstRow="1" bandRow="1">
                <a:tableStyleId>{5C22544A-7EE6-4342-B048-85BDC9FD1C3A}</a:tableStyleId>
              </a:tblPr>
              <a:tblGrid>
                <a:gridCol w="8686800"/>
              </a:tblGrid>
              <a:tr h="3346450">
                <a:tc>
                  <a:txBody>
                    <a:bodyPr/>
                    <a:lstStyle/>
                    <a:p>
                      <a:r>
                        <a:rPr lang="en-US" sz="2000" b="1" smtClean="0">
                          <a:solidFill>
                            <a:schemeClr val="tx1"/>
                          </a:solidFill>
                        </a:rPr>
                        <a:t>Elaborated</a:t>
                      </a:r>
                      <a:r>
                        <a:rPr lang="en-US" sz="2000" b="1" baseline="0" smtClean="0">
                          <a:solidFill>
                            <a:schemeClr val="tx1"/>
                          </a:solidFill>
                        </a:rPr>
                        <a:t> from p. 293</a:t>
                      </a:r>
                      <a:endParaRPr lang="en-US" sz="2000" b="1" smtClean="0">
                        <a:solidFill>
                          <a:schemeClr val="tx1"/>
                        </a:solidFill>
                      </a:endParaRPr>
                    </a:p>
                    <a:p>
                      <a:endParaRPr lang="en-US" sz="1400" b="1"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baseline="0" dirty="0" smtClean="0">
                          <a:solidFill>
                            <a:schemeClr val="tx1"/>
                          </a:solidFill>
                        </a:rPr>
                        <a:t>Bookbinder's Monthly:</a:t>
                      </a:r>
                    </a:p>
                    <a:p>
                      <a:endParaRPr lang="en-US" sz="1800" b="1" baseline="0" dirty="0" smtClean="0">
                        <a:solidFill>
                          <a:schemeClr val="tx1"/>
                        </a:solidFill>
                      </a:endParaRPr>
                    </a:p>
                    <a:p>
                      <a:r>
                        <a:rPr lang="en-US" sz="1800" b="0" baseline="0" dirty="0" smtClean="0">
                          <a:solidFill>
                            <a:schemeClr val="tx1"/>
                          </a:solidFill>
                        </a:rPr>
                        <a:t>Look first in the very detailed outline of class  Z.  </a:t>
                      </a:r>
                    </a:p>
                    <a:p>
                      <a:r>
                        <a:rPr lang="en-US" sz="1800" b="0" baseline="0" dirty="0" smtClean="0">
                          <a:solidFill>
                            <a:schemeClr val="tx1"/>
                          </a:solidFill>
                        </a:rPr>
                        <a:t>Then go to the general area in the full schedule of class Z and find the specific class</a:t>
                      </a:r>
                    </a:p>
                    <a:p>
                      <a:endParaRPr lang="en-US" sz="1800" b="0" baseline="0" dirty="0" smtClean="0">
                        <a:solidFill>
                          <a:schemeClr val="tx1"/>
                        </a:solidFill>
                      </a:endParaRPr>
                    </a:p>
                    <a:p>
                      <a:r>
                        <a:rPr kumimoji="0" lang="en-US" sz="1800" b="1" i="0" u="none" strike="noStrike" kern="1200" cap="none" spc="0" normalizeH="0" baseline="0" noProof="0" dirty="0" smtClean="0">
                          <a:ln>
                            <a:noFill/>
                          </a:ln>
                          <a:solidFill>
                            <a:schemeClr val="tx1"/>
                          </a:solidFill>
                          <a:effectLst/>
                          <a:uLnTx/>
                          <a:uFillTx/>
                          <a:latin typeface="+mn-lt"/>
                          <a:ea typeface="+mn-ea"/>
                          <a:cs typeface="+mn-cs"/>
                        </a:rPr>
                        <a:t>▸B</a:t>
                      </a:r>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endParaRPr kumimoji="0" lang="en-US" sz="1800" b="0" i="0" u="none" strike="noStrike" kern="1200" cap="none" spc="0" normalizeH="0" baseline="0" noProof="0" dirty="0" smtClean="0">
                        <a:ln>
                          <a:noFill/>
                        </a:ln>
                        <a:solidFill>
                          <a:schemeClr val="tx1"/>
                        </a:solidFill>
                        <a:effectLst/>
                        <a:uLnTx/>
                        <a:uFillTx/>
                        <a:latin typeface="+mn-lt"/>
                        <a:ea typeface="+mn-ea"/>
                        <a:cs typeface="+mn-cs"/>
                      </a:endParaRPr>
                    </a:p>
                    <a:p>
                      <a:r>
                        <a:rPr kumimoji="0" lang="en-US" sz="1800" b="0" i="0" u="none" strike="noStrike" kern="1200" cap="none" spc="0" normalizeH="0" baseline="0" noProof="0" dirty="0" smtClean="0">
                          <a:ln>
                            <a:noFill/>
                          </a:ln>
                          <a:solidFill>
                            <a:schemeClr val="tx1"/>
                          </a:solidFill>
                          <a:effectLst/>
                          <a:uLnTx/>
                          <a:uFillTx/>
                          <a:latin typeface="+mn-lt"/>
                          <a:ea typeface="+mn-ea"/>
                          <a:cs typeface="+mn-cs"/>
                        </a:rPr>
                        <a:t>Go to the next slide if you need more help</a:t>
                      </a:r>
                      <a:endParaRPr lang="en-US" sz="1400" b="0" dirty="0" smtClean="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255876935"/>
              </p:ext>
            </p:extLst>
          </p:nvPr>
        </p:nvGraphicFramePr>
        <p:xfrm>
          <a:off x="381000" y="228600"/>
          <a:ext cx="8686800" cy="762000"/>
        </p:xfrm>
        <a:graphic>
          <a:graphicData uri="http://schemas.openxmlformats.org/drawingml/2006/table">
            <a:tbl>
              <a:tblPr firstRow="1" bandRow="1">
                <a:tableStyleId>{5C22544A-7EE6-4342-B048-85BDC9FD1C3A}</a:tableStyleId>
              </a:tblPr>
              <a:tblGrid>
                <a:gridCol w="8686800"/>
              </a:tblGrid>
              <a:tr h="762000">
                <a:tc>
                  <a:txBody>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smtClean="0">
                          <a:ln>
                            <a:noFill/>
                          </a:ln>
                          <a:solidFill>
                            <a:srgbClr val="FFFFFF"/>
                          </a:solidFill>
                          <a:effectLst/>
                          <a:uLnTx/>
                          <a:uFillTx/>
                          <a:latin typeface="Arial"/>
                          <a:ea typeface="+mn-ea"/>
                          <a:cs typeface="Arial"/>
                        </a:rPr>
                        <a:t>3.  Assigning classes found in the schedules </a:t>
                      </a:r>
                      <a:r>
                        <a:rPr kumimoji="0" lang="en-US" sz="2400" b="0" i="0" u="none" strike="noStrike" kern="1200" cap="none" spc="0" normalizeH="0" baseline="0" noProof="0" smtClean="0">
                          <a:ln>
                            <a:noFill/>
                          </a:ln>
                          <a:solidFill>
                            <a:srgbClr val="FFFFFF"/>
                          </a:solidFill>
                          <a:effectLst/>
                          <a:uLnTx/>
                          <a:uFillTx/>
                          <a:latin typeface="Arial"/>
                          <a:ea typeface="+mn-ea"/>
                          <a:cs typeface="Arial"/>
                        </a:rPr>
                        <a:t>   </a:t>
                      </a:r>
                      <a:r>
                        <a:rPr kumimoji="0" lang="en-US" sz="1800" b="0" i="0" u="none" strike="noStrike" kern="1200" cap="none" spc="0" normalizeH="0" baseline="0" noProof="0" smtClean="0">
                          <a:ln>
                            <a:noFill/>
                          </a:ln>
                          <a:solidFill>
                            <a:srgbClr val="FFFFFF"/>
                          </a:solidFill>
                          <a:effectLst/>
                          <a:uLnTx/>
                          <a:uFillTx/>
                          <a:latin typeface="Arial"/>
                          <a:ea typeface="+mn-ea"/>
                          <a:cs typeface="Arial"/>
                        </a:rPr>
                        <a:t>7 min</a:t>
                      </a:r>
                    </a:p>
                  </a:txBody>
                  <a:tcPr anchor="ctr">
                    <a:solidFill>
                      <a:srgbClr val="000066"/>
                    </a:solidFill>
                  </a:tcPr>
                </a:tc>
              </a:tr>
            </a:tbl>
          </a:graphicData>
        </a:graphic>
      </p:graphicFrame>
      <p:pic>
        <p:nvPicPr>
          <p:cNvPr id="9" name="~PP1877.WAV">
            <a:hlinkClick r:id="" action="ppaction://media"/>
          </p:cNvPr>
          <p:cNvPicPr>
            <a:picLocks noChangeAspect="1"/>
          </p:cNvPicPr>
          <p:nvPr>
            <a:audioFile r:link="rId1"/>
            <p:extLst>
              <p:ext uri="{DAA4B4D4-6D71-4841-9C94-3DE7FCFB9230}">
                <p14:media xmlns:p14="http://schemas.microsoft.com/office/powerpoint/2010/main" r:embed="rId2">
                  <p14:trim st="1000"/>
                </p14:media>
              </p:ext>
            </p:extLst>
          </p:nvPr>
        </p:nvPicPr>
        <p:blipFill>
          <a:blip r:embed="rId4" cstate="print"/>
          <a:stretch>
            <a:fillRect/>
          </a:stretch>
        </p:blipFill>
        <p:spPr>
          <a:xfrm>
            <a:off x="11514465" y="5589875"/>
            <a:ext cx="549275" cy="549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54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z="1800" b="1">
                <a:solidFill>
                  <a:schemeClr val="tx1"/>
                </a:solidFill>
              </a:rPr>
              <a:pPr/>
              <a:t>21</a:t>
            </a:fld>
            <a:endParaRPr lang="en-US" sz="18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4181571461"/>
              </p:ext>
            </p:extLst>
          </p:nvPr>
        </p:nvGraphicFramePr>
        <p:xfrm>
          <a:off x="381000" y="892567"/>
          <a:ext cx="8915400" cy="5099050"/>
        </p:xfrm>
        <a:graphic>
          <a:graphicData uri="http://schemas.openxmlformats.org/drawingml/2006/table">
            <a:tbl>
              <a:tblPr firstRow="1" bandRow="1">
                <a:tableStyleId>{5C22544A-7EE6-4342-B048-85BDC9FD1C3A}</a:tableStyleId>
              </a:tblPr>
              <a:tblGrid>
                <a:gridCol w="8915400"/>
              </a:tblGrid>
              <a:tr h="5099050">
                <a:tc>
                  <a:txBody>
                    <a:bodyPr/>
                    <a:lstStyle/>
                    <a:p>
                      <a:r>
                        <a:rPr kumimoji="0" lang="en-US" sz="1800" b="1" i="0" u="none" strike="noStrike" kern="1200" cap="none" spc="0" normalizeH="0" baseline="0" noProof="0" smtClean="0">
                          <a:ln>
                            <a:noFill/>
                          </a:ln>
                          <a:solidFill>
                            <a:prstClr val="black"/>
                          </a:solidFill>
                          <a:effectLst/>
                          <a:uLnTx/>
                          <a:uFillTx/>
                          <a:latin typeface="+mn-lt"/>
                          <a:ea typeface="+mn-ea"/>
                          <a:cs typeface="+mn-cs"/>
                        </a:rPr>
                        <a:t>If you already found the answer, you can skip this slide.</a:t>
                      </a:r>
                    </a:p>
                    <a:p>
                      <a:endParaRPr kumimoji="0" lang="en-US" sz="1800" b="1" i="0" u="none" strike="noStrike" kern="1200" cap="none" spc="0" normalizeH="0" baseline="0" noProof="0" smtClean="0">
                        <a:ln>
                          <a:noFill/>
                        </a:ln>
                        <a:solidFill>
                          <a:prstClr val="black"/>
                        </a:solidFill>
                        <a:effectLst/>
                        <a:uLnTx/>
                        <a:uFillTx/>
                        <a:latin typeface="+mn-lt"/>
                        <a:ea typeface="+mn-ea"/>
                        <a:cs typeface="+mn-cs"/>
                      </a:endParaRPr>
                    </a:p>
                    <a:p>
                      <a:r>
                        <a:rPr kumimoji="0" lang="en-US" sz="1800" b="1" i="0" u="none" strike="noStrike" kern="1200" cap="none" spc="0" normalizeH="0" baseline="0" noProof="0" smtClean="0">
                          <a:ln>
                            <a:noFill/>
                          </a:ln>
                          <a:solidFill>
                            <a:prstClr val="black"/>
                          </a:solidFill>
                          <a:effectLst/>
                          <a:uLnTx/>
                          <a:uFillTx/>
                          <a:latin typeface="+mn-lt"/>
                          <a:ea typeface="+mn-ea"/>
                          <a:cs typeface="+mn-cs"/>
                        </a:rPr>
                        <a:t>Bookbinder's </a:t>
                      </a:r>
                      <a:r>
                        <a:rPr kumimoji="0" lang="en-US" sz="1800" b="1" i="0" u="none" strike="noStrike" kern="1200" cap="none" spc="0" normalizeH="0" baseline="0" noProof="0" dirty="0" smtClean="0">
                          <a:ln>
                            <a:noFill/>
                          </a:ln>
                          <a:solidFill>
                            <a:prstClr val="black"/>
                          </a:solidFill>
                          <a:effectLst/>
                          <a:uLnTx/>
                          <a:uFillTx/>
                          <a:latin typeface="+mn-lt"/>
                          <a:ea typeface="+mn-ea"/>
                          <a:cs typeface="+mn-cs"/>
                        </a:rPr>
                        <a:t>Monthly:</a:t>
                      </a:r>
                      <a:endParaRPr lang="en-US" sz="1400" b="1" dirty="0" smtClean="0">
                        <a:solidFill>
                          <a:srgbClr val="000000"/>
                        </a:solidFill>
                      </a:endParaRPr>
                    </a:p>
                    <a:p>
                      <a:endParaRPr lang="en-US" sz="1800" b="1" baseline="0" dirty="0" smtClean="0">
                        <a:solidFill>
                          <a:srgbClr val="000000"/>
                        </a:solidFill>
                      </a:endParaRPr>
                    </a:p>
                    <a:p>
                      <a:r>
                        <a:rPr lang="en-US" sz="1800" b="1" baseline="0" dirty="0" smtClean="0">
                          <a:solidFill>
                            <a:srgbClr val="000000"/>
                          </a:solidFill>
                        </a:rPr>
                        <a:t>Look first in the very detailed outline of class  Z and find</a:t>
                      </a:r>
                      <a:endParaRPr lang="en-US" sz="1800" b="0" baseline="0" dirty="0" smtClean="0">
                        <a:solidFill>
                          <a:srgbClr val="000000"/>
                        </a:solidFill>
                      </a:endParaRPr>
                    </a:p>
                    <a:p>
                      <a:endParaRPr lang="en-US" sz="1800" b="0" baseline="0" dirty="0" smtClean="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mn-lt"/>
                          <a:ea typeface="+mn-ea"/>
                          <a:cs typeface="+mn-cs"/>
                        </a:rPr>
                        <a:t>	116-659  Book industries and trade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mn-lt"/>
                          <a:ea typeface="+mn-ea"/>
                          <a:cs typeface="+mn-cs"/>
                        </a:rPr>
                        <a:t>	     266-276  Book binding.  Book decoration</a:t>
                      </a:r>
                      <a:endParaRPr lang="en-US" sz="1800" b="0" baseline="0" dirty="0" smtClean="0">
                        <a:solidFill>
                          <a:srgbClr val="000000"/>
                        </a:solidFill>
                      </a:endParaRPr>
                    </a:p>
                    <a:p>
                      <a:endParaRPr lang="en-US" sz="1800" b="0" baseline="0" dirty="0" smtClean="0">
                        <a:solidFill>
                          <a:srgbClr val="000000"/>
                        </a:solidFill>
                      </a:endParaRPr>
                    </a:p>
                    <a:p>
                      <a:r>
                        <a:rPr lang="en-US" sz="1800" b="1" baseline="0" dirty="0" smtClean="0">
                          <a:solidFill>
                            <a:srgbClr val="000000"/>
                          </a:solidFill>
                        </a:rPr>
                        <a:t>Then go to the general area in the full schedule of class Z</a:t>
                      </a:r>
                      <a:r>
                        <a:rPr lang="en-US" sz="1800" b="0" baseline="0" dirty="0" smtClean="0">
                          <a:solidFill>
                            <a:srgbClr val="000000"/>
                          </a:solidFill>
                        </a:rPr>
                        <a:t> and find the specific class starting at 266</a:t>
                      </a:r>
                    </a:p>
                    <a:p>
                      <a:endParaRPr lang="en-US" sz="1800" b="1" baseline="0" dirty="0" smtClean="0">
                        <a:solidFill>
                          <a:srgbClr val="000000"/>
                        </a:solidFill>
                      </a:endParaRPr>
                    </a:p>
                    <a:p>
                      <a:r>
                        <a:rPr lang="en-US" sz="1800" b="0" baseline="0" dirty="0" smtClean="0">
                          <a:solidFill>
                            <a:srgbClr val="000000"/>
                          </a:solidFill>
                        </a:rPr>
                        <a:t>	267  Bookbinding &gt; Periodicals.  Serials</a:t>
                      </a:r>
                    </a:p>
                    <a:p>
                      <a:endParaRPr lang="en-US" sz="1800" b="0" baseline="0" dirty="0" smtClean="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n-lt"/>
                          <a:ea typeface="+mn-ea"/>
                          <a:cs typeface="+mn-cs"/>
                        </a:rPr>
                        <a:t>▸B     </a:t>
                      </a:r>
                      <a:r>
                        <a:rPr kumimoji="0" lang="en-US" sz="1800" b="1" i="0" u="none" strike="noStrike" kern="1200" cap="none" spc="0" normalizeH="0" baseline="0" noProof="0" dirty="0" smtClean="0">
                          <a:ln>
                            <a:noFill/>
                          </a:ln>
                          <a:solidFill>
                            <a:srgbClr val="000000"/>
                          </a:solidFill>
                          <a:effectLst/>
                          <a:uLnTx/>
                          <a:uFillTx/>
                          <a:latin typeface="+mn-lt"/>
                          <a:ea typeface="+mn-ea"/>
                          <a:cs typeface="+mn-cs"/>
                        </a:rPr>
                        <a:t>267  Bookbinding &gt; Periodicals.  Serials</a:t>
                      </a:r>
                      <a:endParaRPr kumimoji="0" lang="en-US" sz="1800" b="1" i="0" u="none" strike="noStrike" kern="1200" cap="none" spc="0" normalizeH="0" baseline="0" noProof="0" dirty="0" smtClean="0">
                        <a:ln>
                          <a:noFill/>
                        </a:ln>
                        <a:solidFill>
                          <a:prstClr val="black"/>
                        </a:solidFill>
                        <a:effectLst/>
                        <a:uLnTx/>
                        <a:uFillTx/>
                        <a:latin typeface="+mn-lt"/>
                        <a:ea typeface="+mn-ea"/>
                        <a:cs typeface="+mn-cs"/>
                      </a:endParaRPr>
                    </a:p>
                    <a:p>
                      <a:endParaRPr lang="en-US" sz="1400" b="0" dirty="0" smtClean="0">
                        <a:solidFill>
                          <a:srgbClr val="000000"/>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614815184"/>
              </p:ext>
            </p:extLst>
          </p:nvPr>
        </p:nvGraphicFramePr>
        <p:xfrm>
          <a:off x="381000" y="228600"/>
          <a:ext cx="8915400" cy="396240"/>
        </p:xfrm>
        <a:graphic>
          <a:graphicData uri="http://schemas.openxmlformats.org/drawingml/2006/table">
            <a:tbl>
              <a:tblPr firstRow="1" bandRow="1">
                <a:tableStyleId>{5C22544A-7EE6-4342-B048-85BDC9FD1C3A}</a:tableStyleId>
              </a:tblPr>
              <a:tblGrid>
                <a:gridCol w="8915400"/>
              </a:tblGrid>
              <a:tr h="370840">
                <a:tc>
                  <a:txBody>
                    <a:bodyPr/>
                    <a:lstStyle/>
                    <a:p>
                      <a:pPr algn="ctr"/>
                      <a:r>
                        <a:rPr lang="en-US" sz="2000" smtClean="0">
                          <a:solidFill>
                            <a:schemeClr val="tx1"/>
                          </a:solidFill>
                        </a:rPr>
                        <a:t>3.  Assigning classes found in the schedules</a:t>
                      </a:r>
                      <a:r>
                        <a:rPr lang="en-US" sz="2000" b="0" baseline="0" smtClean="0">
                          <a:solidFill>
                            <a:schemeClr val="tx1"/>
                          </a:solidFill>
                        </a:rPr>
                        <a:t>, </a:t>
                      </a:r>
                      <a:r>
                        <a:rPr lang="en-US" sz="2000" b="0" baseline="0" dirty="0" smtClean="0">
                          <a:solidFill>
                            <a:schemeClr val="tx1"/>
                          </a:solidFill>
                        </a:rPr>
                        <a:t>cont.</a:t>
                      </a:r>
                      <a:endParaRPr lang="en-US" sz="2000" b="0" dirty="0" smtClean="0">
                        <a:solidFill>
                          <a:schemeClr val="tx1"/>
                        </a:solidFill>
                      </a:endParaRPr>
                    </a:p>
                  </a:txBody>
                  <a:tcPr>
                    <a:noFill/>
                  </a:tcPr>
                </a:tc>
              </a:tr>
            </a:tbl>
          </a:graphicData>
        </a:graphic>
      </p:graphicFrame>
      <p:pic>
        <p:nvPicPr>
          <p:cNvPr id="9" name="~PP3288.WAV">
            <a:hlinkClick r:id="" action="ppaction://media"/>
          </p:cNvPr>
          <p:cNvPicPr>
            <a:picLocks noChangeAspect="1"/>
          </p:cNvPicPr>
          <p:nvPr>
            <a:audioFile r:link="rId1"/>
            <p:extLst>
              <p:ext uri="{DAA4B4D4-6D71-4841-9C94-3DE7FCFB9230}">
                <p14:media xmlns:p14="http://schemas.microsoft.com/office/powerpoint/2010/main" r:embed="rId2">
                  <p14:trim st="2433.2486"/>
                </p14:media>
              </p:ext>
            </p:extLst>
          </p:nvPr>
        </p:nvPicPr>
        <p:blipFill>
          <a:blip r:embed="rId4" cstate="print"/>
          <a:stretch>
            <a:fillRect/>
          </a:stretch>
        </p:blipFill>
        <p:spPr>
          <a:xfrm>
            <a:off x="11694246" y="5795200"/>
            <a:ext cx="449263" cy="4492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z="1800" b="1">
                <a:solidFill>
                  <a:schemeClr val="tx1"/>
                </a:solidFill>
              </a:rPr>
              <a:pPr/>
              <a:t>22</a:t>
            </a:fld>
            <a:endParaRPr lang="en-US" sz="18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326078841"/>
              </p:ext>
            </p:extLst>
          </p:nvPr>
        </p:nvGraphicFramePr>
        <p:xfrm>
          <a:off x="381000" y="914400"/>
          <a:ext cx="9296400" cy="5099050"/>
        </p:xfrm>
        <a:graphic>
          <a:graphicData uri="http://schemas.openxmlformats.org/drawingml/2006/table">
            <a:tbl>
              <a:tblPr firstRow="1" bandRow="1">
                <a:tableStyleId>{5C22544A-7EE6-4342-B048-85BDC9FD1C3A}</a:tableStyleId>
              </a:tblPr>
              <a:tblGrid>
                <a:gridCol w="9296400"/>
              </a:tblGrid>
              <a:tr h="5099050">
                <a:tc>
                  <a:txBody>
                    <a:bodyPr/>
                    <a:lstStyle/>
                    <a:p>
                      <a:endParaRPr lang="en-US" sz="1400" b="1" dirty="0" smtClean="0">
                        <a:solidFill>
                          <a:srgbClr val="000000"/>
                        </a:solidFill>
                      </a:endParaRPr>
                    </a:p>
                    <a:p>
                      <a:r>
                        <a:rPr kumimoji="0" lang="en-US" sz="1800" b="1" i="0" u="none" strike="noStrike" kern="1200" cap="none" spc="0" normalizeH="0" baseline="0" noProof="0" dirty="0" smtClean="0">
                          <a:ln>
                            <a:noFill/>
                          </a:ln>
                          <a:solidFill>
                            <a:prstClr val="black"/>
                          </a:solidFill>
                          <a:effectLst/>
                          <a:uLnTx/>
                          <a:uFillTx/>
                          <a:latin typeface="+mn-lt"/>
                          <a:ea typeface="+mn-ea"/>
                          <a:cs typeface="+mn-cs"/>
                        </a:rPr>
                        <a:t>A Bibliography of Publishing through the Ages:</a:t>
                      </a:r>
                      <a:endParaRPr lang="en-US" sz="1400" b="1" dirty="0" smtClean="0">
                        <a:solidFill>
                          <a:srgbClr val="000000"/>
                        </a:solidFill>
                      </a:endParaRPr>
                    </a:p>
                    <a:p>
                      <a:r>
                        <a:rPr lang="en-US" sz="1800" b="1" baseline="0" dirty="0" smtClean="0"/>
                        <a:t>	</a:t>
                      </a:r>
                    </a:p>
                    <a:p>
                      <a:endParaRPr lang="en-US" sz="1800" b="1" baseline="0" dirty="0" smtClean="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baseline="0" dirty="0" smtClean="0">
                          <a:solidFill>
                            <a:srgbClr val="000000"/>
                          </a:solidFill>
                        </a:rPr>
                        <a:t>Look first in the very detailed outline of class  Z.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0" baseline="0" dirty="0" smtClean="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baseline="0" dirty="0" smtClean="0">
                          <a:solidFill>
                            <a:srgbClr val="000000"/>
                          </a:solidFill>
                        </a:rPr>
                        <a:t>Then go to the general area in the full schedule of class Z and find the specific class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0" baseline="0" dirty="0" smtClean="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mn-lt"/>
                          <a:ea typeface="+mn-ea"/>
                          <a:cs typeface="+mn-cs"/>
                        </a:rPr>
                        <a:t>▸C</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smtClean="0">
                        <a:ln>
                          <a:noFill/>
                        </a:ln>
                        <a:solidFill>
                          <a:prstClr val="black"/>
                        </a:solidFill>
                        <a:effectLst/>
                        <a:uLnTx/>
                        <a:uFillTx/>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0" dirty="0" smtClean="0">
                        <a:solidFill>
                          <a:srgbClr val="000000"/>
                        </a:solidFill>
                      </a:endParaRPr>
                    </a:p>
                    <a:p>
                      <a:endParaRPr lang="en-US" sz="1400" b="1" dirty="0" smtClean="0">
                        <a:solidFill>
                          <a:srgbClr val="000000"/>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035636589"/>
              </p:ext>
            </p:extLst>
          </p:nvPr>
        </p:nvGraphicFramePr>
        <p:xfrm>
          <a:off x="457200" y="152400"/>
          <a:ext cx="9144000" cy="396240"/>
        </p:xfrm>
        <a:graphic>
          <a:graphicData uri="http://schemas.openxmlformats.org/drawingml/2006/table">
            <a:tbl>
              <a:tblPr firstRow="1" bandRow="1">
                <a:tableStyleId>{5C22544A-7EE6-4342-B048-85BDC9FD1C3A}</a:tableStyleId>
              </a:tblPr>
              <a:tblGrid>
                <a:gridCol w="9144000"/>
              </a:tblGrid>
              <a:tr h="396240">
                <a:tc>
                  <a:txBody>
                    <a:bodyPr/>
                    <a:lstStyle/>
                    <a:p>
                      <a:pPr algn="ctr"/>
                      <a:r>
                        <a:rPr lang="en-US" sz="2000" smtClean="0">
                          <a:solidFill>
                            <a:schemeClr val="tx1"/>
                          </a:solidFill>
                        </a:rPr>
                        <a:t>3.  Assigning classes found in the schedules</a:t>
                      </a:r>
                      <a:r>
                        <a:rPr lang="en-US" sz="2000" b="0" baseline="0" smtClean="0">
                          <a:solidFill>
                            <a:schemeClr val="tx1"/>
                          </a:solidFill>
                        </a:rPr>
                        <a:t>, </a:t>
                      </a:r>
                      <a:r>
                        <a:rPr lang="en-US" sz="2000" b="0" baseline="0" dirty="0" smtClean="0">
                          <a:solidFill>
                            <a:schemeClr val="tx1"/>
                          </a:solidFill>
                        </a:rPr>
                        <a:t>cont.</a:t>
                      </a:r>
                      <a:endParaRPr lang="en-US" sz="2000" b="0" dirty="0" smtClean="0">
                        <a:solidFill>
                          <a:schemeClr val="tx1"/>
                        </a:solidFill>
                      </a:endParaRPr>
                    </a:p>
                  </a:txBody>
                  <a:tcPr>
                    <a:noFill/>
                  </a:tcPr>
                </a:tc>
              </a:tr>
            </a:tbl>
          </a:graphicData>
        </a:graphic>
      </p:graphicFrame>
      <p:pic>
        <p:nvPicPr>
          <p:cNvPr id="9" name="~PP2203.WAV">
            <a:hlinkClick r:id="" action="ppaction://media"/>
          </p:cNvPr>
          <p:cNvPicPr>
            <a:picLocks noChangeAspect="1"/>
          </p:cNvPicPr>
          <p:nvPr>
            <a:audioFile r:link="rId1"/>
            <p:extLst>
              <p:ext uri="{DAA4B4D4-6D71-4841-9C94-3DE7FCFB9230}">
                <p14:media xmlns:p14="http://schemas.microsoft.com/office/powerpoint/2010/main" r:embed="rId2">
                  <p14:trim st="2508.586"/>
                </p14:media>
              </p:ext>
            </p:extLst>
          </p:nvPr>
        </p:nvPicPr>
        <p:blipFill>
          <a:blip r:embed="rId4" cstate="print"/>
          <a:stretch>
            <a:fillRect/>
          </a:stretch>
        </p:blipFill>
        <p:spPr>
          <a:xfrm>
            <a:off x="11604192" y="5624945"/>
            <a:ext cx="601663" cy="6016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55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z="1800" b="1">
                <a:solidFill>
                  <a:schemeClr val="tx1"/>
                </a:solidFill>
              </a:rPr>
              <a:pPr/>
              <a:t>23</a:t>
            </a:fld>
            <a:endParaRPr lang="en-US" sz="18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257074088"/>
              </p:ext>
            </p:extLst>
          </p:nvPr>
        </p:nvGraphicFramePr>
        <p:xfrm>
          <a:off x="381000" y="914400"/>
          <a:ext cx="9906000" cy="5577840"/>
        </p:xfrm>
        <a:graphic>
          <a:graphicData uri="http://schemas.openxmlformats.org/drawingml/2006/table">
            <a:tbl>
              <a:tblPr firstRow="1" bandRow="1">
                <a:tableStyleId>{5C22544A-7EE6-4342-B048-85BDC9FD1C3A}</a:tableStyleId>
              </a:tblPr>
              <a:tblGrid>
                <a:gridCol w="9906000"/>
              </a:tblGrid>
              <a:tr h="5099050">
                <a:tc>
                  <a:txBody>
                    <a:bodyPr/>
                    <a:lstStyle/>
                    <a:p>
                      <a:r>
                        <a:rPr kumimoji="0" lang="en-US" sz="1800" b="1" i="0" u="none" strike="noStrike" kern="1200" cap="none" spc="0" normalizeH="0" baseline="0" noProof="0" dirty="0" smtClean="0">
                          <a:ln>
                            <a:noFill/>
                          </a:ln>
                          <a:solidFill>
                            <a:prstClr val="black"/>
                          </a:solidFill>
                          <a:effectLst/>
                          <a:uLnTx/>
                          <a:uFillTx/>
                          <a:latin typeface="+mn-lt"/>
                          <a:ea typeface="+mn-ea"/>
                          <a:cs typeface="+mn-cs"/>
                        </a:rPr>
                        <a:t>A Bibliography of Publishing through the Ages</a:t>
                      </a:r>
                      <a:endParaRPr lang="en-US" sz="1400" b="1" dirty="0" smtClean="0">
                        <a:solidFill>
                          <a:srgbClr val="000000"/>
                        </a:solidFill>
                      </a:endParaRPr>
                    </a:p>
                    <a:p>
                      <a:endParaRPr lang="en-US" sz="1800" b="1" baseline="0" dirty="0" smtClean="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baseline="0" dirty="0" smtClean="0">
                          <a:solidFill>
                            <a:srgbClr val="000000"/>
                          </a:solidFill>
                        </a:rPr>
                        <a:t>Look first in the </a:t>
                      </a:r>
                      <a:r>
                        <a:rPr lang="en-US" sz="1800" b="1" baseline="0" dirty="0" smtClean="0">
                          <a:solidFill>
                            <a:srgbClr val="000000"/>
                          </a:solidFill>
                        </a:rPr>
                        <a:t>detailed outline of class  Z</a:t>
                      </a:r>
                      <a:r>
                        <a:rPr lang="en-US" sz="1800" b="0" baseline="0" dirty="0" smtClean="0">
                          <a:solidFill>
                            <a:srgbClr val="000000"/>
                          </a:solidFill>
                        </a:rPr>
                        <a:t>; there you find.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0" baseline="0" dirty="0" smtClean="0">
                        <a:solidFill>
                          <a:srgbClr val="000000"/>
                        </a:solidFill>
                      </a:endParaRPr>
                    </a:p>
                    <a:p>
                      <a:r>
                        <a:rPr lang="en-US" sz="1800" b="0" baseline="0" dirty="0" smtClean="0">
                          <a:solidFill>
                            <a:srgbClr val="000000"/>
                          </a:solidFill>
                        </a:rPr>
                        <a:t>	116-659  Book industries and trade</a:t>
                      </a:r>
                    </a:p>
                    <a:p>
                      <a:r>
                        <a:rPr lang="en-US" sz="1800" b="0" baseline="0" dirty="0" smtClean="0">
                          <a:solidFill>
                            <a:srgbClr val="000000"/>
                          </a:solidFill>
                        </a:rPr>
                        <a:t>	     278- 549 Bookselling and publishing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0" baseline="0" dirty="0" smtClean="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baseline="0" dirty="0" smtClean="0">
                          <a:solidFill>
                            <a:srgbClr val="000000"/>
                          </a:solidFill>
                        </a:rPr>
                        <a:t>Then go to the general area in the </a:t>
                      </a:r>
                      <a:r>
                        <a:rPr lang="en-US" sz="1800" b="1" baseline="0" dirty="0" smtClean="0">
                          <a:solidFill>
                            <a:srgbClr val="000000"/>
                          </a:solidFill>
                        </a:rPr>
                        <a:t>full schedule of class Z. </a:t>
                      </a:r>
                      <a:r>
                        <a:rPr lang="en-US" sz="1800" b="0" baseline="0" dirty="0" smtClean="0">
                          <a:solidFill>
                            <a:srgbClr val="000000"/>
                          </a:solidFill>
                        </a:rPr>
                        <a:t>Start looking at 278 and find the specific class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0" baseline="0" dirty="0" smtClean="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dirty="0" smtClean="0">
                          <a:solidFill>
                            <a:srgbClr val="000000"/>
                          </a:solidFill>
                        </a:rPr>
                        <a:t>	279  </a:t>
                      </a:r>
                      <a:r>
                        <a:rPr lang="en-US" sz="1800" b="0" baseline="0" dirty="0" smtClean="0">
                          <a:solidFill>
                            <a:srgbClr val="000000"/>
                          </a:solidFill>
                        </a:rPr>
                        <a:t>Bookselling and publishing &gt; Bibliography 	[emphasizing the bibliography aspect]</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baseline="0" dirty="0" smtClean="0">
                          <a:solidFill>
                            <a:srgbClr val="000000"/>
                          </a:solidFill>
                        </a:rPr>
                        <a:t>	OR</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baseline="0" dirty="0" smtClean="0">
                          <a:solidFill>
                            <a:srgbClr val="000000"/>
                          </a:solidFill>
                        </a:rPr>
                        <a:t>	280  Bookselling and publishing &gt;  History.  Biography of booksellers &gt; </a:t>
                      </a:r>
                      <a:r>
                        <a:rPr lang="en-US" sz="1800" b="0" baseline="0" smtClean="0">
                          <a:solidFill>
                            <a:srgbClr val="000000"/>
                          </a:solidFill>
                        </a:rPr>
                        <a:t>General </a:t>
                      </a:r>
                      <a:r>
                        <a:rPr lang="en-US" sz="1800" b="0" baseline="0" smtClean="0">
                          <a:solidFill>
                            <a:srgbClr val="000000"/>
                          </a:solidFill>
                        </a:rPr>
                        <a:t>works</a:t>
                      </a:r>
                      <a:br>
                        <a:rPr lang="en-US" sz="1800" b="0" baseline="0" smtClean="0">
                          <a:solidFill>
                            <a:srgbClr val="000000"/>
                          </a:solidFill>
                        </a:rPr>
                      </a:br>
                      <a:r>
                        <a:rPr lang="en-US" sz="1800" b="0" baseline="0" smtClean="0">
                          <a:solidFill>
                            <a:srgbClr val="000000"/>
                          </a:solidFill>
                        </a:rPr>
                        <a:t>						          </a:t>
                      </a:r>
                      <a:r>
                        <a:rPr kumimoji="0" lang="en-US" sz="1800" b="0" i="0" u="none" strike="noStrike" kern="1200" cap="none" spc="0" normalizeH="0" baseline="0" noProof="0" smtClean="0">
                          <a:ln>
                            <a:noFill/>
                          </a:ln>
                          <a:solidFill>
                            <a:srgbClr val="000000"/>
                          </a:solidFill>
                          <a:effectLst/>
                          <a:uLnTx/>
                          <a:uFillTx/>
                          <a:latin typeface="+mn-lt"/>
                          <a:ea typeface="+mn-ea"/>
                          <a:cs typeface="+mn-cs"/>
                        </a:rPr>
                        <a:t>[</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emphasizing the history aspect]</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smtClean="0">
                        <a:ln>
                          <a:noFill/>
                        </a:ln>
                        <a:solidFill>
                          <a:srgbClr val="000000"/>
                        </a:solidFill>
                        <a:effectLst/>
                        <a:uLnTx/>
                        <a:uFillTx/>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mn-lt"/>
                          <a:ea typeface="+mn-ea"/>
                          <a:cs typeface="+mn-cs"/>
                        </a:rPr>
                        <a:t>Note:  There is no class for </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baseline="0" dirty="0" smtClean="0">
                          <a:solidFill>
                            <a:srgbClr val="000000"/>
                          </a:solidFill>
                        </a:rPr>
                        <a:t>	Bookselling and publishing &gt;  History.  Biography of booksellers &gt;Bibliography</a:t>
                      </a: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baseline="0" dirty="0" smtClean="0">
                          <a:solidFill>
                            <a:srgbClr val="000000"/>
                          </a:solidFill>
                        </a:rPr>
                        <a:t>The two broader classes are both options  I prefer the history emphasis, so</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0" baseline="0" dirty="0" smtClean="0">
                        <a:solidFill>
                          <a:srgbClr val="00000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baseline="0" dirty="0" smtClean="0"/>
                        <a:t>▸C     Z280 </a:t>
                      </a:r>
                      <a:r>
                        <a:rPr lang="en-US" sz="1800" b="1" baseline="0" dirty="0" smtClean="0">
                          <a:solidFill>
                            <a:srgbClr val="000000"/>
                          </a:solidFill>
                        </a:rPr>
                        <a:t>Bookselling and publishing &gt;  History.  Biography of booksellers</a:t>
                      </a:r>
                      <a:endParaRPr lang="en-US" sz="18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smtClean="0">
                        <a:solidFill>
                          <a:srgbClr val="000000"/>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471449132"/>
              </p:ext>
            </p:extLst>
          </p:nvPr>
        </p:nvGraphicFramePr>
        <p:xfrm>
          <a:off x="381000" y="228600"/>
          <a:ext cx="12649200" cy="396240"/>
        </p:xfrm>
        <a:graphic>
          <a:graphicData uri="http://schemas.openxmlformats.org/drawingml/2006/table">
            <a:tbl>
              <a:tblPr firstRow="1" bandRow="1">
                <a:tableStyleId>{5C22544A-7EE6-4342-B048-85BDC9FD1C3A}</a:tableStyleId>
              </a:tblPr>
              <a:tblGrid>
                <a:gridCol w="12649200"/>
              </a:tblGrid>
              <a:tr h="370840">
                <a:tc>
                  <a:txBody>
                    <a:bodyPr/>
                    <a:lstStyle/>
                    <a:p>
                      <a:pPr algn="ctr"/>
                      <a:r>
                        <a:rPr lang="en-US" sz="2000" smtClean="0">
                          <a:solidFill>
                            <a:schemeClr val="tx1"/>
                          </a:solidFill>
                        </a:rPr>
                        <a:t>3.  Assigning classes found in the schedules</a:t>
                      </a:r>
                      <a:r>
                        <a:rPr lang="en-US" sz="2000" b="0" baseline="0" smtClean="0">
                          <a:solidFill>
                            <a:schemeClr val="tx1"/>
                          </a:solidFill>
                        </a:rPr>
                        <a:t>, </a:t>
                      </a:r>
                      <a:r>
                        <a:rPr lang="en-US" sz="2000" b="0" baseline="0" dirty="0" smtClean="0">
                          <a:solidFill>
                            <a:schemeClr val="tx1"/>
                          </a:solidFill>
                        </a:rPr>
                        <a:t>cont.</a:t>
                      </a:r>
                      <a:endParaRPr lang="en-US" sz="2000" b="0" dirty="0" smtClean="0">
                        <a:solidFill>
                          <a:schemeClr val="tx1"/>
                        </a:solidFill>
                      </a:endParaRPr>
                    </a:p>
                  </a:txBody>
                  <a:tcPr>
                    <a:noFill/>
                  </a:tcPr>
                </a:tc>
              </a:tr>
            </a:tbl>
          </a:graphicData>
        </a:graphic>
      </p:graphicFrame>
      <p:pic>
        <p:nvPicPr>
          <p:cNvPr id="9" name="~PP158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3944600" y="5334000"/>
            <a:ext cx="525463" cy="5254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408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z="2400" b="1">
                <a:solidFill>
                  <a:schemeClr val="tx1"/>
                </a:solidFill>
              </a:rPr>
              <a:pPr/>
              <a:t>24</a:t>
            </a:fld>
            <a:endParaRPr lang="en-US" sz="24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4026065554"/>
              </p:ext>
            </p:extLst>
          </p:nvPr>
        </p:nvGraphicFramePr>
        <p:xfrm>
          <a:off x="609600" y="2726257"/>
          <a:ext cx="8153400" cy="2977383"/>
        </p:xfrm>
        <a:graphic>
          <a:graphicData uri="http://schemas.openxmlformats.org/drawingml/2006/table">
            <a:tbl>
              <a:tblPr firstRow="1" bandRow="1">
                <a:tableStyleId>{5C22544A-7EE6-4342-B048-85BDC9FD1C3A}</a:tableStyleId>
              </a:tblPr>
              <a:tblGrid>
                <a:gridCol w="8153400"/>
              </a:tblGrid>
              <a:tr h="283977">
                <a:tc>
                  <a:txBody>
                    <a:bodyPr/>
                    <a:lstStyle/>
                    <a:p>
                      <a:pPr algn="ctr">
                        <a:spcBef>
                          <a:spcPts val="800"/>
                        </a:spcBef>
                      </a:pPr>
                      <a:r>
                        <a:rPr lang="en-US" sz="1800" b="1" dirty="0" smtClean="0">
                          <a:solidFill>
                            <a:srgbClr val="000000"/>
                          </a:solidFill>
                        </a:rPr>
                        <a:t>Building  new classes with general tables </a:t>
                      </a:r>
                      <a:r>
                        <a:rPr lang="en-US" sz="1800" b="0" dirty="0" smtClean="0">
                          <a:solidFill>
                            <a:srgbClr val="000000"/>
                          </a:solidFill>
                        </a:rPr>
                        <a:t>[elaborated from p. </a:t>
                      </a:r>
                      <a:r>
                        <a:rPr lang="en-US" sz="1800" b="0" smtClean="0">
                          <a:solidFill>
                            <a:srgbClr val="000000"/>
                          </a:solidFill>
                        </a:rPr>
                        <a:t>~</a:t>
                      </a:r>
                      <a:r>
                        <a:rPr lang="en-US" sz="1800" b="0" smtClean="0">
                          <a:solidFill>
                            <a:srgbClr val="000000"/>
                          </a:solidFill>
                        </a:rPr>
                        <a:t>294 </a:t>
                      </a:r>
                      <a:r>
                        <a:rPr lang="en-US" sz="1800" b="0" smtClean="0">
                          <a:solidFill>
                            <a:srgbClr val="000000"/>
                          </a:solidFill>
                        </a:rPr>
                        <a:t>- </a:t>
                      </a:r>
                      <a:r>
                        <a:rPr lang="en-US" sz="1800" b="0" smtClean="0">
                          <a:solidFill>
                            <a:srgbClr val="000000"/>
                          </a:solidFill>
                        </a:rPr>
                        <a:t>295]</a:t>
                      </a:r>
                      <a:endParaRPr lang="en-US" sz="1800" b="1" dirty="0" smtClean="0">
                        <a:solidFill>
                          <a:srgbClr val="000000"/>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2611623">
                <a:tc>
                  <a:txBody>
                    <a:bodyPr/>
                    <a:lstStyle/>
                    <a:p>
                      <a:pPr>
                        <a:spcBef>
                          <a:spcPts val="800"/>
                        </a:spcBef>
                      </a:pPr>
                      <a:endParaRPr lang="en-US" sz="1800" b="1" dirty="0" smtClean="0">
                        <a:solidFill>
                          <a:srgbClr val="000000"/>
                        </a:solidFill>
                      </a:endParaRPr>
                    </a:p>
                    <a:p>
                      <a:pPr>
                        <a:spcBef>
                          <a:spcPts val="800"/>
                        </a:spcBef>
                      </a:pPr>
                      <a:r>
                        <a:rPr lang="en-US" sz="1800" b="0" dirty="0" smtClean="0">
                          <a:solidFill>
                            <a:srgbClr val="000000"/>
                          </a:solidFill>
                        </a:rPr>
                        <a:t>After the</a:t>
                      </a:r>
                      <a:r>
                        <a:rPr lang="en-US" sz="1800" b="0" baseline="0" dirty="0" smtClean="0">
                          <a:solidFill>
                            <a:srgbClr val="000000"/>
                          </a:solidFill>
                        </a:rPr>
                        <a:t> audio</a:t>
                      </a:r>
                      <a:endParaRPr lang="en-US" sz="1800" b="0" dirty="0" smtClean="0">
                        <a:solidFill>
                          <a:srgbClr val="000000"/>
                        </a:solidFill>
                      </a:endParaRPr>
                    </a:p>
                    <a:p>
                      <a:pPr>
                        <a:spcBef>
                          <a:spcPts val="800"/>
                        </a:spcBef>
                      </a:pPr>
                      <a:r>
                        <a:rPr lang="en-US" sz="1800" b="0" dirty="0" smtClean="0">
                          <a:solidFill>
                            <a:srgbClr val="000000"/>
                          </a:solidFill>
                        </a:rPr>
                        <a:t>On p. </a:t>
                      </a:r>
                      <a:r>
                        <a:rPr lang="en-US" sz="1800" b="0" u="none" smtClean="0">
                          <a:solidFill>
                            <a:srgbClr val="000000"/>
                          </a:solidFill>
                        </a:rPr>
                        <a:t>~</a:t>
                      </a:r>
                      <a:r>
                        <a:rPr lang="en-US" sz="1800" b="0" u="none" smtClean="0">
                          <a:solidFill>
                            <a:srgbClr val="000000"/>
                          </a:solidFill>
                        </a:rPr>
                        <a:t>294,</a:t>
                      </a:r>
                      <a:r>
                        <a:rPr lang="en-US" sz="1800" b="0" smtClean="0">
                          <a:solidFill>
                            <a:srgbClr val="000000"/>
                          </a:solidFill>
                        </a:rPr>
                        <a:t> </a:t>
                      </a:r>
                      <a:r>
                        <a:rPr lang="en-US" sz="1800" b="0" dirty="0" smtClean="0">
                          <a:solidFill>
                            <a:srgbClr val="000000"/>
                          </a:solidFill>
                        </a:rPr>
                        <a:t>read the whole box at the top, Explanation of tables</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75840170"/>
              </p:ext>
            </p:extLst>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484462197"/>
              </p:ext>
            </p:extLst>
          </p:nvPr>
        </p:nvGraphicFramePr>
        <p:xfrm>
          <a:off x="609600" y="228600"/>
          <a:ext cx="8229600" cy="1676400"/>
        </p:xfrm>
        <a:graphic>
          <a:graphicData uri="http://schemas.openxmlformats.org/drawingml/2006/table">
            <a:tbl>
              <a:tblPr firstRow="1" bandRow="1">
                <a:tableStyleId>{5C22544A-7EE6-4342-B048-85BDC9FD1C3A}</a:tableStyleId>
              </a:tblPr>
              <a:tblGrid>
                <a:gridCol w="8229600"/>
              </a:tblGrid>
              <a:tr h="16764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FFFF"/>
                          </a:solidFill>
                          <a:effectLst/>
                          <a:uLnTx/>
                          <a:uFillTx/>
                          <a:latin typeface="Arial"/>
                          <a:ea typeface="+mn-ea"/>
                          <a:cs typeface="Arial"/>
                        </a:rPr>
                        <a:t>4.  Building new classes using tables. </a:t>
                      </a:r>
                      <a:r>
                        <a:rPr kumimoji="0" lang="en-US" sz="2000" b="0" i="0" u="none" strike="noStrike" kern="1200" cap="none" spc="0" normalizeH="0" baseline="0" noProof="0" smtClean="0">
                          <a:ln>
                            <a:noFill/>
                          </a:ln>
                          <a:solidFill>
                            <a:srgbClr val="FFFFFF"/>
                          </a:solidFill>
                          <a:effectLst/>
                          <a:uLnTx/>
                          <a:uFillTx/>
                          <a:latin typeface="Arial"/>
                          <a:ea typeface="+mn-ea"/>
                          <a:cs typeface="Arial"/>
                        </a:rPr>
                        <a:t>  </a:t>
                      </a:r>
                      <a:r>
                        <a:rPr kumimoji="0" lang="en-US" sz="1800" b="0" i="0" u="none" strike="noStrike" kern="1200" cap="none" spc="0" normalizeH="0" baseline="0" noProof="0" smtClean="0">
                          <a:ln>
                            <a:noFill/>
                          </a:ln>
                          <a:solidFill>
                            <a:srgbClr val="FFFFFF"/>
                          </a:solidFill>
                          <a:effectLst/>
                          <a:uLnTx/>
                          <a:uFillTx/>
                          <a:latin typeface="Arial"/>
                          <a:ea typeface="+mn-ea"/>
                          <a:cs typeface="Arial"/>
                        </a:rPr>
                        <a:t> 13 (+20) min</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800" b="1" i="0" u="none" strike="noStrike" kern="1200" cap="none" spc="-20" normalizeH="0" baseline="0" noProof="0" smtClean="0">
                          <a:ln>
                            <a:noFill/>
                          </a:ln>
                          <a:solidFill>
                            <a:srgbClr val="FFFFFF"/>
                          </a:solidFill>
                          <a:effectLst/>
                          <a:uLnTx/>
                          <a:uFillTx/>
                          <a:latin typeface="Arial"/>
                          <a:ea typeface="+mn-ea"/>
                          <a:cs typeface="Arial"/>
                        </a:rPr>
                        <a:t>Some parts optional, all required if you chose LCC for Assignment 13.2</a:t>
                      </a:r>
                      <a:br>
                        <a:rPr kumimoji="0" lang="en-US" sz="1800" b="1" i="0" u="none" strike="noStrike" kern="1200" cap="none" spc="-20" normalizeH="0" baseline="0" noProof="0" smtClean="0">
                          <a:ln>
                            <a:noFill/>
                          </a:ln>
                          <a:solidFill>
                            <a:srgbClr val="FFFFFF"/>
                          </a:solidFill>
                          <a:effectLst/>
                          <a:uLnTx/>
                          <a:uFillTx/>
                          <a:latin typeface="Arial"/>
                          <a:ea typeface="+mn-ea"/>
                          <a:cs typeface="Arial"/>
                        </a:rPr>
                      </a:br>
                      <a:r>
                        <a:rPr kumimoji="0" lang="en-US" sz="1800" b="1" i="0" u="none" strike="noStrike" kern="1200" cap="none" spc="-20" normalizeH="0" baseline="0" noProof="0" smtClean="0">
                          <a:ln>
                            <a:noFill/>
                          </a:ln>
                          <a:solidFill>
                            <a:srgbClr val="FFFFFF"/>
                          </a:solidFill>
                          <a:effectLst/>
                          <a:uLnTx/>
                          <a:uFillTx/>
                          <a:latin typeface="Arial"/>
                          <a:ea typeface="+mn-ea"/>
                          <a:cs typeface="Arial"/>
                        </a:rPr>
                        <a:t>Details when you come to Slide 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Arial"/>
                      </a:endParaRPr>
                    </a:p>
                  </a:txBody>
                  <a:tcPr anchor="ctr">
                    <a:solidFill>
                      <a:srgbClr val="000066"/>
                    </a:solidFill>
                  </a:tcPr>
                </a:tc>
              </a:tr>
            </a:tbl>
          </a:graphicData>
        </a:graphic>
      </p:graphicFrame>
      <p:pic>
        <p:nvPicPr>
          <p:cNvPr id="9" name="~PP387.WAV">
            <a:hlinkClick r:id="" action="ppaction://media"/>
          </p:cNvPr>
          <p:cNvPicPr>
            <a:picLocks noChangeAspect="1"/>
          </p:cNvPicPr>
          <p:nvPr>
            <a:audioFile r:link="rId1"/>
            <p:extLst>
              <p:ext uri="{DAA4B4D4-6D71-4841-9C94-3DE7FCFB9230}">
                <p14:media xmlns:p14="http://schemas.microsoft.com/office/powerpoint/2010/main" r:embed="rId2">
                  <p14:trim st="3255.5628" end="20347.9366"/>
                </p14:media>
              </p:ext>
            </p:extLst>
          </p:nvPr>
        </p:nvPicPr>
        <p:blipFill>
          <a:blip r:embed="rId4" cstate="print"/>
          <a:stretch>
            <a:fillRect/>
          </a:stretch>
        </p:blipFill>
        <p:spPr>
          <a:xfrm>
            <a:off x="11152909" y="5703640"/>
            <a:ext cx="549275" cy="549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7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201400" y="6400800"/>
            <a:ext cx="3238500" cy="457200"/>
          </a:xfrm>
          <a:noFill/>
        </p:spPr>
        <p:txBody>
          <a:bodyPr/>
          <a:lstStyle/>
          <a:p>
            <a:fld id="{377A5EB6-31DF-49C5-A368-99503CA30BC6}" type="slidenum">
              <a:rPr lang="en-US" sz="1800" b="1">
                <a:solidFill>
                  <a:schemeClr val="tx1"/>
                </a:solidFill>
              </a:rPr>
              <a:pPr/>
              <a:t>25</a:t>
            </a:fld>
            <a:endParaRPr lang="en-US" sz="18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666200643"/>
              </p:ext>
            </p:extLst>
          </p:nvPr>
        </p:nvGraphicFramePr>
        <p:xfrm>
          <a:off x="381000" y="914400"/>
          <a:ext cx="7543800" cy="5562854"/>
        </p:xfrm>
        <a:graphic>
          <a:graphicData uri="http://schemas.openxmlformats.org/drawingml/2006/table">
            <a:tbl>
              <a:tblPr firstRow="1" bandRow="1">
                <a:tableStyleId>{5C22544A-7EE6-4342-B048-85BDC9FD1C3A}</a:tableStyleId>
              </a:tblPr>
              <a:tblGrid>
                <a:gridCol w="7543800"/>
              </a:tblGrid>
              <a:tr h="463550">
                <a:tc>
                  <a:txBody>
                    <a:bodyPr/>
                    <a:lstStyle/>
                    <a:p>
                      <a:pPr marL="0" marR="0" indent="0" algn="ctr" defTabSz="914400" rtl="0" eaLnBrk="1" fontAlgn="auto" latinLnBrk="0" hangingPunct="1">
                        <a:lnSpc>
                          <a:spcPct val="100000"/>
                        </a:lnSpc>
                        <a:spcBef>
                          <a:spcPts val="800"/>
                        </a:spcBef>
                        <a:spcAft>
                          <a:spcPts val="0"/>
                        </a:spcAft>
                        <a:buClrTx/>
                        <a:buSzTx/>
                        <a:buFontTx/>
                        <a:buNone/>
                        <a:tabLst/>
                        <a:defRPr/>
                      </a:pPr>
                      <a:r>
                        <a:rPr lang="en-US" sz="1800" b="1" dirty="0" smtClean="0">
                          <a:solidFill>
                            <a:srgbClr val="000000"/>
                          </a:solidFill>
                        </a:rPr>
                        <a:t>Building  new classes with general tables </a:t>
                      </a:r>
                      <a:r>
                        <a:rPr lang="en-US" sz="1800" b="0" dirty="0" smtClean="0">
                          <a:solidFill>
                            <a:schemeClr val="tx1"/>
                          </a:solidFill>
                        </a:rPr>
                        <a:t>[elaborated from p. </a:t>
                      </a:r>
                      <a:r>
                        <a:rPr lang="en-US" sz="1800" b="0" smtClean="0">
                          <a:solidFill>
                            <a:schemeClr val="tx1"/>
                          </a:solidFill>
                        </a:rPr>
                        <a:t>~</a:t>
                      </a:r>
                      <a:r>
                        <a:rPr lang="en-US" sz="1800" b="0" smtClean="0">
                          <a:solidFill>
                            <a:schemeClr val="tx1"/>
                          </a:solidFill>
                        </a:rPr>
                        <a:t>294-295]</a:t>
                      </a:r>
                      <a:r>
                        <a:rPr lang="en-US" sz="1800" b="0" baseline="0" smtClean="0">
                          <a:solidFill>
                            <a:schemeClr val="tx1"/>
                          </a:solidFill>
                        </a:rPr>
                        <a:t> </a:t>
                      </a:r>
                      <a:r>
                        <a:rPr lang="en-US" sz="1800" b="0" baseline="0" dirty="0" smtClean="0">
                          <a:solidFill>
                            <a:schemeClr val="tx1"/>
                          </a:solidFill>
                        </a:rPr>
                        <a:t>, cont.</a:t>
                      </a:r>
                      <a:endParaRPr lang="en-US" sz="1800" dirty="0" smtClean="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5099050">
                <a:tc>
                  <a:txBody>
                    <a:bodyPr/>
                    <a:lstStyle/>
                    <a:p>
                      <a:pPr>
                        <a:spcBef>
                          <a:spcPts val="800"/>
                        </a:spcBef>
                      </a:pPr>
                      <a:endParaRPr lang="en-US" sz="600" b="1" dirty="0" smtClean="0">
                        <a:solidFill>
                          <a:srgbClr val="000000"/>
                        </a:solidFill>
                      </a:endParaRPr>
                    </a:p>
                    <a:p>
                      <a:r>
                        <a:rPr lang="en-US" sz="1800" b="1" baseline="0" dirty="0" smtClean="0"/>
                        <a:t>Example 1.1.  History of Bookselling in France:   </a:t>
                      </a:r>
                      <a:r>
                        <a:rPr lang="en-US" sz="1800" b="1" baseline="0" dirty="0" smtClean="0">
                          <a:solidFill>
                            <a:srgbClr val="000000"/>
                          </a:solidFill>
                        </a:rPr>
                        <a:t>Z305 </a:t>
                      </a:r>
                      <a:endParaRPr lang="en-US" sz="1800" b="1" baseline="0" dirty="0" smtClean="0"/>
                    </a:p>
                    <a:p>
                      <a:pPr>
                        <a:spcBef>
                          <a:spcPts val="1000"/>
                        </a:spcBef>
                      </a:pPr>
                      <a:r>
                        <a:rPr lang="en-US" sz="1800" baseline="0" dirty="0" smtClean="0"/>
                        <a:t>Z303-310 Book selling and publishing &gt; France (Table Z7)</a:t>
                      </a:r>
                    </a:p>
                    <a:p>
                      <a:pPr>
                        <a:spcBef>
                          <a:spcPts val="1000"/>
                        </a:spcBef>
                      </a:pPr>
                      <a:r>
                        <a:rPr lang="en-US" sz="1800" baseline="0" dirty="0" smtClean="0"/>
                        <a:t>In Table Z7 we find	2   History. Biography</a:t>
                      </a:r>
                    </a:p>
                    <a:p>
                      <a:pPr>
                        <a:lnSpc>
                          <a:spcPct val="90000"/>
                        </a:lnSpc>
                        <a:spcBef>
                          <a:spcPts val="1000"/>
                        </a:spcBef>
                      </a:pPr>
                      <a:r>
                        <a:rPr lang="en-US" sz="1800" baseline="0" dirty="0" smtClean="0"/>
                        <a:t>Thus: </a:t>
                      </a:r>
                      <a:r>
                        <a:rPr lang="en-US" sz="1800" b="0" baseline="0" dirty="0" smtClean="0"/>
                        <a:t>Bookselling in France.  History  	   Z303</a:t>
                      </a:r>
                    </a:p>
                    <a:p>
                      <a:pPr>
                        <a:lnSpc>
                          <a:spcPct val="90000"/>
                        </a:lnSpc>
                        <a:spcBef>
                          <a:spcPts val="0"/>
                        </a:spcBef>
                      </a:pPr>
                      <a:r>
                        <a:rPr lang="en-US" sz="1800" b="0" baseline="0" dirty="0" smtClean="0">
                          <a:solidFill>
                            <a:srgbClr val="000000"/>
                          </a:solidFill>
                        </a:rPr>
                        <a:t>				+       2</a:t>
                      </a:r>
                    </a:p>
                    <a:p>
                      <a:pPr>
                        <a:lnSpc>
                          <a:spcPct val="90000"/>
                        </a:lnSpc>
                        <a:spcBef>
                          <a:spcPts val="0"/>
                        </a:spcBef>
                      </a:pPr>
                      <a:r>
                        <a:rPr lang="en-US" sz="1800" b="0" baseline="0" dirty="0" smtClean="0">
                          <a:solidFill>
                            <a:srgbClr val="000000"/>
                          </a:solidFill>
                        </a:rPr>
                        <a:t>				= Z305 </a:t>
                      </a:r>
                    </a:p>
                    <a:p>
                      <a:pPr>
                        <a:spcBef>
                          <a:spcPts val="0"/>
                        </a:spcBef>
                      </a:pPr>
                      <a:endParaRPr lang="en-US" sz="800" b="1" baseline="0" dirty="0" smtClean="0">
                        <a:solidFill>
                          <a:srgbClr val="000000"/>
                        </a:solidFill>
                      </a:endParaRPr>
                    </a:p>
                    <a:p>
                      <a:r>
                        <a:rPr lang="en-US" sz="1800" b="1" baseline="0" dirty="0" smtClean="0"/>
                        <a:t>Example 1.2.  History of bookselling in Ireland: Z331.3</a:t>
                      </a:r>
                    </a:p>
                    <a:p>
                      <a:pPr>
                        <a:spcBef>
                          <a:spcPts val="1000"/>
                        </a:spcBef>
                      </a:pPr>
                      <a:r>
                        <a:rPr lang="en-US" sz="1800" baseline="0" dirty="0" smtClean="0"/>
                        <a:t>Z331  Book selling and publishing /Ireland (Table Z8)</a:t>
                      </a:r>
                    </a:p>
                    <a:p>
                      <a:pPr>
                        <a:spcBef>
                          <a:spcPts val="1000"/>
                        </a:spcBef>
                      </a:pPr>
                      <a:r>
                        <a:rPr lang="en-US" sz="1800" baseline="0" dirty="0" smtClean="0"/>
                        <a:t>In Table Z8 we find	History. Biography  .3</a:t>
                      </a:r>
                    </a:p>
                    <a:p>
                      <a:pPr>
                        <a:spcBef>
                          <a:spcPts val="1000"/>
                        </a:spcBef>
                      </a:pPr>
                      <a:r>
                        <a:rPr lang="en-US" sz="1800" baseline="0" dirty="0" smtClean="0"/>
                        <a:t>Thus: </a:t>
                      </a:r>
                      <a:r>
                        <a:rPr lang="en-US" sz="1800" b="0" baseline="0" dirty="0" smtClean="0"/>
                        <a:t>Z331.3 Bookselling in Ireland.  History</a:t>
                      </a:r>
                      <a:r>
                        <a:rPr lang="en-US" sz="1800" b="1" baseline="0" dirty="0" smtClean="0"/>
                        <a:t>	     </a:t>
                      </a:r>
                      <a:r>
                        <a:rPr lang="en-US" sz="1800" b="0" baseline="0" dirty="0" smtClean="0"/>
                        <a:t>Z331</a:t>
                      </a:r>
                      <a:endParaRPr lang="en-US" sz="1800" b="1" baseline="0" dirty="0" smtClean="0"/>
                    </a:p>
                    <a:p>
                      <a:pPr>
                        <a:spcBef>
                          <a:spcPts val="0"/>
                        </a:spcBef>
                      </a:pPr>
                      <a:r>
                        <a:rPr lang="en-US" sz="1800" b="1" baseline="0" dirty="0" smtClean="0"/>
                        <a:t>					</a:t>
                      </a:r>
                      <a:r>
                        <a:rPr lang="en-US" sz="1800" b="0" baseline="0" dirty="0" smtClean="0"/>
                        <a:t>+         0.3</a:t>
                      </a:r>
                    </a:p>
                    <a:p>
                      <a:pPr>
                        <a:spcBef>
                          <a:spcPts val="0"/>
                        </a:spcBef>
                      </a:pPr>
                      <a:r>
                        <a:rPr lang="en-US" sz="1800" b="0" baseline="0" dirty="0" smtClean="0"/>
                        <a:t>					=   Z331.3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800" b="0" baseline="0" dirty="0" smtClean="0"/>
                        <a:t>Note: While Ireland has only one number, we can tell from the parenthetical notation (Table Z8) that it can be subdivided further by built classes.</a:t>
                      </a:r>
                      <a:endParaRPr lang="en-US" sz="1800" b="1" dirty="0" smtClean="0">
                        <a:solidFill>
                          <a:srgbClr val="000000"/>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068959204"/>
              </p:ext>
            </p:extLst>
          </p:nvPr>
        </p:nvGraphicFramePr>
        <p:xfrm>
          <a:off x="381000" y="228600"/>
          <a:ext cx="7543800" cy="396240"/>
        </p:xfrm>
        <a:graphic>
          <a:graphicData uri="http://schemas.openxmlformats.org/drawingml/2006/table">
            <a:tbl>
              <a:tblPr firstRow="1" bandRow="1">
                <a:tableStyleId>{5C22544A-7EE6-4342-B048-85BDC9FD1C3A}</a:tableStyleId>
              </a:tblPr>
              <a:tblGrid>
                <a:gridCol w="75438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smtClean="0">
                          <a:solidFill>
                            <a:schemeClr val="tx1"/>
                          </a:solidFill>
                        </a:rPr>
                        <a:t>4.</a:t>
                      </a:r>
                      <a:r>
                        <a:rPr lang="en-US" sz="2000" baseline="0" smtClean="0">
                          <a:solidFill>
                            <a:schemeClr val="tx1"/>
                          </a:solidFill>
                        </a:rPr>
                        <a:t>  </a:t>
                      </a:r>
                      <a:r>
                        <a:rPr lang="en-US" sz="2000" smtClean="0">
                          <a:solidFill>
                            <a:schemeClr val="tx1"/>
                          </a:solidFill>
                        </a:rPr>
                        <a:t>Building </a:t>
                      </a:r>
                      <a:r>
                        <a:rPr lang="en-US" sz="2000" dirty="0" smtClean="0">
                          <a:solidFill>
                            <a:schemeClr val="tx1"/>
                          </a:solidFill>
                        </a:rPr>
                        <a:t>new classes using tables</a:t>
                      </a:r>
                      <a:r>
                        <a:rPr lang="en-US" sz="2000" b="0" baseline="0" dirty="0" smtClean="0">
                          <a:solidFill>
                            <a:schemeClr val="tx1"/>
                          </a:solidFill>
                        </a:rPr>
                        <a:t>, cont.</a:t>
                      </a:r>
                      <a:endParaRPr lang="en-US" sz="2000" dirty="0">
                        <a:solidFill>
                          <a:schemeClr val="tx1"/>
                        </a:solidFill>
                      </a:endParaRPr>
                    </a:p>
                  </a:txBody>
                  <a:tcPr>
                    <a:no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48432336"/>
              </p:ext>
            </p:extLst>
          </p:nvPr>
        </p:nvGraphicFramePr>
        <p:xfrm>
          <a:off x="8458200" y="152400"/>
          <a:ext cx="6096000" cy="6256020"/>
        </p:xfrm>
        <a:graphic>
          <a:graphicData uri="http://schemas.openxmlformats.org/drawingml/2006/table">
            <a:tbl>
              <a:tblPr/>
              <a:tblGrid>
                <a:gridCol w="4114800"/>
                <a:gridCol w="914400"/>
                <a:gridCol w="1066800"/>
              </a:tblGrid>
              <a:tr h="0">
                <a:tc gridSpan="3">
                  <a:txBody>
                    <a:bodyPr/>
                    <a:lstStyle/>
                    <a:p>
                      <a:pPr marL="0" marR="0" algn="ctr">
                        <a:spcBef>
                          <a:spcPts val="585"/>
                        </a:spcBef>
                        <a:spcAft>
                          <a:spcPts val="285"/>
                        </a:spcAft>
                      </a:pPr>
                      <a:r>
                        <a:rPr lang="en-US" sz="1800" b="1" kern="1400" dirty="0" smtClean="0">
                          <a:solidFill>
                            <a:srgbClr val="000000"/>
                          </a:solidFill>
                          <a:latin typeface="+mn-lt"/>
                          <a:ea typeface="Calibri"/>
                        </a:rPr>
                        <a:t>Tables </a:t>
                      </a:r>
                      <a:r>
                        <a:rPr lang="en-US" sz="1800" b="1" kern="1400" dirty="0">
                          <a:solidFill>
                            <a:srgbClr val="000000"/>
                          </a:solidFill>
                          <a:latin typeface="+mn-lt"/>
                          <a:ea typeface="Calibri"/>
                        </a:rPr>
                        <a:t>Z7	</a:t>
                      </a:r>
                      <a:r>
                        <a:rPr lang="en-US" sz="1800" b="1" kern="1400" dirty="0" smtClean="0">
                          <a:solidFill>
                            <a:srgbClr val="000000"/>
                          </a:solidFill>
                          <a:latin typeface="+mn-lt"/>
                          <a:ea typeface="Calibri"/>
                        </a:rPr>
                        <a:t>and Z8 </a:t>
                      </a:r>
                      <a:r>
                        <a:rPr lang="en-US" sz="1800" b="0" kern="1400" dirty="0" smtClean="0">
                          <a:solidFill>
                            <a:srgbClr val="000000"/>
                          </a:solidFill>
                          <a:latin typeface="+mn-lt"/>
                          <a:ea typeface="Calibri"/>
                        </a:rPr>
                        <a:t>(LCC</a:t>
                      </a:r>
                      <a:r>
                        <a:rPr lang="en-US" sz="1800" b="0" kern="1400" baseline="0" dirty="0" smtClean="0">
                          <a:solidFill>
                            <a:srgbClr val="000000"/>
                          </a:solidFill>
                          <a:latin typeface="+mn-lt"/>
                          <a:ea typeface="Calibri"/>
                        </a:rPr>
                        <a:t> excerpt </a:t>
                      </a:r>
                      <a:r>
                        <a:rPr lang="en-US" sz="1800" b="0" kern="1400" dirty="0" smtClean="0">
                          <a:solidFill>
                            <a:srgbClr val="000000"/>
                          </a:solidFill>
                          <a:latin typeface="+mn-lt"/>
                          <a:ea typeface="Calibri"/>
                        </a:rPr>
                        <a:t>p. 54-55 )</a:t>
                      </a:r>
                      <a:br>
                        <a:rPr lang="en-US" sz="1800" b="0" kern="1400" dirty="0" smtClean="0">
                          <a:solidFill>
                            <a:srgbClr val="000000"/>
                          </a:solidFill>
                          <a:latin typeface="+mn-lt"/>
                          <a:ea typeface="Calibri"/>
                        </a:rPr>
                      </a:br>
                      <a:r>
                        <a:rPr lang="en-US" sz="1800" b="0" kern="1400" dirty="0" smtClean="0">
                          <a:solidFill>
                            <a:srgbClr val="000000"/>
                          </a:solidFill>
                          <a:latin typeface="+mn-lt"/>
                          <a:ea typeface="Calibri"/>
                        </a:rPr>
                        <a:t>Also Assignments</a:t>
                      </a:r>
                      <a:r>
                        <a:rPr lang="en-US" sz="1800" b="0" kern="1400" baseline="0" dirty="0" smtClean="0">
                          <a:solidFill>
                            <a:srgbClr val="000000"/>
                          </a:solidFill>
                          <a:latin typeface="+mn-lt"/>
                          <a:ea typeface="Calibri"/>
                        </a:rPr>
                        <a:t> p. </a:t>
                      </a:r>
                      <a:r>
                        <a:rPr lang="en-US" sz="1800" b="0" kern="1400" baseline="0" smtClean="0">
                          <a:solidFill>
                            <a:srgbClr val="000000"/>
                          </a:solidFill>
                          <a:latin typeface="+mn-lt"/>
                          <a:ea typeface="Calibri"/>
                        </a:rPr>
                        <a:t>~</a:t>
                      </a:r>
                      <a:r>
                        <a:rPr lang="en-US" sz="1800" b="0" kern="1400" baseline="0" smtClean="0">
                          <a:solidFill>
                            <a:srgbClr val="000000"/>
                          </a:solidFill>
                          <a:latin typeface="+mn-lt"/>
                          <a:ea typeface="Calibri"/>
                        </a:rPr>
                        <a:t>295, </a:t>
                      </a:r>
                      <a:r>
                        <a:rPr lang="en-US" sz="1800" b="0" kern="1400" baseline="0" dirty="0" smtClean="0">
                          <a:solidFill>
                            <a:srgbClr val="000000"/>
                          </a:solidFill>
                          <a:latin typeface="+mn-lt"/>
                          <a:ea typeface="Calibri"/>
                        </a:rPr>
                        <a:t>reformatted here</a:t>
                      </a:r>
                      <a:r>
                        <a:rPr lang="en-US" sz="1800" kern="1400" dirty="0">
                          <a:solidFill>
                            <a:srgbClr val="000000"/>
                          </a:solidFill>
                          <a:latin typeface="+mn-lt"/>
                          <a:ea typeface="Calibri"/>
                        </a:rPr>
                        <a:t>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0">
                <a:tc gridSpan="3">
                  <a:txBody>
                    <a:bodyPr/>
                    <a:lstStyle/>
                    <a:p>
                      <a:pPr marL="0" marR="0">
                        <a:spcBef>
                          <a:spcPts val="585"/>
                        </a:spcBef>
                        <a:spcAft>
                          <a:spcPts val="285"/>
                        </a:spcAft>
                      </a:pPr>
                      <a:r>
                        <a:rPr lang="en-US" sz="1800" u="sng" kern="1400" dirty="0">
                          <a:solidFill>
                            <a:srgbClr val="000000"/>
                          </a:solidFill>
                          <a:latin typeface="+mn-lt"/>
                          <a:ea typeface="Calibri"/>
                        </a:rPr>
                        <a:t>Add</a:t>
                      </a:r>
                      <a:r>
                        <a:rPr lang="en-US" sz="1800" kern="1400" dirty="0">
                          <a:solidFill>
                            <a:srgbClr val="000000"/>
                          </a:solidFill>
                          <a:latin typeface="+mn-lt"/>
                          <a:ea typeface="Calibri"/>
                        </a:rPr>
                        <a:t> the appropriate number from this table to the first number of the classification number span to which the table applies.</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0">
                <a:tc>
                  <a:txBody>
                    <a:bodyPr/>
                    <a:lstStyle/>
                    <a:p>
                      <a:pPr marL="0" marR="0">
                        <a:spcBef>
                          <a:spcPts val="585"/>
                        </a:spcBef>
                        <a:spcAft>
                          <a:spcPts val="285"/>
                        </a:spcAft>
                      </a:pPr>
                      <a:endParaRPr lang="en-US" sz="1600" kern="1400" dirty="0">
                        <a:solidFill>
                          <a:srgbClr val="000000"/>
                        </a:solidFill>
                        <a:latin typeface="+mn-lt"/>
                        <a:ea typeface="Calibri"/>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585"/>
                        </a:spcBef>
                        <a:spcAft>
                          <a:spcPts val="285"/>
                        </a:spcAft>
                      </a:pPr>
                      <a:r>
                        <a:rPr lang="en-US" sz="1600" b="1" kern="1400" dirty="0" smtClean="0">
                          <a:solidFill>
                            <a:srgbClr val="000000"/>
                          </a:solidFill>
                          <a:latin typeface="+mn-lt"/>
                          <a:ea typeface="Calibri"/>
                        </a:rPr>
                        <a:t>Z7</a:t>
                      </a:r>
                      <a:endParaRPr lang="en-US" sz="1600" b="1" kern="1400" dirty="0">
                        <a:solidFill>
                          <a:srgbClr val="000000"/>
                        </a:solidFill>
                        <a:latin typeface="+mn-lt"/>
                        <a:ea typeface="Calibri"/>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585"/>
                        </a:spcBef>
                        <a:spcAft>
                          <a:spcPts val="285"/>
                        </a:spcAft>
                      </a:pPr>
                      <a:r>
                        <a:rPr lang="en-US" sz="1600" b="1" kern="1400" dirty="0" smtClean="0">
                          <a:solidFill>
                            <a:srgbClr val="000000"/>
                          </a:solidFill>
                          <a:latin typeface="+mn-lt"/>
                          <a:ea typeface="Calibri"/>
                        </a:rPr>
                        <a:t>Z8</a:t>
                      </a:r>
                      <a:endParaRPr lang="en-US" sz="1600" b="1" kern="1400" dirty="0">
                        <a:solidFill>
                          <a:srgbClr val="000000"/>
                        </a:solidFill>
                        <a:latin typeface="+mn-lt"/>
                        <a:ea typeface="Calibri"/>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spcBef>
                          <a:spcPts val="585"/>
                        </a:spcBef>
                        <a:spcAft>
                          <a:spcPts val="285"/>
                        </a:spcAft>
                      </a:pPr>
                      <a:r>
                        <a:rPr lang="en-US" sz="1600" kern="1400" dirty="0" smtClean="0">
                          <a:solidFill>
                            <a:srgbClr val="000000"/>
                          </a:solidFill>
                          <a:latin typeface="+mn-lt"/>
                          <a:ea typeface="Calibri"/>
                        </a:rPr>
                        <a:t>General </a:t>
                      </a:r>
                      <a:r>
                        <a:rPr lang="en-US" sz="1600" kern="1400" dirty="0">
                          <a:solidFill>
                            <a:srgbClr val="000000"/>
                          </a:solidFill>
                          <a:latin typeface="+mn-lt"/>
                          <a:ea typeface="Calibri"/>
                        </a:rPr>
                        <a:t>Works</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585"/>
                        </a:spcBef>
                        <a:spcAft>
                          <a:spcPts val="285"/>
                        </a:spcAft>
                      </a:pPr>
                      <a:r>
                        <a:rPr lang="en-US" sz="1600" kern="1400" dirty="0" smtClean="0">
                          <a:solidFill>
                            <a:srgbClr val="000000"/>
                          </a:solidFill>
                          <a:latin typeface="+mn-lt"/>
                          <a:ea typeface="Calibri"/>
                        </a:rPr>
                        <a:t>0</a:t>
                      </a:r>
                      <a:endParaRPr lang="en-US" sz="1600" kern="1400" dirty="0">
                        <a:solidFill>
                          <a:srgbClr val="000000"/>
                        </a:solidFill>
                        <a:latin typeface="+mn-lt"/>
                        <a:ea typeface="Calibri"/>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585"/>
                        </a:spcBef>
                        <a:spcAft>
                          <a:spcPts val="285"/>
                        </a:spcAft>
                      </a:pPr>
                      <a:r>
                        <a:rPr lang="en-US" sz="1600" kern="1400" dirty="0" smtClean="0">
                          <a:solidFill>
                            <a:srgbClr val="000000"/>
                          </a:solidFill>
                          <a:latin typeface="+mn-lt"/>
                          <a:ea typeface="Calibri"/>
                        </a:rPr>
                        <a:t>0</a:t>
                      </a:r>
                      <a:endParaRPr lang="en-US" sz="1600" kern="1400" dirty="0">
                        <a:solidFill>
                          <a:srgbClr val="000000"/>
                        </a:solidFill>
                        <a:latin typeface="+mn-lt"/>
                        <a:ea typeface="Calibri"/>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spcBef>
                          <a:spcPts val="585"/>
                        </a:spcBef>
                        <a:spcAft>
                          <a:spcPts val="285"/>
                        </a:spcAft>
                      </a:pPr>
                      <a:r>
                        <a:rPr lang="en-US" sz="1600" kern="1400" dirty="0" smtClean="0">
                          <a:solidFill>
                            <a:srgbClr val="000000"/>
                          </a:solidFill>
                          <a:latin typeface="+mn-lt"/>
                          <a:ea typeface="Calibri"/>
                        </a:rPr>
                        <a:t>Bibliography</a:t>
                      </a:r>
                      <a:endParaRPr lang="en-US" sz="1600" kern="1400" dirty="0">
                        <a:solidFill>
                          <a:srgbClr val="000000"/>
                        </a:solidFill>
                        <a:latin typeface="+mn-lt"/>
                        <a:ea typeface="Calibri"/>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585"/>
                        </a:spcBef>
                        <a:spcAft>
                          <a:spcPts val="285"/>
                        </a:spcAft>
                      </a:pPr>
                      <a:r>
                        <a:rPr lang="en-US" sz="1600" kern="1400" dirty="0" smtClean="0">
                          <a:solidFill>
                            <a:srgbClr val="000000"/>
                          </a:solidFill>
                          <a:latin typeface="+mn-lt"/>
                          <a:ea typeface="Calibri"/>
                        </a:rPr>
                        <a:t>1</a:t>
                      </a:r>
                      <a:endParaRPr lang="en-US" sz="1600" kern="1400" dirty="0">
                        <a:solidFill>
                          <a:srgbClr val="000000"/>
                        </a:solidFill>
                        <a:latin typeface="+mn-lt"/>
                        <a:ea typeface="Calibri"/>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585"/>
                        </a:spcBef>
                        <a:spcAft>
                          <a:spcPts val="285"/>
                        </a:spcAft>
                      </a:pPr>
                      <a:r>
                        <a:rPr lang="en-US" sz="1600" kern="1400" dirty="0" smtClean="0">
                          <a:solidFill>
                            <a:srgbClr val="000000"/>
                          </a:solidFill>
                          <a:latin typeface="+mn-lt"/>
                          <a:ea typeface="Calibri"/>
                        </a:rPr>
                        <a:t>0.2</a:t>
                      </a:r>
                      <a:endParaRPr lang="en-US" sz="1600" kern="1400" dirty="0">
                        <a:solidFill>
                          <a:srgbClr val="000000"/>
                        </a:solidFill>
                        <a:latin typeface="+mn-lt"/>
                        <a:ea typeface="Calibri"/>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spcBef>
                          <a:spcPts val="585"/>
                        </a:spcBef>
                        <a:spcAft>
                          <a:spcPts val="285"/>
                        </a:spcAft>
                      </a:pPr>
                      <a:r>
                        <a:rPr lang="en-US" sz="1600" kern="1400" dirty="0" smtClean="0">
                          <a:solidFill>
                            <a:srgbClr val="000000"/>
                          </a:solidFill>
                          <a:latin typeface="+mn-lt"/>
                          <a:ea typeface="Calibri"/>
                        </a:rPr>
                        <a:t>History</a:t>
                      </a:r>
                      <a:r>
                        <a:rPr lang="en-US" sz="1600" kern="1400" dirty="0">
                          <a:solidFill>
                            <a:srgbClr val="000000"/>
                          </a:solidFill>
                          <a:latin typeface="+mn-lt"/>
                          <a:ea typeface="Calibri"/>
                        </a:rPr>
                        <a:t>. Biography</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585"/>
                        </a:spcBef>
                        <a:spcAft>
                          <a:spcPts val="285"/>
                        </a:spcAft>
                      </a:pPr>
                      <a:r>
                        <a:rPr lang="en-US" sz="1600" kern="1400" dirty="0" smtClean="0">
                          <a:solidFill>
                            <a:srgbClr val="000000"/>
                          </a:solidFill>
                          <a:latin typeface="+mn-lt"/>
                          <a:ea typeface="Calibri"/>
                        </a:rPr>
                        <a:t>2</a:t>
                      </a:r>
                      <a:endParaRPr lang="en-US" sz="1600" kern="1400" dirty="0">
                        <a:solidFill>
                          <a:srgbClr val="000000"/>
                        </a:solidFill>
                        <a:latin typeface="+mn-lt"/>
                        <a:ea typeface="Calibri"/>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585"/>
                        </a:spcBef>
                        <a:spcAft>
                          <a:spcPts val="285"/>
                        </a:spcAft>
                      </a:pPr>
                      <a:r>
                        <a:rPr lang="en-US" sz="1600" kern="1400" dirty="0" smtClean="0">
                          <a:solidFill>
                            <a:srgbClr val="000000"/>
                          </a:solidFill>
                          <a:latin typeface="+mn-lt"/>
                          <a:ea typeface="Calibri"/>
                        </a:rPr>
                        <a:t>0.3</a:t>
                      </a:r>
                      <a:endParaRPr lang="en-US" sz="1600" kern="1400" dirty="0">
                        <a:solidFill>
                          <a:srgbClr val="000000"/>
                        </a:solidFill>
                        <a:latin typeface="+mn-lt"/>
                        <a:ea typeface="Calibri"/>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spcBef>
                          <a:spcPts val="585"/>
                        </a:spcBef>
                        <a:spcAft>
                          <a:spcPts val="0"/>
                        </a:spcAft>
                      </a:pPr>
                      <a:r>
                        <a:rPr lang="en-US" sz="1600" kern="1400" dirty="0" smtClean="0">
                          <a:solidFill>
                            <a:srgbClr val="000000"/>
                          </a:solidFill>
                          <a:latin typeface="+mn-lt"/>
                          <a:ea typeface="Calibri"/>
                        </a:rPr>
                        <a:t>Special </a:t>
                      </a:r>
                      <a:r>
                        <a:rPr lang="en-US" sz="1600" kern="1400" dirty="0">
                          <a:solidFill>
                            <a:srgbClr val="000000"/>
                          </a:solidFill>
                          <a:latin typeface="+mn-lt"/>
                          <a:ea typeface="Calibri"/>
                        </a:rPr>
                        <a:t>lines of business (not A-Z</a:t>
                      </a:r>
                      <a:r>
                        <a:rPr lang="en-US" sz="1600" kern="1400" dirty="0" smtClean="0">
                          <a:solidFill>
                            <a:srgbClr val="000000"/>
                          </a:solidFill>
                          <a:latin typeface="+mn-lt"/>
                          <a:ea typeface="Calibri"/>
                        </a:rPr>
                        <a:t>)</a:t>
                      </a:r>
                      <a:r>
                        <a:rPr lang="en-US" sz="1600" kern="1400" dirty="0">
                          <a:solidFill>
                            <a:srgbClr val="000000"/>
                          </a:solidFill>
                          <a:latin typeface="+mn-lt"/>
                          <a:ea typeface="Calibri"/>
                        </a:rPr>
                        <a:t>	</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585"/>
                        </a:spcBef>
                        <a:spcAft>
                          <a:spcPts val="0"/>
                        </a:spcAft>
                      </a:pPr>
                      <a:r>
                        <a:rPr lang="en-US" sz="1600" kern="1400" dirty="0" smtClean="0">
                          <a:solidFill>
                            <a:srgbClr val="000000"/>
                          </a:solidFill>
                          <a:latin typeface="+mn-lt"/>
                          <a:ea typeface="Calibri"/>
                        </a:rPr>
                        <a:t>3</a:t>
                      </a:r>
                      <a:endParaRPr lang="en-US" sz="1600" kern="1400" dirty="0">
                        <a:solidFill>
                          <a:srgbClr val="000000"/>
                        </a:solidFill>
                        <a:latin typeface="+mn-lt"/>
                        <a:ea typeface="Calibri"/>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585"/>
                        </a:spcBef>
                        <a:spcAft>
                          <a:spcPts val="0"/>
                        </a:spcAft>
                      </a:pPr>
                      <a:r>
                        <a:rPr lang="en-US" sz="1600" kern="1400" dirty="0" smtClean="0">
                          <a:solidFill>
                            <a:srgbClr val="000000"/>
                          </a:solidFill>
                          <a:latin typeface="+mn-lt"/>
                          <a:ea typeface="Calibri"/>
                        </a:rPr>
                        <a:t>0.4</a:t>
                      </a:r>
                      <a:endParaRPr lang="en-US" sz="1600" kern="1400" dirty="0">
                        <a:solidFill>
                          <a:srgbClr val="000000"/>
                        </a:solidFill>
                        <a:latin typeface="+mn-lt"/>
                        <a:ea typeface="Calibri"/>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spcBef>
                          <a:spcPts val="585"/>
                        </a:spcBef>
                        <a:spcAft>
                          <a:spcPts val="285"/>
                        </a:spcAft>
                      </a:pPr>
                      <a:r>
                        <a:rPr lang="en-US" sz="1600" kern="1400" dirty="0" smtClean="0">
                          <a:solidFill>
                            <a:srgbClr val="000000"/>
                          </a:solidFill>
                          <a:latin typeface="+mn-lt"/>
                          <a:ea typeface="Calibri"/>
                        </a:rPr>
                        <a:t>Directories</a:t>
                      </a:r>
                      <a:endParaRPr lang="en-US" sz="1600" kern="1400" dirty="0">
                        <a:solidFill>
                          <a:srgbClr val="000000"/>
                        </a:solidFill>
                        <a:latin typeface="+mn-lt"/>
                        <a:ea typeface="Calibri"/>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585"/>
                        </a:spcBef>
                        <a:spcAft>
                          <a:spcPts val="285"/>
                        </a:spcAft>
                      </a:pPr>
                      <a:r>
                        <a:rPr lang="en-US" sz="1600" kern="1400" dirty="0" smtClean="0">
                          <a:solidFill>
                            <a:srgbClr val="000000"/>
                          </a:solidFill>
                          <a:latin typeface="+mn-lt"/>
                          <a:ea typeface="Calibri"/>
                        </a:rPr>
                        <a:t>4</a:t>
                      </a:r>
                      <a:endParaRPr lang="en-US" sz="1600" kern="1400" dirty="0">
                        <a:solidFill>
                          <a:srgbClr val="000000"/>
                        </a:solidFill>
                        <a:latin typeface="+mn-lt"/>
                        <a:ea typeface="Calibri"/>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585"/>
                        </a:spcBef>
                        <a:spcAft>
                          <a:spcPts val="285"/>
                        </a:spcAft>
                      </a:pPr>
                      <a:r>
                        <a:rPr lang="en-US" sz="1600" kern="1400" dirty="0" smtClean="0">
                          <a:solidFill>
                            <a:srgbClr val="000000"/>
                          </a:solidFill>
                          <a:latin typeface="+mn-lt"/>
                          <a:ea typeface="Calibri"/>
                        </a:rPr>
                        <a:t>0.5</a:t>
                      </a:r>
                      <a:endParaRPr lang="en-US" sz="1600" kern="1400" dirty="0">
                        <a:solidFill>
                          <a:srgbClr val="000000"/>
                        </a:solidFill>
                        <a:latin typeface="+mn-lt"/>
                        <a:ea typeface="Calibri"/>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spcBef>
                          <a:spcPts val="585"/>
                        </a:spcBef>
                        <a:spcAft>
                          <a:spcPts val="285"/>
                        </a:spcAft>
                      </a:pPr>
                      <a:r>
                        <a:rPr lang="en-US" sz="1600" kern="1400" dirty="0" smtClean="0">
                          <a:solidFill>
                            <a:srgbClr val="000000"/>
                          </a:solidFill>
                          <a:latin typeface="+mn-lt"/>
                          <a:ea typeface="Calibri"/>
                        </a:rPr>
                        <a:t>Handbooks</a:t>
                      </a:r>
                      <a:r>
                        <a:rPr lang="en-US" sz="1600" kern="1400" dirty="0">
                          <a:solidFill>
                            <a:srgbClr val="000000"/>
                          </a:solidFill>
                          <a:latin typeface="+mn-lt"/>
                          <a:ea typeface="Calibri"/>
                        </a:rPr>
                        <a:t>, manuals, etc.</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585"/>
                        </a:spcBef>
                        <a:spcAft>
                          <a:spcPts val="285"/>
                        </a:spcAft>
                      </a:pPr>
                      <a:r>
                        <a:rPr lang="en-US" sz="1600" kern="1400" dirty="0" smtClean="0">
                          <a:solidFill>
                            <a:srgbClr val="000000"/>
                          </a:solidFill>
                          <a:latin typeface="+mn-lt"/>
                          <a:ea typeface="Calibri"/>
                        </a:rPr>
                        <a:t>5</a:t>
                      </a:r>
                      <a:endParaRPr lang="en-US" sz="1600" kern="1400" dirty="0">
                        <a:solidFill>
                          <a:srgbClr val="000000"/>
                        </a:solidFill>
                        <a:latin typeface="+mn-lt"/>
                        <a:ea typeface="Calibri"/>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585"/>
                        </a:spcBef>
                        <a:spcAft>
                          <a:spcPts val="285"/>
                        </a:spcAft>
                      </a:pPr>
                      <a:r>
                        <a:rPr lang="en-US" sz="1600" kern="1400" dirty="0" smtClean="0">
                          <a:solidFill>
                            <a:srgbClr val="000000"/>
                          </a:solidFill>
                          <a:latin typeface="+mn-lt"/>
                          <a:ea typeface="Calibri"/>
                        </a:rPr>
                        <a:t>0.6</a:t>
                      </a:r>
                      <a:endParaRPr lang="en-US" sz="1600" kern="1400" dirty="0">
                        <a:solidFill>
                          <a:srgbClr val="000000"/>
                        </a:solidFill>
                        <a:latin typeface="+mn-lt"/>
                        <a:ea typeface="Calibri"/>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spcBef>
                          <a:spcPts val="585"/>
                        </a:spcBef>
                        <a:spcAft>
                          <a:spcPts val="285"/>
                        </a:spcAft>
                      </a:pPr>
                      <a:r>
                        <a:rPr lang="en-US" sz="1600" kern="1400" dirty="0" smtClean="0">
                          <a:solidFill>
                            <a:srgbClr val="000000"/>
                          </a:solidFill>
                          <a:latin typeface="+mn-lt"/>
                          <a:ea typeface="Calibri"/>
                        </a:rPr>
                        <a:t>Periodicals</a:t>
                      </a:r>
                      <a:r>
                        <a:rPr lang="en-US" sz="1600" kern="1400" dirty="0">
                          <a:solidFill>
                            <a:srgbClr val="000000"/>
                          </a:solidFill>
                          <a:latin typeface="+mn-lt"/>
                          <a:ea typeface="Calibri"/>
                        </a:rPr>
                        <a:t>. Societies. Congresses</a:t>
                      </a: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585"/>
                        </a:spcBef>
                        <a:spcAft>
                          <a:spcPts val="285"/>
                        </a:spcAft>
                      </a:pPr>
                      <a:r>
                        <a:rPr lang="en-US" sz="1600" kern="1400" dirty="0" smtClean="0">
                          <a:solidFill>
                            <a:srgbClr val="000000"/>
                          </a:solidFill>
                          <a:latin typeface="+mn-lt"/>
                          <a:ea typeface="Calibri"/>
                        </a:rPr>
                        <a:t>6</a:t>
                      </a:r>
                      <a:endParaRPr lang="en-US" sz="1600" kern="1400" dirty="0">
                        <a:solidFill>
                          <a:srgbClr val="000000"/>
                        </a:solidFill>
                        <a:latin typeface="+mn-lt"/>
                        <a:ea typeface="Calibri"/>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585"/>
                        </a:spcBef>
                        <a:spcAft>
                          <a:spcPts val="285"/>
                        </a:spcAft>
                      </a:pPr>
                      <a:r>
                        <a:rPr lang="en-US" sz="1600" kern="1400" dirty="0" smtClean="0">
                          <a:solidFill>
                            <a:srgbClr val="000000"/>
                          </a:solidFill>
                          <a:latin typeface="+mn-lt"/>
                          <a:ea typeface="Calibri"/>
                        </a:rPr>
                        <a:t>0.7</a:t>
                      </a:r>
                      <a:endParaRPr lang="en-US" sz="1600" kern="1400" dirty="0">
                        <a:solidFill>
                          <a:srgbClr val="000000"/>
                        </a:solidFill>
                        <a:latin typeface="+mn-lt"/>
                        <a:ea typeface="Calibri"/>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spcBef>
                          <a:spcPts val="585"/>
                        </a:spcBef>
                        <a:spcAft>
                          <a:spcPts val="0"/>
                        </a:spcAft>
                      </a:pPr>
                      <a:r>
                        <a:rPr lang="en-US" sz="1600" kern="1400" dirty="0" smtClean="0">
                          <a:solidFill>
                            <a:srgbClr val="000000"/>
                          </a:solidFill>
                          <a:latin typeface="+mn-lt"/>
                          <a:ea typeface="Calibri"/>
                        </a:rPr>
                        <a:t>Collections</a:t>
                      </a:r>
                      <a:endParaRPr lang="en-US" sz="1600" kern="1400" dirty="0">
                        <a:solidFill>
                          <a:srgbClr val="000000"/>
                        </a:solidFill>
                        <a:latin typeface="+mn-lt"/>
                        <a:ea typeface="Calibri"/>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285"/>
                        </a:spcAft>
                      </a:pPr>
                      <a:r>
                        <a:rPr lang="en-US" sz="1600" kern="1400" dirty="0" smtClean="0">
                          <a:solidFill>
                            <a:srgbClr val="000000"/>
                          </a:solidFill>
                          <a:latin typeface="+mn-lt"/>
                          <a:ea typeface="Calibri"/>
                        </a:rPr>
                        <a:t>7</a:t>
                      </a:r>
                      <a:endParaRPr lang="en-US" sz="1600" kern="1400" dirty="0">
                        <a:solidFill>
                          <a:srgbClr val="000000"/>
                        </a:solidFill>
                        <a:latin typeface="+mn-lt"/>
                        <a:ea typeface="Calibri"/>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285"/>
                        </a:spcAft>
                      </a:pPr>
                      <a:r>
                        <a:rPr lang="en-US" sz="1600" kern="1400" dirty="0" smtClean="0">
                          <a:solidFill>
                            <a:srgbClr val="000000"/>
                          </a:solidFill>
                          <a:latin typeface="+mn-lt"/>
                          <a:ea typeface="Calibri"/>
                        </a:rPr>
                        <a:t>0.8</a:t>
                      </a:r>
                      <a:endParaRPr lang="en-US" sz="1600" kern="1400" dirty="0">
                        <a:solidFill>
                          <a:srgbClr val="000000"/>
                        </a:solidFill>
                        <a:latin typeface="+mn-lt"/>
                        <a:ea typeface="Calibri"/>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spcBef>
                          <a:spcPts val="585"/>
                        </a:spcBef>
                        <a:spcAft>
                          <a:spcPts val="285"/>
                        </a:spcAft>
                      </a:pPr>
                      <a:r>
                        <a:rPr lang="en-US" sz="1600" kern="1400" dirty="0" smtClean="0">
                          <a:solidFill>
                            <a:srgbClr val="000000"/>
                          </a:solidFill>
                          <a:latin typeface="+mn-lt"/>
                          <a:ea typeface="Calibri"/>
                        </a:rPr>
                        <a:t>Local</a:t>
                      </a:r>
                    </a:p>
                    <a:p>
                      <a:pPr marL="0" marR="0">
                        <a:spcBef>
                          <a:spcPts val="0"/>
                        </a:spcBef>
                        <a:spcAft>
                          <a:spcPts val="0"/>
                        </a:spcAft>
                      </a:pPr>
                      <a:r>
                        <a:rPr lang="en-US" sz="1600" kern="1400" dirty="0" smtClean="0">
                          <a:solidFill>
                            <a:srgbClr val="000000"/>
                          </a:solidFill>
                          <a:latin typeface="+mn-lt"/>
                          <a:ea typeface="Calibri"/>
                        </a:rPr>
                        <a:t>      By </a:t>
                      </a:r>
                      <a:r>
                        <a:rPr lang="en-US" sz="1600" kern="1400" dirty="0">
                          <a:solidFill>
                            <a:srgbClr val="000000"/>
                          </a:solidFill>
                          <a:latin typeface="+mn-lt"/>
                          <a:ea typeface="Calibri"/>
                        </a:rPr>
                        <a:t>state or region, </a:t>
                      </a:r>
                      <a:r>
                        <a:rPr lang="en-US" sz="1600" kern="1400" dirty="0" smtClean="0">
                          <a:solidFill>
                            <a:srgbClr val="000000"/>
                          </a:solidFill>
                          <a:latin typeface="+mn-lt"/>
                          <a:ea typeface="Calibri"/>
                        </a:rPr>
                        <a:t>A-Z</a:t>
                      </a:r>
                    </a:p>
                    <a:p>
                      <a:pPr marL="0" marR="0">
                        <a:spcBef>
                          <a:spcPts val="0"/>
                        </a:spcBef>
                        <a:spcAft>
                          <a:spcPts val="0"/>
                        </a:spcAft>
                      </a:pPr>
                      <a:r>
                        <a:rPr lang="en-US" sz="1600" kern="1400" dirty="0" smtClean="0">
                          <a:solidFill>
                            <a:srgbClr val="000000"/>
                          </a:solidFill>
                          <a:latin typeface="+mn-lt"/>
                          <a:ea typeface="Calibri"/>
                        </a:rPr>
                        <a:t>      By city, A-Z</a:t>
                      </a:r>
                      <a:endParaRPr lang="en-US" sz="1600" kern="1400" dirty="0">
                        <a:solidFill>
                          <a:srgbClr val="000000"/>
                        </a:solidFill>
                        <a:latin typeface="+mn-lt"/>
                        <a:ea typeface="Calibri"/>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0"/>
                        </a:spcBef>
                        <a:spcAft>
                          <a:spcPts val="285"/>
                        </a:spcAft>
                      </a:pPr>
                      <a:r>
                        <a:rPr lang="en-US" sz="1600" kern="1400" dirty="0" smtClean="0">
                          <a:solidFill>
                            <a:srgbClr val="000000"/>
                          </a:solidFill>
                          <a:latin typeface="+mn-lt"/>
                          <a:ea typeface="Calibri"/>
                        </a:rPr>
                        <a:t>     </a:t>
                      </a:r>
                    </a:p>
                    <a:p>
                      <a:pPr marL="0" marR="0" algn="r">
                        <a:spcBef>
                          <a:spcPts val="0"/>
                        </a:spcBef>
                        <a:spcAft>
                          <a:spcPts val="0"/>
                        </a:spcAft>
                      </a:pPr>
                      <a:r>
                        <a:rPr lang="en-US" sz="1600" kern="1400" dirty="0" smtClean="0">
                          <a:solidFill>
                            <a:srgbClr val="000000"/>
                          </a:solidFill>
                          <a:latin typeface="+mn-lt"/>
                          <a:ea typeface="Calibri"/>
                        </a:rPr>
                        <a:t>7.3.A-Z</a:t>
                      </a:r>
                    </a:p>
                    <a:p>
                      <a:pPr marL="0" marR="0" algn="r">
                        <a:spcBef>
                          <a:spcPts val="0"/>
                        </a:spcBef>
                        <a:spcAft>
                          <a:spcPts val="0"/>
                        </a:spcAft>
                      </a:pPr>
                      <a:r>
                        <a:rPr lang="en-US" sz="1600" kern="1400" dirty="0" smtClean="0">
                          <a:solidFill>
                            <a:srgbClr val="000000"/>
                          </a:solidFill>
                          <a:latin typeface="+mn-lt"/>
                          <a:ea typeface="Calibri"/>
                        </a:rPr>
                        <a:t>7.6.A-Z </a:t>
                      </a:r>
                      <a:endParaRPr lang="en-US" sz="1600" kern="1400" dirty="0">
                        <a:solidFill>
                          <a:srgbClr val="000000"/>
                        </a:solidFill>
                        <a:latin typeface="+mn-lt"/>
                        <a:ea typeface="Calibri"/>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r">
                        <a:spcBef>
                          <a:spcPts val="585"/>
                        </a:spcBef>
                        <a:spcAft>
                          <a:spcPts val="285"/>
                        </a:spcAft>
                      </a:pPr>
                      <a:r>
                        <a:rPr lang="en-US" sz="1600" kern="1400" dirty="0" smtClean="0">
                          <a:solidFill>
                            <a:srgbClr val="000000"/>
                          </a:solidFill>
                          <a:latin typeface="+mn-lt"/>
                          <a:ea typeface="Calibri"/>
                        </a:rPr>
                        <a:t>  </a:t>
                      </a:r>
                    </a:p>
                    <a:p>
                      <a:pPr marL="0" marR="0" algn="r">
                        <a:spcBef>
                          <a:spcPts val="0"/>
                        </a:spcBef>
                        <a:spcAft>
                          <a:spcPts val="0"/>
                        </a:spcAft>
                      </a:pPr>
                      <a:r>
                        <a:rPr lang="en-US" sz="1600" kern="1400" dirty="0" smtClean="0">
                          <a:solidFill>
                            <a:srgbClr val="000000"/>
                          </a:solidFill>
                          <a:latin typeface="+mn-lt"/>
                          <a:ea typeface="Calibri"/>
                        </a:rPr>
                        <a:t>.83.A-Z</a:t>
                      </a:r>
                    </a:p>
                    <a:p>
                      <a:pPr marL="0" marR="0" algn="r">
                        <a:spcBef>
                          <a:spcPts val="0"/>
                        </a:spcBef>
                        <a:spcAft>
                          <a:spcPts val="0"/>
                        </a:spcAft>
                      </a:pPr>
                      <a:r>
                        <a:rPr lang="en-US" sz="1600" kern="1400" dirty="0" smtClean="0">
                          <a:solidFill>
                            <a:srgbClr val="000000"/>
                          </a:solidFill>
                          <a:latin typeface="+mn-lt"/>
                          <a:ea typeface="Calibri"/>
                        </a:rPr>
                        <a:t>.86.A-Z</a:t>
                      </a:r>
                      <a:endParaRPr lang="en-US" sz="1600" kern="1400" dirty="0">
                        <a:solidFill>
                          <a:srgbClr val="000000"/>
                        </a:solidFill>
                        <a:latin typeface="+mn-lt"/>
                        <a:ea typeface="Calibri"/>
                      </a:endParaRPr>
                    </a:p>
                  </a:txBody>
                  <a:tcPr marT="91440" marB="9144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25" name="Rectangle 1"/>
          <p:cNvSpPr>
            <a:spLocks noChangeArrowheads="1"/>
          </p:cNvSpPr>
          <p:nvPr/>
        </p:nvSpPr>
        <p:spPr bwMode="auto">
          <a:xfrm>
            <a:off x="6927" y="0"/>
            <a:ext cx="15544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5" name="~PP15.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14859000" y="6172200"/>
            <a:ext cx="525463" cy="5254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76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z="1800" b="1">
                <a:solidFill>
                  <a:schemeClr val="tx1"/>
                </a:solidFill>
              </a:rPr>
              <a:pPr/>
              <a:t>26</a:t>
            </a:fld>
            <a:endParaRPr lang="en-US" sz="18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229047831"/>
              </p:ext>
            </p:extLst>
          </p:nvPr>
        </p:nvGraphicFramePr>
        <p:xfrm>
          <a:off x="304800" y="1371600"/>
          <a:ext cx="7848600" cy="4150360"/>
        </p:xfrm>
        <a:graphic>
          <a:graphicData uri="http://schemas.openxmlformats.org/drawingml/2006/table">
            <a:tbl>
              <a:tblPr firstRow="1" bandRow="1">
                <a:tableStyleId>{5C22544A-7EE6-4342-B048-85BDC9FD1C3A}</a:tableStyleId>
              </a:tblPr>
              <a:tblGrid>
                <a:gridCol w="7848600"/>
              </a:tblGrid>
              <a:tr h="463550">
                <a:tc>
                  <a:txBody>
                    <a:bodyPr/>
                    <a:lstStyle/>
                    <a:p>
                      <a:pPr algn="ctr">
                        <a:spcBef>
                          <a:spcPts val="800"/>
                        </a:spcBef>
                      </a:pPr>
                      <a:r>
                        <a:rPr lang="en-US" sz="1800" b="1" dirty="0" smtClean="0">
                          <a:solidFill>
                            <a:srgbClr val="000000"/>
                          </a:solidFill>
                        </a:rPr>
                        <a:t>Building  new classes with general tables </a:t>
                      </a:r>
                      <a:r>
                        <a:rPr lang="en-US" sz="1800" b="0" dirty="0" smtClean="0">
                          <a:solidFill>
                            <a:srgbClr val="000000"/>
                          </a:solidFill>
                        </a:rPr>
                        <a:t>[p. </a:t>
                      </a:r>
                      <a:r>
                        <a:rPr lang="en-US" sz="1800" b="0" smtClean="0">
                          <a:solidFill>
                            <a:srgbClr val="000000"/>
                          </a:solidFill>
                        </a:rPr>
                        <a:t>~</a:t>
                      </a:r>
                      <a:r>
                        <a:rPr lang="en-US" sz="1800" b="0" smtClean="0">
                          <a:solidFill>
                            <a:srgbClr val="000000"/>
                          </a:solidFill>
                        </a:rPr>
                        <a:t>294</a:t>
                      </a:r>
                      <a:r>
                        <a:rPr lang="en-US" sz="1800" b="0" baseline="0" smtClean="0">
                          <a:solidFill>
                            <a:srgbClr val="000000"/>
                          </a:solidFill>
                        </a:rPr>
                        <a:t> </a:t>
                      </a:r>
                      <a:r>
                        <a:rPr lang="en-US" sz="1800" b="0" baseline="0" dirty="0" smtClean="0">
                          <a:solidFill>
                            <a:srgbClr val="000000"/>
                          </a:solidFill>
                        </a:rPr>
                        <a:t>- </a:t>
                      </a:r>
                      <a:r>
                        <a:rPr lang="en-US" sz="1800" b="0" baseline="0" smtClean="0">
                          <a:solidFill>
                            <a:srgbClr val="000000"/>
                          </a:solidFill>
                        </a:rPr>
                        <a:t>~</a:t>
                      </a:r>
                      <a:r>
                        <a:rPr lang="en-US" sz="1800" b="0" baseline="0" smtClean="0">
                          <a:solidFill>
                            <a:srgbClr val="000000"/>
                          </a:solidFill>
                        </a:rPr>
                        <a:t>29</a:t>
                      </a:r>
                      <a:r>
                        <a:rPr lang="en-US" sz="1800" b="0" smtClean="0">
                          <a:solidFill>
                            <a:srgbClr val="000000"/>
                          </a:solidFill>
                        </a:rPr>
                        <a:t>5</a:t>
                      </a:r>
                      <a:r>
                        <a:rPr lang="en-US" sz="1800" b="0" baseline="0" smtClean="0">
                          <a:solidFill>
                            <a:schemeClr val="tx1"/>
                          </a:solidFill>
                        </a:rPr>
                        <a:t> </a:t>
                      </a:r>
                      <a:r>
                        <a:rPr lang="en-US" sz="1800" b="0" baseline="0" dirty="0" smtClean="0">
                          <a:solidFill>
                            <a:schemeClr val="tx1"/>
                          </a:solidFill>
                        </a:rPr>
                        <a:t>, cont.</a:t>
                      </a:r>
                      <a:endParaRPr lang="en-US" sz="1800" b="1" dirty="0" smtClean="0">
                        <a:solidFill>
                          <a:srgbClr val="000000"/>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679450">
                <a:tc>
                  <a:txBody>
                    <a:bodyPr/>
                    <a:lstStyle/>
                    <a:p>
                      <a:pPr>
                        <a:spcBef>
                          <a:spcPts val="800"/>
                        </a:spcBef>
                      </a:pPr>
                      <a:endParaRPr lang="en-US" sz="800" b="1" dirty="0" smtClean="0">
                        <a:solidFill>
                          <a:srgbClr val="000000"/>
                        </a:solidFill>
                      </a:endParaRPr>
                    </a:p>
                    <a:p>
                      <a:pPr>
                        <a:spcBef>
                          <a:spcPts val="0"/>
                        </a:spcBef>
                      </a:pPr>
                      <a:r>
                        <a:rPr lang="en-US" sz="2400" b="1" dirty="0" smtClean="0">
                          <a:solidFill>
                            <a:srgbClr val="FF0000"/>
                          </a:solidFill>
                        </a:rPr>
                        <a:t>If you chose LCC for  Assignment 13.2</a:t>
                      </a:r>
                      <a:r>
                        <a:rPr lang="en-US" sz="2400" b="0" dirty="0" smtClean="0">
                          <a:solidFill>
                            <a:srgbClr val="000000"/>
                          </a:solidFill>
                        </a:rPr>
                        <a:t>,</a:t>
                      </a:r>
                      <a:r>
                        <a:rPr lang="en-US" sz="1800" b="0" dirty="0" smtClean="0">
                          <a:solidFill>
                            <a:srgbClr val="000000"/>
                          </a:solidFill>
                        </a:rPr>
                        <a:t>  </a:t>
                      </a:r>
                      <a:r>
                        <a:rPr lang="en-US" sz="1800" b="1" dirty="0" smtClean="0">
                          <a:solidFill>
                            <a:srgbClr val="000000"/>
                          </a:solidFill>
                        </a:rPr>
                        <a:t>go on to the</a:t>
                      </a:r>
                      <a:r>
                        <a:rPr lang="en-US" sz="1800" b="1" baseline="0" dirty="0" smtClean="0">
                          <a:solidFill>
                            <a:srgbClr val="000000"/>
                          </a:solidFill>
                        </a:rPr>
                        <a:t> next slide</a:t>
                      </a:r>
                      <a:r>
                        <a:rPr lang="en-US" sz="1800" b="1" dirty="0" smtClean="0">
                          <a:solidFill>
                            <a:srgbClr val="000000"/>
                          </a:solidFill>
                        </a:rPr>
                        <a:t>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1070610">
                <a:tc>
                  <a:txBody>
                    <a:bodyPr/>
                    <a:lstStyle/>
                    <a:p>
                      <a:pPr>
                        <a:spcBef>
                          <a:spcPts val="800"/>
                        </a:spcBef>
                      </a:pPr>
                      <a:endParaRPr lang="en-US" sz="800" b="1" dirty="0" smtClean="0">
                        <a:solidFill>
                          <a:srgbClr val="FF0000"/>
                        </a:solidFill>
                      </a:endParaRPr>
                    </a:p>
                    <a:p>
                      <a:pPr>
                        <a:spcBef>
                          <a:spcPts val="0"/>
                        </a:spcBef>
                      </a:pPr>
                      <a:r>
                        <a:rPr lang="en-US" sz="2400" b="1" dirty="0" smtClean="0">
                          <a:solidFill>
                            <a:srgbClr val="FF0000"/>
                          </a:solidFill>
                        </a:rPr>
                        <a:t>If you did </a:t>
                      </a:r>
                      <a:r>
                        <a:rPr lang="en-US" sz="2400" b="1" u="sng" dirty="0" smtClean="0">
                          <a:solidFill>
                            <a:srgbClr val="FF0000"/>
                          </a:solidFill>
                        </a:rPr>
                        <a:t>not</a:t>
                      </a:r>
                      <a:r>
                        <a:rPr lang="en-US" sz="2400" b="1" dirty="0" smtClean="0">
                          <a:solidFill>
                            <a:srgbClr val="FF0000"/>
                          </a:solidFill>
                        </a:rPr>
                        <a:t> chose LCC for  Assignment 13.2:</a:t>
                      </a:r>
                    </a:p>
                    <a:p>
                      <a:pPr>
                        <a:spcBef>
                          <a:spcPts val="800"/>
                        </a:spcBef>
                      </a:pPr>
                      <a:r>
                        <a:rPr lang="en-US" sz="1800" b="0" baseline="0" dirty="0" smtClean="0">
                          <a:solidFill>
                            <a:srgbClr val="000000"/>
                          </a:solidFill>
                        </a:rPr>
                        <a:t>On p. </a:t>
                      </a:r>
                      <a:r>
                        <a:rPr lang="en-US" sz="1800" b="0" baseline="0" smtClean="0">
                          <a:solidFill>
                            <a:srgbClr val="000000"/>
                          </a:solidFill>
                        </a:rPr>
                        <a:t>~</a:t>
                      </a:r>
                      <a:r>
                        <a:rPr lang="en-US" sz="1800" b="0" baseline="0" smtClean="0">
                          <a:solidFill>
                            <a:srgbClr val="000000"/>
                          </a:solidFill>
                        </a:rPr>
                        <a:t>298 </a:t>
                      </a:r>
                      <a:r>
                        <a:rPr lang="en-US" sz="1800" b="0" baseline="0" dirty="0" smtClean="0">
                          <a:solidFill>
                            <a:srgbClr val="000000"/>
                          </a:solidFill>
                        </a:rPr>
                        <a:t>r</a:t>
                      </a:r>
                      <a:r>
                        <a:rPr lang="en-US" sz="1800" b="0" dirty="0" smtClean="0">
                          <a:solidFill>
                            <a:srgbClr val="000000"/>
                          </a:solidFill>
                        </a:rPr>
                        <a:t>ead </a:t>
                      </a:r>
                      <a:r>
                        <a:rPr lang="en-US" sz="1800" b="1" dirty="0" smtClean="0">
                          <a:solidFill>
                            <a:srgbClr val="000000"/>
                          </a:solidFill>
                        </a:rPr>
                        <a:t>Tables</a:t>
                      </a:r>
                      <a:r>
                        <a:rPr lang="en-US" sz="1800" b="1" baseline="0" dirty="0" smtClean="0">
                          <a:solidFill>
                            <a:srgbClr val="000000"/>
                          </a:solidFill>
                        </a:rPr>
                        <a:t> in DDC, LCC, and LCSH compared.</a:t>
                      </a:r>
                      <a:endParaRPr lang="en-US" sz="1800" b="0" baseline="0" dirty="0" smtClean="0">
                        <a:solidFill>
                          <a:srgbClr val="000000"/>
                        </a:solidFill>
                      </a:endParaRPr>
                    </a:p>
                    <a:p>
                      <a:pPr marL="0" marR="0" indent="0" algn="l" defTabSz="914400" rtl="0" eaLnBrk="1" fontAlgn="auto" latinLnBrk="0" hangingPunct="1">
                        <a:lnSpc>
                          <a:spcPct val="100000"/>
                        </a:lnSpc>
                        <a:spcBef>
                          <a:spcPts val="800"/>
                        </a:spcBef>
                        <a:spcAft>
                          <a:spcPts val="0"/>
                        </a:spcAft>
                        <a:buClrTx/>
                        <a:buSzTx/>
                        <a:buFontTx/>
                        <a:buNone/>
                        <a:tabLst/>
                        <a:defRPr/>
                      </a:pPr>
                      <a:r>
                        <a:rPr lang="en-US" sz="1800" b="1" baseline="0" dirty="0" smtClean="0">
                          <a:solidFill>
                            <a:srgbClr val="000000"/>
                          </a:solidFill>
                        </a:rPr>
                        <a:t>You do need to understand the principle that in LCC the cataloger can create new class numbers as in DDC, but that the mechanics are different</a:t>
                      </a:r>
                    </a:p>
                    <a:p>
                      <a:pPr>
                        <a:spcBef>
                          <a:spcPts val="800"/>
                        </a:spcBef>
                      </a:pPr>
                      <a:r>
                        <a:rPr lang="en-US" sz="1800" b="0" baseline="0" dirty="0" smtClean="0">
                          <a:solidFill>
                            <a:srgbClr val="000000"/>
                          </a:solidFill>
                        </a:rPr>
                        <a:t>Read the </a:t>
                      </a:r>
                      <a:r>
                        <a:rPr lang="en-US" sz="1800" b="1" baseline="0" dirty="0" smtClean="0">
                          <a:solidFill>
                            <a:srgbClr val="000000"/>
                          </a:solidFill>
                        </a:rPr>
                        <a:t>Outline for the analysis of KOS</a:t>
                      </a:r>
                      <a:r>
                        <a:rPr lang="en-US" sz="1800" b="0" baseline="0" dirty="0" smtClean="0">
                          <a:solidFill>
                            <a:srgbClr val="000000"/>
                          </a:solidFill>
                        </a:rPr>
                        <a:t>, </a:t>
                      </a:r>
                      <a:br>
                        <a:rPr lang="en-US" sz="1800" b="0" baseline="0" dirty="0" smtClean="0">
                          <a:solidFill>
                            <a:srgbClr val="000000"/>
                          </a:solidFill>
                        </a:rPr>
                      </a:br>
                      <a:r>
                        <a:rPr lang="en-US" sz="1800" b="0" baseline="0" dirty="0" smtClean="0">
                          <a:solidFill>
                            <a:srgbClr val="000000"/>
                          </a:solidFill>
                        </a:rPr>
                        <a:t>the purple sheet p. </a:t>
                      </a:r>
                      <a:r>
                        <a:rPr lang="en-US" sz="1800" b="0" baseline="0" smtClean="0">
                          <a:solidFill>
                            <a:srgbClr val="000000"/>
                          </a:solidFill>
                        </a:rPr>
                        <a:t>~</a:t>
                      </a:r>
                      <a:r>
                        <a:rPr lang="en-US" sz="1800" b="0" baseline="0" smtClean="0">
                          <a:solidFill>
                            <a:srgbClr val="000000"/>
                          </a:solidFill>
                        </a:rPr>
                        <a:t>307 </a:t>
                      </a:r>
                      <a:r>
                        <a:rPr lang="en-US" sz="1800" b="0" baseline="0" smtClean="0">
                          <a:solidFill>
                            <a:srgbClr val="000000"/>
                          </a:solidFill>
                        </a:rPr>
                        <a:t>– </a:t>
                      </a:r>
                      <a:r>
                        <a:rPr lang="en-US" sz="1800" b="0" baseline="0" smtClean="0">
                          <a:solidFill>
                            <a:srgbClr val="000000"/>
                          </a:solidFill>
                        </a:rPr>
                        <a:t>308(no </a:t>
                      </a:r>
                      <a:r>
                        <a:rPr lang="en-US" sz="1800" b="0" baseline="0" dirty="0" smtClean="0">
                          <a:solidFill>
                            <a:srgbClr val="000000"/>
                          </a:solidFill>
                        </a:rPr>
                        <a:t>page numbers on these pages)</a:t>
                      </a:r>
                      <a:endParaRPr lang="en-US" sz="1800" b="0" dirty="0" smtClean="0">
                        <a:solidFill>
                          <a:srgbClr val="000000"/>
                        </a:solidFill>
                      </a:endParaRPr>
                    </a:p>
                    <a:p>
                      <a:pPr>
                        <a:spcBef>
                          <a:spcPts val="800"/>
                        </a:spcBef>
                      </a:pPr>
                      <a:r>
                        <a:rPr lang="en-US" sz="1800" b="0" dirty="0" smtClean="0">
                          <a:solidFill>
                            <a:srgbClr val="000000"/>
                          </a:solidFill>
                        </a:rPr>
                        <a:t>The</a:t>
                      </a:r>
                      <a:r>
                        <a:rPr lang="en-US" sz="1800" b="0" baseline="0" dirty="0" smtClean="0">
                          <a:solidFill>
                            <a:srgbClr val="000000"/>
                          </a:solidFill>
                        </a:rPr>
                        <a:t> rest of this presentation is  </a:t>
                      </a:r>
                      <a:r>
                        <a:rPr lang="en-US" sz="1800" b="1" baseline="0" dirty="0" smtClean="0">
                          <a:solidFill>
                            <a:srgbClr val="000000"/>
                          </a:solidFill>
                        </a:rPr>
                        <a:t>OPTIONAL</a:t>
                      </a:r>
                      <a:endParaRPr lang="en-US" sz="1800" b="0" baseline="0" dirty="0" smtClean="0">
                        <a:solidFill>
                          <a:srgbClr val="000000"/>
                        </a:solidFill>
                      </a:endParaRPr>
                    </a:p>
                    <a:p>
                      <a:pPr>
                        <a:spcBef>
                          <a:spcPts val="800"/>
                        </a:spcBef>
                      </a:pPr>
                      <a:endParaRPr lang="en-US" sz="1800" b="1" dirty="0" smtClean="0">
                        <a:solidFill>
                          <a:srgbClr val="000000"/>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38266627"/>
              </p:ext>
            </p:extLst>
          </p:nvPr>
        </p:nvGraphicFramePr>
        <p:xfrm>
          <a:off x="457200" y="228600"/>
          <a:ext cx="7772400" cy="990600"/>
        </p:xfrm>
        <a:graphic>
          <a:graphicData uri="http://schemas.openxmlformats.org/drawingml/2006/table">
            <a:tbl>
              <a:tblPr firstRow="1" bandRow="1">
                <a:tableStyleId>{5C22544A-7EE6-4342-B048-85BDC9FD1C3A}</a:tableStyleId>
              </a:tblPr>
              <a:tblGrid>
                <a:gridCol w="7772400"/>
              </a:tblGrid>
              <a:tr h="990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smtClean="0">
                          <a:solidFill>
                            <a:schemeClr val="tx1"/>
                          </a:solidFill>
                        </a:rPr>
                        <a:t>4.   Building </a:t>
                      </a:r>
                      <a:r>
                        <a:rPr lang="en-US" sz="2000" dirty="0" smtClean="0">
                          <a:solidFill>
                            <a:schemeClr val="tx1"/>
                          </a:solidFill>
                        </a:rPr>
                        <a:t>new classes using tables</a:t>
                      </a:r>
                      <a:r>
                        <a:rPr lang="en-US" sz="2000" b="0" baseline="0" dirty="0" smtClean="0">
                          <a:solidFill>
                            <a:schemeClr val="tx1"/>
                          </a:solidFill>
                        </a:rPr>
                        <a:t>, </a:t>
                      </a:r>
                      <a:r>
                        <a:rPr lang="en-US" sz="2000" b="0" baseline="0" smtClean="0">
                          <a:solidFill>
                            <a:schemeClr val="tx1"/>
                          </a:solidFill>
                        </a:rPr>
                        <a:t>cont</a:t>
                      </a:r>
                      <a:r>
                        <a:rPr lang="en-US" sz="2000" b="0" baseline="0" smtClean="0">
                          <a:solidFill>
                            <a:schemeClr val="tx1"/>
                          </a:solidFill>
                        </a:rPr>
                        <a:t>.</a:t>
                      </a:r>
                    </a:p>
                    <a:p>
                      <a:pPr marL="0" marR="0" indent="0" algn="ctr" defTabSz="914400" rtl="0" eaLnBrk="1" fontAlgn="auto" latinLnBrk="0" hangingPunct="1">
                        <a:lnSpc>
                          <a:spcPct val="100000"/>
                        </a:lnSpc>
                        <a:spcBef>
                          <a:spcPts val="1200"/>
                        </a:spcBef>
                        <a:spcAft>
                          <a:spcPts val="0"/>
                        </a:spcAft>
                        <a:buClrTx/>
                        <a:buSzTx/>
                        <a:buFontTx/>
                        <a:buNone/>
                        <a:tabLst/>
                        <a:defRPr/>
                      </a:pPr>
                      <a:r>
                        <a:rPr lang="en-US" sz="2000" b="0" baseline="0" smtClean="0">
                          <a:solidFill>
                            <a:schemeClr val="tx1"/>
                          </a:solidFill>
                        </a:rPr>
                        <a:t>No audio</a:t>
                      </a:r>
                      <a:endParaRPr lang="en-US" sz="2000" dirty="0">
                        <a:solidFill>
                          <a:schemeClr val="tx1"/>
                        </a:solidFill>
                      </a:endParaRPr>
                    </a:p>
                  </a:txBody>
                  <a:tcPr>
                    <a:noFill/>
                  </a:tcPr>
                </a:tc>
              </a:tr>
            </a:tbl>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z="1800" b="1">
                <a:solidFill>
                  <a:schemeClr val="tx1"/>
                </a:solidFill>
              </a:rPr>
              <a:pPr/>
              <a:t>27</a:t>
            </a:fld>
            <a:endParaRPr lang="en-US" sz="18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835269449"/>
              </p:ext>
            </p:extLst>
          </p:nvPr>
        </p:nvGraphicFramePr>
        <p:xfrm>
          <a:off x="381000" y="914400"/>
          <a:ext cx="7162800" cy="5410200"/>
        </p:xfrm>
        <a:graphic>
          <a:graphicData uri="http://schemas.openxmlformats.org/drawingml/2006/table">
            <a:tbl>
              <a:tblPr firstRow="1" bandRow="1">
                <a:tableStyleId>{5C22544A-7EE6-4342-B048-85BDC9FD1C3A}</a:tableStyleId>
              </a:tblPr>
              <a:tblGrid>
                <a:gridCol w="7162800"/>
              </a:tblGrid>
              <a:tr h="463550">
                <a:tc>
                  <a:txBody>
                    <a:bodyPr/>
                    <a:lstStyle/>
                    <a:p>
                      <a:pPr algn="ctr">
                        <a:spcBef>
                          <a:spcPts val="800"/>
                        </a:spcBef>
                      </a:pPr>
                      <a:r>
                        <a:rPr lang="en-US" sz="1800" b="1" dirty="0" smtClean="0">
                          <a:solidFill>
                            <a:srgbClr val="000000"/>
                          </a:solidFill>
                        </a:rPr>
                        <a:t>Building  new classes with general tables </a:t>
                      </a:r>
                      <a:r>
                        <a:rPr lang="en-US" sz="1800" b="0" dirty="0" smtClean="0">
                          <a:solidFill>
                            <a:srgbClr val="000000"/>
                          </a:solidFill>
                        </a:rPr>
                        <a:t>[p. </a:t>
                      </a:r>
                      <a:r>
                        <a:rPr lang="en-US" sz="1800" b="0" smtClean="0">
                          <a:solidFill>
                            <a:srgbClr val="000000"/>
                          </a:solidFill>
                        </a:rPr>
                        <a:t>~</a:t>
                      </a:r>
                      <a:r>
                        <a:rPr lang="en-US" sz="1800" b="0" smtClean="0">
                          <a:solidFill>
                            <a:srgbClr val="000000"/>
                          </a:solidFill>
                        </a:rPr>
                        <a:t>294-295]</a:t>
                      </a:r>
                      <a:r>
                        <a:rPr lang="en-US" sz="1800" b="0" baseline="0" smtClean="0">
                          <a:solidFill>
                            <a:schemeClr val="tx1"/>
                          </a:solidFill>
                        </a:rPr>
                        <a:t> </a:t>
                      </a:r>
                      <a:r>
                        <a:rPr lang="en-US" sz="1800" b="0" baseline="0" dirty="0" smtClean="0">
                          <a:solidFill>
                            <a:schemeClr val="tx1"/>
                          </a:solidFill>
                        </a:rPr>
                        <a:t>, cont.</a:t>
                      </a:r>
                      <a:endParaRPr lang="en-US" sz="1800" b="1" dirty="0" smtClean="0">
                        <a:solidFill>
                          <a:srgbClr val="000000"/>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4946650">
                <a:tc>
                  <a:txBody>
                    <a:bodyPr/>
                    <a:lstStyle/>
                    <a:p>
                      <a:pPr>
                        <a:spcBef>
                          <a:spcPts val="800"/>
                        </a:spcBef>
                      </a:pPr>
                      <a:endParaRPr lang="en-US" sz="1800" b="1" dirty="0" smtClean="0">
                        <a:solidFill>
                          <a:srgbClr val="000000"/>
                        </a:solidFill>
                      </a:endParaRPr>
                    </a:p>
                    <a:p>
                      <a:r>
                        <a:rPr lang="en-US" sz="1800" b="1" baseline="0" dirty="0" smtClean="0"/>
                        <a:t>Example 2.  Banking </a:t>
                      </a:r>
                      <a:r>
                        <a:rPr lang="en-US" sz="1800" b="0" baseline="0" dirty="0" smtClean="0"/>
                        <a:t>(pdf p. 10 – 16, HG2701-3542.7 starts on pdf p. 15)</a:t>
                      </a:r>
                      <a:endParaRPr lang="en-US" sz="1800" b="1" baseline="0" dirty="0" smtClean="0"/>
                    </a:p>
                    <a:p>
                      <a:endParaRPr lang="en-US" sz="1800" baseline="0" dirty="0" smtClean="0"/>
                    </a:p>
                    <a:p>
                      <a:pPr>
                        <a:tabLst>
                          <a:tab pos="1717675" algn="l"/>
                          <a:tab pos="2062163" algn="l"/>
                          <a:tab pos="2397125" algn="l"/>
                          <a:tab pos="2682875" algn="l"/>
                        </a:tabLst>
                      </a:pPr>
                      <a:r>
                        <a:rPr lang="en-US" sz="1800" b="1" baseline="0" dirty="0" smtClean="0"/>
                        <a:t>		Banking</a:t>
                      </a:r>
                    </a:p>
                    <a:p>
                      <a:pPr>
                        <a:tabLst>
                          <a:tab pos="1717675" algn="l"/>
                          <a:tab pos="2062163" algn="l"/>
                          <a:tab pos="2397125" algn="l"/>
                          <a:tab pos="2682875" algn="l"/>
                        </a:tabLst>
                      </a:pPr>
                      <a:r>
                        <a:rPr lang="en-US" sz="1800" baseline="0" dirty="0" smtClean="0"/>
                        <a:t>   			By region or country</a:t>
                      </a:r>
                    </a:p>
                    <a:p>
                      <a:pPr>
                        <a:tabLst>
                          <a:tab pos="1717675" algn="l"/>
                          <a:tab pos="2062163" algn="l"/>
                          <a:tab pos="2397125" algn="l"/>
                          <a:tab pos="2682875" algn="l"/>
                        </a:tabLst>
                      </a:pPr>
                      <a:r>
                        <a:rPr lang="en-US" sz="1800" b="0" baseline="0" dirty="0" smtClean="0"/>
                        <a:t>HG2701-3542.7	      			Other regions or countries (Table H8)</a:t>
                      </a:r>
                    </a:p>
                    <a:p>
                      <a:r>
                        <a:rPr lang="en-US" sz="1800" baseline="0" dirty="0" smtClean="0"/>
                        <a:t>            			Add number in table to HG2700</a:t>
                      </a:r>
                    </a:p>
                    <a:p>
                      <a:endParaRPr lang="en-US" sz="1800" baseline="0" dirty="0" smtClean="0"/>
                    </a:p>
                    <a:p>
                      <a:r>
                        <a:rPr lang="en-US" sz="1800" b="1" baseline="0" dirty="0" smtClean="0"/>
                        <a:t>Example 2.1 Banking in Jordan:  HG3261</a:t>
                      </a:r>
                    </a:p>
                    <a:p>
                      <a:endParaRPr lang="en-US" sz="1800" baseline="0" dirty="0" smtClean="0"/>
                    </a:p>
                    <a:p>
                      <a:r>
                        <a:rPr lang="en-US" sz="1800" baseline="0" dirty="0" smtClean="0"/>
                        <a:t>In Table H8 we find </a:t>
                      </a:r>
                      <a:r>
                        <a:rPr lang="en-US" sz="1800" i="1" baseline="0" dirty="0" smtClean="0"/>
                        <a:t>561 Jordan (pdf p. 18)</a:t>
                      </a:r>
                    </a:p>
                    <a:p>
                      <a:endParaRPr lang="en-US" sz="1800" b="1" baseline="0" dirty="0" smtClean="0"/>
                    </a:p>
                    <a:p>
                      <a:r>
                        <a:rPr lang="en-US" sz="1800" b="0" baseline="0" dirty="0" smtClean="0"/>
                        <a:t>Banking in Jordan : 	   HG2700 </a:t>
                      </a:r>
                    </a:p>
                    <a:p>
                      <a:r>
                        <a:rPr lang="en-US" sz="1800" b="0" baseline="0" dirty="0" smtClean="0"/>
                        <a:t>		+         561</a:t>
                      </a:r>
                    </a:p>
                    <a:p>
                      <a:r>
                        <a:rPr lang="en-US" sz="1800" b="0" baseline="0" dirty="0" smtClean="0"/>
                        <a:t>		= HG3261</a:t>
                      </a:r>
                      <a:r>
                        <a:rPr lang="en-US" sz="1800" baseline="0" dirty="0" smtClean="0"/>
                        <a:t>	</a:t>
                      </a:r>
                      <a:endParaRPr lang="en-US" sz="1800" b="1" dirty="0" smtClean="0">
                        <a:solidFill>
                          <a:srgbClr val="000000"/>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465991784"/>
              </p:ext>
            </p:extLst>
          </p:nvPr>
        </p:nvGraphicFramePr>
        <p:xfrm>
          <a:off x="533400" y="228600"/>
          <a:ext cx="7010400" cy="370840"/>
        </p:xfrm>
        <a:graphic>
          <a:graphicData uri="http://schemas.openxmlformats.org/drawingml/2006/table">
            <a:tbl>
              <a:tblPr firstRow="1" bandRow="1">
                <a:tableStyleId>{5C22544A-7EE6-4342-B048-85BDC9FD1C3A}</a:tableStyleId>
              </a:tblPr>
              <a:tblGrid>
                <a:gridCol w="70104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smtClean="0">
                          <a:solidFill>
                            <a:schemeClr val="tx1"/>
                          </a:solidFill>
                        </a:rPr>
                        <a:t>4.  Building </a:t>
                      </a:r>
                      <a:r>
                        <a:rPr lang="en-US" sz="1800" dirty="0" smtClean="0">
                          <a:solidFill>
                            <a:schemeClr val="tx1"/>
                          </a:solidFill>
                        </a:rPr>
                        <a:t>new classes using tables</a:t>
                      </a:r>
                      <a:r>
                        <a:rPr lang="en-US" sz="1800" b="0" baseline="0" dirty="0" smtClean="0">
                          <a:solidFill>
                            <a:schemeClr val="tx1"/>
                          </a:solidFill>
                        </a:rPr>
                        <a:t>, cont.</a:t>
                      </a:r>
                      <a:endParaRPr lang="en-US" sz="1800" dirty="0" smtClean="0">
                        <a:solidFill>
                          <a:schemeClr val="tx1"/>
                        </a:solidFill>
                      </a:endParaRPr>
                    </a:p>
                  </a:txBody>
                  <a:tcPr>
                    <a:no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51158464"/>
              </p:ext>
            </p:extLst>
          </p:nvPr>
        </p:nvGraphicFramePr>
        <p:xfrm>
          <a:off x="8915400" y="930751"/>
          <a:ext cx="5867400" cy="5385915"/>
        </p:xfrm>
        <a:graphic>
          <a:graphicData uri="http://schemas.openxmlformats.org/drawingml/2006/table">
            <a:tbl>
              <a:tblPr firstRow="1" bandRow="1">
                <a:tableStyleId>{5C22544A-7EE6-4342-B048-85BDC9FD1C3A}</a:tableStyleId>
              </a:tblPr>
              <a:tblGrid>
                <a:gridCol w="1066800"/>
                <a:gridCol w="4800600"/>
              </a:tblGrid>
              <a:tr h="385085">
                <a:tc gridSpan="2">
                  <a:txBody>
                    <a:bodyPr/>
                    <a:lstStyle/>
                    <a:p>
                      <a:pPr algn="ctr"/>
                      <a:r>
                        <a:rPr lang="en-US" dirty="0" smtClean="0">
                          <a:solidFill>
                            <a:schemeClr val="tx1"/>
                          </a:solidFill>
                        </a:rPr>
                        <a:t>Some entries</a:t>
                      </a:r>
                      <a:r>
                        <a:rPr lang="en-US" baseline="0" dirty="0" smtClean="0">
                          <a:solidFill>
                            <a:schemeClr val="tx1"/>
                          </a:solidFill>
                        </a:rPr>
                        <a:t> from Table H8</a:t>
                      </a:r>
                      <a:r>
                        <a:rPr lang="en-US" dirty="0" smtClean="0">
                          <a:solidFill>
                            <a:schemeClr val="tx1"/>
                          </a:solidFill>
                        </a:rPr>
                        <a:t> </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85085">
                <a:tc>
                  <a:txBody>
                    <a:bodyPr/>
                    <a:lstStyle/>
                    <a:p>
                      <a:r>
                        <a:rPr lang="en-US" dirty="0" smtClean="0">
                          <a:solidFill>
                            <a:schemeClr val="tx1"/>
                          </a:solidFill>
                        </a:rPr>
                        <a:t>1 -10</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smtClean="0">
                          <a:solidFill>
                            <a:schemeClr val="tx1"/>
                          </a:solidFill>
                        </a:rPr>
                        <a:t>Canada</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85085">
                <a:tc>
                  <a:txBody>
                    <a:bodyPr/>
                    <a:lstStyle/>
                    <a:p>
                      <a:r>
                        <a:rPr lang="en-US" dirty="0" smtClean="0">
                          <a:solidFill>
                            <a:schemeClr val="tx1"/>
                          </a:solidFill>
                        </a:rPr>
                        <a:t>10.5</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smtClean="0">
                          <a:solidFill>
                            <a:schemeClr val="tx1"/>
                          </a:solidFill>
                        </a:rPr>
                        <a:t>Latin America</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85085">
                <a:tc>
                  <a:txBody>
                    <a:bodyPr/>
                    <a:lstStyle/>
                    <a:p>
                      <a:r>
                        <a:rPr lang="en-US" dirty="0" smtClean="0">
                          <a:solidFill>
                            <a:schemeClr val="tx1"/>
                          </a:solidFill>
                        </a:rPr>
                        <a:t>11-20</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aseline="0" dirty="0" smtClean="0">
                          <a:solidFill>
                            <a:schemeClr val="tx1"/>
                          </a:solidFill>
                        </a:rPr>
                        <a:t>     Mexico</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85085">
                <a:tc>
                  <a:txBody>
                    <a:bodyPr/>
                    <a:lstStyle/>
                    <a:p>
                      <a:r>
                        <a:rPr lang="en-US" dirty="0" smtClean="0">
                          <a:solidFill>
                            <a:schemeClr val="tx1"/>
                          </a:solidFill>
                        </a:rPr>
                        <a:t>271-280</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smtClean="0">
                          <a:solidFill>
                            <a:schemeClr val="tx1"/>
                          </a:solidFill>
                        </a:rPr>
                        <a:t>Europe</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85085">
                <a:tc>
                  <a:txBody>
                    <a:bodyPr/>
                    <a:lstStyle/>
                    <a:p>
                      <a:r>
                        <a:rPr lang="en-US" dirty="0" smtClean="0">
                          <a:solidFill>
                            <a:schemeClr val="tx1"/>
                          </a:solidFill>
                        </a:rPr>
                        <a:t>321-340</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     France</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85085">
                <a:tc>
                  <a:txBody>
                    <a:bodyPr/>
                    <a:lstStyle/>
                    <a:p>
                      <a:r>
                        <a:rPr lang="en-US" dirty="0" smtClean="0">
                          <a:solidFill>
                            <a:schemeClr val="tx1"/>
                          </a:solidFill>
                        </a:rPr>
                        <a:t>551-555</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smtClean="0">
                          <a:solidFill>
                            <a:schemeClr val="tx1"/>
                          </a:solidFill>
                        </a:rPr>
                        <a:t>Asia</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9810">
                <a:tc>
                  <a:txBody>
                    <a:bodyPr/>
                    <a:lstStyle/>
                    <a:p>
                      <a:r>
                        <a:rPr lang="en-US" dirty="0" smtClean="0">
                          <a:solidFill>
                            <a:schemeClr val="tx1"/>
                          </a:solidFill>
                        </a:rPr>
                        <a:t>556</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     Middle East.  Near East</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85085">
                <a:tc>
                  <a:txBody>
                    <a:bodyPr/>
                    <a:lstStyle/>
                    <a:p>
                      <a:r>
                        <a:rPr lang="en-US" dirty="0" smtClean="0">
                          <a:solidFill>
                            <a:schemeClr val="tx1"/>
                          </a:solidFill>
                        </a:rPr>
                        <a:t>561</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          Jordan</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85085">
                <a:tc>
                  <a:txBody>
                    <a:bodyPr/>
                    <a:lstStyle/>
                    <a:p>
                      <a:r>
                        <a:rPr lang="en-US" dirty="0" smtClean="0">
                          <a:solidFill>
                            <a:schemeClr val="tx1"/>
                          </a:solidFill>
                        </a:rPr>
                        <a:t>620.5</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     East Asia.  Far East</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85085">
                <a:tc>
                  <a:txBody>
                    <a:bodyPr/>
                    <a:lstStyle/>
                    <a:p>
                      <a:r>
                        <a:rPr lang="en-US" dirty="0" smtClean="0">
                          <a:solidFill>
                            <a:schemeClr val="tx1"/>
                          </a:solidFill>
                        </a:rPr>
                        <a:t>630.5</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         </a:t>
                      </a:r>
                      <a:r>
                        <a:rPr lang="en-US" baseline="0" dirty="0" smtClean="0">
                          <a:solidFill>
                            <a:schemeClr val="tx1"/>
                          </a:solidFill>
                        </a:rPr>
                        <a:t> </a:t>
                      </a:r>
                      <a:r>
                        <a:rPr lang="en-US" dirty="0" smtClean="0">
                          <a:solidFill>
                            <a:schemeClr val="tx1"/>
                          </a:solidFill>
                        </a:rPr>
                        <a:t>Korea</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85085">
                <a:tc>
                  <a:txBody>
                    <a:bodyPr/>
                    <a:lstStyle/>
                    <a:p>
                      <a:r>
                        <a:rPr lang="en-US" dirty="0" smtClean="0">
                          <a:solidFill>
                            <a:schemeClr val="tx1"/>
                          </a:solidFill>
                        </a:rPr>
                        <a:t>631-640</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          China</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85085">
                <a:tc>
                  <a:txBody>
                    <a:bodyPr/>
                    <a:lstStyle/>
                    <a:p>
                      <a:r>
                        <a:rPr lang="en-US" dirty="0" smtClean="0">
                          <a:solidFill>
                            <a:schemeClr val="tx1"/>
                          </a:solidFill>
                        </a:rPr>
                        <a:t>646-650</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          Taiwan.  Formosa</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85085">
                <a:tc>
                  <a:txBody>
                    <a:bodyPr/>
                    <a:lstStyle/>
                    <a:p>
                      <a:r>
                        <a:rPr lang="en-US" dirty="0" smtClean="0">
                          <a:solidFill>
                            <a:schemeClr val="tx1"/>
                          </a:solidFill>
                        </a:rPr>
                        <a:t>671-680</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smtClean="0">
                          <a:solidFill>
                            <a:schemeClr val="tx1"/>
                          </a:solidFill>
                        </a:rPr>
                        <a:t>Africa</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11" name="~PP3305.WAV">
            <a:hlinkClick r:id="" action="ppaction://media"/>
          </p:cNvPr>
          <p:cNvPicPr>
            <a:picLocks noChangeAspect="1"/>
          </p:cNvPicPr>
          <p:nvPr>
            <a:audioFile r:link="rId1"/>
            <p:extLst>
              <p:ext uri="{DAA4B4D4-6D71-4841-9C94-3DE7FCFB9230}">
                <p14:media xmlns:p14="http://schemas.microsoft.com/office/powerpoint/2010/main" r:embed="rId2">
                  <p14:trim st="1588"/>
                </p14:media>
              </p:ext>
            </p:extLst>
          </p:nvPr>
        </p:nvPicPr>
        <p:blipFill>
          <a:blip r:embed="rId4" cstate="print"/>
          <a:stretch>
            <a:fillRect/>
          </a:stretch>
        </p:blipFill>
        <p:spPr>
          <a:xfrm>
            <a:off x="8001000" y="5867400"/>
            <a:ext cx="449263" cy="4492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88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z="1800" b="1">
                <a:solidFill>
                  <a:schemeClr val="tx1"/>
                </a:solidFill>
              </a:rPr>
              <a:pPr/>
              <a:t>28</a:t>
            </a:fld>
            <a:endParaRPr lang="en-US" sz="18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084303660"/>
              </p:ext>
            </p:extLst>
          </p:nvPr>
        </p:nvGraphicFramePr>
        <p:xfrm>
          <a:off x="381000" y="914400"/>
          <a:ext cx="7162800" cy="5562600"/>
        </p:xfrm>
        <a:graphic>
          <a:graphicData uri="http://schemas.openxmlformats.org/drawingml/2006/table">
            <a:tbl>
              <a:tblPr firstRow="1" bandRow="1">
                <a:tableStyleId>{5C22544A-7EE6-4342-B048-85BDC9FD1C3A}</a:tableStyleId>
              </a:tblPr>
              <a:tblGrid>
                <a:gridCol w="7162800"/>
              </a:tblGrid>
              <a:tr h="463550">
                <a:tc>
                  <a:txBody>
                    <a:bodyPr/>
                    <a:lstStyle/>
                    <a:p>
                      <a:pPr algn="ctr">
                        <a:spcBef>
                          <a:spcPts val="800"/>
                        </a:spcBef>
                      </a:pPr>
                      <a:r>
                        <a:rPr lang="en-US" sz="1800" b="1" dirty="0" smtClean="0">
                          <a:solidFill>
                            <a:srgbClr val="000000"/>
                          </a:solidFill>
                        </a:rPr>
                        <a:t>Building  new classes with general tables </a:t>
                      </a:r>
                      <a:r>
                        <a:rPr lang="en-US" sz="1800" b="0" dirty="0" smtClean="0">
                          <a:solidFill>
                            <a:srgbClr val="000000"/>
                          </a:solidFill>
                        </a:rPr>
                        <a:t>[p. </a:t>
                      </a:r>
                      <a:r>
                        <a:rPr lang="en-US" sz="1800" b="0" smtClean="0">
                          <a:solidFill>
                            <a:srgbClr val="000000"/>
                          </a:solidFill>
                        </a:rPr>
                        <a:t>~</a:t>
                      </a:r>
                      <a:r>
                        <a:rPr lang="en-US" sz="1800" b="0" smtClean="0">
                          <a:solidFill>
                            <a:srgbClr val="000000"/>
                          </a:solidFill>
                        </a:rPr>
                        <a:t>293-295]</a:t>
                      </a:r>
                      <a:r>
                        <a:rPr lang="en-US" sz="1800" b="0" baseline="0" smtClean="0">
                          <a:solidFill>
                            <a:schemeClr val="tx1"/>
                          </a:solidFill>
                        </a:rPr>
                        <a:t> </a:t>
                      </a:r>
                      <a:r>
                        <a:rPr lang="en-US" sz="1800" b="0" baseline="0" dirty="0" smtClean="0">
                          <a:solidFill>
                            <a:schemeClr val="tx1"/>
                          </a:solidFill>
                        </a:rPr>
                        <a:t>, cont.</a:t>
                      </a:r>
                      <a:endParaRPr lang="en-US" sz="1800" b="1" dirty="0" smtClean="0">
                        <a:solidFill>
                          <a:srgbClr val="000000"/>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5099050">
                <a:tc>
                  <a:txBody>
                    <a:bodyPr/>
                    <a:lstStyle/>
                    <a:p>
                      <a:pPr>
                        <a:spcBef>
                          <a:spcPts val="800"/>
                        </a:spcBef>
                      </a:pPr>
                      <a:endParaRPr lang="en-US" sz="1800" b="1" dirty="0" smtClean="0">
                        <a:solidFill>
                          <a:srgbClr val="000000"/>
                        </a:solidFill>
                      </a:endParaRPr>
                    </a:p>
                    <a:p>
                      <a:r>
                        <a:rPr lang="en-US" sz="1800" b="1" baseline="0" dirty="0" smtClean="0"/>
                        <a:t>Example 2.  Banking (vol. H, 1997, p. 317)</a:t>
                      </a:r>
                    </a:p>
                    <a:p>
                      <a:endParaRPr lang="en-US" sz="1800" baseline="0" dirty="0" smtClean="0"/>
                    </a:p>
                    <a:p>
                      <a:pPr>
                        <a:tabLst>
                          <a:tab pos="1717675" algn="l"/>
                          <a:tab pos="2062163" algn="l"/>
                          <a:tab pos="2397125" algn="l"/>
                          <a:tab pos="2682875" algn="l"/>
                        </a:tabLst>
                      </a:pPr>
                      <a:r>
                        <a:rPr lang="en-US" sz="1800" b="1" baseline="0" dirty="0" smtClean="0"/>
                        <a:t>		Banking</a:t>
                      </a:r>
                    </a:p>
                    <a:p>
                      <a:pPr>
                        <a:tabLst>
                          <a:tab pos="1717675" algn="l"/>
                          <a:tab pos="2062163" algn="l"/>
                          <a:tab pos="2397125" algn="l"/>
                          <a:tab pos="2682875" algn="l"/>
                        </a:tabLst>
                      </a:pPr>
                      <a:r>
                        <a:rPr lang="en-US" sz="1800" baseline="0" dirty="0" smtClean="0"/>
                        <a:t>   			By region or country</a:t>
                      </a:r>
                    </a:p>
                    <a:p>
                      <a:pPr>
                        <a:tabLst>
                          <a:tab pos="1717675" algn="l"/>
                          <a:tab pos="2062163" algn="l"/>
                          <a:tab pos="2397125" algn="l"/>
                          <a:tab pos="2682875" algn="l"/>
                        </a:tabLst>
                      </a:pPr>
                      <a:r>
                        <a:rPr lang="en-US" sz="1800" b="0" baseline="0" dirty="0" smtClean="0"/>
                        <a:t>HG2701-3542.7	      			Other regions or countries (Table H8)</a:t>
                      </a:r>
                    </a:p>
                    <a:p>
                      <a:r>
                        <a:rPr lang="en-US" sz="1800" baseline="0" dirty="0" smtClean="0"/>
                        <a:t>            			Add number in table to HG2700</a:t>
                      </a:r>
                    </a:p>
                    <a:p>
                      <a:endParaRPr lang="en-US" sz="1800" baseline="0" dirty="0" smtClean="0"/>
                    </a:p>
                    <a:p>
                      <a:r>
                        <a:rPr lang="en-US" sz="1800" b="1" baseline="0" dirty="0" smtClean="0"/>
                        <a:t>Example 2.2 Banking in China:  </a:t>
                      </a:r>
                      <a:r>
                        <a:rPr lang="en-US" sz="1800" b="1" baseline="0" dirty="0" smtClean="0">
                          <a:solidFill>
                            <a:srgbClr val="FF0000"/>
                          </a:solidFill>
                        </a:rPr>
                        <a:t>HG3331-3340</a:t>
                      </a:r>
                    </a:p>
                    <a:p>
                      <a:endParaRPr lang="en-US" sz="1800" baseline="0" dirty="0" smtClean="0"/>
                    </a:p>
                    <a:p>
                      <a:r>
                        <a:rPr lang="en-US" sz="1800" baseline="0" dirty="0" smtClean="0"/>
                        <a:t>In Table H8 we find 631-640 China (a number range)</a:t>
                      </a:r>
                      <a:endParaRPr lang="en-US" sz="1800" i="1" baseline="0" dirty="0" smtClean="0"/>
                    </a:p>
                    <a:p>
                      <a:endParaRPr lang="en-US" sz="1800" b="1" baseline="0" dirty="0" smtClean="0"/>
                    </a:p>
                    <a:p>
                      <a:r>
                        <a:rPr lang="en-US" sz="1800" b="0" baseline="0" dirty="0" smtClean="0"/>
                        <a:t>Banking in China: 	    HG2700 </a:t>
                      </a:r>
                    </a:p>
                    <a:p>
                      <a:r>
                        <a:rPr lang="en-US" sz="1800" b="0" baseline="0" dirty="0" smtClean="0"/>
                        <a:t>		+          631-   640</a:t>
                      </a:r>
                    </a:p>
                    <a:p>
                      <a:r>
                        <a:rPr lang="en-US" sz="1800" b="0" baseline="0" dirty="0" smtClean="0"/>
                        <a:t>		=  HG3331- 3340</a:t>
                      </a:r>
                    </a:p>
                    <a:p>
                      <a:endParaRPr lang="en-US" sz="1800" b="0" baseline="0" dirty="0" smtClean="0">
                        <a:solidFill>
                          <a:srgbClr val="000000"/>
                        </a:solidFill>
                      </a:endParaRPr>
                    </a:p>
                    <a:p>
                      <a:r>
                        <a:rPr lang="en-US" sz="1800" b="1" baseline="0" dirty="0" smtClean="0">
                          <a:solidFill>
                            <a:srgbClr val="FF0000"/>
                          </a:solidFill>
                        </a:rPr>
                        <a:t>This number is still a range.  The specific number in that range is determined by using a local table, next slide</a:t>
                      </a:r>
                      <a:endParaRPr lang="en-US" sz="1800" b="1" dirty="0" smtClean="0">
                        <a:solidFill>
                          <a:srgbClr val="FF0000"/>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071747737"/>
              </p:ext>
            </p:extLst>
          </p:nvPr>
        </p:nvGraphicFramePr>
        <p:xfrm>
          <a:off x="457200" y="228600"/>
          <a:ext cx="7086600" cy="370840"/>
        </p:xfrm>
        <a:graphic>
          <a:graphicData uri="http://schemas.openxmlformats.org/drawingml/2006/table">
            <a:tbl>
              <a:tblPr firstRow="1" bandRow="1">
                <a:tableStyleId>{5C22544A-7EE6-4342-B048-85BDC9FD1C3A}</a:tableStyleId>
              </a:tblPr>
              <a:tblGrid>
                <a:gridCol w="70866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smtClean="0">
                          <a:solidFill>
                            <a:schemeClr val="tx1"/>
                          </a:solidFill>
                        </a:rPr>
                        <a:t>4.  Building </a:t>
                      </a:r>
                      <a:r>
                        <a:rPr lang="en-US" sz="1800" dirty="0" smtClean="0">
                          <a:solidFill>
                            <a:schemeClr val="tx1"/>
                          </a:solidFill>
                        </a:rPr>
                        <a:t>new classes using tables</a:t>
                      </a:r>
                      <a:r>
                        <a:rPr lang="en-US" sz="1800" b="0" baseline="0" dirty="0" smtClean="0">
                          <a:solidFill>
                            <a:schemeClr val="tx1"/>
                          </a:solidFill>
                        </a:rPr>
                        <a:t>, cont.</a:t>
                      </a:r>
                      <a:endParaRPr lang="en-US" sz="1800" dirty="0" smtClean="0">
                        <a:solidFill>
                          <a:schemeClr val="tx1"/>
                        </a:solidFill>
                      </a:endParaRPr>
                    </a:p>
                  </a:txBody>
                  <a:tcPr>
                    <a:no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287847315"/>
              </p:ext>
            </p:extLst>
          </p:nvPr>
        </p:nvGraphicFramePr>
        <p:xfrm>
          <a:off x="8991600" y="949960"/>
          <a:ext cx="5867400" cy="5527046"/>
        </p:xfrm>
        <a:graphic>
          <a:graphicData uri="http://schemas.openxmlformats.org/drawingml/2006/table">
            <a:tbl>
              <a:tblPr firstRow="1" bandRow="1">
                <a:tableStyleId>{5C22544A-7EE6-4342-B048-85BDC9FD1C3A}</a:tableStyleId>
              </a:tblPr>
              <a:tblGrid>
                <a:gridCol w="1066800"/>
                <a:gridCol w="4800600"/>
              </a:tblGrid>
              <a:tr h="394789">
                <a:tc gridSpan="2">
                  <a:txBody>
                    <a:bodyPr/>
                    <a:lstStyle/>
                    <a:p>
                      <a:pPr algn="ctr"/>
                      <a:r>
                        <a:rPr lang="en-US" dirty="0" smtClean="0">
                          <a:solidFill>
                            <a:schemeClr val="tx1"/>
                          </a:solidFill>
                        </a:rPr>
                        <a:t>Some entries</a:t>
                      </a:r>
                      <a:r>
                        <a:rPr lang="en-US" baseline="0" dirty="0" smtClean="0">
                          <a:solidFill>
                            <a:schemeClr val="tx1"/>
                          </a:solidFill>
                        </a:rPr>
                        <a:t> from Table H8</a:t>
                      </a:r>
                      <a:r>
                        <a:rPr lang="en-US" dirty="0" smtClean="0">
                          <a:solidFill>
                            <a:schemeClr val="tx1"/>
                          </a:solidFill>
                        </a:rPr>
                        <a:t> </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4789">
                <a:tc>
                  <a:txBody>
                    <a:bodyPr/>
                    <a:lstStyle/>
                    <a:p>
                      <a:r>
                        <a:rPr lang="en-US" dirty="0" smtClean="0">
                          <a:solidFill>
                            <a:schemeClr val="tx1"/>
                          </a:solidFill>
                        </a:rPr>
                        <a:t>1 -10</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smtClean="0">
                          <a:solidFill>
                            <a:schemeClr val="tx1"/>
                          </a:solidFill>
                        </a:rPr>
                        <a:t>Canada</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4789">
                <a:tc>
                  <a:txBody>
                    <a:bodyPr/>
                    <a:lstStyle/>
                    <a:p>
                      <a:r>
                        <a:rPr lang="en-US" dirty="0" smtClean="0">
                          <a:solidFill>
                            <a:schemeClr val="tx1"/>
                          </a:solidFill>
                        </a:rPr>
                        <a:t>10.5</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smtClean="0">
                          <a:solidFill>
                            <a:schemeClr val="tx1"/>
                          </a:solidFill>
                        </a:rPr>
                        <a:t>Latin America</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4789">
                <a:tc>
                  <a:txBody>
                    <a:bodyPr/>
                    <a:lstStyle/>
                    <a:p>
                      <a:r>
                        <a:rPr lang="en-US" dirty="0" smtClean="0">
                          <a:solidFill>
                            <a:schemeClr val="tx1"/>
                          </a:solidFill>
                        </a:rPr>
                        <a:t>11-20</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aseline="0" dirty="0" smtClean="0">
                          <a:solidFill>
                            <a:schemeClr val="tx1"/>
                          </a:solidFill>
                        </a:rPr>
                        <a:t>     Mexico</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4789">
                <a:tc>
                  <a:txBody>
                    <a:bodyPr/>
                    <a:lstStyle/>
                    <a:p>
                      <a:r>
                        <a:rPr lang="en-US" dirty="0" smtClean="0">
                          <a:solidFill>
                            <a:schemeClr val="tx1"/>
                          </a:solidFill>
                        </a:rPr>
                        <a:t>271-280</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smtClean="0">
                          <a:solidFill>
                            <a:schemeClr val="tx1"/>
                          </a:solidFill>
                        </a:rPr>
                        <a:t>Europe</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4789">
                <a:tc>
                  <a:txBody>
                    <a:bodyPr/>
                    <a:lstStyle/>
                    <a:p>
                      <a:r>
                        <a:rPr lang="en-US" dirty="0" smtClean="0">
                          <a:solidFill>
                            <a:schemeClr val="tx1"/>
                          </a:solidFill>
                        </a:rPr>
                        <a:t>321-340</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     France</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4789">
                <a:tc>
                  <a:txBody>
                    <a:bodyPr/>
                    <a:lstStyle/>
                    <a:p>
                      <a:r>
                        <a:rPr lang="en-US" dirty="0" smtClean="0">
                          <a:solidFill>
                            <a:schemeClr val="tx1"/>
                          </a:solidFill>
                        </a:rPr>
                        <a:t>551-555</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smtClean="0">
                          <a:solidFill>
                            <a:schemeClr val="tx1"/>
                          </a:solidFill>
                        </a:rPr>
                        <a:t>Asia</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4789">
                <a:tc>
                  <a:txBody>
                    <a:bodyPr/>
                    <a:lstStyle/>
                    <a:p>
                      <a:r>
                        <a:rPr lang="en-US" dirty="0" smtClean="0">
                          <a:solidFill>
                            <a:schemeClr val="tx1"/>
                          </a:solidFill>
                        </a:rPr>
                        <a:t>556</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     Middle East.  Near East</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4789">
                <a:tc>
                  <a:txBody>
                    <a:bodyPr/>
                    <a:lstStyle/>
                    <a:p>
                      <a:r>
                        <a:rPr lang="en-US" dirty="0" smtClean="0">
                          <a:solidFill>
                            <a:schemeClr val="tx1"/>
                          </a:solidFill>
                        </a:rPr>
                        <a:t>561</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          Jordan</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4789">
                <a:tc>
                  <a:txBody>
                    <a:bodyPr/>
                    <a:lstStyle/>
                    <a:p>
                      <a:r>
                        <a:rPr lang="en-US" dirty="0" smtClean="0">
                          <a:solidFill>
                            <a:schemeClr val="tx1"/>
                          </a:solidFill>
                        </a:rPr>
                        <a:t>620.5</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     East Asia.  Far East</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4789">
                <a:tc>
                  <a:txBody>
                    <a:bodyPr/>
                    <a:lstStyle/>
                    <a:p>
                      <a:r>
                        <a:rPr lang="en-US" dirty="0" smtClean="0">
                          <a:solidFill>
                            <a:schemeClr val="tx1"/>
                          </a:solidFill>
                        </a:rPr>
                        <a:t>630.5</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          Korea</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4789">
                <a:tc>
                  <a:txBody>
                    <a:bodyPr/>
                    <a:lstStyle/>
                    <a:p>
                      <a:r>
                        <a:rPr lang="en-US" dirty="0" smtClean="0">
                          <a:solidFill>
                            <a:schemeClr val="tx1"/>
                          </a:solidFill>
                        </a:rPr>
                        <a:t>631-640</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          China</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4789">
                <a:tc>
                  <a:txBody>
                    <a:bodyPr/>
                    <a:lstStyle/>
                    <a:p>
                      <a:r>
                        <a:rPr lang="en-US" dirty="0" smtClean="0">
                          <a:solidFill>
                            <a:schemeClr val="tx1"/>
                          </a:solidFill>
                        </a:rPr>
                        <a:t>646-650</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smtClean="0">
                          <a:solidFill>
                            <a:schemeClr val="tx1"/>
                          </a:solidFill>
                        </a:rPr>
                        <a:t>          Taiwan.  Formosa</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94789">
                <a:tc>
                  <a:txBody>
                    <a:bodyPr/>
                    <a:lstStyle/>
                    <a:p>
                      <a:r>
                        <a:rPr lang="en-US" dirty="0" smtClean="0">
                          <a:solidFill>
                            <a:schemeClr val="tx1"/>
                          </a:solidFill>
                        </a:rPr>
                        <a:t>671-680</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smtClean="0">
                          <a:solidFill>
                            <a:schemeClr val="tx1"/>
                          </a:solidFill>
                        </a:rPr>
                        <a:t>Africa</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11" name="~PP1070.WAV">
            <a:hlinkClick r:id="" action="ppaction://media"/>
          </p:cNvPr>
          <p:cNvPicPr>
            <a:picLocks noChangeAspect="1"/>
          </p:cNvPicPr>
          <p:nvPr>
            <a:audioFile r:link="rId1"/>
            <p:extLst>
              <p:ext uri="{DAA4B4D4-6D71-4841-9C94-3DE7FCFB9230}">
                <p14:media xmlns:p14="http://schemas.microsoft.com/office/powerpoint/2010/main" r:embed="rId2">
                  <p14:trim st="1575.4368"/>
                </p14:media>
              </p:ext>
            </p:extLst>
          </p:nvPr>
        </p:nvPicPr>
        <p:blipFill>
          <a:blip r:embed="rId4" cstate="print"/>
          <a:stretch>
            <a:fillRect/>
          </a:stretch>
        </p:blipFill>
        <p:spPr>
          <a:xfrm>
            <a:off x="7924800" y="5738177"/>
            <a:ext cx="625475" cy="625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35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049000" y="6400800"/>
            <a:ext cx="3238500" cy="457200"/>
          </a:xfrm>
          <a:noFill/>
        </p:spPr>
        <p:txBody>
          <a:bodyPr/>
          <a:lstStyle/>
          <a:p>
            <a:fld id="{377A5EB6-31DF-49C5-A368-99503CA30BC6}" type="slidenum">
              <a:rPr lang="en-US" sz="1800" b="1">
                <a:solidFill>
                  <a:schemeClr val="tx1"/>
                </a:solidFill>
              </a:rPr>
              <a:pPr/>
              <a:t>29</a:t>
            </a:fld>
            <a:endParaRPr lang="en-US" sz="18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952791705"/>
              </p:ext>
            </p:extLst>
          </p:nvPr>
        </p:nvGraphicFramePr>
        <p:xfrm>
          <a:off x="381000" y="914400"/>
          <a:ext cx="7620000" cy="4343400"/>
        </p:xfrm>
        <a:graphic>
          <a:graphicData uri="http://schemas.openxmlformats.org/drawingml/2006/table">
            <a:tbl>
              <a:tblPr firstRow="1" bandRow="1">
                <a:tableStyleId>{5C22544A-7EE6-4342-B048-85BDC9FD1C3A}</a:tableStyleId>
              </a:tblPr>
              <a:tblGrid>
                <a:gridCol w="7620000"/>
              </a:tblGrid>
              <a:tr h="463550">
                <a:tc>
                  <a:txBody>
                    <a:bodyPr/>
                    <a:lstStyle/>
                    <a:p>
                      <a:pPr algn="ctr">
                        <a:spcBef>
                          <a:spcPts val="800"/>
                        </a:spcBef>
                      </a:pPr>
                      <a:r>
                        <a:rPr lang="en-US" sz="1800" b="1" dirty="0" smtClean="0">
                          <a:solidFill>
                            <a:srgbClr val="000000"/>
                          </a:solidFill>
                        </a:rPr>
                        <a:t>Building  new classes with local tables </a:t>
                      </a:r>
                      <a:r>
                        <a:rPr lang="en-US" sz="1800" b="0" dirty="0" smtClean="0">
                          <a:solidFill>
                            <a:srgbClr val="000000"/>
                          </a:solidFill>
                        </a:rPr>
                        <a:t>[p. </a:t>
                      </a:r>
                      <a:r>
                        <a:rPr lang="en-US" sz="1800" b="0" smtClean="0">
                          <a:solidFill>
                            <a:srgbClr val="000000"/>
                          </a:solidFill>
                        </a:rPr>
                        <a:t>~</a:t>
                      </a:r>
                      <a:r>
                        <a:rPr lang="en-US" sz="1800" b="0" smtClean="0">
                          <a:solidFill>
                            <a:srgbClr val="000000"/>
                          </a:solidFill>
                        </a:rPr>
                        <a:t>296-297]</a:t>
                      </a:r>
                      <a:endParaRPr lang="en-US" sz="1800" b="1" dirty="0" smtClean="0">
                        <a:solidFill>
                          <a:srgbClr val="000000"/>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3879850">
                <a:tc>
                  <a:txBody>
                    <a:bodyPr/>
                    <a:lstStyle/>
                    <a:p>
                      <a:pPr marL="0" marR="0" indent="0" algn="l" defTabSz="914400" rtl="0" eaLnBrk="1" fontAlgn="auto" latinLnBrk="0" hangingPunct="1">
                        <a:lnSpc>
                          <a:spcPct val="100000"/>
                        </a:lnSpc>
                        <a:spcBef>
                          <a:spcPts val="800"/>
                        </a:spcBef>
                        <a:spcAft>
                          <a:spcPts val="0"/>
                        </a:spcAft>
                        <a:buClrTx/>
                        <a:buSzTx/>
                        <a:buFontTx/>
                        <a:buNone/>
                        <a:tabLst/>
                        <a:defRPr/>
                      </a:pPr>
                      <a:r>
                        <a:rPr lang="en-US" sz="1800" b="1" baseline="0" dirty="0" smtClean="0"/>
                        <a:t>Example 2.2 Banking in China:  </a:t>
                      </a:r>
                      <a:r>
                        <a:rPr lang="en-US" sz="1800" b="1" baseline="0" dirty="0" smtClean="0">
                          <a:solidFill>
                            <a:srgbClr val="FF0000"/>
                          </a:solidFill>
                        </a:rPr>
                        <a:t>HG3331-3340</a:t>
                      </a:r>
                    </a:p>
                    <a:p>
                      <a:pPr marL="0" marR="0" indent="0" algn="l" defTabSz="914400" rtl="0" eaLnBrk="1" fontAlgn="auto" latinLnBrk="0" hangingPunct="1">
                        <a:lnSpc>
                          <a:spcPct val="100000"/>
                        </a:lnSpc>
                        <a:spcBef>
                          <a:spcPts val="800"/>
                        </a:spcBef>
                        <a:spcAft>
                          <a:spcPts val="0"/>
                        </a:spcAft>
                        <a:buClrTx/>
                        <a:buSzTx/>
                        <a:buFontTx/>
                        <a:buNone/>
                        <a:tabLst/>
                        <a:defRPr/>
                      </a:pPr>
                      <a:endParaRPr lang="en-US" sz="1800" b="1" baseline="0" dirty="0" smtClean="0">
                        <a:solidFill>
                          <a:srgbClr val="C00000"/>
                        </a:solidFill>
                      </a:endParaRPr>
                    </a:p>
                    <a:p>
                      <a:r>
                        <a:rPr lang="en-US" sz="1800" baseline="0" dirty="0" smtClean="0"/>
                        <a:t>In Example 2.2, we did not arrive at an actual class number, but rather a range.  We need to determine the subject more specifically to determine the specific class number.  The instruction at HG2701-3542.7 actually goes on to say</a:t>
                      </a:r>
                    </a:p>
                    <a:p>
                      <a:r>
                        <a:rPr lang="en-US" sz="1800" baseline="0" dirty="0" smtClean="0"/>
                        <a:t>Under each, </a:t>
                      </a:r>
                      <a:br>
                        <a:rPr lang="en-US" sz="1800" baseline="0" dirty="0" smtClean="0"/>
                      </a:br>
                      <a:r>
                        <a:rPr lang="en-US" sz="1800" baseline="0" dirty="0" smtClean="0"/>
                        <a:t>and then gives a </a:t>
                      </a:r>
                      <a:r>
                        <a:rPr lang="en-US" sz="1800" b="1" baseline="0" dirty="0" smtClean="0">
                          <a:solidFill>
                            <a:srgbClr val="FF0000"/>
                          </a:solidFill>
                        </a:rPr>
                        <a:t>local</a:t>
                      </a:r>
                      <a:r>
                        <a:rPr lang="en-US" sz="1800" b="1" baseline="0" dirty="0" smtClean="0"/>
                        <a:t> table </a:t>
                      </a:r>
                    </a:p>
                    <a:p>
                      <a:r>
                        <a:rPr lang="en-US" sz="1800" baseline="0" dirty="0" smtClean="0"/>
                        <a:t>(excerpt to right, full table </a:t>
                      </a:r>
                    </a:p>
                    <a:p>
                      <a:r>
                        <a:rPr lang="en-US" sz="1800" baseline="0" dirty="0" smtClean="0"/>
                        <a:t>	pdf p. 15 right – 16 left</a:t>
                      </a:r>
                    </a:p>
                    <a:p>
                      <a:r>
                        <a:rPr lang="en-US" sz="1800" baseline="0" dirty="0" smtClean="0"/>
                        <a:t>	Assignments p</a:t>
                      </a:r>
                      <a:r>
                        <a:rPr lang="en-US" sz="1800" baseline="0" smtClean="0"/>
                        <a:t>. </a:t>
                      </a:r>
                      <a:r>
                        <a:rPr lang="en-US" sz="1800" baseline="0" smtClean="0"/>
                        <a:t>297, </a:t>
                      </a:r>
                      <a:r>
                        <a:rPr lang="en-US" sz="1800" baseline="0" dirty="0" smtClean="0"/>
                        <a:t>reformatted for easier reading).</a:t>
                      </a:r>
                    </a:p>
                    <a:p>
                      <a:endParaRPr lang="en-US" sz="1800" b="1" baseline="0" dirty="0" smtClean="0">
                        <a:solidFill>
                          <a:srgbClr val="C00000"/>
                        </a:solidFill>
                      </a:endParaRPr>
                    </a:p>
                    <a:p>
                      <a:r>
                        <a:rPr lang="en-US" sz="1800" baseline="0" dirty="0" smtClean="0"/>
                        <a:t>This table allows for subdividing each </a:t>
                      </a:r>
                      <a:r>
                        <a:rPr lang="en-US" sz="1800" i="1" baseline="0" dirty="0" smtClean="0"/>
                        <a:t>Banking in country </a:t>
                      </a:r>
                      <a:r>
                        <a:rPr lang="en-US" sz="1800" i="0" baseline="0" dirty="0" smtClean="0"/>
                        <a:t>class further</a:t>
                      </a:r>
                      <a:r>
                        <a:rPr lang="en-US" sz="1800" i="1" baseline="0" dirty="0" smtClean="0"/>
                        <a:t>.</a:t>
                      </a:r>
                      <a:endParaRPr lang="en-US" sz="1800" b="1" baseline="0" dirty="0" smtClean="0">
                        <a:solidFill>
                          <a:srgbClr val="C00000"/>
                        </a:solidFill>
                      </a:endParaRPr>
                    </a:p>
                    <a:p>
                      <a:pPr>
                        <a:spcBef>
                          <a:spcPts val="800"/>
                        </a:spcBef>
                      </a:pPr>
                      <a:endParaRPr lang="en-US" sz="1800" b="1" dirty="0" smtClean="0">
                        <a:solidFill>
                          <a:srgbClr val="000000"/>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390538553"/>
              </p:ext>
            </p:extLst>
          </p:nvPr>
        </p:nvGraphicFramePr>
        <p:xfrm>
          <a:off x="381000" y="228600"/>
          <a:ext cx="7620000" cy="370840"/>
        </p:xfrm>
        <a:graphic>
          <a:graphicData uri="http://schemas.openxmlformats.org/drawingml/2006/table">
            <a:tbl>
              <a:tblPr firstRow="1" bandRow="1">
                <a:tableStyleId>{5C22544A-7EE6-4342-B048-85BDC9FD1C3A}</a:tableStyleId>
              </a:tblPr>
              <a:tblGrid>
                <a:gridCol w="76200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smtClean="0">
                          <a:solidFill>
                            <a:schemeClr val="tx1"/>
                          </a:solidFill>
                        </a:rPr>
                        <a:t>4.  Building </a:t>
                      </a:r>
                      <a:r>
                        <a:rPr lang="en-US" sz="1800" dirty="0" smtClean="0">
                          <a:solidFill>
                            <a:schemeClr val="tx1"/>
                          </a:solidFill>
                        </a:rPr>
                        <a:t>new classes using tables</a:t>
                      </a:r>
                      <a:r>
                        <a:rPr lang="en-US" sz="1800" b="0" baseline="0" dirty="0" smtClean="0">
                          <a:solidFill>
                            <a:schemeClr val="tx1"/>
                          </a:solidFill>
                        </a:rPr>
                        <a:t> , cont.</a:t>
                      </a:r>
                      <a:endParaRPr lang="en-US" sz="1800" dirty="0" smtClean="0">
                        <a:solidFill>
                          <a:schemeClr val="tx1"/>
                        </a:solidFill>
                      </a:endParaRPr>
                    </a:p>
                  </a:txBody>
                  <a:tcPr>
                    <a:no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041919135"/>
              </p:ext>
            </p:extLst>
          </p:nvPr>
        </p:nvGraphicFramePr>
        <p:xfrm>
          <a:off x="8534400" y="228604"/>
          <a:ext cx="6400801" cy="6324596"/>
        </p:xfrm>
        <a:graphic>
          <a:graphicData uri="http://schemas.openxmlformats.org/drawingml/2006/table">
            <a:tbl>
              <a:tblPr firstRow="1" bandRow="1">
                <a:tableStyleId>{5C22544A-7EE6-4342-B048-85BDC9FD1C3A}</a:tableStyleId>
              </a:tblPr>
              <a:tblGrid>
                <a:gridCol w="4419600"/>
                <a:gridCol w="990600"/>
                <a:gridCol w="990601"/>
              </a:tblGrid>
              <a:tr h="462643">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Excerpt from </a:t>
                      </a:r>
                      <a:r>
                        <a:rPr lang="en-US" dirty="0" smtClean="0">
                          <a:solidFill>
                            <a:srgbClr val="FF0000"/>
                          </a:solidFill>
                        </a:rPr>
                        <a:t>local </a:t>
                      </a:r>
                      <a:r>
                        <a:rPr lang="en-US" dirty="0" smtClean="0">
                          <a:solidFill>
                            <a:schemeClr val="tx1"/>
                          </a:solidFill>
                        </a:rPr>
                        <a:t>table  HG2701-3542.7</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5553">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baseline="0" dirty="0" smtClean="0"/>
                        <a:t>20 nos.</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baseline="0" dirty="0" smtClean="0"/>
                        <a:t>10 nos.</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r>
                        <a:rPr lang="en-US" sz="1400" baseline="0" dirty="0" smtClean="0"/>
                        <a:t>Periodicals.  Serials</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r>
                        <a:rPr lang="en-US" sz="1400" baseline="0" dirty="0" smtClean="0"/>
                        <a:t>Societies, see HG 1507-HG1515</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r>
                        <a:rPr lang="en-US" sz="1400" baseline="0" dirty="0" smtClean="0"/>
                        <a:t>Yearbooks			</a:t>
                      </a: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4</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3</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Directories</a:t>
                      </a:r>
                      <a:endParaRPr lang="en-US" sz="1400" dirty="0" smtClean="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5</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History and Policy</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6-8</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4</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marR="0" indent="0" algn="l" defTabSz="914400" rtl="0" eaLnBrk="1" fontAlgn="auto" latinLnBrk="0" hangingPunct="1">
                        <a:lnSpc>
                          <a:spcPct val="100000"/>
                        </a:lnSpc>
                        <a:spcBef>
                          <a:spcPts val="0"/>
                        </a:spcBef>
                        <a:spcAft>
                          <a:spcPts val="0"/>
                        </a:spcAft>
                        <a:buClrTx/>
                        <a:buSzTx/>
                        <a:buFontTx/>
                        <a:buNone/>
                        <a:tabLst>
                          <a:tab pos="457200" algn="l"/>
                        </a:tabLst>
                        <a:defRPr/>
                      </a:pPr>
                      <a:r>
                        <a:rPr lang="en-US" sz="1400" dirty="0" smtClean="0">
                          <a:solidFill>
                            <a:schemeClr val="tx1"/>
                          </a:solidFill>
                        </a:rPr>
                        <a:t>General Works</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6</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Biography, see HG 1552</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Early e.g., Great Britain to 1844; date varies by</a:t>
                      </a:r>
                      <a:r>
                        <a:rPr lang="en-US" sz="1400" baseline="0" dirty="0" smtClean="0">
                          <a:solidFill>
                            <a:schemeClr val="tx1"/>
                          </a:solidFill>
                        </a:rPr>
                        <a:t> country</a:t>
                      </a:r>
                      <a:endParaRPr lang="en-US" sz="1400" dirty="0" smtClean="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7</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a:r>
                        <a:rPr lang="en-US" sz="1400" dirty="0" smtClean="0">
                          <a:solidFill>
                            <a:schemeClr val="tx1"/>
                          </a:solidFill>
                        </a:rPr>
                        <a:t>Recent</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8</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Statistics (Monographs)</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11</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Banking in foreign countries,  foreign branches</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12</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5</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65760">
                <a:tc>
                  <a:txBody>
                    <a:bodyPr/>
                    <a:lstStyle/>
                    <a:p>
                      <a:r>
                        <a:rPr lang="en-US" sz="1400" baseline="0" dirty="0" smtClean="0"/>
                        <a:t>Central bank, national bank, banks of issue</a:t>
                      </a: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14-66</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6</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marR="0" indent="0" algn="l" defTabSz="914400" rtl="0" eaLnBrk="1" fontAlgn="auto" latinLnBrk="0" hangingPunct="1">
                        <a:lnSpc>
                          <a:spcPct val="100000"/>
                        </a:lnSpc>
                        <a:spcBef>
                          <a:spcPts val="0"/>
                        </a:spcBef>
                        <a:spcAft>
                          <a:spcPts val="0"/>
                        </a:spcAft>
                        <a:buClrTx/>
                        <a:buSzTx/>
                        <a:buFontTx/>
                        <a:buNone/>
                        <a:tabLst/>
                        <a:defRPr/>
                      </a:pPr>
                      <a:r>
                        <a:rPr lang="en-US" sz="1400" spc="-30" dirty="0" smtClean="0">
                          <a:solidFill>
                            <a:schemeClr val="tx1"/>
                          </a:solidFill>
                        </a:rPr>
                        <a:t>General works,  History</a:t>
                      </a:r>
                      <a:r>
                        <a:rPr lang="en-US" sz="1400" spc="-30" baseline="0" dirty="0" smtClean="0">
                          <a:solidFill>
                            <a:schemeClr val="tx1"/>
                          </a:solidFill>
                        </a:rPr>
                        <a:t> </a:t>
                      </a:r>
                      <a:r>
                        <a:rPr lang="en-US" sz="1400" spc="-30" dirty="0" smtClean="0">
                          <a:solidFill>
                            <a:schemeClr val="tx1"/>
                          </a:solidFill>
                        </a:rPr>
                        <a:t>and description, including reports</a:t>
                      </a:r>
                      <a:endParaRPr lang="en-US" sz="1400" spc="-3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14</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a:r>
                        <a:rPr lang="en-US" sz="1400" baseline="0" dirty="0" smtClean="0"/>
                        <a:t>Policy</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15</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Administration</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16</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11" name="~PP2904.WAV">
            <a:hlinkClick r:id="" action="ppaction://media"/>
          </p:cNvPr>
          <p:cNvPicPr>
            <a:picLocks noChangeAspect="1"/>
          </p:cNvPicPr>
          <p:nvPr>
            <a:audioFile r:link="rId1"/>
            <p:extLst>
              <p:ext uri="{DAA4B4D4-6D71-4841-9C94-3DE7FCFB9230}">
                <p14:media xmlns:p14="http://schemas.microsoft.com/office/powerpoint/2010/main" r:embed="rId2">
                  <p14:trim st="838.1922"/>
                </p14:media>
              </p:ext>
            </p:extLst>
          </p:nvPr>
        </p:nvPicPr>
        <p:blipFill>
          <a:blip r:embed="rId4" cstate="print"/>
          <a:stretch>
            <a:fillRect/>
          </a:stretch>
        </p:blipFill>
        <p:spPr>
          <a:xfrm>
            <a:off x="6019800" y="5943600"/>
            <a:ext cx="473075" cy="4730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00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832" y="228600"/>
            <a:ext cx="9927167" cy="609600"/>
          </a:xfrm>
        </p:spPr>
        <p:txBody>
          <a:bodyPr/>
          <a:lstStyle/>
          <a:p>
            <a:r>
              <a:rPr lang="en-US" dirty="0" smtClean="0"/>
              <a:t>Outline</a:t>
            </a:r>
            <a:endParaRPr lang="en-US" dirty="0"/>
          </a:p>
        </p:txBody>
      </p:sp>
      <p:sp>
        <p:nvSpPr>
          <p:cNvPr id="4" name="Slide Number Placeholder 3"/>
          <p:cNvSpPr>
            <a:spLocks noGrp="1"/>
          </p:cNvSpPr>
          <p:nvPr>
            <p:ph type="sldNum" sz="quarter" idx="12"/>
          </p:nvPr>
        </p:nvSpPr>
        <p:spPr/>
        <p:txBody>
          <a:bodyPr/>
          <a:lstStyle/>
          <a:p>
            <a:pPr>
              <a:defRPr/>
            </a:pPr>
            <a:fld id="{BDBE7EF8-D788-4A0E-B8CC-75CFC5CF7804}" type="slidenum">
              <a:rPr lang="en-US" smtClean="0">
                <a:solidFill>
                  <a:srgbClr val="FFFFFF"/>
                </a:solidFill>
              </a:rPr>
              <a:pPr>
                <a:defRPr/>
              </a:pPr>
              <a:t>3</a:t>
            </a:fld>
            <a:endParaRPr lang="en-US" dirty="0">
              <a:solidFill>
                <a:srgbClr val="FFFFFF"/>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90223744"/>
              </p:ext>
            </p:extLst>
          </p:nvPr>
        </p:nvGraphicFramePr>
        <p:xfrm>
          <a:off x="457200" y="990600"/>
          <a:ext cx="10287000" cy="5547360"/>
        </p:xfrm>
        <a:graphic>
          <a:graphicData uri="http://schemas.openxmlformats.org/drawingml/2006/table">
            <a:tbl>
              <a:tblPr firstRow="1" bandRow="1">
                <a:tableStyleId>{1FECB4D8-DB02-4DC6-A0A2-4F2EBAE1DC90}</a:tableStyleId>
              </a:tblPr>
              <a:tblGrid>
                <a:gridCol w="7336466"/>
                <a:gridCol w="1754372"/>
                <a:gridCol w="1196162"/>
              </a:tblGrid>
              <a:tr h="503199">
                <a:tc>
                  <a:txBody>
                    <a:bodyPr/>
                    <a:lstStyle/>
                    <a:p>
                      <a:pPr marL="0" marR="0">
                        <a:spcBef>
                          <a:spcPts val="1200"/>
                        </a:spcBef>
                        <a:spcAft>
                          <a:spcPts val="0"/>
                        </a:spcAft>
                      </a:pPr>
                      <a:r>
                        <a:rPr lang="en-US" sz="2000" dirty="0">
                          <a:solidFill>
                            <a:schemeClr val="tx1"/>
                          </a:solidFill>
                          <a:effectLst/>
                          <a:latin typeface="+mn-lt"/>
                        </a:rPr>
                        <a:t>Title</a:t>
                      </a:r>
                      <a:endParaRPr lang="en-US" sz="2000" dirty="0">
                        <a:solidFill>
                          <a:schemeClr val="tx1"/>
                        </a:solidFill>
                        <a:effectLst/>
                        <a:latin typeface="+mn-lt"/>
                        <a:ea typeface="ＭＳ 明朝"/>
                        <a:cs typeface="Times New Roman"/>
                      </a:endParaRP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algn="ctr">
                        <a:spcBef>
                          <a:spcPts val="1200"/>
                        </a:spcBef>
                        <a:spcAft>
                          <a:spcPts val="0"/>
                        </a:spcAft>
                      </a:pPr>
                      <a:r>
                        <a:rPr lang="en-US" sz="2000" dirty="0">
                          <a:solidFill>
                            <a:schemeClr val="tx1"/>
                          </a:solidFill>
                          <a:effectLst/>
                          <a:latin typeface="+mn-lt"/>
                        </a:rPr>
                        <a:t>Slides</a:t>
                      </a:r>
                      <a:endParaRPr lang="en-US" sz="2000" dirty="0">
                        <a:solidFill>
                          <a:schemeClr val="tx1"/>
                        </a:solidFill>
                        <a:effectLst/>
                        <a:latin typeface="+mn-lt"/>
                        <a:ea typeface="ＭＳ 明朝"/>
                        <a:cs typeface="Times New Roman"/>
                      </a:endParaRP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a:spcBef>
                          <a:spcPts val="1200"/>
                        </a:spcBef>
                        <a:spcAft>
                          <a:spcPts val="0"/>
                        </a:spcAft>
                      </a:pPr>
                      <a:r>
                        <a:rPr lang="en-US" sz="2000" dirty="0">
                          <a:solidFill>
                            <a:schemeClr val="tx1"/>
                          </a:solidFill>
                          <a:effectLst/>
                          <a:latin typeface="+mn-lt"/>
                        </a:rPr>
                        <a:t>Time</a:t>
                      </a:r>
                      <a:endParaRPr lang="en-US" sz="2000" dirty="0">
                        <a:solidFill>
                          <a:schemeClr val="tx1"/>
                        </a:solidFill>
                        <a:effectLst/>
                        <a:latin typeface="+mn-lt"/>
                        <a:ea typeface="ＭＳ 明朝"/>
                        <a:cs typeface="Times New Roman"/>
                      </a:endParaRP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r>
              <a:tr h="563877">
                <a:tc>
                  <a:txBody>
                    <a:bodyPr/>
                    <a:lstStyle/>
                    <a:p>
                      <a:pPr marL="0" marR="0" algn="l">
                        <a:spcBef>
                          <a:spcPts val="1200"/>
                        </a:spcBef>
                        <a:spcAft>
                          <a:spcPts val="0"/>
                        </a:spcAft>
                      </a:pPr>
                      <a:r>
                        <a:rPr lang="en-US" sz="2000" smtClean="0">
                          <a:solidFill>
                            <a:schemeClr val="tx1"/>
                          </a:solidFill>
                          <a:effectLst/>
                          <a:latin typeface="+mn-lt"/>
                          <a:ea typeface="ＭＳ 明朝"/>
                          <a:cs typeface="Times New Roman"/>
                        </a:rPr>
                        <a:t>Preparation</a:t>
                      </a:r>
                      <a:endParaRPr lang="en-US" sz="2000" dirty="0">
                        <a:solidFill>
                          <a:schemeClr val="tx1"/>
                        </a:solidFill>
                        <a:effectLst/>
                        <a:latin typeface="+mn-lt"/>
                        <a:ea typeface="ＭＳ 明朝"/>
                        <a:cs typeface="Times New Roman"/>
                      </a:endParaRP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algn="l">
                        <a:spcBef>
                          <a:spcPts val="1200"/>
                        </a:spcBef>
                        <a:spcAft>
                          <a:spcPts val="0"/>
                        </a:spcAft>
                      </a:pPr>
                      <a:r>
                        <a:rPr lang="en-US" sz="2000" smtClean="0">
                          <a:solidFill>
                            <a:schemeClr val="tx1"/>
                          </a:solidFill>
                          <a:effectLst/>
                          <a:latin typeface="+mn-lt"/>
                          <a:ea typeface="ＭＳ 明朝"/>
                          <a:cs typeface="Times New Roman"/>
                        </a:rPr>
                        <a:t>Slide 4</a:t>
                      </a:r>
                      <a:endParaRPr lang="en-US" sz="2000" dirty="0">
                        <a:solidFill>
                          <a:schemeClr val="tx1"/>
                        </a:solidFill>
                        <a:effectLst/>
                        <a:latin typeface="+mn-lt"/>
                        <a:ea typeface="ＭＳ 明朝"/>
                        <a:cs typeface="Times New Roman"/>
                      </a:endParaRP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algn="r">
                        <a:spcBef>
                          <a:spcPts val="1200"/>
                        </a:spcBef>
                        <a:spcAft>
                          <a:spcPts val="0"/>
                        </a:spcAft>
                      </a:pPr>
                      <a:r>
                        <a:rPr lang="en-US" sz="2000" baseline="0" smtClean="0">
                          <a:solidFill>
                            <a:schemeClr val="tx1"/>
                          </a:solidFill>
                          <a:effectLst/>
                          <a:latin typeface="+mn-lt"/>
                        </a:rPr>
                        <a:t>5 min</a:t>
                      </a:r>
                      <a:endParaRPr lang="en-US" sz="2000" baseline="0" dirty="0" smtClean="0">
                        <a:solidFill>
                          <a:schemeClr val="tx1"/>
                        </a:solidFill>
                        <a:effectLst/>
                        <a:latin typeface="+mn-lt"/>
                      </a:endParaRP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r>
              <a:tr h="563877">
                <a:tc>
                  <a:txBody>
                    <a:bodyPr/>
                    <a:lstStyle/>
                    <a:p>
                      <a:pPr marL="0" marR="0" algn="l">
                        <a:spcBef>
                          <a:spcPts val="1200"/>
                        </a:spcBef>
                        <a:spcAft>
                          <a:spcPts val="0"/>
                        </a:spcAft>
                      </a:pPr>
                      <a:r>
                        <a:rPr lang="en-US" sz="2000" smtClean="0">
                          <a:solidFill>
                            <a:schemeClr val="tx1"/>
                          </a:solidFill>
                        </a:rPr>
                        <a:t>1.</a:t>
                      </a:r>
                      <a:r>
                        <a:rPr lang="en-US" sz="2000" baseline="0" smtClean="0">
                          <a:solidFill>
                            <a:schemeClr val="tx1"/>
                          </a:solidFill>
                        </a:rPr>
                        <a:t>  </a:t>
                      </a:r>
                      <a:r>
                        <a:rPr lang="en-US" sz="2000" smtClean="0">
                          <a:solidFill>
                            <a:schemeClr val="tx1"/>
                          </a:solidFill>
                        </a:rPr>
                        <a:t>LCC General </a:t>
                      </a:r>
                      <a:r>
                        <a:rPr lang="en-US" sz="2000" smtClean="0">
                          <a:solidFill>
                            <a:schemeClr val="tx1"/>
                          </a:solidFill>
                        </a:rPr>
                        <a:t>introduction. Call</a:t>
                      </a:r>
                      <a:r>
                        <a:rPr lang="en-US" sz="2000" baseline="0" smtClean="0">
                          <a:solidFill>
                            <a:schemeClr val="tx1"/>
                          </a:solidFill>
                        </a:rPr>
                        <a:t> numbers</a:t>
                      </a:r>
                      <a:endParaRPr lang="en-US" sz="2000" dirty="0">
                        <a:solidFill>
                          <a:schemeClr val="tx1"/>
                        </a:solidFill>
                        <a:effectLst/>
                        <a:latin typeface="+mn-lt"/>
                        <a:ea typeface="ＭＳ 明朝"/>
                        <a:cs typeface="Times New Roman"/>
                      </a:endParaRP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algn="l">
                        <a:spcBef>
                          <a:spcPts val="1200"/>
                        </a:spcBef>
                        <a:spcAft>
                          <a:spcPts val="0"/>
                        </a:spcAft>
                      </a:pPr>
                      <a:r>
                        <a:rPr lang="en-US" sz="2000" smtClean="0">
                          <a:solidFill>
                            <a:schemeClr val="tx1"/>
                          </a:solidFill>
                          <a:effectLst/>
                          <a:latin typeface="+mn-lt"/>
                        </a:rPr>
                        <a:t>Slides </a:t>
                      </a:r>
                      <a:r>
                        <a:rPr lang="en-US" sz="2000" smtClean="0">
                          <a:solidFill>
                            <a:schemeClr val="tx1"/>
                          </a:solidFill>
                          <a:effectLst/>
                          <a:latin typeface="+mn-lt"/>
                        </a:rPr>
                        <a:t>5-7</a:t>
                      </a:r>
                      <a:endParaRPr lang="en-US" sz="2000" dirty="0">
                        <a:solidFill>
                          <a:schemeClr val="tx1"/>
                        </a:solidFill>
                        <a:effectLst/>
                        <a:latin typeface="+mn-lt"/>
                        <a:ea typeface="ＭＳ 明朝"/>
                        <a:cs typeface="Times New Roman"/>
                      </a:endParaRP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algn="r">
                        <a:spcBef>
                          <a:spcPts val="1200"/>
                        </a:spcBef>
                        <a:spcAft>
                          <a:spcPts val="0"/>
                        </a:spcAft>
                      </a:pPr>
                      <a:r>
                        <a:rPr lang="en-US" sz="2000" baseline="0" smtClean="0">
                          <a:solidFill>
                            <a:schemeClr val="tx1"/>
                          </a:solidFill>
                          <a:effectLst/>
                          <a:latin typeface="+mn-lt"/>
                        </a:rPr>
                        <a:t>10 </a:t>
                      </a:r>
                      <a:r>
                        <a:rPr lang="en-US" sz="2000" baseline="0" smtClean="0">
                          <a:solidFill>
                            <a:schemeClr val="tx1"/>
                          </a:solidFill>
                          <a:effectLst/>
                          <a:latin typeface="+mn-lt"/>
                        </a:rPr>
                        <a:t>min</a:t>
                      </a:r>
                      <a:endParaRPr lang="en-US" sz="2000" baseline="0" dirty="0" smtClean="0">
                        <a:solidFill>
                          <a:schemeClr val="tx1"/>
                        </a:solidFill>
                        <a:effectLst/>
                        <a:latin typeface="+mn-lt"/>
                      </a:endParaRP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r>
              <a:tr h="59435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smtClean="0">
                          <a:solidFill>
                            <a:schemeClr val="tx1"/>
                          </a:solidFill>
                        </a:rPr>
                        <a:t>2.</a:t>
                      </a:r>
                      <a:r>
                        <a:rPr lang="en-US" sz="2000" baseline="0" smtClean="0">
                          <a:solidFill>
                            <a:schemeClr val="tx1"/>
                          </a:solidFill>
                        </a:rPr>
                        <a:t>  </a:t>
                      </a:r>
                      <a:r>
                        <a:rPr lang="en-US" sz="2000" baseline="0" smtClean="0">
                          <a:solidFill>
                            <a:schemeClr val="tx1"/>
                          </a:solidFill>
                        </a:rPr>
                        <a:t>Exploring classes </a:t>
                      </a:r>
                      <a:br>
                        <a:rPr lang="en-US" sz="2000" baseline="0" smtClean="0">
                          <a:solidFill>
                            <a:schemeClr val="tx1"/>
                          </a:solidFill>
                        </a:rPr>
                      </a:br>
                      <a:r>
                        <a:rPr lang="en-US" sz="2000" baseline="0" smtClean="0">
                          <a:solidFill>
                            <a:schemeClr val="tx1"/>
                          </a:solidFill>
                        </a:rPr>
                        <a:t>	H Social Sciences </a:t>
                      </a:r>
                      <a:br>
                        <a:rPr lang="en-US" sz="2000" baseline="0" smtClean="0">
                          <a:solidFill>
                            <a:schemeClr val="tx1"/>
                          </a:solidFill>
                        </a:rPr>
                      </a:br>
                      <a:r>
                        <a:rPr lang="en-US" sz="2000" baseline="0" smtClean="0">
                          <a:solidFill>
                            <a:schemeClr val="tx1"/>
                          </a:solidFill>
                        </a:rPr>
                        <a:t>	Z Bibliography and Library Science</a:t>
                      </a:r>
                      <a:endParaRPr lang="en-US" sz="2000" dirty="0">
                        <a:solidFill>
                          <a:schemeClr val="tx1"/>
                        </a:solidFill>
                      </a:endParaRP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algn="l">
                        <a:spcBef>
                          <a:spcPts val="1200"/>
                        </a:spcBef>
                        <a:spcAft>
                          <a:spcPts val="0"/>
                        </a:spcAft>
                      </a:pPr>
                      <a:r>
                        <a:rPr lang="en-US" sz="2000" smtClean="0">
                          <a:solidFill>
                            <a:schemeClr val="tx1"/>
                          </a:solidFill>
                          <a:effectLst/>
                          <a:latin typeface="+mn-lt"/>
                          <a:ea typeface="ＭＳ 明朝"/>
                          <a:cs typeface="Times New Roman"/>
                        </a:rPr>
                        <a:t>Slides </a:t>
                      </a:r>
                      <a:r>
                        <a:rPr lang="en-US" sz="2000" smtClean="0">
                          <a:solidFill>
                            <a:schemeClr val="tx1"/>
                          </a:solidFill>
                          <a:effectLst/>
                          <a:latin typeface="+mn-lt"/>
                          <a:ea typeface="ＭＳ 明朝"/>
                          <a:cs typeface="Times New Roman"/>
                        </a:rPr>
                        <a:t>8-19</a:t>
                      </a:r>
                      <a:endParaRPr lang="en-US" sz="2000" dirty="0">
                        <a:solidFill>
                          <a:schemeClr val="tx1"/>
                        </a:solidFill>
                        <a:effectLst/>
                        <a:latin typeface="+mn-lt"/>
                        <a:ea typeface="ＭＳ 明朝"/>
                        <a:cs typeface="Times New Roman"/>
                      </a:endParaRP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algn="r">
                        <a:spcBef>
                          <a:spcPts val="1200"/>
                        </a:spcBef>
                        <a:spcAft>
                          <a:spcPts val="0"/>
                        </a:spcAft>
                      </a:pPr>
                      <a:r>
                        <a:rPr lang="en-US" sz="2000" baseline="0" smtClean="0">
                          <a:solidFill>
                            <a:schemeClr val="tx1"/>
                          </a:solidFill>
                          <a:effectLst/>
                          <a:latin typeface="+mn-lt"/>
                        </a:rPr>
                        <a:t>35 </a:t>
                      </a:r>
                      <a:r>
                        <a:rPr lang="en-US" sz="2000" baseline="0" smtClean="0">
                          <a:solidFill>
                            <a:schemeClr val="tx1"/>
                          </a:solidFill>
                          <a:effectLst/>
                          <a:latin typeface="+mn-lt"/>
                        </a:rPr>
                        <a:t>min</a:t>
                      </a:r>
                      <a:endParaRPr lang="en-US" sz="2000" baseline="0" dirty="0" smtClean="0">
                        <a:solidFill>
                          <a:schemeClr val="tx1"/>
                        </a:solidFill>
                        <a:effectLst/>
                        <a:latin typeface="+mn-lt"/>
                      </a:endParaRP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r>
              <a:tr h="533400">
                <a:tc>
                  <a:txBody>
                    <a:bodyPr/>
                    <a:lstStyle/>
                    <a:p>
                      <a:pPr marL="0" marR="0" indent="0" algn="l" defTabSz="914400" rtl="0" eaLnBrk="1" fontAlgn="auto" latinLnBrk="0" hangingPunct="1">
                        <a:lnSpc>
                          <a:spcPct val="100000"/>
                        </a:lnSpc>
                        <a:spcBef>
                          <a:spcPts val="1200"/>
                        </a:spcBef>
                        <a:spcAft>
                          <a:spcPts val="0"/>
                        </a:spcAft>
                        <a:buClrTx/>
                        <a:buSzTx/>
                        <a:buFontTx/>
                        <a:buNone/>
                        <a:tabLst/>
                        <a:defRPr/>
                      </a:pPr>
                      <a:r>
                        <a:rPr lang="en-US" sz="2000" smtClean="0">
                          <a:solidFill>
                            <a:schemeClr val="tx1"/>
                          </a:solidFill>
                        </a:rPr>
                        <a:t>3.  Assigning classes found in the schedules</a:t>
                      </a: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algn="l">
                        <a:spcBef>
                          <a:spcPts val="1200"/>
                        </a:spcBef>
                        <a:spcAft>
                          <a:spcPts val="0"/>
                        </a:spcAft>
                      </a:pPr>
                      <a:r>
                        <a:rPr lang="en-US" sz="2000" smtClean="0">
                          <a:solidFill>
                            <a:schemeClr val="tx1"/>
                          </a:solidFill>
                          <a:effectLst/>
                          <a:latin typeface="+mn-lt"/>
                          <a:ea typeface="ＭＳ 明朝"/>
                          <a:cs typeface="Times New Roman"/>
                        </a:rPr>
                        <a:t>Slides</a:t>
                      </a:r>
                      <a:r>
                        <a:rPr lang="en-US" sz="2000" baseline="0" smtClean="0">
                          <a:solidFill>
                            <a:schemeClr val="tx1"/>
                          </a:solidFill>
                          <a:effectLst/>
                          <a:latin typeface="+mn-lt"/>
                          <a:ea typeface="ＭＳ 明朝"/>
                          <a:cs typeface="Times New Roman"/>
                        </a:rPr>
                        <a:t> 20-23</a:t>
                      </a:r>
                      <a:endParaRPr lang="en-US" sz="2000" dirty="0">
                        <a:solidFill>
                          <a:schemeClr val="tx1"/>
                        </a:solidFill>
                        <a:effectLst/>
                        <a:latin typeface="+mn-lt"/>
                        <a:ea typeface="ＭＳ 明朝"/>
                        <a:cs typeface="Times New Roman"/>
                      </a:endParaRP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algn="r">
                        <a:spcBef>
                          <a:spcPts val="1200"/>
                        </a:spcBef>
                        <a:spcAft>
                          <a:spcPts val="0"/>
                        </a:spcAft>
                      </a:pPr>
                      <a:r>
                        <a:rPr lang="en-US" sz="2000" baseline="0" smtClean="0">
                          <a:solidFill>
                            <a:schemeClr val="tx1"/>
                          </a:solidFill>
                          <a:effectLst/>
                          <a:latin typeface="+mn-lt"/>
                        </a:rPr>
                        <a:t>7 min</a:t>
                      </a:r>
                      <a:endParaRPr lang="en-US" sz="2000" baseline="0" dirty="0" smtClean="0">
                        <a:solidFill>
                          <a:schemeClr val="tx1"/>
                        </a:solidFill>
                        <a:effectLst/>
                        <a:latin typeface="+mn-lt"/>
                      </a:endParaRPr>
                    </a:p>
                  </a:txBody>
                  <a:tcPr marL="124358" marR="124358" marT="137160" marB="13716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r>
              <a:tr h="518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smtClean="0">
                          <a:solidFill>
                            <a:schemeClr val="tx1"/>
                          </a:solidFill>
                        </a:rPr>
                        <a:t>4.</a:t>
                      </a:r>
                      <a:r>
                        <a:rPr lang="en-US" sz="2000" baseline="0" smtClean="0">
                          <a:solidFill>
                            <a:schemeClr val="tx1"/>
                          </a:solidFill>
                        </a:rPr>
                        <a:t>  </a:t>
                      </a:r>
                      <a:r>
                        <a:rPr lang="en-US" sz="2000" smtClean="0">
                          <a:solidFill>
                            <a:schemeClr val="tx1"/>
                          </a:solidFill>
                        </a:rPr>
                        <a:t>Building new classes using </a:t>
                      </a:r>
                      <a:r>
                        <a:rPr lang="en-US" sz="2000" smtClean="0">
                          <a:solidFill>
                            <a:schemeClr val="tx1"/>
                          </a:solidFill>
                        </a:rPr>
                        <a:t>tables. </a:t>
                      </a:r>
                      <a:br>
                        <a:rPr lang="en-US" sz="2000" smtClean="0">
                          <a:solidFill>
                            <a:schemeClr val="tx1"/>
                          </a:solidFill>
                        </a:rPr>
                      </a:br>
                      <a:r>
                        <a:rPr lang="en-US" sz="2000" baseline="0" smtClean="0">
                          <a:solidFill>
                            <a:schemeClr val="tx1"/>
                          </a:solidFill>
                        </a:rPr>
                        <a:t>     </a:t>
                      </a:r>
                      <a:r>
                        <a:rPr lang="en-US" sz="2000" smtClean="0">
                          <a:solidFill>
                            <a:schemeClr val="tx1"/>
                          </a:solidFill>
                        </a:rPr>
                        <a:t>Parts</a:t>
                      </a:r>
                      <a:r>
                        <a:rPr lang="en-US" sz="2000" baseline="0" smtClean="0">
                          <a:solidFill>
                            <a:schemeClr val="tx1"/>
                          </a:solidFill>
                        </a:rPr>
                        <a:t> o</a:t>
                      </a:r>
                      <a:r>
                        <a:rPr lang="en-US" sz="2000" smtClean="0">
                          <a:solidFill>
                            <a:schemeClr val="tx1"/>
                          </a:solidFill>
                        </a:rPr>
                        <a:t>ptional, all required</a:t>
                      </a:r>
                      <a:r>
                        <a:rPr lang="en-US" sz="2000" baseline="0" smtClean="0">
                          <a:solidFill>
                            <a:schemeClr val="tx1"/>
                          </a:solidFill>
                        </a:rPr>
                        <a:t> for Assignment 13.2 LCC</a:t>
                      </a:r>
                      <a:endParaRPr lang="en-US" sz="2000" dirty="0">
                        <a:solidFill>
                          <a:schemeClr val="tx1"/>
                        </a:solidFill>
                      </a:endParaRPr>
                    </a:p>
                  </a:txBody>
                  <a:tcPr marL="124358" marR="124358"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algn="l">
                        <a:spcBef>
                          <a:spcPts val="1200"/>
                        </a:spcBef>
                        <a:spcAft>
                          <a:spcPts val="0"/>
                        </a:spcAft>
                      </a:pPr>
                      <a:r>
                        <a:rPr lang="en-US" sz="2000" smtClean="0">
                          <a:solidFill>
                            <a:schemeClr val="tx1"/>
                          </a:solidFill>
                          <a:effectLst/>
                          <a:latin typeface="+mn-lt"/>
                          <a:ea typeface="ＭＳ 明朝"/>
                          <a:cs typeface="Times New Roman"/>
                        </a:rPr>
                        <a:t>Slides </a:t>
                      </a:r>
                      <a:r>
                        <a:rPr lang="en-US" sz="2000" smtClean="0">
                          <a:solidFill>
                            <a:schemeClr val="tx1"/>
                          </a:solidFill>
                          <a:effectLst/>
                          <a:latin typeface="+mn-lt"/>
                          <a:ea typeface="ＭＳ 明朝"/>
                          <a:cs typeface="Times New Roman"/>
                        </a:rPr>
                        <a:t>24-26</a:t>
                      </a:r>
                      <a:r>
                        <a:rPr lang="en-US" sz="2000">
                          <a:solidFill>
                            <a:schemeClr val="tx1"/>
                          </a:solidFill>
                          <a:effectLst/>
                          <a:latin typeface="+mn-lt"/>
                          <a:ea typeface="ＭＳ 明朝"/>
                          <a:cs typeface="Times New Roman"/>
                        </a:rPr>
                        <a:t/>
                      </a:r>
                      <a:br>
                        <a:rPr lang="en-US" sz="2000">
                          <a:solidFill>
                            <a:schemeClr val="tx1"/>
                          </a:solidFill>
                          <a:effectLst/>
                          <a:latin typeface="+mn-lt"/>
                          <a:ea typeface="ＭＳ 明朝"/>
                          <a:cs typeface="Times New Roman"/>
                        </a:rPr>
                      </a:br>
                      <a:r>
                        <a:rPr lang="en-US" sz="2000" smtClean="0">
                          <a:solidFill>
                            <a:schemeClr val="tx1"/>
                          </a:solidFill>
                          <a:effectLst/>
                          <a:latin typeface="+mn-lt"/>
                          <a:ea typeface="ＭＳ 明朝"/>
                          <a:cs typeface="Times New Roman"/>
                        </a:rPr>
                        <a:t>Slides</a:t>
                      </a:r>
                      <a:r>
                        <a:rPr lang="en-US" sz="2000" baseline="0" smtClean="0">
                          <a:solidFill>
                            <a:schemeClr val="tx1"/>
                          </a:solidFill>
                          <a:effectLst/>
                          <a:latin typeface="+mn-lt"/>
                          <a:ea typeface="ＭＳ 明朝"/>
                          <a:cs typeface="Times New Roman"/>
                        </a:rPr>
                        <a:t> 27-34</a:t>
                      </a:r>
                      <a:endParaRPr lang="en-US" sz="2000" smtClean="0">
                        <a:solidFill>
                          <a:schemeClr val="tx1"/>
                        </a:solidFill>
                        <a:effectLst/>
                        <a:latin typeface="+mn-lt"/>
                        <a:ea typeface="ＭＳ 明朝"/>
                        <a:cs typeface="Times New Roman"/>
                      </a:endParaRPr>
                    </a:p>
                  </a:txBody>
                  <a:tcPr marL="124358" marR="124358"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algn="r">
                        <a:spcBef>
                          <a:spcPts val="1200"/>
                        </a:spcBef>
                        <a:spcAft>
                          <a:spcPts val="0"/>
                        </a:spcAft>
                      </a:pPr>
                      <a:r>
                        <a:rPr lang="en-US" sz="2000" baseline="0" smtClean="0">
                          <a:solidFill>
                            <a:schemeClr val="tx1"/>
                          </a:solidFill>
                          <a:effectLst/>
                          <a:latin typeface="+mn-lt"/>
                        </a:rPr>
                        <a:t>13 min</a:t>
                      </a:r>
                      <a:br>
                        <a:rPr lang="en-US" sz="2000" baseline="0" smtClean="0">
                          <a:solidFill>
                            <a:schemeClr val="tx1"/>
                          </a:solidFill>
                          <a:effectLst/>
                          <a:latin typeface="+mn-lt"/>
                        </a:rPr>
                      </a:br>
                      <a:r>
                        <a:rPr lang="en-US" sz="2000" baseline="0" smtClean="0">
                          <a:solidFill>
                            <a:schemeClr val="tx1"/>
                          </a:solidFill>
                          <a:effectLst/>
                          <a:latin typeface="+mn-lt"/>
                        </a:rPr>
                        <a:t>(20 min)</a:t>
                      </a:r>
                    </a:p>
                  </a:txBody>
                  <a:tcPr marL="124358" marR="124358"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r>
              <a:tr h="5181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smtClean="0">
                          <a:solidFill>
                            <a:schemeClr val="tx1"/>
                          </a:solidFill>
                        </a:rPr>
                        <a:t>5.  Final tasks for Assignment 13.2 LCC</a:t>
                      </a:r>
                      <a:endParaRPr lang="en-US" sz="2000" dirty="0">
                        <a:solidFill>
                          <a:schemeClr val="tx1"/>
                        </a:solidFill>
                      </a:endParaRPr>
                    </a:p>
                  </a:txBody>
                  <a:tcPr marL="124358" marR="124358"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algn="l">
                        <a:spcBef>
                          <a:spcPts val="1200"/>
                        </a:spcBef>
                        <a:spcAft>
                          <a:spcPts val="0"/>
                        </a:spcAft>
                      </a:pPr>
                      <a:r>
                        <a:rPr lang="en-US" sz="2000" smtClean="0">
                          <a:solidFill>
                            <a:schemeClr val="tx1"/>
                          </a:solidFill>
                          <a:effectLst/>
                          <a:latin typeface="+mn-lt"/>
                          <a:ea typeface="ＭＳ 明朝"/>
                          <a:cs typeface="Times New Roman"/>
                        </a:rPr>
                        <a:t>Slide</a:t>
                      </a:r>
                      <a:r>
                        <a:rPr lang="en-US" sz="2000" baseline="0" smtClean="0">
                          <a:solidFill>
                            <a:schemeClr val="tx1"/>
                          </a:solidFill>
                          <a:effectLst/>
                          <a:latin typeface="+mn-lt"/>
                          <a:ea typeface="ＭＳ 明朝"/>
                          <a:cs typeface="Times New Roman"/>
                        </a:rPr>
                        <a:t> 35</a:t>
                      </a:r>
                      <a:endParaRPr lang="en-US" sz="2000" dirty="0">
                        <a:solidFill>
                          <a:schemeClr val="tx1"/>
                        </a:solidFill>
                        <a:effectLst/>
                        <a:latin typeface="+mn-lt"/>
                        <a:ea typeface="ＭＳ 明朝"/>
                        <a:cs typeface="Times New Roman"/>
                      </a:endParaRPr>
                    </a:p>
                  </a:txBody>
                  <a:tcPr marL="124358" marR="124358"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algn="r">
                        <a:spcBef>
                          <a:spcPts val="1200"/>
                        </a:spcBef>
                        <a:spcAft>
                          <a:spcPts val="0"/>
                        </a:spcAft>
                      </a:pPr>
                      <a:endParaRPr lang="en-US" sz="2000" baseline="0" dirty="0" smtClean="0">
                        <a:solidFill>
                          <a:schemeClr val="tx1"/>
                        </a:solidFill>
                        <a:effectLst/>
                        <a:latin typeface="+mn-lt"/>
                      </a:endParaRPr>
                    </a:p>
                  </a:txBody>
                  <a:tcPr marL="124358" marR="124358"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r>
              <a:tr h="518160">
                <a:tc>
                  <a:txBody>
                    <a:bodyPr/>
                    <a:lstStyle/>
                    <a:p>
                      <a:pPr marL="0" marR="0" algn="l">
                        <a:spcBef>
                          <a:spcPts val="1200"/>
                        </a:spcBef>
                        <a:spcAft>
                          <a:spcPts val="0"/>
                        </a:spcAft>
                      </a:pPr>
                      <a:r>
                        <a:rPr lang="en-US" sz="2000" b="1" smtClean="0">
                          <a:solidFill>
                            <a:schemeClr val="tx1"/>
                          </a:solidFill>
                          <a:effectLst/>
                          <a:latin typeface="+mn-lt"/>
                          <a:ea typeface="ＭＳ 明朝"/>
                          <a:cs typeface="Times New Roman"/>
                        </a:rPr>
                        <a:t>Total  </a:t>
                      </a:r>
                      <a:r>
                        <a:rPr lang="en-US" sz="2000" b="0" smtClean="0">
                          <a:solidFill>
                            <a:schemeClr val="tx1"/>
                          </a:solidFill>
                          <a:effectLst/>
                          <a:latin typeface="+mn-lt"/>
                          <a:ea typeface="ＭＳ 明朝"/>
                          <a:cs typeface="Times New Roman"/>
                        </a:rPr>
                        <a:t>(90 min</a:t>
                      </a:r>
                      <a:r>
                        <a:rPr lang="en-US" sz="2000" b="0" baseline="0" smtClean="0">
                          <a:solidFill>
                            <a:schemeClr val="tx1"/>
                          </a:solidFill>
                          <a:effectLst/>
                          <a:latin typeface="+mn-lt"/>
                          <a:ea typeface="ＭＳ 明朝"/>
                          <a:cs typeface="Times New Roman"/>
                        </a:rPr>
                        <a:t> if choosing Assignment 13.2 LCC)</a:t>
                      </a:r>
                      <a:endParaRPr lang="en-US" sz="2000" b="1" dirty="0" smtClean="0">
                        <a:solidFill>
                          <a:schemeClr val="tx1"/>
                        </a:solidFill>
                        <a:effectLst/>
                        <a:latin typeface="+mn-lt"/>
                        <a:ea typeface="ＭＳ 明朝"/>
                        <a:cs typeface="Times New Roman"/>
                      </a:endParaRPr>
                    </a:p>
                  </a:txBody>
                  <a:tcPr marL="124358" marR="124358"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gn="l">
                        <a:spcBef>
                          <a:spcPts val="1200"/>
                        </a:spcBef>
                        <a:spcAft>
                          <a:spcPts val="0"/>
                        </a:spcAft>
                      </a:pPr>
                      <a:endParaRPr lang="en-US" sz="2000" dirty="0">
                        <a:solidFill>
                          <a:schemeClr val="tx1"/>
                        </a:solidFill>
                        <a:effectLst/>
                        <a:latin typeface="+mn-lt"/>
                        <a:ea typeface="ＭＳ 明朝"/>
                        <a:cs typeface="Times New Roman"/>
                      </a:endParaRPr>
                    </a:p>
                  </a:txBody>
                  <a:tcPr marL="124358" marR="124358"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algn="r">
                        <a:spcBef>
                          <a:spcPts val="1200"/>
                        </a:spcBef>
                        <a:spcAft>
                          <a:spcPts val="0"/>
                        </a:spcAft>
                      </a:pPr>
                      <a:r>
                        <a:rPr lang="en-US" sz="2000" baseline="0" smtClean="0">
                          <a:solidFill>
                            <a:schemeClr val="tx1"/>
                          </a:solidFill>
                          <a:effectLst/>
                          <a:latin typeface="+mn-lt"/>
                        </a:rPr>
                        <a:t>70 </a:t>
                      </a:r>
                      <a:r>
                        <a:rPr lang="en-US" sz="2000" baseline="0" smtClean="0">
                          <a:solidFill>
                            <a:schemeClr val="tx1"/>
                          </a:solidFill>
                          <a:effectLst/>
                          <a:latin typeface="+mn-lt"/>
                        </a:rPr>
                        <a:t>min</a:t>
                      </a:r>
                      <a:endParaRPr lang="en-US" sz="2000" baseline="0" dirty="0" smtClean="0">
                        <a:solidFill>
                          <a:schemeClr val="tx1"/>
                        </a:solidFill>
                        <a:effectLst/>
                        <a:latin typeface="+mn-lt"/>
                      </a:endParaRPr>
                    </a:p>
                  </a:txBody>
                  <a:tcPr marL="124358" marR="124358" marT="137160" marB="13716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10925376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453188"/>
            <a:ext cx="3238500" cy="457200"/>
          </a:xfrm>
          <a:noFill/>
        </p:spPr>
        <p:txBody>
          <a:bodyPr/>
          <a:lstStyle/>
          <a:p>
            <a:fld id="{377A5EB6-31DF-49C5-A368-99503CA30BC6}" type="slidenum">
              <a:rPr lang="en-US" sz="1800" b="1">
                <a:solidFill>
                  <a:schemeClr val="tx1"/>
                </a:solidFill>
              </a:rPr>
              <a:pPr/>
              <a:t>30</a:t>
            </a:fld>
            <a:endParaRPr lang="en-US" sz="18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222307062"/>
              </p:ext>
            </p:extLst>
          </p:nvPr>
        </p:nvGraphicFramePr>
        <p:xfrm>
          <a:off x="381000" y="685800"/>
          <a:ext cx="7620000" cy="5410200"/>
        </p:xfrm>
        <a:graphic>
          <a:graphicData uri="http://schemas.openxmlformats.org/drawingml/2006/table">
            <a:tbl>
              <a:tblPr firstRow="1" bandRow="1">
                <a:tableStyleId>{5C22544A-7EE6-4342-B048-85BDC9FD1C3A}</a:tableStyleId>
              </a:tblPr>
              <a:tblGrid>
                <a:gridCol w="7620000"/>
              </a:tblGrid>
              <a:tr h="450850">
                <a:tc>
                  <a:txBody>
                    <a:bodyPr/>
                    <a:lstStyle/>
                    <a:p>
                      <a:pPr marL="0" marR="0" indent="0" algn="ctr" defTabSz="914400" rtl="0" eaLnBrk="1" fontAlgn="auto" latinLnBrk="0" hangingPunct="1">
                        <a:lnSpc>
                          <a:spcPct val="100000"/>
                        </a:lnSpc>
                        <a:spcBef>
                          <a:spcPts val="800"/>
                        </a:spcBef>
                        <a:spcAft>
                          <a:spcPts val="0"/>
                        </a:spcAft>
                        <a:buClrTx/>
                        <a:buSzTx/>
                        <a:buFontTx/>
                        <a:buNone/>
                        <a:tabLst/>
                        <a:defRPr/>
                      </a:pPr>
                      <a:r>
                        <a:rPr lang="en-US" sz="1800" b="1" dirty="0" smtClean="0">
                          <a:solidFill>
                            <a:srgbClr val="000000"/>
                          </a:solidFill>
                        </a:rPr>
                        <a:t>Building  new classes with </a:t>
                      </a:r>
                      <a:r>
                        <a:rPr lang="en-US" sz="1800" b="1" dirty="0" smtClean="0">
                          <a:solidFill>
                            <a:srgbClr val="FF0000"/>
                          </a:solidFill>
                        </a:rPr>
                        <a:t>local</a:t>
                      </a:r>
                      <a:r>
                        <a:rPr lang="en-US" sz="1800" b="1" dirty="0" smtClean="0">
                          <a:solidFill>
                            <a:srgbClr val="000000"/>
                          </a:solidFill>
                        </a:rPr>
                        <a:t> tables </a:t>
                      </a:r>
                      <a:r>
                        <a:rPr lang="en-US" sz="1800" b="0" dirty="0" smtClean="0">
                          <a:solidFill>
                            <a:srgbClr val="000000"/>
                          </a:solidFill>
                        </a:rPr>
                        <a:t>[p. </a:t>
                      </a:r>
                      <a:r>
                        <a:rPr lang="en-US" sz="1800" b="0" smtClean="0">
                          <a:solidFill>
                            <a:srgbClr val="000000"/>
                          </a:solidFill>
                        </a:rPr>
                        <a:t>~</a:t>
                      </a:r>
                      <a:r>
                        <a:rPr lang="en-US" sz="1800" b="0" smtClean="0">
                          <a:solidFill>
                            <a:srgbClr val="000000"/>
                          </a:solidFill>
                        </a:rPr>
                        <a:t>296-</a:t>
                      </a:r>
                      <a:r>
                        <a:rPr lang="en-US" sz="1800" b="0" smtClean="0">
                          <a:solidFill>
                            <a:srgbClr val="000000"/>
                          </a:solidFill>
                        </a:rPr>
                        <a:t>~</a:t>
                      </a:r>
                      <a:r>
                        <a:rPr lang="en-US" sz="1800" b="0" smtClean="0">
                          <a:solidFill>
                            <a:srgbClr val="000000"/>
                          </a:solidFill>
                        </a:rPr>
                        <a:t>297]</a:t>
                      </a:r>
                      <a:r>
                        <a:rPr lang="en-US" sz="1800" b="0" baseline="0" smtClean="0">
                          <a:solidFill>
                            <a:schemeClr val="tx1"/>
                          </a:solidFill>
                        </a:rPr>
                        <a:t> </a:t>
                      </a:r>
                      <a:r>
                        <a:rPr lang="en-US" sz="1800" b="0" baseline="0" dirty="0" smtClean="0">
                          <a:solidFill>
                            <a:schemeClr val="tx1"/>
                          </a:solidFill>
                        </a:rPr>
                        <a:t>, cont.</a:t>
                      </a:r>
                      <a:endParaRPr lang="en-US" sz="1800" dirty="0" smtClean="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4959350">
                <a:tc>
                  <a:txBody>
                    <a:bodyPr/>
                    <a:lstStyle/>
                    <a:p>
                      <a:pPr marL="0" marR="0" indent="0" algn="l" defTabSz="914400" rtl="0" eaLnBrk="1" fontAlgn="auto" latinLnBrk="0" hangingPunct="1">
                        <a:lnSpc>
                          <a:spcPct val="100000"/>
                        </a:lnSpc>
                        <a:spcBef>
                          <a:spcPts val="800"/>
                        </a:spcBef>
                        <a:spcAft>
                          <a:spcPts val="0"/>
                        </a:spcAft>
                        <a:buClrTx/>
                        <a:buSzTx/>
                        <a:buFontTx/>
                        <a:buNone/>
                        <a:tabLst/>
                        <a:defRPr/>
                      </a:pPr>
                      <a:r>
                        <a:rPr lang="en-US" sz="1800" b="1" baseline="0" dirty="0" smtClean="0"/>
                        <a:t>Example 2.2 Banking in China:  </a:t>
                      </a:r>
                      <a:r>
                        <a:rPr lang="en-US" sz="1800" b="1" baseline="0" dirty="0" smtClean="0">
                          <a:solidFill>
                            <a:srgbClr val="FF0000"/>
                          </a:solidFill>
                        </a:rPr>
                        <a:t>HG3331-3340</a:t>
                      </a:r>
                    </a:p>
                    <a:p>
                      <a:pPr marL="0" marR="0" indent="0" algn="l" defTabSz="914400" rtl="0" eaLnBrk="1" fontAlgn="auto" latinLnBrk="0" hangingPunct="1">
                        <a:lnSpc>
                          <a:spcPct val="100000"/>
                        </a:lnSpc>
                        <a:spcBef>
                          <a:spcPts val="800"/>
                        </a:spcBef>
                        <a:spcAft>
                          <a:spcPts val="0"/>
                        </a:spcAft>
                        <a:buClrTx/>
                        <a:buSzTx/>
                        <a:buFontTx/>
                        <a:buNone/>
                        <a:tabLst/>
                        <a:defRPr/>
                      </a:pPr>
                      <a:endParaRPr lang="en-US" sz="1800" b="1" baseline="0" dirty="0" smtClean="0">
                        <a:solidFill>
                          <a:srgbClr val="C00000"/>
                        </a:solidFill>
                      </a:endParaRPr>
                    </a:p>
                    <a:p>
                      <a:r>
                        <a:rPr lang="en-US" sz="1800" i="0" baseline="0" dirty="0" smtClean="0"/>
                        <a:t>This table allows for subdividing each </a:t>
                      </a:r>
                      <a:r>
                        <a:rPr lang="en-US" sz="1800" i="1" baseline="0" dirty="0" smtClean="0"/>
                        <a:t>Banking in country</a:t>
                      </a:r>
                      <a:r>
                        <a:rPr lang="en-US" sz="1800" i="0" baseline="0" dirty="0" smtClean="0"/>
                        <a:t> class further. </a:t>
                      </a:r>
                    </a:p>
                    <a:p>
                      <a:endParaRPr lang="en-US" sz="1800" i="0" baseline="0" dirty="0" smtClean="0"/>
                    </a:p>
                    <a:p>
                      <a:r>
                        <a:rPr lang="en-US" sz="1800" i="0" baseline="0" dirty="0" smtClean="0"/>
                        <a:t>Not all countries are treated as equals.  </a:t>
                      </a:r>
                    </a:p>
                    <a:p>
                      <a:endParaRPr lang="en-US" sz="1800" i="0" baseline="0" dirty="0" smtClean="0"/>
                    </a:p>
                    <a:p>
                      <a:r>
                        <a:rPr lang="en-US" sz="1800" i="0" baseline="0" dirty="0" smtClean="0"/>
                        <a:t>On some countries (such as </a:t>
                      </a:r>
                      <a:r>
                        <a:rPr lang="en-US" sz="1800" i="1" baseline="0" dirty="0" smtClean="0"/>
                        <a:t>France</a:t>
                      </a:r>
                      <a:r>
                        <a:rPr lang="en-US" sz="1800" i="0" baseline="0" dirty="0" smtClean="0"/>
                        <a:t>) there is a lot of material and LCC wants to provide for many subdivisions so that no class has too many documents (a document-oriented approach; principle of </a:t>
                      </a:r>
                      <a:r>
                        <a:rPr lang="en-US" sz="1800" b="1" i="0" baseline="0" dirty="0" smtClean="0"/>
                        <a:t>literary warrant</a:t>
                      </a:r>
                      <a:r>
                        <a:rPr lang="en-US" sz="1800" i="0" baseline="0" dirty="0" smtClean="0"/>
                        <a:t>).  At the same time there is desire to keep the numbers short, so LCC uses a range of 20 numbers for such countries.</a:t>
                      </a:r>
                    </a:p>
                    <a:p>
                      <a:endParaRPr lang="en-US" sz="1800" i="0" baseline="0" dirty="0" smtClean="0"/>
                    </a:p>
                    <a:p>
                      <a:r>
                        <a:rPr lang="en-US" sz="1800" i="0" baseline="0" dirty="0" smtClean="0"/>
                        <a:t>On other countries (such as </a:t>
                      </a:r>
                      <a:r>
                        <a:rPr lang="en-US" sz="1800" i="1" baseline="0" dirty="0" smtClean="0"/>
                        <a:t>Jordan</a:t>
                      </a:r>
                      <a:r>
                        <a:rPr lang="en-US" sz="1800" i="0" baseline="0" dirty="0" smtClean="0"/>
                        <a:t>) there is little material,  so fewer subdivision will accommodate the books.  Also, somewhat longer numbers are ok for lesser-used classes, so LCC uses just 1 number.  In between are “10-number countries”, such as </a:t>
                      </a:r>
                      <a:r>
                        <a:rPr lang="en-US" sz="1800" i="1" baseline="0" dirty="0" smtClean="0"/>
                        <a:t>China</a:t>
                      </a:r>
                      <a:r>
                        <a:rPr lang="en-US" sz="1800" i="0" baseline="0" dirty="0" smtClean="0"/>
                        <a:t>, and “5-number countries”.  Thus I have arranged the table in </a:t>
                      </a:r>
                      <a:r>
                        <a:rPr lang="en-US" sz="1800" i="0" baseline="0" smtClean="0"/>
                        <a:t>four </a:t>
                      </a:r>
                      <a:r>
                        <a:rPr lang="en-US" sz="1800" i="0" baseline="0" smtClean="0"/>
                        <a:t>columns (Assignments p. 297), the </a:t>
                      </a:r>
                      <a:r>
                        <a:rPr lang="en-US" sz="1800" i="0" baseline="0" smtClean="0"/>
                        <a:t>excerpt </a:t>
                      </a:r>
                      <a:r>
                        <a:rPr lang="en-US" sz="1800" i="0" baseline="0" smtClean="0"/>
                        <a:t>on the slide shows two).</a:t>
                      </a:r>
                      <a:endParaRPr lang="en-US" sz="1800" b="1" dirty="0" smtClean="0">
                        <a:solidFill>
                          <a:srgbClr val="000000"/>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498743710"/>
              </p:ext>
            </p:extLst>
          </p:nvPr>
        </p:nvGraphicFramePr>
        <p:xfrm>
          <a:off x="381000" y="228600"/>
          <a:ext cx="7620000" cy="370840"/>
        </p:xfrm>
        <a:graphic>
          <a:graphicData uri="http://schemas.openxmlformats.org/drawingml/2006/table">
            <a:tbl>
              <a:tblPr firstRow="1" bandRow="1">
                <a:tableStyleId>{5C22544A-7EE6-4342-B048-85BDC9FD1C3A}</a:tableStyleId>
              </a:tblPr>
              <a:tblGrid>
                <a:gridCol w="76200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smtClean="0">
                          <a:solidFill>
                            <a:schemeClr val="tx1"/>
                          </a:solidFill>
                        </a:rPr>
                        <a:t>4.  Building </a:t>
                      </a:r>
                      <a:r>
                        <a:rPr lang="en-US" sz="1800" dirty="0" smtClean="0">
                          <a:solidFill>
                            <a:schemeClr val="tx1"/>
                          </a:solidFill>
                        </a:rPr>
                        <a:t>new classes using tables</a:t>
                      </a:r>
                      <a:r>
                        <a:rPr lang="en-US" sz="1800" b="0" baseline="0" dirty="0" smtClean="0">
                          <a:solidFill>
                            <a:schemeClr val="tx1"/>
                          </a:solidFill>
                        </a:rPr>
                        <a:t>, cont.</a:t>
                      </a:r>
                      <a:endParaRPr lang="en-US" sz="1800" dirty="0" smtClean="0">
                        <a:solidFill>
                          <a:schemeClr val="tx1"/>
                        </a:solidFill>
                      </a:endParaRPr>
                    </a:p>
                  </a:txBody>
                  <a:tcPr>
                    <a:no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941869697"/>
              </p:ext>
            </p:extLst>
          </p:nvPr>
        </p:nvGraphicFramePr>
        <p:xfrm>
          <a:off x="8534400" y="228604"/>
          <a:ext cx="6400801" cy="6324596"/>
        </p:xfrm>
        <a:graphic>
          <a:graphicData uri="http://schemas.openxmlformats.org/drawingml/2006/table">
            <a:tbl>
              <a:tblPr firstRow="1" bandRow="1">
                <a:tableStyleId>{5C22544A-7EE6-4342-B048-85BDC9FD1C3A}</a:tableStyleId>
              </a:tblPr>
              <a:tblGrid>
                <a:gridCol w="4419600"/>
                <a:gridCol w="990600"/>
                <a:gridCol w="990601"/>
              </a:tblGrid>
              <a:tr h="462643">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Excerpt from </a:t>
                      </a:r>
                      <a:r>
                        <a:rPr lang="en-US" dirty="0" smtClean="0">
                          <a:solidFill>
                            <a:srgbClr val="FF0000"/>
                          </a:solidFill>
                        </a:rPr>
                        <a:t>local</a:t>
                      </a:r>
                      <a:r>
                        <a:rPr lang="en-US" dirty="0" smtClean="0">
                          <a:solidFill>
                            <a:schemeClr val="tx1"/>
                          </a:solidFill>
                        </a:rPr>
                        <a:t> table  HG2701-3542.7</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5553">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baseline="0" dirty="0" smtClean="0"/>
                        <a:t>20 nos.</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baseline="0" dirty="0" smtClean="0"/>
                        <a:t>10 nos.</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r>
                        <a:rPr lang="en-US" sz="1400" baseline="0" dirty="0" smtClean="0"/>
                        <a:t>Periodicals.  Serials</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r>
                        <a:rPr lang="en-US" sz="1400" baseline="0" dirty="0" smtClean="0"/>
                        <a:t>Societies, see HG 1507-HG1515</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r>
                        <a:rPr lang="en-US" sz="1400" baseline="0" dirty="0" smtClean="0"/>
                        <a:t>Yearbooks			</a:t>
                      </a: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4</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3</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Directories</a:t>
                      </a:r>
                      <a:endParaRPr lang="en-US" sz="1400" dirty="0" smtClean="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5</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History and Policy</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6-8</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4</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marR="0" indent="0" algn="l" defTabSz="914400" rtl="0" eaLnBrk="1" fontAlgn="auto" latinLnBrk="0" hangingPunct="1">
                        <a:lnSpc>
                          <a:spcPct val="100000"/>
                        </a:lnSpc>
                        <a:spcBef>
                          <a:spcPts val="0"/>
                        </a:spcBef>
                        <a:spcAft>
                          <a:spcPts val="0"/>
                        </a:spcAft>
                        <a:buClrTx/>
                        <a:buSzTx/>
                        <a:buFontTx/>
                        <a:buNone/>
                        <a:tabLst>
                          <a:tab pos="457200" algn="l"/>
                        </a:tabLst>
                        <a:defRPr/>
                      </a:pPr>
                      <a:r>
                        <a:rPr lang="en-US" sz="1400" dirty="0" smtClean="0">
                          <a:solidFill>
                            <a:schemeClr val="tx1"/>
                          </a:solidFill>
                        </a:rPr>
                        <a:t>General Works</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6</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Biography, see HG 1552</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Early e.g., Great Britain to 1844; date varies by</a:t>
                      </a:r>
                      <a:r>
                        <a:rPr lang="en-US" sz="1400" baseline="0" dirty="0" smtClean="0">
                          <a:solidFill>
                            <a:schemeClr val="tx1"/>
                          </a:solidFill>
                        </a:rPr>
                        <a:t> country</a:t>
                      </a:r>
                      <a:endParaRPr lang="en-US" sz="1400" dirty="0" smtClean="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7</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a:r>
                        <a:rPr lang="en-US" sz="1400" dirty="0" smtClean="0">
                          <a:solidFill>
                            <a:schemeClr val="tx1"/>
                          </a:solidFill>
                        </a:rPr>
                        <a:t>Recent</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8</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Statistics (Monographs)</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11</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Banking in foreign countries,  foreign branches</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12</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5</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65760">
                <a:tc>
                  <a:txBody>
                    <a:bodyPr/>
                    <a:lstStyle/>
                    <a:p>
                      <a:r>
                        <a:rPr lang="en-US" sz="1400" baseline="0" dirty="0" smtClean="0"/>
                        <a:t>Central bank, national bank, banks of issue</a:t>
                      </a: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14-66</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6</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marR="0" indent="0" algn="l" defTabSz="914400" rtl="0" eaLnBrk="1" fontAlgn="auto" latinLnBrk="0" hangingPunct="1">
                        <a:lnSpc>
                          <a:spcPct val="100000"/>
                        </a:lnSpc>
                        <a:spcBef>
                          <a:spcPts val="0"/>
                        </a:spcBef>
                        <a:spcAft>
                          <a:spcPts val="0"/>
                        </a:spcAft>
                        <a:buClrTx/>
                        <a:buSzTx/>
                        <a:buFontTx/>
                        <a:buNone/>
                        <a:tabLst/>
                        <a:defRPr/>
                      </a:pPr>
                      <a:r>
                        <a:rPr lang="en-US" sz="1400" spc="-30" dirty="0" smtClean="0">
                          <a:solidFill>
                            <a:schemeClr val="tx1"/>
                          </a:solidFill>
                        </a:rPr>
                        <a:t>General works,  History</a:t>
                      </a:r>
                      <a:r>
                        <a:rPr lang="en-US" sz="1400" spc="-30" baseline="0" dirty="0" smtClean="0">
                          <a:solidFill>
                            <a:schemeClr val="tx1"/>
                          </a:solidFill>
                        </a:rPr>
                        <a:t> </a:t>
                      </a:r>
                      <a:r>
                        <a:rPr lang="en-US" sz="1400" spc="-30" dirty="0" smtClean="0">
                          <a:solidFill>
                            <a:schemeClr val="tx1"/>
                          </a:solidFill>
                        </a:rPr>
                        <a:t>and description, including reports</a:t>
                      </a:r>
                      <a:endParaRPr lang="en-US" sz="1400" spc="-3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14</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a:r>
                        <a:rPr lang="en-US" sz="1400" baseline="0" dirty="0" smtClean="0"/>
                        <a:t>Policy</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15</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Administration</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16</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11" name="~PP3755.WAV">
            <a:hlinkClick r:id="" action="ppaction://media"/>
          </p:cNvPr>
          <p:cNvPicPr>
            <a:picLocks noChangeAspect="1"/>
          </p:cNvPicPr>
          <p:nvPr>
            <a:audioFile r:link="rId1"/>
            <p:extLst>
              <p:ext uri="{DAA4B4D4-6D71-4841-9C94-3DE7FCFB9230}">
                <p14:media xmlns:p14="http://schemas.microsoft.com/office/powerpoint/2010/main" r:embed="rId2">
                  <p14:trim st="1506.6327"/>
                </p14:media>
              </p:ext>
            </p:extLst>
          </p:nvPr>
        </p:nvPicPr>
        <p:blipFill>
          <a:blip r:embed="rId4" cstate="print"/>
          <a:stretch>
            <a:fillRect/>
          </a:stretch>
        </p:blipFill>
        <p:spPr>
          <a:xfrm>
            <a:off x="6410325" y="6056312"/>
            <a:ext cx="396875" cy="396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60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453188"/>
            <a:ext cx="3238500" cy="457200"/>
          </a:xfrm>
          <a:noFill/>
        </p:spPr>
        <p:txBody>
          <a:bodyPr/>
          <a:lstStyle/>
          <a:p>
            <a:fld id="{377A5EB6-31DF-49C5-A368-99503CA30BC6}" type="slidenum">
              <a:rPr lang="en-US" sz="1800" b="1">
                <a:solidFill>
                  <a:schemeClr val="tx1"/>
                </a:solidFill>
              </a:rPr>
              <a:pPr/>
              <a:t>31</a:t>
            </a:fld>
            <a:endParaRPr lang="en-US" sz="18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818923859"/>
              </p:ext>
            </p:extLst>
          </p:nvPr>
        </p:nvGraphicFramePr>
        <p:xfrm>
          <a:off x="381000" y="914400"/>
          <a:ext cx="7620000" cy="5105400"/>
        </p:xfrm>
        <a:graphic>
          <a:graphicData uri="http://schemas.openxmlformats.org/drawingml/2006/table">
            <a:tbl>
              <a:tblPr firstRow="1" bandRow="1">
                <a:tableStyleId>{5C22544A-7EE6-4342-B048-85BDC9FD1C3A}</a:tableStyleId>
              </a:tblPr>
              <a:tblGrid>
                <a:gridCol w="7620000"/>
              </a:tblGrid>
              <a:tr h="425450">
                <a:tc>
                  <a:txBody>
                    <a:bodyPr/>
                    <a:lstStyle/>
                    <a:p>
                      <a:pPr algn="ctr">
                        <a:spcBef>
                          <a:spcPts val="800"/>
                        </a:spcBef>
                      </a:pPr>
                      <a:r>
                        <a:rPr lang="en-US" sz="1800" b="1" dirty="0" smtClean="0">
                          <a:solidFill>
                            <a:srgbClr val="000000"/>
                          </a:solidFill>
                        </a:rPr>
                        <a:t>Building  new classes with </a:t>
                      </a:r>
                      <a:r>
                        <a:rPr lang="en-US" sz="1800" b="1" dirty="0" smtClean="0">
                          <a:solidFill>
                            <a:srgbClr val="FF0000"/>
                          </a:solidFill>
                        </a:rPr>
                        <a:t>local </a:t>
                      </a:r>
                      <a:r>
                        <a:rPr lang="en-US" sz="1800" b="1" dirty="0" smtClean="0">
                          <a:solidFill>
                            <a:srgbClr val="000000"/>
                          </a:solidFill>
                        </a:rPr>
                        <a:t>tables </a:t>
                      </a:r>
                      <a:r>
                        <a:rPr lang="en-US" sz="1800" b="0" dirty="0" smtClean="0">
                          <a:solidFill>
                            <a:srgbClr val="000000"/>
                          </a:solidFill>
                        </a:rPr>
                        <a:t>[p. </a:t>
                      </a:r>
                      <a:r>
                        <a:rPr lang="en-US" sz="1800" b="0" smtClean="0">
                          <a:solidFill>
                            <a:srgbClr val="000000"/>
                          </a:solidFill>
                        </a:rPr>
                        <a:t>~</a:t>
                      </a:r>
                      <a:r>
                        <a:rPr lang="en-US" sz="1800" b="0" smtClean="0">
                          <a:solidFill>
                            <a:srgbClr val="000000"/>
                          </a:solidFill>
                        </a:rPr>
                        <a:t>296-297] </a:t>
                      </a:r>
                      <a:r>
                        <a:rPr lang="en-US" sz="1800" b="0" baseline="0" dirty="0" smtClean="0">
                          <a:solidFill>
                            <a:schemeClr val="tx1"/>
                          </a:solidFill>
                        </a:rPr>
                        <a:t>, cont.</a:t>
                      </a:r>
                      <a:r>
                        <a:rPr lang="en-US" sz="1800" b="0" dirty="0" smtClean="0">
                          <a:solidFill>
                            <a:srgbClr val="000000"/>
                          </a:solidFill>
                        </a:rPr>
                        <a:t> </a:t>
                      </a:r>
                      <a:endParaRPr lang="en-US" sz="1800" b="1" dirty="0" smtClean="0">
                        <a:solidFill>
                          <a:srgbClr val="000000"/>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4679950">
                <a:tc>
                  <a:txBody>
                    <a:bodyPr/>
                    <a:lstStyle/>
                    <a:p>
                      <a:pPr marL="0" marR="0" indent="0" algn="l" defTabSz="914400" rtl="0" eaLnBrk="1" fontAlgn="auto" latinLnBrk="0" hangingPunct="1">
                        <a:lnSpc>
                          <a:spcPct val="100000"/>
                        </a:lnSpc>
                        <a:spcBef>
                          <a:spcPts val="800"/>
                        </a:spcBef>
                        <a:spcAft>
                          <a:spcPts val="0"/>
                        </a:spcAft>
                        <a:buClrTx/>
                        <a:buSzTx/>
                        <a:buFontTx/>
                        <a:buNone/>
                        <a:tabLst/>
                        <a:defRPr/>
                      </a:pPr>
                      <a:r>
                        <a:rPr lang="en-US" sz="1800" b="1" baseline="0" dirty="0" smtClean="0"/>
                        <a:t>Example 2.2 Banking in China:  </a:t>
                      </a:r>
                      <a:r>
                        <a:rPr lang="en-US" sz="1800" b="1" baseline="0" dirty="0" smtClean="0">
                          <a:solidFill>
                            <a:srgbClr val="FF0000"/>
                          </a:solidFill>
                        </a:rPr>
                        <a:t>HG3331-3340</a:t>
                      </a:r>
                    </a:p>
                    <a:p>
                      <a:pPr marL="0" marR="0" indent="0" algn="l" defTabSz="914400" rtl="0" eaLnBrk="1" fontAlgn="auto" latinLnBrk="0" hangingPunct="1">
                        <a:lnSpc>
                          <a:spcPct val="100000"/>
                        </a:lnSpc>
                        <a:spcBef>
                          <a:spcPts val="800"/>
                        </a:spcBef>
                        <a:spcAft>
                          <a:spcPts val="0"/>
                        </a:spcAft>
                        <a:buClrTx/>
                        <a:buSzTx/>
                        <a:buFontTx/>
                        <a:buNone/>
                        <a:tabLst/>
                        <a:defRPr/>
                      </a:pPr>
                      <a:endParaRPr lang="en-US" sz="1800" b="1" baseline="0" dirty="0" smtClean="0">
                        <a:solidFill>
                          <a:srgbClr val="C00000"/>
                        </a:solidFill>
                      </a:endParaRPr>
                    </a:p>
                    <a:p>
                      <a:r>
                        <a:rPr lang="en-US" sz="1800" b="0" i="0" baseline="0" dirty="0" smtClean="0">
                          <a:solidFill>
                            <a:schemeClr val="dk1"/>
                          </a:solidFill>
                        </a:rPr>
                        <a:t>Closer examination shows that our document is about the </a:t>
                      </a:r>
                      <a:br>
                        <a:rPr lang="en-US" sz="1800" b="0" i="0" baseline="0" dirty="0" smtClean="0">
                          <a:solidFill>
                            <a:schemeClr val="dk1"/>
                          </a:solidFill>
                        </a:rPr>
                      </a:br>
                      <a:r>
                        <a:rPr lang="en-US" sz="1800" b="0" i="1" baseline="0" dirty="0" smtClean="0">
                          <a:solidFill>
                            <a:schemeClr val="dk1"/>
                          </a:solidFill>
                        </a:rPr>
                        <a:t>Recent history of Banking in China.</a:t>
                      </a:r>
                      <a:endParaRPr lang="en-US" sz="1800" b="0" i="0" baseline="0" dirty="0" smtClean="0">
                        <a:solidFill>
                          <a:schemeClr val="dk1"/>
                        </a:solidFill>
                      </a:endParaRPr>
                    </a:p>
                    <a:p>
                      <a:endParaRPr lang="en-US" sz="1800" b="0" i="0" baseline="0" dirty="0" smtClean="0">
                        <a:solidFill>
                          <a:schemeClr val="dk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i="0" baseline="0" dirty="0" smtClean="0">
                          <a:solidFill>
                            <a:schemeClr val="dk1"/>
                          </a:solidFill>
                        </a:rPr>
                        <a:t>China is a  "10-number-country", so we check the </a:t>
                      </a:r>
                      <a:r>
                        <a:rPr lang="en-US" sz="1800" b="0" i="0" baseline="0" dirty="0" smtClean="0">
                          <a:solidFill>
                            <a:srgbClr val="FF0000"/>
                          </a:solidFill>
                        </a:rPr>
                        <a:t>local </a:t>
                      </a:r>
                      <a:r>
                        <a:rPr lang="en-US" sz="1800" b="0" i="0" baseline="0" dirty="0" smtClean="0">
                          <a:solidFill>
                            <a:schemeClr val="dk1"/>
                          </a:solidFill>
                        </a:rPr>
                        <a:t>table in the column </a:t>
                      </a:r>
                      <a:r>
                        <a:rPr lang="en-US" b="1" dirty="0" smtClean="0"/>
                        <a:t>10 nos. </a:t>
                      </a:r>
                      <a:r>
                        <a:rPr lang="en-US" sz="1800" b="0" i="0" baseline="0" dirty="0" smtClean="0">
                          <a:solidFill>
                            <a:schemeClr val="dk1"/>
                          </a:solidFill>
                        </a:rPr>
                        <a:t> We see that the specific concept </a:t>
                      </a:r>
                      <a:r>
                        <a:rPr lang="en-US" sz="1800" i="1" dirty="0" smtClean="0">
                          <a:solidFill>
                            <a:schemeClr val="tx1"/>
                          </a:solidFill>
                        </a:rPr>
                        <a:t>History and Policy &gt; Recent</a:t>
                      </a:r>
                      <a:r>
                        <a:rPr lang="en-US" sz="1800" i="0" dirty="0" smtClean="0">
                          <a:solidFill>
                            <a:schemeClr val="tx1"/>
                          </a:solidFill>
                        </a:rPr>
                        <a:t> is not available</a:t>
                      </a:r>
                      <a:r>
                        <a:rPr lang="en-US" sz="1800" i="0" baseline="0" dirty="0" smtClean="0">
                          <a:solidFill>
                            <a:schemeClr val="tx1"/>
                          </a:solidFill>
                        </a:rPr>
                        <a:t> for China (there is no number in that row), so we must do with </a:t>
                      </a:r>
                      <a:r>
                        <a:rPr lang="en-US" sz="1800" i="1" baseline="0" dirty="0" smtClean="0">
                          <a:solidFill>
                            <a:schemeClr val="tx1"/>
                          </a:solidFill>
                        </a:rPr>
                        <a:t>History and Policy</a:t>
                      </a:r>
                      <a:r>
                        <a:rPr lang="en-US" sz="1800" i="0" baseline="0" dirty="0" smtClean="0">
                          <a:solidFill>
                            <a:schemeClr val="tx1"/>
                          </a:solidFill>
                        </a:rPr>
                        <a:t>, which is no. 4.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i="0"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i="0" baseline="0" dirty="0" smtClean="0">
                          <a:solidFill>
                            <a:schemeClr val="tx1"/>
                          </a:solidFill>
                        </a:rPr>
                        <a:t>Thus we need the fourth number in in the number range above: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i="0"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baseline="0" dirty="0" smtClean="0">
                          <a:solidFill>
                            <a:srgbClr val="FF0000"/>
                          </a:solidFill>
                        </a:rPr>
                        <a:t>HG3334 </a:t>
                      </a:r>
                      <a:r>
                        <a:rPr lang="en-US" sz="1800" b="1" baseline="0" dirty="0" smtClean="0">
                          <a:solidFill>
                            <a:srgbClr val="C00000"/>
                          </a:solidFill>
                        </a:rPr>
                        <a:t> </a:t>
                      </a:r>
                      <a:r>
                        <a:rPr lang="en-US" sz="1800" b="1" baseline="0" dirty="0" smtClean="0">
                          <a:solidFill>
                            <a:schemeClr val="tx1"/>
                          </a:solidFill>
                        </a:rPr>
                        <a:t>Banking &gt; China &gt; History and Policy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0" baseline="0" dirty="0" smtClean="0">
                          <a:solidFill>
                            <a:schemeClr val="tx1"/>
                          </a:solidFill>
                        </a:rPr>
                        <a:t>Note that the full table (p</a:t>
                      </a:r>
                      <a:r>
                        <a:rPr lang="en-US" sz="1800" b="0" baseline="0" smtClean="0">
                          <a:solidFill>
                            <a:schemeClr val="tx1"/>
                          </a:solidFill>
                        </a:rPr>
                        <a:t>. </a:t>
                      </a:r>
                      <a:r>
                        <a:rPr lang="en-US" sz="1800" b="0" baseline="0" smtClean="0">
                          <a:solidFill>
                            <a:schemeClr val="tx1"/>
                          </a:solidFill>
                        </a:rPr>
                        <a:t>307) </a:t>
                      </a:r>
                      <a:r>
                        <a:rPr lang="en-US" sz="1800" b="0" baseline="0" dirty="0" smtClean="0">
                          <a:solidFill>
                            <a:schemeClr val="tx1"/>
                          </a:solidFill>
                        </a:rPr>
                        <a:t>has a column </a:t>
                      </a:r>
                      <a:r>
                        <a:rPr lang="en-US" sz="1800" b="1" baseline="0" dirty="0" smtClean="0">
                          <a:solidFill>
                            <a:schemeClr val="tx1"/>
                          </a:solidFill>
                        </a:rPr>
                        <a:t>1 no</a:t>
                      </a:r>
                      <a:r>
                        <a:rPr lang="en-US" sz="1800" b="0" baseline="0" dirty="0" smtClean="0">
                          <a:solidFill>
                            <a:schemeClr val="tx1"/>
                          </a:solidFill>
                        </a:rPr>
                        <a:t>., so </a:t>
                      </a:r>
                      <a:r>
                        <a:rPr lang="en-US" sz="1800" b="0" i="1" baseline="0" dirty="0" smtClean="0">
                          <a:solidFill>
                            <a:schemeClr val="tx1"/>
                          </a:solidFill>
                        </a:rPr>
                        <a:t>Banking in Jordan</a:t>
                      </a:r>
                      <a:r>
                        <a:rPr lang="en-US" sz="1800" b="0" baseline="0" dirty="0" smtClean="0">
                          <a:solidFill>
                            <a:schemeClr val="tx1"/>
                          </a:solidFill>
                        </a:rPr>
                        <a:t> can also be subdivided even so the class number is not a range.</a:t>
                      </a:r>
                      <a:endParaRPr lang="en-US" sz="1800" b="0" i="1" baseline="0" dirty="0" smtClean="0">
                        <a:solidFill>
                          <a:schemeClr val="dk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911623751"/>
              </p:ext>
            </p:extLst>
          </p:nvPr>
        </p:nvGraphicFramePr>
        <p:xfrm>
          <a:off x="990600" y="228600"/>
          <a:ext cx="12725400" cy="640080"/>
        </p:xfrm>
        <a:graphic>
          <a:graphicData uri="http://schemas.openxmlformats.org/drawingml/2006/table">
            <a:tbl>
              <a:tblPr firstRow="1" bandRow="1">
                <a:tableStyleId>{5C22544A-7EE6-4342-B048-85BDC9FD1C3A}</a:tableStyleId>
              </a:tblPr>
              <a:tblGrid>
                <a:gridCol w="127254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smtClean="0">
                          <a:solidFill>
                            <a:schemeClr val="tx1"/>
                          </a:solidFill>
                        </a:rPr>
                        <a:t>4.  Building </a:t>
                      </a:r>
                      <a:r>
                        <a:rPr lang="en-US" sz="1800" dirty="0" smtClean="0">
                          <a:solidFill>
                            <a:schemeClr val="tx1"/>
                          </a:solidFill>
                        </a:rPr>
                        <a:t>new classes using tables</a:t>
                      </a:r>
                      <a:r>
                        <a:rPr lang="en-US" sz="1800" b="0" baseline="0" dirty="0" smtClean="0">
                          <a:solidFill>
                            <a:schemeClr val="tx1"/>
                          </a:solidFill>
                        </a:rPr>
                        <a:t>, cont.</a:t>
                      </a:r>
                      <a:endParaRPr lang="en-US" sz="18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solidFill>
                          <a:schemeClr val="tx1"/>
                        </a:solidFill>
                      </a:endParaRPr>
                    </a:p>
                  </a:txBody>
                  <a:tcPr>
                    <a:no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686402642"/>
              </p:ext>
            </p:extLst>
          </p:nvPr>
        </p:nvGraphicFramePr>
        <p:xfrm>
          <a:off x="8534400" y="228604"/>
          <a:ext cx="6400801" cy="6324596"/>
        </p:xfrm>
        <a:graphic>
          <a:graphicData uri="http://schemas.openxmlformats.org/drawingml/2006/table">
            <a:tbl>
              <a:tblPr firstRow="1" bandRow="1">
                <a:tableStyleId>{5C22544A-7EE6-4342-B048-85BDC9FD1C3A}</a:tableStyleId>
              </a:tblPr>
              <a:tblGrid>
                <a:gridCol w="4419600"/>
                <a:gridCol w="990600"/>
                <a:gridCol w="990601"/>
              </a:tblGrid>
              <a:tr h="462643">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Excerpt from </a:t>
                      </a:r>
                      <a:r>
                        <a:rPr lang="en-US" dirty="0" smtClean="0">
                          <a:solidFill>
                            <a:srgbClr val="FF0000"/>
                          </a:solidFill>
                        </a:rPr>
                        <a:t>local </a:t>
                      </a:r>
                      <a:r>
                        <a:rPr lang="en-US" dirty="0" smtClean="0">
                          <a:solidFill>
                            <a:schemeClr val="tx1"/>
                          </a:solidFill>
                        </a:rPr>
                        <a:t>table  HG2701-3542.7</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5553">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baseline="0" dirty="0" smtClean="0"/>
                        <a:t>20 nos.</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baseline="0" dirty="0" smtClean="0"/>
                        <a:t>10 nos.</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r>
                        <a:rPr lang="en-US" sz="1400" baseline="0" dirty="0" smtClean="0"/>
                        <a:t>Periodicals.  Serials</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r>
                        <a:rPr lang="en-US" sz="1400" baseline="0" dirty="0" smtClean="0"/>
                        <a:t>Societies, see HG 1507-HG1515</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r>
                        <a:rPr lang="en-US" sz="1400" baseline="0" dirty="0" smtClean="0"/>
                        <a:t>Yearbooks			</a:t>
                      </a: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4</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3</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Directories</a:t>
                      </a:r>
                      <a:endParaRPr lang="en-US" sz="1400" dirty="0" smtClean="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5</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History and Policy</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6-8</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4</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marR="0" indent="0" algn="l" defTabSz="914400" rtl="0" eaLnBrk="1" fontAlgn="auto" latinLnBrk="0" hangingPunct="1">
                        <a:lnSpc>
                          <a:spcPct val="100000"/>
                        </a:lnSpc>
                        <a:spcBef>
                          <a:spcPts val="0"/>
                        </a:spcBef>
                        <a:spcAft>
                          <a:spcPts val="0"/>
                        </a:spcAft>
                        <a:buClrTx/>
                        <a:buSzTx/>
                        <a:buFontTx/>
                        <a:buNone/>
                        <a:tabLst>
                          <a:tab pos="457200" algn="l"/>
                        </a:tabLst>
                        <a:defRPr/>
                      </a:pPr>
                      <a:r>
                        <a:rPr lang="en-US" sz="1400" dirty="0" smtClean="0">
                          <a:solidFill>
                            <a:schemeClr val="tx1"/>
                          </a:solidFill>
                        </a:rPr>
                        <a:t>General Works</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6</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Biography, see HG 1552</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Early e.g., Great Britain to 1844; date varies by</a:t>
                      </a:r>
                      <a:r>
                        <a:rPr lang="en-US" sz="1400" baseline="0" dirty="0" smtClean="0">
                          <a:solidFill>
                            <a:schemeClr val="tx1"/>
                          </a:solidFill>
                        </a:rPr>
                        <a:t> country</a:t>
                      </a:r>
                      <a:endParaRPr lang="en-US" sz="1400" dirty="0" smtClean="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7</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a:r>
                        <a:rPr lang="en-US" sz="1400" dirty="0" smtClean="0">
                          <a:solidFill>
                            <a:schemeClr val="tx1"/>
                          </a:solidFill>
                        </a:rPr>
                        <a:t>Recent</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8</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Statistics (Monographs)</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11</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Banking in foreign countries,  foreign branches</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12</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5</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r>
                        <a:rPr lang="en-US" sz="1400" baseline="0" dirty="0" smtClean="0"/>
                        <a:t>Central bank, national bank, banks of issue</a:t>
                      </a: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14-66</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6</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marR="0" indent="0" algn="l" defTabSz="914400" rtl="0" eaLnBrk="1" fontAlgn="auto" latinLnBrk="0" hangingPunct="1">
                        <a:lnSpc>
                          <a:spcPct val="100000"/>
                        </a:lnSpc>
                        <a:spcBef>
                          <a:spcPts val="0"/>
                        </a:spcBef>
                        <a:spcAft>
                          <a:spcPts val="0"/>
                        </a:spcAft>
                        <a:buClrTx/>
                        <a:buSzTx/>
                        <a:buFontTx/>
                        <a:buNone/>
                        <a:tabLst/>
                        <a:defRPr/>
                      </a:pPr>
                      <a:r>
                        <a:rPr lang="en-US" sz="1400" spc="-30" dirty="0" smtClean="0">
                          <a:solidFill>
                            <a:schemeClr val="tx1"/>
                          </a:solidFill>
                        </a:rPr>
                        <a:t>General works,  History</a:t>
                      </a:r>
                      <a:r>
                        <a:rPr lang="en-US" sz="1400" spc="-30" baseline="0" dirty="0" smtClean="0">
                          <a:solidFill>
                            <a:schemeClr val="tx1"/>
                          </a:solidFill>
                        </a:rPr>
                        <a:t> </a:t>
                      </a:r>
                      <a:r>
                        <a:rPr lang="en-US" sz="1400" spc="-30" dirty="0" smtClean="0">
                          <a:solidFill>
                            <a:schemeClr val="tx1"/>
                          </a:solidFill>
                        </a:rPr>
                        <a:t>and description, including reports</a:t>
                      </a:r>
                      <a:endParaRPr lang="en-US" sz="1400" spc="-3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14</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a:r>
                        <a:rPr lang="en-US" sz="1400" baseline="0" dirty="0" smtClean="0"/>
                        <a:t>Policy</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15</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Administration</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16</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12" name="~PP372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6400800" y="6027738"/>
            <a:ext cx="396875" cy="396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0016"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remove"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469063"/>
            <a:ext cx="3238500" cy="457200"/>
          </a:xfrm>
          <a:noFill/>
        </p:spPr>
        <p:txBody>
          <a:bodyPr/>
          <a:lstStyle/>
          <a:p>
            <a:fld id="{377A5EB6-31DF-49C5-A368-99503CA30BC6}" type="slidenum">
              <a:rPr lang="en-US" sz="1800" b="1">
                <a:solidFill>
                  <a:schemeClr val="tx1"/>
                </a:solidFill>
              </a:rPr>
              <a:pPr/>
              <a:t>32</a:t>
            </a:fld>
            <a:endParaRPr lang="en-US" sz="18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485802140"/>
              </p:ext>
            </p:extLst>
          </p:nvPr>
        </p:nvGraphicFramePr>
        <p:xfrm>
          <a:off x="381000" y="914400"/>
          <a:ext cx="7924800" cy="5029200"/>
        </p:xfrm>
        <a:graphic>
          <a:graphicData uri="http://schemas.openxmlformats.org/drawingml/2006/table">
            <a:tbl>
              <a:tblPr firstRow="1" bandRow="1">
                <a:tableStyleId>{5C22544A-7EE6-4342-B048-85BDC9FD1C3A}</a:tableStyleId>
              </a:tblPr>
              <a:tblGrid>
                <a:gridCol w="7924800"/>
              </a:tblGrid>
              <a:tr h="419100">
                <a:tc>
                  <a:txBody>
                    <a:bodyPr/>
                    <a:lstStyle/>
                    <a:p>
                      <a:pPr marL="0" marR="0" indent="0" algn="ctr" defTabSz="914400" rtl="0" eaLnBrk="1" fontAlgn="auto" latinLnBrk="0" hangingPunct="1">
                        <a:lnSpc>
                          <a:spcPct val="100000"/>
                        </a:lnSpc>
                        <a:spcBef>
                          <a:spcPts val="800"/>
                        </a:spcBef>
                        <a:spcAft>
                          <a:spcPts val="0"/>
                        </a:spcAft>
                        <a:buClrTx/>
                        <a:buSzTx/>
                        <a:buFontTx/>
                        <a:buNone/>
                        <a:tabLst/>
                        <a:defRPr/>
                      </a:pPr>
                      <a:r>
                        <a:rPr lang="en-US" sz="1800" b="1" dirty="0" smtClean="0">
                          <a:solidFill>
                            <a:srgbClr val="000000"/>
                          </a:solidFill>
                        </a:rPr>
                        <a:t>Building  new classes with local tables </a:t>
                      </a:r>
                      <a:r>
                        <a:rPr lang="en-US" sz="1800" b="0" dirty="0" smtClean="0">
                          <a:solidFill>
                            <a:srgbClr val="000000"/>
                          </a:solidFill>
                        </a:rPr>
                        <a:t>[p. </a:t>
                      </a:r>
                      <a:r>
                        <a:rPr lang="en-US" sz="1800" b="0" smtClean="0">
                          <a:solidFill>
                            <a:srgbClr val="000000"/>
                          </a:solidFill>
                        </a:rPr>
                        <a:t>~</a:t>
                      </a:r>
                      <a:r>
                        <a:rPr lang="en-US" sz="1800" b="0" smtClean="0">
                          <a:solidFill>
                            <a:srgbClr val="000000"/>
                          </a:solidFill>
                        </a:rPr>
                        <a:t>296 -~297]</a:t>
                      </a:r>
                      <a:r>
                        <a:rPr lang="en-US" sz="1800" b="0" baseline="0" smtClean="0">
                          <a:solidFill>
                            <a:schemeClr val="tx1"/>
                          </a:solidFill>
                        </a:rPr>
                        <a:t> </a:t>
                      </a:r>
                      <a:r>
                        <a:rPr lang="en-US" sz="1800" b="0" baseline="0" dirty="0" smtClean="0">
                          <a:solidFill>
                            <a:schemeClr val="tx1"/>
                          </a:solidFill>
                        </a:rPr>
                        <a:t>, cont.</a:t>
                      </a:r>
                      <a:endParaRPr lang="en-US" sz="1800" dirty="0" smtClean="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4610100">
                <a:tc>
                  <a:txBody>
                    <a:bodyPr/>
                    <a:lstStyle/>
                    <a:p>
                      <a:pPr marL="0" marR="0" indent="0" algn="l" defTabSz="914400" rtl="0" eaLnBrk="1" fontAlgn="auto" latinLnBrk="0" hangingPunct="1">
                        <a:lnSpc>
                          <a:spcPct val="100000"/>
                        </a:lnSpc>
                        <a:spcBef>
                          <a:spcPts val="800"/>
                        </a:spcBef>
                        <a:spcAft>
                          <a:spcPts val="0"/>
                        </a:spcAft>
                        <a:buClrTx/>
                        <a:buSzTx/>
                        <a:buFontTx/>
                        <a:buNone/>
                        <a:tabLst/>
                        <a:defRPr/>
                      </a:pPr>
                      <a:r>
                        <a:rPr lang="en-US" sz="1800" b="1" baseline="0" dirty="0" smtClean="0"/>
                        <a:t>Example 2.3:  </a:t>
                      </a:r>
                      <a:r>
                        <a:rPr lang="en-US" sz="1800" i="1" baseline="0" dirty="0" smtClean="0"/>
                        <a:t>Recent history of banking in France</a:t>
                      </a:r>
                    </a:p>
                    <a:p>
                      <a:endParaRPr lang="en-US" sz="1800" baseline="0" dirty="0" smtClean="0"/>
                    </a:p>
                    <a:p>
                      <a:r>
                        <a:rPr lang="en-US" sz="1800" baseline="0" dirty="0" smtClean="0"/>
                        <a:t>In Table H8, France is 321-340, thus  HG2700 + [321- 340] = </a:t>
                      </a:r>
                    </a:p>
                    <a:p>
                      <a:r>
                        <a:rPr lang="en-US" sz="1800" b="1" baseline="0" dirty="0" smtClean="0"/>
                        <a:t>HG3021-40  Banking in France</a:t>
                      </a:r>
                    </a:p>
                    <a:p>
                      <a:endParaRPr lang="en-US" sz="1800" baseline="0" dirty="0" smtClean="0"/>
                    </a:p>
                    <a:p>
                      <a:r>
                        <a:rPr lang="en-US" sz="1800" b="0" i="0" baseline="0" dirty="0" smtClean="0">
                          <a:solidFill>
                            <a:schemeClr val="dk1"/>
                          </a:solidFill>
                        </a:rPr>
                        <a:t>Check the </a:t>
                      </a:r>
                      <a:r>
                        <a:rPr lang="en-US" sz="1800" b="0" i="0" baseline="0" dirty="0" smtClean="0">
                          <a:solidFill>
                            <a:srgbClr val="FF0000"/>
                          </a:solidFill>
                        </a:rPr>
                        <a:t>local</a:t>
                      </a:r>
                      <a:r>
                        <a:rPr lang="en-US" sz="1800" b="0" i="0" baseline="0" dirty="0" smtClean="0">
                          <a:solidFill>
                            <a:schemeClr val="dk1"/>
                          </a:solidFill>
                        </a:rPr>
                        <a:t> table in the column </a:t>
                      </a:r>
                      <a:r>
                        <a:rPr lang="en-US" sz="1800" b="1" i="0" baseline="0" dirty="0" smtClean="0">
                          <a:solidFill>
                            <a:schemeClr val="dk1"/>
                          </a:solidFill>
                        </a:rPr>
                        <a:t>2</a:t>
                      </a:r>
                      <a:r>
                        <a:rPr lang="en-US" b="1" dirty="0" smtClean="0"/>
                        <a:t>0 nos. </a:t>
                      </a:r>
                      <a:r>
                        <a:rPr lang="en-US" sz="1800" i="1" dirty="0" smtClean="0">
                          <a:solidFill>
                            <a:schemeClr val="tx1"/>
                          </a:solidFill>
                        </a:rPr>
                        <a:t>History and Policy &gt;Recent</a:t>
                      </a:r>
                      <a:r>
                        <a:rPr lang="en-US" sz="1800" i="0" dirty="0" smtClean="0">
                          <a:solidFill>
                            <a:schemeClr val="tx1"/>
                          </a:solidFill>
                        </a:rPr>
                        <a:t> is no. 8, so find</a:t>
                      </a:r>
                      <a:r>
                        <a:rPr lang="en-US" sz="1800" i="0" baseline="0" dirty="0" smtClean="0">
                          <a:solidFill>
                            <a:schemeClr val="tx1"/>
                          </a:solidFill>
                        </a:rPr>
                        <a:t> the eighth number in the range 3021-40, and voilà</a:t>
                      </a:r>
                      <a:endParaRPr lang="en-US" sz="1800" baseline="0" dirty="0" smtClean="0"/>
                    </a:p>
                    <a:p>
                      <a:r>
                        <a:rPr lang="en-US" sz="1800" b="1" baseline="0" dirty="0" smtClean="0"/>
                        <a:t>HG3028  Banking &gt; France &gt; Recent history </a:t>
                      </a:r>
                    </a:p>
                    <a:p>
                      <a:endParaRPr lang="en-US" sz="1800" b="1" baseline="0" dirty="0" smtClean="0"/>
                    </a:p>
                    <a:p>
                      <a:r>
                        <a:rPr lang="en-US" sz="1800" b="1" baseline="0" dirty="0" smtClean="0"/>
                        <a:t>Example 2.4: </a:t>
                      </a:r>
                      <a:r>
                        <a:rPr lang="en-US" sz="1800" b="0" baseline="0" dirty="0" smtClean="0"/>
                        <a:t>Banking &gt; </a:t>
                      </a:r>
                      <a:r>
                        <a:rPr lang="en-US" sz="1800" i="0" baseline="0" dirty="0" smtClean="0"/>
                        <a:t>China &gt; Banking in foreign countries</a:t>
                      </a:r>
                      <a:r>
                        <a:rPr lang="en-US" sz="1800" i="1" baseline="0" dirty="0" smtClean="0"/>
                        <a:t> is </a:t>
                      </a:r>
                      <a:r>
                        <a:rPr lang="en-US" sz="1800" b="1" i="1" baseline="0" dirty="0" smtClean="0"/>
                        <a:t>HG3325</a:t>
                      </a:r>
                      <a:r>
                        <a:rPr lang="en-US" sz="1800" b="0" i="1" baseline="0" dirty="0" smtClean="0"/>
                        <a:t> </a:t>
                      </a:r>
                      <a:r>
                        <a:rPr lang="en-US" sz="1800" b="0" i="0" baseline="0" dirty="0" smtClean="0"/>
                        <a:t>[how?]</a:t>
                      </a:r>
                      <a:r>
                        <a:rPr lang="en-US" sz="1800" i="1" baseline="0" dirty="0" smtClean="0"/>
                        <a:t> </a:t>
                      </a:r>
                    </a:p>
                    <a:p>
                      <a:endParaRPr lang="en-US" sz="1800" i="1" baseline="0" dirty="0" smtClean="0"/>
                    </a:p>
                    <a:p>
                      <a:r>
                        <a:rPr lang="en-US" sz="1800" b="1" i="0" baseline="0" dirty="0" smtClean="0"/>
                        <a:t>Example 2.5: </a:t>
                      </a:r>
                      <a:r>
                        <a:rPr lang="en-US" sz="1800" b="0" i="0" baseline="0" dirty="0" smtClean="0"/>
                        <a:t>Banking  &gt; Jordan HG2700 + 561 [from Table H8] = </a:t>
                      </a:r>
                      <a:r>
                        <a:rPr lang="en-US" sz="1800" b="1" i="0" baseline="0" dirty="0" smtClean="0"/>
                        <a:t>HG3261</a:t>
                      </a:r>
                    </a:p>
                    <a:p>
                      <a:endParaRPr lang="en-US" sz="1800" baseline="0" dirty="0" smtClean="0"/>
                    </a:p>
                    <a:p>
                      <a:r>
                        <a:rPr lang="en-US" sz="1800" b="0" i="0" baseline="0" dirty="0" smtClean="0"/>
                        <a:t>Banking  &gt; Jordan &gt;</a:t>
                      </a:r>
                      <a:r>
                        <a:rPr lang="en-US" sz="1800" i="1" baseline="0" dirty="0" smtClean="0"/>
                        <a:t> </a:t>
                      </a:r>
                      <a:r>
                        <a:rPr lang="en-US" sz="1800" b="0" i="0" baseline="0" dirty="0" smtClean="0"/>
                        <a:t>Banking in foreign countries </a:t>
                      </a:r>
                      <a:r>
                        <a:rPr lang="en-US" sz="1800" b="1" i="1" baseline="0" dirty="0" smtClean="0"/>
                        <a:t>HG3261.A6 </a:t>
                      </a:r>
                      <a:r>
                        <a:rPr lang="en-US" sz="1800" b="0" i="1" baseline="0" dirty="0" smtClean="0"/>
                        <a:t/>
                      </a:r>
                      <a:br>
                        <a:rPr lang="en-US" sz="1800" b="0" i="1" baseline="0" dirty="0" smtClean="0"/>
                      </a:br>
                      <a:r>
                        <a:rPr lang="en-US" sz="1800" b="0" i="0" baseline="0" dirty="0" smtClean="0"/>
                        <a:t>This is based on the interpretation that .A6 covers all the concepts between the lines from History and Policy. Otherwise, the number is just </a:t>
                      </a:r>
                      <a:r>
                        <a:rPr lang="en-US" sz="1800" b="1" i="1" baseline="0" dirty="0" smtClean="0"/>
                        <a:t>HG3261</a:t>
                      </a:r>
                      <a:endParaRPr lang="en-US" sz="1800" b="0" i="1" baseline="0" dirty="0" smtClean="0">
                        <a:solidFill>
                          <a:schemeClr val="dk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504973280"/>
              </p:ext>
            </p:extLst>
          </p:nvPr>
        </p:nvGraphicFramePr>
        <p:xfrm>
          <a:off x="381000" y="228600"/>
          <a:ext cx="7848600" cy="640080"/>
        </p:xfrm>
        <a:graphic>
          <a:graphicData uri="http://schemas.openxmlformats.org/drawingml/2006/table">
            <a:tbl>
              <a:tblPr firstRow="1" bandRow="1">
                <a:tableStyleId>{5C22544A-7EE6-4342-B048-85BDC9FD1C3A}</a:tableStyleId>
              </a:tblPr>
              <a:tblGrid>
                <a:gridCol w="78486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smtClean="0">
                          <a:solidFill>
                            <a:schemeClr val="tx1"/>
                          </a:solidFill>
                        </a:rPr>
                        <a:t>4.  Building </a:t>
                      </a:r>
                      <a:r>
                        <a:rPr lang="en-US" sz="1800" dirty="0" smtClean="0">
                          <a:solidFill>
                            <a:schemeClr val="tx1"/>
                          </a:solidFill>
                        </a:rPr>
                        <a:t>new classes using tables</a:t>
                      </a:r>
                      <a:r>
                        <a:rPr lang="en-US" sz="1800" b="0" baseline="0" dirty="0" smtClean="0">
                          <a:solidFill>
                            <a:schemeClr val="tx1"/>
                          </a:solidFill>
                        </a:rPr>
                        <a:t>, cont.</a:t>
                      </a:r>
                      <a:endParaRPr lang="en-US" sz="180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800" dirty="0" smtClean="0">
                        <a:solidFill>
                          <a:schemeClr val="tx1"/>
                        </a:solidFill>
                      </a:endParaRPr>
                    </a:p>
                  </a:txBody>
                  <a:tcPr anchor="ctr">
                    <a:noFill/>
                  </a:tcPr>
                </a:tc>
              </a:tr>
            </a:tbl>
          </a:graphicData>
        </a:graphic>
      </p:graphicFrame>
      <p:graphicFrame>
        <p:nvGraphicFramePr>
          <p:cNvPr id="9" name="Table 8"/>
          <p:cNvGraphicFramePr>
            <a:graphicFrameLocks noGrp="1"/>
          </p:cNvGraphicFramePr>
          <p:nvPr/>
        </p:nvGraphicFramePr>
        <p:xfrm>
          <a:off x="8534400" y="228604"/>
          <a:ext cx="6400801" cy="6324596"/>
        </p:xfrm>
        <a:graphic>
          <a:graphicData uri="http://schemas.openxmlformats.org/drawingml/2006/table">
            <a:tbl>
              <a:tblPr firstRow="1" bandRow="1">
                <a:tableStyleId>{5C22544A-7EE6-4342-B048-85BDC9FD1C3A}</a:tableStyleId>
              </a:tblPr>
              <a:tblGrid>
                <a:gridCol w="4419600"/>
                <a:gridCol w="990600"/>
                <a:gridCol w="990601"/>
              </a:tblGrid>
              <a:tr h="462643">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Excerpt from local table  HG2701-3542.7</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5553">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baseline="0" dirty="0" smtClean="0"/>
                        <a:t>20 nos.</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baseline="0" dirty="0" smtClean="0"/>
                        <a:t>10 nos.</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r>
                        <a:rPr lang="en-US" sz="1400" baseline="0" dirty="0" smtClean="0"/>
                        <a:t>Periodicals.  Serials</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r>
                        <a:rPr lang="en-US" sz="1400" baseline="0" dirty="0" smtClean="0"/>
                        <a:t>Societies, see HG 1507-HG1515</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r>
                        <a:rPr lang="en-US" sz="1400" baseline="0" dirty="0" smtClean="0"/>
                        <a:t>Yearbooks			</a:t>
                      </a: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4</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3</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Directories</a:t>
                      </a:r>
                      <a:endParaRPr lang="en-US" sz="1400" dirty="0" smtClean="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5</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History and policy</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6-8</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4</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marR="0" indent="0" algn="l" defTabSz="914400" rtl="0" eaLnBrk="1" fontAlgn="auto" latinLnBrk="0" hangingPunct="1">
                        <a:lnSpc>
                          <a:spcPct val="100000"/>
                        </a:lnSpc>
                        <a:spcBef>
                          <a:spcPts val="0"/>
                        </a:spcBef>
                        <a:spcAft>
                          <a:spcPts val="0"/>
                        </a:spcAft>
                        <a:buClrTx/>
                        <a:buSzTx/>
                        <a:buFontTx/>
                        <a:buNone/>
                        <a:tabLst>
                          <a:tab pos="457200" algn="l"/>
                        </a:tabLst>
                        <a:defRPr/>
                      </a:pPr>
                      <a:r>
                        <a:rPr lang="en-US" sz="1400" dirty="0" smtClean="0">
                          <a:solidFill>
                            <a:schemeClr val="tx1"/>
                          </a:solidFill>
                        </a:rPr>
                        <a:t>General works</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6</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Biography, see HG 1552</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Early e.g., Great Britain to 1844; date varies by</a:t>
                      </a:r>
                      <a:r>
                        <a:rPr lang="en-US" sz="1400" baseline="0" dirty="0" smtClean="0">
                          <a:solidFill>
                            <a:schemeClr val="tx1"/>
                          </a:solidFill>
                        </a:rPr>
                        <a:t> country</a:t>
                      </a:r>
                      <a:endParaRPr lang="en-US" sz="1400" dirty="0" smtClean="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7</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a:r>
                        <a:rPr lang="en-US" sz="1400" dirty="0" smtClean="0">
                          <a:solidFill>
                            <a:schemeClr val="tx1"/>
                          </a:solidFill>
                        </a:rPr>
                        <a:t>Recent</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8</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Statistics (Monographs)</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11</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Banking in foreign countries,  foreign branches</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12</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5</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65760">
                <a:tc>
                  <a:txBody>
                    <a:bodyPr/>
                    <a:lstStyle/>
                    <a:p>
                      <a:r>
                        <a:rPr lang="en-US" sz="1400" baseline="0" dirty="0" smtClean="0"/>
                        <a:t>Central bank, national bank, banks of issue</a:t>
                      </a: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14-66</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6</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marR="0" indent="0" algn="l" defTabSz="914400" rtl="0" eaLnBrk="1" fontAlgn="auto" latinLnBrk="0" hangingPunct="1">
                        <a:lnSpc>
                          <a:spcPct val="100000"/>
                        </a:lnSpc>
                        <a:spcBef>
                          <a:spcPts val="0"/>
                        </a:spcBef>
                        <a:spcAft>
                          <a:spcPts val="0"/>
                        </a:spcAft>
                        <a:buClrTx/>
                        <a:buSzTx/>
                        <a:buFontTx/>
                        <a:buNone/>
                        <a:tabLst/>
                        <a:defRPr/>
                      </a:pPr>
                      <a:r>
                        <a:rPr lang="en-US" sz="1400" spc="-30" dirty="0" smtClean="0">
                          <a:solidFill>
                            <a:schemeClr val="tx1"/>
                          </a:solidFill>
                        </a:rPr>
                        <a:t>General works. History</a:t>
                      </a:r>
                      <a:r>
                        <a:rPr lang="en-US" sz="1400" spc="-30" baseline="0" dirty="0" smtClean="0">
                          <a:solidFill>
                            <a:schemeClr val="tx1"/>
                          </a:solidFill>
                        </a:rPr>
                        <a:t> </a:t>
                      </a:r>
                      <a:r>
                        <a:rPr lang="en-US" sz="1400" spc="-30" dirty="0" smtClean="0">
                          <a:solidFill>
                            <a:schemeClr val="tx1"/>
                          </a:solidFill>
                        </a:rPr>
                        <a:t>and description, including reports</a:t>
                      </a:r>
                      <a:endParaRPr lang="en-US" sz="1400" spc="-3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14</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a:r>
                        <a:rPr lang="en-US" sz="1400" baseline="0" dirty="0" smtClean="0"/>
                        <a:t>Policy</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15</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Administration</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16</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12" name="~PP228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cstate="print"/>
          <a:stretch>
            <a:fillRect/>
          </a:stretch>
        </p:blipFill>
        <p:spPr>
          <a:xfrm>
            <a:off x="6324600" y="6030596"/>
            <a:ext cx="396875" cy="396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79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049000" y="6433185"/>
            <a:ext cx="3238500" cy="457200"/>
          </a:xfrm>
          <a:noFill/>
        </p:spPr>
        <p:txBody>
          <a:bodyPr/>
          <a:lstStyle/>
          <a:p>
            <a:fld id="{377A5EB6-31DF-49C5-A368-99503CA30BC6}" type="slidenum">
              <a:rPr lang="en-US" sz="1800" b="1">
                <a:solidFill>
                  <a:schemeClr val="tx1"/>
                </a:solidFill>
              </a:rPr>
              <a:pPr/>
              <a:t>33</a:t>
            </a:fld>
            <a:endParaRPr lang="en-US" sz="18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258404802"/>
              </p:ext>
            </p:extLst>
          </p:nvPr>
        </p:nvGraphicFramePr>
        <p:xfrm>
          <a:off x="228600" y="762000"/>
          <a:ext cx="7924800" cy="5897880"/>
        </p:xfrm>
        <a:graphic>
          <a:graphicData uri="http://schemas.openxmlformats.org/drawingml/2006/table">
            <a:tbl>
              <a:tblPr firstRow="1" bandRow="1">
                <a:tableStyleId>{5C22544A-7EE6-4342-B048-85BDC9FD1C3A}</a:tableStyleId>
              </a:tblPr>
              <a:tblGrid>
                <a:gridCol w="7924800"/>
              </a:tblGrid>
              <a:tr h="495026">
                <a:tc>
                  <a:txBody>
                    <a:bodyPr/>
                    <a:lstStyle/>
                    <a:p>
                      <a:pPr algn="ctr">
                        <a:spcBef>
                          <a:spcPts val="800"/>
                        </a:spcBef>
                        <a:spcAft>
                          <a:spcPts val="800"/>
                        </a:spcAft>
                      </a:pPr>
                      <a:r>
                        <a:rPr kumimoji="0" lang="en-US" sz="2000" b="1" i="0" u="none" strike="noStrike" kern="1200" cap="none" spc="0" normalizeH="0" baseline="0" noProof="0" dirty="0" smtClean="0">
                          <a:ln>
                            <a:noFill/>
                          </a:ln>
                          <a:solidFill>
                            <a:prstClr val="black"/>
                          </a:solidFill>
                          <a:effectLst/>
                          <a:uLnTx/>
                          <a:uFillTx/>
                          <a:latin typeface="+mn-lt"/>
                          <a:ea typeface="+mn-ea"/>
                          <a:cs typeface="+mn-cs"/>
                        </a:rPr>
                        <a:t> Faceting and exhaustivity and specificity of indexing</a:t>
                      </a:r>
                      <a:r>
                        <a:rPr lang="en-US" sz="1100" b="1" dirty="0" smtClean="0">
                          <a:solidFill>
                            <a:srgbClr val="000000"/>
                          </a:solidFill>
                        </a:rPr>
                        <a:t>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5402854">
                <a:tc>
                  <a:txBody>
                    <a:bodyPr/>
                    <a:lstStyle/>
                    <a:p>
                      <a:r>
                        <a:rPr lang="en-US" sz="1800" i="0" baseline="0" dirty="0" smtClean="0"/>
                        <a:t>Short definitions of </a:t>
                      </a:r>
                      <a:r>
                        <a:rPr kumimoji="0" lang="en-US" sz="1800" b="0" i="0" u="none" strike="noStrike" kern="1200" cap="none" spc="0" normalizeH="0" baseline="0" noProof="0" dirty="0" smtClean="0">
                          <a:ln>
                            <a:noFill/>
                          </a:ln>
                          <a:solidFill>
                            <a:prstClr val="black"/>
                          </a:solidFill>
                          <a:effectLst/>
                          <a:uLnTx/>
                          <a:uFillTx/>
                          <a:latin typeface="+mn-lt"/>
                          <a:ea typeface="+mn-ea"/>
                          <a:cs typeface="+mn-cs"/>
                        </a:rPr>
                        <a:t>exhaustivity and specificity of indexing. More in Lecture 13.2.</a:t>
                      </a:r>
                      <a:endParaRPr lang="en-US" sz="1800" b="0" i="0" baseline="0" dirty="0" smtClean="0"/>
                    </a:p>
                    <a:p>
                      <a:pPr>
                        <a:spcBef>
                          <a:spcPts val="1200"/>
                        </a:spcBef>
                      </a:pPr>
                      <a:r>
                        <a:rPr lang="en-US" sz="1800" i="1" baseline="0" dirty="0" smtClean="0"/>
                        <a:t>Exhaustivity of indexing</a:t>
                      </a:r>
                      <a:r>
                        <a:rPr lang="en-US" sz="1800" baseline="0" dirty="0" smtClean="0"/>
                        <a:t>: The extent to which the concepts or aspects for which the document is relevant are expressed in the descriptors assigned in indexing, here in the one LC class assigned.  For example, expressing both </a:t>
                      </a:r>
                      <a:r>
                        <a:rPr lang="en-US" sz="1800" i="1" baseline="0" dirty="0" smtClean="0"/>
                        <a:t>Banking</a:t>
                      </a:r>
                      <a:r>
                        <a:rPr lang="en-US" sz="1800" i="0" baseline="0" dirty="0" smtClean="0"/>
                        <a:t> and </a:t>
                      </a:r>
                      <a:r>
                        <a:rPr lang="en-US" sz="1800" i="1" baseline="0" dirty="0" smtClean="0"/>
                        <a:t>China</a:t>
                      </a:r>
                      <a:r>
                        <a:rPr lang="en-US" sz="1800" i="0" baseline="0" dirty="0" smtClean="0"/>
                        <a:t> is more exhaustive than expressing just </a:t>
                      </a:r>
                      <a:r>
                        <a:rPr lang="en-US" sz="1800" i="1" baseline="0" dirty="0" smtClean="0"/>
                        <a:t>Banking</a:t>
                      </a:r>
                      <a:r>
                        <a:rPr lang="en-US" sz="1800" i="0" baseline="0" dirty="0" smtClean="0"/>
                        <a:t>.</a:t>
                      </a:r>
                      <a:endParaRPr lang="en-US" sz="1800" baseline="0" dirty="0" smtClean="0"/>
                    </a:p>
                    <a:p>
                      <a:pPr>
                        <a:spcBef>
                          <a:spcPts val="1200"/>
                        </a:spcBef>
                      </a:pPr>
                      <a:r>
                        <a:rPr lang="en-US" sz="1800" i="1" baseline="0" dirty="0" smtClean="0"/>
                        <a:t>Specificity of indexing</a:t>
                      </a:r>
                      <a:r>
                        <a:rPr lang="en-US" sz="1800" i="0" baseline="0" dirty="0" smtClean="0"/>
                        <a:t>: How specifically a concept is expressed. For example, </a:t>
                      </a:r>
                      <a:r>
                        <a:rPr lang="en-US" sz="1800" i="1" baseline="0" dirty="0" smtClean="0"/>
                        <a:t>Early History</a:t>
                      </a:r>
                      <a:r>
                        <a:rPr lang="en-US" sz="1800" i="0" baseline="0" dirty="0" smtClean="0"/>
                        <a:t> is more specific than </a:t>
                      </a:r>
                      <a:r>
                        <a:rPr lang="en-US" sz="1800" i="1" baseline="0" dirty="0" smtClean="0"/>
                        <a:t>History and policy.</a:t>
                      </a:r>
                    </a:p>
                    <a:p>
                      <a:pPr>
                        <a:spcBef>
                          <a:spcPts val="1200"/>
                        </a:spcBef>
                      </a:pPr>
                      <a:r>
                        <a:rPr lang="en-US" sz="1800" b="1" i="0" baseline="0" dirty="0" smtClean="0"/>
                        <a:t>Start the audio</a:t>
                      </a:r>
                      <a:r>
                        <a:rPr lang="en-US" sz="1800" i="1" baseline="0" dirty="0" smtClean="0"/>
                        <a:t>.</a:t>
                      </a:r>
                    </a:p>
                    <a:p>
                      <a:pPr>
                        <a:spcBef>
                          <a:spcPts val="1200"/>
                        </a:spcBef>
                      </a:pPr>
                      <a:endParaRPr lang="en-US" sz="1800" baseline="0" smtClean="0"/>
                    </a:p>
                    <a:p>
                      <a:pPr>
                        <a:spcBef>
                          <a:spcPts val="1200"/>
                        </a:spcBef>
                      </a:pPr>
                      <a:r>
                        <a:rPr lang="en-US" sz="1800" baseline="0" smtClean="0"/>
                        <a:t>Analyze </a:t>
                      </a:r>
                      <a:r>
                        <a:rPr lang="en-US" sz="1800" baseline="0" dirty="0" smtClean="0"/>
                        <a:t>these examples from the perspective of faceting and exhaustivity and specificity of indexing and the effects </a:t>
                      </a:r>
                      <a:r>
                        <a:rPr lang="en-US" sz="1800" baseline="0" smtClean="0"/>
                        <a:t>on </a:t>
                      </a:r>
                      <a:r>
                        <a:rPr lang="en-US" sz="1800" baseline="0" smtClean="0"/>
                        <a:t>retrieval (as you did in DDC).</a:t>
                      </a:r>
                      <a:endParaRPr lang="en-US" sz="1800" baseline="0" dirty="0" smtClean="0"/>
                    </a:p>
                    <a:p>
                      <a:pPr>
                        <a:spcBef>
                          <a:spcPts val="1200"/>
                        </a:spcBef>
                        <a:spcAft>
                          <a:spcPts val="1200"/>
                        </a:spcAft>
                      </a:pPr>
                      <a:r>
                        <a:rPr lang="en-US" sz="1800" b="1" baseline="0" dirty="0" smtClean="0"/>
                        <a:t>▸D</a:t>
                      </a:r>
                    </a:p>
                    <a:p>
                      <a:r>
                        <a:rPr lang="en-US" sz="1800" b="0" baseline="0" dirty="0" smtClean="0"/>
                        <a:t>You may need to </a:t>
                      </a:r>
                      <a:r>
                        <a:rPr lang="en-US" sz="1800" b="1" baseline="0" dirty="0" smtClean="0">
                          <a:solidFill>
                            <a:srgbClr val="FF0000"/>
                          </a:solidFill>
                        </a:rPr>
                        <a:t>go back to the previous slides</a:t>
                      </a:r>
                      <a:r>
                        <a:rPr lang="en-US" sz="1800" b="0" baseline="0" dirty="0" smtClean="0"/>
                        <a:t>:</a:t>
                      </a:r>
                    </a:p>
                    <a:p>
                      <a:r>
                        <a:rPr lang="en-US" sz="1800" b="1" baseline="0" dirty="0" smtClean="0"/>
                        <a:t>Esc</a:t>
                      </a:r>
                      <a:r>
                        <a:rPr lang="en-US" sz="1800" b="0" baseline="0" dirty="0" smtClean="0"/>
                        <a:t>ape from the slide show to normal view, revisit </a:t>
                      </a:r>
                      <a:r>
                        <a:rPr lang="en-US" sz="1800" b="0" baseline="0" smtClean="0"/>
                        <a:t>previous </a:t>
                      </a:r>
                      <a:r>
                        <a:rPr lang="en-US" sz="1800" b="0" baseline="0" smtClean="0"/>
                        <a:t>slides.</a:t>
                      </a:r>
                    </a:p>
                    <a:p>
                      <a:r>
                        <a:rPr lang="en-US" sz="1800" b="0" baseline="0" smtClean="0"/>
                        <a:t>When done, click on slide 33; to </a:t>
                      </a:r>
                      <a:r>
                        <a:rPr lang="en-US" sz="1800" b="0" baseline="0" dirty="0" smtClean="0"/>
                        <a:t>return to the slide show mode, press </a:t>
                      </a:r>
                      <a:r>
                        <a:rPr lang="en-US" sz="1800" b="1" baseline="0" smtClean="0"/>
                        <a:t>Shift-F5</a:t>
                      </a:r>
                      <a:r>
                        <a:rPr lang="en-US" sz="1800" b="1" smtClean="0"/>
                        <a:t>.</a:t>
                      </a:r>
                      <a:r>
                        <a:rPr lang="en-US" sz="1800" b="0" i="1" baseline="0" smtClean="0">
                          <a:solidFill>
                            <a:schemeClr val="dk1"/>
                          </a:solidFill>
                        </a:rPr>
                        <a:t> </a:t>
                      </a:r>
                      <a:endParaRPr lang="en-US" sz="1800" b="0" i="1" baseline="0" dirty="0" smtClean="0">
                        <a:solidFill>
                          <a:schemeClr val="dk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981870189"/>
              </p:ext>
            </p:extLst>
          </p:nvPr>
        </p:nvGraphicFramePr>
        <p:xfrm>
          <a:off x="304800" y="228600"/>
          <a:ext cx="7848600" cy="370840"/>
        </p:xfrm>
        <a:graphic>
          <a:graphicData uri="http://schemas.openxmlformats.org/drawingml/2006/table">
            <a:tbl>
              <a:tblPr firstRow="1" bandRow="1">
                <a:tableStyleId>{5C22544A-7EE6-4342-B048-85BDC9FD1C3A}</a:tableStyleId>
              </a:tblPr>
              <a:tblGrid>
                <a:gridCol w="78486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smtClean="0">
                          <a:solidFill>
                            <a:schemeClr val="tx1"/>
                          </a:solidFill>
                        </a:rPr>
                        <a:t>4.  Building </a:t>
                      </a:r>
                      <a:r>
                        <a:rPr lang="en-US" sz="1800" dirty="0" smtClean="0">
                          <a:solidFill>
                            <a:schemeClr val="tx1"/>
                          </a:solidFill>
                        </a:rPr>
                        <a:t>new classes </a:t>
                      </a:r>
                      <a:r>
                        <a:rPr lang="en-US" sz="1800" smtClean="0">
                          <a:solidFill>
                            <a:schemeClr val="tx1"/>
                          </a:solidFill>
                        </a:rPr>
                        <a:t>using </a:t>
                      </a:r>
                      <a:r>
                        <a:rPr lang="en-US" sz="1800" smtClean="0">
                          <a:solidFill>
                            <a:schemeClr val="tx1"/>
                          </a:solidFill>
                        </a:rPr>
                        <a:t>tables</a:t>
                      </a:r>
                      <a:r>
                        <a:rPr lang="en-US" sz="1800" b="0" baseline="0" smtClean="0">
                          <a:solidFill>
                            <a:schemeClr val="tx1"/>
                          </a:solidFill>
                        </a:rPr>
                        <a:t>, </a:t>
                      </a:r>
                      <a:r>
                        <a:rPr lang="en-US" sz="1800" b="0" baseline="0" dirty="0" smtClean="0">
                          <a:solidFill>
                            <a:schemeClr val="tx1"/>
                          </a:solidFill>
                        </a:rPr>
                        <a:t>cont.</a:t>
                      </a:r>
                      <a:endParaRPr lang="en-US" sz="1800" dirty="0" smtClean="0">
                        <a:solidFill>
                          <a:schemeClr val="tx1"/>
                        </a:solidFill>
                      </a:endParaRPr>
                    </a:p>
                  </a:txBody>
                  <a:tcPr>
                    <a:no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189419941"/>
              </p:ext>
            </p:extLst>
          </p:nvPr>
        </p:nvGraphicFramePr>
        <p:xfrm>
          <a:off x="8534400" y="228604"/>
          <a:ext cx="6400801" cy="6324596"/>
        </p:xfrm>
        <a:graphic>
          <a:graphicData uri="http://schemas.openxmlformats.org/drawingml/2006/table">
            <a:tbl>
              <a:tblPr firstRow="1" bandRow="1">
                <a:tableStyleId>{5C22544A-7EE6-4342-B048-85BDC9FD1C3A}</a:tableStyleId>
              </a:tblPr>
              <a:tblGrid>
                <a:gridCol w="4419600"/>
                <a:gridCol w="990600"/>
                <a:gridCol w="990601"/>
              </a:tblGrid>
              <a:tr h="462643">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Excerpt from </a:t>
                      </a:r>
                      <a:r>
                        <a:rPr lang="en-US" dirty="0" smtClean="0">
                          <a:solidFill>
                            <a:srgbClr val="FF0000"/>
                          </a:solidFill>
                        </a:rPr>
                        <a:t>local</a:t>
                      </a:r>
                      <a:r>
                        <a:rPr lang="en-US" dirty="0" smtClean="0">
                          <a:solidFill>
                            <a:schemeClr val="tx1"/>
                          </a:solidFill>
                        </a:rPr>
                        <a:t> table  HG2701-3542.7</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5553">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baseline="0" dirty="0" smtClean="0"/>
                        <a:t>20 nos.</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baseline="0" dirty="0" smtClean="0"/>
                        <a:t>10 nos.</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r>
                        <a:rPr lang="en-US" sz="1400" baseline="0" dirty="0" smtClean="0"/>
                        <a:t>Periodicals.  Serials</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r>
                        <a:rPr lang="en-US" sz="1400" baseline="0" dirty="0" smtClean="0"/>
                        <a:t>Societies, see HG 1507-HG1515</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r>
                        <a:rPr lang="en-US" sz="1400" baseline="0" dirty="0" smtClean="0"/>
                        <a:t>Yearbooks			</a:t>
                      </a: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4</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3</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Directories</a:t>
                      </a:r>
                      <a:endParaRPr lang="en-US" sz="1400" dirty="0" smtClean="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5</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History and policy</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6-8</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4</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marR="0" indent="0" algn="l" defTabSz="914400" rtl="0" eaLnBrk="1" fontAlgn="auto" latinLnBrk="0" hangingPunct="1">
                        <a:lnSpc>
                          <a:spcPct val="100000"/>
                        </a:lnSpc>
                        <a:spcBef>
                          <a:spcPts val="0"/>
                        </a:spcBef>
                        <a:spcAft>
                          <a:spcPts val="0"/>
                        </a:spcAft>
                        <a:buClrTx/>
                        <a:buSzTx/>
                        <a:buFontTx/>
                        <a:buNone/>
                        <a:tabLst>
                          <a:tab pos="457200" algn="l"/>
                        </a:tabLst>
                        <a:defRPr/>
                      </a:pPr>
                      <a:r>
                        <a:rPr lang="en-US" sz="1400" dirty="0" smtClean="0">
                          <a:solidFill>
                            <a:schemeClr val="tx1"/>
                          </a:solidFill>
                        </a:rPr>
                        <a:t>General works</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6</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Biography, see HG 1552</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Early e.g., Great Britain to 1844; date varies by</a:t>
                      </a:r>
                      <a:r>
                        <a:rPr lang="en-US" sz="1400" baseline="0" dirty="0" smtClean="0">
                          <a:solidFill>
                            <a:schemeClr val="tx1"/>
                          </a:solidFill>
                        </a:rPr>
                        <a:t> country</a:t>
                      </a:r>
                      <a:endParaRPr lang="en-US" sz="1400" dirty="0" smtClean="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7</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a:r>
                        <a:rPr lang="en-US" sz="1400" dirty="0" smtClean="0">
                          <a:solidFill>
                            <a:schemeClr val="tx1"/>
                          </a:solidFill>
                        </a:rPr>
                        <a:t>Recent</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8</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Statistics (Monographs)</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11</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Banking in foreign countries,  foreign branches</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12</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5</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65760">
                <a:tc>
                  <a:txBody>
                    <a:bodyPr/>
                    <a:lstStyle/>
                    <a:p>
                      <a:r>
                        <a:rPr lang="en-US" sz="1400" baseline="0" dirty="0" smtClean="0"/>
                        <a:t>Central bank, national bank, banks of issue</a:t>
                      </a: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14-66</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6</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marR="0" indent="0" algn="l" defTabSz="914400" rtl="0" eaLnBrk="1" fontAlgn="auto" latinLnBrk="0" hangingPunct="1">
                        <a:lnSpc>
                          <a:spcPct val="100000"/>
                        </a:lnSpc>
                        <a:spcBef>
                          <a:spcPts val="0"/>
                        </a:spcBef>
                        <a:spcAft>
                          <a:spcPts val="0"/>
                        </a:spcAft>
                        <a:buClrTx/>
                        <a:buSzTx/>
                        <a:buFontTx/>
                        <a:buNone/>
                        <a:tabLst/>
                        <a:defRPr/>
                      </a:pPr>
                      <a:r>
                        <a:rPr lang="en-US" sz="1400" spc="-30" dirty="0" smtClean="0">
                          <a:solidFill>
                            <a:schemeClr val="tx1"/>
                          </a:solidFill>
                        </a:rPr>
                        <a:t>General works. History</a:t>
                      </a:r>
                      <a:r>
                        <a:rPr lang="en-US" sz="1400" spc="-30" baseline="0" dirty="0" smtClean="0">
                          <a:solidFill>
                            <a:schemeClr val="tx1"/>
                          </a:solidFill>
                        </a:rPr>
                        <a:t> </a:t>
                      </a:r>
                      <a:r>
                        <a:rPr lang="en-US" sz="1400" spc="-30" dirty="0" smtClean="0">
                          <a:solidFill>
                            <a:schemeClr val="tx1"/>
                          </a:solidFill>
                        </a:rPr>
                        <a:t>and description, including reports</a:t>
                      </a:r>
                      <a:endParaRPr lang="en-US" sz="1400" spc="-3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14</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a:r>
                        <a:rPr lang="en-US" sz="1400" baseline="0" dirty="0" smtClean="0"/>
                        <a:t>Policy</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15</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Administration</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16</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11" name="~PP1846.WAV">
            <a:hlinkClick r:id="" action="ppaction://media"/>
          </p:cNvPr>
          <p:cNvPicPr>
            <a:picLocks noChangeAspect="1"/>
          </p:cNvPicPr>
          <p:nvPr>
            <a:audioFile r:link="rId1"/>
            <p:extLst>
              <p:ext uri="{DAA4B4D4-6D71-4841-9C94-3DE7FCFB9230}">
                <p14:media xmlns:p14="http://schemas.microsoft.com/office/powerpoint/2010/main" r:embed="rId2">
                  <p14:trim st="2021.1996" end="39581.8253"/>
                </p14:media>
              </p:ext>
            </p:extLst>
          </p:nvPr>
        </p:nvPicPr>
        <p:blipFill>
          <a:blip r:embed="rId4" cstate="print"/>
          <a:stretch>
            <a:fillRect/>
          </a:stretch>
        </p:blipFill>
        <p:spPr>
          <a:xfrm>
            <a:off x="6248400" y="3606799"/>
            <a:ext cx="473075" cy="473075"/>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6656" fill="hold"/>
                                        <p:tgtEl>
                                          <p:spTgt spid="11"/>
                                        </p:tgtEl>
                                      </p:cBhvr>
                                    </p:cmd>
                                  </p:childTnLst>
                                </p:cTn>
                              </p:par>
                            </p:childTnLst>
                          </p:cTn>
                        </p:par>
                      </p:childTnLst>
                    </p:cTn>
                  </p:par>
                </p:childTnLst>
              </p:cTn>
              <p:nextCondLst>
                <p:cond evt="onClick" delay="0">
                  <p:tgtEl>
                    <p:spTgt spid="11"/>
                  </p:tgtEl>
                </p:cond>
              </p:nextCondLst>
            </p:seq>
            <p:audio>
              <p:cMediaNode>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201400" y="6403976"/>
            <a:ext cx="3238500" cy="457200"/>
          </a:xfrm>
          <a:noFill/>
        </p:spPr>
        <p:txBody>
          <a:bodyPr/>
          <a:lstStyle/>
          <a:p>
            <a:fld id="{377A5EB6-31DF-49C5-A368-99503CA30BC6}" type="slidenum">
              <a:rPr lang="en-US" sz="1800" b="1">
                <a:solidFill>
                  <a:schemeClr val="tx1"/>
                </a:solidFill>
              </a:rPr>
              <a:pPr/>
              <a:t>34</a:t>
            </a:fld>
            <a:endParaRPr lang="en-US" sz="18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838858918"/>
              </p:ext>
            </p:extLst>
          </p:nvPr>
        </p:nvGraphicFramePr>
        <p:xfrm>
          <a:off x="381000" y="731520"/>
          <a:ext cx="7924800" cy="5791200"/>
        </p:xfrm>
        <a:graphic>
          <a:graphicData uri="http://schemas.openxmlformats.org/drawingml/2006/table">
            <a:tbl>
              <a:tblPr firstRow="1" bandRow="1">
                <a:tableStyleId>{5C22544A-7EE6-4342-B048-85BDC9FD1C3A}</a:tableStyleId>
              </a:tblPr>
              <a:tblGrid>
                <a:gridCol w="7924800"/>
              </a:tblGrid>
              <a:tr h="5791200">
                <a:tc>
                  <a:txBody>
                    <a:bodyPr/>
                    <a:lstStyle/>
                    <a:p>
                      <a:r>
                        <a:rPr lang="en-US" sz="1400" baseline="0" dirty="0" smtClean="0">
                          <a:solidFill>
                            <a:schemeClr val="tx1"/>
                          </a:solidFill>
                        </a:rPr>
                        <a:t>Analyze these examples from the perspective the perspective of faceting and of exhaustivity and specificity of indexing and the effects on retrieval. </a:t>
                      </a:r>
                      <a:r>
                        <a:rPr lang="en-US" sz="1400" baseline="0" dirty="0" smtClean="0">
                          <a:solidFill>
                            <a:srgbClr val="FF0000"/>
                          </a:solidFill>
                        </a:rPr>
                        <a:t>Much elaborated here</a:t>
                      </a:r>
                    </a:p>
                    <a:p>
                      <a:r>
                        <a:rPr lang="en-US" sz="1800" b="1" baseline="0" dirty="0" smtClean="0">
                          <a:solidFill>
                            <a:schemeClr val="tx1"/>
                          </a:solidFill>
                        </a:rPr>
                        <a:t>▸D</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smtClean="0">
                          <a:solidFill>
                            <a:schemeClr val="dk1"/>
                          </a:solidFill>
                          <a:latin typeface="+mn-lt"/>
                          <a:ea typeface="+mn-ea"/>
                          <a:cs typeface="+mn-cs"/>
                        </a:rPr>
                        <a:t>There are three components of the built numbers.   The first two clearly represent one facet each</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baseline="0" dirty="0" smtClean="0">
                          <a:solidFill>
                            <a:schemeClr val="dk1"/>
                          </a:solidFill>
                          <a:latin typeface="+mn-lt"/>
                          <a:ea typeface="+mn-ea"/>
                          <a:cs typeface="+mn-cs"/>
                        </a:rPr>
                        <a:t>1  Subject</a:t>
                      </a:r>
                      <a:r>
                        <a:rPr lang="en-US" sz="1400" b="0" kern="1200" baseline="0" dirty="0" smtClean="0">
                          <a:solidFill>
                            <a:schemeClr val="dk1"/>
                          </a:solidFill>
                          <a:latin typeface="+mn-lt"/>
                          <a:ea typeface="+mn-ea"/>
                          <a:cs typeface="+mn-cs"/>
                        </a:rPr>
                        <a:t>, concepts taken from the schedules, here only one concept, </a:t>
                      </a:r>
                      <a:r>
                        <a:rPr lang="en-US" sz="1400" b="0" i="1" kern="1200" baseline="0" dirty="0" smtClean="0">
                          <a:solidFill>
                            <a:schemeClr val="dk1"/>
                          </a:solidFill>
                          <a:latin typeface="+mn-lt"/>
                          <a:ea typeface="+mn-ea"/>
                          <a:cs typeface="+mn-cs"/>
                        </a:rPr>
                        <a:t>Banking</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i="0" kern="1200" baseline="0" dirty="0" smtClean="0">
                          <a:solidFill>
                            <a:schemeClr val="dk1"/>
                          </a:solidFill>
                          <a:latin typeface="+mn-lt"/>
                          <a:ea typeface="+mn-ea"/>
                          <a:cs typeface="+mn-cs"/>
                        </a:rPr>
                        <a:t>2  Place </a:t>
                      </a:r>
                      <a:r>
                        <a:rPr lang="en-US" sz="1400" b="0" i="0" kern="1200" baseline="0" dirty="0" smtClean="0">
                          <a:solidFill>
                            <a:schemeClr val="dk1"/>
                          </a:solidFill>
                          <a:latin typeface="+mn-lt"/>
                          <a:ea typeface="+mn-ea"/>
                          <a:cs typeface="+mn-cs"/>
                        </a:rPr>
                        <a:t>from Table H8, with low specificity (country the most specific)</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i="0" kern="1200" baseline="0" dirty="0" smtClean="0">
                          <a:solidFill>
                            <a:schemeClr val="dk1"/>
                          </a:solidFill>
                          <a:latin typeface="+mn-lt"/>
                          <a:ea typeface="+mn-ea"/>
                          <a:cs typeface="+mn-cs"/>
                        </a:rPr>
                        <a:t>Then it gets murky.  The third component, taken from the </a:t>
                      </a:r>
                      <a:r>
                        <a:rPr lang="en-US" sz="1400" b="0" i="0" kern="1200" baseline="0" dirty="0" smtClean="0">
                          <a:solidFill>
                            <a:srgbClr val="FF0000"/>
                          </a:solidFill>
                          <a:latin typeface="+mn-lt"/>
                          <a:ea typeface="+mn-ea"/>
                          <a:cs typeface="+mn-cs"/>
                        </a:rPr>
                        <a:t>local </a:t>
                      </a:r>
                      <a:r>
                        <a:rPr lang="en-US" sz="1400" b="0" i="0" kern="1200" baseline="0" dirty="0" smtClean="0">
                          <a:solidFill>
                            <a:schemeClr val="dk1"/>
                          </a:solidFill>
                          <a:latin typeface="+mn-lt"/>
                          <a:ea typeface="+mn-ea"/>
                          <a:cs typeface="+mn-cs"/>
                        </a:rPr>
                        <a:t>table, mixes several facets:</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i="0" kern="1200" baseline="0" dirty="0" smtClean="0">
                          <a:solidFill>
                            <a:schemeClr val="dk1"/>
                          </a:solidFill>
                          <a:latin typeface="+mn-lt"/>
                          <a:ea typeface="+mn-ea"/>
                          <a:cs typeface="+mn-cs"/>
                        </a:rPr>
                        <a:t>3.1  Form of document</a:t>
                      </a:r>
                      <a:r>
                        <a:rPr lang="en-US" sz="1400" b="0" i="0" kern="1200" baseline="0" dirty="0" smtClean="0">
                          <a:solidFill>
                            <a:schemeClr val="dk1"/>
                          </a:solidFill>
                          <a:latin typeface="+mn-lt"/>
                          <a:ea typeface="+mn-ea"/>
                          <a:cs typeface="+mn-cs"/>
                        </a:rPr>
                        <a:t> (local table, Group 1)</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i="0" kern="1200" baseline="0" dirty="0" smtClean="0">
                          <a:solidFill>
                            <a:schemeClr val="dk1"/>
                          </a:solidFill>
                          <a:latin typeface="+mn-lt"/>
                          <a:ea typeface="+mn-ea"/>
                          <a:cs typeface="+mn-cs"/>
                        </a:rPr>
                        <a:t>3.2  General </a:t>
                      </a:r>
                      <a:r>
                        <a:rPr lang="en-US" sz="1400" b="0" i="0" kern="1200" baseline="0" dirty="0" smtClean="0">
                          <a:solidFill>
                            <a:schemeClr val="dk1"/>
                          </a:solidFill>
                          <a:latin typeface="+mn-lt"/>
                          <a:ea typeface="+mn-ea"/>
                          <a:cs typeface="+mn-cs"/>
                        </a:rPr>
                        <a:t>concepts, such as </a:t>
                      </a:r>
                      <a:r>
                        <a:rPr lang="en-US" sz="1400" b="0" i="1" kern="1200" baseline="0" dirty="0" smtClean="0">
                          <a:solidFill>
                            <a:srgbClr val="FF0000"/>
                          </a:solidFill>
                          <a:latin typeface="+mn-lt"/>
                          <a:ea typeface="+mn-ea"/>
                          <a:cs typeface="+mn-cs"/>
                        </a:rPr>
                        <a:t>History</a:t>
                      </a:r>
                      <a:r>
                        <a:rPr lang="en-US" sz="1400" b="0" i="0" kern="1200" baseline="0" dirty="0" smtClean="0">
                          <a:solidFill>
                            <a:srgbClr val="C00000"/>
                          </a:solidFill>
                          <a:latin typeface="+mn-lt"/>
                          <a:ea typeface="+mn-ea"/>
                          <a:cs typeface="+mn-cs"/>
                        </a:rPr>
                        <a:t> </a:t>
                      </a:r>
                      <a:r>
                        <a:rPr lang="en-US" sz="1400" b="0" i="0" kern="1200" baseline="0" dirty="0" smtClean="0">
                          <a:solidFill>
                            <a:schemeClr val="dk1"/>
                          </a:solidFill>
                          <a:latin typeface="+mn-lt"/>
                          <a:ea typeface="+mn-ea"/>
                          <a:cs typeface="+mn-cs"/>
                        </a:rPr>
                        <a:t> and </a:t>
                      </a:r>
                      <a:r>
                        <a:rPr lang="en-US" sz="1400" b="0" i="1" kern="1200" baseline="0" dirty="0" smtClean="0">
                          <a:solidFill>
                            <a:srgbClr val="FF0000"/>
                          </a:solidFill>
                          <a:latin typeface="+mn-lt"/>
                          <a:ea typeface="+mn-ea"/>
                          <a:cs typeface="+mn-cs"/>
                        </a:rPr>
                        <a:t>Statistics</a:t>
                      </a:r>
                      <a:r>
                        <a:rPr lang="en-US" sz="1400" b="0" i="1" kern="1200" baseline="0" dirty="0" smtClean="0">
                          <a:solidFill>
                            <a:schemeClr val="dk1"/>
                          </a:solidFill>
                          <a:latin typeface="+mn-lt"/>
                          <a:ea typeface="+mn-ea"/>
                          <a:cs typeface="+mn-cs"/>
                        </a:rPr>
                        <a:t>, </a:t>
                      </a:r>
                      <a:r>
                        <a:rPr lang="en-US" sz="1400" b="0" i="0" kern="1200" baseline="0" dirty="0" smtClean="0">
                          <a:solidFill>
                            <a:schemeClr val="dk1"/>
                          </a:solidFill>
                          <a:latin typeface="+mn-lt"/>
                          <a:ea typeface="+mn-ea"/>
                          <a:cs typeface="+mn-cs"/>
                        </a:rPr>
                        <a:t>to be combined with </a:t>
                      </a:r>
                      <a:r>
                        <a:rPr lang="en-US" sz="1400" b="0" i="1" kern="1200" baseline="0" dirty="0" smtClean="0">
                          <a:solidFill>
                            <a:srgbClr val="FF0000"/>
                          </a:solidFill>
                          <a:latin typeface="+mn-lt"/>
                          <a:ea typeface="+mn-ea"/>
                          <a:cs typeface="+mn-cs"/>
                        </a:rPr>
                        <a:t>Banking</a:t>
                      </a:r>
                      <a:r>
                        <a:rPr lang="en-US" sz="1400" b="0" i="1" kern="1200" baseline="0" dirty="0" smtClean="0">
                          <a:solidFill>
                            <a:srgbClr val="C00000"/>
                          </a:solidFill>
                          <a:latin typeface="+mn-lt"/>
                          <a:ea typeface="+mn-ea"/>
                          <a:cs typeface="+mn-cs"/>
                        </a:rPr>
                        <a:t> </a:t>
                      </a:r>
                      <a:r>
                        <a:rPr lang="en-US" sz="1400" b="0" i="0" kern="1200" baseline="0" dirty="0" smtClean="0">
                          <a:solidFill>
                            <a:schemeClr val="dk1"/>
                          </a:solidFill>
                          <a:latin typeface="+mn-lt"/>
                          <a:ea typeface="+mn-ea"/>
                          <a:cs typeface="+mn-cs"/>
                        </a:rPr>
                        <a:t>(but cannot be used together with a </a:t>
                      </a:r>
                      <a:r>
                        <a:rPr lang="en-US" sz="1400" b="0" i="1" kern="1200" baseline="0" dirty="0" smtClean="0">
                          <a:solidFill>
                            <a:srgbClr val="FF0000"/>
                          </a:solidFill>
                          <a:latin typeface="+mn-lt"/>
                          <a:ea typeface="+mn-ea"/>
                          <a:cs typeface="+mn-cs"/>
                        </a:rPr>
                        <a:t>Form of documen</a:t>
                      </a:r>
                      <a:r>
                        <a:rPr lang="en-US" sz="1400" b="0" i="0" kern="1200" baseline="0" dirty="0" smtClean="0">
                          <a:solidFill>
                            <a:srgbClr val="FF0000"/>
                          </a:solidFill>
                          <a:latin typeface="+mn-lt"/>
                          <a:ea typeface="+mn-ea"/>
                          <a:cs typeface="+mn-cs"/>
                        </a:rPr>
                        <a:t>t</a:t>
                      </a:r>
                      <a:r>
                        <a:rPr lang="en-US" sz="1400" b="0" i="0" kern="1200" baseline="0" dirty="0" smtClean="0">
                          <a:solidFill>
                            <a:schemeClr val="dk1"/>
                          </a:solidFill>
                          <a:latin typeface="+mn-lt"/>
                          <a:ea typeface="+mn-ea"/>
                          <a:cs typeface="+mn-cs"/>
                        </a:rPr>
                        <a:t> concept)</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i="0" kern="1200" baseline="0" dirty="0" smtClean="0">
                          <a:solidFill>
                            <a:schemeClr val="dk1"/>
                          </a:solidFill>
                          <a:latin typeface="+mn-lt"/>
                          <a:ea typeface="+mn-ea"/>
                          <a:cs typeface="+mn-cs"/>
                        </a:rPr>
                        <a:t>3.3  Making the subject,  </a:t>
                      </a:r>
                      <a:r>
                        <a:rPr lang="en-US" sz="1400" b="1" i="1" kern="1200" baseline="0" dirty="0" smtClean="0">
                          <a:solidFill>
                            <a:srgbClr val="FF0000"/>
                          </a:solidFill>
                          <a:latin typeface="+mn-lt"/>
                          <a:ea typeface="+mn-ea"/>
                          <a:cs typeface="+mn-cs"/>
                        </a:rPr>
                        <a:t>Banking</a:t>
                      </a:r>
                      <a:r>
                        <a:rPr lang="en-US" sz="1400" b="1" i="0" kern="1200" baseline="0" dirty="0" smtClean="0">
                          <a:solidFill>
                            <a:srgbClr val="C00000"/>
                          </a:solidFill>
                          <a:latin typeface="+mn-lt"/>
                          <a:ea typeface="+mn-ea"/>
                          <a:cs typeface="+mn-cs"/>
                        </a:rPr>
                        <a:t>,</a:t>
                      </a:r>
                      <a:r>
                        <a:rPr lang="en-US" sz="1400" b="1" i="0" kern="1200" baseline="0" dirty="0" smtClean="0">
                          <a:solidFill>
                            <a:schemeClr val="dk1"/>
                          </a:solidFill>
                          <a:latin typeface="+mn-lt"/>
                          <a:ea typeface="+mn-ea"/>
                          <a:cs typeface="+mn-cs"/>
                        </a:rPr>
                        <a:t>  more specific, as </a:t>
                      </a:r>
                      <a:r>
                        <a:rPr lang="en-US" sz="1400" b="1" i="1" kern="1200" baseline="0" dirty="0" smtClean="0">
                          <a:solidFill>
                            <a:srgbClr val="FF0000"/>
                          </a:solidFill>
                          <a:latin typeface="+mn-lt"/>
                          <a:ea typeface="+mn-ea"/>
                          <a:cs typeface="+mn-cs"/>
                        </a:rPr>
                        <a:t>Central bank</a:t>
                      </a:r>
                      <a:r>
                        <a:rPr lang="en-US" sz="1400" b="1" i="1" kern="1200" baseline="0" dirty="0" smtClean="0">
                          <a:solidFill>
                            <a:schemeClr val="dk1"/>
                          </a:solidFill>
                          <a:latin typeface="+mn-lt"/>
                          <a:ea typeface="+mn-ea"/>
                          <a:cs typeface="+mn-cs"/>
                        </a:rPr>
                        <a:t>, </a:t>
                      </a:r>
                      <a:r>
                        <a:rPr lang="en-US" sz="1400" b="1" i="1" kern="1200" baseline="0" dirty="0" smtClean="0">
                          <a:solidFill>
                            <a:srgbClr val="C00000"/>
                          </a:solidFill>
                          <a:latin typeface="+mn-lt"/>
                          <a:ea typeface="+mn-ea"/>
                          <a:cs typeface="+mn-cs"/>
                        </a:rPr>
                        <a:t>O</a:t>
                      </a:r>
                      <a:r>
                        <a:rPr lang="en-US" sz="1400" b="1" i="1" kern="1200" baseline="0" dirty="0" smtClean="0">
                          <a:solidFill>
                            <a:srgbClr val="FF0000"/>
                          </a:solidFill>
                          <a:latin typeface="+mn-lt"/>
                          <a:ea typeface="+mn-ea"/>
                          <a:cs typeface="+mn-cs"/>
                        </a:rPr>
                        <a:t>ther bank</a:t>
                      </a:r>
                      <a:r>
                        <a:rPr lang="en-US" sz="1400" b="1" i="1" kern="1200" baseline="0" dirty="0" smtClean="0">
                          <a:solidFill>
                            <a:schemeClr val="dk1"/>
                          </a:solidFill>
                          <a:latin typeface="+mn-lt"/>
                          <a:ea typeface="+mn-ea"/>
                          <a:cs typeface="+mn-cs"/>
                        </a:rPr>
                        <a:t>, </a:t>
                      </a:r>
                      <a:r>
                        <a:rPr lang="en-US" sz="1400" b="1" i="1" kern="1200" baseline="0" dirty="0" smtClean="0">
                          <a:solidFill>
                            <a:srgbClr val="FF0000"/>
                          </a:solidFill>
                          <a:latin typeface="+mn-lt"/>
                          <a:ea typeface="+mn-ea"/>
                          <a:cs typeface="+mn-cs"/>
                        </a:rPr>
                        <a:t>Savings and Loan Ass.</a:t>
                      </a:r>
                      <a:endParaRPr lang="en-US" sz="1400" b="0" i="1" kern="1200" baseline="0" dirty="0" smtClean="0">
                        <a:solidFill>
                          <a:srgbClr val="FF0000"/>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i="0" kern="1200" baseline="0" dirty="0" smtClean="0">
                          <a:solidFill>
                            <a:schemeClr val="dk1"/>
                          </a:solidFill>
                          <a:latin typeface="+mn-lt"/>
                          <a:ea typeface="+mn-ea"/>
                          <a:cs typeface="+mn-cs"/>
                        </a:rPr>
                        <a:t>3.4  Making the place more specific.</a:t>
                      </a:r>
                      <a:r>
                        <a:rPr lang="en-US" sz="1400" b="0" i="0" kern="1200" baseline="0" dirty="0" smtClean="0">
                          <a:solidFill>
                            <a:schemeClr val="dk1"/>
                          </a:solidFill>
                          <a:latin typeface="+mn-lt"/>
                          <a:ea typeface="+mn-ea"/>
                          <a:cs typeface="+mn-cs"/>
                        </a:rPr>
                        <a:t/>
                      </a:r>
                      <a:br>
                        <a:rPr lang="en-US" sz="1400" b="0" i="0" kern="1200" baseline="0" dirty="0" smtClean="0">
                          <a:solidFill>
                            <a:schemeClr val="dk1"/>
                          </a:solidFill>
                          <a:latin typeface="+mn-lt"/>
                          <a:ea typeface="+mn-ea"/>
                          <a:cs typeface="+mn-cs"/>
                        </a:rPr>
                      </a:br>
                      <a:r>
                        <a:rPr lang="en-US" sz="1400" b="0" i="0" kern="1200" baseline="0" dirty="0" smtClean="0">
                          <a:solidFill>
                            <a:schemeClr val="dk1"/>
                          </a:solidFill>
                          <a:latin typeface="+mn-lt"/>
                          <a:ea typeface="+mn-ea"/>
                          <a:cs typeface="+mn-cs"/>
                        </a:rPr>
                        <a:t>Again, 3.3 and 3.4 can be used only by themselves and not be combined with any other concept in the local table.</a:t>
                      </a:r>
                      <a:endParaRPr lang="en-US" sz="1400" b="1" i="0" kern="1200" baseline="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baseline="0" dirty="0" smtClean="0">
                        <a:solidFill>
                          <a:schemeClr val="dk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baseline="0" dirty="0" smtClean="0">
                          <a:solidFill>
                            <a:schemeClr val="dk1"/>
                          </a:solidFill>
                          <a:latin typeface="+mn-lt"/>
                          <a:ea typeface="+mn-ea"/>
                          <a:cs typeface="+mn-cs"/>
                        </a:rPr>
                        <a:t>Exhaustivity </a:t>
                      </a:r>
                      <a:r>
                        <a:rPr lang="en-US" sz="1400" b="0" kern="1200" baseline="0" dirty="0" smtClean="0">
                          <a:solidFill>
                            <a:schemeClr val="dk1"/>
                          </a:solidFill>
                          <a:latin typeface="+mn-lt"/>
                          <a:ea typeface="+mn-ea"/>
                          <a:cs typeface="+mn-cs"/>
                        </a:rPr>
                        <a:t>is the same for all countries, but the </a:t>
                      </a:r>
                      <a:r>
                        <a:rPr lang="en-US" sz="1400" b="1" kern="1200" baseline="0" dirty="0" smtClean="0">
                          <a:solidFill>
                            <a:schemeClr val="dk1"/>
                          </a:solidFill>
                          <a:latin typeface="+mn-lt"/>
                          <a:ea typeface="+mn-ea"/>
                          <a:cs typeface="+mn-cs"/>
                        </a:rPr>
                        <a:t>specificity</a:t>
                      </a:r>
                      <a:r>
                        <a:rPr lang="en-US" sz="1400" b="0" kern="1200" baseline="0" dirty="0" smtClean="0">
                          <a:solidFill>
                            <a:schemeClr val="dk1"/>
                          </a:solidFill>
                          <a:latin typeface="+mn-lt"/>
                          <a:ea typeface="+mn-ea"/>
                          <a:cs typeface="+mn-cs"/>
                        </a:rPr>
                        <a:t> for the additional aspects covered in the local table differs (specificity is highest for 20-number countries).  Consequently, a search for</a:t>
                      </a:r>
                      <a:r>
                        <a:rPr lang="en-US" sz="1400" b="0" i="1" kern="1200" baseline="0" dirty="0" smtClean="0">
                          <a:solidFill>
                            <a:schemeClr val="dk1"/>
                          </a:solidFill>
                          <a:latin typeface="+mn-lt"/>
                          <a:ea typeface="+mn-ea"/>
                          <a:cs typeface="+mn-cs"/>
                        </a:rPr>
                        <a:t> </a:t>
                      </a:r>
                      <a:r>
                        <a:rPr lang="en-US" sz="1400" b="0" i="1" kern="1200" baseline="0" dirty="0" smtClean="0">
                          <a:solidFill>
                            <a:srgbClr val="FF0000"/>
                          </a:solidFill>
                          <a:latin typeface="+mn-lt"/>
                          <a:ea typeface="+mn-ea"/>
                          <a:cs typeface="+mn-cs"/>
                        </a:rPr>
                        <a:t>Banking in foreign countries</a:t>
                      </a:r>
                      <a:r>
                        <a:rPr lang="en-US" sz="1400" b="0" i="1" kern="1200" baseline="0" dirty="0" smtClean="0">
                          <a:solidFill>
                            <a:srgbClr val="C00000"/>
                          </a:solidFill>
                          <a:latin typeface="+mn-lt"/>
                          <a:ea typeface="+mn-ea"/>
                          <a:cs typeface="+mn-cs"/>
                        </a:rPr>
                        <a:t> </a:t>
                      </a:r>
                      <a:r>
                        <a:rPr lang="en-US" sz="1400" b="0" i="0" kern="1200" baseline="0" dirty="0" smtClean="0">
                          <a:solidFill>
                            <a:schemeClr val="dk1"/>
                          </a:solidFill>
                          <a:latin typeface="+mn-lt"/>
                          <a:ea typeface="+mn-ea"/>
                          <a:cs typeface="+mn-cs"/>
                        </a:rPr>
                        <a:t>will give good precision for a 20-number country but poor precision for a 1-number country (where</a:t>
                      </a:r>
                      <a:r>
                        <a:rPr lang="en-US" sz="1400" b="0" i="1" kern="1200" baseline="0" dirty="0" smtClean="0">
                          <a:solidFill>
                            <a:schemeClr val="dk1"/>
                          </a:solidFill>
                          <a:latin typeface="+mn-lt"/>
                          <a:ea typeface="+mn-ea"/>
                          <a:cs typeface="+mn-cs"/>
                        </a:rPr>
                        <a:t> </a:t>
                      </a:r>
                      <a:r>
                        <a:rPr lang="en-US" sz="1400" b="0" i="1" kern="1200" baseline="0" dirty="0" smtClean="0">
                          <a:solidFill>
                            <a:srgbClr val="FF0000"/>
                          </a:solidFill>
                          <a:latin typeface="+mn-lt"/>
                          <a:ea typeface="+mn-ea"/>
                          <a:cs typeface="+mn-cs"/>
                        </a:rPr>
                        <a:t>Banking in foreign countries</a:t>
                      </a:r>
                      <a:r>
                        <a:rPr lang="en-US" sz="1400" b="0" i="1" kern="1200" baseline="0" dirty="0" smtClean="0">
                          <a:solidFill>
                            <a:schemeClr val="dk1"/>
                          </a:solidFill>
                          <a:latin typeface="+mn-lt"/>
                          <a:ea typeface="+mn-ea"/>
                          <a:cs typeface="+mn-cs"/>
                        </a:rPr>
                        <a:t> </a:t>
                      </a:r>
                      <a:r>
                        <a:rPr lang="en-US" sz="1400" b="0" i="0" kern="1200" baseline="0" dirty="0" smtClean="0">
                          <a:solidFill>
                            <a:schemeClr val="dk1"/>
                          </a:solidFill>
                          <a:latin typeface="+mn-lt"/>
                          <a:ea typeface="+mn-ea"/>
                          <a:cs typeface="+mn-cs"/>
                        </a:rPr>
                        <a:t>is lumped together with</a:t>
                      </a:r>
                      <a:r>
                        <a:rPr lang="en-US" sz="1400" b="0" i="1" kern="1200" baseline="0" dirty="0" smtClean="0">
                          <a:solidFill>
                            <a:schemeClr val="dk1"/>
                          </a:solidFill>
                          <a:latin typeface="+mn-lt"/>
                          <a:ea typeface="+mn-ea"/>
                          <a:cs typeface="+mn-cs"/>
                        </a:rPr>
                        <a:t> </a:t>
                      </a:r>
                      <a:r>
                        <a:rPr lang="en-US" sz="1400" b="0" i="1" kern="1200" baseline="0" dirty="0" smtClean="0">
                          <a:solidFill>
                            <a:srgbClr val="FF0000"/>
                          </a:solidFill>
                          <a:latin typeface="+mn-lt"/>
                          <a:ea typeface="+mn-ea"/>
                          <a:cs typeface="+mn-cs"/>
                        </a:rPr>
                        <a:t>History and policy </a:t>
                      </a:r>
                      <a:r>
                        <a:rPr lang="en-US" sz="1400" b="0" i="0" kern="1200" baseline="0" dirty="0" smtClean="0">
                          <a:solidFill>
                            <a:srgbClr val="FF0000"/>
                          </a:solidFill>
                          <a:latin typeface="+mn-lt"/>
                          <a:ea typeface="+mn-ea"/>
                          <a:cs typeface="+mn-cs"/>
                        </a:rPr>
                        <a:t>etc.</a:t>
                      </a:r>
                      <a:r>
                        <a:rPr lang="en-US" sz="1400" b="0" i="0" kern="1200" baseline="0" dirty="0" smtClean="0">
                          <a:solidFill>
                            <a:srgbClr val="C00000"/>
                          </a:solidFill>
                          <a:latin typeface="+mn-lt"/>
                          <a:ea typeface="+mn-ea"/>
                          <a:cs typeface="+mn-cs"/>
                        </a:rPr>
                        <a:t> </a:t>
                      </a:r>
                      <a:r>
                        <a:rPr lang="en-US" sz="1400" b="0" i="0" kern="1200" baseline="0" dirty="0" smtClean="0">
                          <a:solidFill>
                            <a:schemeClr val="tx1"/>
                          </a:solidFill>
                          <a:latin typeface="+mn-lt"/>
                          <a:ea typeface="+mn-ea"/>
                          <a:cs typeface="+mn-cs"/>
                        </a:rPr>
                        <a:t>and must be searched that way</a:t>
                      </a:r>
                      <a:r>
                        <a:rPr lang="en-US" sz="1400" b="0" i="0" kern="1200" baseline="0" dirty="0" smtClean="0">
                          <a:solidFill>
                            <a:schemeClr val="dk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i="0" kern="1200" baseline="0" dirty="0" smtClean="0">
                          <a:solidFill>
                            <a:schemeClr val="dk1"/>
                          </a:solidFill>
                          <a:latin typeface="+mn-lt"/>
                          <a:ea typeface="+mn-ea"/>
                          <a:cs typeface="+mn-cs"/>
                        </a:rPr>
                        <a:t>Now picture a system where one can do an inclusive LC -lass-based search (not a bad thing) such as</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i="1" dirty="0" smtClean="0">
                          <a:solidFill>
                            <a:schemeClr val="tx1"/>
                          </a:solidFill>
                        </a:rPr>
                        <a:t>	</a:t>
                      </a:r>
                      <a:r>
                        <a:rPr lang="en-US" sz="1400" b="0" i="0" dirty="0" smtClean="0">
                          <a:solidFill>
                            <a:schemeClr val="tx1"/>
                          </a:solidFill>
                        </a:rPr>
                        <a:t>Banking AND Asia, inclusive</a:t>
                      </a:r>
                      <a:r>
                        <a:rPr lang="en-US" sz="1400" b="0" i="1" baseline="0" dirty="0" smtClean="0">
                          <a:solidFill>
                            <a:schemeClr val="tx1"/>
                          </a:solidFill>
                        </a:rPr>
                        <a:t> </a:t>
                      </a:r>
                      <a:r>
                        <a:rPr lang="en-US" sz="1400" b="0" i="0" baseline="0" dirty="0" smtClean="0">
                          <a:solidFill>
                            <a:schemeClr val="tx1"/>
                          </a:solidFill>
                        </a:rPr>
                        <a:t>AND B</a:t>
                      </a:r>
                      <a:r>
                        <a:rPr lang="en-US" sz="1400" b="0" i="0" kern="1200" baseline="0" dirty="0" smtClean="0">
                          <a:solidFill>
                            <a:schemeClr val="tx1"/>
                          </a:solidFill>
                          <a:latin typeface="+mn-lt"/>
                          <a:ea typeface="+mn-ea"/>
                          <a:cs typeface="+mn-cs"/>
                        </a:rPr>
                        <a:t>anking in foreign countries </a:t>
                      </a:r>
                      <a:endParaRPr lang="en-US" sz="1400" b="0" i="0" baseline="0" dirty="0" smtClean="0">
                        <a:solidFill>
                          <a:schemeClr val="tx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i="0" baseline="0" dirty="0" smtClean="0">
                          <a:solidFill>
                            <a:schemeClr val="tx1"/>
                          </a:solidFill>
                        </a:rPr>
                        <a:t>If formulated this way, it will find documents for </a:t>
                      </a:r>
                      <a:r>
                        <a:rPr lang="en-US" sz="1400" b="0" i="1" baseline="0" dirty="0" smtClean="0">
                          <a:solidFill>
                            <a:srgbClr val="C00000"/>
                          </a:solidFill>
                        </a:rPr>
                        <a:t>I</a:t>
                      </a:r>
                      <a:r>
                        <a:rPr lang="en-US" sz="1400" b="0" i="1" baseline="0" dirty="0" smtClean="0">
                          <a:solidFill>
                            <a:srgbClr val="FF0000"/>
                          </a:solidFill>
                        </a:rPr>
                        <a:t>ndia,</a:t>
                      </a:r>
                      <a:r>
                        <a:rPr lang="en-US" sz="1400" b="0" i="0" baseline="0" dirty="0" smtClean="0">
                          <a:solidFill>
                            <a:srgbClr val="FF0000"/>
                          </a:solidFill>
                        </a:rPr>
                        <a:t> </a:t>
                      </a:r>
                      <a:r>
                        <a:rPr lang="en-US" sz="1400" b="0" i="1" baseline="0" dirty="0" smtClean="0">
                          <a:solidFill>
                            <a:srgbClr val="FF0000"/>
                          </a:solidFill>
                        </a:rPr>
                        <a:t>Japan</a:t>
                      </a:r>
                      <a:r>
                        <a:rPr lang="en-US" sz="1400" b="0" i="0" baseline="0" dirty="0" smtClean="0">
                          <a:solidFill>
                            <a:schemeClr val="tx1"/>
                          </a:solidFill>
                        </a:rPr>
                        <a:t>, and</a:t>
                      </a:r>
                      <a:r>
                        <a:rPr lang="en-US" sz="1400" b="0" i="1" baseline="0" dirty="0" smtClean="0">
                          <a:solidFill>
                            <a:srgbClr val="C00000"/>
                          </a:solidFill>
                        </a:rPr>
                        <a:t> </a:t>
                      </a:r>
                      <a:r>
                        <a:rPr lang="en-US" sz="1400" b="0" i="1" baseline="0" dirty="0" smtClean="0">
                          <a:solidFill>
                            <a:srgbClr val="FF0000"/>
                          </a:solidFill>
                        </a:rPr>
                        <a:t>China</a:t>
                      </a:r>
                      <a:r>
                        <a:rPr lang="en-US" sz="1400" b="0" i="0" baseline="0" dirty="0" smtClean="0">
                          <a:solidFill>
                            <a:schemeClr val="tx1"/>
                          </a:solidFill>
                        </a:rPr>
                        <a:t>, but none of the smaller countries, thus good precision with respect to subject but low recall with respect the general concept.  To find documents for small countries, the third component needs to be broadened to </a:t>
                      </a:r>
                      <a:r>
                        <a:rPr lang="en-US" sz="1400" b="0" i="1" baseline="0" dirty="0" smtClean="0">
                          <a:solidFill>
                            <a:srgbClr val="FF0000"/>
                          </a:solidFill>
                        </a:rPr>
                        <a:t>History and policy, etc.</a:t>
                      </a:r>
                      <a:r>
                        <a:rPr lang="en-US" sz="1400" b="0" i="0" baseline="0" dirty="0" smtClean="0">
                          <a:solidFill>
                            <a:schemeClr val="tx1"/>
                          </a:solidFill>
                        </a:rPr>
                        <a:t>, giving low precision among documents for these countries.</a:t>
                      </a:r>
                      <a:r>
                        <a:rPr lang="en-US" sz="1800" b="0" i="1" baseline="0" dirty="0" smtClean="0">
                          <a:solidFill>
                            <a:schemeClr val="dk1"/>
                          </a:solidFill>
                        </a:rPr>
                        <a:t> </a:t>
                      </a: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225724252"/>
              </p:ext>
            </p:extLst>
          </p:nvPr>
        </p:nvGraphicFramePr>
        <p:xfrm>
          <a:off x="381000" y="228600"/>
          <a:ext cx="7848600" cy="370840"/>
        </p:xfrm>
        <a:graphic>
          <a:graphicData uri="http://schemas.openxmlformats.org/drawingml/2006/table">
            <a:tbl>
              <a:tblPr firstRow="1" bandRow="1">
                <a:tableStyleId>{5C22544A-7EE6-4342-B048-85BDC9FD1C3A}</a:tableStyleId>
              </a:tblPr>
              <a:tblGrid>
                <a:gridCol w="78486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smtClean="0">
                          <a:solidFill>
                            <a:schemeClr val="tx1"/>
                          </a:solidFill>
                        </a:rPr>
                        <a:t>4.  Building </a:t>
                      </a:r>
                      <a:r>
                        <a:rPr lang="en-US" sz="1800" dirty="0" smtClean="0">
                          <a:solidFill>
                            <a:schemeClr val="tx1"/>
                          </a:solidFill>
                        </a:rPr>
                        <a:t>new classes using </a:t>
                      </a:r>
                      <a:r>
                        <a:rPr lang="en-US" sz="1800" smtClean="0">
                          <a:solidFill>
                            <a:schemeClr val="tx1"/>
                          </a:solidFill>
                        </a:rPr>
                        <a:t>tables </a:t>
                      </a:r>
                      <a:r>
                        <a:rPr lang="en-US" sz="1800" b="0" baseline="0" smtClean="0">
                          <a:solidFill>
                            <a:schemeClr val="tx1"/>
                          </a:solidFill>
                        </a:rPr>
                        <a:t>, </a:t>
                      </a:r>
                      <a:r>
                        <a:rPr lang="en-US" sz="1800" b="0" baseline="0" dirty="0" smtClean="0">
                          <a:solidFill>
                            <a:schemeClr val="tx1"/>
                          </a:solidFill>
                        </a:rPr>
                        <a:t>cont.</a:t>
                      </a:r>
                      <a:endParaRPr lang="en-US" sz="1800" dirty="0" smtClean="0">
                        <a:solidFill>
                          <a:schemeClr val="tx1"/>
                        </a:solidFill>
                      </a:endParaRPr>
                    </a:p>
                  </a:txBody>
                  <a:tcPr anchor="ctr">
                    <a:no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849132876"/>
              </p:ext>
            </p:extLst>
          </p:nvPr>
        </p:nvGraphicFramePr>
        <p:xfrm>
          <a:off x="8534400" y="228604"/>
          <a:ext cx="6400801" cy="6324596"/>
        </p:xfrm>
        <a:graphic>
          <a:graphicData uri="http://schemas.openxmlformats.org/drawingml/2006/table">
            <a:tbl>
              <a:tblPr firstRow="1" bandRow="1">
                <a:tableStyleId>{5C22544A-7EE6-4342-B048-85BDC9FD1C3A}</a:tableStyleId>
              </a:tblPr>
              <a:tblGrid>
                <a:gridCol w="4419600"/>
                <a:gridCol w="990600"/>
                <a:gridCol w="990601"/>
              </a:tblGrid>
              <a:tr h="462643">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Excerpt from</a:t>
                      </a:r>
                      <a:r>
                        <a:rPr lang="en-US" dirty="0" smtClean="0">
                          <a:solidFill>
                            <a:srgbClr val="FF0000"/>
                          </a:solidFill>
                        </a:rPr>
                        <a:t> local</a:t>
                      </a:r>
                      <a:r>
                        <a:rPr lang="en-US" dirty="0" smtClean="0">
                          <a:solidFill>
                            <a:schemeClr val="tx1"/>
                          </a:solidFill>
                        </a:rPr>
                        <a:t> table  HG2701-3542.7</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5553">
                <a:tc>
                  <a:txBody>
                    <a:bodyPr/>
                    <a:lstStyle/>
                    <a:p>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baseline="0" dirty="0" smtClean="0"/>
                        <a:t>20 nos.</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800" b="1" baseline="0" dirty="0" smtClean="0"/>
                        <a:t>10 nos.</a:t>
                      </a:r>
                      <a:endParaRPr lang="en-US"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r>
                        <a:rPr lang="en-US" sz="1400" baseline="0" dirty="0" smtClean="0"/>
                        <a:t>Periodicals.  Serials</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r>
                        <a:rPr lang="en-US" sz="1400" baseline="0" dirty="0" smtClean="0"/>
                        <a:t>Societies, see HG 1507-HG1515</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r>
                        <a:rPr lang="en-US" sz="1400" baseline="0" dirty="0" smtClean="0"/>
                        <a:t>Yearbooks			</a:t>
                      </a: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4</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3</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t>Directories</a:t>
                      </a:r>
                      <a:endParaRPr lang="en-US" sz="1400" dirty="0" smtClean="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5</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History and policy</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6-8</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4</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marR="0" indent="0" algn="l" defTabSz="914400" rtl="0" eaLnBrk="1" fontAlgn="auto" latinLnBrk="0" hangingPunct="1">
                        <a:lnSpc>
                          <a:spcPct val="100000"/>
                        </a:lnSpc>
                        <a:spcBef>
                          <a:spcPts val="0"/>
                        </a:spcBef>
                        <a:spcAft>
                          <a:spcPts val="0"/>
                        </a:spcAft>
                        <a:buClrTx/>
                        <a:buSzTx/>
                        <a:buFontTx/>
                        <a:buNone/>
                        <a:tabLst>
                          <a:tab pos="457200" algn="l"/>
                        </a:tabLst>
                        <a:defRPr/>
                      </a:pPr>
                      <a:r>
                        <a:rPr lang="en-US" sz="1400" dirty="0" smtClean="0">
                          <a:solidFill>
                            <a:schemeClr val="tx1"/>
                          </a:solidFill>
                        </a:rPr>
                        <a:t>General works</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6</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Biography, see HG 1552</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Early e.g., Great Britain to 1844; date varies by</a:t>
                      </a:r>
                      <a:r>
                        <a:rPr lang="en-US" sz="1400" baseline="0" dirty="0" smtClean="0">
                          <a:solidFill>
                            <a:schemeClr val="tx1"/>
                          </a:solidFill>
                        </a:rPr>
                        <a:t> country</a:t>
                      </a:r>
                      <a:endParaRPr lang="en-US" sz="1400" dirty="0" smtClean="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7</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a:r>
                        <a:rPr lang="en-US" sz="1400" dirty="0" smtClean="0">
                          <a:solidFill>
                            <a:schemeClr val="tx1"/>
                          </a:solidFill>
                        </a:rPr>
                        <a:t>Recent</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8</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Statistics (Monographs)</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11</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Banking in foreign countries,  foreign branches</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12</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5</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r>
              <a:tr h="365760">
                <a:tc>
                  <a:txBody>
                    <a:bodyPr/>
                    <a:lstStyle/>
                    <a:p>
                      <a:r>
                        <a:rPr lang="en-US" sz="1400" baseline="0" dirty="0" smtClean="0"/>
                        <a:t>Central bank, national bank, banks of issue</a:t>
                      </a: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14-66</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6</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marR="0" indent="0" algn="l" defTabSz="914400" rtl="0" eaLnBrk="1" fontAlgn="auto" latinLnBrk="0" hangingPunct="1">
                        <a:lnSpc>
                          <a:spcPct val="100000"/>
                        </a:lnSpc>
                        <a:spcBef>
                          <a:spcPts val="0"/>
                        </a:spcBef>
                        <a:spcAft>
                          <a:spcPts val="0"/>
                        </a:spcAft>
                        <a:buClrTx/>
                        <a:buSzTx/>
                        <a:buFontTx/>
                        <a:buNone/>
                        <a:tabLst/>
                        <a:defRPr/>
                      </a:pPr>
                      <a:r>
                        <a:rPr lang="en-US" sz="1400" spc="-30" dirty="0" smtClean="0">
                          <a:solidFill>
                            <a:schemeClr val="tx1"/>
                          </a:solidFill>
                        </a:rPr>
                        <a:t>General works. History</a:t>
                      </a:r>
                      <a:r>
                        <a:rPr lang="en-US" sz="1400" spc="-30" baseline="0" dirty="0" smtClean="0">
                          <a:solidFill>
                            <a:schemeClr val="tx1"/>
                          </a:solidFill>
                        </a:rPr>
                        <a:t> </a:t>
                      </a:r>
                      <a:r>
                        <a:rPr lang="en-US" sz="1400" spc="-30" dirty="0" smtClean="0">
                          <a:solidFill>
                            <a:schemeClr val="tx1"/>
                          </a:solidFill>
                        </a:rPr>
                        <a:t>and description, including reports</a:t>
                      </a:r>
                      <a:endParaRPr lang="en-US" sz="1400" spc="-3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14</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a:r>
                        <a:rPr lang="en-US" sz="1400" baseline="0" dirty="0" smtClean="0"/>
                        <a:t>Policy</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15</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65760">
                <a:tc>
                  <a:txBody>
                    <a:bodyPr/>
                    <a:lstStyle/>
                    <a:p>
                      <a:pPr marL="27432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rPr>
                        <a:t>Administration</a:t>
                      </a:r>
                      <a:endParaRPr lang="en-US" sz="140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r>
                        <a:rPr lang="en-US" sz="1400" b="0" dirty="0" smtClean="0">
                          <a:solidFill>
                            <a:schemeClr val="tx1"/>
                          </a:solidFill>
                        </a:rPr>
                        <a:t>16</a:t>
                      </a: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a:endParaRPr lang="en-US" sz="1400" b="0" dirty="0">
                        <a:solidFill>
                          <a:schemeClr val="tx1"/>
                        </a:solidFill>
                      </a:endParaRPr>
                    </a:p>
                  </a:txBody>
                  <a:tcPr marL="73152" marR="73152" marT="54864" marB="5486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pic>
        <p:nvPicPr>
          <p:cNvPr id="11" name="~PP758.WAV">
            <a:hlinkClick r:id="" action="ppaction://media"/>
          </p:cNvPr>
          <p:cNvPicPr>
            <a:picLocks noChangeAspect="1"/>
          </p:cNvPicPr>
          <p:nvPr>
            <a:audioFile r:link="rId1"/>
            <p:extLst>
              <p:ext uri="{DAA4B4D4-6D71-4841-9C94-3DE7FCFB9230}">
                <p14:media xmlns:p14="http://schemas.microsoft.com/office/powerpoint/2010/main" r:embed="rId2">
                  <p14:trim st="1254.8746"/>
                </p14:media>
              </p:ext>
            </p:extLst>
          </p:nvPr>
        </p:nvPicPr>
        <p:blipFill>
          <a:blip r:embed="rId4" cstate="print"/>
          <a:stretch>
            <a:fillRect/>
          </a:stretch>
        </p:blipFill>
        <p:spPr>
          <a:xfrm>
            <a:off x="6705600" y="6164898"/>
            <a:ext cx="320675" cy="320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27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z="1800" b="1">
                <a:solidFill>
                  <a:schemeClr val="tx1"/>
                </a:solidFill>
              </a:rPr>
              <a:pPr/>
              <a:t>35</a:t>
            </a:fld>
            <a:endParaRPr lang="en-US" sz="18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891924767"/>
              </p:ext>
            </p:extLst>
          </p:nvPr>
        </p:nvGraphicFramePr>
        <p:xfrm>
          <a:off x="304800" y="1523365"/>
          <a:ext cx="7391400" cy="3841750"/>
        </p:xfrm>
        <a:graphic>
          <a:graphicData uri="http://schemas.openxmlformats.org/drawingml/2006/table">
            <a:tbl>
              <a:tblPr firstRow="1" bandRow="1">
                <a:tableStyleId>{5C22544A-7EE6-4342-B048-85BDC9FD1C3A}</a:tableStyleId>
              </a:tblPr>
              <a:tblGrid>
                <a:gridCol w="7391400"/>
              </a:tblGrid>
              <a:tr h="3841750">
                <a:tc>
                  <a:txBody>
                    <a:bodyPr/>
                    <a:lstStyle/>
                    <a:p>
                      <a:pPr marL="0" marR="0" lvl="0" indent="0" algn="l" defTabSz="914400" rtl="0" eaLnBrk="1" fontAlgn="auto" latinLnBrk="0" hangingPunct="1">
                        <a:lnSpc>
                          <a:spcPct val="100000"/>
                        </a:lnSpc>
                        <a:spcBef>
                          <a:spcPts val="800"/>
                        </a:spcBef>
                        <a:spcAft>
                          <a:spcPts val="0"/>
                        </a:spcAft>
                        <a:buClrTx/>
                        <a:buSzTx/>
                        <a:buFontTx/>
                        <a:buNone/>
                        <a:tabLst/>
                        <a:defRPr/>
                      </a:pPr>
                      <a:r>
                        <a:rPr lang="en-US" sz="1800" smtClean="0">
                          <a:solidFill>
                            <a:schemeClr val="tx1"/>
                          </a:solidFill>
                        </a:rPr>
                        <a:t>Topics for finding </a:t>
                      </a:r>
                      <a:r>
                        <a:rPr lang="en-US" sz="1800" baseline="0" smtClean="0">
                          <a:solidFill>
                            <a:schemeClr val="tx1"/>
                          </a:solidFill>
                        </a:rPr>
                        <a:t>/ building more class numbers,  </a:t>
                      </a:r>
                      <a:r>
                        <a:rPr lang="en-US" sz="1800" b="0" smtClean="0">
                          <a:solidFill>
                            <a:srgbClr val="000000"/>
                          </a:solidFill>
                        </a:rPr>
                        <a:t>p</a:t>
                      </a:r>
                      <a:r>
                        <a:rPr lang="en-US" sz="1800" b="1" smtClean="0">
                          <a:solidFill>
                            <a:srgbClr val="000000"/>
                          </a:solidFill>
                        </a:rPr>
                        <a:t>. </a:t>
                      </a:r>
                      <a:r>
                        <a:rPr lang="en-US" sz="1800" b="0" u="none" smtClean="0">
                          <a:solidFill>
                            <a:srgbClr val="000000"/>
                          </a:solidFill>
                        </a:rPr>
                        <a:t>~298</a:t>
                      </a:r>
                      <a:r>
                        <a:rPr lang="en-US" sz="1800" b="1" smtClean="0">
                          <a:solidFill>
                            <a:srgbClr val="000000"/>
                          </a:solidFill>
                        </a:rPr>
                        <a:t>, </a:t>
                      </a:r>
                      <a:r>
                        <a:rPr lang="en-US" sz="1800" b="0" smtClean="0">
                          <a:solidFill>
                            <a:srgbClr val="000000"/>
                          </a:solidFill>
                        </a:rPr>
                        <a:t>upper half</a:t>
                      </a:r>
                      <a:br>
                        <a:rPr lang="en-US" sz="1800" b="0" smtClean="0">
                          <a:solidFill>
                            <a:srgbClr val="000000"/>
                          </a:solidFill>
                        </a:rPr>
                      </a:br>
                      <a:r>
                        <a:rPr lang="en-US" sz="1800" b="0" smtClean="0">
                          <a:solidFill>
                            <a:srgbClr val="000000"/>
                          </a:solidFill>
                        </a:rPr>
                        <a:t>To be completed</a:t>
                      </a:r>
                      <a:r>
                        <a:rPr lang="en-US" sz="1800" b="0" baseline="0" smtClean="0">
                          <a:solidFill>
                            <a:srgbClr val="000000"/>
                          </a:solidFill>
                        </a:rPr>
                        <a:t> for Assignment 13.2 LCC</a:t>
                      </a:r>
                      <a:endParaRPr kumimoji="0" lang="en-US" sz="1800" b="0" i="0" u="none" strike="noStrike" kern="1200" cap="none" spc="0" normalizeH="0" baseline="0" noProof="0" smtClean="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spc="0" normalizeH="0" baseline="0" noProof="0" smtClean="0">
                          <a:ln>
                            <a:noFill/>
                          </a:ln>
                          <a:solidFill>
                            <a:srgbClr val="000000"/>
                          </a:solidFill>
                          <a:effectLst/>
                          <a:uLnTx/>
                          <a:uFillTx/>
                          <a:latin typeface="+mn-lt"/>
                          <a:ea typeface="+mn-ea"/>
                          <a:cs typeface="+mn-cs"/>
                        </a:rPr>
                        <a:t>Read </a:t>
                      </a:r>
                      <a:r>
                        <a:rPr kumimoji="0" lang="en-US" sz="1800" b="1" i="0" u="none" strike="noStrike" kern="1200" cap="none" spc="0" normalizeH="0" baseline="0" noProof="0" dirty="0" smtClean="0">
                          <a:ln>
                            <a:noFill/>
                          </a:ln>
                          <a:solidFill>
                            <a:srgbClr val="000000"/>
                          </a:solidFill>
                          <a:effectLst/>
                          <a:uLnTx/>
                          <a:uFillTx/>
                          <a:latin typeface="+mn-lt"/>
                          <a:ea typeface="+mn-ea"/>
                          <a:cs typeface="+mn-cs"/>
                        </a:rPr>
                        <a:t>Tables in DDC, LCC, and LCSH compared</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on p. </a:t>
                      </a:r>
                      <a:r>
                        <a:rPr kumimoji="0" lang="en-US" sz="1800" b="0" i="0" u="none" strike="noStrike" kern="1200" cap="none" spc="0" normalizeH="0" baseline="0" noProof="0" smtClean="0">
                          <a:ln>
                            <a:noFill/>
                          </a:ln>
                          <a:solidFill>
                            <a:srgbClr val="000000"/>
                          </a:solidFill>
                          <a:effectLst/>
                          <a:uLnTx/>
                          <a:uFillTx/>
                          <a:latin typeface="+mn-lt"/>
                          <a:ea typeface="+mn-ea"/>
                          <a:cs typeface="+mn-cs"/>
                        </a:rPr>
                        <a:t>~</a:t>
                      </a:r>
                      <a:r>
                        <a:rPr kumimoji="0" lang="en-US" sz="1800" b="0" i="0" u="none" strike="noStrike" kern="1200" cap="none" spc="0" normalizeH="0" baseline="0" noProof="0" smtClean="0">
                          <a:ln>
                            <a:noFill/>
                          </a:ln>
                          <a:solidFill>
                            <a:srgbClr val="000000"/>
                          </a:solidFill>
                          <a:effectLst/>
                          <a:uLnTx/>
                          <a:uFillTx/>
                          <a:latin typeface="+mn-lt"/>
                          <a:ea typeface="+mn-ea"/>
                          <a:cs typeface="+mn-cs"/>
                        </a:rPr>
                        <a:t>298, lower half</a:t>
                      </a:r>
                      <a:endParaRPr kumimoji="0" lang="en-US" sz="1800" b="0" i="0" u="none" strike="noStrike" kern="1200" cap="none" spc="0" normalizeH="0" baseline="0" noProof="0" dirty="0" smtClean="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US" sz="1800" b="0" i="0" u="none" strike="noStrike" kern="1200" cap="none" spc="0" normalizeH="0" baseline="0" noProof="0" dirty="0" smtClean="0">
                          <a:ln>
                            <a:noFill/>
                          </a:ln>
                          <a:solidFill>
                            <a:srgbClr val="000000"/>
                          </a:solidFill>
                          <a:effectLst/>
                          <a:uLnTx/>
                          <a:uFillTx/>
                          <a:latin typeface="+mn-lt"/>
                          <a:ea typeface="+mn-ea"/>
                          <a:cs typeface="+mn-cs"/>
                        </a:rPr>
                        <a:t>Read the </a:t>
                      </a:r>
                      <a:r>
                        <a:rPr kumimoji="0" lang="en-US" sz="1800" b="1" i="0" u="none" strike="noStrike" kern="1200" cap="none" spc="0" normalizeH="0" baseline="0" noProof="0" dirty="0" smtClean="0">
                          <a:ln>
                            <a:noFill/>
                          </a:ln>
                          <a:solidFill>
                            <a:srgbClr val="000000"/>
                          </a:solidFill>
                          <a:effectLst/>
                          <a:uLnTx/>
                          <a:uFillTx/>
                          <a:latin typeface="+mn-lt"/>
                          <a:ea typeface="+mn-ea"/>
                          <a:cs typeface="+mn-cs"/>
                        </a:rPr>
                        <a:t>Outline for the analysis of KOS</a:t>
                      </a:r>
                      <a:r>
                        <a:rPr kumimoji="0" lang="en-US" sz="1800" b="0" i="0" u="none" strike="noStrike" kern="1200" cap="none" spc="0" normalizeH="0" baseline="0" noProof="0" dirty="0" smtClean="0">
                          <a:ln>
                            <a:noFill/>
                          </a:ln>
                          <a:solidFill>
                            <a:srgbClr val="000000"/>
                          </a:solidFill>
                          <a:effectLst/>
                          <a:uLnTx/>
                          <a:uFillTx/>
                          <a:latin typeface="+mn-lt"/>
                          <a:ea typeface="+mn-ea"/>
                          <a:cs typeface="+mn-cs"/>
                        </a:rPr>
                        <a:t>, the purple sheet p. </a:t>
                      </a:r>
                      <a:r>
                        <a:rPr kumimoji="0" lang="en-US" sz="1800" b="0" i="0" u="none" strike="noStrike" kern="1200" cap="none" spc="0" normalizeH="0" baseline="0" noProof="0" smtClean="0">
                          <a:ln>
                            <a:noFill/>
                          </a:ln>
                          <a:solidFill>
                            <a:srgbClr val="000000"/>
                          </a:solidFill>
                          <a:effectLst/>
                          <a:uLnTx/>
                          <a:uFillTx/>
                          <a:latin typeface="+mn-lt"/>
                          <a:ea typeface="+mn-ea"/>
                          <a:cs typeface="+mn-cs"/>
                        </a:rPr>
                        <a:t>~</a:t>
                      </a:r>
                      <a:r>
                        <a:rPr kumimoji="0" lang="en-US" sz="1800" b="0" i="0" u="none" strike="noStrike" kern="1200" cap="none" spc="0" normalizeH="0" baseline="0" noProof="0" smtClean="0">
                          <a:ln>
                            <a:noFill/>
                          </a:ln>
                          <a:solidFill>
                            <a:srgbClr val="000000"/>
                          </a:solidFill>
                          <a:effectLst/>
                          <a:uLnTx/>
                          <a:uFillTx/>
                          <a:latin typeface="+mn-lt"/>
                          <a:ea typeface="+mn-ea"/>
                          <a:cs typeface="+mn-cs"/>
                        </a:rPr>
                        <a:t>307 </a:t>
                      </a:r>
                      <a:r>
                        <a:rPr kumimoji="0" lang="en-US" sz="1800" b="0" i="0" u="none" strike="noStrike" kern="1200" cap="none" spc="0" normalizeH="0" baseline="0" noProof="0" smtClean="0">
                          <a:ln>
                            <a:noFill/>
                          </a:ln>
                          <a:solidFill>
                            <a:srgbClr val="000000"/>
                          </a:solidFill>
                          <a:effectLst/>
                          <a:uLnTx/>
                          <a:uFillTx/>
                          <a:latin typeface="+mn-lt"/>
                          <a:ea typeface="+mn-ea"/>
                          <a:cs typeface="+mn-cs"/>
                        </a:rPr>
                        <a:t>– </a:t>
                      </a:r>
                      <a:r>
                        <a:rPr kumimoji="0" lang="en-US" sz="1800" b="0" i="0" u="none" strike="noStrike" kern="1200" cap="none" spc="0" normalizeH="0" baseline="0" noProof="0" smtClean="0">
                          <a:ln>
                            <a:noFill/>
                          </a:ln>
                          <a:solidFill>
                            <a:srgbClr val="000000"/>
                          </a:solidFill>
                          <a:effectLst/>
                          <a:uLnTx/>
                          <a:uFillTx/>
                          <a:latin typeface="+mn-lt"/>
                          <a:ea typeface="+mn-ea"/>
                          <a:cs typeface="+mn-cs"/>
                        </a:rPr>
                        <a:t>308</a:t>
                      </a:r>
                      <a:endParaRPr kumimoji="0" lang="en-US" sz="1800" b="0" i="0" u="none" strike="noStrike" kern="1200" cap="none" spc="0" normalizeH="0" baseline="0" noProof="0" dirty="0" smtClean="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800"/>
                        </a:spcBef>
                        <a:spcAft>
                          <a:spcPts val="0"/>
                        </a:spcAft>
                        <a:buClrTx/>
                        <a:buSzTx/>
                        <a:buFontTx/>
                        <a:buNone/>
                        <a:tabLst/>
                        <a:defRPr/>
                      </a:pPr>
                      <a:endParaRPr kumimoji="0" lang="en-US" sz="1800" b="1" i="0" u="none" strike="noStrike" kern="1200" cap="none" spc="0" normalizeH="0" baseline="0" noProof="0" dirty="0" smtClean="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800"/>
                        </a:spcBef>
                        <a:spcAft>
                          <a:spcPts val="0"/>
                        </a:spcAft>
                        <a:buClrTx/>
                        <a:buSzTx/>
                        <a:buFontTx/>
                        <a:buNone/>
                        <a:tabLst/>
                        <a:defRPr/>
                      </a:pPr>
                      <a:r>
                        <a:rPr kumimoji="0" lang="en-US" sz="2400" b="1" i="0" u="none" strike="noStrike" kern="1200" cap="none" spc="0" normalizeH="0" baseline="0" noProof="0" smtClean="0">
                          <a:ln>
                            <a:noFill/>
                          </a:ln>
                          <a:solidFill>
                            <a:srgbClr val="000000"/>
                          </a:solidFill>
                          <a:effectLst/>
                          <a:uLnTx/>
                          <a:uFillTx/>
                          <a:latin typeface="+mn-lt"/>
                          <a:ea typeface="+mn-ea"/>
                          <a:cs typeface="+mn-cs"/>
                        </a:rPr>
                        <a:t>The end</a:t>
                      </a:r>
                      <a:endParaRPr kumimoji="0" lang="en-US" sz="2400" b="0" i="0" u="none" strike="noStrike" kern="1200" cap="none" spc="0" normalizeH="0" baseline="0" noProof="0" dirty="0" smtClean="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800"/>
                        </a:spcBef>
                        <a:spcAft>
                          <a:spcPts val="0"/>
                        </a:spcAft>
                        <a:buClrTx/>
                        <a:buSzTx/>
                        <a:buFontTx/>
                        <a:buNone/>
                        <a:tabLst/>
                        <a:defRPr/>
                      </a:pPr>
                      <a:endParaRPr kumimoji="0" lang="en-US" sz="1800" b="0" i="0" u="none" strike="noStrike" kern="1200" cap="none" spc="0" normalizeH="0" baseline="0" noProof="0" dirty="0" smtClean="0">
                        <a:ln>
                          <a:noFill/>
                        </a:ln>
                        <a:solidFill>
                          <a:srgbClr val="000000"/>
                        </a:solidFill>
                        <a:effectLst/>
                        <a:uLnTx/>
                        <a:uFillTx/>
                        <a:latin typeface="+mn-lt"/>
                        <a:ea typeface="+mn-ea"/>
                        <a:cs typeface="+mn-cs"/>
                      </a:endParaRPr>
                    </a:p>
                    <a:p>
                      <a:pPr>
                        <a:spcBef>
                          <a:spcPts val="800"/>
                        </a:spcBef>
                      </a:pPr>
                      <a:endParaRPr lang="en-US" sz="1400" b="1" dirty="0" smtClean="0">
                        <a:solidFill>
                          <a:srgbClr val="000000"/>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591292885"/>
              </p:ext>
            </p:extLst>
          </p:nvPr>
        </p:nvGraphicFramePr>
        <p:xfrm>
          <a:off x="457200" y="304800"/>
          <a:ext cx="7315200" cy="685800"/>
        </p:xfrm>
        <a:graphic>
          <a:graphicData uri="http://schemas.openxmlformats.org/drawingml/2006/table">
            <a:tbl>
              <a:tblPr firstRow="1" bandRow="1">
                <a:tableStyleId>{5C22544A-7EE6-4342-B048-85BDC9FD1C3A}</a:tableStyleId>
              </a:tblPr>
              <a:tblGrid>
                <a:gridCol w="7315200"/>
              </a:tblGrid>
              <a:tr h="6858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srgbClr val="FFFFFF"/>
                          </a:solidFill>
                          <a:effectLst/>
                          <a:uLnTx/>
                          <a:uFillTx/>
                          <a:latin typeface="Arial"/>
                          <a:ea typeface="+mn-ea"/>
                          <a:cs typeface="Arial"/>
                        </a:rPr>
                        <a:t>5.  Conclusion for Assignment 13.2 LCC</a:t>
                      </a:r>
                      <a:endParaRPr kumimoji="0" lang="en-US" sz="2400" b="1" i="0" u="none" strike="noStrike" kern="1200" cap="none" spc="0" normalizeH="0" baseline="0" noProof="0" dirty="0">
                        <a:ln>
                          <a:noFill/>
                        </a:ln>
                        <a:solidFill>
                          <a:srgbClr val="FFFFFF"/>
                        </a:solidFill>
                        <a:effectLst/>
                        <a:uLnTx/>
                        <a:uFillTx/>
                        <a:latin typeface="Arial"/>
                        <a:ea typeface="+mn-ea"/>
                        <a:cs typeface="Arial"/>
                      </a:endParaRPr>
                    </a:p>
                  </a:txBody>
                  <a:tcPr anchor="ctr">
                    <a:solidFill>
                      <a:srgbClr val="000066"/>
                    </a:solidFill>
                  </a:tcPr>
                </a:tc>
              </a:tr>
            </a:tbl>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z="1800" b="1">
                <a:solidFill>
                  <a:schemeClr val="tx1"/>
                </a:solidFill>
              </a:rPr>
              <a:pPr/>
              <a:t>4</a:t>
            </a:fld>
            <a:endParaRPr lang="en-US" sz="18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766268170"/>
              </p:ext>
            </p:extLst>
          </p:nvPr>
        </p:nvGraphicFramePr>
        <p:xfrm>
          <a:off x="381000" y="1524000"/>
          <a:ext cx="9067800" cy="4592320"/>
        </p:xfrm>
        <a:graphic>
          <a:graphicData uri="http://schemas.openxmlformats.org/drawingml/2006/table">
            <a:tbl>
              <a:tblPr firstRow="1" bandRow="1">
                <a:tableStyleId>{5C22544A-7EE6-4342-B048-85BDC9FD1C3A}</a:tableStyleId>
              </a:tblPr>
              <a:tblGrid>
                <a:gridCol w="9067800"/>
              </a:tblGrid>
              <a:tr h="4550927">
                <a:tc>
                  <a:txBody>
                    <a:bodyPr/>
                    <a:lstStyle/>
                    <a:p>
                      <a:pPr marL="0" marR="0" lvl="0" indent="0" algn="ctr" defTabSz="914400" rtl="0" eaLnBrk="1" fontAlgn="auto" latinLnBrk="0" hangingPunct="1">
                        <a:lnSpc>
                          <a:spcPct val="100000"/>
                        </a:lnSpc>
                        <a:spcBef>
                          <a:spcPts val="800"/>
                        </a:spcBef>
                        <a:spcAft>
                          <a:spcPts val="0"/>
                        </a:spcAft>
                        <a:buClrTx/>
                        <a:buSzTx/>
                        <a:buFontTx/>
                        <a:buNone/>
                        <a:tabLst/>
                        <a:defRPr/>
                      </a:pPr>
                      <a:r>
                        <a:rPr kumimoji="0" lang="en-US" sz="1800" b="1" i="0" u="none" strike="noStrike" kern="1200" cap="none" spc="0" normalizeH="0" baseline="0" noProof="0" smtClean="0">
                          <a:ln>
                            <a:noFill/>
                          </a:ln>
                          <a:solidFill>
                            <a:srgbClr val="000000"/>
                          </a:solidFill>
                          <a:effectLst/>
                          <a:uLnTx/>
                          <a:uFillTx/>
                          <a:latin typeface="+mn-lt"/>
                          <a:ea typeface="+mn-ea"/>
                          <a:cs typeface="+mn-cs"/>
                        </a:rPr>
                        <a:t>Things to do in preparation for the exercise</a:t>
                      </a:r>
                    </a:p>
                    <a:p>
                      <a:pPr>
                        <a:spcBef>
                          <a:spcPts val="800"/>
                        </a:spcBef>
                      </a:pPr>
                      <a:r>
                        <a:rPr lang="en-US" sz="1600" b="0" smtClean="0">
                          <a:solidFill>
                            <a:srgbClr val="000000"/>
                          </a:solidFill>
                        </a:rPr>
                        <a:t>Starts </a:t>
                      </a:r>
                      <a:r>
                        <a:rPr lang="en-US" sz="1600" b="0" smtClean="0">
                          <a:solidFill>
                            <a:srgbClr val="000000"/>
                          </a:solidFill>
                        </a:rPr>
                        <a:t>on Assignments page ~</a:t>
                      </a:r>
                      <a:r>
                        <a:rPr lang="en-US" sz="1600" b="0" smtClean="0">
                          <a:solidFill>
                            <a:srgbClr val="000000"/>
                          </a:solidFill>
                        </a:rPr>
                        <a:t>291</a:t>
                      </a:r>
                      <a:endParaRPr lang="en-US" sz="1600" b="0" smtClean="0">
                        <a:solidFill>
                          <a:srgbClr val="000000"/>
                        </a:solidFill>
                      </a:endParaRPr>
                    </a:p>
                    <a:p>
                      <a:pPr>
                        <a:spcBef>
                          <a:spcPts val="800"/>
                        </a:spcBef>
                      </a:pPr>
                      <a:r>
                        <a:rPr lang="en-US" sz="1600" b="0" smtClean="0">
                          <a:solidFill>
                            <a:srgbClr val="000000"/>
                          </a:solidFill>
                        </a:rPr>
                        <a:t>Unqualified page numbers refer to the Assignments packet</a:t>
                      </a:r>
                    </a:p>
                    <a:p>
                      <a:pPr>
                        <a:spcBef>
                          <a:spcPts val="800"/>
                        </a:spcBef>
                      </a:pPr>
                      <a:r>
                        <a:rPr lang="en-US" sz="1600" b="0" smtClean="0">
                          <a:solidFill>
                            <a:srgbClr val="000000"/>
                          </a:solidFill>
                        </a:rPr>
                        <a:t>Read the gold </a:t>
                      </a:r>
                      <a:r>
                        <a:rPr lang="en-US" sz="1600" b="0" smtClean="0">
                          <a:solidFill>
                            <a:srgbClr val="000000"/>
                          </a:solidFill>
                        </a:rPr>
                        <a:t>sheet</a:t>
                      </a:r>
                      <a:endParaRPr lang="en-US" sz="1600" b="0" smtClean="0">
                        <a:solidFill>
                          <a:srgbClr val="000000"/>
                        </a:solidFill>
                      </a:endParaRPr>
                    </a:p>
                    <a:p>
                      <a:pPr>
                        <a:spcBef>
                          <a:spcPts val="800"/>
                        </a:spcBef>
                      </a:pPr>
                      <a:r>
                        <a:rPr lang="en-US" sz="1600" b="0" baseline="0" smtClean="0">
                          <a:solidFill>
                            <a:srgbClr val="000000"/>
                          </a:solidFill>
                        </a:rPr>
                        <a:t>Refresh </a:t>
                      </a:r>
                      <a:r>
                        <a:rPr lang="en-US" sz="1600" b="0" baseline="0" dirty="0" smtClean="0">
                          <a:solidFill>
                            <a:srgbClr val="000000"/>
                          </a:solidFill>
                        </a:rPr>
                        <a:t>your memory regarding the broad and detailed outline and the general nature of LCC (In the </a:t>
                      </a:r>
                      <a:r>
                        <a:rPr lang="en-US" sz="1600" b="0" baseline="0" smtClean="0">
                          <a:solidFill>
                            <a:srgbClr val="000000"/>
                          </a:solidFill>
                        </a:rPr>
                        <a:t>Assignments </a:t>
                      </a:r>
                      <a:r>
                        <a:rPr lang="en-US" sz="1600" b="0" baseline="0" smtClean="0">
                          <a:solidFill>
                            <a:srgbClr val="000000"/>
                          </a:solidFill>
                        </a:rPr>
                        <a:t> </a:t>
                      </a:r>
                      <a:r>
                        <a:rPr lang="en-US" sz="1600" b="0" baseline="0" dirty="0" smtClean="0">
                          <a:solidFill>
                            <a:srgbClr val="000000"/>
                          </a:solidFill>
                        </a:rPr>
                        <a:t>p. </a:t>
                      </a:r>
                      <a:r>
                        <a:rPr lang="en-US" sz="1600" b="0" baseline="0" smtClean="0">
                          <a:solidFill>
                            <a:srgbClr val="000000"/>
                          </a:solidFill>
                        </a:rPr>
                        <a:t>~</a:t>
                      </a:r>
                      <a:r>
                        <a:rPr lang="en-US" sz="1600" b="0" baseline="0" smtClean="0">
                          <a:solidFill>
                            <a:srgbClr val="000000"/>
                          </a:solidFill>
                        </a:rPr>
                        <a:t>313 - 328, </a:t>
                      </a:r>
                      <a:r>
                        <a:rPr lang="en-US" sz="1600" b="0" baseline="0" dirty="0" smtClean="0">
                          <a:solidFill>
                            <a:srgbClr val="000000"/>
                          </a:solidFill>
                        </a:rPr>
                        <a:t>more sample pages </a:t>
                      </a:r>
                      <a:r>
                        <a:rPr lang="en-US" sz="1600" b="0" baseline="0" smtClean="0">
                          <a:solidFill>
                            <a:srgbClr val="000000"/>
                          </a:solidFill>
                        </a:rPr>
                        <a:t>in </a:t>
                      </a:r>
                      <a:r>
                        <a:rPr lang="en-US" sz="1600" b="1" baseline="0" smtClean="0">
                          <a:solidFill>
                            <a:srgbClr val="000000"/>
                          </a:solidFill>
                        </a:rPr>
                        <a:t>Lecture </a:t>
                      </a:r>
                      <a:r>
                        <a:rPr lang="en-US" sz="1600" b="1" baseline="0" dirty="0" smtClean="0">
                          <a:solidFill>
                            <a:srgbClr val="000000"/>
                          </a:solidFill>
                        </a:rPr>
                        <a:t>8.1a</a:t>
                      </a:r>
                      <a:r>
                        <a:rPr lang="en-US" sz="1600" b="0" baseline="0" dirty="0" smtClean="0">
                          <a:solidFill>
                            <a:srgbClr val="000000"/>
                          </a:solidFill>
                        </a:rPr>
                        <a:t>, </a:t>
                      </a:r>
                      <a:r>
                        <a:rPr lang="en-US" sz="1600" b="1" baseline="0" dirty="0" smtClean="0">
                          <a:solidFill>
                            <a:srgbClr val="000000"/>
                          </a:solidFill>
                        </a:rPr>
                        <a:t>Lecture Notes</a:t>
                      </a:r>
                      <a:r>
                        <a:rPr lang="en-US" sz="1600" b="0" baseline="0" dirty="0" smtClean="0">
                          <a:solidFill>
                            <a:srgbClr val="000000"/>
                          </a:solidFill>
                        </a:rPr>
                        <a:t> p. </a:t>
                      </a:r>
                      <a:r>
                        <a:rPr lang="en-US" sz="1600" b="0" baseline="0" smtClean="0">
                          <a:solidFill>
                            <a:srgbClr val="000000"/>
                          </a:solidFill>
                        </a:rPr>
                        <a:t>~</a:t>
                      </a:r>
                      <a:r>
                        <a:rPr lang="en-US" sz="1600" b="0" baseline="0" smtClean="0">
                          <a:solidFill>
                            <a:srgbClr val="000000"/>
                          </a:solidFill>
                        </a:rPr>
                        <a:t>313 </a:t>
                      </a:r>
                      <a:r>
                        <a:rPr lang="en-US" sz="1600" b="0" baseline="0" smtClean="0">
                          <a:solidFill>
                            <a:srgbClr val="000000"/>
                          </a:solidFill>
                        </a:rPr>
                        <a:t>- </a:t>
                      </a:r>
                      <a:r>
                        <a:rPr lang="en-US" sz="1600" b="0" baseline="0" smtClean="0">
                          <a:solidFill>
                            <a:srgbClr val="000000"/>
                          </a:solidFill>
                        </a:rPr>
                        <a:t>338</a:t>
                      </a:r>
                      <a:r>
                        <a:rPr lang="en-US" sz="1600" b="0" baseline="0" dirty="0" smtClean="0">
                          <a:solidFill>
                            <a:srgbClr val="000000"/>
                          </a:solidFill>
                        </a:rPr>
                        <a:t>).</a:t>
                      </a:r>
                    </a:p>
                    <a:p>
                      <a:pPr marL="0" marR="0" indent="0" algn="l" defTabSz="914400" rtl="0" eaLnBrk="1" fontAlgn="auto" latinLnBrk="0" hangingPunct="1">
                        <a:lnSpc>
                          <a:spcPct val="100000"/>
                        </a:lnSpc>
                        <a:spcBef>
                          <a:spcPts val="800"/>
                        </a:spcBef>
                        <a:spcAft>
                          <a:spcPts val="0"/>
                        </a:spcAft>
                        <a:buClrTx/>
                        <a:buSzTx/>
                        <a:buFontTx/>
                        <a:buNone/>
                        <a:tabLst/>
                        <a:defRPr/>
                      </a:pPr>
                      <a:r>
                        <a:rPr lang="en-US" sz="1600" b="0" baseline="0" dirty="0" smtClean="0">
                          <a:solidFill>
                            <a:srgbClr val="000000"/>
                          </a:solidFill>
                        </a:rPr>
                        <a:t>The  LCC outline can also be found at </a:t>
                      </a:r>
                      <a:r>
                        <a:rPr lang="en-US" sz="1600" b="0" baseline="0" dirty="0" smtClean="0">
                          <a:solidFill>
                            <a:srgbClr val="000000"/>
                          </a:solidFill>
                          <a:hlinkClick r:id="rId2"/>
                        </a:rPr>
                        <a:t>www.loc.gov/catdir/cpso/lcco/lcco.html</a:t>
                      </a:r>
                      <a:r>
                        <a:rPr lang="en-US" sz="1600" b="0" baseline="0" dirty="0" smtClean="0">
                          <a:solidFill>
                            <a:srgbClr val="000000"/>
                          </a:solidFill>
                        </a:rPr>
                        <a:t> .  Clicking on a letter downloads the detailed outline for that main class.</a:t>
                      </a:r>
                    </a:p>
                    <a:p>
                      <a:pPr>
                        <a:spcBef>
                          <a:spcPts val="800"/>
                        </a:spcBef>
                      </a:pPr>
                      <a:r>
                        <a:rPr lang="en-US" sz="1600" b="1" baseline="0" dirty="0" smtClean="0">
                          <a:solidFill>
                            <a:srgbClr val="000000"/>
                          </a:solidFill>
                        </a:rPr>
                        <a:t>Be sure you have the excerpts from LCC handy </a:t>
                      </a:r>
                      <a:r>
                        <a:rPr lang="en-US" sz="1600" b="0" baseline="0" dirty="0" smtClean="0">
                          <a:solidFill>
                            <a:srgbClr val="000000"/>
                          </a:solidFill>
                        </a:rPr>
                        <a:t>(open on your computer so you can switch to it)</a:t>
                      </a:r>
                      <a:r>
                        <a:rPr lang="en-US" sz="1600" b="1" baseline="0" dirty="0" smtClean="0">
                          <a:solidFill>
                            <a:srgbClr val="000000"/>
                          </a:solidFill>
                        </a:rPr>
                        <a:t>: </a:t>
                      </a:r>
                      <a:r>
                        <a:rPr lang="en-US" sz="1600" b="0" baseline="0" smtClean="0">
                          <a:solidFill>
                            <a:srgbClr val="000000"/>
                          </a:solidFill>
                        </a:rPr>
                        <a:t/>
                      </a:r>
                      <a:br>
                        <a:rPr lang="en-US" sz="1600" b="0" baseline="0" smtClean="0">
                          <a:solidFill>
                            <a:srgbClr val="000000"/>
                          </a:solidFill>
                        </a:rPr>
                      </a:br>
                      <a:r>
                        <a:rPr lang="en-US" sz="1600" b="0" baseline="0" smtClean="0">
                          <a:solidFill>
                            <a:srgbClr val="000000"/>
                          </a:solidFill>
                          <a:hlinkClick r:id="rId3"/>
                        </a:rPr>
                        <a:t>www.dsoergel.com/UBLIS571DS-11.2-2Lecture11.2InClassExerciseLCC-Excerpts.pdf</a:t>
                      </a:r>
                      <a:r>
                        <a:rPr lang="en-US" sz="1600" b="0" baseline="0" smtClean="0">
                          <a:solidFill>
                            <a:srgbClr val="000000"/>
                          </a:solidFill>
                        </a:rPr>
                        <a:t/>
                      </a:r>
                      <a:br>
                        <a:rPr lang="en-US" sz="1600" b="0" baseline="0" smtClean="0">
                          <a:solidFill>
                            <a:srgbClr val="000000"/>
                          </a:solidFill>
                        </a:rPr>
                      </a:br>
                      <a:r>
                        <a:rPr lang="en-US" sz="1600" b="0" baseline="0" smtClean="0">
                          <a:solidFill>
                            <a:srgbClr val="000000"/>
                          </a:solidFill>
                        </a:rPr>
                        <a:t>(pdf </a:t>
                      </a:r>
                      <a:r>
                        <a:rPr lang="en-US" sz="1600" b="0" baseline="0" dirty="0" smtClean="0">
                          <a:solidFill>
                            <a:srgbClr val="000000"/>
                          </a:solidFill>
                        </a:rPr>
                        <a:t>posted with </a:t>
                      </a:r>
                      <a:r>
                        <a:rPr lang="en-US" sz="1600" b="0" baseline="0" smtClean="0">
                          <a:solidFill>
                            <a:srgbClr val="000000"/>
                          </a:solidFill>
                        </a:rPr>
                        <a:t>this </a:t>
                      </a:r>
                      <a:r>
                        <a:rPr lang="en-US" sz="1600" b="0" baseline="0" smtClean="0">
                          <a:solidFill>
                            <a:srgbClr val="000000"/>
                          </a:solidFill>
                        </a:rPr>
                        <a:t>Week 11 materials )</a:t>
                      </a:r>
                    </a:p>
                    <a:p>
                      <a:pPr marL="0" marR="0" indent="0" algn="l" defTabSz="914400" rtl="0" eaLnBrk="1" fontAlgn="auto" latinLnBrk="0" hangingPunct="1">
                        <a:lnSpc>
                          <a:spcPct val="100000"/>
                        </a:lnSpc>
                        <a:spcBef>
                          <a:spcPts val="800"/>
                        </a:spcBef>
                        <a:spcAft>
                          <a:spcPts val="0"/>
                        </a:spcAft>
                        <a:buClrTx/>
                        <a:buSzTx/>
                        <a:buFontTx/>
                        <a:buNone/>
                        <a:tabLst/>
                        <a:defRPr/>
                      </a:pPr>
                      <a:r>
                        <a:rPr lang="en-US" sz="1600" b="1" smtClean="0">
                          <a:solidFill>
                            <a:srgbClr val="000000"/>
                          </a:solidFill>
                        </a:rPr>
                        <a:t>Optional,</a:t>
                      </a:r>
                      <a:r>
                        <a:rPr lang="en-US" sz="1600" b="1" baseline="0" smtClean="0">
                          <a:solidFill>
                            <a:srgbClr val="000000"/>
                          </a:solidFill>
                        </a:rPr>
                        <a:t>  required for Assignment 13.2 LCC </a:t>
                      </a:r>
                      <a:r>
                        <a:rPr lang="en-US" sz="1600" b="0" baseline="0" smtClean="0">
                          <a:solidFill>
                            <a:srgbClr val="000000"/>
                          </a:solidFill>
                        </a:rPr>
                        <a:t>(time not included in the 5 min)</a:t>
                      </a:r>
                      <a:r>
                        <a:rPr lang="en-US" sz="1600" b="1" baseline="0" smtClean="0">
                          <a:solidFill>
                            <a:srgbClr val="000000"/>
                          </a:solidFill>
                        </a:rPr>
                        <a:t>:</a:t>
                      </a:r>
                      <a:br>
                        <a:rPr lang="en-US" sz="1600" b="1" baseline="0" smtClean="0">
                          <a:solidFill>
                            <a:srgbClr val="000000"/>
                          </a:solidFill>
                        </a:rPr>
                      </a:br>
                      <a:r>
                        <a:rPr lang="en-US" sz="1600" b="0" smtClean="0">
                          <a:solidFill>
                            <a:srgbClr val="000000"/>
                          </a:solidFill>
                        </a:rPr>
                        <a:t>Explore </a:t>
                      </a:r>
                      <a:r>
                        <a:rPr lang="en-US" sz="1600" b="1" smtClean="0">
                          <a:solidFill>
                            <a:srgbClr val="000000"/>
                          </a:solidFill>
                        </a:rPr>
                        <a:t>Classification Web </a:t>
                      </a:r>
                      <a:r>
                        <a:rPr lang="en-US" sz="1600" b="0" smtClean="0">
                          <a:solidFill>
                            <a:srgbClr val="000000"/>
                          </a:solidFill>
                        </a:rPr>
                        <a:t>(p. 299-303,</a:t>
                      </a:r>
                      <a:r>
                        <a:rPr lang="en-US" sz="1600" b="0" baseline="0" smtClean="0">
                          <a:solidFill>
                            <a:srgbClr val="000000"/>
                          </a:solidFill>
                        </a:rPr>
                        <a:t> </a:t>
                      </a:r>
                      <a:r>
                        <a:rPr lang="en-US" sz="1600" b="0" smtClean="0">
                          <a:solidFill>
                            <a:srgbClr val="000000"/>
                          </a:solidFill>
                        </a:rPr>
                        <a:t>logon</a:t>
                      </a:r>
                      <a:r>
                        <a:rPr lang="en-US" sz="1600" b="0" baseline="0" smtClean="0">
                          <a:solidFill>
                            <a:srgbClr val="000000"/>
                          </a:solidFill>
                        </a:rPr>
                        <a:t> information emailed, ask the TA if you have problems). </a:t>
                      </a:r>
                      <a:br>
                        <a:rPr lang="en-US" sz="1600" b="0" baseline="0" smtClean="0">
                          <a:solidFill>
                            <a:srgbClr val="000000"/>
                          </a:solidFill>
                        </a:rPr>
                      </a:br>
                      <a:r>
                        <a:rPr lang="en-US" sz="1600" b="0" baseline="0" smtClean="0">
                          <a:solidFill>
                            <a:srgbClr val="000000"/>
                          </a:solidFill>
                        </a:rPr>
                        <a:t>You can refer to </a:t>
                      </a:r>
                      <a:r>
                        <a:rPr lang="en-US" sz="1600" b="1" smtClean="0">
                          <a:solidFill>
                            <a:srgbClr val="000000"/>
                          </a:solidFill>
                        </a:rPr>
                        <a:t>Classification Web </a:t>
                      </a:r>
                      <a:r>
                        <a:rPr lang="en-US" sz="1600" b="0" smtClean="0">
                          <a:solidFill>
                            <a:srgbClr val="000000"/>
                          </a:solidFill>
                        </a:rPr>
                        <a:t>during</a:t>
                      </a:r>
                      <a:r>
                        <a:rPr lang="en-US" sz="1600" b="0" baseline="0" smtClean="0">
                          <a:solidFill>
                            <a:srgbClr val="000000"/>
                          </a:solidFill>
                        </a:rPr>
                        <a:t> the LCC exercise, in addition to the pdf.</a:t>
                      </a:r>
                      <a:endParaRPr lang="en-US" sz="1600" b="0" baseline="0" dirty="0" smtClean="0">
                        <a:solidFill>
                          <a:srgbClr val="000000"/>
                        </a:solidFill>
                      </a:endParaRPr>
                    </a:p>
                    <a:p>
                      <a:pPr>
                        <a:spcBef>
                          <a:spcPts val="800"/>
                        </a:spcBef>
                      </a:pPr>
                      <a:r>
                        <a:rPr lang="en-US" sz="1600" b="0" baseline="0" dirty="0" smtClean="0">
                          <a:solidFill>
                            <a:srgbClr val="000000"/>
                          </a:solidFill>
                        </a:rPr>
                        <a:t>Once you completed the preparations, </a:t>
                      </a:r>
                      <a:r>
                        <a:rPr lang="en-US" sz="1600" b="1" baseline="0" dirty="0" smtClean="0">
                          <a:solidFill>
                            <a:srgbClr val="000000"/>
                          </a:solidFill>
                        </a:rPr>
                        <a:t>proceed to </a:t>
                      </a:r>
                      <a:r>
                        <a:rPr lang="en-US" sz="1600" b="1" baseline="0" smtClean="0">
                          <a:solidFill>
                            <a:srgbClr val="000000"/>
                          </a:solidFill>
                        </a:rPr>
                        <a:t>slide </a:t>
                      </a:r>
                      <a:r>
                        <a:rPr lang="en-US" sz="1600" b="1" baseline="0" smtClean="0">
                          <a:solidFill>
                            <a:srgbClr val="000000"/>
                          </a:solidFill>
                        </a:rPr>
                        <a:t>5</a:t>
                      </a:r>
                      <a:r>
                        <a:rPr lang="en-US" sz="1600" b="0" baseline="0" smtClean="0">
                          <a:solidFill>
                            <a:srgbClr val="000000"/>
                          </a:solidFill>
                        </a:rPr>
                        <a:t>.</a:t>
                      </a:r>
                      <a:endParaRPr lang="en-US" sz="1600" b="0" dirty="0" smtClean="0">
                        <a:solidFill>
                          <a:srgbClr val="000000"/>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53826964"/>
              </p:ext>
            </p:extLst>
          </p:nvPr>
        </p:nvGraphicFramePr>
        <p:xfrm>
          <a:off x="457200" y="228600"/>
          <a:ext cx="8991600" cy="838200"/>
        </p:xfrm>
        <a:graphic>
          <a:graphicData uri="http://schemas.openxmlformats.org/drawingml/2006/table">
            <a:tbl>
              <a:tblPr firstRow="1" bandRow="1">
                <a:tableStyleId>{5C22544A-7EE6-4342-B048-85BDC9FD1C3A}</a:tableStyleId>
              </a:tblPr>
              <a:tblGrid>
                <a:gridCol w="8991600"/>
              </a:tblGrid>
              <a:tr h="838200">
                <a:tc>
                  <a:txBody>
                    <a:bodyPr/>
                    <a:lstStyle/>
                    <a:p>
                      <a:pPr algn="ctr"/>
                      <a:r>
                        <a:rPr lang="en-US" sz="2400" dirty="0" smtClean="0">
                          <a:solidFill>
                            <a:schemeClr val="bg1"/>
                          </a:solidFill>
                        </a:rPr>
                        <a:t>LCC exercise</a:t>
                      </a:r>
                      <a:r>
                        <a:rPr lang="en-US" sz="2400" smtClean="0">
                          <a:solidFill>
                            <a:schemeClr val="bg1"/>
                          </a:solidFill>
                        </a:rPr>
                        <a:t>.  </a:t>
                      </a:r>
                      <a:r>
                        <a:rPr lang="en-US" sz="2400" smtClean="0">
                          <a:solidFill>
                            <a:schemeClr val="bg1"/>
                          </a:solidFill>
                        </a:rPr>
                        <a:t>Preparation</a:t>
                      </a:r>
                      <a:r>
                        <a:rPr lang="en-US" sz="2000" smtClean="0">
                          <a:solidFill>
                            <a:schemeClr val="tx1"/>
                          </a:solidFill>
                        </a:rPr>
                        <a:t>        </a:t>
                      </a:r>
                      <a:r>
                        <a:rPr lang="en-US" sz="1600" b="0" smtClean="0">
                          <a:solidFill>
                            <a:schemeClr val="bg1"/>
                          </a:solidFill>
                        </a:rPr>
                        <a:t>5 min</a:t>
                      </a:r>
                      <a:endParaRPr lang="en-US" sz="1600" b="0" dirty="0">
                        <a:solidFill>
                          <a:schemeClr val="bg1"/>
                        </a:solidFill>
                      </a:endParaRPr>
                    </a:p>
                  </a:txBody>
                  <a:tcPr anchor="ctr">
                    <a:solidFill>
                      <a:srgbClr val="000066"/>
                    </a:solidFill>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z="1800" b="1">
                <a:solidFill>
                  <a:schemeClr val="tx1"/>
                </a:solidFill>
              </a:rPr>
              <a:pPr/>
              <a:t>5</a:t>
            </a:fld>
            <a:endParaRPr lang="en-US" sz="18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994437611"/>
              </p:ext>
            </p:extLst>
          </p:nvPr>
        </p:nvGraphicFramePr>
        <p:xfrm>
          <a:off x="609600" y="1295400"/>
          <a:ext cx="9448800" cy="4992370"/>
        </p:xfrm>
        <a:graphic>
          <a:graphicData uri="http://schemas.openxmlformats.org/drawingml/2006/table">
            <a:tbl>
              <a:tblPr firstRow="1" bandRow="1">
                <a:tableStyleId>{5C22544A-7EE6-4342-B048-85BDC9FD1C3A}</a:tableStyleId>
              </a:tblPr>
              <a:tblGrid>
                <a:gridCol w="9448800"/>
              </a:tblGrid>
              <a:tr h="412750">
                <a:tc>
                  <a:txBody>
                    <a:bodyPr/>
                    <a:lstStyle/>
                    <a:p>
                      <a:pPr marL="0" marR="0" indent="0" algn="ctr" defTabSz="914400" rtl="0" eaLnBrk="1" fontAlgn="auto" latinLnBrk="0" hangingPunct="1">
                        <a:lnSpc>
                          <a:spcPct val="100000"/>
                        </a:lnSpc>
                        <a:spcBef>
                          <a:spcPts val="800"/>
                        </a:spcBef>
                        <a:spcAft>
                          <a:spcPts val="0"/>
                        </a:spcAft>
                        <a:buClrTx/>
                        <a:buSzTx/>
                        <a:buFontTx/>
                        <a:buNone/>
                        <a:tabLst/>
                        <a:defRPr/>
                      </a:pPr>
                      <a:r>
                        <a:rPr lang="en-US" sz="1800" b="1" dirty="0" smtClean="0">
                          <a:solidFill>
                            <a:srgbClr val="000000"/>
                          </a:solidFill>
                        </a:rPr>
                        <a:t>Historical context  </a:t>
                      </a:r>
                      <a:r>
                        <a:rPr lang="en-US" sz="1800" b="0" dirty="0" smtClean="0">
                          <a:solidFill>
                            <a:schemeClr val="tx1"/>
                          </a:solidFill>
                        </a:rPr>
                        <a:t>[elaborated</a:t>
                      </a:r>
                      <a:r>
                        <a:rPr lang="en-US" sz="1800" b="0" baseline="0" dirty="0" smtClean="0">
                          <a:solidFill>
                            <a:schemeClr val="tx1"/>
                          </a:solidFill>
                        </a:rPr>
                        <a:t> from </a:t>
                      </a:r>
                      <a:r>
                        <a:rPr lang="en-US" sz="1800" b="0" dirty="0" smtClean="0">
                          <a:solidFill>
                            <a:schemeClr val="tx1"/>
                          </a:solidFill>
                        </a:rPr>
                        <a:t>p. ~</a:t>
                      </a:r>
                      <a:r>
                        <a:rPr lang="en-US" sz="1800" b="0" baseline="0" smtClean="0">
                          <a:solidFill>
                            <a:schemeClr val="tx1"/>
                          </a:solidFill>
                        </a:rPr>
                        <a:t>29</a:t>
                      </a:r>
                      <a:r>
                        <a:rPr lang="en-US" sz="1800" b="0" smtClean="0">
                          <a:solidFill>
                            <a:schemeClr val="tx1"/>
                          </a:solidFill>
                        </a:rPr>
                        <a:t>1</a:t>
                      </a:r>
                      <a:r>
                        <a:rPr lang="en-US" sz="1800" b="0" baseline="0" smtClean="0">
                          <a:solidFill>
                            <a:schemeClr val="tx1"/>
                          </a:solidFill>
                        </a:rPr>
                        <a:t>]            no audio</a:t>
                      </a:r>
                      <a:endParaRPr lang="en-US" sz="1800" b="1" dirty="0" smtClean="0">
                        <a:solidFill>
                          <a:srgbClr val="000000"/>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4540250">
                <a:tc>
                  <a:txBody>
                    <a:bodyPr/>
                    <a:lstStyle/>
                    <a:p>
                      <a:r>
                        <a:rPr lang="en-US" sz="1800" b="0" baseline="0" dirty="0" smtClean="0"/>
                        <a:t>Look at the LCC outline p. </a:t>
                      </a:r>
                      <a:r>
                        <a:rPr lang="en-US" sz="1800" b="0" baseline="0" smtClean="0"/>
                        <a:t>~</a:t>
                      </a:r>
                      <a:r>
                        <a:rPr lang="en-US" sz="1800" b="0" baseline="0" smtClean="0"/>
                        <a:t>313</a:t>
                      </a:r>
                      <a:endParaRPr lang="en-US" sz="1800" b="0" baseline="0" dirty="0" smtClean="0"/>
                    </a:p>
                    <a:p>
                      <a:pPr>
                        <a:spcBef>
                          <a:spcPts val="900"/>
                        </a:spcBef>
                      </a:pPr>
                      <a:r>
                        <a:rPr lang="en-US" sz="1800" b="0" baseline="0" dirty="0" smtClean="0"/>
                        <a:t>Why do you think </a:t>
                      </a:r>
                      <a:r>
                        <a:rPr lang="en-US" sz="1800" b="0" i="1" baseline="0" dirty="0" smtClean="0">
                          <a:solidFill>
                            <a:srgbClr val="C00000"/>
                          </a:solidFill>
                        </a:rPr>
                        <a:t>Military science</a:t>
                      </a:r>
                      <a:r>
                        <a:rPr lang="en-US" sz="1800" b="0" baseline="0" dirty="0" smtClean="0"/>
                        <a:t> and </a:t>
                      </a:r>
                      <a:r>
                        <a:rPr lang="en-US" sz="1800" b="0" i="1" baseline="0" dirty="0" smtClean="0">
                          <a:solidFill>
                            <a:srgbClr val="C00000"/>
                          </a:solidFill>
                        </a:rPr>
                        <a:t>Naval science</a:t>
                      </a:r>
                      <a:r>
                        <a:rPr lang="en-US" sz="1800" b="0" baseline="0" dirty="0" smtClean="0">
                          <a:solidFill>
                            <a:srgbClr val="C00000"/>
                          </a:solidFill>
                        </a:rPr>
                        <a:t> </a:t>
                      </a:r>
                      <a:r>
                        <a:rPr lang="en-US" sz="1800" b="0" baseline="0" dirty="0" smtClean="0"/>
                        <a:t>were each given a whole letter of the alphabet in the LC scheme?  </a:t>
                      </a:r>
                    </a:p>
                    <a:p>
                      <a:endParaRPr lang="en-US" sz="1800" b="0" baseline="0" dirty="0" smtClean="0"/>
                    </a:p>
                    <a:p>
                      <a:r>
                        <a:rPr lang="en-US" sz="1800" b="1" baseline="0" dirty="0" smtClean="0"/>
                        <a:t>Hint</a:t>
                      </a:r>
                      <a:r>
                        <a:rPr lang="en-US" sz="1800" b="1" baseline="0" smtClean="0"/>
                        <a:t>: </a:t>
                      </a:r>
                      <a:endParaRPr lang="en-US" sz="1800" b="0" baseline="0" dirty="0" smtClean="0"/>
                    </a:p>
                    <a:p>
                      <a:pPr>
                        <a:spcBef>
                          <a:spcPts val="1200"/>
                        </a:spcBef>
                      </a:pPr>
                      <a:r>
                        <a:rPr lang="en-US" sz="1800" b="0" baseline="0" dirty="0" smtClean="0"/>
                        <a:t>It is the Library of </a:t>
                      </a:r>
                      <a:r>
                        <a:rPr lang="en-US" sz="1800" b="1" u="sng" baseline="0" dirty="0" smtClean="0"/>
                        <a:t>Congress</a:t>
                      </a:r>
                      <a:r>
                        <a:rPr lang="en-US" sz="1800" b="0" u="sng" baseline="0" dirty="0" smtClean="0"/>
                        <a:t> </a:t>
                      </a:r>
                      <a:r>
                        <a:rPr lang="en-US" sz="1800" b="0" baseline="0" dirty="0" smtClean="0"/>
                        <a:t>classification</a:t>
                      </a:r>
                    </a:p>
                    <a:p>
                      <a:pPr>
                        <a:spcBef>
                          <a:spcPts val="1000"/>
                        </a:spcBef>
                      </a:pPr>
                      <a:r>
                        <a:rPr lang="en-US" sz="1800" b="0" baseline="0" dirty="0" smtClean="0"/>
                        <a:t>Started early 19th century</a:t>
                      </a:r>
                    </a:p>
                    <a:p>
                      <a:pPr>
                        <a:spcBef>
                          <a:spcPts val="1000"/>
                        </a:spcBef>
                      </a:pPr>
                      <a:r>
                        <a:rPr lang="en-US" sz="1800" b="0" baseline="0" dirty="0" smtClean="0"/>
                        <a:t>What were the most important responsibilities of the federal government at the time?</a:t>
                      </a:r>
                    </a:p>
                    <a:p>
                      <a:pPr>
                        <a:spcBef>
                          <a:spcPts val="1000"/>
                        </a:spcBef>
                      </a:pPr>
                      <a:r>
                        <a:rPr lang="en-US" sz="1800" b="0" baseline="0" dirty="0" smtClean="0"/>
                        <a:t>User orientation!</a:t>
                      </a:r>
                    </a:p>
                    <a:p>
                      <a:endParaRPr lang="en-US" sz="1800" b="0" baseline="0" dirty="0" smtClean="0"/>
                    </a:p>
                    <a:p>
                      <a:r>
                        <a:rPr lang="en-US" sz="1800" b="0" baseline="0" dirty="0" smtClean="0"/>
                        <a:t>If you chose LCC for Assignment 13.2, you need to write Answer A in the assignment template</a:t>
                      </a:r>
                    </a:p>
                    <a:p>
                      <a:endParaRPr lang="en-US" sz="1800" baseline="0" dirty="0" smtClean="0"/>
                    </a:p>
                    <a:p>
                      <a:r>
                        <a:rPr lang="en-US" sz="1800" b="1" baseline="0" dirty="0" smtClean="0"/>
                        <a:t>▸A</a:t>
                      </a:r>
                    </a:p>
                    <a:p>
                      <a:endParaRPr lang="en-US" sz="1800" b="1" baseline="0" dirty="0" smtClean="0"/>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139754114"/>
              </p:ext>
            </p:extLst>
          </p:nvPr>
        </p:nvGraphicFramePr>
        <p:xfrm>
          <a:off x="533400" y="228600"/>
          <a:ext cx="9525000" cy="609600"/>
        </p:xfrm>
        <a:graphic>
          <a:graphicData uri="http://schemas.openxmlformats.org/drawingml/2006/table">
            <a:tbl>
              <a:tblPr firstRow="1" bandRow="1">
                <a:tableStyleId>{5C22544A-7EE6-4342-B048-85BDC9FD1C3A}</a:tableStyleId>
              </a:tblPr>
              <a:tblGrid>
                <a:gridCol w="9525000"/>
              </a:tblGrid>
              <a:tr h="609600">
                <a:tc>
                  <a:txBody>
                    <a:bodyPr/>
                    <a:lstStyle/>
                    <a:p>
                      <a:pPr algn="ctr"/>
                      <a:r>
                        <a:rPr lang="en-US" sz="2400" smtClean="0">
                          <a:solidFill>
                            <a:schemeClr val="bg1"/>
                          </a:solidFill>
                        </a:rPr>
                        <a:t>1.</a:t>
                      </a:r>
                      <a:r>
                        <a:rPr lang="en-US" sz="2400" baseline="0" smtClean="0">
                          <a:solidFill>
                            <a:schemeClr val="bg1"/>
                          </a:solidFill>
                        </a:rPr>
                        <a:t> </a:t>
                      </a:r>
                      <a:r>
                        <a:rPr lang="en-US" sz="2400" smtClean="0">
                          <a:solidFill>
                            <a:schemeClr val="bg1"/>
                          </a:solidFill>
                        </a:rPr>
                        <a:t>LCC </a:t>
                      </a:r>
                      <a:r>
                        <a:rPr lang="en-US" sz="2400" smtClean="0">
                          <a:solidFill>
                            <a:schemeClr val="bg1"/>
                          </a:solidFill>
                        </a:rPr>
                        <a:t>General </a:t>
                      </a:r>
                      <a:r>
                        <a:rPr lang="en-US" sz="2400" smtClean="0">
                          <a:solidFill>
                            <a:schemeClr val="bg1"/>
                          </a:solidFill>
                        </a:rPr>
                        <a:t>introduction. Call numbers</a:t>
                      </a:r>
                      <a:r>
                        <a:rPr lang="en-US" sz="2000" smtClean="0">
                          <a:solidFill>
                            <a:schemeClr val="tx1"/>
                          </a:solidFill>
                        </a:rPr>
                        <a:t>	</a:t>
                      </a:r>
                      <a:r>
                        <a:rPr lang="en-US" sz="2000" smtClean="0">
                          <a:solidFill>
                            <a:schemeClr val="tx1"/>
                          </a:solidFill>
                        </a:rPr>
                        <a:t>   </a:t>
                      </a:r>
                      <a:r>
                        <a:rPr lang="en-US" sz="1800" smtClean="0">
                          <a:solidFill>
                            <a:schemeClr val="bg1"/>
                          </a:solidFill>
                        </a:rPr>
                        <a:t>10 min</a:t>
                      </a:r>
                      <a:endParaRPr lang="en-US" sz="1800" dirty="0">
                        <a:solidFill>
                          <a:schemeClr val="bg1"/>
                        </a:solidFill>
                      </a:endParaRPr>
                    </a:p>
                  </a:txBody>
                  <a:tcPr anchor="ctr">
                    <a:solidFill>
                      <a:srgbClr val="000066"/>
                    </a:solidFill>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z="1800" b="1">
                <a:solidFill>
                  <a:schemeClr val="tx1"/>
                </a:solidFill>
              </a:rPr>
              <a:pPr/>
              <a:t>6</a:t>
            </a:fld>
            <a:endParaRPr lang="en-US" sz="18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640220073"/>
              </p:ext>
            </p:extLst>
          </p:nvPr>
        </p:nvGraphicFramePr>
        <p:xfrm>
          <a:off x="381000" y="681568"/>
          <a:ext cx="8763000" cy="5686212"/>
        </p:xfrm>
        <a:graphic>
          <a:graphicData uri="http://schemas.openxmlformats.org/drawingml/2006/table">
            <a:tbl>
              <a:tblPr firstRow="1" bandRow="1">
                <a:tableStyleId>{5C22544A-7EE6-4342-B048-85BDC9FD1C3A}</a:tableStyleId>
              </a:tblPr>
              <a:tblGrid>
                <a:gridCol w="4381500"/>
                <a:gridCol w="4381500"/>
              </a:tblGrid>
              <a:tr h="436032">
                <a:tc gridSpan="2">
                  <a:txBody>
                    <a:bodyPr/>
                    <a:lstStyle/>
                    <a:p>
                      <a:pPr algn="ctr">
                        <a:spcBef>
                          <a:spcPts val="800"/>
                        </a:spcBef>
                      </a:pPr>
                      <a:r>
                        <a:rPr lang="en-US" sz="1800" b="1" dirty="0" smtClean="0">
                          <a:solidFill>
                            <a:srgbClr val="000000"/>
                          </a:solidFill>
                        </a:rPr>
                        <a:t>Explanation of call numbers </a:t>
                      </a:r>
                      <a:r>
                        <a:rPr lang="en-US" sz="1800" b="0" dirty="0" smtClean="0">
                          <a:solidFill>
                            <a:srgbClr val="000000"/>
                          </a:solidFill>
                        </a:rPr>
                        <a:t>[elaborated</a:t>
                      </a:r>
                      <a:r>
                        <a:rPr lang="en-US" sz="1800" b="0" baseline="0" dirty="0" smtClean="0">
                          <a:solidFill>
                            <a:srgbClr val="000000"/>
                          </a:solidFill>
                        </a:rPr>
                        <a:t> from p. </a:t>
                      </a:r>
                      <a:r>
                        <a:rPr lang="en-US" sz="1800" b="0" baseline="0" smtClean="0">
                          <a:solidFill>
                            <a:srgbClr val="000000"/>
                          </a:solidFill>
                        </a:rPr>
                        <a:t>~</a:t>
                      </a:r>
                      <a:r>
                        <a:rPr lang="en-US" sz="1800" b="0" baseline="0" smtClean="0">
                          <a:solidFill>
                            <a:srgbClr val="000000"/>
                          </a:solidFill>
                        </a:rPr>
                        <a:t>293]</a:t>
                      </a:r>
                      <a:endParaRPr lang="en-US" sz="1800" b="1" dirty="0" smtClean="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r h="3864554">
                <a:tc gridSpan="2">
                  <a: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Complete call numbers for books consist of two parts</a:t>
                      </a:r>
                      <a:r>
                        <a:rPr kumimoji="0" lang="en-US" sz="1800" b="0" i="0" u="none" strike="noStrike" kern="1200" cap="none" spc="0" normalizeH="0" baseline="0" noProof="0" smtClean="0">
                          <a:ln>
                            <a:noFill/>
                          </a:ln>
                          <a:solidFill>
                            <a:prstClr val="black"/>
                          </a:solidFill>
                          <a:effectLst/>
                          <a:uLnTx/>
                          <a:uFillTx/>
                          <a:latin typeface="+mn-lt"/>
                          <a:ea typeface="+mn-ea"/>
                          <a:cs typeface="+mn-cs"/>
                        </a:rPr>
                        <a:t>: </a:t>
                      </a:r>
                      <a:endParaRPr kumimoji="0" lang="en-US"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90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1  A number for the </a:t>
                      </a:r>
                      <a:r>
                        <a:rPr kumimoji="0" lang="en-US" sz="1800" b="0" i="0" u="none" strike="noStrike" kern="1200" cap="none" spc="0" normalizeH="0" baseline="0" noProof="0" dirty="0" smtClean="0">
                          <a:ln>
                            <a:noFill/>
                          </a:ln>
                          <a:solidFill>
                            <a:srgbClr val="FF0000"/>
                          </a:solidFill>
                          <a:effectLst/>
                          <a:uLnTx/>
                          <a:uFillTx/>
                          <a:latin typeface="+mn-lt"/>
                          <a:ea typeface="+mn-ea"/>
                          <a:cs typeface="+mn-cs"/>
                        </a:rPr>
                        <a:t>topic/theme of the book</a:t>
                      </a:r>
                      <a:r>
                        <a:rPr kumimoji="0" lang="en-US" sz="1800" b="0" i="0" u="none" strike="noStrike" kern="1200" cap="none" spc="0" normalizeH="0" baseline="0" noProof="0" dirty="0" smtClean="0">
                          <a:ln>
                            <a:noFill/>
                          </a:ln>
                          <a:solidFill>
                            <a:prstClr val="black"/>
                          </a:solidFill>
                          <a:effectLst/>
                          <a:uLnTx/>
                          <a:uFillTx/>
                          <a:latin typeface="+mn-lt"/>
                          <a:ea typeface="+mn-ea"/>
                          <a:cs typeface="+mn-cs"/>
                        </a:rPr>
                        <a:t>, the </a:t>
                      </a:r>
                      <a:r>
                        <a:rPr kumimoji="0" lang="en-US" sz="1800" b="0" i="0" u="none" strike="noStrike" kern="1200" cap="none" spc="0" normalizeH="0" baseline="0" noProof="0" dirty="0" smtClean="0">
                          <a:ln>
                            <a:noFill/>
                          </a:ln>
                          <a:solidFill>
                            <a:srgbClr val="FF0000"/>
                          </a:solidFill>
                          <a:effectLst/>
                          <a:uLnTx/>
                          <a:uFillTx/>
                          <a:latin typeface="+mn-lt"/>
                          <a:ea typeface="+mn-ea"/>
                          <a:cs typeface="+mn-cs"/>
                        </a:rPr>
                        <a:t>class number</a:t>
                      </a:r>
                      <a:r>
                        <a:rPr kumimoji="0" lang="en-US" sz="18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800" b="0" i="0" u="none" strike="noStrike" kern="1200" cap="none" spc="0" normalizeH="0" baseline="0" noProof="0" smtClean="0">
                          <a:ln>
                            <a:noFill/>
                          </a:ln>
                          <a:solidFill>
                            <a:prstClr val="black"/>
                          </a:solidFill>
                          <a:effectLst/>
                          <a:uLnTx/>
                          <a:uFillTx/>
                          <a:latin typeface="+mn-lt"/>
                          <a:ea typeface="+mn-ea"/>
                          <a:cs typeface="+mn-cs"/>
                        </a:rPr>
                        <a:t>and </a:t>
                      </a:r>
                      <a:endParaRPr kumimoji="0" lang="en-US"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90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2  a number for the </a:t>
                      </a:r>
                      <a:r>
                        <a:rPr kumimoji="0" lang="en-US" sz="1800" b="0" i="0" u="none" strike="noStrike" kern="1200" cap="none" spc="0" normalizeH="0" baseline="0" noProof="0" dirty="0" smtClean="0">
                          <a:ln>
                            <a:noFill/>
                          </a:ln>
                          <a:solidFill>
                            <a:srgbClr val="00B0F0"/>
                          </a:solidFill>
                          <a:effectLst/>
                          <a:uLnTx/>
                          <a:uFillTx/>
                          <a:latin typeface="+mn-lt"/>
                          <a:ea typeface="+mn-ea"/>
                          <a:cs typeface="+mn-cs"/>
                        </a:rPr>
                        <a:t>author of the book</a:t>
                      </a:r>
                      <a:r>
                        <a:rPr kumimoji="0" lang="en-US" sz="1800" b="0" i="0" u="none" strike="noStrike" kern="1200" cap="none" spc="0" normalizeH="0" baseline="0" noProof="0" dirty="0" smtClean="0">
                          <a:ln>
                            <a:noFill/>
                          </a:ln>
                          <a:solidFill>
                            <a:prstClr val="black"/>
                          </a:solidFill>
                          <a:effectLst/>
                          <a:uLnTx/>
                          <a:uFillTx/>
                          <a:latin typeface="+mn-lt"/>
                          <a:ea typeface="+mn-ea"/>
                          <a:cs typeface="+mn-cs"/>
                        </a:rPr>
                        <a:t>, the </a:t>
                      </a:r>
                      <a:r>
                        <a:rPr kumimoji="0" lang="en-US" sz="1800" b="0" i="0" u="none" strike="noStrike" kern="1200" cap="none" spc="0" normalizeH="0" baseline="0" noProof="0" dirty="0" smtClean="0">
                          <a:ln>
                            <a:noFill/>
                          </a:ln>
                          <a:solidFill>
                            <a:srgbClr val="00B0F0"/>
                          </a:solidFill>
                          <a:effectLst/>
                          <a:uLnTx/>
                          <a:uFillTx/>
                          <a:latin typeface="+mn-lt"/>
                          <a:ea typeface="+mn-ea"/>
                          <a:cs typeface="+mn-cs"/>
                        </a:rPr>
                        <a:t>author number</a:t>
                      </a:r>
                      <a:r>
                        <a:rPr kumimoji="0" lang="en-US" sz="1800" b="0" i="0" u="none" strike="noStrike" kern="1200" cap="none" spc="0" normalizeH="0" baseline="0" noProof="0" dirty="0" smtClean="0">
                          <a:ln>
                            <a:noFill/>
                          </a:ln>
                          <a:solidFill>
                            <a:prstClr val="black"/>
                          </a:solidFill>
                          <a:effectLst/>
                          <a:uLnTx/>
                          <a:uFillTx/>
                          <a:latin typeface="+mn-lt"/>
                          <a:ea typeface="+mn-ea"/>
                          <a:cs typeface="+mn-cs"/>
                        </a:rPr>
                        <a:t>, called </a:t>
                      </a:r>
                      <a:r>
                        <a:rPr kumimoji="0" lang="en-US" sz="1800" b="0" i="1" u="none" strike="noStrike" kern="1200" cap="none" spc="0" normalizeH="0" baseline="0" noProof="0" dirty="0" smtClean="0">
                          <a:ln>
                            <a:noFill/>
                          </a:ln>
                          <a:solidFill>
                            <a:prstClr val="black"/>
                          </a:solidFill>
                          <a:effectLst/>
                          <a:uLnTx/>
                          <a:uFillTx/>
                          <a:latin typeface="+mn-lt"/>
                          <a:ea typeface="+mn-ea"/>
                          <a:cs typeface="+mn-cs"/>
                        </a:rPr>
                        <a:t>Cutter number </a:t>
                      </a:r>
                      <a:r>
                        <a:rPr kumimoji="0" lang="en-US" sz="1800" b="0" i="0" u="none" strike="noStrike" kern="1200" cap="none" spc="0" normalizeH="0" baseline="0" noProof="0" dirty="0" smtClean="0">
                          <a:ln>
                            <a:noFill/>
                          </a:ln>
                          <a:solidFill>
                            <a:prstClr val="black"/>
                          </a:solidFill>
                          <a:effectLst/>
                          <a:uLnTx/>
                          <a:uFillTx/>
                          <a:latin typeface="+mn-lt"/>
                          <a:ea typeface="+mn-ea"/>
                          <a:cs typeface="+mn-cs"/>
                        </a:rPr>
                        <a:t>after the</a:t>
                      </a:r>
                      <a:br>
                        <a:rPr kumimoji="0" lang="en-US" sz="1800" b="0" i="0" u="none" strike="noStrike" kern="1200" cap="none" spc="0" normalizeH="0" baseline="0" noProof="0" dirty="0" smtClean="0">
                          <a:ln>
                            <a:noFill/>
                          </a:ln>
                          <a:solidFill>
                            <a:prstClr val="black"/>
                          </a:solidFill>
                          <a:effectLst/>
                          <a:uLnTx/>
                          <a:uFillTx/>
                          <a:latin typeface="+mn-lt"/>
                          <a:ea typeface="+mn-ea"/>
                          <a:cs typeface="+mn-cs"/>
                        </a:rPr>
                      </a:br>
                      <a:r>
                        <a:rPr kumimoji="0" lang="en-US" sz="1800" b="0" i="0" u="none" strike="noStrike" kern="1200" cap="none" spc="0" normalizeH="0" baseline="0" noProof="0" dirty="0" smtClean="0">
                          <a:ln>
                            <a:noFill/>
                          </a:ln>
                          <a:solidFill>
                            <a:prstClr val="black"/>
                          </a:solidFill>
                          <a:effectLst/>
                          <a:uLnTx/>
                          <a:uFillTx/>
                          <a:latin typeface="+mn-lt"/>
                          <a:ea typeface="+mn-ea"/>
                          <a:cs typeface="+mn-cs"/>
                        </a:rPr>
                        <a:t>     inventor</a:t>
                      </a:r>
                      <a:r>
                        <a:rPr kumimoji="0" lang="en-US" sz="1800" b="0" i="0" u="none" strike="noStrike" kern="1200" cap="none" spc="0" normalizeH="0" baseline="0" noProof="0" smtClean="0">
                          <a:ln>
                            <a:noFill/>
                          </a:ln>
                          <a:solidFill>
                            <a:prstClr val="black"/>
                          </a:solidFill>
                          <a:effectLst/>
                          <a:uLnTx/>
                          <a:uFillTx/>
                          <a:latin typeface="+mn-lt"/>
                          <a:ea typeface="+mn-ea"/>
                          <a:cs typeface="+mn-cs"/>
                        </a:rPr>
                        <a:t>.  </a:t>
                      </a:r>
                      <a:r>
                        <a:rPr kumimoji="0" lang="en-US" sz="1800" b="0" i="0" u="none" strike="noStrike" kern="1200" cap="none" spc="0" normalizeH="0" baseline="0" noProof="0" smtClean="0">
                          <a:ln>
                            <a:noFill/>
                          </a:ln>
                          <a:solidFill>
                            <a:prstClr val="black"/>
                          </a:solidFill>
                          <a:effectLst/>
                          <a:uLnTx/>
                          <a:uFillTx/>
                          <a:latin typeface="+mn-lt"/>
                          <a:ea typeface="+mn-ea"/>
                          <a:cs typeface="+mn-cs"/>
                        </a:rPr>
                        <a:t>Examples:</a:t>
                      </a:r>
                    </a:p>
                    <a:p>
                      <a:pPr marL="0" marR="0" lvl="0" indent="0" algn="l" defTabSz="914400" rtl="0" eaLnBrk="1" fontAlgn="auto" latinLnBrk="0" hangingPunct="1">
                        <a:lnSpc>
                          <a:spcPct val="100000"/>
                        </a:lnSpc>
                        <a:spcBef>
                          <a:spcPts val="900"/>
                        </a:spcBef>
                        <a:spcAft>
                          <a:spcPts val="0"/>
                        </a:spcAft>
                        <a:buClrTx/>
                        <a:buSzTx/>
                        <a:buFontTx/>
                        <a:buNone/>
                        <a:tabLst/>
                        <a:defRPr/>
                      </a:pPr>
                      <a:r>
                        <a:rPr kumimoji="0" lang="en-US" sz="1800" b="0" i="0" u="none" strike="noStrike" kern="1200" cap="none" spc="0" normalizeH="0" baseline="0" smtClean="0">
                          <a:ln>
                            <a:noFill/>
                          </a:ln>
                          <a:solidFill>
                            <a:srgbClr val="FF0000"/>
                          </a:solidFill>
                          <a:effectLst/>
                          <a:uLnTx/>
                          <a:uFillTx/>
                          <a:latin typeface="+mn-lt"/>
                          <a:ea typeface="+mn-ea"/>
                          <a:cs typeface="+mn-cs"/>
                        </a:rPr>
                        <a:t>Z668</a:t>
                      </a:r>
                      <a:r>
                        <a:rPr lang="en-US" sz="1800" b="0" i="0" u="none" strike="noStrike" baseline="0" smtClean="0"/>
                        <a:t>.</a:t>
                      </a:r>
                      <a:r>
                        <a:rPr kumimoji="0" lang="en-US" sz="1800" b="0" i="0" u="none" strike="noStrike" kern="1200" cap="none" spc="0" normalizeH="0" baseline="0" smtClean="0">
                          <a:ln>
                            <a:noFill/>
                          </a:ln>
                          <a:solidFill>
                            <a:srgbClr val="00B0F0"/>
                          </a:solidFill>
                          <a:effectLst/>
                          <a:uLnTx/>
                          <a:uFillTx/>
                          <a:latin typeface="+mn-lt"/>
                          <a:ea typeface="+mn-ea"/>
                          <a:cs typeface="+mn-cs"/>
                        </a:rPr>
                        <a:t>R6</a:t>
                      </a:r>
                      <a:r>
                        <a:rPr lang="en-US" sz="1800" b="0" i="0" u="none" strike="noStrike" baseline="0" smtClean="0"/>
                        <a:t>  Roberts, Library instruction  (</a:t>
                      </a:r>
                      <a:r>
                        <a:rPr kumimoji="0" lang="en-US" sz="1800" b="0" i="0" u="none" strike="noStrike" kern="1200" cap="none" spc="0" normalizeH="0" baseline="0" smtClean="0">
                          <a:ln>
                            <a:noFill/>
                          </a:ln>
                          <a:solidFill>
                            <a:srgbClr val="FF0000"/>
                          </a:solidFill>
                          <a:effectLst/>
                          <a:uLnTx/>
                          <a:uFillTx/>
                          <a:latin typeface="+mn-lt"/>
                          <a:ea typeface="+mn-ea"/>
                          <a:cs typeface="+mn-cs"/>
                        </a:rPr>
                        <a:t>Z668 Library education</a:t>
                      </a:r>
                      <a:r>
                        <a:rPr lang="en-US" sz="1800" b="0" i="0" u="none" strike="noStrike" baseline="0" smtClean="0"/>
                        <a:t>, </a:t>
                      </a:r>
                      <a:r>
                        <a:rPr kumimoji="0" lang="en-US" sz="1800" b="0" i="0" u="none" strike="noStrike" kern="1200" cap="none" spc="0" normalizeH="0" baseline="0" smtClean="0">
                          <a:ln>
                            <a:noFill/>
                          </a:ln>
                          <a:solidFill>
                            <a:srgbClr val="00B0F0"/>
                          </a:solidFill>
                          <a:effectLst/>
                          <a:uLnTx/>
                          <a:uFillTx/>
                          <a:latin typeface="+mn-lt"/>
                          <a:ea typeface="+mn-ea"/>
                          <a:cs typeface="+mn-cs"/>
                        </a:rPr>
                        <a:t>R6 Roberts</a:t>
                      </a:r>
                      <a:r>
                        <a:rPr lang="en-US" sz="1800" b="0" i="0" u="none" strike="noStrike" baseline="0" smtClean="0"/>
                        <a:t>)</a:t>
                      </a:r>
                      <a:endParaRPr kumimoji="0" lang="en-US"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900"/>
                        </a:spcBef>
                        <a:spcAft>
                          <a:spcPts val="0"/>
                        </a:spcAft>
                        <a:buClrTx/>
                        <a:buSzTx/>
                        <a:buFontTx/>
                        <a:buNone/>
                        <a:tabLst/>
                        <a:defRPr/>
                      </a:pPr>
                      <a:r>
                        <a:rPr kumimoji="0" lang="en-US" sz="1800" b="0" i="0" u="none" strike="noStrike" kern="1200" cap="none" spc="0" normalizeH="0" baseline="0" noProof="0" dirty="0" smtClean="0">
                          <a:ln>
                            <a:noFill/>
                          </a:ln>
                          <a:solidFill>
                            <a:srgbClr val="FF0000"/>
                          </a:solidFill>
                          <a:effectLst/>
                          <a:uLnTx/>
                          <a:uFillTx/>
                          <a:latin typeface="+mn-lt"/>
                          <a:ea typeface="+mn-ea"/>
                          <a:cs typeface="+mn-cs"/>
                        </a:rPr>
                        <a:t>Z668</a:t>
                      </a:r>
                      <a:r>
                        <a:rPr kumimoji="0" lang="en-US" sz="1800" b="0" i="0" u="none" strike="noStrike" kern="1200" cap="none" spc="0" normalizeH="0" baseline="0" noProof="0" dirty="0" smtClean="0">
                          <a:ln>
                            <a:noFill/>
                          </a:ln>
                          <a:solidFill>
                            <a:prstClr val="black"/>
                          </a:solidFill>
                          <a:effectLst/>
                          <a:uLnTx/>
                          <a:uFillTx/>
                          <a:latin typeface="+mn-lt"/>
                          <a:ea typeface="+mn-ea"/>
                          <a:cs typeface="+mn-cs"/>
                        </a:rPr>
                        <a:t>.</a:t>
                      </a:r>
                      <a:r>
                        <a:rPr kumimoji="0" lang="en-US" sz="1800" b="0" i="0" u="none" strike="noStrike" kern="1200" cap="none" spc="0" normalizeH="0" baseline="0" noProof="0" dirty="0" smtClean="0">
                          <a:ln>
                            <a:noFill/>
                          </a:ln>
                          <a:solidFill>
                            <a:srgbClr val="00B0F0"/>
                          </a:solidFill>
                          <a:effectLst/>
                          <a:uLnTx/>
                          <a:uFillTx/>
                          <a:latin typeface="+mn-lt"/>
                          <a:ea typeface="+mn-ea"/>
                          <a:cs typeface="+mn-cs"/>
                        </a:rPr>
                        <a:t>T635</a:t>
                      </a:r>
                      <a:r>
                        <a:rPr kumimoji="0" lang="en-US" sz="1800" b="0" i="0" u="none" strike="noStrike" kern="1200" cap="none" spc="0" normalizeH="0" baseline="0" noProof="0" dirty="0" smtClean="0">
                          <a:ln>
                            <a:noFill/>
                          </a:ln>
                          <a:solidFill>
                            <a:prstClr val="black"/>
                          </a:solidFill>
                          <a:effectLst/>
                          <a:uLnTx/>
                          <a:uFillTx/>
                          <a:latin typeface="+mn-lt"/>
                          <a:ea typeface="+mn-ea"/>
                          <a:cs typeface="+mn-cs"/>
                        </a:rPr>
                        <a:t> Library instruction  by Todd</a:t>
                      </a:r>
                      <a:r>
                        <a:rPr kumimoji="0" lang="en-US" sz="1800" b="0" i="0" u="none" strike="noStrike" kern="1200" cap="none" spc="0" normalizeH="0" baseline="0" noProof="0" smtClean="0">
                          <a:ln>
                            <a:noFill/>
                          </a:ln>
                          <a:solidFill>
                            <a:prstClr val="black"/>
                          </a:solidFill>
                          <a:effectLst/>
                          <a:uLnTx/>
                          <a:uFillTx/>
                          <a:latin typeface="+mn-lt"/>
                          <a:ea typeface="+mn-ea"/>
                          <a:cs typeface="+mn-cs"/>
                        </a:rPr>
                        <a:t>, </a:t>
                      </a:r>
                      <a:r>
                        <a:rPr kumimoji="0" lang="en-US" sz="1800" b="0" i="0" u="none" strike="noStrike" kern="1200" cap="none" spc="0" normalizeH="0" baseline="0" noProof="0" smtClean="0">
                          <a:ln>
                            <a:noFill/>
                          </a:ln>
                          <a:solidFill>
                            <a:prstClr val="black"/>
                          </a:solidFill>
                          <a:effectLst/>
                          <a:uLnTx/>
                          <a:uFillTx/>
                          <a:latin typeface="+mn-lt"/>
                          <a:ea typeface="+mn-ea"/>
                          <a:cs typeface="+mn-cs"/>
                        </a:rPr>
                        <a:t>P.  (</a:t>
                      </a:r>
                      <a:r>
                        <a:rPr kumimoji="0" lang="en-US" sz="1800" b="0" i="0" u="none" strike="noStrike" kern="1200" cap="none" spc="0" normalizeH="0" baseline="0" noProof="0" dirty="0" smtClean="0">
                          <a:ln>
                            <a:noFill/>
                          </a:ln>
                          <a:solidFill>
                            <a:srgbClr val="FF0000"/>
                          </a:solidFill>
                          <a:effectLst/>
                          <a:uLnTx/>
                          <a:uFillTx/>
                          <a:latin typeface="+mn-lt"/>
                          <a:ea typeface="+mn-ea"/>
                          <a:cs typeface="+mn-cs"/>
                        </a:rPr>
                        <a:t>Z668 Library education</a:t>
                      </a:r>
                      <a:r>
                        <a:rPr kumimoji="0" lang="en-US" sz="18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800" b="0" i="0" u="none" strike="noStrike" kern="1200" cap="none" spc="0" normalizeH="0" baseline="0" noProof="0" dirty="0" smtClean="0">
                          <a:ln>
                            <a:noFill/>
                          </a:ln>
                          <a:solidFill>
                            <a:srgbClr val="00B0F0"/>
                          </a:solidFill>
                          <a:effectLst/>
                          <a:uLnTx/>
                          <a:uFillTx/>
                          <a:latin typeface="+mn-lt"/>
                          <a:ea typeface="+mn-ea"/>
                          <a:cs typeface="+mn-cs"/>
                        </a:rPr>
                        <a:t>T635 </a:t>
                      </a:r>
                      <a:r>
                        <a:rPr kumimoji="0" lang="en-US" sz="1800" b="0" i="0" u="none" strike="noStrike" kern="1200" cap="none" spc="0" normalizeH="0" baseline="0" noProof="0" smtClean="0">
                          <a:ln>
                            <a:noFill/>
                          </a:ln>
                          <a:solidFill>
                            <a:srgbClr val="00B0F0"/>
                          </a:solidFill>
                          <a:effectLst/>
                          <a:uLnTx/>
                          <a:uFillTx/>
                          <a:latin typeface="+mn-lt"/>
                          <a:ea typeface="+mn-ea"/>
                          <a:cs typeface="+mn-cs"/>
                        </a:rPr>
                        <a:t>Todd</a:t>
                      </a:r>
                      <a:r>
                        <a:rPr kumimoji="0" lang="en-US" sz="1800" b="0" i="0" u="none" strike="noStrike" kern="1200" cap="none" spc="0" normalizeH="0" baseline="0" noProof="0" smtClean="0">
                          <a:ln>
                            <a:noFill/>
                          </a:ln>
                          <a:solidFill>
                            <a:srgbClr val="00B0F0"/>
                          </a:solidFill>
                          <a:effectLst/>
                          <a:uLnTx/>
                          <a:uFillTx/>
                          <a:latin typeface="+mn-lt"/>
                          <a:ea typeface="+mn-ea"/>
                          <a:cs typeface="+mn-cs"/>
                        </a:rPr>
                        <a:t>, P</a:t>
                      </a:r>
                      <a:r>
                        <a:rPr kumimoji="0" lang="en-US" sz="1800" b="0" i="0" u="none" strike="noStrike" kern="1200" cap="none" spc="0" normalizeH="0" baseline="0" noProof="0" smtClean="0">
                          <a:ln>
                            <a:noFill/>
                          </a:ln>
                          <a:solidFill>
                            <a:prstClr val="black"/>
                          </a:solidFill>
                          <a:effectLst/>
                          <a:uLnTx/>
                          <a:uFillTx/>
                          <a:latin typeface="+mn-lt"/>
                          <a:ea typeface="+mn-ea"/>
                          <a:cs typeface="+mn-cs"/>
                        </a:rPr>
                        <a:t>.)</a:t>
                      </a:r>
                      <a:endParaRPr kumimoji="0" lang="en-US" sz="16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150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Cutter numbers consist of the first letter of the author's name and a number (1 – 3 digits)  that reflects the position of the particular name in the alphabetical sequence of all names starting with the letter.  There is a big book with a listing of Cutter numbers, for example, also on the Web, e.g. </a:t>
                      </a:r>
                      <a:r>
                        <a:rPr kumimoji="0" lang="en-US" sz="1800" b="0" i="0" u="none" strike="noStrike" kern="1200" cap="none" spc="0" normalizeH="0" baseline="0" noProof="0" dirty="0" smtClean="0">
                          <a:ln>
                            <a:noFill/>
                          </a:ln>
                          <a:solidFill>
                            <a:prstClr val="black"/>
                          </a:solidFill>
                          <a:effectLst/>
                          <a:uLnTx/>
                          <a:uFillTx/>
                          <a:latin typeface="+mn-lt"/>
                          <a:ea typeface="+mn-ea"/>
                          <a:cs typeface="+mn-cs"/>
                          <a:hlinkClick r:id="rId4"/>
                        </a:rPr>
                        <a:t>http://203.241.185.12/asd/board/Author/upfile/abcd.htm</a:t>
                      </a:r>
                      <a:endParaRPr kumimoji="0" lang="en-US" sz="18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smtClean="0"/>
                        <a:t>With computer-assisted cataloging, the system finds the </a:t>
                      </a:r>
                      <a:r>
                        <a:rPr lang="en-US" sz="1800" baseline="0" smtClean="0"/>
                        <a:t>Cutter </a:t>
                      </a:r>
                      <a:r>
                        <a:rPr lang="en-US" sz="1800" baseline="0" smtClean="0"/>
                        <a:t>number.</a:t>
                      </a:r>
                      <a:endParaRPr lang="en-US" sz="18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600" b="1" dirty="0" smtClean="0">
                        <a:solidFill>
                          <a:srgbClr val="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r>
              <a:tr h="1270848">
                <a:tc>
                  <a:txBody>
                    <a:bodyPr/>
                    <a:lstStyle/>
                    <a:p>
                      <a:pPr>
                        <a:tabLst>
                          <a:tab pos="1260475" algn="l"/>
                          <a:tab pos="1431925" algn="l"/>
                        </a:tabLst>
                      </a:pPr>
                      <a:endParaRPr lang="en-US" sz="600" dirty="0" smtClean="0"/>
                    </a:p>
                    <a:p>
                      <a:pPr>
                        <a:tabLst>
                          <a:tab pos="1260475" algn="l"/>
                          <a:tab pos="1431925" algn="l"/>
                        </a:tabLst>
                      </a:pPr>
                      <a:r>
                        <a:rPr lang="en-US" dirty="0" smtClean="0"/>
                        <a:t>Tocq 		T632</a:t>
                      </a:r>
                    </a:p>
                    <a:p>
                      <a:pPr>
                        <a:tabLst>
                          <a:tab pos="1260475" algn="l"/>
                          <a:tab pos="1431925" algn="l"/>
                        </a:tabLst>
                      </a:pPr>
                      <a:r>
                        <a:rPr lang="en-US" dirty="0" smtClean="0"/>
                        <a:t>Tod 		T633 </a:t>
                      </a:r>
                    </a:p>
                    <a:p>
                      <a:pPr>
                        <a:tabLst>
                          <a:tab pos="1260475" algn="l"/>
                          <a:tab pos="1431925" algn="l"/>
                        </a:tabLst>
                      </a:pPr>
                      <a:r>
                        <a:rPr lang="en-US" dirty="0" smtClean="0"/>
                        <a:t>Todd,  G.		T634</a:t>
                      </a:r>
                    </a:p>
                    <a:p>
                      <a:pPr>
                        <a:tabLst>
                          <a:tab pos="1260475" algn="l"/>
                          <a:tab pos="1431925" algn="l"/>
                        </a:tabLst>
                      </a:pPr>
                      <a:r>
                        <a:rPr lang="en-US" dirty="0" smtClean="0"/>
                        <a:t>Todd, M.		T635</a:t>
                      </a:r>
                      <a:endParaRPr lang="en-US" sz="1400" b="1" dirty="0" smtClean="0">
                        <a:solidFill>
                          <a:srgbClr val="000000"/>
                        </a:solidFill>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tab pos="1371600" algn="l"/>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Todd, S. 	T636</a:t>
                      </a:r>
                    </a:p>
                    <a:p>
                      <a:pPr marL="0" marR="0" lvl="0" indent="0" algn="l" defTabSz="914400" rtl="0" eaLnBrk="1" fontAlgn="auto" latinLnBrk="0" hangingPunct="1">
                        <a:lnSpc>
                          <a:spcPct val="100000"/>
                        </a:lnSpc>
                        <a:spcBef>
                          <a:spcPts val="0"/>
                        </a:spcBef>
                        <a:spcAft>
                          <a:spcPts val="0"/>
                        </a:spcAft>
                        <a:buClrTx/>
                        <a:buSzTx/>
                        <a:buFontTx/>
                        <a:buNone/>
                        <a:tabLst>
                          <a:tab pos="1371600" algn="l"/>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Tode	T637 </a:t>
                      </a:r>
                    </a:p>
                    <a:p>
                      <a:pPr marL="0" marR="0" lvl="0" indent="0" algn="l" defTabSz="914400" rtl="0" eaLnBrk="1" fontAlgn="auto" latinLnBrk="0" hangingPunct="1">
                        <a:lnSpc>
                          <a:spcPct val="100000"/>
                        </a:lnSpc>
                        <a:spcBef>
                          <a:spcPts val="0"/>
                        </a:spcBef>
                        <a:spcAft>
                          <a:spcPts val="0"/>
                        </a:spcAft>
                        <a:buClrTx/>
                        <a:buSzTx/>
                        <a:buFontTx/>
                        <a:buNone/>
                        <a:tabLst>
                          <a:tab pos="1371600" algn="l"/>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Todh 	T638 </a:t>
                      </a:r>
                    </a:p>
                    <a:p>
                      <a:pPr marL="0" marR="0" lvl="0" indent="0" algn="l" defTabSz="914400" rtl="0" eaLnBrk="1" fontAlgn="auto" latinLnBrk="0" hangingPunct="1">
                        <a:lnSpc>
                          <a:spcPct val="100000"/>
                        </a:lnSpc>
                        <a:spcBef>
                          <a:spcPts val="0"/>
                        </a:spcBef>
                        <a:spcAft>
                          <a:spcPts val="0"/>
                        </a:spcAft>
                        <a:buClrTx/>
                        <a:buSzTx/>
                        <a:buFontTx/>
                        <a:buNone/>
                        <a:tabLst>
                          <a:tab pos="1371600" algn="l"/>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Todl	T639</a:t>
                      </a:r>
                      <a:endParaRPr lang="en-US" sz="1400" b="1" dirty="0" smtClean="0">
                        <a:solidFill>
                          <a:srgbClr val="000000"/>
                        </a:solidFill>
                      </a:endParaRPr>
                    </a:p>
                  </a:txBody>
                  <a:tcPr marT="13716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2837359"/>
              </p:ext>
            </p:extLst>
          </p:nvPr>
        </p:nvGraphicFramePr>
        <p:xfrm>
          <a:off x="381000" y="228600"/>
          <a:ext cx="8839200" cy="396240"/>
        </p:xfrm>
        <a:graphic>
          <a:graphicData uri="http://schemas.openxmlformats.org/drawingml/2006/table">
            <a:tbl>
              <a:tblPr firstRow="1" bandRow="1">
                <a:tableStyleId>{5C22544A-7EE6-4342-B048-85BDC9FD1C3A}</a:tableStyleId>
              </a:tblPr>
              <a:tblGrid>
                <a:gridCol w="8839200"/>
              </a:tblGrid>
              <a:tr h="370840">
                <a:tc>
                  <a:txBody>
                    <a:bodyPr/>
                    <a:lstStyle/>
                    <a:p>
                      <a:pPr algn="ctr"/>
                      <a:r>
                        <a:rPr lang="en-US" sz="2000" smtClean="0">
                          <a:solidFill>
                            <a:schemeClr val="tx1"/>
                          </a:solidFill>
                        </a:rPr>
                        <a:t>1.</a:t>
                      </a:r>
                      <a:r>
                        <a:rPr lang="en-US" sz="2000" baseline="0" smtClean="0">
                          <a:solidFill>
                            <a:schemeClr val="tx1"/>
                          </a:solidFill>
                        </a:rPr>
                        <a:t>  </a:t>
                      </a:r>
                      <a:r>
                        <a:rPr lang="en-US" sz="2000" smtClean="0">
                          <a:solidFill>
                            <a:schemeClr val="tx1"/>
                          </a:solidFill>
                        </a:rPr>
                        <a:t>LCC </a:t>
                      </a:r>
                      <a:r>
                        <a:rPr lang="en-US" sz="2000" smtClean="0">
                          <a:solidFill>
                            <a:schemeClr val="tx1"/>
                          </a:solidFill>
                        </a:rPr>
                        <a:t>General </a:t>
                      </a:r>
                      <a:r>
                        <a:rPr lang="en-US" sz="2000" smtClean="0">
                          <a:solidFill>
                            <a:schemeClr val="tx1"/>
                          </a:solidFill>
                        </a:rPr>
                        <a:t>introduction. Call numbers</a:t>
                      </a:r>
                      <a:r>
                        <a:rPr lang="en-US" sz="2000" b="0" baseline="0" smtClean="0">
                          <a:solidFill>
                            <a:schemeClr val="tx1"/>
                          </a:solidFill>
                        </a:rPr>
                        <a:t>, </a:t>
                      </a:r>
                      <a:r>
                        <a:rPr lang="en-US" sz="2000" b="0" baseline="0" dirty="0" smtClean="0">
                          <a:solidFill>
                            <a:schemeClr val="tx1"/>
                          </a:solidFill>
                        </a:rPr>
                        <a:t>cont.</a:t>
                      </a:r>
                      <a:endParaRPr lang="en-US" sz="2000" dirty="0">
                        <a:solidFill>
                          <a:schemeClr val="tx1"/>
                        </a:solidFill>
                      </a:endParaRPr>
                    </a:p>
                  </a:txBody>
                  <a:tcPr>
                    <a:noFill/>
                  </a:tcPr>
                </a:tc>
              </a:tr>
            </a:tbl>
          </a:graphicData>
        </a:graphic>
      </p:graphicFrame>
      <p:pic>
        <p:nvPicPr>
          <p:cNvPr id="9" name="~PP49.WAV">
            <a:hlinkClick r:id="" action="ppaction://media"/>
          </p:cNvPr>
          <p:cNvPicPr>
            <a:picLocks noChangeAspect="1"/>
          </p:cNvPicPr>
          <p:nvPr>
            <a:audioFile r:link="rId1"/>
            <p:extLst>
              <p:ext uri="{DAA4B4D4-6D71-4841-9C94-3DE7FCFB9230}">
                <p14:media xmlns:p14="http://schemas.microsoft.com/office/powerpoint/2010/main" r:embed="rId2">
                  <p14:trim st="5000"/>
                </p14:media>
              </p:ext>
            </p:extLst>
          </p:nvPr>
        </p:nvPicPr>
        <p:blipFill>
          <a:blip r:embed="rId5" cstate="print"/>
          <a:stretch>
            <a:fillRect/>
          </a:stretch>
        </p:blipFill>
        <p:spPr>
          <a:xfrm>
            <a:off x="11268551" y="5943600"/>
            <a:ext cx="449263" cy="4492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1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z="1800" b="1">
                <a:solidFill>
                  <a:schemeClr val="tx1"/>
                </a:solidFill>
              </a:rPr>
              <a:pPr/>
              <a:t>7</a:t>
            </a:fld>
            <a:endParaRPr lang="en-US" sz="18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105098028"/>
              </p:ext>
            </p:extLst>
          </p:nvPr>
        </p:nvGraphicFramePr>
        <p:xfrm>
          <a:off x="381000" y="914400"/>
          <a:ext cx="8001000" cy="5562600"/>
        </p:xfrm>
        <a:graphic>
          <a:graphicData uri="http://schemas.openxmlformats.org/drawingml/2006/table">
            <a:tbl>
              <a:tblPr firstRow="1" bandRow="1">
                <a:tableStyleId>{5C22544A-7EE6-4342-B048-85BDC9FD1C3A}</a:tableStyleId>
              </a:tblPr>
              <a:tblGrid>
                <a:gridCol w="8001000"/>
              </a:tblGrid>
              <a:tr h="463550">
                <a:tc>
                  <a:txBody>
                    <a:bodyPr/>
                    <a:lstStyle/>
                    <a:p>
                      <a:pPr marL="0" marR="0" indent="0" algn="ctr" defTabSz="914400" rtl="0" eaLnBrk="1" fontAlgn="auto" latinLnBrk="0" hangingPunct="1">
                        <a:lnSpc>
                          <a:spcPct val="100000"/>
                        </a:lnSpc>
                        <a:spcBef>
                          <a:spcPts val="800"/>
                        </a:spcBef>
                        <a:spcAft>
                          <a:spcPts val="0"/>
                        </a:spcAft>
                        <a:buClrTx/>
                        <a:buSzTx/>
                        <a:buFontTx/>
                        <a:buNone/>
                        <a:tabLst/>
                        <a:defRPr/>
                      </a:pPr>
                      <a:r>
                        <a:rPr lang="en-US" sz="1800" b="1" dirty="0" smtClean="0">
                          <a:solidFill>
                            <a:srgbClr val="000000"/>
                          </a:solidFill>
                        </a:rPr>
                        <a:t>More on call numbers </a:t>
                      </a:r>
                      <a:r>
                        <a:rPr lang="en-US" sz="1800" b="0" dirty="0" smtClean="0">
                          <a:solidFill>
                            <a:schemeClr val="tx1"/>
                          </a:solidFill>
                        </a:rPr>
                        <a:t>[repeated from</a:t>
                      </a:r>
                      <a:r>
                        <a:rPr lang="en-US" sz="1800" b="0" baseline="0" dirty="0" smtClean="0">
                          <a:solidFill>
                            <a:schemeClr val="tx1"/>
                          </a:solidFill>
                        </a:rPr>
                        <a:t> </a:t>
                      </a:r>
                      <a:r>
                        <a:rPr lang="en-US" sz="1800" b="0" dirty="0" smtClean="0">
                          <a:solidFill>
                            <a:schemeClr val="tx1"/>
                          </a:solidFill>
                        </a:rPr>
                        <a:t>p.</a:t>
                      </a:r>
                      <a:r>
                        <a:rPr lang="en-US" sz="1800" b="0" baseline="0" dirty="0" smtClean="0">
                          <a:solidFill>
                            <a:schemeClr val="tx1"/>
                          </a:solidFill>
                        </a:rPr>
                        <a:t> </a:t>
                      </a:r>
                      <a:r>
                        <a:rPr lang="en-US" sz="1800" b="0" baseline="0" smtClean="0">
                          <a:solidFill>
                            <a:schemeClr val="tx1"/>
                          </a:solidFill>
                        </a:rPr>
                        <a:t>~</a:t>
                      </a:r>
                      <a:r>
                        <a:rPr lang="en-US" sz="1800" b="0" baseline="0" smtClean="0">
                          <a:solidFill>
                            <a:schemeClr val="tx1"/>
                          </a:solidFill>
                        </a:rPr>
                        <a:t>293]</a:t>
                      </a:r>
                      <a:endParaRPr lang="en-US" sz="1800" dirty="0" smtClean="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r h="5099050">
                <a:tc>
                  <a:txBody>
                    <a:bodyPr/>
                    <a:lstStyle/>
                    <a:p>
                      <a:endParaRPr lang="en-US" sz="600" baseline="0" dirty="0" smtClean="0"/>
                    </a:p>
                    <a:p>
                      <a:r>
                        <a:rPr lang="en-US" sz="1800" baseline="0" smtClean="0"/>
                        <a:t>When the </a:t>
                      </a:r>
                      <a:r>
                        <a:rPr lang="en-US" sz="1800" baseline="0" dirty="0" smtClean="0"/>
                        <a:t>developers of </a:t>
                      </a:r>
                      <a:r>
                        <a:rPr lang="en-US" sz="1800" baseline="0" smtClean="0"/>
                        <a:t>LCC </a:t>
                      </a:r>
                      <a:r>
                        <a:rPr lang="en-US" sz="1800" baseline="0" smtClean="0"/>
                        <a:t>ran </a:t>
                      </a:r>
                      <a:r>
                        <a:rPr lang="en-US" sz="1800" baseline="0" dirty="0" smtClean="0"/>
                        <a:t>out of class numbers for </a:t>
                      </a:r>
                      <a:r>
                        <a:rPr lang="en-US" sz="1800" baseline="0" smtClean="0"/>
                        <a:t>specific </a:t>
                      </a:r>
                      <a:r>
                        <a:rPr lang="en-US" sz="1800" baseline="0" smtClean="0"/>
                        <a:t>subdivisions, they thought of another use for Cutter numbers: </a:t>
                      </a:r>
                      <a:br>
                        <a:rPr lang="en-US" sz="1800" baseline="0" smtClean="0"/>
                      </a:br>
                      <a:r>
                        <a:rPr lang="en-US" sz="1800" baseline="0" smtClean="0"/>
                        <a:t>They </a:t>
                      </a:r>
                      <a:r>
                        <a:rPr lang="en-US" sz="1800" baseline="0" dirty="0" smtClean="0"/>
                        <a:t>simply arranged subdivisions alphabetically (not necessarily the best thing in a </a:t>
                      </a:r>
                      <a:r>
                        <a:rPr lang="en-US" sz="1800" b="1" i="1" baseline="0" dirty="0" smtClean="0"/>
                        <a:t>classification</a:t>
                      </a:r>
                      <a:r>
                        <a:rPr lang="en-US" sz="1800" i="1" baseline="0" dirty="0" smtClean="0"/>
                        <a:t>) </a:t>
                      </a:r>
                      <a:r>
                        <a:rPr lang="en-US" sz="1800" i="0" baseline="0" dirty="0" smtClean="0"/>
                        <a:t>and used a Cutter number beginning with the first letter of the subject to extend the class number.  For </a:t>
                      </a:r>
                      <a:r>
                        <a:rPr lang="en-US" sz="1800" i="0" baseline="0" smtClean="0"/>
                        <a:t>example</a:t>
                      </a:r>
                      <a:r>
                        <a:rPr lang="en-US" sz="1800" i="0" baseline="0" smtClean="0"/>
                        <a:t>,</a:t>
                      </a:r>
                      <a:endParaRPr lang="en-US" sz="1800" baseline="0" dirty="0" smtClean="0"/>
                    </a:p>
                    <a:p>
                      <a:pPr>
                        <a:spcBef>
                          <a:spcPts val="1200"/>
                        </a:spcBef>
                      </a:pPr>
                      <a:r>
                        <a:rPr lang="en-US" sz="1800" baseline="0" dirty="0" smtClean="0">
                          <a:solidFill>
                            <a:srgbClr val="FF0000"/>
                          </a:solidFill>
                        </a:rPr>
                        <a:t>Z695.1.</a:t>
                      </a:r>
                      <a:r>
                        <a:rPr lang="en-US" sz="1800" b="1" u="sng" baseline="0" dirty="0" smtClean="0">
                          <a:solidFill>
                            <a:srgbClr val="FF0000"/>
                          </a:solidFill>
                        </a:rPr>
                        <a:t>E3</a:t>
                      </a:r>
                      <a:r>
                        <a:rPr lang="en-US" sz="1800" baseline="0" dirty="0" smtClean="0">
                          <a:solidFill>
                            <a:srgbClr val="FF0000"/>
                          </a:solidFill>
                        </a:rPr>
                        <a:t> Subject cataloging.  Subject headings &gt; By subject A-Z &gt;</a:t>
                      </a:r>
                      <a:r>
                        <a:rPr lang="en-US" sz="1800" b="1" baseline="0" dirty="0" smtClean="0">
                          <a:solidFill>
                            <a:srgbClr val="FF0000"/>
                          </a:solidFill>
                        </a:rPr>
                        <a:t> </a:t>
                      </a:r>
                      <a:r>
                        <a:rPr lang="en-US" sz="1800" b="1" u="sng" baseline="0" dirty="0" smtClean="0">
                          <a:solidFill>
                            <a:srgbClr val="FF0000"/>
                          </a:solidFill>
                        </a:rPr>
                        <a:t>Education</a:t>
                      </a:r>
                    </a:p>
                    <a:p>
                      <a:pPr>
                        <a:spcBef>
                          <a:spcPts val="1200"/>
                        </a:spcBef>
                      </a:pPr>
                      <a:r>
                        <a:rPr lang="en-US" sz="1800" baseline="0" smtClean="0"/>
                        <a:t>This </a:t>
                      </a:r>
                      <a:r>
                        <a:rPr lang="en-US" sz="1800" baseline="0" dirty="0" smtClean="0"/>
                        <a:t>leads to complex call numbers, such as</a:t>
                      </a:r>
                    </a:p>
                    <a:p>
                      <a:pPr>
                        <a:spcBef>
                          <a:spcPts val="1200"/>
                        </a:spcBef>
                      </a:pPr>
                      <a:r>
                        <a:rPr lang="en-US" sz="1800" baseline="0" smtClean="0">
                          <a:solidFill>
                            <a:srgbClr val="FF0000"/>
                          </a:solidFill>
                        </a:rPr>
                        <a:t>Z695.1.E3</a:t>
                      </a:r>
                      <a:r>
                        <a:rPr lang="en-US" sz="1800" baseline="0" smtClean="0">
                          <a:solidFill>
                            <a:srgbClr val="00B0F0"/>
                          </a:solidFill>
                        </a:rPr>
                        <a:t>E34</a:t>
                      </a:r>
                      <a:r>
                        <a:rPr lang="en-US" sz="1800" baseline="0" smtClean="0"/>
                        <a:t>  </a:t>
                      </a:r>
                      <a:r>
                        <a:rPr lang="en-US" sz="1800" baseline="0" dirty="0" smtClean="0"/>
                        <a:t>Thesaurus of ERIC descriptors (</a:t>
                      </a:r>
                      <a:r>
                        <a:rPr lang="en-US" sz="1800" baseline="0" dirty="0" smtClean="0">
                          <a:solidFill>
                            <a:srgbClr val="00B0F0"/>
                          </a:solidFill>
                        </a:rPr>
                        <a:t>E34</a:t>
                      </a:r>
                      <a:r>
                        <a:rPr lang="en-US" sz="1800" baseline="0" dirty="0" smtClean="0"/>
                        <a:t> for ERIC, the corporate author)</a:t>
                      </a:r>
                    </a:p>
                    <a:p>
                      <a:endParaRPr lang="en-US" sz="1800" b="1" baseline="0" dirty="0" smtClean="0">
                        <a:solidFill>
                          <a:srgbClr val="000000"/>
                        </a:solidFill>
                      </a:endParaRPr>
                    </a:p>
                    <a:p>
                      <a:r>
                        <a:rPr lang="en-US" sz="1800" b="0" baseline="0" dirty="0" smtClean="0">
                          <a:solidFill>
                            <a:srgbClr val="000000"/>
                          </a:solidFill>
                        </a:rPr>
                        <a:t>Sometimes a class number has two Cutter numbers in a row</a:t>
                      </a:r>
                      <a:r>
                        <a:rPr lang="en-US" sz="1800" b="0" baseline="0" smtClean="0">
                          <a:solidFill>
                            <a:srgbClr val="000000"/>
                          </a:solidFill>
                        </a:rPr>
                        <a:t>; </a:t>
                      </a:r>
                      <a:r>
                        <a:rPr lang="en-US" sz="1800" b="0" baseline="0" smtClean="0">
                          <a:solidFill>
                            <a:srgbClr val="000000"/>
                          </a:solidFill>
                        </a:rPr>
                        <a:t/>
                      </a:r>
                      <a:br>
                        <a:rPr lang="en-US" sz="1800" b="0" baseline="0" smtClean="0">
                          <a:solidFill>
                            <a:srgbClr val="000000"/>
                          </a:solidFill>
                        </a:rPr>
                      </a:br>
                      <a:r>
                        <a:rPr lang="en-US" sz="1800" b="0" baseline="0" smtClean="0">
                          <a:solidFill>
                            <a:srgbClr val="000000"/>
                          </a:solidFill>
                        </a:rPr>
                        <a:t>the </a:t>
                      </a:r>
                      <a:r>
                        <a:rPr lang="en-US" sz="1800" b="0" baseline="0" dirty="0" smtClean="0">
                          <a:solidFill>
                            <a:srgbClr val="000000"/>
                          </a:solidFill>
                        </a:rPr>
                        <a:t>call numbers for books in that class then have three </a:t>
                      </a:r>
                      <a:r>
                        <a:rPr lang="en-US" sz="1800" b="0" baseline="0" smtClean="0">
                          <a:solidFill>
                            <a:srgbClr val="000000"/>
                          </a:solidFill>
                        </a:rPr>
                        <a:t>Cutter </a:t>
                      </a:r>
                      <a:r>
                        <a:rPr lang="en-US" sz="1800" b="0" baseline="0" smtClean="0">
                          <a:solidFill>
                            <a:srgbClr val="000000"/>
                          </a:solidFill>
                        </a:rPr>
                        <a:t>numbers.  </a:t>
                      </a:r>
                    </a:p>
                    <a:p>
                      <a:r>
                        <a:rPr lang="en-US" sz="1800" b="0" baseline="0" smtClean="0">
                          <a:solidFill>
                            <a:srgbClr val="000000"/>
                          </a:solidFill>
                        </a:rPr>
                        <a:t>The </a:t>
                      </a:r>
                      <a:r>
                        <a:rPr lang="en-US" sz="1800" b="0" baseline="0" dirty="0" smtClean="0">
                          <a:solidFill>
                            <a:srgbClr val="000000"/>
                          </a:solidFill>
                        </a:rPr>
                        <a:t>last Cutter number is for the author.</a:t>
                      </a:r>
                      <a:endParaRPr lang="en-US" sz="1400" b="0" dirty="0" smtClean="0">
                        <a:solidFill>
                          <a:srgbClr val="000000"/>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aphicFrame>
        <p:nvGraphicFramePr>
          <p:cNvPr id="8" name="Table 7"/>
          <p:cNvGraphicFramePr>
            <a:graphicFrameLocks noGrp="1"/>
          </p:cNvGraphicFramePr>
          <p:nvPr/>
        </p:nvGraphicFramePr>
        <p:xfrm>
          <a:off x="12192000" y="685800"/>
          <a:ext cx="3200402" cy="5105400"/>
        </p:xfrm>
        <a:graphic>
          <a:graphicData uri="http://schemas.openxmlformats.org/drawingml/2006/table">
            <a:tbl>
              <a:tblPr firstRow="1" bandRow="1">
                <a:tableStyleId>{5C22544A-7EE6-4342-B048-85BDC9FD1C3A}</a:tableStyleId>
              </a:tblPr>
              <a:tblGrid>
                <a:gridCol w="3200402"/>
              </a:tblGrid>
              <a:tr h="5105400">
                <a:tc>
                  <a:txBody>
                    <a:bodyPr/>
                    <a:lstStyle/>
                    <a:p>
                      <a:endParaRPr lang="en-US" sz="1400" b="0" baseline="0" dirty="0" smtClean="0">
                        <a:solidFill>
                          <a:srgbClr val="000000"/>
                        </a:solidFill>
                      </a:endParaRPr>
                    </a:p>
                    <a:p>
                      <a:endParaRPr lang="en-US" b="0" dirty="0" smtClean="0">
                        <a:solidFill>
                          <a:srgbClr val="000000"/>
                        </a:solidFill>
                      </a:endParaRPr>
                    </a:p>
                  </a:txBody>
                  <a:tcPr>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631166266"/>
              </p:ext>
            </p:extLst>
          </p:nvPr>
        </p:nvGraphicFramePr>
        <p:xfrm>
          <a:off x="457200" y="228600"/>
          <a:ext cx="7924800" cy="396240"/>
        </p:xfrm>
        <a:graphic>
          <a:graphicData uri="http://schemas.openxmlformats.org/drawingml/2006/table">
            <a:tbl>
              <a:tblPr firstRow="1" bandRow="1">
                <a:tableStyleId>{5C22544A-7EE6-4342-B048-85BDC9FD1C3A}</a:tableStyleId>
              </a:tblPr>
              <a:tblGrid>
                <a:gridCol w="7924800"/>
              </a:tblGrid>
              <a:tr h="370840">
                <a:tc>
                  <a:txBody>
                    <a:bodyPr/>
                    <a:lstStyle/>
                    <a:p>
                      <a:pPr algn="ctr"/>
                      <a:r>
                        <a:rPr lang="en-US" sz="2000" smtClean="0">
                          <a:solidFill>
                            <a:schemeClr val="tx1"/>
                          </a:solidFill>
                        </a:rPr>
                        <a:t>1.</a:t>
                      </a:r>
                      <a:r>
                        <a:rPr lang="en-US" sz="2000" baseline="0" smtClean="0">
                          <a:solidFill>
                            <a:schemeClr val="tx1"/>
                          </a:solidFill>
                        </a:rPr>
                        <a:t>  </a:t>
                      </a:r>
                      <a:r>
                        <a:rPr lang="en-US" sz="2000" smtClean="0">
                          <a:solidFill>
                            <a:schemeClr val="tx1"/>
                          </a:solidFill>
                        </a:rPr>
                        <a:t>LCC </a:t>
                      </a:r>
                      <a:r>
                        <a:rPr lang="en-US" sz="2000" smtClean="0">
                          <a:solidFill>
                            <a:schemeClr val="tx1"/>
                          </a:solidFill>
                        </a:rPr>
                        <a:t>General </a:t>
                      </a:r>
                      <a:r>
                        <a:rPr lang="en-US" sz="2000" smtClean="0">
                          <a:solidFill>
                            <a:schemeClr val="tx1"/>
                          </a:solidFill>
                        </a:rPr>
                        <a:t>introduction Call numbers</a:t>
                      </a:r>
                      <a:r>
                        <a:rPr lang="en-US" sz="2000" b="0" baseline="0" smtClean="0">
                          <a:solidFill>
                            <a:schemeClr val="tx1"/>
                          </a:solidFill>
                        </a:rPr>
                        <a:t>, </a:t>
                      </a:r>
                      <a:r>
                        <a:rPr lang="en-US" sz="2000" b="0" baseline="0" dirty="0" smtClean="0">
                          <a:solidFill>
                            <a:schemeClr val="tx1"/>
                          </a:solidFill>
                        </a:rPr>
                        <a:t>cont. </a:t>
                      </a:r>
                      <a:endParaRPr lang="en-US" sz="2000" dirty="0">
                        <a:solidFill>
                          <a:schemeClr val="tx1"/>
                        </a:solidFill>
                      </a:endParaRPr>
                    </a:p>
                  </a:txBody>
                  <a:tcPr>
                    <a:noFill/>
                  </a:tcPr>
                </a:tc>
              </a:tr>
            </a:tbl>
          </a:graphicData>
        </a:graphic>
      </p:graphicFrame>
      <p:pic>
        <p:nvPicPr>
          <p:cNvPr id="9" name="~PP1801.WAV">
            <a:hlinkClick r:id="" action="ppaction://media"/>
          </p:cNvPr>
          <p:cNvPicPr>
            <a:picLocks noChangeAspect="1"/>
          </p:cNvPicPr>
          <p:nvPr>
            <a:audioFile r:link="rId1"/>
            <p:extLst>
              <p:ext uri="{DAA4B4D4-6D71-4841-9C94-3DE7FCFB9230}">
                <p14:media xmlns:p14="http://schemas.microsoft.com/office/powerpoint/2010/main" r:embed="rId2">
                  <p14:trim st="2000"/>
                </p14:media>
              </p:ext>
            </p:extLst>
          </p:nvPr>
        </p:nvPicPr>
        <p:blipFill>
          <a:blip r:embed="rId4" cstate="print"/>
          <a:stretch>
            <a:fillRect/>
          </a:stretch>
        </p:blipFill>
        <p:spPr>
          <a:xfrm>
            <a:off x="12268200" y="5829617"/>
            <a:ext cx="449263" cy="4492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80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z="1800" b="1">
                <a:solidFill>
                  <a:schemeClr val="tx1"/>
                </a:solidFill>
              </a:rPr>
              <a:pPr/>
              <a:t>8</a:t>
            </a:fld>
            <a:endParaRPr lang="en-US" sz="18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013767627"/>
              </p:ext>
            </p:extLst>
          </p:nvPr>
        </p:nvGraphicFramePr>
        <p:xfrm>
          <a:off x="304800" y="1066800"/>
          <a:ext cx="10896600" cy="5334000"/>
        </p:xfrm>
        <a:graphic>
          <a:graphicData uri="http://schemas.openxmlformats.org/drawingml/2006/table">
            <a:tbl>
              <a:tblPr firstRow="1" bandRow="1">
                <a:tableStyleId>{5C22544A-7EE6-4342-B048-85BDC9FD1C3A}</a:tableStyleId>
              </a:tblPr>
              <a:tblGrid>
                <a:gridCol w="10896600"/>
              </a:tblGrid>
              <a:tr h="1600200">
                <a:tc>
                  <a:txBody>
                    <a:bodyPr/>
                    <a:lstStyle/>
                    <a:p>
                      <a:pPr marL="136525" marR="0" lvl="0" indent="-161925" algn="l" defTabSz="914400" rtl="0" eaLnBrk="1" fontAlgn="auto" latinLnBrk="0" hangingPunct="1">
                        <a:lnSpc>
                          <a:spcPct val="100000"/>
                        </a:lnSpc>
                        <a:spcBef>
                          <a:spcPts val="1500"/>
                        </a:spcBef>
                        <a:spcAft>
                          <a:spcPts val="0"/>
                        </a:spcAft>
                        <a:buClrTx/>
                        <a:buSzTx/>
                        <a:buFontTx/>
                        <a:buNone/>
                        <a:tabLst/>
                        <a:defRPr/>
                      </a:pPr>
                      <a:r>
                        <a:rPr kumimoji="0" lang="en-US" sz="1800" b="1" i="0" u="none" strike="noStrike" kern="1200" cap="none" spc="0" normalizeH="0" baseline="0" noProof="0" smtClean="0">
                          <a:ln>
                            <a:noFill/>
                          </a:ln>
                          <a:solidFill>
                            <a:prstClr val="black"/>
                          </a:solidFill>
                          <a:effectLst/>
                          <a:uLnTx/>
                          <a:uFillTx/>
                          <a:latin typeface="+mn-lt"/>
                          <a:ea typeface="+mn-ea"/>
                          <a:cs typeface="+mn-cs"/>
                        </a:rPr>
                        <a:t>Slides 11 – 19 guide you through an examination of LCC classes H and Z                                                           No audio</a:t>
                      </a:r>
                      <a:endParaRPr lang="en-US" sz="2400" b="1" baseline="0" smtClean="0">
                        <a:solidFill>
                          <a:schemeClr val="tx1"/>
                        </a:solidFill>
                      </a:endParaRPr>
                    </a:p>
                    <a:p>
                      <a:pPr marL="136525" indent="-161925">
                        <a:spcBef>
                          <a:spcPts val="1500"/>
                        </a:spcBef>
                      </a:pPr>
                      <a:r>
                        <a:rPr lang="en-US" sz="2400" b="1" baseline="0" smtClean="0">
                          <a:solidFill>
                            <a:schemeClr val="tx1"/>
                          </a:solidFill>
                        </a:rPr>
                        <a:t>Preparation</a:t>
                      </a:r>
                      <a:endParaRPr lang="en-US" sz="1800" b="1" baseline="0" smtClean="0">
                        <a:solidFill>
                          <a:schemeClr val="tx1"/>
                        </a:solidFill>
                      </a:endParaRPr>
                    </a:p>
                    <a:p>
                      <a:pPr marL="136525" indent="-161925">
                        <a:spcBef>
                          <a:spcPts val="1200"/>
                        </a:spcBef>
                      </a:pPr>
                      <a:r>
                        <a:rPr lang="en-US" sz="1800" b="1" baseline="0" smtClean="0">
                          <a:solidFill>
                            <a:schemeClr val="tx1"/>
                          </a:solidFill>
                        </a:rPr>
                        <a:t>Optional: Open the web page with the LCC outline, </a:t>
                      </a:r>
                      <a:r>
                        <a:rPr lang="en-US" sz="1800" b="0" baseline="0" smtClean="0">
                          <a:solidFill>
                            <a:schemeClr val="tx1"/>
                          </a:solidFill>
                          <a:hlinkClick r:id="rId2"/>
                        </a:rPr>
                        <a:t>www.loc.gov/catdir/cpso/lcco/lcco.html</a:t>
                      </a:r>
                      <a:endParaRPr lang="en-US" sz="1800" b="0" kern="1200" baseline="0" smtClean="0">
                        <a:solidFill>
                          <a:schemeClr val="tx1"/>
                        </a:solidFill>
                        <a:latin typeface="+mn-lt"/>
                        <a:ea typeface="+mn-ea"/>
                        <a:cs typeface="+mn-cs"/>
                      </a:endParaRPr>
                    </a:p>
                    <a:p>
                      <a:pPr marL="136525" indent="-161925">
                        <a:spcBef>
                          <a:spcPts val="1200"/>
                        </a:spcBef>
                      </a:pPr>
                      <a:r>
                        <a:rPr lang="en-US" sz="1800" b="1" baseline="0" smtClean="0">
                          <a:solidFill>
                            <a:schemeClr val="tx1"/>
                          </a:solidFill>
                        </a:rPr>
                        <a:t>Make sure you downloaded the</a:t>
                      </a:r>
                      <a:r>
                        <a:rPr lang="en-US" sz="1800" b="0" baseline="0" smtClean="0">
                          <a:solidFill>
                            <a:schemeClr val="tx1"/>
                          </a:solidFill>
                        </a:rPr>
                        <a:t> </a:t>
                      </a:r>
                      <a:r>
                        <a:rPr lang="en-US" sz="1800" b="0" baseline="0" smtClean="0">
                          <a:solidFill>
                            <a:schemeClr val="tx1"/>
                          </a:solidFill>
                        </a:rPr>
                        <a:t>pdf </a:t>
                      </a:r>
                      <a:r>
                        <a:rPr lang="en-US" sz="1800" b="0" baseline="0" smtClean="0">
                          <a:solidFill>
                            <a:schemeClr val="tx1"/>
                          </a:solidFill>
                        </a:rPr>
                        <a:t>with the LCC excerpts for this lecture, open in Adobe Acrobate Reader</a:t>
                      </a:r>
                      <a:br>
                        <a:rPr lang="en-US" sz="1800" b="0" baseline="0" smtClean="0">
                          <a:solidFill>
                            <a:schemeClr val="tx1"/>
                          </a:solidFill>
                        </a:rPr>
                      </a:br>
                      <a:r>
                        <a:rPr lang="en-US" sz="1800" b="0" baseline="0" smtClean="0">
                          <a:solidFill>
                            <a:schemeClr val="tx1"/>
                          </a:solidFill>
                          <a:hlinkClick r:id="rId3"/>
                        </a:rPr>
                        <a:t>www.dsoergel.com/UBLIS571DS-11.2-2Lecture11.2InClassExerciseLCC-Excerpts.pdf</a:t>
                      </a:r>
                      <a:endParaRPr lang="en-US" sz="1800" b="0" baseline="0" dirty="0" smtClean="0">
                        <a:solidFill>
                          <a:schemeClr val="tx1"/>
                        </a:solidFill>
                      </a:endParaRPr>
                    </a:p>
                    <a:p>
                      <a:pPr marL="136525" indent="-161925"/>
                      <a:r>
                        <a:rPr lang="en-US" sz="1800" b="0" baseline="0" smtClean="0">
                          <a:solidFill>
                            <a:schemeClr val="tx1"/>
                          </a:solidFill>
                        </a:rPr>
                        <a:t>	</a:t>
                      </a:r>
                      <a:r>
                        <a:rPr lang="en-US" sz="1800" b="0" i="0" baseline="0" smtClean="0">
                          <a:solidFill>
                            <a:schemeClr val="tx1"/>
                          </a:solidFill>
                          <a:sym typeface="WP MathA"/>
                        </a:rPr>
                        <a:t>The pdf is searchable (Ctrl-F), so you can search for any word in caption and for the digit part of any class number. (LCC does not include letter part of the class number; the letter part is just in the header).</a:t>
                      </a:r>
                    </a:p>
                    <a:p>
                      <a:pPr marL="136525" indent="-161925">
                        <a:spcBef>
                          <a:spcPts val="1200"/>
                        </a:spcBef>
                      </a:pPr>
                      <a:r>
                        <a:rPr lang="en-US" sz="1800" baseline="0" smtClean="0">
                          <a:solidFill>
                            <a:schemeClr val="tx1"/>
                          </a:solidFill>
                        </a:rPr>
                        <a:t>Note: Alt-Tab lets you easily switch between PowerPoint and Acrobat Reader. The PowerPoint audio continues</a:t>
                      </a:r>
                    </a:p>
                    <a:p>
                      <a:pPr marL="136525" indent="-161925" algn="l" defTabSz="914400" rtl="0" eaLnBrk="1" latinLnBrk="0" hangingPunct="1">
                        <a:spcBef>
                          <a:spcPts val="2100"/>
                        </a:spcBef>
                      </a:pPr>
                      <a:r>
                        <a:rPr lang="en-US" sz="2400" b="1" kern="1200" baseline="0" smtClean="0">
                          <a:solidFill>
                            <a:schemeClr val="tx1"/>
                          </a:solidFill>
                          <a:latin typeface="+mn-lt"/>
                          <a:ea typeface="+mn-ea"/>
                          <a:cs typeface="+mn-cs"/>
                        </a:rPr>
                        <a:t>Overview</a:t>
                      </a:r>
                    </a:p>
                    <a:p>
                      <a:pPr marL="136525" indent="-161925">
                        <a:spcBef>
                          <a:spcPts val="1200"/>
                        </a:spcBef>
                      </a:pPr>
                      <a:r>
                        <a:rPr lang="en-US" sz="1800" b="0" baseline="0" smtClean="0">
                          <a:solidFill>
                            <a:schemeClr val="tx1"/>
                          </a:solidFill>
                        </a:rPr>
                        <a:t>The following slide (Slide 9) gives an overview of all steps in the exploration.</a:t>
                      </a:r>
                    </a:p>
                    <a:p>
                      <a:pPr marL="136525" indent="-161925">
                        <a:spcBef>
                          <a:spcPts val="1200"/>
                        </a:spcBef>
                      </a:pPr>
                      <a:r>
                        <a:rPr lang="en-US" sz="1800" baseline="0" smtClean="0">
                          <a:solidFill>
                            <a:schemeClr val="tx1"/>
                          </a:solidFill>
                        </a:rPr>
                        <a:t>The action starts with Slide 11. </a:t>
                      </a:r>
                      <a:r>
                        <a:rPr lang="en-US" sz="1800" b="0" baseline="0" smtClean="0">
                          <a:solidFill>
                            <a:schemeClr val="tx1"/>
                          </a:solidFill>
                        </a:rPr>
                        <a:t>on Slides 11 – 19 the entire Slide 9 is repeated to preserve the overall context.</a:t>
                      </a:r>
                      <a:br>
                        <a:rPr lang="en-US" sz="1800" b="0" baseline="0" smtClean="0">
                          <a:solidFill>
                            <a:schemeClr val="tx1"/>
                          </a:solidFill>
                        </a:rPr>
                      </a:br>
                      <a:r>
                        <a:rPr lang="en-US" sz="1800" b="0" baseline="0" smtClean="0">
                          <a:solidFill>
                            <a:schemeClr val="tx1"/>
                          </a:solidFill>
                        </a:rPr>
                        <a:t>The active step is shown in</a:t>
                      </a:r>
                      <a:r>
                        <a:rPr lang="en-US" sz="1800" baseline="0" smtClean="0">
                          <a:solidFill>
                            <a:schemeClr val="tx1"/>
                          </a:solidFill>
                        </a:rPr>
                        <a:t> </a:t>
                      </a:r>
                      <a:r>
                        <a:rPr lang="en-US" sz="1800" baseline="0" smtClean="0">
                          <a:solidFill>
                            <a:srgbClr val="FF0000"/>
                          </a:solidFill>
                        </a:rPr>
                        <a:t>red</a:t>
                      </a:r>
                      <a:r>
                        <a:rPr lang="en-US" sz="1800" baseline="0" smtClean="0">
                          <a:solidFill>
                            <a:schemeClr val="tx1"/>
                          </a:solidFill>
                        </a:rPr>
                        <a:t>, </a:t>
                      </a:r>
                      <a:r>
                        <a:rPr lang="en-US" sz="1800" b="0" baseline="0" smtClean="0">
                          <a:solidFill>
                            <a:schemeClr val="tx1"/>
                          </a:solidFill>
                        </a:rPr>
                        <a:t>everything  else is</a:t>
                      </a:r>
                      <a:r>
                        <a:rPr lang="en-US" sz="1800" baseline="0" smtClean="0">
                          <a:solidFill>
                            <a:schemeClr val="tx1"/>
                          </a:solidFill>
                        </a:rPr>
                        <a:t> </a:t>
                      </a:r>
                      <a:r>
                        <a:rPr lang="en-US" sz="1800" baseline="0" smtClean="0">
                          <a:solidFill>
                            <a:schemeClr val="bg1">
                              <a:lumMod val="50000"/>
                            </a:schemeClr>
                          </a:solidFill>
                        </a:rPr>
                        <a:t>grayed out</a:t>
                      </a:r>
                      <a:r>
                        <a:rPr lang="en-US" sz="1800" baseline="0" smtClean="0">
                          <a:solidFill>
                            <a:schemeClr val="tx1"/>
                          </a:solidFill>
                        </a:rPr>
                        <a:t>.</a:t>
                      </a:r>
                    </a:p>
                    <a:p>
                      <a:pPr marL="136525" indent="-161925"/>
                      <a:endParaRPr lang="en-US" sz="1800" baseline="0" smtClean="0">
                        <a:solidFill>
                          <a:schemeClr val="tx1"/>
                        </a:solidFill>
                      </a:endParaRPr>
                    </a:p>
                    <a:p>
                      <a:pPr marL="136525" indent="-161925"/>
                      <a:r>
                        <a:rPr lang="en-US" sz="1800" baseline="0" smtClean="0">
                          <a:solidFill>
                            <a:schemeClr val="tx1"/>
                          </a:solidFill>
                        </a:rPr>
                        <a:t>  </a:t>
                      </a:r>
                      <a:endParaRPr lang="en-US" sz="1800" baseline="0" dirty="0" smtClean="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4165911849"/>
              </p:ext>
            </p:extLst>
          </p:nvPr>
        </p:nvGraphicFramePr>
        <p:xfrm>
          <a:off x="381000" y="228600"/>
          <a:ext cx="10896600" cy="609600"/>
        </p:xfrm>
        <a:graphic>
          <a:graphicData uri="http://schemas.openxmlformats.org/drawingml/2006/table">
            <a:tbl>
              <a:tblPr firstRow="1" bandRow="1">
                <a:tableStyleId>{5C22544A-7EE6-4342-B048-85BDC9FD1C3A}</a:tableStyleId>
              </a:tblPr>
              <a:tblGrid>
                <a:gridCol w="10896600"/>
              </a:tblGrid>
              <a:tr h="609600">
                <a:tc>
                  <a:txBody>
                    <a:bodyPr/>
                    <a:lstStyle/>
                    <a:p>
                      <a:pPr algn="ctr"/>
                      <a:r>
                        <a:rPr lang="en-US" sz="2400" smtClean="0">
                          <a:solidFill>
                            <a:schemeClr val="bg1"/>
                          </a:solidFill>
                        </a:rPr>
                        <a:t>2.</a:t>
                      </a:r>
                      <a:r>
                        <a:rPr lang="en-US" sz="2400" baseline="0" smtClean="0">
                          <a:solidFill>
                            <a:schemeClr val="bg1"/>
                          </a:solidFill>
                        </a:rPr>
                        <a:t> Exploring classes: H </a:t>
                      </a:r>
                      <a:r>
                        <a:rPr lang="en-US" sz="2400" i="1" baseline="0" smtClean="0">
                          <a:solidFill>
                            <a:schemeClr val="bg1"/>
                          </a:solidFill>
                        </a:rPr>
                        <a:t>Social Sciences</a:t>
                      </a:r>
                      <a:r>
                        <a:rPr lang="en-US" sz="2400" baseline="0" smtClean="0">
                          <a:solidFill>
                            <a:schemeClr val="bg1"/>
                          </a:solidFill>
                        </a:rPr>
                        <a:t> and Z </a:t>
                      </a:r>
                      <a:r>
                        <a:rPr lang="en-US" sz="2400" i="1" baseline="0" smtClean="0">
                          <a:solidFill>
                            <a:schemeClr val="bg1"/>
                          </a:solidFill>
                        </a:rPr>
                        <a:t>Bibliography and Library Science</a:t>
                      </a:r>
                      <a:r>
                        <a:rPr lang="en-US" sz="2000" baseline="0" smtClean="0">
                          <a:solidFill>
                            <a:schemeClr val="tx1"/>
                          </a:solidFill>
                        </a:rPr>
                        <a:t>    </a:t>
                      </a:r>
                      <a:r>
                        <a:rPr lang="en-US" sz="1800" b="0" baseline="0" smtClean="0">
                          <a:solidFill>
                            <a:schemeClr val="bg1"/>
                          </a:solidFill>
                        </a:rPr>
                        <a:t>35 min</a:t>
                      </a:r>
                      <a:endParaRPr lang="en-US" sz="1800" b="0" dirty="0" smtClean="0">
                        <a:solidFill>
                          <a:schemeClr val="bg1"/>
                        </a:solidFill>
                      </a:endParaRPr>
                    </a:p>
                  </a:txBody>
                  <a:tcPr>
                    <a:solidFill>
                      <a:srgbClr val="000066"/>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128536034"/>
              </p:ext>
            </p:extLst>
          </p:nvPr>
        </p:nvGraphicFramePr>
        <p:xfrm>
          <a:off x="11353800" y="609600"/>
          <a:ext cx="3810002" cy="5105400"/>
        </p:xfrm>
        <a:graphic>
          <a:graphicData uri="http://schemas.openxmlformats.org/drawingml/2006/table">
            <a:tbl>
              <a:tblPr firstRow="1" bandRow="1">
                <a:tableStyleId>{5C22544A-7EE6-4342-B048-85BDC9FD1C3A}</a:tableStyleId>
              </a:tblPr>
              <a:tblGrid>
                <a:gridCol w="3810002"/>
              </a:tblGrid>
              <a:tr h="5105400">
                <a:tc>
                  <a:txBody>
                    <a:bodyPr/>
                    <a:lstStyle/>
                    <a:p>
                      <a:endParaRPr lang="en-US" b="1" dirty="0" smtClean="0">
                        <a:solidFill>
                          <a:srgbClr val="FF0000"/>
                        </a:solidFill>
                      </a:endParaRPr>
                    </a:p>
                  </a:txBody>
                  <a:tcPr>
                    <a:lnL w="12700" cap="flat" cmpd="sng" algn="ctr">
                      <a:noFill/>
                      <a:prstDash val="solid"/>
                      <a:round/>
                      <a:headEnd type="none" w="med" len="med"/>
                      <a:tailEnd type="none" w="med" len="med"/>
                    </a:lnL>
                    <a:noFill/>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5"/>
          <p:cNvSpPr>
            <a:spLocks noGrp="1"/>
          </p:cNvSpPr>
          <p:nvPr>
            <p:ph type="sldNum" sz="quarter" idx="12"/>
          </p:nvPr>
        </p:nvSpPr>
        <p:spPr>
          <a:xfrm>
            <a:off x="11125200" y="6248400"/>
            <a:ext cx="3238500" cy="457200"/>
          </a:xfrm>
          <a:noFill/>
        </p:spPr>
        <p:txBody>
          <a:bodyPr/>
          <a:lstStyle/>
          <a:p>
            <a:fld id="{377A5EB6-31DF-49C5-A368-99503CA30BC6}" type="slidenum">
              <a:rPr lang="en-US" sz="1800" b="1">
                <a:solidFill>
                  <a:schemeClr val="tx1"/>
                </a:solidFill>
              </a:rPr>
              <a:pPr/>
              <a:t>9</a:t>
            </a:fld>
            <a:endParaRPr lang="en-US" sz="1800" b="1" dirty="0">
              <a:solidFill>
                <a:schemeClr val="tx1"/>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181519799"/>
              </p:ext>
            </p:extLst>
          </p:nvPr>
        </p:nvGraphicFramePr>
        <p:xfrm>
          <a:off x="304800" y="1066800"/>
          <a:ext cx="10896600" cy="5212080"/>
        </p:xfrm>
        <a:graphic>
          <a:graphicData uri="http://schemas.openxmlformats.org/drawingml/2006/table">
            <a:tbl>
              <a:tblPr firstRow="1" bandRow="1">
                <a:tableStyleId>{5C22544A-7EE6-4342-B048-85BDC9FD1C3A}</a:tableStyleId>
              </a:tblPr>
              <a:tblGrid>
                <a:gridCol w="10896600"/>
              </a:tblGrid>
              <a:tr h="4520455">
                <a:tc>
                  <a:txBody>
                    <a:bodyPr/>
                    <a:lstStyle/>
                    <a:p>
                      <a:pPr marL="258763" indent="-284163" algn="l" defTabSz="914400" rtl="0" eaLnBrk="1" latinLnBrk="0" hangingPunct="1">
                        <a:spcBef>
                          <a:spcPts val="600"/>
                        </a:spcBef>
                        <a:tabLst>
                          <a:tab pos="284163" algn="l"/>
                        </a:tabLst>
                      </a:pPr>
                      <a:r>
                        <a:rPr lang="en-US" sz="2400" b="1" kern="1200" baseline="0" smtClean="0">
                          <a:solidFill>
                            <a:schemeClr val="tx1"/>
                          </a:solidFill>
                          <a:latin typeface="+mn-lt"/>
                          <a:ea typeface="+mn-ea"/>
                          <a:cs typeface="+mn-cs"/>
                          <a:sym typeface="WP MathA"/>
                        </a:rPr>
                        <a:t>Overview</a:t>
                      </a:r>
                      <a:r>
                        <a:rPr kumimoji="0" lang="en-US" sz="1800" b="1" i="0" u="none" strike="noStrike" kern="1200" cap="none" spc="0" normalizeH="0" baseline="0" noProof="0" smtClean="0">
                          <a:ln>
                            <a:noFill/>
                          </a:ln>
                          <a:solidFill>
                            <a:prstClr val="black"/>
                          </a:solidFill>
                          <a:effectLst/>
                          <a:uLnTx/>
                          <a:uFillTx/>
                          <a:latin typeface="+mn-lt"/>
                          <a:ea typeface="+mn-ea"/>
                          <a:cs typeface="+mn-cs"/>
                        </a:rPr>
                        <a:t>                                                                                                                                                                  No audio</a:t>
                      </a:r>
                      <a:endParaRPr lang="en-US" sz="2400" b="1" kern="1200" baseline="0" smtClean="0">
                        <a:solidFill>
                          <a:schemeClr val="tx1"/>
                        </a:solidFill>
                        <a:latin typeface="+mn-lt"/>
                        <a:ea typeface="+mn-ea"/>
                        <a:cs typeface="+mn-cs"/>
                        <a:sym typeface="WP MathA"/>
                      </a:endParaRPr>
                    </a:p>
                    <a:p>
                      <a:pPr marL="258763" indent="-284163" algn="l" defTabSz="914400" rtl="0" eaLnBrk="1" latinLnBrk="0" hangingPunct="1">
                        <a:spcBef>
                          <a:spcPts val="600"/>
                        </a:spcBef>
                        <a:tabLst>
                          <a:tab pos="284163" algn="l"/>
                        </a:tabLst>
                      </a:pPr>
                      <a:r>
                        <a:rPr lang="en-US" sz="1800" b="1" kern="1200" baseline="0" smtClean="0">
                          <a:solidFill>
                            <a:schemeClr val="tx1"/>
                          </a:solidFill>
                          <a:latin typeface="+mn-lt"/>
                          <a:ea typeface="+mn-ea"/>
                          <a:cs typeface="+mn-cs"/>
                          <a:sym typeface="WP MathA"/>
                        </a:rPr>
                        <a:t>1	</a:t>
                      </a:r>
                      <a:r>
                        <a:rPr lang="en-US" sz="1800" b="1" kern="1200" baseline="0" smtClean="0">
                          <a:solidFill>
                            <a:schemeClr val="tx1"/>
                          </a:solidFill>
                          <a:latin typeface="+mn-lt"/>
                          <a:ea typeface="+mn-ea"/>
                          <a:cs typeface="+mn-cs"/>
                        </a:rPr>
                        <a:t>Examine </a:t>
                      </a:r>
                      <a:r>
                        <a:rPr lang="en-US" sz="1800" b="1" kern="1200" baseline="0" dirty="0" smtClean="0">
                          <a:solidFill>
                            <a:schemeClr val="tx1"/>
                          </a:solidFill>
                          <a:latin typeface="+mn-lt"/>
                          <a:ea typeface="+mn-ea"/>
                          <a:cs typeface="+mn-cs"/>
                        </a:rPr>
                        <a:t>the LCC outline (especially for classes H, L, and </a:t>
                      </a:r>
                      <a:r>
                        <a:rPr lang="en-US" sz="1800" b="1" kern="1200" baseline="0" smtClean="0">
                          <a:solidFill>
                            <a:schemeClr val="tx1"/>
                          </a:solidFill>
                          <a:latin typeface="+mn-lt"/>
                          <a:ea typeface="+mn-ea"/>
                          <a:cs typeface="+mn-cs"/>
                        </a:rPr>
                        <a:t>Z</a:t>
                      </a:r>
                      <a:r>
                        <a:rPr lang="en-US" sz="1800" b="1" kern="1200" baseline="0" smtClean="0">
                          <a:solidFill>
                            <a:schemeClr val="tx1"/>
                          </a:solidFill>
                          <a:latin typeface="+mn-lt"/>
                          <a:ea typeface="+mn-ea"/>
                          <a:cs typeface="+mn-cs"/>
                        </a:rPr>
                        <a:t>)</a:t>
                      </a:r>
                      <a:r>
                        <a:rPr lang="en-US" sz="1800" b="1" kern="1200" baseline="0" dirty="0" smtClean="0">
                          <a:solidFill>
                            <a:schemeClr val="tx1"/>
                          </a:solidFill>
                          <a:latin typeface="+mn-lt"/>
                          <a:ea typeface="+mn-ea"/>
                          <a:cs typeface="+mn-cs"/>
                        </a:rPr>
                        <a:t/>
                      </a:r>
                      <a:br>
                        <a:rPr lang="en-US" sz="1800" b="1" kern="1200" baseline="0" dirty="0" smtClean="0">
                          <a:solidFill>
                            <a:schemeClr val="tx1"/>
                          </a:solidFill>
                          <a:latin typeface="+mn-lt"/>
                          <a:ea typeface="+mn-ea"/>
                          <a:cs typeface="+mn-cs"/>
                        </a:rPr>
                      </a:br>
                      <a:r>
                        <a:rPr lang="en-US" sz="1800" b="1" kern="1200" baseline="0" dirty="0" smtClean="0">
                          <a:solidFill>
                            <a:schemeClr val="tx1"/>
                          </a:solidFill>
                          <a:latin typeface="+mn-lt"/>
                          <a:ea typeface="+mn-ea"/>
                          <a:cs typeface="+mn-cs"/>
                        </a:rPr>
                        <a:t>A good place to do this: Assignments p. </a:t>
                      </a:r>
                      <a:r>
                        <a:rPr lang="en-US" sz="1800" b="1" kern="1200" baseline="0" smtClean="0">
                          <a:solidFill>
                            <a:schemeClr val="tx1"/>
                          </a:solidFill>
                          <a:latin typeface="+mn-lt"/>
                          <a:ea typeface="+mn-ea"/>
                          <a:cs typeface="+mn-cs"/>
                        </a:rPr>
                        <a:t>~</a:t>
                      </a:r>
                      <a:r>
                        <a:rPr lang="en-US" sz="1800" b="1" kern="1200" baseline="0" smtClean="0">
                          <a:solidFill>
                            <a:schemeClr val="tx1"/>
                          </a:solidFill>
                          <a:latin typeface="+mn-lt"/>
                          <a:ea typeface="+mn-ea"/>
                          <a:cs typeface="+mn-cs"/>
                        </a:rPr>
                        <a:t>313-315 </a:t>
                      </a:r>
                      <a:r>
                        <a:rPr lang="en-US" sz="1800" b="0" kern="1200" baseline="0" smtClean="0">
                          <a:solidFill>
                            <a:schemeClr val="tx1"/>
                          </a:solidFill>
                          <a:latin typeface="+mn-lt"/>
                          <a:ea typeface="+mn-ea"/>
                          <a:cs typeface="+mn-cs"/>
                        </a:rPr>
                        <a:t>(or look at the Web page you opened)</a:t>
                      </a:r>
                      <a:endParaRPr lang="en-US" sz="1600" b="0" kern="1200" baseline="0" dirty="0" smtClean="0">
                        <a:solidFill>
                          <a:schemeClr val="tx1"/>
                        </a:solidFill>
                        <a:latin typeface="+mn-lt"/>
                        <a:ea typeface="+mn-ea"/>
                        <a:cs typeface="+mn-cs"/>
                      </a:endParaRPr>
                    </a:p>
                    <a:p>
                      <a:pPr marL="258763" indent="-284163">
                        <a:spcBef>
                          <a:spcPts val="600"/>
                        </a:spcBef>
                      </a:pPr>
                      <a:r>
                        <a:rPr lang="en-US" sz="1800" b="1" baseline="0" smtClean="0">
                          <a:solidFill>
                            <a:schemeClr val="tx1"/>
                          </a:solidFill>
                        </a:rPr>
                        <a:t>2</a:t>
                      </a:r>
                      <a:r>
                        <a:rPr lang="en-US" sz="1800" b="1" baseline="0" smtClean="0">
                          <a:solidFill>
                            <a:schemeClr val="tx1"/>
                          </a:solidFill>
                        </a:rPr>
                        <a:t>	</a:t>
                      </a:r>
                      <a:r>
                        <a:rPr lang="en-US" sz="1800" b="1" u="sng" baseline="0" smtClean="0">
                          <a:solidFill>
                            <a:schemeClr val="tx1"/>
                          </a:solidFill>
                        </a:rPr>
                        <a:t>Class </a:t>
                      </a:r>
                      <a:r>
                        <a:rPr lang="en-US" sz="1800" b="1" u="sng" baseline="0" dirty="0" smtClean="0">
                          <a:solidFill>
                            <a:schemeClr val="tx1"/>
                          </a:solidFill>
                        </a:rPr>
                        <a:t>H</a:t>
                      </a:r>
                      <a:r>
                        <a:rPr lang="en-US" sz="1800" b="1" baseline="0" dirty="0" smtClean="0">
                          <a:solidFill>
                            <a:schemeClr val="tx1"/>
                          </a:solidFill>
                        </a:rPr>
                        <a:t>.  </a:t>
                      </a:r>
                      <a:r>
                        <a:rPr lang="en-US" sz="1800" b="0" baseline="0" dirty="0" smtClean="0">
                          <a:solidFill>
                            <a:schemeClr val="tx1"/>
                          </a:solidFill>
                        </a:rPr>
                        <a:t>Go to </a:t>
                      </a:r>
                      <a:r>
                        <a:rPr lang="en-US" sz="1800" b="1" baseline="0" dirty="0" smtClean="0">
                          <a:solidFill>
                            <a:schemeClr val="tx1"/>
                          </a:solidFill>
                        </a:rPr>
                        <a:t>pdf </a:t>
                      </a:r>
                      <a:r>
                        <a:rPr lang="en-US" sz="1800" b="0" baseline="0" dirty="0" smtClean="0">
                          <a:solidFill>
                            <a:schemeClr val="tx1"/>
                          </a:solidFill>
                        </a:rPr>
                        <a:t>p. 4, </a:t>
                      </a:r>
                      <a:r>
                        <a:rPr lang="en-US" sz="1800" b="1" u="sng" baseline="0" dirty="0" smtClean="0">
                          <a:solidFill>
                            <a:schemeClr val="tx1"/>
                          </a:solidFill>
                        </a:rPr>
                        <a:t>Detailed Outline</a:t>
                      </a:r>
                      <a:r>
                        <a:rPr lang="en-US" sz="1800" b="0" baseline="0" dirty="0" smtClean="0">
                          <a:solidFill>
                            <a:schemeClr val="tx1"/>
                          </a:solidFill>
                        </a:rPr>
                        <a:t>, have </a:t>
                      </a:r>
                      <a:r>
                        <a:rPr lang="en-US" sz="1800" b="0" baseline="0" smtClean="0">
                          <a:solidFill>
                            <a:schemeClr val="tx1"/>
                          </a:solidFill>
                        </a:rPr>
                        <a:t>a </a:t>
                      </a:r>
                      <a:r>
                        <a:rPr lang="en-US" sz="1800" b="0" baseline="0" smtClean="0">
                          <a:solidFill>
                            <a:schemeClr val="tx1"/>
                          </a:solidFill>
                        </a:rPr>
                        <a:t>look</a:t>
                      </a:r>
                    </a:p>
                    <a:p>
                      <a:pPr marL="258763" indent="-284163">
                        <a:spcBef>
                          <a:spcPts val="600"/>
                        </a:spcBef>
                      </a:pPr>
                      <a:r>
                        <a:rPr lang="en-US" sz="1800" b="1" baseline="0" smtClean="0">
                          <a:solidFill>
                            <a:schemeClr val="tx1"/>
                          </a:solidFill>
                        </a:rPr>
                        <a:t>3</a:t>
                      </a:r>
                      <a:r>
                        <a:rPr lang="en-US" sz="1800" b="0" baseline="0" smtClean="0">
                          <a:solidFill>
                            <a:schemeClr val="tx1"/>
                          </a:solidFill>
                        </a:rPr>
                        <a:t>	page </a:t>
                      </a:r>
                      <a:r>
                        <a:rPr lang="en-US" sz="1800" b="0" baseline="0" dirty="0" smtClean="0">
                          <a:solidFill>
                            <a:schemeClr val="tx1"/>
                          </a:solidFill>
                        </a:rPr>
                        <a:t>down to pdf p. 5 </a:t>
                      </a:r>
                      <a:r>
                        <a:rPr lang="en-US" sz="1800" b="1" u="sng" baseline="0" dirty="0" smtClean="0">
                          <a:solidFill>
                            <a:schemeClr val="tx1"/>
                          </a:solidFill>
                        </a:rPr>
                        <a:t>Full Schedule</a:t>
                      </a:r>
                      <a:r>
                        <a:rPr lang="en-US" sz="1800" b="0" baseline="0" dirty="0" smtClean="0">
                          <a:solidFill>
                            <a:schemeClr val="tx1"/>
                          </a:solidFill>
                        </a:rPr>
                        <a:t>; examine a few pages.</a:t>
                      </a:r>
                    </a:p>
                    <a:p>
                      <a:pPr marL="258763" indent="-284163">
                        <a:spcBef>
                          <a:spcPts val="600"/>
                        </a:spcBef>
                      </a:pPr>
                      <a:r>
                        <a:rPr lang="en-US" sz="1800" b="1" baseline="0" smtClean="0">
                          <a:solidFill>
                            <a:schemeClr val="tx1"/>
                          </a:solidFill>
                          <a:sym typeface="WP MathA"/>
                        </a:rPr>
                        <a:t>4</a:t>
                      </a:r>
                      <a:r>
                        <a:rPr lang="en-US" sz="1800" b="1" baseline="0" dirty="0" smtClean="0">
                          <a:solidFill>
                            <a:schemeClr val="tx1"/>
                          </a:solidFill>
                          <a:sym typeface="WP MathA"/>
                        </a:rPr>
                        <a:t>	</a:t>
                      </a:r>
                      <a:r>
                        <a:rPr lang="en-US" sz="1800" b="0" baseline="0" dirty="0" smtClean="0">
                          <a:solidFill>
                            <a:schemeClr val="tx1"/>
                          </a:solidFill>
                          <a:sym typeface="WP MathA"/>
                        </a:rPr>
                        <a:t>Go to pdf p. 17 and examine</a:t>
                      </a:r>
                      <a:r>
                        <a:rPr lang="en-US" sz="1800" b="1" baseline="0" dirty="0" smtClean="0">
                          <a:solidFill>
                            <a:schemeClr val="tx1"/>
                          </a:solidFill>
                        </a:rPr>
                        <a:t> </a:t>
                      </a:r>
                      <a:r>
                        <a:rPr lang="en-US" sz="1800" b="1" i="1" u="sng" baseline="0" dirty="0" smtClean="0">
                          <a:solidFill>
                            <a:schemeClr val="tx1"/>
                          </a:solidFill>
                        </a:rPr>
                        <a:t>Table H8</a:t>
                      </a:r>
                      <a:r>
                        <a:rPr lang="en-US" sz="1800" b="1" i="1" baseline="0" dirty="0" smtClean="0">
                          <a:solidFill>
                            <a:schemeClr val="tx1"/>
                          </a:solidFill>
                        </a:rPr>
                        <a:t>.</a:t>
                      </a:r>
                      <a:endParaRPr lang="en-US" sz="1800" baseline="0" dirty="0" smtClean="0">
                        <a:solidFill>
                          <a:schemeClr val="tx1"/>
                        </a:solidFill>
                      </a:endParaRPr>
                    </a:p>
                    <a:p>
                      <a:pPr marL="258763" indent="-284163">
                        <a:spcBef>
                          <a:spcPts val="600"/>
                        </a:spcBef>
                      </a:pPr>
                      <a:r>
                        <a:rPr lang="en-US" sz="1800" b="1" baseline="0" smtClean="0">
                          <a:solidFill>
                            <a:schemeClr val="tx1"/>
                          </a:solidFill>
                          <a:sym typeface="WP MathA"/>
                        </a:rPr>
                        <a:t>5	</a:t>
                      </a:r>
                      <a:r>
                        <a:rPr lang="en-US" sz="1800" b="0" baseline="0" smtClean="0">
                          <a:solidFill>
                            <a:schemeClr val="tx1"/>
                          </a:solidFill>
                          <a:sym typeface="WP MathA"/>
                        </a:rPr>
                        <a:t>Go </a:t>
                      </a:r>
                      <a:r>
                        <a:rPr lang="en-US" sz="1800" b="0" baseline="0" dirty="0" smtClean="0">
                          <a:solidFill>
                            <a:schemeClr val="tx1"/>
                          </a:solidFill>
                          <a:sym typeface="WP MathA"/>
                        </a:rPr>
                        <a:t>to pdf p. 21</a:t>
                      </a:r>
                      <a:r>
                        <a:rPr lang="en-US" sz="1800" b="1" baseline="0" dirty="0" smtClean="0">
                          <a:solidFill>
                            <a:schemeClr val="tx1"/>
                          </a:solidFill>
                          <a:sym typeface="WP MathA"/>
                        </a:rPr>
                        <a:t> </a:t>
                      </a:r>
                      <a:r>
                        <a:rPr lang="en-US" sz="1800" b="1" u="sng" baseline="0" dirty="0" smtClean="0">
                          <a:solidFill>
                            <a:schemeClr val="tx1"/>
                          </a:solidFill>
                          <a:sym typeface="WP MathA"/>
                        </a:rPr>
                        <a:t>Class</a:t>
                      </a:r>
                      <a:r>
                        <a:rPr lang="en-US" sz="1800" b="1" u="sng" baseline="0" dirty="0" smtClean="0">
                          <a:solidFill>
                            <a:schemeClr val="tx1"/>
                          </a:solidFill>
                        </a:rPr>
                        <a:t> </a:t>
                      </a:r>
                      <a:r>
                        <a:rPr lang="en-US" sz="1800" b="1" i="1" u="sng" baseline="0" dirty="0" smtClean="0">
                          <a:solidFill>
                            <a:schemeClr val="tx1"/>
                          </a:solidFill>
                        </a:rPr>
                        <a:t>H Index</a:t>
                      </a:r>
                      <a:r>
                        <a:rPr lang="en-US" sz="1800" b="1" i="0" baseline="0" dirty="0" smtClean="0">
                          <a:solidFill>
                            <a:schemeClr val="tx1"/>
                          </a:solidFill>
                        </a:rPr>
                        <a:t> </a:t>
                      </a:r>
                      <a:r>
                        <a:rPr lang="en-US" sz="1800" b="0" i="0" baseline="0" dirty="0" smtClean="0">
                          <a:solidFill>
                            <a:schemeClr val="tx1"/>
                          </a:solidFill>
                        </a:rPr>
                        <a:t>and e</a:t>
                      </a:r>
                      <a:r>
                        <a:rPr lang="en-US" sz="1800" b="0" baseline="0" dirty="0" smtClean="0">
                          <a:solidFill>
                            <a:schemeClr val="tx1"/>
                          </a:solidFill>
                        </a:rPr>
                        <a:t>xamine it.</a:t>
                      </a:r>
                      <a:r>
                        <a:rPr lang="en-US" sz="1800" i="1" baseline="0" dirty="0" smtClean="0">
                          <a:solidFill>
                            <a:schemeClr val="tx1"/>
                          </a:solidFill>
                        </a:rPr>
                        <a:t/>
                      </a:r>
                      <a:br>
                        <a:rPr lang="en-US" sz="1800" i="1" baseline="0" dirty="0" smtClean="0">
                          <a:solidFill>
                            <a:schemeClr val="tx1"/>
                          </a:solidFill>
                        </a:rPr>
                      </a:br>
                      <a:r>
                        <a:rPr lang="en-US" sz="1800" i="0" baseline="0" dirty="0" smtClean="0">
                          <a:solidFill>
                            <a:schemeClr val="tx1"/>
                          </a:solidFill>
                        </a:rPr>
                        <a:t>B</a:t>
                      </a:r>
                      <a:r>
                        <a:rPr lang="en-US" sz="1800" baseline="0" dirty="0" smtClean="0">
                          <a:solidFill>
                            <a:schemeClr val="tx1"/>
                          </a:solidFill>
                        </a:rPr>
                        <a:t>ut take heed:  As with all other classifications you will use, do not classify books from the alphabetical index alone without looking the class up in the </a:t>
                      </a:r>
                      <a:r>
                        <a:rPr lang="en-US" sz="1800" baseline="0" smtClean="0">
                          <a:solidFill>
                            <a:schemeClr val="tx1"/>
                          </a:solidFill>
                        </a:rPr>
                        <a:t>schedule</a:t>
                      </a:r>
                      <a:r>
                        <a:rPr lang="en-US" sz="1800" baseline="0" smtClean="0">
                          <a:solidFill>
                            <a:schemeClr val="tx1"/>
                          </a:solidFill>
                        </a:rPr>
                        <a:t>.</a:t>
                      </a:r>
                      <a:endParaRPr lang="en-US" sz="1800" b="0" baseline="0" dirty="0" smtClean="0">
                        <a:solidFill>
                          <a:schemeClr val="tx1"/>
                        </a:solidFill>
                      </a:endParaRPr>
                    </a:p>
                    <a:p>
                      <a:pPr marL="258763" indent="-284163">
                        <a:spcBef>
                          <a:spcPts val="2400"/>
                        </a:spcBef>
                      </a:pPr>
                      <a:r>
                        <a:rPr kumimoji="0" lang="en-US" sz="1800" b="1" i="0" u="none" strike="noStrike" kern="1200" cap="none" spc="0" normalizeH="0" baseline="0" noProof="0" smtClean="0">
                          <a:ln>
                            <a:noFill/>
                          </a:ln>
                          <a:solidFill>
                            <a:schemeClr val="tx1"/>
                          </a:solidFill>
                          <a:effectLst/>
                          <a:uLnTx/>
                          <a:uFillTx/>
                          <a:latin typeface="+mn-lt"/>
                          <a:ea typeface="+mn-ea"/>
                          <a:cs typeface="+mn-cs"/>
                          <a:sym typeface="WP MathA"/>
                        </a:rPr>
                        <a:t>6	</a:t>
                      </a:r>
                      <a:r>
                        <a:rPr kumimoji="0" lang="en-US" sz="1800" b="1" i="0" u="sng" strike="noStrike" kern="1200" cap="none" spc="0" normalizeH="0" baseline="0" noProof="0" smtClean="0">
                          <a:ln>
                            <a:noFill/>
                          </a:ln>
                          <a:solidFill>
                            <a:schemeClr val="tx1"/>
                          </a:solidFill>
                          <a:effectLst/>
                          <a:uLnTx/>
                          <a:uFillTx/>
                          <a:latin typeface="+mn-lt"/>
                          <a:ea typeface="+mn-ea"/>
                          <a:cs typeface="+mn-cs"/>
                        </a:rPr>
                        <a:t>Class </a:t>
                      </a:r>
                      <a:r>
                        <a:rPr kumimoji="0" lang="en-US" sz="1800" b="1" i="0" u="sng" strike="noStrike" kern="1200" cap="none" spc="0" normalizeH="0" baseline="0" noProof="0" dirty="0" smtClean="0">
                          <a:ln>
                            <a:noFill/>
                          </a:ln>
                          <a:solidFill>
                            <a:schemeClr val="tx1"/>
                          </a:solidFill>
                          <a:effectLst/>
                          <a:uLnTx/>
                          <a:uFillTx/>
                          <a:latin typeface="+mn-lt"/>
                          <a:ea typeface="+mn-ea"/>
                          <a:cs typeface="+mn-cs"/>
                        </a:rPr>
                        <a:t>Z</a:t>
                      </a:r>
                      <a:r>
                        <a:rPr kumimoji="0" lang="en-US" sz="1800" b="1" i="0" u="none" strike="noStrike" kern="1200" cap="none" spc="0" normalizeH="0" baseline="0" noProof="0" dirty="0" smtClean="0">
                          <a:ln>
                            <a:noFill/>
                          </a:ln>
                          <a:solidFill>
                            <a:schemeClr val="tx1"/>
                          </a:solidFill>
                          <a:effectLst/>
                          <a:uLnTx/>
                          <a:uFillTx/>
                          <a:latin typeface="+mn-lt"/>
                          <a:ea typeface="+mn-ea"/>
                          <a:cs typeface="+mn-cs"/>
                        </a:rPr>
                        <a:t>. </a:t>
                      </a:r>
                      <a:r>
                        <a:rPr lang="en-US" sz="1800" b="0" baseline="0" dirty="0" smtClean="0">
                          <a:solidFill>
                            <a:schemeClr val="tx1"/>
                          </a:solidFill>
                        </a:rPr>
                        <a:t>Go to pdf p. 25, the title page of LCC volume Z</a:t>
                      </a:r>
                      <a:r>
                        <a:rPr lang="en-US" sz="1800" b="0" i="1" baseline="0" dirty="0" smtClean="0">
                          <a:solidFill>
                            <a:schemeClr val="tx1"/>
                          </a:solidFill>
                        </a:rPr>
                        <a:t/>
                      </a:r>
                      <a:br>
                        <a:rPr lang="en-US" sz="1800" b="0" i="1" baseline="0" dirty="0" smtClean="0">
                          <a:solidFill>
                            <a:schemeClr val="tx1"/>
                          </a:solidFill>
                        </a:rPr>
                      </a:br>
                      <a:r>
                        <a:rPr lang="en-US" sz="1800" b="0" i="0" baseline="0" dirty="0" smtClean="0">
                          <a:solidFill>
                            <a:schemeClr val="tx1"/>
                          </a:solidFill>
                        </a:rPr>
                        <a:t>Then got to pdf p. 27, the</a:t>
                      </a:r>
                      <a:r>
                        <a:rPr lang="en-US" sz="1800" b="1" i="0" baseline="0" dirty="0" smtClean="0">
                          <a:solidFill>
                            <a:schemeClr val="tx1"/>
                          </a:solidFill>
                        </a:rPr>
                        <a:t> </a:t>
                      </a:r>
                      <a:r>
                        <a:rPr lang="en-US" sz="1800" b="1" i="0" u="sng" baseline="0" dirty="0" smtClean="0">
                          <a:solidFill>
                            <a:schemeClr val="tx1"/>
                          </a:solidFill>
                        </a:rPr>
                        <a:t>Detailed Outline;</a:t>
                      </a:r>
                      <a:r>
                        <a:rPr lang="en-US" sz="1800" b="0" i="0" baseline="0" dirty="0" smtClean="0">
                          <a:solidFill>
                            <a:schemeClr val="tx1"/>
                          </a:solidFill>
                        </a:rPr>
                        <a:t> </a:t>
                      </a:r>
                      <a:r>
                        <a:rPr lang="en-US" sz="1800" b="0" i="0" baseline="0" smtClean="0">
                          <a:solidFill>
                            <a:schemeClr val="tx1"/>
                          </a:solidFill>
                        </a:rPr>
                        <a:t>examine </a:t>
                      </a:r>
                      <a:r>
                        <a:rPr lang="en-US" sz="1800" b="0" i="0" baseline="0" smtClean="0">
                          <a:solidFill>
                            <a:schemeClr val="tx1"/>
                          </a:solidFill>
                        </a:rPr>
                        <a:t>it</a:t>
                      </a:r>
                    </a:p>
                    <a:p>
                      <a:pPr marL="258763" indent="-284163">
                        <a:spcBef>
                          <a:spcPts val="600"/>
                        </a:spcBef>
                      </a:pPr>
                      <a:r>
                        <a:rPr lang="en-US" sz="1800" b="0" i="0" spc="-20" baseline="0" smtClean="0">
                          <a:solidFill>
                            <a:schemeClr val="tx1"/>
                          </a:solidFill>
                          <a:sym typeface="WP MathA"/>
                        </a:rPr>
                        <a:t>7	</a:t>
                      </a:r>
                      <a:r>
                        <a:rPr lang="en-US" sz="1800" b="0" spc="-20" baseline="0" smtClean="0">
                          <a:solidFill>
                            <a:schemeClr val="tx1"/>
                          </a:solidFill>
                          <a:sym typeface="WP MathA"/>
                        </a:rPr>
                        <a:t>Page </a:t>
                      </a:r>
                      <a:r>
                        <a:rPr lang="en-US" sz="1800" b="0" spc="-20" baseline="0" dirty="0" smtClean="0">
                          <a:solidFill>
                            <a:schemeClr val="tx1"/>
                          </a:solidFill>
                          <a:sym typeface="WP MathA"/>
                        </a:rPr>
                        <a:t>down to pdf p. 28, </a:t>
                      </a:r>
                      <a:r>
                        <a:rPr lang="en-US" sz="1800" b="0" i="0" spc="-20" baseline="0" dirty="0" smtClean="0">
                          <a:solidFill>
                            <a:schemeClr val="tx1"/>
                          </a:solidFill>
                          <a:sym typeface="WP MathA"/>
                        </a:rPr>
                        <a:t>the start of the</a:t>
                      </a:r>
                      <a:r>
                        <a:rPr lang="en-US" sz="1800" b="1" i="0" spc="-20" baseline="0" dirty="0" smtClean="0">
                          <a:solidFill>
                            <a:schemeClr val="tx1"/>
                          </a:solidFill>
                          <a:sym typeface="WP MathA"/>
                        </a:rPr>
                        <a:t> </a:t>
                      </a:r>
                      <a:r>
                        <a:rPr lang="en-US" sz="1800" b="1" i="0" u="sng" spc="-20" baseline="0" dirty="0" smtClean="0">
                          <a:solidFill>
                            <a:schemeClr val="tx1"/>
                          </a:solidFill>
                          <a:sym typeface="WP MathA"/>
                        </a:rPr>
                        <a:t>Very Detailed Outline</a:t>
                      </a:r>
                      <a:r>
                        <a:rPr lang="en-US" sz="1800" b="1" i="0" spc="-20" baseline="0" dirty="0" smtClean="0">
                          <a:solidFill>
                            <a:schemeClr val="tx1"/>
                          </a:solidFill>
                          <a:sym typeface="WP MathA"/>
                        </a:rPr>
                        <a:t>.  </a:t>
                      </a:r>
                      <a:r>
                        <a:rPr lang="en-US" sz="1800" b="0" i="0" spc="-20" baseline="0" dirty="0" smtClean="0">
                          <a:solidFill>
                            <a:schemeClr val="tx1"/>
                          </a:solidFill>
                          <a:sym typeface="WP MathA"/>
                        </a:rPr>
                        <a:t>Look  at </a:t>
                      </a:r>
                      <a:r>
                        <a:rPr lang="en-US" sz="1800" b="0" i="1" kern="1200" spc="-20" baseline="0" dirty="0" smtClean="0">
                          <a:solidFill>
                            <a:schemeClr val="tx1"/>
                          </a:solidFill>
                          <a:latin typeface="+mn-lt"/>
                          <a:ea typeface="+mn-ea"/>
                          <a:cs typeface="+mn-cs"/>
                        </a:rPr>
                        <a:t>Books (General)</a:t>
                      </a:r>
                      <a:r>
                        <a:rPr lang="en-US" sz="1800" b="0" i="0" kern="1200" spc="-20" baseline="0" dirty="0" smtClean="0">
                          <a:solidFill>
                            <a:schemeClr val="tx1"/>
                          </a:solidFill>
                          <a:latin typeface="+mn-lt"/>
                          <a:ea typeface="+mn-ea"/>
                          <a:cs typeface="+mn-cs"/>
                        </a:rPr>
                        <a:t> </a:t>
                      </a:r>
                      <a:r>
                        <a:rPr lang="en-US" sz="1800" b="0" kern="1200" spc="-20" baseline="0" dirty="0" smtClean="0">
                          <a:solidFill>
                            <a:schemeClr val="tx1"/>
                          </a:solidFill>
                          <a:latin typeface="+mn-lt"/>
                          <a:ea typeface="+mn-ea"/>
                          <a:cs typeface="+mn-cs"/>
                        </a:rPr>
                        <a:t>and </a:t>
                      </a:r>
                      <a:r>
                        <a:rPr lang="en-US" sz="1800" b="0" i="1" kern="1200" spc="-20" baseline="0" dirty="0" smtClean="0">
                          <a:solidFill>
                            <a:schemeClr val="tx1"/>
                          </a:solidFill>
                          <a:latin typeface="+mn-lt"/>
                          <a:ea typeface="+mn-ea"/>
                          <a:cs typeface="+mn-cs"/>
                        </a:rPr>
                        <a:t>Book industries </a:t>
                      </a:r>
                      <a:r>
                        <a:rPr lang="en-US" sz="1800" b="0" i="1" kern="1200" spc="-20" baseline="0" smtClean="0">
                          <a:solidFill>
                            <a:schemeClr val="tx1"/>
                          </a:solidFill>
                          <a:latin typeface="+mn-lt"/>
                          <a:ea typeface="+mn-ea"/>
                          <a:cs typeface="+mn-cs"/>
                        </a:rPr>
                        <a:t>&amp; </a:t>
                      </a:r>
                      <a:r>
                        <a:rPr lang="en-US" sz="1800" b="0" i="1" kern="1200" spc="-20" baseline="0" smtClean="0">
                          <a:solidFill>
                            <a:schemeClr val="tx1"/>
                          </a:solidFill>
                          <a:latin typeface="+mn-lt"/>
                          <a:ea typeface="+mn-ea"/>
                          <a:cs typeface="+mn-cs"/>
                        </a:rPr>
                        <a:t>trade</a:t>
                      </a:r>
                    </a:p>
                    <a:p>
                      <a:pPr marL="258763" indent="-284163">
                        <a:spcBef>
                          <a:spcPts val="600"/>
                        </a:spcBef>
                      </a:pPr>
                      <a:r>
                        <a:rPr lang="en-US" sz="1800" b="1" i="0" kern="1200" spc="-20" baseline="0" smtClean="0">
                          <a:solidFill>
                            <a:schemeClr val="tx1"/>
                          </a:solidFill>
                          <a:latin typeface="+mn-lt"/>
                          <a:ea typeface="+mn-ea"/>
                          <a:cs typeface="+mn-cs"/>
                          <a:sym typeface="WP MathA"/>
                        </a:rPr>
                        <a:t>8</a:t>
                      </a:r>
                      <a:r>
                        <a:rPr lang="en-US" sz="1800" b="0" i="1" kern="1200" spc="-20" baseline="0" smtClean="0">
                          <a:solidFill>
                            <a:schemeClr val="tx1"/>
                          </a:solidFill>
                          <a:latin typeface="+mn-lt"/>
                          <a:ea typeface="+mn-ea"/>
                          <a:cs typeface="+mn-cs"/>
                          <a:sym typeface="WP MathA"/>
                        </a:rPr>
                        <a:t>	</a:t>
                      </a:r>
                      <a:r>
                        <a:rPr lang="en-US" sz="1800" b="0" baseline="0" smtClean="0">
                          <a:solidFill>
                            <a:schemeClr val="tx1"/>
                          </a:solidFill>
                          <a:sym typeface="WP MathA"/>
                        </a:rPr>
                        <a:t>Go </a:t>
                      </a:r>
                      <a:r>
                        <a:rPr lang="en-US" sz="1800" b="0" baseline="0" dirty="0" smtClean="0">
                          <a:solidFill>
                            <a:schemeClr val="tx1"/>
                          </a:solidFill>
                          <a:sym typeface="WP MathA"/>
                        </a:rPr>
                        <a:t>to pdf p. 30, the start </a:t>
                      </a:r>
                      <a:r>
                        <a:rPr lang="en-US" sz="1800" b="0" i="0" baseline="0" dirty="0" smtClean="0">
                          <a:solidFill>
                            <a:schemeClr val="tx1"/>
                          </a:solidFill>
                          <a:sym typeface="WP MathA"/>
                        </a:rPr>
                        <a:t>of the</a:t>
                      </a:r>
                      <a:r>
                        <a:rPr lang="en-US" sz="1800" b="1" i="0" baseline="0" dirty="0" smtClean="0">
                          <a:solidFill>
                            <a:schemeClr val="tx1"/>
                          </a:solidFill>
                          <a:sym typeface="WP MathA"/>
                        </a:rPr>
                        <a:t> </a:t>
                      </a:r>
                      <a:r>
                        <a:rPr lang="en-US" sz="1800" b="1" i="0" u="sng" baseline="0" dirty="0" smtClean="0">
                          <a:solidFill>
                            <a:schemeClr val="tx1"/>
                          </a:solidFill>
                          <a:sym typeface="WP MathA"/>
                        </a:rPr>
                        <a:t>Full Schedule</a:t>
                      </a:r>
                      <a:r>
                        <a:rPr lang="en-US" sz="1800" b="1" i="0" u="none" baseline="0" dirty="0" smtClean="0">
                          <a:solidFill>
                            <a:schemeClr val="tx1"/>
                          </a:solidFill>
                          <a:sym typeface="WP MathA"/>
                        </a:rPr>
                        <a:t>, </a:t>
                      </a:r>
                      <a:r>
                        <a:rPr lang="en-US" sz="1800" b="0" i="0" u="none" baseline="0" dirty="0" smtClean="0">
                          <a:solidFill>
                            <a:schemeClr val="tx1"/>
                          </a:solidFill>
                          <a:sym typeface="WP MathA"/>
                        </a:rPr>
                        <a:t>and look at a few pages to get a sense</a:t>
                      </a:r>
                    </a:p>
                    <a:p>
                      <a:pPr marL="258763" indent="-284163">
                        <a:spcBef>
                          <a:spcPts val="600"/>
                        </a:spcBef>
                      </a:pPr>
                      <a:r>
                        <a:rPr lang="en-US" sz="1800" b="1" baseline="0" smtClean="0">
                          <a:solidFill>
                            <a:schemeClr val="tx1"/>
                          </a:solidFill>
                          <a:sym typeface="WP MathA"/>
                        </a:rPr>
                        <a:t>9	</a:t>
                      </a:r>
                      <a:r>
                        <a:rPr lang="en-US" sz="1800" b="0" baseline="0" smtClean="0">
                          <a:solidFill>
                            <a:schemeClr val="tx1"/>
                          </a:solidFill>
                          <a:sym typeface="WP MathA"/>
                        </a:rPr>
                        <a:t>Go </a:t>
                      </a:r>
                      <a:r>
                        <a:rPr lang="en-US" sz="1800" b="0" baseline="0" dirty="0" smtClean="0">
                          <a:solidFill>
                            <a:schemeClr val="tx1"/>
                          </a:solidFill>
                          <a:sym typeface="WP MathA"/>
                        </a:rPr>
                        <a:t>to pdf p. 54, examine </a:t>
                      </a:r>
                      <a:r>
                        <a:rPr lang="en-US" sz="1800" b="1" u="sng" baseline="0" dirty="0" smtClean="0">
                          <a:solidFill>
                            <a:schemeClr val="tx1"/>
                          </a:solidFill>
                          <a:sym typeface="WP MathA"/>
                        </a:rPr>
                        <a:t>Table Z7</a:t>
                      </a:r>
                      <a:r>
                        <a:rPr lang="en-US" sz="1800" b="1" u="none" baseline="0" dirty="0" smtClean="0">
                          <a:solidFill>
                            <a:schemeClr val="tx1"/>
                          </a:solidFill>
                          <a:sym typeface="WP MathA"/>
                        </a:rPr>
                        <a:t> </a:t>
                      </a:r>
                      <a:r>
                        <a:rPr lang="en-US" sz="1800" b="0" u="none" baseline="0" dirty="0" smtClean="0">
                          <a:solidFill>
                            <a:schemeClr val="tx1"/>
                          </a:solidFill>
                          <a:sym typeface="WP MathA"/>
                        </a:rPr>
                        <a:t>and p. 55, </a:t>
                      </a:r>
                      <a:r>
                        <a:rPr lang="en-US" sz="1800" b="0" baseline="0" dirty="0" smtClean="0">
                          <a:solidFill>
                            <a:schemeClr val="tx1"/>
                          </a:solidFill>
                          <a:sym typeface="WP MathA"/>
                        </a:rPr>
                        <a:t>examine</a:t>
                      </a:r>
                      <a:r>
                        <a:rPr lang="en-US" sz="1800" b="1" baseline="0" dirty="0" smtClean="0">
                          <a:solidFill>
                            <a:schemeClr val="tx1"/>
                          </a:solidFill>
                          <a:sym typeface="WP MathA"/>
                        </a:rPr>
                        <a:t> </a:t>
                      </a:r>
                      <a:r>
                        <a:rPr lang="en-US" sz="1800" b="1" u="sng" baseline="0" dirty="0" smtClean="0">
                          <a:solidFill>
                            <a:schemeClr val="tx1"/>
                          </a:solidFill>
                          <a:sym typeface="WP MathA"/>
                        </a:rPr>
                        <a:t>Table Z8</a:t>
                      </a:r>
                      <a:endParaRPr lang="en-US" sz="1800" baseline="0" dirty="0" smtClean="0">
                        <a:solidFill>
                          <a:schemeClr val="tx1"/>
                        </a:solidFill>
                      </a:endParaRPr>
                    </a:p>
                  </a:txBody>
                  <a:tcP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748241457"/>
              </p:ext>
            </p:extLst>
          </p:nvPr>
        </p:nvGraphicFramePr>
        <p:xfrm>
          <a:off x="381000" y="228600"/>
          <a:ext cx="10896600" cy="533400"/>
        </p:xfrm>
        <a:graphic>
          <a:graphicData uri="http://schemas.openxmlformats.org/drawingml/2006/table">
            <a:tbl>
              <a:tblPr firstRow="1" bandRow="1">
                <a:tableStyleId>{5C22544A-7EE6-4342-B048-85BDC9FD1C3A}</a:tableStyleId>
              </a:tblPr>
              <a:tblGrid>
                <a:gridCol w="10896600"/>
              </a:tblGrid>
              <a:tr h="533400">
                <a:tc>
                  <a:txBody>
                    <a:bodyPr/>
                    <a:lstStyle/>
                    <a:p>
                      <a:pPr algn="ctr"/>
                      <a:r>
                        <a:rPr lang="en-US" sz="2000" smtClean="0">
                          <a:solidFill>
                            <a:schemeClr val="tx1"/>
                          </a:solidFill>
                        </a:rPr>
                        <a:t>2.</a:t>
                      </a:r>
                      <a:r>
                        <a:rPr lang="en-US" sz="2000" baseline="0" smtClean="0">
                          <a:solidFill>
                            <a:schemeClr val="tx1"/>
                          </a:solidFill>
                        </a:rPr>
                        <a:t> Exploring classes: H </a:t>
                      </a:r>
                      <a:r>
                        <a:rPr lang="en-US" sz="2000" i="1" baseline="0" smtClean="0">
                          <a:solidFill>
                            <a:schemeClr val="tx1"/>
                          </a:solidFill>
                        </a:rPr>
                        <a:t>Social Sciences</a:t>
                      </a:r>
                      <a:r>
                        <a:rPr lang="en-US" sz="2000" baseline="0" smtClean="0">
                          <a:solidFill>
                            <a:schemeClr val="tx1"/>
                          </a:solidFill>
                        </a:rPr>
                        <a:t> and Z </a:t>
                      </a:r>
                      <a:r>
                        <a:rPr lang="en-US" sz="2000" i="1" baseline="0" smtClean="0">
                          <a:solidFill>
                            <a:schemeClr val="tx1"/>
                          </a:solidFill>
                        </a:rPr>
                        <a:t>Bibliography and Library Science</a:t>
                      </a:r>
                      <a:endParaRPr lang="en-US" sz="2000" b="0" i="1" dirty="0" smtClean="0">
                        <a:solidFill>
                          <a:schemeClr val="tx1"/>
                        </a:solidFill>
                      </a:endParaRPr>
                    </a:p>
                  </a:txBody>
                  <a:tcPr>
                    <a:no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968058315"/>
              </p:ext>
            </p:extLst>
          </p:nvPr>
        </p:nvGraphicFramePr>
        <p:xfrm>
          <a:off x="11353800" y="609600"/>
          <a:ext cx="3810002" cy="5105400"/>
        </p:xfrm>
        <a:graphic>
          <a:graphicData uri="http://schemas.openxmlformats.org/drawingml/2006/table">
            <a:tbl>
              <a:tblPr firstRow="1" bandRow="1">
                <a:tableStyleId>{5C22544A-7EE6-4342-B048-85BDC9FD1C3A}</a:tableStyleId>
              </a:tblPr>
              <a:tblGrid>
                <a:gridCol w="3810002"/>
              </a:tblGrid>
              <a:tr h="5105400">
                <a:tc>
                  <a:txBody>
                    <a:bodyPr/>
                    <a:lstStyle/>
                    <a:p>
                      <a:endParaRPr lang="en-US" b="1" dirty="0" smtClean="0">
                        <a:solidFill>
                          <a:srgbClr val="FF0000"/>
                        </a:solidFill>
                      </a:endParaRPr>
                    </a:p>
                  </a:txBody>
                  <a:tcPr>
                    <a:lnL w="12700" cap="flat" cmpd="sng" algn="ctr">
                      <a:noFill/>
                      <a:prstDash val="solid"/>
                      <a:round/>
                      <a:headEnd type="none" w="med" len="med"/>
                      <a:tailEnd type="none" w="med" len="med"/>
                    </a:lnL>
                    <a:noFill/>
                  </a:tcPr>
                </a:tc>
              </a:tr>
            </a:tbl>
          </a:graphicData>
        </a:graphic>
      </p:graphicFrame>
    </p:spTree>
    <p:extLst>
      <p:ext uri="{BB962C8B-B14F-4D97-AF65-F5344CB8AC3E}">
        <p14:creationId xmlns:p14="http://schemas.microsoft.com/office/powerpoint/2010/main" val="6161068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Default Design">
  <a:themeElements>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Default Design">
  <a:themeElements>
    <a:clrScheme name="">
      <a:dk1>
        <a:srgbClr val="FFFFFF"/>
      </a:dk1>
      <a:lt1>
        <a:srgbClr val="FFFFFF"/>
      </a:lt1>
      <a:dk2>
        <a:srgbClr val="FFFF00"/>
      </a:dk2>
      <a:lt2>
        <a:srgbClr val="808080"/>
      </a:lt2>
      <a:accent1>
        <a:srgbClr val="00CC99"/>
      </a:accent1>
      <a:accent2>
        <a:srgbClr val="3333CC"/>
      </a:accent2>
      <a:accent3>
        <a:srgbClr val="FFFFFF"/>
      </a:accent3>
      <a:accent4>
        <a:srgbClr val="DADADA"/>
      </a:accent4>
      <a:accent5>
        <a:srgbClr val="AAE2CA"/>
      </a:accent5>
      <a:accent6>
        <a:srgbClr val="2D2DB9"/>
      </a:accent6>
      <a:hlink>
        <a:srgbClr val="CCCCFF"/>
      </a:hlink>
      <a:folHlink>
        <a:srgbClr val="B2B2B2"/>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17797</TotalTime>
  <Words>2726</Words>
  <Application>Microsoft Office PowerPoint</Application>
  <PresentationFormat>Custom</PresentationFormat>
  <Paragraphs>754</Paragraphs>
  <Slides>35</Slides>
  <Notes>0</Notes>
  <HiddenSlides>0</HiddenSlides>
  <MMClips>25</MMClips>
  <ScaleCrop>false</ScaleCrop>
  <HeadingPairs>
    <vt:vector size="4" baseType="variant">
      <vt:variant>
        <vt:lpstr>Theme</vt:lpstr>
      </vt:variant>
      <vt:variant>
        <vt:i4>3</vt:i4>
      </vt:variant>
      <vt:variant>
        <vt:lpstr>Slide Titles</vt:lpstr>
      </vt:variant>
      <vt:variant>
        <vt:i4>35</vt:i4>
      </vt:variant>
    </vt:vector>
  </HeadingPairs>
  <TitlesOfParts>
    <vt:vector size="38" baseType="lpstr">
      <vt:lpstr>Office Theme</vt:lpstr>
      <vt:lpstr>7_Default Design</vt:lpstr>
      <vt:lpstr>8_Default Design</vt:lpstr>
      <vt:lpstr>UB LIS 571 Soergel Lecture 11.2  Library of Congress Classification For all. Goes through part of the Assignment 13.2 LCC materials. If you chose to do Assignment 13.2 LCC, complete the rest on your own.   </vt:lpstr>
      <vt:lpstr>How to use these slides repeated</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GMU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Default</dc:creator>
  <cp:lastModifiedBy>dsoergel</cp:lastModifiedBy>
  <cp:revision>1103</cp:revision>
  <cp:lastPrinted>2015-04-13T22:53:17Z</cp:lastPrinted>
  <dcterms:created xsi:type="dcterms:W3CDTF">2002-10-21T17:52:26Z</dcterms:created>
  <dcterms:modified xsi:type="dcterms:W3CDTF">2016-04-10T02:39:11Z</dcterms:modified>
</cp:coreProperties>
</file>