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5" r:id="rId2"/>
    <p:sldMasterId id="2147483697" r:id="rId3"/>
  </p:sldMasterIdLst>
  <p:notesMasterIdLst>
    <p:notesMasterId r:id="rId16"/>
  </p:notesMasterIdLst>
  <p:sldIdLst>
    <p:sldId id="272" r:id="rId4"/>
    <p:sldId id="273" r:id="rId5"/>
    <p:sldId id="274" r:id="rId6"/>
    <p:sldId id="260" r:id="rId7"/>
    <p:sldId id="265" r:id="rId8"/>
    <p:sldId id="261" r:id="rId9"/>
    <p:sldId id="262" r:id="rId10"/>
    <p:sldId id="263" r:id="rId11"/>
    <p:sldId id="264" r:id="rId12"/>
    <p:sldId id="266" r:id="rId13"/>
    <p:sldId id="267" r:id="rId14"/>
    <p:sldId id="269" r:id="rId15"/>
  </p:sldIdLst>
  <p:sldSz cx="155448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4" autoAdjust="0"/>
    <p:restoredTop sz="94649" autoAdjust="0"/>
  </p:normalViewPr>
  <p:slideViewPr>
    <p:cSldViewPr>
      <p:cViewPr varScale="1">
        <p:scale>
          <a:sx n="75" d="100"/>
          <a:sy n="75" d="100"/>
        </p:scale>
        <p:origin x="-77" y="-226"/>
      </p:cViewPr>
      <p:guideLst>
        <p:guide orient="horz" pos="2160"/>
        <p:guide pos="48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-457200" y="685800"/>
            <a:ext cx="7772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33099120-5D35-4016-9FD4-809C6A1246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4371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099120-5D35-4016-9FD4-809C6A124625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051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5860" y="2130434"/>
            <a:ext cx="1321308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31720" y="3886200"/>
            <a:ext cx="1088136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ED20E5-6F4E-464C-8E89-564284A36F7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B36F06-0C2B-441C-8941-30DA2EF27D9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158430" y="274647"/>
            <a:ext cx="5945345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22387" y="274647"/>
            <a:ext cx="1757696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26B714-91EE-44DF-9AE1-6EC187663BA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5860" y="2130428"/>
            <a:ext cx="1321308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31720" y="3886200"/>
            <a:ext cx="1088136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D20E5-6F4E-464C-8E89-564284A36F7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788786"/>
      </p:ext>
    </p:extLst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405242"/>
      </p:ext>
    </p:extLst>
  </p:cSld>
  <p:clrMapOvr>
    <a:masterClrMapping/>
  </p:clrMapOvr>
  <p:transition advClick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7932" y="4406903"/>
            <a:ext cx="1321308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7932" y="2906714"/>
            <a:ext cx="1321308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4B3AD-9855-43B4-A677-2B5D64DC55C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86311"/>
      </p:ext>
    </p:extLst>
  </p:cSld>
  <p:clrMapOvr>
    <a:masterClrMapping/>
  </p:clrMapOvr>
  <p:transition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5860" y="1676400"/>
            <a:ext cx="6477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01940" y="1676400"/>
            <a:ext cx="6477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A8624-5168-452F-8FB5-BCB158AF065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785920"/>
      </p:ext>
    </p:extLst>
  </p:cSld>
  <p:clrMapOvr>
    <a:masterClrMapping/>
  </p:clrMapOvr>
  <p:transition advClick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274638"/>
            <a:ext cx="1399032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7241" y="1535112"/>
            <a:ext cx="6868319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7241" y="2174875"/>
            <a:ext cx="686831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96545" y="1535112"/>
            <a:ext cx="687101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96545" y="2174875"/>
            <a:ext cx="68710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09EEE-143D-4BF0-8157-580CBF4BE5C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360201"/>
      </p:ext>
    </p:extLst>
  </p:cSld>
  <p:clrMapOvr>
    <a:masterClrMapping/>
  </p:clrMapOvr>
  <p:transition advClick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8B5FA-1634-4030-BE4D-C041FBFC09F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157424"/>
      </p:ext>
    </p:extLst>
  </p:cSld>
  <p:clrMapOvr>
    <a:masterClrMapping/>
  </p:clrMapOvr>
  <p:transition advClick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84B5F-4628-496F-B9D1-7DFF093BE185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650561"/>
      </p:ext>
    </p:extLst>
  </p:cSld>
  <p:clrMapOvr>
    <a:masterClrMapping/>
  </p:clrMapOvr>
  <p:transition advClick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7" y="273050"/>
            <a:ext cx="511413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77586" y="273054"/>
            <a:ext cx="868997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47" y="1435103"/>
            <a:ext cx="511413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EE177-5E08-4D66-96B9-012347F80AE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409366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6889" y="4800600"/>
            <a:ext cx="932688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6889" y="612775"/>
            <a:ext cx="932688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6889" y="5367340"/>
            <a:ext cx="932688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0D0F3-6F04-41AC-BEA2-CC5654185D7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441145"/>
      </p:ext>
    </p:extLst>
  </p:cSld>
  <p:clrMapOvr>
    <a:masterClrMapping/>
  </p:clrMapOvr>
  <p:transition advClick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36F06-0C2B-441C-8941-30DA2EF27D9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965928"/>
      </p:ext>
    </p:extLst>
  </p:cSld>
  <p:clrMapOvr>
    <a:masterClrMapping/>
  </p:clrMapOvr>
  <p:transition advClick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075670" y="152400"/>
            <a:ext cx="330327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65860" y="152400"/>
            <a:ext cx="965073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6B714-91EE-44DF-9AE1-6EC187663BA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226900"/>
      </p:ext>
    </p:extLst>
  </p:cSld>
  <p:clrMapOvr>
    <a:masterClrMapping/>
  </p:clrMapOvr>
  <p:transition advClick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5860" y="2130428"/>
            <a:ext cx="1321308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31720" y="3886200"/>
            <a:ext cx="1088136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D20E5-6F4E-464C-8E89-564284A36F7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9996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564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7932" y="4406903"/>
            <a:ext cx="1321308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7932" y="2906714"/>
            <a:ext cx="1321308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4B3AD-9855-43B4-A677-2B5D64DC55C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191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5860" y="1676400"/>
            <a:ext cx="6477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01940" y="1676400"/>
            <a:ext cx="6477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A8624-5168-452F-8FB5-BCB158AF065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818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274638"/>
            <a:ext cx="1399032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7241" y="1535112"/>
            <a:ext cx="6868319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7241" y="2174875"/>
            <a:ext cx="686831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96545" y="1535112"/>
            <a:ext cx="687101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96545" y="2174875"/>
            <a:ext cx="68710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09EEE-143D-4BF0-8157-580CBF4BE5C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1301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8B5FA-1634-4030-BE4D-C041FBFC09F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4187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84B5F-4628-496F-B9D1-7DFF093BE185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29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7932" y="4406909"/>
            <a:ext cx="1321308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7932" y="2906713"/>
            <a:ext cx="1321308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44B3AD-9855-43B4-A677-2B5D64DC55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2" y="273050"/>
            <a:ext cx="511413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77586" y="273054"/>
            <a:ext cx="868997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42" y="1435103"/>
            <a:ext cx="511413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EE177-5E08-4D66-96B9-012347F80AE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4183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6889" y="4800600"/>
            <a:ext cx="932688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6889" y="612775"/>
            <a:ext cx="932688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6889" y="5367340"/>
            <a:ext cx="932688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0D0F3-6F04-41AC-BEA2-CC5654185D7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2659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36F06-0C2B-441C-8941-30DA2EF27D9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7981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075670" y="152400"/>
            <a:ext cx="330327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65860" y="152400"/>
            <a:ext cx="965073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Soergel,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6B714-91EE-44DF-9AE1-6EC187663BA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834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22394" y="1600206"/>
            <a:ext cx="1176115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342626" y="1600206"/>
            <a:ext cx="1176115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1A8624-5168-452F-8FB5-BCB158AF065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274638"/>
            <a:ext cx="1399032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7240" y="1535113"/>
            <a:ext cx="686832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7240" y="2174875"/>
            <a:ext cx="68683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96545" y="1535113"/>
            <a:ext cx="68710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96545" y="2174875"/>
            <a:ext cx="68710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909EEE-143D-4BF0-8157-580CBF4BE5C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68B5FA-1634-4030-BE4D-C041FBFC09F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884B5F-4628-496F-B9D1-7DFF093BE18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6" y="273050"/>
            <a:ext cx="511413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77587" y="273059"/>
            <a:ext cx="868997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46" y="1435103"/>
            <a:ext cx="511413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6EE177-5E08-4D66-96B9-012347F80AE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6890" y="4800600"/>
            <a:ext cx="932688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6890" y="612775"/>
            <a:ext cx="932688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6890" y="5367338"/>
            <a:ext cx="932688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B0D0F3-6F04-41AC-BEA2-CC5654185D7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274638"/>
            <a:ext cx="139903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7240" y="1600206"/>
            <a:ext cx="1399032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" y="6356359"/>
            <a:ext cx="36271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11140" y="6356359"/>
            <a:ext cx="49225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Soergel,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40440" y="6356359"/>
            <a:ext cx="36271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023A00D-5CB4-4BC5-96EA-DD2D4099CE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65860" y="152400"/>
            <a:ext cx="132130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5860" y="1676400"/>
            <a:ext cx="1321308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5860" y="6248400"/>
            <a:ext cx="3238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11140" y="6248400"/>
            <a:ext cx="492252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  <a:cs typeface="Arial"/>
              </a:rPr>
              <a:t>Soergel, </a:t>
            </a:r>
            <a:endParaRPr lang="en-US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40440" y="6248400"/>
            <a:ext cx="3238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023A00D-5CB4-4BC5-96EA-DD2D4099CE3A}" type="slidenum">
              <a:rPr lang="en-US" smtClean="0">
                <a:solidFill>
                  <a:srgbClr val="FFFFFF"/>
                </a:solidFill>
                <a:cs typeface="Arial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5913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advClick="0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6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65860" y="152400"/>
            <a:ext cx="132130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5860" y="1676400"/>
            <a:ext cx="1321308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5860" y="6248400"/>
            <a:ext cx="3238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11140" y="6248400"/>
            <a:ext cx="492252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  <a:cs typeface="Arial"/>
              </a:rPr>
              <a:t>Soergel, </a:t>
            </a:r>
            <a:endParaRPr lang="en-US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40440" y="6248400"/>
            <a:ext cx="3238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800"/>
            </a:lvl1pPr>
          </a:lstStyle>
          <a:p>
            <a:pPr>
              <a:defRPr/>
            </a:pPr>
            <a:fld id="{F023A00D-5CB4-4BC5-96EA-DD2D4099CE3A}" type="slidenum">
              <a:rPr lang="en-US" smtClean="0">
                <a:solidFill>
                  <a:srgbClr val="FFFFFF"/>
                </a:solidFill>
                <a:cs typeface="Arial"/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6093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6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WAV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WAV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WAV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685800"/>
            <a:ext cx="13340080" cy="3352800"/>
          </a:xfrm>
        </p:spPr>
        <p:txBody>
          <a:bodyPr/>
          <a:lstStyle/>
          <a:p>
            <a:r>
              <a:rPr lang="en-US" sz="3200" b="0" dirty="0">
                <a:latin typeface="Arial Unicode MS" pitchFamily="34" charset="-128"/>
              </a:rPr>
              <a:t>UB LIS 571 </a:t>
            </a:r>
            <a:r>
              <a:rPr lang="en-US" sz="3200" b="0" dirty="0" smtClean="0">
                <a:latin typeface="Arial Unicode MS" pitchFamily="34" charset="-128"/>
              </a:rPr>
              <a:t>Soergel  Lecture 12.1a</a:t>
            </a:r>
            <a:r>
              <a:rPr lang="en-US" sz="4800" b="0" dirty="0">
                <a:latin typeface="Arial Unicode MS" pitchFamily="34" charset="-128"/>
              </a:rPr>
              <a:t/>
            </a:r>
            <a:br>
              <a:rPr lang="en-US" sz="4800" b="0" dirty="0">
                <a:latin typeface="Arial Unicode MS" pitchFamily="34" charset="-128"/>
              </a:rPr>
            </a:br>
            <a:r>
              <a:rPr lang="en-US" sz="3200" dirty="0"/>
              <a:t>KOS conceptual structure 2:</a:t>
            </a:r>
            <a:r>
              <a:rPr lang="en-US" sz="3200" b="0" dirty="0"/>
              <a:t> </a:t>
            </a:r>
            <a:br>
              <a:rPr lang="en-US" sz="3200" b="0" dirty="0"/>
            </a:br>
            <a:r>
              <a:rPr lang="en-US" sz="3200" b="0" dirty="0"/>
              <a:t>Application to database organization (implementation)</a:t>
            </a:r>
            <a:br>
              <a:rPr lang="en-US" sz="3200" b="0" dirty="0"/>
            </a:br>
            <a:r>
              <a:rPr lang="en-US" dirty="0"/>
              <a:t>In-class exercise a: Introductory </a:t>
            </a:r>
            <a:r>
              <a:rPr lang="en-US" dirty="0" smtClean="0"/>
              <a:t>Example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b="0" dirty="0">
                <a:solidFill>
                  <a:schemeClr val="bg1"/>
                </a:solidFill>
                <a:latin typeface="Arial Unicode MS" pitchFamily="34" charset="-128"/>
              </a:rPr>
              <a:t>No page no. in the Lecture Notes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400" b="0" dirty="0">
              <a:latin typeface="Arial Unicode MS" pitchFamily="34" charset="-128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245729" y="3886200"/>
            <a:ext cx="5458222" cy="17526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bg1"/>
                </a:solidFill>
              </a:rPr>
              <a:t>Dagobert Soergel</a:t>
            </a: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</a:rPr>
              <a:t>Department of Library and Information Studies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Graduate School of Education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University at Buffalo</a:t>
            </a: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3022600" y="4862935"/>
            <a:ext cx="106222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10000"/>
              </a:spcBef>
            </a:pP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22600" y="5991982"/>
            <a:ext cx="7988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cs typeface="Arial"/>
              </a:rPr>
              <a:t>20 </a:t>
            </a:r>
            <a:r>
              <a:rPr lang="en-US" dirty="0" smtClean="0">
                <a:solidFill>
                  <a:srgbClr val="FFFFFF"/>
                </a:solidFill>
                <a:cs typeface="Arial"/>
              </a:rPr>
              <a:t>min                                                        Includes audio.  </a:t>
            </a:r>
          </a:p>
        </p:txBody>
      </p:sp>
    </p:spTree>
    <p:extLst>
      <p:ext uri="{BB962C8B-B14F-4D97-AF65-F5344CB8AC3E}">
        <p14:creationId xmlns:p14="http://schemas.microsoft.com/office/powerpoint/2010/main" val="70067376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25200" y="6248400"/>
            <a:ext cx="3238500" cy="457200"/>
          </a:xfrm>
          <a:noFill/>
        </p:spPr>
        <p:txBody>
          <a:bodyPr/>
          <a:lstStyle/>
          <a:p>
            <a:fld id="{377A5EB6-31DF-49C5-A368-99503CA30BC6}" type="slidenum">
              <a:rPr lang="en-US" sz="2000" b="1">
                <a:solidFill>
                  <a:schemeClr val="tx1"/>
                </a:solidFill>
              </a:rPr>
              <a:pPr/>
              <a:t>10</a:t>
            </a:fld>
            <a:endParaRPr lang="en-US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770233"/>
              </p:ext>
            </p:extLst>
          </p:nvPr>
        </p:nvGraphicFramePr>
        <p:xfrm>
          <a:off x="228602" y="1066800"/>
          <a:ext cx="5486400" cy="510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0"/>
              </a:tblGrid>
              <a:tr h="510540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  Elementary</a:t>
                      </a:r>
                      <a:r>
                        <a:rPr lang="en-US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school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</a:t>
                      </a: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1.1</a:t>
                      </a:r>
                      <a:r>
                        <a:rPr lang="en-US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 </a:t>
                      </a: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ES Math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1.2  ES Science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1.3  ES Social studies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endParaRPr lang="en-US" b="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  Middle</a:t>
                      </a:r>
                      <a:r>
                        <a:rPr lang="en-US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school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="0" baseline="0" dirty="0" smtClean="0">
                          <a:solidFill>
                            <a:srgbClr val="000000"/>
                          </a:solidFill>
                        </a:rPr>
                        <a:t>     To 2 append the number following </a:t>
                      </a:r>
                      <a:r>
                        <a:rPr lang="en-US" b="0" baseline="0" dirty="0" smtClean="0">
                          <a:solidFill>
                            <a:srgbClr val="000000"/>
                          </a:solidFill>
                        </a:rPr>
                        <a:t>1</a:t>
                      </a:r>
                      <a:endParaRPr lang="en-US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tabLst>
                          <a:tab pos="457200" algn="l"/>
                        </a:tabLst>
                      </a:pPr>
                      <a:endParaRPr lang="en-US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en-US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  High school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baseline="0" dirty="0" smtClean="0">
                          <a:solidFill>
                            <a:srgbClr val="000000"/>
                          </a:solidFill>
                        </a:rPr>
                        <a:t>     </a:t>
                      </a:r>
                      <a:r>
                        <a:rPr lang="en-US" b="0" baseline="0" dirty="0" smtClean="0">
                          <a:solidFill>
                            <a:srgbClr val="000000"/>
                          </a:solidFill>
                        </a:rPr>
                        <a:t>To 3 append the number following </a:t>
                      </a:r>
                      <a:r>
                        <a:rPr lang="en-US" b="0" baseline="0" dirty="0" smtClean="0">
                          <a:solidFill>
                            <a:srgbClr val="000000"/>
                          </a:solidFill>
                        </a:rPr>
                        <a:t>1</a:t>
                      </a:r>
                    </a:p>
                    <a:p>
                      <a:endParaRPr lang="en-US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	</a:t>
                      </a:r>
                      <a:endParaRPr lang="en-US" b="1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9137220"/>
              </p:ext>
            </p:extLst>
          </p:nvPr>
        </p:nvGraphicFramePr>
        <p:xfrm>
          <a:off x="6095998" y="2606040"/>
          <a:ext cx="6248401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48401"/>
              </a:tblGrid>
              <a:tr h="2667000">
                <a:tc>
                  <a:txBody>
                    <a:bodyPr/>
                    <a:lstStyle/>
                    <a:p>
                      <a:pPr>
                        <a:tabLst>
                          <a:tab pos="457200" algn="l"/>
                        </a:tabLst>
                      </a:pPr>
                      <a:endParaRPr lang="en-US" sz="1400" b="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sz="1600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Example:</a:t>
                      </a:r>
                    </a:p>
                    <a:p>
                      <a:r>
                        <a:rPr lang="en-US" sz="1600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Title: </a:t>
                      </a:r>
                      <a:r>
                        <a:rPr lang="en-US" sz="16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Teaching science in high school</a:t>
                      </a:r>
                      <a:endParaRPr lang="en-US" sz="1600" b="1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endParaRPr lang="en-US" sz="16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Instructions</a:t>
                      </a:r>
                      <a:r>
                        <a:rPr lang="en-US" sz="16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to catalogers:</a:t>
                      </a:r>
                    </a:p>
                    <a:p>
                      <a:r>
                        <a:rPr lang="en-US" sz="16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Determine </a:t>
                      </a:r>
                      <a:r>
                        <a:rPr lang="en-US" sz="16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grade level, write its notation	3</a:t>
                      </a:r>
                    </a:p>
                    <a:p>
                      <a:r>
                        <a:rPr lang="en-US" sz="16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Put a period				3.</a:t>
                      </a:r>
                    </a:p>
                    <a:p>
                      <a:r>
                        <a:rPr lang="en-US" sz="16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Determine subject, write its notation		</a:t>
                      </a:r>
                      <a:r>
                        <a:rPr lang="en-US" sz="1600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3.2</a:t>
                      </a:r>
                    </a:p>
                    <a:p>
                      <a:r>
                        <a:rPr lang="en-US" sz="16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Done</a:t>
                      </a:r>
                    </a:p>
                    <a:p>
                      <a:endParaRPr lang="en-US" sz="1600" b="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sz="1600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3.2 </a:t>
                      </a:r>
                      <a:r>
                        <a:rPr lang="en-US" sz="16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goes on the spine of  the book, it is the one descriptor assigned.  </a:t>
                      </a:r>
                      <a:br>
                        <a:rPr lang="en-US" sz="16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</a:br>
                      <a:r>
                        <a:rPr lang="en-US" sz="16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The result is no different from  the system where all the precombined descriptors are enumerated, but the display of the classification requires only  15 (grade levels) + 100 (subjects) = 115 lines</a:t>
                      </a:r>
                    </a:p>
                    <a:p>
                      <a:endParaRPr lang="en-US" sz="1400" b="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endParaRPr lang="en-US" b="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8434476"/>
              </p:ext>
            </p:extLst>
          </p:nvPr>
        </p:nvGraphicFramePr>
        <p:xfrm>
          <a:off x="990600" y="228600"/>
          <a:ext cx="103632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63200"/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2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One more example: Classification for shelving books or filing materials in a vertical file</a:t>
                      </a:r>
                      <a:endParaRPr lang="en-US" sz="2200" b="1" kern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6" name="~PP1166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2.3336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3563600" y="5257800"/>
            <a:ext cx="473076" cy="473076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7856458"/>
              </p:ext>
            </p:extLst>
          </p:nvPr>
        </p:nvGraphicFramePr>
        <p:xfrm>
          <a:off x="6095998" y="1066800"/>
          <a:ext cx="6248402" cy="129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4201"/>
                <a:gridCol w="3124201"/>
              </a:tblGrid>
              <a:tr h="1295400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Facet</a:t>
                      </a:r>
                      <a:r>
                        <a:rPr lang="en-US" sz="2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A.  Grade level</a:t>
                      </a:r>
                      <a:endParaRPr lang="en-US" sz="2200" b="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sz="14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</a:t>
                      </a:r>
                      <a:r>
                        <a:rPr lang="en-US" sz="18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  ES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sz="18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2  MS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sz="18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3  HS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sz="2200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Facet B.  Subject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sz="18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1  Math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sz="18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2  Science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sz="18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3  Social studies</a:t>
                      </a:r>
                      <a:endParaRPr lang="en-US" b="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25200" y="6248400"/>
            <a:ext cx="3238500" cy="457200"/>
          </a:xfrm>
          <a:noFill/>
        </p:spPr>
        <p:txBody>
          <a:bodyPr/>
          <a:lstStyle/>
          <a:p>
            <a:fld id="{377A5EB6-31DF-49C5-A368-99503CA30BC6}" type="slidenum">
              <a:rPr lang="en-US" sz="2000" b="1">
                <a:solidFill>
                  <a:schemeClr val="tx1"/>
                </a:solidFill>
              </a:rPr>
              <a:pPr/>
              <a:t>11</a:t>
            </a:fld>
            <a:endParaRPr lang="en-US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2855380"/>
              </p:ext>
            </p:extLst>
          </p:nvPr>
        </p:nvGraphicFramePr>
        <p:xfrm>
          <a:off x="228602" y="1066800"/>
          <a:ext cx="5486400" cy="510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0"/>
              </a:tblGrid>
              <a:tr h="510540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  Elementary</a:t>
                      </a:r>
                      <a:r>
                        <a:rPr lang="en-US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school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</a:t>
                      </a: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1.1</a:t>
                      </a:r>
                      <a:r>
                        <a:rPr lang="en-US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 </a:t>
                      </a: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ES Math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1.2  ES Science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1.3  ES Social studies</a:t>
                      </a:r>
                    </a:p>
                    <a:p>
                      <a:pPr>
                        <a:spcBef>
                          <a:spcPts val="1000"/>
                        </a:spcBef>
                        <a:tabLst>
                          <a:tab pos="457200" algn="l"/>
                        </a:tabLst>
                      </a:pP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1.4  ES administration</a:t>
                      </a:r>
                      <a:endParaRPr lang="en-US" b="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  Middle</a:t>
                      </a:r>
                      <a:r>
                        <a:rPr lang="en-US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school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    To 2 append the number following 1</a:t>
                      </a:r>
                      <a:r>
                        <a:rPr lang="en-US" b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in 1.1 – 1.3</a:t>
                      </a:r>
                    </a:p>
                    <a:p>
                      <a:pPr>
                        <a:spcBef>
                          <a:spcPts val="1000"/>
                        </a:spcBef>
                        <a:tabLst>
                          <a:tab pos="457200" algn="l"/>
                        </a:tabLst>
                      </a:pPr>
                      <a:r>
                        <a:rPr lang="en-US" b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	2.4  MS student assessment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endParaRPr lang="en-US" b="0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r>
                        <a:rPr lang="en-US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  High school</a:t>
                      </a:r>
                    </a:p>
                    <a:p>
                      <a:r>
                        <a:rPr lang="en-US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    </a:t>
                      </a: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To 3 append the number following 1</a:t>
                      </a:r>
                      <a:r>
                        <a:rPr lang="en-US" b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in 1.1 – 1.3</a:t>
                      </a:r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	</a:t>
                      </a:r>
                      <a:endParaRPr lang="en-US" b="1" dirty="0" smtClean="0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The instruction in Dewey  actually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 reads</a:t>
                      </a:r>
                    </a:p>
                    <a:p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     </a:t>
                      </a:r>
                      <a:r>
                        <a:rPr lang="en-US" b="0" baseline="0" dirty="0" smtClean="0">
                          <a:solidFill>
                            <a:srgbClr val="000000"/>
                          </a:solidFill>
                        </a:rPr>
                        <a:t>To 2 </a:t>
                      </a:r>
                      <a:r>
                        <a:rPr lang="en-US" b="0" u="sng" baseline="0" dirty="0" smtClean="0">
                          <a:solidFill>
                            <a:srgbClr val="000000"/>
                          </a:solidFill>
                        </a:rPr>
                        <a:t>add</a:t>
                      </a:r>
                      <a:r>
                        <a:rPr lang="en-US" b="0" baseline="0" dirty="0" smtClean="0">
                          <a:solidFill>
                            <a:srgbClr val="000000"/>
                          </a:solidFill>
                        </a:rPr>
                        <a:t> the number following 1 in 1.1 – 1.3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2684429"/>
              </p:ext>
            </p:extLst>
          </p:nvPr>
        </p:nvGraphicFramePr>
        <p:xfrm>
          <a:off x="6095998" y="2606040"/>
          <a:ext cx="6172201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1"/>
              </a:tblGrid>
              <a:tr h="2514600">
                <a:tc>
                  <a:txBody>
                    <a:bodyPr/>
                    <a:lstStyle/>
                    <a:p>
                      <a:pPr>
                        <a:tabLst>
                          <a:tab pos="457200" algn="l"/>
                        </a:tabLst>
                      </a:pPr>
                      <a:endParaRPr lang="en-US" sz="1400" b="0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r>
                        <a:rPr lang="en-US" sz="1600" b="1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E</a:t>
                      </a:r>
                      <a:r>
                        <a:rPr lang="en-US" sz="1600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xample:</a:t>
                      </a:r>
                    </a:p>
                    <a:p>
                      <a:r>
                        <a:rPr lang="en-US" sz="1600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Title: </a:t>
                      </a:r>
                      <a:r>
                        <a:rPr lang="en-US" sz="16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Teaching science in high school</a:t>
                      </a:r>
                      <a:endParaRPr lang="en-US" sz="1600" b="1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endParaRPr lang="en-US" sz="16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Instructions</a:t>
                      </a:r>
                      <a:r>
                        <a:rPr lang="en-US" sz="16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to catalogers:</a:t>
                      </a:r>
                    </a:p>
                    <a:p>
                      <a:r>
                        <a:rPr lang="en-US" sz="16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Determine grade level, write its notation	3</a:t>
                      </a:r>
                    </a:p>
                    <a:p>
                      <a:r>
                        <a:rPr lang="en-US" sz="16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Put a period				3.</a:t>
                      </a:r>
                    </a:p>
                    <a:p>
                      <a:r>
                        <a:rPr lang="en-US" sz="16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Determine subject, write its notation		</a:t>
                      </a:r>
                      <a:r>
                        <a:rPr lang="en-US" sz="1600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3.2</a:t>
                      </a:r>
                    </a:p>
                    <a:p>
                      <a:r>
                        <a:rPr lang="en-US" sz="16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Done</a:t>
                      </a:r>
                    </a:p>
                    <a:p>
                      <a:endParaRPr lang="en-US" sz="1600" b="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sz="1600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3.2 </a:t>
                      </a:r>
                      <a:r>
                        <a:rPr lang="en-US" sz="16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goes on the spine of  the book, it is the one descriptor assigned.  </a:t>
                      </a:r>
                      <a:br>
                        <a:rPr lang="en-US" sz="16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</a:br>
                      <a:r>
                        <a:rPr lang="en-US" sz="16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The result is no different from  the system where all the precombined descriptors are enumerated, but the display of the classification requires only  15 (grade levels) + 100 (subjects) = 115 lines</a:t>
                      </a:r>
                    </a:p>
                    <a:p>
                      <a:endParaRPr lang="en-US" sz="1400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en-US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596739"/>
              </p:ext>
            </p:extLst>
          </p:nvPr>
        </p:nvGraphicFramePr>
        <p:xfrm>
          <a:off x="990600" y="228600"/>
          <a:ext cx="103632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63200"/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2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One more example: Classification for shelving books or filing materials in a vertical file</a:t>
                      </a:r>
                      <a:endParaRPr lang="en-US" sz="2200" b="1" kern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6" name="~PP2886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37.7468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3563600" y="5181599"/>
            <a:ext cx="473075" cy="473075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7429942"/>
              </p:ext>
            </p:extLst>
          </p:nvPr>
        </p:nvGraphicFramePr>
        <p:xfrm>
          <a:off x="6095998" y="1066800"/>
          <a:ext cx="6248402" cy="129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4201"/>
                <a:gridCol w="3124201"/>
              </a:tblGrid>
              <a:tr h="1295400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Facet</a:t>
                      </a:r>
                      <a:r>
                        <a:rPr lang="en-US" sz="2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A.  Grade level</a:t>
                      </a:r>
                      <a:endParaRPr lang="en-US" sz="2200" b="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sz="14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</a:t>
                      </a:r>
                      <a:r>
                        <a:rPr lang="en-US" sz="18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  ES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sz="18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2  MS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sz="18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3  HS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sz="2200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Facet B.  Subject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sz="18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1  Math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sz="18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2  Science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sz="18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3  Social studies</a:t>
                      </a:r>
                      <a:endParaRPr lang="en-US" b="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25200" y="6248400"/>
            <a:ext cx="3238500" cy="457200"/>
          </a:xfrm>
          <a:noFill/>
        </p:spPr>
        <p:txBody>
          <a:bodyPr/>
          <a:lstStyle/>
          <a:p>
            <a:fld id="{377A5EB6-31DF-49C5-A368-99503CA30BC6}" type="slidenum">
              <a:rPr lang="en-US" sz="2000" b="1">
                <a:solidFill>
                  <a:schemeClr val="tx1"/>
                </a:solidFill>
              </a:rPr>
              <a:pPr/>
              <a:t>12</a:t>
            </a:fld>
            <a:endParaRPr lang="en-US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4141964"/>
              </p:ext>
            </p:extLst>
          </p:nvPr>
        </p:nvGraphicFramePr>
        <p:xfrm>
          <a:off x="228602" y="1066800"/>
          <a:ext cx="5486400" cy="510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0"/>
              </a:tblGrid>
              <a:tr h="510540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  Elementary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school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	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1.1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ES Math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	1.2  ES Science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	1.3  ES Social studies</a:t>
                      </a:r>
                    </a:p>
                    <a:p>
                      <a:pPr>
                        <a:spcBef>
                          <a:spcPts val="1000"/>
                        </a:spcBef>
                        <a:tabLst>
                          <a:tab pos="457200" algn="l"/>
                        </a:tabLst>
                      </a:pP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	1.4  ES administration</a:t>
                      </a:r>
                      <a:endParaRPr lang="en-US" b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  Middle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school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     To 2 append the number following 1 in 1.1 – 1.3</a:t>
                      </a:r>
                    </a:p>
                    <a:p>
                      <a:pPr>
                        <a:spcBef>
                          <a:spcPts val="1000"/>
                        </a:spcBef>
                        <a:tabLst>
                          <a:tab pos="457200" algn="l"/>
                        </a:tabLst>
                      </a:pP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	2.4  MS student assessment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endParaRPr lang="en-US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b="1" baseline="0" dirty="0" smtClean="0">
                          <a:solidFill>
                            <a:schemeClr val="tx1"/>
                          </a:solidFill>
                        </a:rPr>
                        <a:t>3  High school</a:t>
                      </a:r>
                    </a:p>
                    <a:p>
                      <a:r>
                        <a:rPr lang="en-US" b="1" baseline="0" dirty="0" smtClean="0">
                          <a:solidFill>
                            <a:schemeClr val="tx1"/>
                          </a:solidFill>
                        </a:rPr>
                        <a:t>     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To 3 append the number following 1 in 1.1 – 1.3</a:t>
                      </a:r>
                      <a:endParaRPr lang="en-US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	</a:t>
                      </a:r>
                      <a:endParaRPr lang="en-US" b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The instruction in Dewey  actually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reads</a:t>
                      </a:r>
                    </a:p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    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To 2 </a:t>
                      </a:r>
                      <a:r>
                        <a:rPr lang="en-US" b="0" u="sng" baseline="0" dirty="0" smtClean="0">
                          <a:solidFill>
                            <a:schemeClr val="tx1"/>
                          </a:solidFill>
                        </a:rPr>
                        <a:t>add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 the number following 1 in 1.1 – 1.3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313103"/>
              </p:ext>
            </p:extLst>
          </p:nvPr>
        </p:nvGraphicFramePr>
        <p:xfrm>
          <a:off x="6096000" y="2514600"/>
          <a:ext cx="6172201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1"/>
              </a:tblGrid>
              <a:tr h="2514600">
                <a:tc>
                  <a:txBody>
                    <a:bodyPr/>
                    <a:lstStyle/>
                    <a:p>
                      <a:pPr>
                        <a:tabLst>
                          <a:tab pos="457200" algn="l"/>
                        </a:tabLst>
                      </a:pPr>
                      <a:endParaRPr lang="en-US" sz="1400" b="0" baseline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  <a:p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</a:rPr>
                        <a:t>Example:</a:t>
                      </a:r>
                    </a:p>
                    <a:p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</a:rPr>
                        <a:t>Title: 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Teaching science in high school</a:t>
                      </a:r>
                      <a:endParaRPr lang="en-US" sz="1600" b="1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Instructions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to catalogers:</a:t>
                      </a:r>
                    </a:p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Determine grade level, write its notation	3</a:t>
                      </a:r>
                    </a:p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Put a period				3.</a:t>
                      </a:r>
                    </a:p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Determine subject, write its notation		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</a:rPr>
                        <a:t>3.2</a:t>
                      </a:r>
                    </a:p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Done</a:t>
                      </a:r>
                    </a:p>
                    <a:p>
                      <a:endParaRPr lang="en-US" sz="16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</a:rPr>
                        <a:t>3.2 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goes on the spine of  the book, it is the one descriptor assigned.  </a:t>
                      </a:r>
                      <a:b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The result is no different from  the system where all the precombined descriptors are enumerated, but the display of the classification requires only  15 (grade levels) + 100 (subjects) = 115 lines</a:t>
                      </a:r>
                    </a:p>
                    <a:p>
                      <a:endParaRPr lang="en-US" sz="1400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en-US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359743"/>
              </p:ext>
            </p:extLst>
          </p:nvPr>
        </p:nvGraphicFramePr>
        <p:xfrm>
          <a:off x="228600" y="106680"/>
          <a:ext cx="14782800" cy="883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82800"/>
              </a:tblGrid>
              <a:tr h="88392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One more example: Classification for shelving books or filing materials in a vertical file.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en-US" sz="2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The </a:t>
                      </a:r>
                      <a:r>
                        <a:rPr lang="en-US" sz="2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complete picture in black, no audio</a:t>
                      </a:r>
                      <a:endParaRPr lang="en-US" sz="22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444548"/>
              </p:ext>
            </p:extLst>
          </p:nvPr>
        </p:nvGraphicFramePr>
        <p:xfrm>
          <a:off x="6095998" y="1066800"/>
          <a:ext cx="6248402" cy="129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4201"/>
                <a:gridCol w="3124201"/>
              </a:tblGrid>
              <a:tr h="1295400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solidFill>
                            <a:schemeClr val="tx1"/>
                          </a:solidFill>
                        </a:rPr>
                        <a:t>Facet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</a:rPr>
                        <a:t> A.  Grade level</a:t>
                      </a:r>
                      <a:endParaRPr lang="en-US" sz="22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</a:rPr>
                        <a:t>	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1  ES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	2  MS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	3  HS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sz="2200" b="1" baseline="0" dirty="0" smtClean="0">
                          <a:solidFill>
                            <a:schemeClr val="tx1"/>
                          </a:solidFill>
                        </a:rPr>
                        <a:t>Facet B.  Subject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	1  Math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	2  Science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	3  Social studies</a:t>
                      </a:r>
                      <a:endParaRPr lang="en-US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287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609600"/>
            <a:ext cx="5721350" cy="1143000"/>
          </a:xfrm>
        </p:spPr>
        <p:txBody>
          <a:bodyPr/>
          <a:lstStyle/>
          <a:p>
            <a:r>
              <a:rPr lang="en-US" dirty="0"/>
              <a:t>H</a:t>
            </a:r>
            <a:r>
              <a:rPr lang="en-US" dirty="0" smtClean="0"/>
              <a:t>ow </a:t>
            </a:r>
            <a:r>
              <a:rPr lang="en-US" dirty="0"/>
              <a:t>to use </a:t>
            </a:r>
            <a:r>
              <a:rPr lang="en-US" dirty="0" smtClean="0"/>
              <a:t>these slides</a:t>
            </a:r>
            <a:br>
              <a:rPr lang="en-US" dirty="0" smtClean="0"/>
            </a:br>
            <a:r>
              <a:rPr lang="en-US" dirty="0">
                <a:solidFill>
                  <a:srgbClr val="FF0000"/>
                </a:solidFill>
              </a:rPr>
              <a:t>repeated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2" y="2057400"/>
            <a:ext cx="7412567" cy="4800600"/>
          </a:xfrm>
        </p:spPr>
        <p:txBody>
          <a:bodyPr/>
          <a:lstStyle/>
          <a:p>
            <a:r>
              <a:rPr lang="en-US" sz="2000" dirty="0"/>
              <a:t>The lecture or exercise is divided into segments listed on </a:t>
            </a:r>
            <a:r>
              <a:rPr lang="en-US" sz="2000" dirty="0" smtClean="0"/>
              <a:t>Slide 3. </a:t>
            </a:r>
            <a:endParaRPr lang="en-US" sz="2000" dirty="0"/>
          </a:p>
          <a:p>
            <a:r>
              <a:rPr lang="en-US" sz="2000" dirty="0"/>
              <a:t>Many slides have audio. To start the </a:t>
            </a:r>
            <a:r>
              <a:rPr lang="en-US" sz="2000" dirty="0" smtClean="0"/>
              <a:t>audio:</a:t>
            </a:r>
            <a:endParaRPr lang="en-US" sz="2000" dirty="0"/>
          </a:p>
          <a:p>
            <a:pPr marL="685800"/>
            <a:r>
              <a:rPr lang="en-US" sz="2000" dirty="0"/>
              <a:t>Mouse over the speaker </a:t>
            </a:r>
            <a:r>
              <a:rPr lang="en-US" sz="2000" dirty="0" smtClean="0"/>
              <a:t>icon.</a:t>
            </a:r>
            <a:endParaRPr lang="en-US" sz="2000" dirty="0"/>
          </a:p>
          <a:p>
            <a:pPr marL="685800" lvl="1" indent="-347472">
              <a:spcBef>
                <a:spcPts val="144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A </a:t>
            </a:r>
            <a:r>
              <a:rPr lang="en-US" sz="2000" dirty="0">
                <a:solidFill>
                  <a:schemeClr val="bg1"/>
                </a:solidFill>
              </a:rPr>
              <a:t>familiar play-back control bar </a:t>
            </a:r>
            <a:r>
              <a:rPr lang="en-US" sz="2000" dirty="0" smtClean="0">
                <a:solidFill>
                  <a:schemeClr val="bg1"/>
                </a:solidFill>
              </a:rPr>
              <a:t>appears.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Click </a:t>
            </a:r>
            <a:r>
              <a:rPr lang="en-US" sz="2000" dirty="0">
                <a:solidFill>
                  <a:schemeClr val="bg1"/>
                </a:solidFill>
              </a:rPr>
              <a:t>on 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cs typeface="Times New Roman"/>
              </a:rPr>
              <a:t>►</a:t>
            </a:r>
            <a:r>
              <a:rPr lang="en-US" sz="2000" dirty="0" smtClean="0">
                <a:solidFill>
                  <a:schemeClr val="bg1"/>
                </a:solidFill>
              </a:rPr>
              <a:t>to start, </a:t>
            </a:r>
            <a:r>
              <a:rPr lang="en-US" sz="2000" dirty="0">
                <a:solidFill>
                  <a:schemeClr val="bg1"/>
                </a:solidFill>
              </a:rPr>
              <a:t>click </a:t>
            </a:r>
            <a:r>
              <a:rPr lang="en-US" sz="2000" dirty="0" smtClean="0">
                <a:solidFill>
                  <a:schemeClr val="bg1"/>
                </a:solidFill>
              </a:rPr>
              <a:t>on || to </a:t>
            </a:r>
            <a:r>
              <a:rPr lang="en-US" sz="2000" dirty="0">
                <a:solidFill>
                  <a:schemeClr val="bg1"/>
                </a:solidFill>
              </a:rPr>
              <a:t>pause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342900" lvl="2" indent="-342900">
              <a:spcBef>
                <a:spcPct val="60000"/>
              </a:spcBef>
            </a:pPr>
            <a:r>
              <a:rPr lang="en-US" sz="2000" dirty="0" smtClean="0"/>
              <a:t>Other </a:t>
            </a:r>
            <a:r>
              <a:rPr lang="en-US" sz="2000" dirty="0"/>
              <a:t>slides </a:t>
            </a:r>
            <a:r>
              <a:rPr lang="en-US" sz="2000" dirty="0">
                <a:ea typeface="+mn-ea"/>
              </a:rPr>
              <a:t>have</a:t>
            </a:r>
            <a:r>
              <a:rPr lang="en-US" sz="2000" dirty="0"/>
              <a:t> just instructions or are just to </a:t>
            </a:r>
            <a:r>
              <a:rPr lang="en-US" sz="2000" dirty="0" smtClean="0"/>
              <a:t>read </a:t>
            </a:r>
            <a:br>
              <a:rPr lang="en-US" sz="2000" dirty="0" smtClean="0"/>
            </a:br>
            <a:r>
              <a:rPr lang="en-US" sz="2000" dirty="0" smtClean="0"/>
              <a:t>or direct you to read something.</a:t>
            </a:r>
          </a:p>
          <a:p>
            <a:pPr marL="0" lvl="2" indent="-342900">
              <a:spcBef>
                <a:spcPct val="60000"/>
              </a:spcBef>
            </a:pPr>
            <a:r>
              <a:rPr lang="en-US" sz="2000" b="1" dirty="0">
                <a:solidFill>
                  <a:schemeClr val="bg1"/>
                </a:solidFill>
              </a:rPr>
              <a:t>If you do not have MS PowerPoint 2010 or later </a:t>
            </a:r>
            <a:r>
              <a:rPr lang="en-US" sz="2000" b="1" dirty="0" smtClean="0">
                <a:solidFill>
                  <a:schemeClr val="bg1"/>
                </a:solidFill>
              </a:rPr>
              <a:t/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     (</a:t>
            </a:r>
            <a:r>
              <a:rPr lang="en-US" sz="2000" b="1" dirty="0">
                <a:solidFill>
                  <a:schemeClr val="bg1"/>
                </a:solidFill>
              </a:rPr>
              <a:t>also </a:t>
            </a:r>
            <a:r>
              <a:rPr lang="en-US" sz="2000" b="1" dirty="0" smtClean="0">
                <a:solidFill>
                  <a:schemeClr val="bg1"/>
                </a:solidFill>
              </a:rPr>
              <a:t>available for </a:t>
            </a:r>
            <a:r>
              <a:rPr lang="en-US" sz="2000" b="1" dirty="0">
                <a:solidFill>
                  <a:schemeClr val="bg1"/>
                </a:solidFill>
              </a:rPr>
              <a:t>Mac), get it free from UB </a:t>
            </a:r>
            <a:r>
              <a:rPr lang="en-US" sz="2000" b="1" dirty="0" smtClean="0">
                <a:solidFill>
                  <a:schemeClr val="bg1"/>
                </a:solidFill>
              </a:rPr>
              <a:t>IT.</a:t>
            </a:r>
            <a:endParaRPr lang="en-US" sz="2000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52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832" y="228600"/>
            <a:ext cx="9927167" cy="6096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</a:t>
            </a:fld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4299194"/>
              </p:ext>
            </p:extLst>
          </p:nvPr>
        </p:nvGraphicFramePr>
        <p:xfrm>
          <a:off x="381000" y="1981200"/>
          <a:ext cx="8305800" cy="1752597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4056321"/>
                <a:gridCol w="1802809"/>
                <a:gridCol w="2446670"/>
              </a:tblGrid>
              <a:tr h="503199"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Title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124358" marR="124358" marT="137160" marB="13716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Slides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124358" marR="124358" marT="137160" marB="13716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Time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124358" marR="124358" marT="137160" marB="13716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4357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Working</a:t>
                      </a:r>
                      <a:r>
                        <a:rPr lang="en-US" sz="20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through </a:t>
                      </a:r>
                      <a:r>
                        <a:rPr lang="en-US" sz="20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example</a:t>
                      </a:r>
                      <a:endParaRPr lang="en-US" sz="20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124358" marR="124358" marT="137160" marB="13716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Slides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4-12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124358" marR="124358" marT="137160" marB="13716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 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min</a:t>
                      </a:r>
                    </a:p>
                  </a:txBody>
                  <a:tcPr marL="124358" marR="124358" marT="137160" marB="13716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明朝"/>
                          <a:cs typeface="Times New Roman"/>
                        </a:rPr>
                        <a:t>Total</a:t>
                      </a:r>
                    </a:p>
                  </a:txBody>
                  <a:tcPr marL="124358" marR="124358" marT="137160" marB="1371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ＭＳ 明朝"/>
                        <a:cs typeface="Times New Roman"/>
                      </a:endParaRPr>
                    </a:p>
                  </a:txBody>
                  <a:tcPr marL="124358" marR="124358" marT="137160" marB="1371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 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min</a:t>
                      </a:r>
                    </a:p>
                  </a:txBody>
                  <a:tcPr marL="124358" marR="124358" marT="137160" marB="1371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652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25200" y="6248400"/>
            <a:ext cx="3238500" cy="457200"/>
          </a:xfrm>
          <a:noFill/>
        </p:spPr>
        <p:txBody>
          <a:bodyPr/>
          <a:lstStyle/>
          <a:p>
            <a:fld id="{377A5EB6-31DF-49C5-A368-99503CA30BC6}" type="slidenum">
              <a:rPr lang="en-US" sz="2000" b="1" smtClean="0">
                <a:solidFill>
                  <a:schemeClr val="tx1"/>
                </a:solidFill>
              </a:rPr>
              <a:pPr/>
              <a:t>4</a:t>
            </a:fld>
            <a:endParaRPr lang="en-US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272898"/>
              </p:ext>
            </p:extLst>
          </p:nvPr>
        </p:nvGraphicFramePr>
        <p:xfrm>
          <a:off x="228601" y="1066800"/>
          <a:ext cx="4800601" cy="510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0601"/>
              </a:tblGrid>
              <a:tr h="510540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1  Elementary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 school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	</a:t>
                      </a:r>
                      <a:r>
                        <a:rPr lang="en-US" b="0" baseline="0" dirty="0" smtClean="0">
                          <a:solidFill>
                            <a:srgbClr val="000000"/>
                          </a:solidFill>
                        </a:rPr>
                        <a:t>1.1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  </a:t>
                      </a:r>
                      <a:r>
                        <a:rPr lang="en-US" b="0" baseline="0" dirty="0" smtClean="0">
                          <a:solidFill>
                            <a:srgbClr val="000000"/>
                          </a:solidFill>
                        </a:rPr>
                        <a:t>ES Math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="0" baseline="0" dirty="0" smtClean="0">
                          <a:solidFill>
                            <a:srgbClr val="000000"/>
                          </a:solidFill>
                        </a:rPr>
                        <a:t>	1.2  ES Science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="0" baseline="0" dirty="0" smtClean="0">
                          <a:solidFill>
                            <a:srgbClr val="000000"/>
                          </a:solidFill>
                        </a:rPr>
                        <a:t>	1.3  ES Social studies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endParaRPr lang="en-US" b="0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rgbClr val="000000"/>
                          </a:solidFill>
                        </a:rPr>
                        <a:t>2  Middle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 school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	</a:t>
                      </a:r>
                      <a:r>
                        <a:rPr lang="en-US" b="0" baseline="0" dirty="0" smtClean="0">
                          <a:solidFill>
                            <a:srgbClr val="000000"/>
                          </a:solidFill>
                        </a:rPr>
                        <a:t>2.1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  </a:t>
                      </a:r>
                      <a:r>
                        <a:rPr lang="en-US" b="0" baseline="0" dirty="0" smtClean="0">
                          <a:solidFill>
                            <a:srgbClr val="000000"/>
                          </a:solidFill>
                        </a:rPr>
                        <a:t>MS Math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="0" baseline="0" dirty="0" smtClean="0">
                          <a:solidFill>
                            <a:srgbClr val="000000"/>
                          </a:solidFill>
                        </a:rPr>
                        <a:t>	2.2  MS Science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="0" baseline="0" dirty="0" smtClean="0">
                          <a:solidFill>
                            <a:srgbClr val="000000"/>
                          </a:solidFill>
                        </a:rPr>
                        <a:t>	2.3  MS Social studies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endParaRPr lang="en-US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tabLst>
                          <a:tab pos="457200" algn="l"/>
                        </a:tabLst>
                      </a:pPr>
                      <a:endParaRPr lang="en-US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en-US" b="1" baseline="0" dirty="0" smtClean="0">
                          <a:solidFill>
                            <a:srgbClr val="000000"/>
                          </a:solidFill>
                        </a:rPr>
                        <a:t>3  High school</a:t>
                      </a:r>
                      <a:endParaRPr lang="en-US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	</a:t>
                      </a:r>
                      <a:endParaRPr lang="en-US" b="1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990600" y="228600"/>
          <a:ext cx="103632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63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>
                          <a:solidFill>
                            <a:srgbClr val="000000"/>
                          </a:solidFill>
                        </a:rPr>
                        <a:t>One</a:t>
                      </a:r>
                      <a:r>
                        <a:rPr lang="en-US" sz="2200" baseline="0" dirty="0" smtClean="0">
                          <a:solidFill>
                            <a:srgbClr val="000000"/>
                          </a:solidFill>
                        </a:rPr>
                        <a:t> more example: Classification for shelving books or filing materials in a vertical file</a:t>
                      </a:r>
                      <a:endParaRPr lang="en-US" sz="2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6" name="~PP3664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79.6674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3380244" y="2974836"/>
            <a:ext cx="519111" cy="5191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15000" y="1295400"/>
            <a:ext cx="6781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This example continues the idea of constructing a hierarchy from facets elaborated in Lecture 10.1 and serves as an introduction to the discussion of how to </a:t>
            </a:r>
            <a:r>
              <a:rPr lang="en-US" sz="2000" dirty="0" smtClean="0"/>
              <a:t>apply KOS </a:t>
            </a:r>
            <a:r>
              <a:rPr lang="en-US" sz="2000" dirty="0"/>
              <a:t>conceptual structure </a:t>
            </a:r>
            <a:r>
              <a:rPr lang="en-US" sz="2000" dirty="0" smtClean="0"/>
              <a:t>to </a:t>
            </a:r>
            <a:r>
              <a:rPr lang="en-US" sz="2000" dirty="0"/>
              <a:t>database </a:t>
            </a:r>
            <a:r>
              <a:rPr lang="en-US" sz="2000" dirty="0" smtClean="0"/>
              <a:t>organization</a:t>
            </a:r>
          </a:p>
          <a:p>
            <a:endParaRPr lang="en-US" sz="2000" dirty="0"/>
          </a:p>
          <a:p>
            <a:r>
              <a:rPr lang="en-US" sz="2000" dirty="0" smtClean="0"/>
              <a:t>Start the audio (1 min)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25200" y="6248400"/>
            <a:ext cx="3238500" cy="457200"/>
          </a:xfrm>
          <a:noFill/>
        </p:spPr>
        <p:txBody>
          <a:bodyPr/>
          <a:lstStyle/>
          <a:p>
            <a:fld id="{377A5EB6-31DF-49C5-A368-99503CA30BC6}" type="slidenum">
              <a:rPr lang="en-US" sz="2000" b="1">
                <a:solidFill>
                  <a:schemeClr val="tx1"/>
                </a:solidFill>
              </a:rPr>
              <a:pPr/>
              <a:t>5</a:t>
            </a:fld>
            <a:endParaRPr lang="en-US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6078695"/>
              </p:ext>
            </p:extLst>
          </p:nvPr>
        </p:nvGraphicFramePr>
        <p:xfrm>
          <a:off x="228601" y="1066800"/>
          <a:ext cx="4800601" cy="510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0601"/>
              </a:tblGrid>
              <a:tr h="510540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  Elementary</a:t>
                      </a:r>
                      <a:r>
                        <a:rPr lang="en-US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school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</a:t>
                      </a: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1.1</a:t>
                      </a:r>
                      <a:r>
                        <a:rPr lang="en-US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 </a:t>
                      </a: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ES Math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1.2  ES Science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1.3  ES Social studies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endParaRPr lang="en-US" b="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  Middle</a:t>
                      </a:r>
                      <a:r>
                        <a:rPr lang="en-US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school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</a:t>
                      </a: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2.1</a:t>
                      </a:r>
                      <a:r>
                        <a:rPr lang="en-US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 </a:t>
                      </a: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MS Math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2.2  MS Science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2.3  MS Social studies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endParaRPr lang="en-US" b="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pPr>
                        <a:tabLst>
                          <a:tab pos="457200" algn="l"/>
                        </a:tabLst>
                      </a:pPr>
                      <a:endParaRPr lang="en-US" b="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  High school</a:t>
                      </a:r>
                      <a:endParaRPr lang="en-US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	</a:t>
                      </a:r>
                      <a:r>
                        <a:rPr lang="en-US" b="0" baseline="0" dirty="0" smtClean="0">
                          <a:solidFill>
                            <a:srgbClr val="000000"/>
                          </a:solidFill>
                        </a:rPr>
                        <a:t>3.1</a:t>
                      </a: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  </a:t>
                      </a:r>
                      <a:r>
                        <a:rPr lang="en-US" b="0" baseline="0" dirty="0" smtClean="0">
                          <a:solidFill>
                            <a:srgbClr val="000000"/>
                          </a:solidFill>
                        </a:rPr>
                        <a:t>HS Math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="0" baseline="0" dirty="0" smtClean="0">
                          <a:solidFill>
                            <a:srgbClr val="000000"/>
                          </a:solidFill>
                        </a:rPr>
                        <a:t>	3.2  HS Science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="0" baseline="0" dirty="0" smtClean="0">
                          <a:solidFill>
                            <a:srgbClr val="000000"/>
                          </a:solidFill>
                        </a:rPr>
                        <a:t>	3.3  HS Social studies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endParaRPr lang="en-US" b="1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9284455"/>
              </p:ext>
            </p:extLst>
          </p:nvPr>
        </p:nvGraphicFramePr>
        <p:xfrm>
          <a:off x="990600" y="228600"/>
          <a:ext cx="103632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63200"/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2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One more example: Classification for shelving books or filing materials in a vertical file</a:t>
                      </a:r>
                      <a:endParaRPr lang="en-US" sz="2200" b="1" kern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8" name="~PP892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77.0996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3639799" y="5105400"/>
            <a:ext cx="625475" cy="625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25200" y="6248400"/>
            <a:ext cx="3238500" cy="457200"/>
          </a:xfrm>
          <a:noFill/>
        </p:spPr>
        <p:txBody>
          <a:bodyPr/>
          <a:lstStyle/>
          <a:p>
            <a:fld id="{377A5EB6-31DF-49C5-A368-99503CA30BC6}" type="slidenum">
              <a:rPr lang="en-US" sz="2000" b="1">
                <a:solidFill>
                  <a:schemeClr val="tx1"/>
                </a:solidFill>
              </a:rPr>
              <a:pPr/>
              <a:t>6</a:t>
            </a:fld>
            <a:endParaRPr lang="en-US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0371586"/>
              </p:ext>
            </p:extLst>
          </p:nvPr>
        </p:nvGraphicFramePr>
        <p:xfrm>
          <a:off x="228602" y="1066800"/>
          <a:ext cx="5486400" cy="557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0"/>
              </a:tblGrid>
              <a:tr h="510540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  Elementary</a:t>
                      </a:r>
                      <a:r>
                        <a:rPr lang="en-US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school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</a:t>
                      </a: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1.1</a:t>
                      </a:r>
                      <a:r>
                        <a:rPr lang="en-US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 </a:t>
                      </a: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ES Math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1.2  ES Science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1.3  ES Social studies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endParaRPr lang="en-US" b="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  Middle</a:t>
                      </a:r>
                      <a:r>
                        <a:rPr lang="en-US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school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</a:t>
                      </a: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2.1</a:t>
                      </a:r>
                      <a:r>
                        <a:rPr lang="en-US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 </a:t>
                      </a: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MS Math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2.2  MS Science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2.3  MS Social studies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endParaRPr lang="en-US" b="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pPr>
                        <a:tabLst>
                          <a:tab pos="457200" algn="l"/>
                        </a:tabLst>
                      </a:pPr>
                      <a:endParaRPr lang="en-US" b="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  High school</a:t>
                      </a:r>
                      <a:endParaRPr lang="en-US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</a:t>
                      </a: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3.1</a:t>
                      </a:r>
                      <a:r>
                        <a:rPr lang="en-US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 </a:t>
                      </a: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HS Math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3.2  HS Science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3.3  HS Social studies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endParaRPr lang="en-US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tabLst>
                          <a:tab pos="457200" algn="l"/>
                        </a:tabLst>
                      </a:pPr>
                      <a:endParaRPr lang="en-US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tabLst>
                          <a:tab pos="457200" algn="l"/>
                        </a:tabLst>
                      </a:pPr>
                      <a:endParaRPr lang="en-US" b="1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0645197"/>
              </p:ext>
            </p:extLst>
          </p:nvPr>
        </p:nvGraphicFramePr>
        <p:xfrm>
          <a:off x="6095998" y="1066800"/>
          <a:ext cx="6248402" cy="129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4201"/>
                <a:gridCol w="3124201"/>
              </a:tblGrid>
              <a:tr h="1295400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Facet</a:t>
                      </a:r>
                      <a:r>
                        <a:rPr lang="en-US" sz="220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A.  Grade level</a:t>
                      </a:r>
                      <a:endParaRPr lang="en-US" sz="2200" b="0" baseline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sz="1400" b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	</a:t>
                      </a:r>
                      <a:r>
                        <a:rPr lang="en-US" sz="1800" b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  ES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sz="1800" b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	2  MS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sz="1800" b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	3  HS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sz="2200" b="1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Facet B.  Subject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sz="1800" b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	1  Math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sz="1800" b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	2  Science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sz="1800" b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	3  Social studies</a:t>
                      </a:r>
                      <a:endParaRPr lang="en-US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5694299"/>
              </p:ext>
            </p:extLst>
          </p:nvPr>
        </p:nvGraphicFramePr>
        <p:xfrm>
          <a:off x="990600" y="228600"/>
          <a:ext cx="103632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63200"/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2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One more example: Classification for shelving books or filing materials in a vertical file</a:t>
                      </a:r>
                      <a:endParaRPr lang="en-US" sz="2200" b="1" kern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6" name="~PP2212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08.3428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3487400" y="5334000"/>
            <a:ext cx="549275" cy="549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25200" y="6248400"/>
            <a:ext cx="3238500" cy="457200"/>
          </a:xfrm>
          <a:noFill/>
        </p:spPr>
        <p:txBody>
          <a:bodyPr/>
          <a:lstStyle/>
          <a:p>
            <a:fld id="{377A5EB6-31DF-49C5-A368-99503CA30BC6}" type="slidenum">
              <a:rPr lang="en-US" sz="2000" b="1">
                <a:solidFill>
                  <a:schemeClr val="tx1"/>
                </a:solidFill>
              </a:rPr>
              <a:pPr/>
              <a:t>7</a:t>
            </a:fld>
            <a:endParaRPr lang="en-US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6866615"/>
              </p:ext>
            </p:extLst>
          </p:nvPr>
        </p:nvGraphicFramePr>
        <p:xfrm>
          <a:off x="228602" y="1066800"/>
          <a:ext cx="5486400" cy="563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0"/>
              </a:tblGrid>
              <a:tr h="563880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  Elementary</a:t>
                      </a:r>
                      <a:r>
                        <a:rPr lang="en-US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school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</a:t>
                      </a: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1.1</a:t>
                      </a:r>
                      <a:r>
                        <a:rPr lang="en-US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 </a:t>
                      </a: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ES Math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1.2  ES Science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1.3  ES Social studies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endParaRPr lang="en-US" b="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  Middle</a:t>
                      </a:r>
                      <a:r>
                        <a:rPr lang="en-US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school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</a:t>
                      </a: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2.1</a:t>
                      </a:r>
                      <a:r>
                        <a:rPr lang="en-US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 </a:t>
                      </a: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MS Math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2.2  MS Science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2.3  MS Social studies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endParaRPr lang="en-US" b="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pPr>
                        <a:tabLst>
                          <a:tab pos="457200" algn="l"/>
                        </a:tabLst>
                      </a:pPr>
                      <a:endParaRPr lang="en-US" b="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  High school</a:t>
                      </a:r>
                      <a:endParaRPr lang="en-US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</a:t>
                      </a: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3.1</a:t>
                      </a:r>
                      <a:r>
                        <a:rPr lang="en-US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 </a:t>
                      </a: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HS Math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3.2  HS Science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3.3  HS Social studies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endParaRPr lang="en-US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="0" baseline="0" dirty="0" smtClean="0">
                          <a:solidFill>
                            <a:srgbClr val="000000"/>
                          </a:solidFill>
                        </a:rPr>
                        <a:t>With 15 grade levels and 100 subjects, we need 115 lines for elemental concepts and 15 * 100 = 1,500 lines for combinations, for a total of 1,615</a:t>
                      </a:r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6523625"/>
              </p:ext>
            </p:extLst>
          </p:nvPr>
        </p:nvGraphicFramePr>
        <p:xfrm>
          <a:off x="990600" y="228600"/>
          <a:ext cx="103632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63200"/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2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One more example: Classification for shelving books or filing materials in a vertical file</a:t>
                      </a:r>
                      <a:endParaRPr lang="en-US" sz="2200" b="1" kern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6" name="~PP3773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47.522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3593762" y="5328919"/>
            <a:ext cx="549275" cy="549275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8497528"/>
              </p:ext>
            </p:extLst>
          </p:nvPr>
        </p:nvGraphicFramePr>
        <p:xfrm>
          <a:off x="6095998" y="1066800"/>
          <a:ext cx="6248402" cy="129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4201"/>
                <a:gridCol w="3124201"/>
              </a:tblGrid>
              <a:tr h="1295400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Facet</a:t>
                      </a:r>
                      <a:r>
                        <a:rPr lang="en-US" sz="2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A.  Grade level</a:t>
                      </a:r>
                      <a:endParaRPr lang="en-US" sz="2200" b="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sz="14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</a:t>
                      </a:r>
                      <a:r>
                        <a:rPr lang="en-US" sz="18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  ES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sz="18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2  MS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sz="18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3  HS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sz="2200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Facet B.  Subject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sz="18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1  Math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sz="18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2  Science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sz="18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3  Social studies</a:t>
                      </a:r>
                      <a:endParaRPr lang="en-US" b="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7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25200" y="6248400"/>
            <a:ext cx="3238500" cy="457200"/>
          </a:xfrm>
          <a:noFill/>
        </p:spPr>
        <p:txBody>
          <a:bodyPr/>
          <a:lstStyle/>
          <a:p>
            <a:fld id="{377A5EB6-31DF-49C5-A368-99503CA30BC6}" type="slidenum">
              <a:rPr lang="en-US" sz="2000" b="1">
                <a:solidFill>
                  <a:schemeClr val="tx1"/>
                </a:solidFill>
              </a:rPr>
              <a:pPr/>
              <a:t>8</a:t>
            </a:fld>
            <a:endParaRPr lang="en-US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2759074"/>
              </p:ext>
            </p:extLst>
          </p:nvPr>
        </p:nvGraphicFramePr>
        <p:xfrm>
          <a:off x="228602" y="1066800"/>
          <a:ext cx="5486400" cy="563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0"/>
              </a:tblGrid>
              <a:tr h="563880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  Elementary</a:t>
                      </a:r>
                      <a:r>
                        <a:rPr lang="en-US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school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</a:t>
                      </a: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1.1</a:t>
                      </a:r>
                      <a:r>
                        <a:rPr lang="en-US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 </a:t>
                      </a: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ES Math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1.2  ES Science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1.3  ES Social studies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endParaRPr lang="en-US" b="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  Middle</a:t>
                      </a:r>
                      <a:r>
                        <a:rPr lang="en-US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school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</a:t>
                      </a: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2.1</a:t>
                      </a:r>
                      <a:r>
                        <a:rPr lang="en-US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 </a:t>
                      </a: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MS Math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2.2  MS Science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2.3  MS Social studies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endParaRPr lang="en-US" b="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pPr>
                        <a:tabLst>
                          <a:tab pos="457200" algn="l"/>
                        </a:tabLst>
                      </a:pPr>
                      <a:endParaRPr lang="en-US" b="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  High school</a:t>
                      </a:r>
                      <a:endParaRPr lang="en-US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</a:t>
                      </a: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3.1</a:t>
                      </a:r>
                      <a:r>
                        <a:rPr lang="en-US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 </a:t>
                      </a: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HS Math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3.2  HS Science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3.3  HS Social studies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endParaRPr lang="en-US" b="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With 15 grade levels and 100 subjects, we need 115 lines for elemental concepts and 15 * 100 = 1,500 lines for combinations, for a total of 1,615</a:t>
                      </a:r>
                      <a:endParaRPr lang="en-US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2342033"/>
              </p:ext>
            </p:extLst>
          </p:nvPr>
        </p:nvGraphicFramePr>
        <p:xfrm>
          <a:off x="6101080" y="2514600"/>
          <a:ext cx="6348412" cy="423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48412"/>
              </a:tblGrid>
              <a:tr h="3200400">
                <a:tc>
                  <a:txBody>
                    <a:bodyPr/>
                    <a:lstStyle/>
                    <a:p>
                      <a:r>
                        <a:rPr lang="en-US" sz="1600" b="1" baseline="0" dirty="0" smtClean="0">
                          <a:solidFill>
                            <a:srgbClr val="000000"/>
                          </a:solidFill>
                        </a:rPr>
                        <a:t>E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</a:rPr>
                        <a:t>xample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</a:rPr>
                        <a:t>:</a:t>
                      </a:r>
                    </a:p>
                    <a:p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</a:rPr>
                        <a:t>Title: </a:t>
                      </a:r>
                      <a:r>
                        <a:rPr lang="en-US" sz="1800" b="0" baseline="0" dirty="0" smtClean="0">
                          <a:solidFill>
                            <a:srgbClr val="000000"/>
                          </a:solidFill>
                        </a:rPr>
                        <a:t>Teaching science in high school</a:t>
                      </a:r>
                      <a:endParaRPr lang="en-US" sz="1800" b="1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en-US" sz="1600" dirty="0" smtClean="0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en-US" sz="1600" dirty="0" smtClean="0">
                          <a:solidFill>
                            <a:srgbClr val="000000"/>
                          </a:solidFill>
                        </a:rPr>
                        <a:t>I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nstructions</a:t>
                      </a:r>
                      <a:r>
                        <a:rPr lang="en-US" sz="1800" baseline="0" dirty="0" smtClean="0">
                          <a:solidFill>
                            <a:srgbClr val="000000"/>
                          </a:solidFill>
                        </a:rPr>
                        <a:t> to catalogers:</a:t>
                      </a:r>
                    </a:p>
                    <a:p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Determine 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grade level, write its notation	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800" b="1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</a:rPr>
                        <a:t>Put a period	</a:t>
                      </a:r>
                      <a:r>
                        <a:rPr lang="en-US" sz="1800" b="0" baseline="0" dirty="0" smtClean="0">
                          <a:solidFill>
                            <a:srgbClr val="000000"/>
                          </a:solidFill>
                        </a:rPr>
                        <a:t>			3</a:t>
                      </a:r>
                      <a:r>
                        <a:rPr lang="en-US" sz="2400" b="0" baseline="0" dirty="0" smtClean="0">
                          <a:solidFill>
                            <a:srgbClr val="FF0000"/>
                          </a:solidFill>
                        </a:rPr>
                        <a:t>.</a:t>
                      </a:r>
                    </a:p>
                    <a:p>
                      <a:r>
                        <a:rPr lang="en-US" sz="1800" b="0" baseline="0" dirty="0" smtClean="0">
                          <a:solidFill>
                            <a:srgbClr val="000000"/>
                          </a:solidFill>
                        </a:rPr>
                        <a:t>Determine subject, write its notation		</a:t>
                      </a:r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</a:rPr>
                        <a:t>3.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  <a:p>
                      <a:r>
                        <a:rPr lang="en-US" sz="1800" b="0" baseline="0" dirty="0" smtClean="0">
                          <a:solidFill>
                            <a:srgbClr val="000000"/>
                          </a:solidFill>
                        </a:rPr>
                        <a:t>Done</a:t>
                      </a:r>
                    </a:p>
                    <a:p>
                      <a:endParaRPr lang="en-US" sz="1600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en-US" sz="1800" b="1" baseline="0" dirty="0" smtClean="0">
                          <a:solidFill>
                            <a:srgbClr val="000000"/>
                          </a:solidFill>
                        </a:rPr>
                        <a:t>3.2 </a:t>
                      </a:r>
                      <a:r>
                        <a:rPr lang="en-US" sz="1800" b="0" baseline="0" dirty="0" smtClean="0">
                          <a:solidFill>
                            <a:srgbClr val="000000"/>
                          </a:solidFill>
                        </a:rPr>
                        <a:t>goes on the spine of  the book, it is the one descriptor assigned.  </a:t>
                      </a:r>
                      <a:br>
                        <a:rPr lang="en-US" sz="1800" b="0" baseline="0" dirty="0" smtClean="0">
                          <a:solidFill>
                            <a:srgbClr val="000000"/>
                          </a:solidFill>
                        </a:rPr>
                      </a:br>
                      <a:r>
                        <a:rPr lang="en-US" sz="1800" b="0" baseline="0" dirty="0" smtClean="0">
                          <a:solidFill>
                            <a:srgbClr val="000000"/>
                          </a:solidFill>
                        </a:rPr>
                        <a:t>The result is no different from  the system where all the precombined descriptors are enumerated, but the display of the classification requires only  15 (grade levels) + 100 (subjects) = 115 lines</a:t>
                      </a:r>
                      <a:endParaRPr lang="en-US" sz="1800" b="0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32379"/>
              </p:ext>
            </p:extLst>
          </p:nvPr>
        </p:nvGraphicFramePr>
        <p:xfrm>
          <a:off x="990600" y="228600"/>
          <a:ext cx="103632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63200"/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2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One more example: Classification for shelving books or filing materials in a vertical file</a:t>
                      </a:r>
                      <a:endParaRPr lang="en-US" sz="2200" b="1" kern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6" name="~PP336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3639800" y="5412421"/>
            <a:ext cx="473075" cy="473075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843302"/>
              </p:ext>
            </p:extLst>
          </p:nvPr>
        </p:nvGraphicFramePr>
        <p:xfrm>
          <a:off x="6095998" y="1066800"/>
          <a:ext cx="6248402" cy="129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4201"/>
                <a:gridCol w="3124201"/>
              </a:tblGrid>
              <a:tr h="1295400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Facet</a:t>
                      </a:r>
                      <a:r>
                        <a:rPr lang="en-US" sz="2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A.  Grade level</a:t>
                      </a:r>
                      <a:endParaRPr lang="en-US" sz="2200" b="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sz="14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</a:t>
                      </a:r>
                      <a:r>
                        <a:rPr lang="en-US" sz="18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  ES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sz="18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2  MS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sz="18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3  HS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sz="2200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Facet B.  Subject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sz="18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1  Math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sz="18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2  Science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sz="18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3  Social studies</a:t>
                      </a:r>
                      <a:endParaRPr lang="en-US" b="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1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25200" y="6248400"/>
            <a:ext cx="3238500" cy="457200"/>
          </a:xfrm>
          <a:noFill/>
        </p:spPr>
        <p:txBody>
          <a:bodyPr/>
          <a:lstStyle/>
          <a:p>
            <a:fld id="{377A5EB6-31DF-49C5-A368-99503CA30BC6}" type="slidenum">
              <a:rPr lang="en-US" sz="2000" b="1">
                <a:solidFill>
                  <a:schemeClr val="tx1"/>
                </a:solidFill>
              </a:rPr>
              <a:pPr/>
              <a:t>9</a:t>
            </a:fld>
            <a:endParaRPr lang="en-US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444918"/>
              </p:ext>
            </p:extLst>
          </p:nvPr>
        </p:nvGraphicFramePr>
        <p:xfrm>
          <a:off x="228602" y="1066800"/>
          <a:ext cx="5486400" cy="510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0"/>
              </a:tblGrid>
              <a:tr h="510540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  Elementary</a:t>
                      </a:r>
                      <a:r>
                        <a:rPr lang="en-US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school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</a:t>
                      </a: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1.1</a:t>
                      </a:r>
                      <a:r>
                        <a:rPr lang="en-US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 </a:t>
                      </a: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ES Math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1.2  ES Science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1.3  ES Social studies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endParaRPr lang="en-US" b="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endParaRPr lang="en-US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  Middle</a:t>
                      </a:r>
                      <a:r>
                        <a:rPr lang="en-US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school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="0" baseline="0" dirty="0" smtClean="0">
                          <a:solidFill>
                            <a:srgbClr val="000000"/>
                          </a:solidFill>
                        </a:rPr>
                        <a:t>     Divide like 1 ES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endParaRPr lang="en-US" b="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en-US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  High school</a:t>
                      </a:r>
                    </a:p>
                    <a:p>
                      <a:r>
                        <a:rPr lang="en-US" b="1" baseline="0" dirty="0" smtClean="0">
                          <a:solidFill>
                            <a:srgbClr val="000000"/>
                          </a:solidFill>
                        </a:rPr>
                        <a:t>     </a:t>
                      </a:r>
                      <a:r>
                        <a:rPr lang="en-US" b="0" baseline="0" dirty="0" smtClean="0">
                          <a:solidFill>
                            <a:srgbClr val="000000"/>
                          </a:solidFill>
                        </a:rPr>
                        <a:t>Divide like 1 ES</a:t>
                      </a:r>
                      <a:endParaRPr lang="en-US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baseline="0" dirty="0" smtClean="0">
                          <a:solidFill>
                            <a:srgbClr val="000000"/>
                          </a:solidFill>
                        </a:rPr>
                        <a:t>	</a:t>
                      </a:r>
                      <a:endParaRPr lang="en-US" b="1" dirty="0" smtClean="0">
                        <a:solidFill>
                          <a:srgbClr val="000000"/>
                        </a:solidFill>
                      </a:endParaRPr>
                    </a:p>
                    <a:p>
                      <a:endParaRPr lang="en-US" dirty="0" smtClean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8043909"/>
              </p:ext>
            </p:extLst>
          </p:nvPr>
        </p:nvGraphicFramePr>
        <p:xfrm>
          <a:off x="6095999" y="2606040"/>
          <a:ext cx="6244434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44434"/>
              </a:tblGrid>
              <a:tr h="2895600">
                <a:tc>
                  <a:txBody>
                    <a:bodyPr/>
                    <a:lstStyle/>
                    <a:p>
                      <a:pPr>
                        <a:tabLst>
                          <a:tab pos="457200" algn="l"/>
                        </a:tabLst>
                      </a:pPr>
                      <a:endParaRPr lang="en-US" sz="1400" b="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sz="1600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Example:</a:t>
                      </a:r>
                    </a:p>
                    <a:p>
                      <a:r>
                        <a:rPr lang="en-US" sz="1600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Title: </a:t>
                      </a:r>
                      <a:r>
                        <a:rPr lang="en-US" sz="16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Teaching science in high school</a:t>
                      </a:r>
                      <a:endParaRPr lang="en-US" sz="1600" b="1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endParaRPr lang="en-US" sz="16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sz="16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Instructions</a:t>
                      </a:r>
                      <a:r>
                        <a:rPr lang="en-US" sz="16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to catalogers:</a:t>
                      </a:r>
                    </a:p>
                    <a:p>
                      <a:r>
                        <a:rPr lang="en-US" sz="16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Determine </a:t>
                      </a:r>
                      <a:r>
                        <a:rPr lang="en-US" sz="16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grade level, write its notation	3</a:t>
                      </a:r>
                    </a:p>
                    <a:p>
                      <a:r>
                        <a:rPr lang="en-US" sz="16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Put a period				3.</a:t>
                      </a:r>
                    </a:p>
                    <a:p>
                      <a:r>
                        <a:rPr lang="en-US" sz="16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Determine subject, write its notation		</a:t>
                      </a:r>
                      <a:r>
                        <a:rPr lang="en-US" sz="1600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3.2</a:t>
                      </a:r>
                    </a:p>
                    <a:p>
                      <a:r>
                        <a:rPr lang="en-US" sz="16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Done</a:t>
                      </a:r>
                    </a:p>
                    <a:p>
                      <a:endParaRPr lang="en-US" sz="1600" b="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sz="1600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3.2 </a:t>
                      </a:r>
                      <a:r>
                        <a:rPr lang="en-US" sz="16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goes on the spine of  the book, it is the one descriptor assigned.  </a:t>
                      </a:r>
                      <a:br>
                        <a:rPr lang="en-US" sz="16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</a:br>
                      <a:r>
                        <a:rPr lang="en-US" sz="16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The result is no different from  the system where all the precombined descriptors are enumerated, but the display of the classification requires only  15 (grade levels) + 100 (subjects) = 115 lines</a:t>
                      </a:r>
                      <a:endParaRPr lang="en-US" sz="1600" b="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8394877"/>
              </p:ext>
            </p:extLst>
          </p:nvPr>
        </p:nvGraphicFramePr>
        <p:xfrm>
          <a:off x="990600" y="228600"/>
          <a:ext cx="103632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63200"/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2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One more example: Classification for shelving books or filing materials in a vertical file</a:t>
                      </a:r>
                      <a:endParaRPr lang="en-US" sz="2200" b="1" kern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6" name="~PP162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13.2998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3563600" y="5181600"/>
            <a:ext cx="601666" cy="601666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05644"/>
              </p:ext>
            </p:extLst>
          </p:nvPr>
        </p:nvGraphicFramePr>
        <p:xfrm>
          <a:off x="6095998" y="1066800"/>
          <a:ext cx="6248402" cy="129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4201"/>
                <a:gridCol w="3124201"/>
              </a:tblGrid>
              <a:tr h="1295400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Facet</a:t>
                      </a:r>
                      <a:r>
                        <a:rPr lang="en-US" sz="2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A.  Grade level</a:t>
                      </a:r>
                      <a:endParaRPr lang="en-US" sz="2200" b="0" baseline="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sz="14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</a:t>
                      </a:r>
                      <a:r>
                        <a:rPr lang="en-US" sz="18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  ES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sz="18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2  MS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sz="18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3  HS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sz="2200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Facet B.  Subject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sz="18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1  Math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sz="18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2  Science</a:t>
                      </a:r>
                    </a:p>
                    <a:p>
                      <a:pPr>
                        <a:tabLst>
                          <a:tab pos="457200" algn="l"/>
                        </a:tabLst>
                      </a:pPr>
                      <a:r>
                        <a:rPr lang="en-US" sz="18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	3  Social studies</a:t>
                      </a:r>
                      <a:endParaRPr lang="en-US" b="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9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Default Design">
  <a:themeElements>
    <a:clrScheme name="">
      <a:dk1>
        <a:srgbClr val="FFFFFF"/>
      </a:dk1>
      <a:lt1>
        <a:srgbClr val="FFFFFF"/>
      </a:lt1>
      <a:dk2>
        <a:srgbClr val="FFFF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8_Default Design">
  <a:themeElements>
    <a:clrScheme name="">
      <a:dk1>
        <a:srgbClr val="FFFFFF"/>
      </a:dk1>
      <a:lt1>
        <a:srgbClr val="FFFFFF"/>
      </a:lt1>
      <a:dk2>
        <a:srgbClr val="FFFF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6531</TotalTime>
  <Words>463</Words>
  <Application>Microsoft Office PowerPoint</Application>
  <PresentationFormat>Custom</PresentationFormat>
  <Paragraphs>294</Paragraphs>
  <Slides>12</Slides>
  <Notes>1</Notes>
  <HiddenSlides>0</HiddenSlides>
  <MMClips>8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Office Theme</vt:lpstr>
      <vt:lpstr>7_Default Design</vt:lpstr>
      <vt:lpstr>8_Default Design</vt:lpstr>
      <vt:lpstr>UB LIS 571 Soergel  Lecture 12.1a KOS conceptual structure 2:  Application to database organization (implementation) In-class exercise a: Introductory Example  No page no. in the Lecture Notes   </vt:lpstr>
      <vt:lpstr>How to use these slides repeated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GMU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Default</dc:creator>
  <cp:lastModifiedBy>dsoergel</cp:lastModifiedBy>
  <cp:revision>85</cp:revision>
  <dcterms:created xsi:type="dcterms:W3CDTF">2002-10-21T17:52:26Z</dcterms:created>
  <dcterms:modified xsi:type="dcterms:W3CDTF">2016-04-13T04:03:09Z</dcterms:modified>
</cp:coreProperties>
</file>