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5"/>
  </p:notesMasterIdLst>
  <p:sldIdLst>
    <p:sldId id="268" r:id="rId2"/>
    <p:sldId id="285" r:id="rId3"/>
    <p:sldId id="286" r:id="rId4"/>
    <p:sldId id="273" r:id="rId5"/>
    <p:sldId id="274" r:id="rId6"/>
    <p:sldId id="278" r:id="rId7"/>
    <p:sldId id="279" r:id="rId8"/>
    <p:sldId id="281" r:id="rId9"/>
    <p:sldId id="282" r:id="rId10"/>
    <p:sldId id="283" r:id="rId11"/>
    <p:sldId id="284" r:id="rId12"/>
    <p:sldId id="276" r:id="rId13"/>
    <p:sldId id="277" r:id="rId14"/>
  </p:sldIdLst>
  <p:sldSz cx="109728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422" y="-82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37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8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8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8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18120" y="152400"/>
            <a:ext cx="233172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0" y="152400"/>
            <a:ext cx="681228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9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0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3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5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6764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76400"/>
            <a:ext cx="4572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5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2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53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2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3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2" y="1435103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97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7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2960" y="152400"/>
            <a:ext cx="93268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960" y="1676400"/>
            <a:ext cx="93268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22960" y="6248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040" y="6248400"/>
            <a:ext cx="34747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3840" y="6248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7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1520" y="914400"/>
            <a:ext cx="9326880" cy="1447800"/>
          </a:xfrm>
        </p:spPr>
        <p:txBody>
          <a:bodyPr/>
          <a:lstStyle/>
          <a:p>
            <a:pPr eaLnBrk="1" hangingPunct="1"/>
            <a:r>
              <a:rPr lang="en-US" sz="3600" dirty="0"/>
              <a:t>UB LIS 571 Lecture 12.1b</a:t>
            </a:r>
            <a:br>
              <a:rPr lang="en-US" sz="3600" dirty="0"/>
            </a:br>
            <a:r>
              <a:rPr lang="en-US" sz="3000" dirty="0"/>
              <a:t>Discussion of Textbook Chapter 15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600" dirty="0"/>
              <a:t>Index Language [KOS] Structure 2: Database</a:t>
            </a:r>
            <a:r>
              <a:rPr lang="en-US" sz="4800" dirty="0"/>
              <a:t> </a:t>
            </a:r>
            <a:r>
              <a:rPr lang="en-US" sz="3600" dirty="0"/>
              <a:t>Organization</a:t>
            </a:r>
            <a:endParaRPr lang="en-US" sz="36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0160" y="3502767"/>
            <a:ext cx="86868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194560" y="4876800"/>
            <a:ext cx="74980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7280" y="5490870"/>
            <a:ext cx="905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Includes audio.				                     80 minutes </a:t>
            </a:r>
          </a:p>
        </p:txBody>
      </p:sp>
    </p:spTree>
    <p:extLst>
      <p:ext uri="{BB962C8B-B14F-4D97-AF65-F5344CB8AC3E}">
        <p14:creationId xmlns:p14="http://schemas.microsoft.com/office/powerpoint/2010/main" val="3173608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6764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3 Section 15.3 </a:t>
            </a:r>
            <a:r>
              <a:rPr lang="en-US" sz="2400" b="0" dirty="0" smtClean="0">
                <a:solidFill>
                  <a:srgbClr val="FFFFFF"/>
                </a:solidFill>
              </a:rPr>
              <a:t>(</a:t>
            </a:r>
            <a:r>
              <a:rPr lang="en-US" sz="2400" b="0" dirty="0">
                <a:solidFill>
                  <a:srgbClr val="FFFFFF"/>
                </a:solidFill>
              </a:rPr>
              <a:t>Textbook p. </a:t>
            </a:r>
            <a:r>
              <a:rPr lang="en-US" sz="2400" b="0" dirty="0" smtClean="0">
                <a:solidFill>
                  <a:srgbClr val="FFFFFF"/>
                </a:solidFill>
              </a:rPr>
              <a:t>303 </a:t>
            </a:r>
            <a:r>
              <a:rPr lang="en-US" sz="2400" b="0" dirty="0">
                <a:solidFill>
                  <a:srgbClr val="FFFFFF"/>
                </a:solidFill>
              </a:rPr>
              <a:t>- </a:t>
            </a:r>
            <a:r>
              <a:rPr lang="en-US" sz="2400" b="0" dirty="0" smtClean="0">
                <a:solidFill>
                  <a:srgbClr val="FFFFFF"/>
                </a:solidFill>
              </a:rPr>
              <a:t>305)</a:t>
            </a:r>
            <a:br>
              <a:rPr lang="en-US" sz="2400" b="0" dirty="0" smtClean="0">
                <a:solidFill>
                  <a:srgbClr val="FFFFFF"/>
                </a:solidFill>
              </a:rPr>
            </a:br>
            <a:r>
              <a:rPr lang="en-US" sz="3200" dirty="0"/>
              <a:t>Grouping versus Description of entities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65760" y="2438400"/>
            <a:ext cx="10149840" cy="3352800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sz="2000" dirty="0">
                <a:solidFill>
                  <a:srgbClr val="FFFFFF"/>
                </a:solidFill>
              </a:rPr>
              <a:t>Repeated from Lecture Notes p. 386</a:t>
            </a:r>
            <a:r>
              <a:rPr lang="en-US" dirty="0" smtClean="0"/>
              <a:t>.</a:t>
            </a:r>
          </a:p>
          <a:p>
            <a:pPr>
              <a:spcBef>
                <a:spcPts val="2400"/>
              </a:spcBef>
            </a:pPr>
            <a:r>
              <a:rPr lang="en-US" b="1" dirty="0" smtClean="0"/>
              <a:t>Unified </a:t>
            </a:r>
            <a:r>
              <a:rPr lang="en-US" b="1" dirty="0"/>
              <a:t>view of classification and indexing</a:t>
            </a:r>
            <a:endParaRPr lang="en-US" b="1" dirty="0" smtClean="0"/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/>
              <a:t>Start </a:t>
            </a:r>
            <a:r>
              <a:rPr lang="en-US" dirty="0"/>
              <a:t>the audio (4 min)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10</a:t>
            </a:fld>
            <a:endParaRPr lang="en-US" sz="2000" b="1" dirty="0"/>
          </a:p>
        </p:txBody>
      </p:sp>
      <p:pic>
        <p:nvPicPr>
          <p:cNvPr id="3" name="UBLIS571DS-12.1b-2Lecture12.1bReviewTextbookCh15IndexLanguageStructure2SlidesSlideN0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.6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5145" y="403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6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600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4 Section 15.4 </a:t>
            </a:r>
            <a:r>
              <a:rPr lang="en-US" sz="2400" b="0" dirty="0" smtClean="0">
                <a:solidFill>
                  <a:srgbClr val="FFFFFF"/>
                </a:solidFill>
              </a:rPr>
              <a:t>(</a:t>
            </a:r>
            <a:r>
              <a:rPr lang="en-US" sz="2400" b="0" dirty="0">
                <a:solidFill>
                  <a:srgbClr val="FFFFFF"/>
                </a:solidFill>
              </a:rPr>
              <a:t>Textbook p. </a:t>
            </a:r>
            <a:r>
              <a:rPr lang="en-US" sz="2400" b="0" dirty="0" smtClean="0">
                <a:solidFill>
                  <a:srgbClr val="FFFFFF"/>
                </a:solidFill>
              </a:rPr>
              <a:t>305 </a:t>
            </a:r>
            <a:r>
              <a:rPr lang="en-US" sz="2400" b="0" dirty="0">
                <a:solidFill>
                  <a:srgbClr val="FFFFFF"/>
                </a:solidFill>
              </a:rPr>
              <a:t>- </a:t>
            </a:r>
            <a:r>
              <a:rPr lang="en-US" sz="2400" b="0" dirty="0" smtClean="0">
                <a:solidFill>
                  <a:srgbClr val="FFFFFF"/>
                </a:solidFill>
              </a:rPr>
              <a:t>311)</a:t>
            </a:r>
            <a:br>
              <a:rPr lang="en-US" sz="2400" b="0" dirty="0" smtClean="0">
                <a:solidFill>
                  <a:srgbClr val="FFFFFF"/>
                </a:solidFill>
              </a:rPr>
            </a:br>
            <a:r>
              <a:rPr lang="en-US" sz="3200" dirty="0"/>
              <a:t>Postcombination and precombination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86000"/>
            <a:ext cx="1014984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Repeated from Lecture Notes p. 386</a:t>
            </a:r>
            <a:r>
              <a:rPr lang="en-US" dirty="0" smtClean="0"/>
              <a:t>. 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Emphasis on looking at </a:t>
            </a:r>
            <a:r>
              <a:rPr lang="en-US" b="1" dirty="0" smtClean="0"/>
              <a:t>precombination as a matter of degree</a:t>
            </a:r>
            <a:r>
              <a:rPr lang="en-US" dirty="0" smtClean="0"/>
              <a:t>.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rgbClr val="FF0000"/>
                </a:solidFill>
              </a:rPr>
              <a:t>No audio, just read.   </a:t>
            </a:r>
            <a:r>
              <a:rPr lang="en-US" dirty="0" smtClean="0">
                <a:solidFill>
                  <a:schemeClr val="bg1"/>
                </a:solidFill>
              </a:rPr>
              <a:t>12 min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If you have questions, ask.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11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2063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5 Section 15.5</a:t>
            </a:r>
            <a:r>
              <a:rPr lang="en-US" sz="3200" dirty="0"/>
              <a:t> </a:t>
            </a:r>
            <a:r>
              <a:rPr lang="en-US" sz="2400" b="0" dirty="0">
                <a:solidFill>
                  <a:srgbClr val="FFFFFF"/>
                </a:solidFill>
              </a:rPr>
              <a:t>(Textbook p. </a:t>
            </a:r>
            <a:r>
              <a:rPr lang="en-US" sz="2400" b="0" dirty="0" smtClean="0">
                <a:solidFill>
                  <a:srgbClr val="FFFFFF"/>
                </a:solidFill>
              </a:rPr>
              <a:t>312 – 317 (- 322))</a:t>
            </a:r>
            <a:br>
              <a:rPr lang="en-US" sz="2400" b="0" dirty="0" smtClean="0">
                <a:solidFill>
                  <a:srgbClr val="FFFFFF"/>
                </a:solidFill>
              </a:rPr>
            </a:br>
            <a:r>
              <a:rPr lang="en-US" sz="3200" dirty="0" smtClean="0"/>
              <a:t>Organizing </a:t>
            </a:r>
            <a:r>
              <a:rPr lang="en-US" sz="3200" dirty="0"/>
              <a:t>an index language for access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104394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Repeated from Lecture Notes p. </a:t>
            </a:r>
            <a:r>
              <a:rPr lang="en-US" sz="2000" dirty="0" smtClean="0">
                <a:solidFill>
                  <a:srgbClr val="FFFFFF"/>
                </a:solidFill>
              </a:rPr>
              <a:t>386</a:t>
            </a:r>
            <a:r>
              <a:rPr lang="en-US" dirty="0" smtClean="0"/>
              <a:t>. 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Methods </a:t>
            </a:r>
            <a:r>
              <a:rPr lang="en-US" dirty="0"/>
              <a:t>for organizing an index language for access</a:t>
            </a:r>
            <a:r>
              <a:rPr lang="en-US" dirty="0" smtClean="0"/>
              <a:t>.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Emphasis on understanding the idea of a </a:t>
            </a:r>
            <a:r>
              <a:rPr lang="en-US" b="1" dirty="0"/>
              <a:t>descriptor-find index</a:t>
            </a:r>
            <a:r>
              <a:rPr lang="en-US" dirty="0" smtClean="0"/>
              <a:t>.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smtClean="0"/>
              <a:t>The optional Section </a:t>
            </a:r>
            <a:r>
              <a:rPr lang="en-US" dirty="0"/>
              <a:t>15.5.2 </a:t>
            </a:r>
            <a:r>
              <a:rPr lang="en-US" dirty="0" smtClean="0"/>
              <a:t>with much detail on the </a:t>
            </a:r>
            <a:r>
              <a:rPr lang="en-US" dirty="0"/>
              <a:t>arrangement of precombined concepts </a:t>
            </a:r>
            <a:r>
              <a:rPr lang="en-US" dirty="0" smtClean="0"/>
              <a:t>in classification schemes (such as DDC and LCC) is still important </a:t>
            </a:r>
            <a:r>
              <a:rPr lang="en-US" dirty="0"/>
              <a:t>for understanding classification schemes and for arranging search output or any type of information, in print or </a:t>
            </a:r>
            <a:r>
              <a:rPr lang="en-US" dirty="0" smtClean="0"/>
              <a:t>online.</a:t>
            </a:r>
          </a:p>
          <a:p>
            <a:pPr>
              <a:spcBef>
                <a:spcPts val="2400"/>
              </a:spcBef>
            </a:pPr>
            <a:r>
              <a:rPr lang="en-US" dirty="0"/>
              <a:t>Start the audio (</a:t>
            </a:r>
            <a:r>
              <a:rPr lang="en-US" dirty="0" smtClean="0"/>
              <a:t>13 </a:t>
            </a:r>
            <a:r>
              <a:rPr lang="en-US" dirty="0"/>
              <a:t>min</a:t>
            </a:r>
            <a:r>
              <a:rPr lang="en-US" dirty="0" smtClean="0"/>
              <a:t>)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12</a:t>
            </a:fld>
            <a:endParaRPr lang="en-US" sz="2000" b="1" dirty="0"/>
          </a:p>
        </p:txBody>
      </p:sp>
      <p:pic>
        <p:nvPicPr>
          <p:cNvPr id="3" name="UBLIS571DS-12.1b-2Lecture12.1bReviewTextbookCh15IndexLanguageStructure2SlidesSlideN1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076" y="5399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10668000" cy="16002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6 Section 15.6</a:t>
            </a:r>
            <a:r>
              <a:rPr lang="en-US" sz="3200" dirty="0"/>
              <a:t> </a:t>
            </a:r>
            <a:r>
              <a:rPr lang="en-US" sz="2400" b="0" dirty="0">
                <a:solidFill>
                  <a:srgbClr val="FFFFFF"/>
                </a:solidFill>
              </a:rPr>
              <a:t>(Textbook p. </a:t>
            </a:r>
            <a:r>
              <a:rPr lang="en-US" sz="2400" b="0" dirty="0" smtClean="0">
                <a:solidFill>
                  <a:srgbClr val="FFFFFF"/>
                </a:solidFill>
              </a:rPr>
              <a:t>322 </a:t>
            </a:r>
            <a:r>
              <a:rPr lang="en-US" sz="2400" b="0" dirty="0">
                <a:solidFill>
                  <a:srgbClr val="FFFFFF"/>
                </a:solidFill>
              </a:rPr>
              <a:t>- </a:t>
            </a:r>
            <a:r>
              <a:rPr lang="en-US" sz="2400" b="0" dirty="0" smtClean="0">
                <a:solidFill>
                  <a:srgbClr val="FFFFFF"/>
                </a:solidFill>
              </a:rPr>
              <a:t>323)</a:t>
            </a:r>
            <a:br>
              <a:rPr lang="en-US" sz="2400" b="0" dirty="0" smtClean="0">
                <a:solidFill>
                  <a:srgbClr val="FFFFFF"/>
                </a:solidFill>
              </a:rPr>
            </a:br>
            <a:r>
              <a:rPr lang="en-US" sz="3200" spc="-100" dirty="0"/>
              <a:t>A unified index language for different search mechanisms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65760" y="2514600"/>
            <a:ext cx="10149840" cy="3276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>
                <a:solidFill>
                  <a:srgbClr val="FFFFFF"/>
                </a:solidFill>
              </a:rPr>
              <a:t>Repeated from Lecture Notes p. 386</a:t>
            </a:r>
            <a:r>
              <a:rPr lang="en-US" dirty="0" smtClean="0"/>
              <a:t>. </a:t>
            </a:r>
          </a:p>
          <a:p>
            <a:pPr eaLnBrk="1" hangingPunct="1"/>
            <a:r>
              <a:rPr lang="en-US" dirty="0" smtClean="0"/>
              <a:t>A </a:t>
            </a:r>
            <a:r>
              <a:rPr lang="en-US" dirty="0"/>
              <a:t>look into the future: the idea of a conceptually unified index language for different search mechanisms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Start the audio (3 min)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13</a:t>
            </a:fld>
            <a:endParaRPr lang="en-US" dirty="0"/>
          </a:p>
        </p:txBody>
      </p:sp>
      <p:pic>
        <p:nvPicPr>
          <p:cNvPr id="3" name="UBLIS571DS-12.1b-2Lecture12.1bReviewTextbookCh15IndexLanguageStructure2SlidesSlideN1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3270" y="42127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use these slides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lecture or exercise is divided into segments listed on Slide 3. </a:t>
            </a:r>
          </a:p>
          <a:p>
            <a:r>
              <a:rPr lang="en-US" sz="2000" dirty="0"/>
              <a:t>Many slides have audio. To start the audio:</a:t>
            </a:r>
          </a:p>
          <a:p>
            <a:pPr marL="685800"/>
            <a:r>
              <a:rPr lang="en-US" sz="2000" dirty="0"/>
              <a:t>Mouse over the speaker icon.</a:t>
            </a:r>
          </a:p>
          <a:p>
            <a:pPr marL="685800" lvl="1" indent="-347472">
              <a:spcBef>
                <a:spcPts val="1440"/>
              </a:spcBef>
            </a:pPr>
            <a:r>
              <a:rPr lang="en-US" sz="2000" dirty="0">
                <a:solidFill>
                  <a:schemeClr val="bg1"/>
                </a:solidFill>
              </a:rPr>
              <a:t>A familiar play-back control bar appears.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Click on 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>
                <a:solidFill>
                  <a:schemeClr val="bg1"/>
                </a:solidFill>
              </a:rPr>
              <a:t>to start, click on || to 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/>
              <a:t>Other slides have just instructions or are just to read </a:t>
            </a:r>
            <a:br>
              <a:rPr lang="en-US" sz="2000" dirty="0"/>
            </a:br>
            <a:r>
              <a:rPr lang="en-US" sz="2000" dirty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     (also available for Mac), get it free from UB 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z="180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6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152400"/>
            <a:ext cx="9326880" cy="8382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z="180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sz="1800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087975"/>
              </p:ext>
            </p:extLst>
          </p:nvPr>
        </p:nvGraphicFramePr>
        <p:xfrm>
          <a:off x="228600" y="1143000"/>
          <a:ext cx="10363200" cy="5303502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924800"/>
                <a:gridCol w="1371600"/>
                <a:gridCol w="1066800"/>
              </a:tblGrid>
              <a:tr h="503199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8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Introduction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4-5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min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87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1 Section 15.1  The problem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 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min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2 Section 15.2  Grouping entities. Searching in grouped files</a:t>
                      </a:r>
                      <a:endParaRPr lang="en-US" sz="2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7-9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 min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3 Section 15.3  Grouping versus Description of entities</a:t>
                      </a:r>
                      <a:endParaRPr lang="en-US" sz="2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min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4 Section 15.4  Postcombination and precombination</a:t>
                      </a:r>
                      <a:endParaRPr lang="en-US" sz="2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11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 min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5 Section 15.5  Organizing an index language for access</a:t>
                      </a:r>
                      <a:endParaRPr lang="en-US" sz="2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 min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/>
                        <a:t>6 Section 15.6  </a:t>
                      </a:r>
                      <a:r>
                        <a:rPr lang="en-US" sz="2000" spc="-70" baseline="0" dirty="0" smtClean="0"/>
                        <a:t>A unified index language for different search mechanisms</a:t>
                      </a:r>
                      <a:endParaRPr lang="en-US" sz="2000" spc="-7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13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min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 min</a:t>
                      </a:r>
                    </a:p>
                  </a:txBody>
                  <a:tcPr marL="87782" marR="87782" marT="137160" marB="13716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0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0 Introduction </a:t>
            </a:r>
            <a:r>
              <a:rPr lang="en-US" sz="2400" b="0" dirty="0" smtClean="0">
                <a:solidFill>
                  <a:schemeClr val="bg1"/>
                </a:solidFill>
              </a:rPr>
              <a:t>(Textbook p. 289)</a:t>
            </a:r>
            <a:endParaRPr lang="en-US" sz="2400" b="0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76400"/>
            <a:ext cx="10591800" cy="4114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You should have read </a:t>
            </a:r>
            <a:r>
              <a:rPr lang="en-US" dirty="0"/>
              <a:t>Lecture Notes </a:t>
            </a:r>
            <a:r>
              <a:rPr lang="en-US" dirty="0">
                <a:solidFill>
                  <a:schemeClr val="bg1"/>
                </a:solidFill>
              </a:rPr>
              <a:t>p. </a:t>
            </a:r>
            <a:r>
              <a:rPr lang="en-US" dirty="0" smtClean="0">
                <a:solidFill>
                  <a:schemeClr val="bg1"/>
                </a:solidFill>
              </a:rPr>
              <a:t>385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You can read Chapter 15 (15.5.2 optional) before or after going through these slides.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If you have read and understood Chapter 15, you can skip these slides.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slides follow the outline on</a:t>
            </a:r>
            <a:r>
              <a:rPr lang="en-US" dirty="0" smtClean="0"/>
              <a:t> </a:t>
            </a:r>
            <a:r>
              <a:rPr lang="en-US" dirty="0"/>
              <a:t>Lecture Notes</a:t>
            </a:r>
            <a:r>
              <a:rPr lang="en-US" dirty="0" smtClean="0">
                <a:solidFill>
                  <a:schemeClr val="bg1"/>
                </a:solidFill>
              </a:rPr>
              <a:t> p. 386.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applicable text from </a:t>
            </a:r>
            <a:r>
              <a:rPr lang="en-US" dirty="0" smtClean="0">
                <a:solidFill>
                  <a:schemeClr val="bg1"/>
                </a:solidFill>
              </a:rPr>
              <a:t>the Lecture </a:t>
            </a:r>
            <a:r>
              <a:rPr lang="en-US" dirty="0">
                <a:solidFill>
                  <a:schemeClr val="bg1"/>
                </a:solidFill>
              </a:rPr>
              <a:t>Notes </a:t>
            </a:r>
            <a:r>
              <a:rPr lang="en-US" dirty="0" smtClean="0">
                <a:solidFill>
                  <a:schemeClr val="bg1"/>
                </a:solidFill>
              </a:rPr>
              <a:t>is repeated on each slide.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Start the </a:t>
            </a:r>
            <a:r>
              <a:rPr lang="en-US" dirty="0">
                <a:solidFill>
                  <a:schemeClr val="bg1"/>
                </a:solidFill>
              </a:rPr>
              <a:t>audio (2 min</a:t>
            </a:r>
            <a:r>
              <a:rPr lang="en-US" dirty="0" smtClean="0">
                <a:solidFill>
                  <a:schemeClr val="bg1"/>
                </a:solidFill>
              </a:rPr>
              <a:t>). </a:t>
            </a:r>
            <a:r>
              <a:rPr lang="en-US" dirty="0" smtClean="0">
                <a:solidFill>
                  <a:srgbClr val="FF0000"/>
                </a:solidFill>
              </a:rPr>
              <a:t>Says Lecture 11.1, should be </a:t>
            </a:r>
            <a:r>
              <a:rPr lang="en-US" b="1" dirty="0" smtClean="0">
                <a:solidFill>
                  <a:srgbClr val="FF0000"/>
                </a:solidFill>
              </a:rPr>
              <a:t>12.1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239069"/>
            <a:ext cx="22860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4</a:t>
            </a:fld>
            <a:endParaRPr lang="en-US" sz="2000" b="1" dirty="0"/>
          </a:p>
        </p:txBody>
      </p:sp>
      <p:pic>
        <p:nvPicPr>
          <p:cNvPr id="3" name="UBLIS571DS-12.1b-2Lecture12.1bReviewTextbookCh15IndexLanguageStructure2SlidesSlideN0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21.5264" end="42909.43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2600" y="4548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1+2 Sections 15.1 and 15.2</a:t>
            </a:r>
            <a:r>
              <a:rPr lang="en-US" sz="3200" dirty="0"/>
              <a:t> </a:t>
            </a:r>
            <a:r>
              <a:rPr lang="en-US" sz="2400" b="0" dirty="0">
                <a:solidFill>
                  <a:srgbClr val="FFFFFF"/>
                </a:solidFill>
              </a:rPr>
              <a:t>(Textbook p. </a:t>
            </a:r>
            <a:r>
              <a:rPr lang="en-US" sz="2400" b="0" dirty="0" smtClean="0">
                <a:solidFill>
                  <a:srgbClr val="FFFFFF"/>
                </a:solidFill>
              </a:rPr>
              <a:t>290 - 303) </a:t>
            </a:r>
            <a:r>
              <a:rPr lang="en-US" sz="2400" b="0" dirty="0" smtClean="0">
                <a:solidFill>
                  <a:srgbClr val="FF0000"/>
                </a:solidFill>
              </a:rPr>
              <a:t>no audio</a:t>
            </a:r>
            <a:endParaRPr lang="en-US" sz="3200" b="0" dirty="0">
              <a:solidFill>
                <a:srgbClr val="FF0000"/>
              </a:solidFill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14984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Repeated from Lecture Notes p. 386: Preview of coming attractions. </a:t>
            </a:r>
          </a:p>
          <a:p>
            <a:r>
              <a:rPr lang="en-US" sz="2000" dirty="0" smtClean="0"/>
              <a:t>Further </a:t>
            </a:r>
            <a:r>
              <a:rPr lang="en-US" sz="2000" dirty="0"/>
              <a:t>examination and explication of postcombination vs. precombination of the concepts chosen as descriptors and their relationship to database organization and search mechanism</a:t>
            </a:r>
            <a:r>
              <a:rPr lang="en-US" sz="2000" dirty="0" smtClean="0"/>
              <a:t>.</a:t>
            </a:r>
            <a:endParaRPr lang="en-US" sz="2000" dirty="0"/>
          </a:p>
          <a:p>
            <a:pPr>
              <a:spcBef>
                <a:spcPts val="2400"/>
              </a:spcBef>
            </a:pPr>
            <a:r>
              <a:rPr lang="en-US" sz="2000" dirty="0"/>
              <a:t>Interpretation of postcombination and precombination in terms of the entity-relationship approach and semantic networks (see figures on the following two pages</a:t>
            </a:r>
            <a:r>
              <a:rPr lang="en-US" sz="2000" dirty="0" smtClean="0"/>
              <a:t>).</a:t>
            </a:r>
            <a:endParaRPr lang="en-US" sz="2000" dirty="0"/>
          </a:p>
          <a:p>
            <a:pPr>
              <a:spcBef>
                <a:spcPts val="2400"/>
              </a:spcBef>
            </a:pPr>
            <a:r>
              <a:rPr lang="en-US" sz="2000" dirty="0"/>
              <a:t>Examples of applying these concepts to a better understanding of index languages such as the Library of Congress Classification and the Library of Congress Subject Headings</a:t>
            </a:r>
            <a:r>
              <a:rPr lang="en-US" sz="2000" dirty="0" smtClean="0"/>
              <a:t>.</a:t>
            </a:r>
          </a:p>
          <a:p>
            <a:pPr>
              <a:spcBef>
                <a:spcPts val="2400"/>
              </a:spcBef>
            </a:pPr>
            <a:r>
              <a:rPr lang="en-US" sz="2000" dirty="0" smtClean="0"/>
              <a:t>Also in-lecture </a:t>
            </a:r>
            <a:r>
              <a:rPr lang="en-US" sz="2000" dirty="0"/>
              <a:t>exercise 12.1c: Hierarchical inheritance and precombined </a:t>
            </a:r>
            <a:r>
              <a:rPr lang="en-US" sz="2000" dirty="0" smtClean="0"/>
              <a:t>descriptors.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5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876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1 Section 15.1  The problem </a:t>
            </a:r>
            <a:r>
              <a:rPr lang="en-US" sz="2400" b="0" dirty="0" smtClean="0">
                <a:solidFill>
                  <a:srgbClr val="FFFFFF"/>
                </a:solidFill>
              </a:rPr>
              <a:t>(</a:t>
            </a:r>
            <a:r>
              <a:rPr lang="en-US" sz="2400" b="0" dirty="0">
                <a:solidFill>
                  <a:srgbClr val="FFFFFF"/>
                </a:solidFill>
              </a:rPr>
              <a:t>Textbook p. </a:t>
            </a:r>
            <a:r>
              <a:rPr lang="en-US" sz="2400" b="0" dirty="0" smtClean="0">
                <a:solidFill>
                  <a:srgbClr val="FFFFFF"/>
                </a:solidFill>
              </a:rPr>
              <a:t>290 - 291)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10149840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Start the audio (5 min), following along in the text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6</a:t>
            </a:fld>
            <a:endParaRPr lang="en-US" sz="2000" b="1" dirty="0"/>
          </a:p>
        </p:txBody>
      </p:sp>
      <p:pic>
        <p:nvPicPr>
          <p:cNvPr id="2" name="UBLIS571DS-12.1b-2Lecture12.1bReviewTextbookCh15IndexLanguageStructure2SlidesSlideN0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6.2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2179" y="182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8288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2 Section 15.2, Part 1 </a:t>
            </a:r>
            <a:r>
              <a:rPr lang="en-US" sz="2400" b="0" dirty="0">
                <a:solidFill>
                  <a:srgbClr val="FFFFFF"/>
                </a:solidFill>
              </a:rPr>
              <a:t>(Textbook p. </a:t>
            </a:r>
            <a:r>
              <a:rPr lang="en-US" sz="2400" b="0" dirty="0" smtClean="0">
                <a:solidFill>
                  <a:srgbClr val="FFFFFF"/>
                </a:solidFill>
              </a:rPr>
              <a:t>291 – 295)</a:t>
            </a:r>
            <a:br>
              <a:rPr lang="en-US" sz="2400" b="0" dirty="0" smtClean="0">
                <a:solidFill>
                  <a:srgbClr val="FFFFFF"/>
                </a:solidFill>
              </a:rPr>
            </a:br>
            <a:r>
              <a:rPr lang="en-US" sz="3200" dirty="0"/>
              <a:t>Grouping entities. Searching in grouped files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10149840" cy="3962400"/>
          </a:xfrm>
        </p:spPr>
        <p:txBody>
          <a:bodyPr/>
          <a:lstStyle/>
          <a:p>
            <a:r>
              <a:rPr lang="en-US" sz="2000" dirty="0" smtClean="0"/>
              <a:t>If you wish, you can read p. 291 – 292, but you can follow the audio without it</a:t>
            </a:r>
            <a:br>
              <a:rPr lang="en-US" sz="2000" dirty="0" smtClean="0"/>
            </a:br>
            <a:r>
              <a:rPr lang="en-US" sz="2000" dirty="0" smtClean="0"/>
              <a:t>Note: </a:t>
            </a:r>
            <a:r>
              <a:rPr lang="en-US" sz="2000" dirty="0" smtClean="0">
                <a:solidFill>
                  <a:srgbClr val="FF0000"/>
                </a:solidFill>
              </a:rPr>
              <a:t>The book mentions a peek-a-boo system. Just think computer system</a:t>
            </a:r>
          </a:p>
          <a:p>
            <a:r>
              <a:rPr lang="en-US" sz="2000" dirty="0" smtClean="0"/>
              <a:t>This slide deals with Database (Figure) 15.1, p. 294 - 295</a:t>
            </a:r>
          </a:p>
          <a:p>
            <a:r>
              <a:rPr lang="en-US" sz="2000" dirty="0" smtClean="0"/>
              <a:t>Turn to p. 294, start the audio (7 min.)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7</a:t>
            </a:fld>
            <a:endParaRPr lang="en-US" sz="2000" b="1" dirty="0"/>
          </a:p>
        </p:txBody>
      </p:sp>
      <p:pic>
        <p:nvPicPr>
          <p:cNvPr id="2" name="UBLIS571DS-12.1b-2Lecture12.1bReviewTextbookCh15IndexLanguageStructure2SlidesSlideN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4173" y="3586368"/>
            <a:ext cx="402779" cy="4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2 Section 15.2, Part 2 </a:t>
            </a:r>
            <a:r>
              <a:rPr lang="en-US" sz="2400" b="0" dirty="0">
                <a:solidFill>
                  <a:srgbClr val="FFFFFF"/>
                </a:solidFill>
              </a:rPr>
              <a:t>(Textbook p. </a:t>
            </a:r>
            <a:r>
              <a:rPr lang="en-US" sz="2400" b="0" dirty="0" smtClean="0">
                <a:solidFill>
                  <a:srgbClr val="FFFFFF"/>
                </a:solidFill>
              </a:rPr>
              <a:t>296 - 303</a:t>
            </a:r>
            <a:r>
              <a:rPr lang="en-US" sz="2400" b="0" dirty="0">
                <a:solidFill>
                  <a:srgbClr val="FFFFFF"/>
                </a:solidFill>
              </a:rPr>
              <a:t>) </a:t>
            </a:r>
            <a:br>
              <a:rPr lang="en-US" sz="2400" b="0" dirty="0">
                <a:solidFill>
                  <a:srgbClr val="FFFFFF"/>
                </a:solidFill>
              </a:rPr>
            </a:br>
            <a:r>
              <a:rPr lang="en-US" sz="3200" dirty="0"/>
              <a:t>Grouping entities. Searching in grouped files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10149840" cy="3810000"/>
          </a:xfrm>
        </p:spPr>
        <p:txBody>
          <a:bodyPr/>
          <a:lstStyle/>
          <a:p>
            <a:r>
              <a:rPr lang="en-US" sz="2000" dirty="0" smtClean="0"/>
              <a:t>This slide deals with </a:t>
            </a:r>
          </a:p>
          <a:p>
            <a:pPr lvl="1"/>
            <a:r>
              <a:rPr lang="en-US" sz="2000" dirty="0" smtClean="0"/>
              <a:t>Database 1 (Figure 15.1), </a:t>
            </a:r>
            <a:r>
              <a:rPr lang="en-US" sz="2000" dirty="0"/>
              <a:t>p. 294 </a:t>
            </a:r>
            <a:r>
              <a:rPr lang="en-US" sz="2000" dirty="0" smtClean="0"/>
              <a:t>– 295, then moving on to</a:t>
            </a:r>
          </a:p>
          <a:p>
            <a:pPr lvl="1"/>
            <a:r>
              <a:rPr lang="en-US" sz="2000" dirty="0" smtClean="0"/>
              <a:t>Database 2 (Figure 15.2), p. 296 – 297, and</a:t>
            </a:r>
          </a:p>
          <a:p>
            <a:pPr lvl="1"/>
            <a:r>
              <a:rPr lang="en-US" sz="2000" dirty="0" smtClean="0"/>
              <a:t>Database 3 (Figure 15.3), </a:t>
            </a:r>
            <a:r>
              <a:rPr lang="en-US" sz="2000" dirty="0"/>
              <a:t>p. </a:t>
            </a:r>
            <a:r>
              <a:rPr lang="en-US" sz="2000" dirty="0" smtClean="0"/>
              <a:t>300 – 301</a:t>
            </a:r>
          </a:p>
          <a:p>
            <a:r>
              <a:rPr lang="en-US" sz="2000" dirty="0" smtClean="0"/>
              <a:t>Turn to p. 294, start the audio (24 min.)</a:t>
            </a:r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There is some switching back and forth between p. 294 and p. 296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8</a:t>
            </a:fld>
            <a:endParaRPr lang="en-US" sz="2000" b="1" dirty="0"/>
          </a:p>
        </p:txBody>
      </p:sp>
      <p:pic>
        <p:nvPicPr>
          <p:cNvPr id="2" name="UBLIS571DS-12.1b-2Lecture12.1bReviewTextbookCh15IndexLanguageStructure2SlidesSlideN0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1873" y="3705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3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10149840" cy="13716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2 Section 15.2, Part 3 </a:t>
            </a:r>
            <a:r>
              <a:rPr lang="en-US" sz="2400" b="0" dirty="0" smtClean="0">
                <a:solidFill>
                  <a:srgbClr val="FFFFFF"/>
                </a:solidFill>
              </a:rPr>
              <a:t>(Lecture Notes p. </a:t>
            </a:r>
            <a:r>
              <a:rPr lang="en-US" sz="2400" b="0" dirty="0" smtClean="0">
                <a:solidFill>
                  <a:srgbClr val="FFFFFF"/>
                </a:solidFill>
                <a:ea typeface="+mn-ea"/>
              </a:rPr>
              <a:t>387-388</a:t>
            </a:r>
            <a:r>
              <a:rPr lang="en-US" sz="2400" b="0" dirty="0" smtClean="0">
                <a:solidFill>
                  <a:srgbClr val="FFFFFF"/>
                </a:solidFill>
              </a:rPr>
              <a:t>) </a:t>
            </a:r>
            <a:r>
              <a:rPr lang="en-US" sz="2400" b="0" dirty="0">
                <a:solidFill>
                  <a:srgbClr val="FFFFFF"/>
                </a:solidFill>
              </a:rPr>
              <a:t/>
            </a:r>
            <a:br>
              <a:rPr lang="en-US" sz="2400" b="0" dirty="0">
                <a:solidFill>
                  <a:srgbClr val="FFFFFF"/>
                </a:solidFill>
              </a:rPr>
            </a:br>
            <a:r>
              <a:rPr lang="en-US" sz="3200" dirty="0"/>
              <a:t>Grouping entities. Searching in grouped files</a:t>
            </a:r>
            <a:endParaRPr lang="en-US" sz="3200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905000"/>
            <a:ext cx="10149840" cy="4191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Intermezzo. In-lecture exercise 12.1c </a:t>
            </a:r>
            <a:r>
              <a:rPr lang="en-US" dirty="0" smtClean="0"/>
              <a:t>Lecture Notes, p. 387-388</a:t>
            </a:r>
            <a:endParaRPr lang="en-US" b="1" dirty="0" smtClean="0"/>
          </a:p>
          <a:p>
            <a:r>
              <a:rPr lang="en-US" sz="2000" dirty="0" smtClean="0"/>
              <a:t>Do not look at p. 388</a:t>
            </a:r>
          </a:p>
          <a:p>
            <a:r>
              <a:rPr lang="en-US" sz="2000" dirty="0" smtClean="0"/>
              <a:t>Listen to audio 1, do the exercise on p. 387 (2 min)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Then look at the answer sheet on p. 388 and listen to audio 2 (3 min)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 sz="2000" b="1"/>
              <a:pPr/>
              <a:t>9</a:t>
            </a:fld>
            <a:endParaRPr lang="en-US" sz="2000" b="1" dirty="0"/>
          </a:p>
        </p:txBody>
      </p:sp>
      <p:pic>
        <p:nvPicPr>
          <p:cNvPr id="2" name="UBLIS571DS-12.1b-2Lecture12.1bReviewTextbookCh15IndexLanguageStructure2SlidesSlideN07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7040" y="2982683"/>
            <a:ext cx="487363" cy="487363"/>
          </a:xfrm>
          <a:prstGeom prst="rect">
            <a:avLst/>
          </a:prstGeom>
        </p:spPr>
      </p:pic>
      <p:pic>
        <p:nvPicPr>
          <p:cNvPr id="3" name="UBLIS571DS-12.1b-2Lecture12.1bReviewTextbookCh15IndexLanguageStructure2SlidesSlideN07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2375" y="441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9466</TotalTime>
  <Words>723</Words>
  <Application>Microsoft Office PowerPoint</Application>
  <PresentationFormat>Custom</PresentationFormat>
  <Paragraphs>101</Paragraphs>
  <Slides>13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7_Default Design</vt:lpstr>
      <vt:lpstr>UB LIS 571 Lecture 12.1b Discussion of Textbook Chapter 15 Index Language [KOS] Structure 2: Database Organization</vt:lpstr>
      <vt:lpstr>How to use these slides repeated</vt:lpstr>
      <vt:lpstr>Outline</vt:lpstr>
      <vt:lpstr>0 Introduction (Textbook p. 289)</vt:lpstr>
      <vt:lpstr>1+2 Sections 15.1 and 15.2 (Textbook p. 290 - 303) no audio</vt:lpstr>
      <vt:lpstr>1 Section 15.1  The problem (Textbook p. 290 - 291)</vt:lpstr>
      <vt:lpstr>2 Section 15.2, Part 1 (Textbook p. 291 – 295) Grouping entities. Searching in grouped files</vt:lpstr>
      <vt:lpstr>2 Section 15.2, Part 2 (Textbook p. 296 - 303)  Grouping entities. Searching in grouped files</vt:lpstr>
      <vt:lpstr>2 Section 15.2, Part 3 (Lecture Notes p. 387-388)  Grouping entities. Searching in grouped files</vt:lpstr>
      <vt:lpstr>3 Section 15.3 (Textbook p. 303 - 305) Grouping versus Description of entities</vt:lpstr>
      <vt:lpstr>4 Section 15.4 (Textbook p. 305 - 311) Postcombination and precombination</vt:lpstr>
      <vt:lpstr>5 Section 15.5 (Textbook p. 312 – 317 (- 322)) Organizing an index language for access</vt:lpstr>
      <vt:lpstr>6 Section 15.6 (Textbook p. 322 - 323) A unified index language for different search mechanisms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116</cp:revision>
  <dcterms:created xsi:type="dcterms:W3CDTF">2002-10-21T17:52:26Z</dcterms:created>
  <dcterms:modified xsi:type="dcterms:W3CDTF">2016-04-13T04:05:59Z</dcterms:modified>
</cp:coreProperties>
</file>