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  <p:sldMasterId id="2147483697" r:id="rId3"/>
  </p:sldMasterIdLst>
  <p:notesMasterIdLst>
    <p:notesMasterId r:id="rId29"/>
  </p:notesMasterIdLst>
  <p:sldIdLst>
    <p:sldId id="295" r:id="rId4"/>
    <p:sldId id="296" r:id="rId5"/>
    <p:sldId id="297" r:id="rId6"/>
    <p:sldId id="262" r:id="rId7"/>
    <p:sldId id="292" r:id="rId8"/>
    <p:sldId id="268" r:id="rId9"/>
    <p:sldId id="269" r:id="rId10"/>
    <p:sldId id="270" r:id="rId11"/>
    <p:sldId id="271" r:id="rId12"/>
    <p:sldId id="272" r:id="rId13"/>
    <p:sldId id="289" r:id="rId14"/>
    <p:sldId id="273" r:id="rId15"/>
    <p:sldId id="290" r:id="rId16"/>
    <p:sldId id="275" r:id="rId17"/>
    <p:sldId id="276" r:id="rId18"/>
    <p:sldId id="277" r:id="rId19"/>
    <p:sldId id="291" r:id="rId20"/>
    <p:sldId id="278" r:id="rId21"/>
    <p:sldId id="279" r:id="rId22"/>
    <p:sldId id="281" r:id="rId23"/>
    <p:sldId id="282" r:id="rId24"/>
    <p:sldId id="284" r:id="rId25"/>
    <p:sldId id="285" r:id="rId26"/>
    <p:sldId id="287" r:id="rId27"/>
    <p:sldId id="288" r:id="rId28"/>
  </p:sldIdLst>
  <p:sldSz cx="155448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4" autoAdjust="0"/>
    <p:restoredTop sz="94649" autoAdjust="0"/>
  </p:normalViewPr>
  <p:slideViewPr>
    <p:cSldViewPr>
      <p:cViewPr varScale="1">
        <p:scale>
          <a:sx n="75" d="100"/>
          <a:sy n="75" d="100"/>
        </p:scale>
        <p:origin x="-77" y="-226"/>
      </p:cViewPr>
      <p:guideLst>
        <p:guide orient="horz" pos="2160"/>
        <p:guide pos="48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457200" y="685800"/>
            <a:ext cx="7772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33099120-5D35-4016-9FD4-809C6A1246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209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860" y="2130434"/>
            <a:ext cx="1321308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1720" y="3886200"/>
            <a:ext cx="108813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ED20E5-6F4E-464C-8E89-564284A36F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B36F06-0C2B-441C-8941-30DA2EF27D9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158430" y="274647"/>
            <a:ext cx="594534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2387" y="274647"/>
            <a:ext cx="1757696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26B714-91EE-44DF-9AE1-6EC187663B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860" y="2130428"/>
            <a:ext cx="1321308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1720" y="3886200"/>
            <a:ext cx="1088136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362895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6243"/>
      </p:ext>
    </p:extLst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932" y="4406903"/>
            <a:ext cx="132130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7932" y="2906714"/>
            <a:ext cx="1321308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391745"/>
      </p:ext>
    </p:extLst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5860" y="1676400"/>
            <a:ext cx="6477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1940" y="1676400"/>
            <a:ext cx="6477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147176"/>
      </p:ext>
    </p:extLst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274638"/>
            <a:ext cx="139903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1" y="1535112"/>
            <a:ext cx="6868319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241" y="2174875"/>
            <a:ext cx="68683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96545" y="1535112"/>
            <a:ext cx="687101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96545" y="2174875"/>
            <a:ext cx="68710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586983"/>
      </p:ext>
    </p:extLst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618597"/>
      </p:ext>
    </p:extLst>
  </p:cSld>
  <p:clrMapOvr>
    <a:masterClrMapping/>
  </p:clrMapOvr>
  <p:transition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15799"/>
      </p:ext>
    </p:extLst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7" y="273050"/>
            <a:ext cx="511413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7586" y="273054"/>
            <a:ext cx="86899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7" y="1435103"/>
            <a:ext cx="511413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01480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6889" y="4800600"/>
            <a:ext cx="93268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6889" y="612775"/>
            <a:ext cx="93268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6889" y="5367340"/>
            <a:ext cx="932688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576439"/>
      </p:ext>
    </p:extLst>
  </p:cSld>
  <p:clrMapOvr>
    <a:masterClrMapping/>
  </p:clrMapOvr>
  <p:transition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30388"/>
      </p:ext>
    </p:extLst>
  </p:cSld>
  <p:clrMapOvr>
    <a:masterClrMapping/>
  </p:clrMapOvr>
  <p:transition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075670" y="152400"/>
            <a:ext cx="330327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5860" y="152400"/>
            <a:ext cx="965073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043827"/>
      </p:ext>
    </p:extLst>
  </p:cSld>
  <p:clrMapOvr>
    <a:masterClrMapping/>
  </p:clrMapOvr>
  <p:transition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860" y="2130428"/>
            <a:ext cx="1321308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1720" y="3886200"/>
            <a:ext cx="1088136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5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280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932" y="4406903"/>
            <a:ext cx="132130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7932" y="2906714"/>
            <a:ext cx="1321308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63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5860" y="1676400"/>
            <a:ext cx="6477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1940" y="1676400"/>
            <a:ext cx="6477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476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274638"/>
            <a:ext cx="139903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1" y="1535112"/>
            <a:ext cx="6868319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241" y="2174875"/>
            <a:ext cx="68683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96545" y="1535112"/>
            <a:ext cx="687101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96545" y="2174875"/>
            <a:ext cx="68710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529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8897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686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932" y="4406909"/>
            <a:ext cx="132130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7932" y="2906713"/>
            <a:ext cx="132130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4B3AD-9855-43B4-A677-2B5D64DC55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2" y="273050"/>
            <a:ext cx="511413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7586" y="273054"/>
            <a:ext cx="86899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2" y="1435103"/>
            <a:ext cx="511413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5521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6889" y="4800600"/>
            <a:ext cx="93268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6889" y="612775"/>
            <a:ext cx="93268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6889" y="5367340"/>
            <a:ext cx="932688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995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1182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075670" y="152400"/>
            <a:ext cx="330327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5860" y="152400"/>
            <a:ext cx="965073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021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2394" y="1600206"/>
            <a:ext cx="1176115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342626" y="1600206"/>
            <a:ext cx="1176115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1A8624-5168-452F-8FB5-BCB158AF0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274638"/>
            <a:ext cx="139903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1535113"/>
            <a:ext cx="68683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240" y="2174875"/>
            <a:ext cx="68683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96545" y="1535113"/>
            <a:ext cx="68710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96545" y="2174875"/>
            <a:ext cx="68710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909EEE-143D-4BF0-8157-580CBF4BE5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68B5FA-1634-4030-BE4D-C041FBFC09F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884B5F-4628-496F-B9D1-7DFF093BE1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6" y="273050"/>
            <a:ext cx="511413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7587" y="273059"/>
            <a:ext cx="86899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6" y="1435103"/>
            <a:ext cx="511413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6EE177-5E08-4D66-96B9-012347F80AE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6890" y="4800600"/>
            <a:ext cx="93268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6890" y="612775"/>
            <a:ext cx="93268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6890" y="5367338"/>
            <a:ext cx="93268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B0D0F3-6F04-41AC-BEA2-CC5654185D7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274638"/>
            <a:ext cx="139903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1600206"/>
            <a:ext cx="139903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" y="6356359"/>
            <a:ext cx="3627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11140" y="6356359"/>
            <a:ext cx="4922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40440" y="6356359"/>
            <a:ext cx="3627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023A00D-5CB4-4BC5-96EA-DD2D4099CE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65860" y="152400"/>
            <a:ext cx="13213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5860" y="1676400"/>
            <a:ext cx="1321308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5860" y="6248400"/>
            <a:ext cx="3238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11140" y="6248400"/>
            <a:ext cx="49225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cs typeface="Arial"/>
              </a:rPr>
              <a:t>Soergel, </a:t>
            </a: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40440" y="6248400"/>
            <a:ext cx="3238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023A00D-5CB4-4BC5-96EA-DD2D4099CE3A}" type="slidenum">
              <a:rPr lang="en-US" smtClean="0">
                <a:solidFill>
                  <a:srgbClr val="FFFFFF"/>
                </a:solidFill>
                <a:cs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740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advClick="0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65860" y="152400"/>
            <a:ext cx="13213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5860" y="1676400"/>
            <a:ext cx="1321308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5860" y="6248400"/>
            <a:ext cx="3238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11140" y="6248400"/>
            <a:ext cx="49225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cs typeface="Arial"/>
              </a:rPr>
              <a:t>Soergel, </a:t>
            </a: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40440" y="6248400"/>
            <a:ext cx="3238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800"/>
            </a:lvl1pPr>
          </a:lstStyle>
          <a:p>
            <a:pPr>
              <a:defRPr/>
            </a:pPr>
            <a:fld id="{F023A00D-5CB4-4BC5-96EA-DD2D4099CE3A}" type="slidenum">
              <a:rPr lang="en-US" smtClean="0">
                <a:solidFill>
                  <a:srgbClr val="FFFFFF"/>
                </a:solidFill>
                <a:cs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98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WAV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WAV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WAV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WAV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WAV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6.WAV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8.WAV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9.WAV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0.WAV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685800"/>
            <a:ext cx="13340080" cy="3352800"/>
          </a:xfrm>
        </p:spPr>
        <p:txBody>
          <a:bodyPr/>
          <a:lstStyle/>
          <a:p>
            <a:r>
              <a:rPr lang="en-US" sz="3200" b="0" smtClean="0">
                <a:latin typeface="Arial Unicode MS" pitchFamily="34" charset="-128"/>
              </a:rPr>
              <a:t>UB LIS 571 Soergel  Lecture 12.1a</a:t>
            </a:r>
            <a:r>
              <a:rPr lang="en-US" sz="4800" b="0" smtClean="0">
                <a:latin typeface="Arial Unicode MS" pitchFamily="34" charset="-128"/>
              </a:rPr>
              <a:t/>
            </a:r>
            <a:br>
              <a:rPr lang="en-US" sz="4800" b="0" smtClean="0">
                <a:latin typeface="Arial Unicode MS" pitchFamily="34" charset="-128"/>
              </a:rPr>
            </a:br>
            <a:r>
              <a:rPr lang="en-US" sz="3200" smtClean="0"/>
              <a:t>KOS conceptual structure 2:</a:t>
            </a:r>
            <a:r>
              <a:rPr lang="en-US" sz="3200" b="0" smtClean="0"/>
              <a:t> </a:t>
            </a:r>
            <a:br>
              <a:rPr lang="en-US" sz="3200" b="0" smtClean="0"/>
            </a:br>
            <a:r>
              <a:rPr lang="en-US" sz="3200" b="0" smtClean="0"/>
              <a:t>Application to database organization (implementation)</a:t>
            </a:r>
            <a:br>
              <a:rPr lang="en-US" sz="3200" b="0" smtClean="0"/>
            </a:br>
            <a:r>
              <a:rPr lang="en-US"/>
              <a:t>In-class </a:t>
            </a:r>
            <a:r>
              <a:rPr lang="en-US" smtClean="0"/>
              <a:t>exercises 12.1d1 and 12.1d2.</a:t>
            </a:r>
            <a:br>
              <a:rPr lang="en-US" smtClean="0"/>
            </a:br>
            <a:r>
              <a:rPr lang="en-US" smtClean="0"/>
              <a:t>Concluding exercise for Chapters 12 - 15</a:t>
            </a:r>
            <a:r>
              <a:rPr lang="en-US"/>
              <a:t/>
            </a:r>
            <a:br>
              <a:rPr lang="en-US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b="0" smtClean="0">
                <a:solidFill>
                  <a:schemeClr val="bg1"/>
                </a:solidFill>
                <a:latin typeface="Arial Unicode MS" pitchFamily="34" charset="-128"/>
              </a:rPr>
              <a:t>Lecture Notes p. 389 - 390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 </a:t>
            </a:r>
            <a:br>
              <a:rPr lang="en-US" smtClean="0"/>
            </a:br>
            <a:endParaRPr lang="en-US" sz="2400" b="0" dirty="0">
              <a:latin typeface="Arial Unicode MS" pitchFamily="34" charset="-128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45729" y="3886200"/>
            <a:ext cx="5458222" cy="1752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Dagobert Soergel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Department of Library and Information Studies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Graduate School of Education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University at Buffalo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3022600" y="4862935"/>
            <a:ext cx="10622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</a:pP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2600" y="5991982"/>
            <a:ext cx="798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cs typeface="Arial"/>
              </a:rPr>
              <a:t>35 </a:t>
            </a:r>
            <a:r>
              <a:rPr lang="en-US" dirty="0" smtClean="0">
                <a:solidFill>
                  <a:srgbClr val="FFFFFF"/>
                </a:solidFill>
                <a:cs typeface="Arial"/>
              </a:rPr>
              <a:t>min                                                        Includes audio.  </a:t>
            </a:r>
          </a:p>
        </p:txBody>
      </p:sp>
    </p:spTree>
    <p:extLst>
      <p:ext uri="{BB962C8B-B14F-4D97-AF65-F5344CB8AC3E}">
        <p14:creationId xmlns:p14="http://schemas.microsoft.com/office/powerpoint/2010/main" val="300194203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25200" y="6248400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z="2000" b="1">
                <a:solidFill>
                  <a:schemeClr val="tx1"/>
                </a:solidFill>
              </a:rPr>
              <a:pPr/>
              <a:t>10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914400"/>
          <a:ext cx="30480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6355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List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 of terms</a:t>
                      </a: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905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Book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Campaign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Department of State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Elections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Issue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Journal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Movement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Periodicals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Roll-call vote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Department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Vote</a:t>
                      </a: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2192000" y="685800"/>
          <a:ext cx="3200402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2"/>
              </a:tblGrid>
              <a:tr h="5105400">
                <a:tc>
                  <a:txBody>
                    <a:bodyPr/>
                    <a:lstStyle/>
                    <a:p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945478"/>
              </p:ext>
            </p:extLst>
          </p:nvPr>
        </p:nvGraphicFramePr>
        <p:xfrm>
          <a:off x="990600" y="228600"/>
          <a:ext cx="135636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In-class exercise 12.1d1.</a:t>
                      </a:r>
                      <a:r>
                        <a:rPr lang="en-US" sz="2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4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Vocabulary control and hierarchical structure.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Step 2.  Rough sort</a:t>
                      </a:r>
                      <a:endParaRPr lang="en-US" sz="24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886200" y="914400"/>
          <a:ext cx="3048000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6990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Synonyms consolidated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6890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Book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Campaign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  ST  Person running for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Elections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Issue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Journal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Movement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Periodicals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Roll-call vote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State Department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  ST  Department of State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Vote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086248"/>
              </p:ext>
            </p:extLst>
          </p:nvPr>
        </p:nvGraphicFramePr>
        <p:xfrm>
          <a:off x="7391400" y="914400"/>
          <a:ext cx="3048000" cy="549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58729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spc="-30" baseline="0" dirty="0" smtClean="0">
                          <a:solidFill>
                            <a:srgbClr val="000000"/>
                          </a:solidFill>
                        </a:rPr>
                        <a:t>Rough sort, </a:t>
                      </a:r>
                      <a:r>
                        <a:rPr lang="en-US" sz="1800" b="1" spc="-30" baseline="0" dirty="0" smtClean="0">
                          <a:solidFill>
                            <a:srgbClr val="FF0000"/>
                          </a:solidFill>
                        </a:rPr>
                        <a:t>Issue homonym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22471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800" b="0" baseline="0" dirty="0" smtClean="0">
                          <a:solidFill>
                            <a:srgbClr val="000000"/>
                          </a:solidFill>
                        </a:rPr>
                        <a:t>     </a:t>
                      </a:r>
                    </a:p>
                    <a:p>
                      <a:pPr>
                        <a:spcBef>
                          <a:spcPts val="4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Book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Journal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Periodicals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baseline="0" dirty="0" smtClean="0">
                          <a:solidFill>
                            <a:srgbClr val="FF0000"/>
                          </a:solidFill>
                        </a:rPr>
                        <a:t>Issue (Periodical)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</a:tr>
              <a:tr h="2628135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     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Campaign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Elections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Movement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Roll-call vote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Department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Vote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baseline="0" dirty="0" smtClean="0">
                          <a:solidFill>
                            <a:srgbClr val="FF0000"/>
                          </a:solidFill>
                        </a:rPr>
                        <a:t>Issue (Politics)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pic>
        <p:nvPicPr>
          <p:cNvPr id="11" name="~PP366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304838" y="5410200"/>
            <a:ext cx="427037" cy="427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7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25200" y="6248400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z="2000" b="1">
                <a:solidFill>
                  <a:schemeClr val="tx1"/>
                </a:solidFill>
              </a:rPr>
              <a:pPr/>
              <a:t>11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914400"/>
          <a:ext cx="30480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6355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List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 of terms</a:t>
                      </a: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905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Book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Campaign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Department of State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Elections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Issue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Journal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Movement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Periodicals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Roll-call vote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Department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Vote</a:t>
                      </a: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2192000" y="685800"/>
          <a:ext cx="3200402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2"/>
              </a:tblGrid>
              <a:tr h="5105400">
                <a:tc>
                  <a:txBody>
                    <a:bodyPr/>
                    <a:lstStyle/>
                    <a:p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202110"/>
              </p:ext>
            </p:extLst>
          </p:nvPr>
        </p:nvGraphicFramePr>
        <p:xfrm>
          <a:off x="990600" y="228600"/>
          <a:ext cx="135636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In-class exercise 12.1d1.</a:t>
                      </a:r>
                      <a:r>
                        <a:rPr lang="en-US" sz="2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4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Vocabulary control and hierarchical structure.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</a:rPr>
                        <a:t>   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Step 3.  Find headings for groups</a:t>
                      </a:r>
                      <a:endParaRPr lang="en-US" sz="24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886200" y="914400"/>
          <a:ext cx="3048000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6990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Synonyms consolidated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6890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Book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Campaign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  ST  Person running for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Elections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Issue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Journal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Movement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Periodicals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Roll-call vote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State Department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  ST  Department of State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Vote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871047"/>
              </p:ext>
            </p:extLst>
          </p:nvPr>
        </p:nvGraphicFramePr>
        <p:xfrm>
          <a:off x="7391400" y="914400"/>
          <a:ext cx="3048000" cy="549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58729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Rough sort,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 headings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224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Documents</a:t>
                      </a:r>
                      <a:r>
                        <a:rPr lang="en-US" sz="1800" b="0" baseline="0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</a:p>
                    <a:p>
                      <a:pPr>
                        <a:spcBef>
                          <a:spcPts val="4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Book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Journal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Periodicals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sng" baseline="0" dirty="0" smtClean="0">
                          <a:solidFill>
                            <a:srgbClr val="000000"/>
                          </a:solidFill>
                        </a:rPr>
                        <a:t>Issue (Periodical)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</a:tr>
              <a:tr h="2628135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Politics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Campaign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Elections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Movement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Roll-call vote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Department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Vote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sng" baseline="0" dirty="0" smtClean="0">
                          <a:solidFill>
                            <a:srgbClr val="000000"/>
                          </a:solidFill>
                        </a:rPr>
                        <a:t>Issue (Politics)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pic>
        <p:nvPicPr>
          <p:cNvPr id="9" name="~PP15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0.9063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563601" y="5328286"/>
            <a:ext cx="442912" cy="442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58600" y="6346825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z="2000" b="1">
                <a:solidFill>
                  <a:schemeClr val="tx1"/>
                </a:solidFill>
              </a:rPr>
              <a:pPr/>
              <a:t>12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914400"/>
          <a:ext cx="30480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6355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List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 of terms</a:t>
                      </a: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905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Book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Campaign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Department of State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Elections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Issue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Journal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Movement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Periodicals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Roll-call vote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Department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Vote</a:t>
                      </a: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90600" y="228600"/>
          <a:ext cx="136398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3980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</a:rPr>
                        <a:t>In-class exercise 12.1d1.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</a:rPr>
                        <a:t>Vocabulary control and hierarchical structure.   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Step 4.  Fine sort</a:t>
                      </a:r>
                      <a:endParaRPr lang="en-US" sz="240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886200" y="914400"/>
          <a:ext cx="3048000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6990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Synonyms consolidated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6890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Book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Campaign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  ST  Person running for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Elections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Issue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Journal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Movement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Periodicals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Roll-call vote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State Department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  ST  Department of State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Vote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7391400" y="914400"/>
          <a:ext cx="3048000" cy="574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58729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Rough sort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74871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Documents</a:t>
                      </a:r>
                    </a:p>
                    <a:p>
                      <a:pPr>
                        <a:spcBef>
                          <a:spcPts val="4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Book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Journal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Periodicals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Issue (Periodical)</a:t>
                      </a:r>
                    </a:p>
                  </a:txBody>
                  <a:tcPr marT="1371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</a:tr>
              <a:tr h="2628135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Politics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Campaign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Elections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Movement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Roll-call vote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Department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Vote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Issue (Politics)</a:t>
                      </a:r>
                    </a:p>
                  </a:txBody>
                  <a:tcPr marT="1371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21439"/>
              </p:ext>
            </p:extLst>
          </p:nvPr>
        </p:nvGraphicFramePr>
        <p:xfrm>
          <a:off x="11125200" y="914400"/>
          <a:ext cx="3048000" cy="574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58729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spc="-60" dirty="0" smtClean="0">
                          <a:solidFill>
                            <a:srgbClr val="000000"/>
                          </a:solidFill>
                        </a:rPr>
                        <a:t>Fine sort, </a:t>
                      </a:r>
                      <a:r>
                        <a:rPr lang="en-US" sz="1800" b="1" spc="-60" dirty="0" smtClean="0">
                          <a:solidFill>
                            <a:srgbClr val="FF0000"/>
                          </a:solidFill>
                        </a:rPr>
                        <a:t>think</a:t>
                      </a:r>
                      <a:r>
                        <a:rPr lang="en-US" sz="1800" b="1" spc="-60" baseline="0" dirty="0" smtClean="0">
                          <a:solidFill>
                            <a:srgbClr val="FF0000"/>
                          </a:solidFill>
                        </a:rPr>
                        <a:t> about Politics</a:t>
                      </a:r>
                      <a:endParaRPr lang="en-US" sz="1800" b="1" spc="-6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74871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Documents</a:t>
                      </a:r>
                    </a:p>
                    <a:p>
                      <a:pPr>
                        <a:spcBef>
                          <a:spcPts val="4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.    Book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.     Periodical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.     .     Journal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.     .     Issue (Periodical)</a:t>
                      </a:r>
                    </a:p>
                  </a:txBody>
                  <a:tcPr marT="1371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</a:tr>
              <a:tr h="2628135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Politics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Campaign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Elections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Movement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Roll-call vote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Department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Vote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Issue (Politics)</a:t>
                      </a:r>
                    </a:p>
                  </a:txBody>
                  <a:tcPr marT="1371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pic>
        <p:nvPicPr>
          <p:cNvPr id="13" name="~PP1243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1.2129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097000" y="5592762"/>
            <a:ext cx="396875" cy="396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0" y="6346825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z="2000" b="1">
                <a:solidFill>
                  <a:schemeClr val="tx1"/>
                </a:solidFill>
              </a:rPr>
              <a:pPr/>
              <a:t>13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914400"/>
          <a:ext cx="30480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6355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List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 of terms</a:t>
                      </a: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905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Book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Campaign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Department of State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Elections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Issue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Journal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Movement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Periodicals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Roll-call vote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Department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Vote</a:t>
                      </a: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90600" y="228600"/>
          <a:ext cx="136398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3980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</a:rPr>
                        <a:t>In-class exercise 12.1d1.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</a:rPr>
                        <a:t>Vocabulary control and hierarchical structure.   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Step 4.  Fine sort</a:t>
                      </a:r>
                      <a:endParaRPr lang="en-US" sz="240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886200" y="914400"/>
          <a:ext cx="3048000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6990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Synonyms consolidated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6890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Book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Campaign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  ST  Person running for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Elections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Issue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Journal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Movement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Periodicals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Roll-call vote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State Department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  ST  Department of State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Vote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7391400" y="914400"/>
          <a:ext cx="3048000" cy="574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58729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Rough sort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74871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Documents</a:t>
                      </a:r>
                    </a:p>
                    <a:p>
                      <a:pPr>
                        <a:spcBef>
                          <a:spcPts val="4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Book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Journal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Periodicals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Issue (Periodical)</a:t>
                      </a:r>
                    </a:p>
                  </a:txBody>
                  <a:tcPr marT="1371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</a:tr>
              <a:tr h="2628135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Politics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Campaign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Elections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Movement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Roll-call vote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Department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Vote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Issue (Politics)</a:t>
                      </a:r>
                    </a:p>
                  </a:txBody>
                  <a:tcPr marT="1371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1125200" y="914400"/>
          <a:ext cx="3048000" cy="574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58729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spc="-60" dirty="0" smtClean="0">
                          <a:solidFill>
                            <a:srgbClr val="000000"/>
                          </a:solidFill>
                        </a:rPr>
                        <a:t>Fine sort, </a:t>
                      </a:r>
                      <a:r>
                        <a:rPr lang="en-US" sz="1800" b="1" spc="-60" dirty="0" smtClean="0">
                          <a:solidFill>
                            <a:srgbClr val="FF0000"/>
                          </a:solidFill>
                        </a:rPr>
                        <a:t>think</a:t>
                      </a:r>
                      <a:r>
                        <a:rPr lang="en-US" sz="1800" b="1" spc="-60" baseline="0" dirty="0" smtClean="0">
                          <a:solidFill>
                            <a:srgbClr val="FF0000"/>
                          </a:solidFill>
                        </a:rPr>
                        <a:t> about Politics</a:t>
                      </a:r>
                      <a:endParaRPr lang="en-US" sz="1800" b="1" spc="-6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74871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Documents</a:t>
                      </a:r>
                    </a:p>
                    <a:p>
                      <a:pPr>
                        <a:spcBef>
                          <a:spcPts val="4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.    Book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.     Periodical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.     .     Journal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.     .     Issue (Periodical)</a:t>
                      </a:r>
                    </a:p>
                  </a:txBody>
                  <a:tcPr marT="1371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</a:tr>
              <a:tr h="2628135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Politics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Campaign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Elections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Movement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Roll-call vote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Department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Vote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Issue (Politics)</a:t>
                      </a:r>
                    </a:p>
                  </a:txBody>
                  <a:tcPr marT="1371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pic>
        <p:nvPicPr>
          <p:cNvPr id="9" name="~PP379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87.8228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173201" y="5546727"/>
            <a:ext cx="396874" cy="396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240463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z="2000" b="1">
                <a:solidFill>
                  <a:schemeClr val="tx1"/>
                </a:solidFill>
              </a:rPr>
              <a:pPr/>
              <a:t>14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914400"/>
          <a:ext cx="30480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6355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List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 of terms</a:t>
                      </a: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905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Book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Campaign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Department of State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Elections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Issue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Journal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Movement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Periodicals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Roll-call vote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Department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Vote</a:t>
                      </a: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30918"/>
              </p:ext>
            </p:extLst>
          </p:nvPr>
        </p:nvGraphicFramePr>
        <p:xfrm>
          <a:off x="990600" y="228600"/>
          <a:ext cx="13639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39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In-class exercise 12.1d1.</a:t>
                      </a:r>
                      <a:r>
                        <a:rPr lang="en-US" sz="2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4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Vocabulary control and hierarchical structure.  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Step 4.  Fine sort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886200" y="914400"/>
          <a:ext cx="3048000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6990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Synonyms consolidated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6890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Book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Campaign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  ST  Person running for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Elections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Issue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Journal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Movement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Periodicals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Roll-call vote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State Department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  ST  Department of State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Vote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7391400" y="914400"/>
          <a:ext cx="3048000" cy="574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58729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Rough sort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74871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Documents</a:t>
                      </a:r>
                    </a:p>
                    <a:p>
                      <a:pPr>
                        <a:spcBef>
                          <a:spcPts val="4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Book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Journal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Periodicals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Issue (Periodical)</a:t>
                      </a:r>
                    </a:p>
                  </a:txBody>
                  <a:tcPr marT="1371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</a:tr>
              <a:tr h="2628135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Politics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Campaign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Elections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Movement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Roll-call vote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Department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Vote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Issue (Politics)</a:t>
                      </a:r>
                    </a:p>
                  </a:txBody>
                  <a:tcPr marT="1371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351131"/>
              </p:ext>
            </p:extLst>
          </p:nvPr>
        </p:nvGraphicFramePr>
        <p:xfrm>
          <a:off x="11125200" y="914400"/>
          <a:ext cx="3048000" cy="549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58729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spc="0" dirty="0" smtClean="0">
                          <a:solidFill>
                            <a:srgbClr val="000000"/>
                          </a:solidFill>
                        </a:rPr>
                        <a:t>Fine sort, </a:t>
                      </a:r>
                      <a:r>
                        <a:rPr lang="en-US" sz="1800" b="1" spc="0" baseline="0" dirty="0" smtClean="0">
                          <a:solidFill>
                            <a:srgbClr val="FF0000"/>
                          </a:solidFill>
                        </a:rPr>
                        <a:t>Politics  sort 1</a:t>
                      </a:r>
                      <a:endParaRPr lang="en-US" sz="1800" b="1" spc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spc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74871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Documents</a:t>
                      </a:r>
                    </a:p>
                    <a:p>
                      <a:pPr>
                        <a:spcBef>
                          <a:spcPts val="4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.    Book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.      Periodical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.     .     Journal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.     .     Issue (Periodical)</a:t>
                      </a:r>
                    </a:p>
                  </a:txBody>
                  <a:tcPr marT="1371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</a:tr>
              <a:tr h="2628135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Politics</a:t>
                      </a:r>
                    </a:p>
                    <a:p>
                      <a:pPr>
                        <a:spcBef>
                          <a:spcPts val="4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.     Political process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.  </a:t>
                      </a: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   .     Elections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.     .     Vote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.     .     .     Roll-call vote</a:t>
                      </a:r>
                    </a:p>
                    <a:p>
                      <a:pPr>
                        <a:spcBef>
                          <a:spcPts val="400"/>
                        </a:spcBef>
                      </a:pP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.     .     Campaign</a:t>
                      </a:r>
                    </a:p>
                    <a:p>
                      <a:pPr>
                        <a:spcBef>
                          <a:spcPts val="4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4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4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Movement</a:t>
                      </a:r>
                    </a:p>
                    <a:p>
                      <a:pPr>
                        <a:spcBef>
                          <a:spcPts val="4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4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Department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Issue (Politics)</a:t>
                      </a:r>
                    </a:p>
                  </a:txBody>
                  <a:tcPr marT="1371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pic>
        <p:nvPicPr>
          <p:cNvPr id="13" name="~PP2435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0.4848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240193" y="5410201"/>
            <a:ext cx="411480" cy="411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023725" y="6224588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z="2000" b="1">
                <a:solidFill>
                  <a:schemeClr val="tx1"/>
                </a:solidFill>
              </a:rPr>
              <a:pPr/>
              <a:t>15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914400"/>
          <a:ext cx="30480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6355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List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 of terms</a:t>
                      </a: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905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Book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Campaign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Department of State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Elections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Issue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Journal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Movement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Periodicals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Roll-call vote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Department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Vote</a:t>
                      </a: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846584"/>
              </p:ext>
            </p:extLst>
          </p:nvPr>
        </p:nvGraphicFramePr>
        <p:xfrm>
          <a:off x="12192000" y="685800"/>
          <a:ext cx="3124200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/>
              </a:tblGrid>
              <a:tr h="5105400">
                <a:tc>
                  <a:txBody>
                    <a:bodyPr/>
                    <a:lstStyle/>
                    <a:p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980646"/>
              </p:ext>
            </p:extLst>
          </p:nvPr>
        </p:nvGraphicFramePr>
        <p:xfrm>
          <a:off x="990600" y="228600"/>
          <a:ext cx="1363980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3980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In-class exercise 12.1d1.</a:t>
                      </a:r>
                      <a:r>
                        <a:rPr lang="en-US" sz="2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4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Vocabulary control and hierarchical structure</a:t>
                      </a:r>
                      <a:r>
                        <a:rPr lang="en-US" sz="22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US" sz="2200" b="1" baseline="0" dirty="0" smtClean="0">
                          <a:solidFill>
                            <a:srgbClr val="000000"/>
                          </a:solidFill>
                        </a:rPr>
                        <a:t>  </a:t>
                      </a:r>
                      <a:r>
                        <a:rPr lang="en-US" sz="2200" b="1" baseline="0" dirty="0" smtClean="0">
                          <a:solidFill>
                            <a:srgbClr val="FF0000"/>
                          </a:solidFill>
                        </a:rPr>
                        <a:t>Step 4.  Fine sort</a:t>
                      </a:r>
                      <a:endParaRPr lang="en-US" sz="220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886200" y="914400"/>
          <a:ext cx="3048000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6990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Synonyms consolidated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6890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Book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Campaign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  ST  Person running for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Elections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Issue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Journal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Movement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Periodicals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Roll-call vote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State Department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  ST  Department of State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Vote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7391400" y="914400"/>
          <a:ext cx="3048000" cy="574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58729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Rough sort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74871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Documents</a:t>
                      </a:r>
                    </a:p>
                    <a:p>
                      <a:pPr>
                        <a:spcBef>
                          <a:spcPts val="4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Book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Journal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Periodicals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Issue (Periodical)</a:t>
                      </a:r>
                    </a:p>
                  </a:txBody>
                  <a:tcPr marT="1371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</a:tr>
              <a:tr h="2628135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Politics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Campaign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Elections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Movement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Roll-call vote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Department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Vote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Issue (Politics)</a:t>
                      </a:r>
                    </a:p>
                  </a:txBody>
                  <a:tcPr marT="1371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706126"/>
              </p:ext>
            </p:extLst>
          </p:nvPr>
        </p:nvGraphicFramePr>
        <p:xfrm>
          <a:off x="11125200" y="914400"/>
          <a:ext cx="34290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0"/>
              </a:tblGrid>
              <a:tr h="458729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spc="0" dirty="0" smtClean="0">
                          <a:solidFill>
                            <a:srgbClr val="000000"/>
                          </a:solidFill>
                        </a:rPr>
                        <a:t>Fine sort, </a:t>
                      </a:r>
                      <a:r>
                        <a:rPr lang="en-US" sz="1800" b="1" spc="0" baseline="0" dirty="0" smtClean="0">
                          <a:solidFill>
                            <a:srgbClr val="FF0000"/>
                          </a:solidFill>
                        </a:rPr>
                        <a:t>Politics  sort 2 and final</a:t>
                      </a:r>
                      <a:endParaRPr lang="en-US" sz="1800" b="1" spc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74871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Documents</a:t>
                      </a:r>
                    </a:p>
                    <a:p>
                      <a:pPr>
                        <a:spcBef>
                          <a:spcPts val="4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.    Book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.      Periodical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.     .     Journal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.     .     Issue (Periodical)</a:t>
                      </a:r>
                    </a:p>
                  </a:txBody>
                  <a:tcPr marT="1371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28135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Politics</a:t>
                      </a:r>
                    </a:p>
                    <a:p>
                      <a:pPr>
                        <a:spcBef>
                          <a:spcPts val="4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.     Political process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.     .    </a:t>
                      </a: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 Elections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.     .     Vote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.     .     .     Roll-call vote</a:t>
                      </a:r>
                    </a:p>
                    <a:p>
                      <a:pPr>
                        <a:spcBef>
                          <a:spcPts val="400"/>
                        </a:spcBef>
                      </a:pP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.     .     Campaign</a:t>
                      </a:r>
                    </a:p>
                    <a:p>
                      <a:pPr>
                        <a:spcBef>
                          <a:spcPts val="4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.     Political actor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.     .    </a:t>
                      </a: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 Candidate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.     .     .     Person running for Governor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.     .      State Department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.     .     .     Foreign Office</a:t>
                      </a:r>
                    </a:p>
                    <a:p>
                      <a:pPr>
                        <a:spcBef>
                          <a:spcPts val="4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.     Movement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.     Issue (Politics)</a:t>
                      </a:r>
                    </a:p>
                  </a:txBody>
                  <a:tcPr marT="1371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pic>
        <p:nvPicPr>
          <p:cNvPr id="13" name="~PP87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483081" y="5715001"/>
            <a:ext cx="402272" cy="402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0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25200" y="6248400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z="2000" b="1">
                <a:solidFill>
                  <a:schemeClr val="tx1"/>
                </a:solidFill>
              </a:rPr>
              <a:pPr/>
              <a:t>16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2192000" y="685800"/>
          <a:ext cx="3200402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2"/>
              </a:tblGrid>
              <a:tr h="5105400">
                <a:tc>
                  <a:txBody>
                    <a:bodyPr/>
                    <a:lstStyle/>
                    <a:p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579038"/>
              </p:ext>
            </p:extLst>
          </p:nvPr>
        </p:nvGraphicFramePr>
        <p:xfrm>
          <a:off x="990600" y="1981200"/>
          <a:ext cx="12725400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5400"/>
              </a:tblGrid>
              <a:tr h="12954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In-class exercise 12.1d2. 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3200" b="1" baseline="0" dirty="0" smtClean="0">
                          <a:solidFill>
                            <a:schemeClr val="bg1"/>
                          </a:solidFill>
                        </a:rPr>
                        <a:t>Conceptual analysis and synthesis</a:t>
                      </a:r>
                    </a:p>
                    <a:p>
                      <a:pPr algn="ctr"/>
                      <a:endParaRPr lang="en-US" sz="3200" b="1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b="1" baseline="0" smtClean="0">
                          <a:solidFill>
                            <a:schemeClr val="bg1"/>
                          </a:solidFill>
                        </a:rPr>
                        <a:t>Lecture Notes p. 390, Slides 16-25, 22 min</a:t>
                      </a: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25200" y="6248400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z="2000" b="1">
                <a:solidFill>
                  <a:schemeClr val="tx1"/>
                </a:solidFill>
              </a:rPr>
              <a:pPr/>
              <a:t>17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74239"/>
              </p:ext>
            </p:extLst>
          </p:nvPr>
        </p:nvGraphicFramePr>
        <p:xfrm>
          <a:off x="381001" y="914400"/>
          <a:ext cx="49530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1313"/>
                <a:gridCol w="1995985"/>
                <a:gridCol w="295702"/>
              </a:tblGrid>
              <a:tr h="46355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List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 of terms</a:t>
                      </a:r>
                      <a:endParaRPr lang="en-US" sz="18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905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U.S. Congress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Court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County administration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legislature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Federal court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U.S. Senate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U.S. House of  Representatives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administration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senate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assembly</a:t>
                      </a: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1200"/>
                        </a:spcBef>
                      </a:pPr>
                      <a:endParaRPr lang="en-US" sz="1400" b="1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2192000" y="685800"/>
          <a:ext cx="3200402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2"/>
              </a:tblGrid>
              <a:tr h="5105400">
                <a:tc>
                  <a:txBody>
                    <a:bodyPr/>
                    <a:lstStyle/>
                    <a:p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211557"/>
              </p:ext>
            </p:extLst>
          </p:nvPr>
        </p:nvGraphicFramePr>
        <p:xfrm>
          <a:off x="990600" y="228600"/>
          <a:ext cx="127254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5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In-class exercise 12.1d2. </a:t>
                      </a:r>
                      <a:r>
                        <a:rPr lang="en-US" sz="2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Conceptual analysis and synthesis.</a:t>
                      </a:r>
                      <a:r>
                        <a:rPr lang="en-US" sz="2000" b="1" baseline="0" dirty="0" smtClean="0">
                          <a:solidFill>
                            <a:srgbClr val="000000"/>
                          </a:solidFill>
                        </a:rPr>
                        <a:t> 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Starting point: List of terms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10" name="~PP210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9.1092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639800" y="5299075"/>
            <a:ext cx="391477" cy="39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25200" y="6248400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z="2000" b="1">
                <a:solidFill>
                  <a:schemeClr val="tx1"/>
                </a:solidFill>
              </a:rPr>
              <a:pPr/>
              <a:t>18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851281"/>
              </p:ext>
            </p:extLst>
          </p:nvPr>
        </p:nvGraphicFramePr>
        <p:xfrm>
          <a:off x="381001" y="914400"/>
          <a:ext cx="49530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1313"/>
                <a:gridCol w="1995985"/>
                <a:gridCol w="295702"/>
              </a:tblGrid>
              <a:tr h="46355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List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 of terms</a:t>
                      </a: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Semantic factors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905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U.S. Congress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Court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County administration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legislature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Federal court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U.S. Senate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U.S. House of  Representatives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administration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senate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assembly  =</a:t>
                      </a: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Federal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  :  Legislature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State  :  Court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County  :  Executive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State  :  Legislature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Federal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  : Court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endParaRPr lang="en-US" sz="1400" b="1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1200"/>
                        </a:spcBef>
                      </a:pPr>
                      <a:endParaRPr lang="en-US" sz="1400" b="1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 :  Executive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endParaRPr lang="en-US" sz="1400" b="1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1200"/>
                        </a:spcBef>
                      </a:pPr>
                      <a:endParaRPr lang="en-US" sz="1400" b="1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2192000" y="685800"/>
          <a:ext cx="3200402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2"/>
              </a:tblGrid>
              <a:tr h="5105400">
                <a:tc>
                  <a:txBody>
                    <a:bodyPr/>
                    <a:lstStyle/>
                    <a:p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90600" y="228600"/>
          <a:ext cx="127254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5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In-class exercise 12.1d2.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000000"/>
                          </a:solidFill>
                        </a:rPr>
                        <a:t>Conceptual analysis and synthesis.  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Step 1. Semantic factoring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10" name="~PP51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563600" y="5303837"/>
            <a:ext cx="427037" cy="427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25200" y="6248400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z="2000" b="1">
                <a:solidFill>
                  <a:schemeClr val="tx1"/>
                </a:solidFill>
              </a:rPr>
              <a:pPr/>
              <a:t>19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850122"/>
              </p:ext>
            </p:extLst>
          </p:nvPr>
        </p:nvGraphicFramePr>
        <p:xfrm>
          <a:off x="381001" y="914400"/>
          <a:ext cx="49530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1313"/>
                <a:gridCol w="1995985"/>
                <a:gridCol w="295702"/>
              </a:tblGrid>
              <a:tr h="46355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List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 of terms</a:t>
                      </a: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spc="0" baseline="0" dirty="0" smtClean="0">
                          <a:solidFill>
                            <a:srgbClr val="FF0000"/>
                          </a:solidFill>
                        </a:rPr>
                        <a:t>More</a:t>
                      </a:r>
                      <a:r>
                        <a:rPr lang="en-US" sz="1800" b="1" spc="0" baseline="0" dirty="0" smtClean="0">
                          <a:solidFill>
                            <a:schemeClr val="tx1"/>
                          </a:solidFill>
                        </a:rPr>
                        <a:t> sem. factors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905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U.S. Congress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Court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County administration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legislature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Federal court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U.S. Senate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U.S. House of  Representatives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administration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senate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assembly  =</a:t>
                      </a: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1200"/>
                        </a:spcBef>
                        <a:tabLst>
                          <a:tab pos="741363" algn="l"/>
                        </a:tabLs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Federal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  : 	Legislature</a:t>
                      </a:r>
                    </a:p>
                    <a:p>
                      <a:pPr>
                        <a:spcBef>
                          <a:spcPts val="1200"/>
                        </a:spcBef>
                        <a:tabLst>
                          <a:tab pos="741363" algn="l"/>
                        </a:tabLs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State  : 	Court</a:t>
                      </a:r>
                    </a:p>
                    <a:p>
                      <a:pPr>
                        <a:spcBef>
                          <a:spcPts val="1200"/>
                        </a:spcBef>
                        <a:tabLst>
                          <a:tab pos="741363" algn="l"/>
                        </a:tabLs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County  : 	Executive</a:t>
                      </a:r>
                    </a:p>
                    <a:p>
                      <a:pPr>
                        <a:spcBef>
                          <a:spcPts val="1200"/>
                        </a:spcBef>
                        <a:tabLst>
                          <a:tab pos="741363" algn="l"/>
                        </a:tabLs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State  : 	Legislature</a:t>
                      </a:r>
                    </a:p>
                    <a:p>
                      <a:pPr>
                        <a:spcBef>
                          <a:spcPts val="1200"/>
                        </a:spcBef>
                        <a:tabLst>
                          <a:tab pos="741363" algn="l"/>
                        </a:tabLs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Federal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  :	Court</a:t>
                      </a:r>
                    </a:p>
                    <a:p>
                      <a:pPr>
                        <a:spcBef>
                          <a:spcPts val="1200"/>
                        </a:spcBef>
                        <a:tabLst>
                          <a:tab pos="741363" algn="l"/>
                        </a:tabLst>
                      </a:pPr>
                      <a:r>
                        <a:rPr lang="en-US" sz="1400" b="1" u="none" baseline="0" dirty="0" smtClean="0">
                          <a:solidFill>
                            <a:srgbClr val="FF0000"/>
                          </a:solidFill>
                        </a:rPr>
                        <a:t>Federal  : 	Upper house</a:t>
                      </a:r>
                    </a:p>
                    <a:p>
                      <a:pPr>
                        <a:spcBef>
                          <a:spcPts val="1200"/>
                        </a:spcBef>
                        <a:tabLst>
                          <a:tab pos="741363" algn="l"/>
                        </a:tabLst>
                      </a:pPr>
                      <a:r>
                        <a:rPr lang="en-US" sz="1400" b="1" u="none" baseline="0" dirty="0" smtClean="0">
                          <a:solidFill>
                            <a:srgbClr val="FF0000"/>
                          </a:solidFill>
                        </a:rPr>
                        <a:t>Federal  : 	Lower house</a:t>
                      </a:r>
                    </a:p>
                    <a:p>
                      <a:pPr>
                        <a:spcBef>
                          <a:spcPts val="1200"/>
                        </a:spcBef>
                        <a:tabLst>
                          <a:tab pos="741363" algn="l"/>
                        </a:tabLst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 : 	Executive</a:t>
                      </a:r>
                    </a:p>
                    <a:p>
                      <a:pPr>
                        <a:spcBef>
                          <a:spcPts val="1200"/>
                        </a:spcBef>
                        <a:tabLst>
                          <a:tab pos="741363" algn="l"/>
                        </a:tabLst>
                      </a:pPr>
                      <a:r>
                        <a:rPr lang="en-US" sz="1400" b="1" u="none" baseline="0" dirty="0" smtClean="0">
                          <a:solidFill>
                            <a:srgbClr val="FF0000"/>
                          </a:solidFill>
                        </a:rPr>
                        <a:t>State  	 Upper House</a:t>
                      </a:r>
                    </a:p>
                    <a:p>
                      <a:pPr>
                        <a:spcBef>
                          <a:spcPts val="1200"/>
                        </a:spcBef>
                        <a:tabLst>
                          <a:tab pos="741363" algn="l"/>
                        </a:tabLst>
                      </a:pPr>
                      <a:r>
                        <a:rPr lang="en-US" sz="1400" b="1" u="none" baseline="0" dirty="0" smtClean="0">
                          <a:solidFill>
                            <a:srgbClr val="FF0000"/>
                          </a:solidFill>
                        </a:rPr>
                        <a:t>State  : 	Lower house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2192000" y="685800"/>
          <a:ext cx="3200402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2"/>
              </a:tblGrid>
              <a:tr h="5105400">
                <a:tc>
                  <a:txBody>
                    <a:bodyPr/>
                    <a:lstStyle/>
                    <a:p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410150"/>
              </p:ext>
            </p:extLst>
          </p:nvPr>
        </p:nvGraphicFramePr>
        <p:xfrm>
          <a:off x="990600" y="228600"/>
          <a:ext cx="132588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5880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In-class exercise 12.1d2.</a:t>
                      </a:r>
                      <a:r>
                        <a:rPr lang="en-US" sz="2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Conceptual analysis and synthesis.</a:t>
                      </a:r>
                      <a:r>
                        <a:rPr lang="en-US" sz="2000" b="1" baseline="0" dirty="0" smtClean="0">
                          <a:solidFill>
                            <a:srgbClr val="000000"/>
                          </a:solidFill>
                        </a:rPr>
                        <a:t>  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Step 1. Semantic factoring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10" name="~PP176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563600" y="5410200"/>
            <a:ext cx="473075" cy="473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609600"/>
            <a:ext cx="5721350" cy="1143000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ow </a:t>
            </a:r>
            <a:r>
              <a:rPr lang="en-US" dirty="0"/>
              <a:t>to use </a:t>
            </a:r>
            <a:r>
              <a:rPr lang="en-US" dirty="0" smtClean="0"/>
              <a:t>these slides</a:t>
            </a:r>
            <a:br>
              <a:rPr lang="en-US" dirty="0" smtClean="0"/>
            </a:br>
            <a:r>
              <a:rPr lang="en-US" dirty="0">
                <a:solidFill>
                  <a:srgbClr val="FF0000"/>
                </a:solidFill>
              </a:rPr>
              <a:t>repeated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2" y="2057400"/>
            <a:ext cx="7412567" cy="4800600"/>
          </a:xfrm>
        </p:spPr>
        <p:txBody>
          <a:bodyPr/>
          <a:lstStyle/>
          <a:p>
            <a:r>
              <a:rPr lang="en-US" sz="2000" dirty="0"/>
              <a:t>The lecture or exercise is divided into segments listed on </a:t>
            </a:r>
            <a:r>
              <a:rPr lang="en-US" sz="2000" dirty="0" smtClean="0"/>
              <a:t>Slide 3. </a:t>
            </a:r>
            <a:endParaRPr lang="en-US" sz="2000" dirty="0"/>
          </a:p>
          <a:p>
            <a:r>
              <a:rPr lang="en-US" sz="2000" dirty="0"/>
              <a:t>Many slides have audio. To start the </a:t>
            </a:r>
            <a:r>
              <a:rPr lang="en-US" sz="2000" dirty="0" smtClean="0"/>
              <a:t>audio:</a:t>
            </a:r>
            <a:endParaRPr lang="en-US" sz="2000" dirty="0"/>
          </a:p>
          <a:p>
            <a:pPr marL="685800"/>
            <a:r>
              <a:rPr lang="en-US" sz="2000" dirty="0"/>
              <a:t>Mouse over the speaker </a:t>
            </a:r>
            <a:r>
              <a:rPr lang="en-US" sz="2000" dirty="0" smtClean="0"/>
              <a:t>icon.</a:t>
            </a:r>
            <a:endParaRPr lang="en-US" sz="2000" dirty="0"/>
          </a:p>
          <a:p>
            <a:pPr marL="685800" lvl="1" indent="-347472">
              <a:spcBef>
                <a:spcPts val="144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 </a:t>
            </a:r>
            <a:r>
              <a:rPr lang="en-US" sz="2000" dirty="0">
                <a:solidFill>
                  <a:schemeClr val="bg1"/>
                </a:solidFill>
              </a:rPr>
              <a:t>familiar play-back control bar </a:t>
            </a:r>
            <a:r>
              <a:rPr lang="en-US" sz="2000" dirty="0" smtClean="0">
                <a:solidFill>
                  <a:schemeClr val="bg1"/>
                </a:solidFill>
              </a:rPr>
              <a:t>appears.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Click </a:t>
            </a:r>
            <a:r>
              <a:rPr lang="en-US" sz="2000" dirty="0">
                <a:solidFill>
                  <a:schemeClr val="bg1"/>
                </a:solidFill>
              </a:rPr>
              <a:t>on 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►</a:t>
            </a:r>
            <a:r>
              <a:rPr lang="en-US" sz="2000" dirty="0" smtClean="0">
                <a:solidFill>
                  <a:schemeClr val="bg1"/>
                </a:solidFill>
              </a:rPr>
              <a:t>to start, </a:t>
            </a:r>
            <a:r>
              <a:rPr lang="en-US" sz="2000" dirty="0">
                <a:solidFill>
                  <a:schemeClr val="bg1"/>
                </a:solidFill>
              </a:rPr>
              <a:t>click </a:t>
            </a:r>
            <a:r>
              <a:rPr lang="en-US" sz="2000" dirty="0" smtClean="0">
                <a:solidFill>
                  <a:schemeClr val="bg1"/>
                </a:solidFill>
              </a:rPr>
              <a:t>on || to </a:t>
            </a:r>
            <a:r>
              <a:rPr lang="en-US" sz="2000" dirty="0">
                <a:solidFill>
                  <a:schemeClr val="bg1"/>
                </a:solidFill>
              </a:rPr>
              <a:t>pause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342900" lvl="2" indent="-342900">
              <a:spcBef>
                <a:spcPct val="60000"/>
              </a:spcBef>
            </a:pPr>
            <a:r>
              <a:rPr lang="en-US" sz="2000" dirty="0" smtClean="0"/>
              <a:t>Other </a:t>
            </a:r>
            <a:r>
              <a:rPr lang="en-US" sz="2000" dirty="0"/>
              <a:t>slides </a:t>
            </a:r>
            <a:r>
              <a:rPr lang="en-US" sz="2000" dirty="0">
                <a:ea typeface="+mn-ea"/>
              </a:rPr>
              <a:t>have</a:t>
            </a:r>
            <a:r>
              <a:rPr lang="en-US" sz="2000" dirty="0"/>
              <a:t> just instructions or are just to </a:t>
            </a:r>
            <a:r>
              <a:rPr lang="en-US" sz="2000" dirty="0" smtClean="0"/>
              <a:t>read </a:t>
            </a:r>
            <a:br>
              <a:rPr lang="en-US" sz="2000" dirty="0" smtClean="0"/>
            </a:br>
            <a:r>
              <a:rPr lang="en-US" sz="2000" dirty="0" smtClean="0"/>
              <a:t>or direct you to read something.</a:t>
            </a:r>
          </a:p>
          <a:p>
            <a:pPr marL="0" lvl="2" indent="-342900">
              <a:spcBef>
                <a:spcPct val="6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If you do not have MS PowerPoint 2010 or later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     (</a:t>
            </a:r>
            <a:r>
              <a:rPr lang="en-US" sz="2000" b="1" dirty="0">
                <a:solidFill>
                  <a:schemeClr val="bg1"/>
                </a:solidFill>
              </a:rPr>
              <a:t>also </a:t>
            </a:r>
            <a:r>
              <a:rPr lang="en-US" sz="2000" b="1" dirty="0" smtClean="0">
                <a:solidFill>
                  <a:schemeClr val="bg1"/>
                </a:solidFill>
              </a:rPr>
              <a:t>available for </a:t>
            </a:r>
            <a:r>
              <a:rPr lang="en-US" sz="2000" b="1" dirty="0">
                <a:solidFill>
                  <a:schemeClr val="bg1"/>
                </a:solidFill>
              </a:rPr>
              <a:t>Mac), get it free from UB </a:t>
            </a:r>
            <a:r>
              <a:rPr lang="en-US" sz="2000" b="1" dirty="0" smtClean="0">
                <a:solidFill>
                  <a:schemeClr val="bg1"/>
                </a:solidFill>
              </a:rPr>
              <a:t>IT.</a:t>
            </a:r>
            <a:endParaRPr lang="en-US" sz="20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56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25200" y="6248400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z="2000" b="1">
                <a:solidFill>
                  <a:schemeClr val="tx1"/>
                </a:solidFill>
              </a:rPr>
              <a:pPr/>
              <a:t>20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1" y="914400"/>
          <a:ext cx="49530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1313"/>
                <a:gridCol w="1995985"/>
                <a:gridCol w="295702"/>
              </a:tblGrid>
              <a:tr h="46355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List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 of terms</a:t>
                      </a: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Semantic factors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905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U.S. Congress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Court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County administration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legislature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Federal court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U.S. Senate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U.S. House of  Representatives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administration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senate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assembly  =</a:t>
                      </a: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Federal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  :  Legislature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State  :  Court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County  :  Executive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State  :  Legislature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Federal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  : Court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Federal  :  Upper house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Federal  :  Lower house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 :  Executive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 : Upper House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 :  Lower house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2192000" y="685800"/>
          <a:ext cx="3200402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2"/>
              </a:tblGrid>
              <a:tr h="5105400">
                <a:tc>
                  <a:txBody>
                    <a:bodyPr/>
                    <a:lstStyle/>
                    <a:p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266742"/>
              </p:ext>
            </p:extLst>
          </p:nvPr>
        </p:nvGraphicFramePr>
        <p:xfrm>
          <a:off x="990600" y="228600"/>
          <a:ext cx="127254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5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In-class exercise 12.1d2.</a:t>
                      </a:r>
                      <a:r>
                        <a:rPr lang="en-US" sz="2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Conceptual analysis and synthesis.</a:t>
                      </a:r>
                      <a:r>
                        <a:rPr lang="en-US" sz="2000" b="1" baseline="0" dirty="0" smtClean="0">
                          <a:solidFill>
                            <a:srgbClr val="000000"/>
                          </a:solidFill>
                        </a:rPr>
                        <a:t> 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Step2a.  Organize into facets.  Rough sort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29606"/>
              </p:ext>
            </p:extLst>
          </p:nvPr>
        </p:nvGraphicFramePr>
        <p:xfrm>
          <a:off x="5867400" y="914400"/>
          <a:ext cx="3962400" cy="5556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6159"/>
                <a:gridCol w="396241"/>
              </a:tblGrid>
              <a:tr h="45720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Facets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905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.     Federal</a:t>
                      </a:r>
                      <a:endParaRPr lang="en-US" sz="1400" b="1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.     State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.     County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endParaRPr lang="en-US" sz="1400" b="1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.     Legislature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.     Court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.     Upper house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.     Lower house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.     Executive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pic>
        <p:nvPicPr>
          <p:cNvPr id="11" name="~PP3953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3.303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574077" y="5410200"/>
            <a:ext cx="427037" cy="427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25200" y="6248400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z="2000" b="1">
                <a:solidFill>
                  <a:schemeClr val="tx1"/>
                </a:solidFill>
              </a:rPr>
              <a:pPr/>
              <a:t>21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1" y="914400"/>
          <a:ext cx="49530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1313"/>
                <a:gridCol w="1995985"/>
                <a:gridCol w="295702"/>
              </a:tblGrid>
              <a:tr h="46355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List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 of terms</a:t>
                      </a: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Semantic factors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905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U.S. Congress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Court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County administration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legislature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Federal court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U.S. Senate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U.S. House of  Representatives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administration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senate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assembly  =</a:t>
                      </a: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Federal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  :  Legislature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State  :  Court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County  :  Executive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State  :  Legislature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Federal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  : Court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Federal  :  Upper house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Federal  :  Lower house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 :  Executive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 : Upper House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 :  Lower house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2192000" y="685800"/>
          <a:ext cx="3200402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2"/>
              </a:tblGrid>
              <a:tr h="5105400">
                <a:tc>
                  <a:txBody>
                    <a:bodyPr/>
                    <a:lstStyle/>
                    <a:p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438449"/>
              </p:ext>
            </p:extLst>
          </p:nvPr>
        </p:nvGraphicFramePr>
        <p:xfrm>
          <a:off x="990600" y="228600"/>
          <a:ext cx="127254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5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In-class exercise 12.1d2.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000000"/>
                          </a:solidFill>
                        </a:rPr>
                        <a:t>Conceptual analysis and synthesis. 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Step2b.  Organize into facets.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  Find headings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460374"/>
              </p:ext>
            </p:extLst>
          </p:nvPr>
        </p:nvGraphicFramePr>
        <p:xfrm>
          <a:off x="5867400" y="914400"/>
          <a:ext cx="39624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6159"/>
                <a:gridCol w="396241"/>
              </a:tblGrid>
              <a:tr h="46355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Facets,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organized, w. headings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9050">
                <a:tc>
                  <a:txBody>
                    <a:bodyPr/>
                    <a:lstStyle/>
                    <a:p>
                      <a:pPr>
                        <a:spcBef>
                          <a:spcPts val="1400"/>
                        </a:spcBef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Level of government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.     Federal</a:t>
                      </a:r>
                      <a:endParaRPr lang="en-US" sz="1400" b="1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.     State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.     County</a:t>
                      </a:r>
                    </a:p>
                    <a:p>
                      <a:pPr>
                        <a:spcBef>
                          <a:spcPts val="1600"/>
                        </a:spcBef>
                      </a:pP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Branch of government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.     Legislature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.     Court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.     Upper house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.     Lower house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.     Executive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 marT="1371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pic>
        <p:nvPicPr>
          <p:cNvPr id="11" name="~PP1363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36.0668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563600" y="5334000"/>
            <a:ext cx="473075" cy="473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25200" y="6248400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z="2000" b="1">
                <a:solidFill>
                  <a:schemeClr val="tx1"/>
                </a:solidFill>
              </a:rPr>
              <a:pPr/>
              <a:t>22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1" y="914400"/>
          <a:ext cx="49530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1313"/>
                <a:gridCol w="1995985"/>
                <a:gridCol w="295702"/>
              </a:tblGrid>
              <a:tr h="46355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List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 of terms</a:t>
                      </a: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Semantic factors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905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U.S. Congress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Court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County administration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legislature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Federal court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U.S. Senate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U.S. House of  Representatives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administration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senate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assembly  =</a:t>
                      </a: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Federal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  :  Legislature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State  :  Court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County  :  Executive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State  :  Legislature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Federal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  : Court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Federal  :  Upper house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Federal  :  Lower house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 :  Executive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 : Upper House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 :  Lower house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2192000" y="685800"/>
          <a:ext cx="3200402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2"/>
              </a:tblGrid>
              <a:tr h="5105400">
                <a:tc>
                  <a:txBody>
                    <a:bodyPr/>
                    <a:lstStyle/>
                    <a:p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565763"/>
              </p:ext>
            </p:extLst>
          </p:nvPr>
        </p:nvGraphicFramePr>
        <p:xfrm>
          <a:off x="990600" y="228600"/>
          <a:ext cx="127254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5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In-class exercise 12.1d2.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000000"/>
                          </a:solidFill>
                        </a:rPr>
                        <a:t>Conceptual analysis and synthesis.   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Step2c.  Organize into facets.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  Fine sort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299928"/>
              </p:ext>
            </p:extLst>
          </p:nvPr>
        </p:nvGraphicFramePr>
        <p:xfrm>
          <a:off x="5867400" y="914400"/>
          <a:ext cx="31242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1779"/>
                <a:gridCol w="312421"/>
              </a:tblGrid>
              <a:tr h="46355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Facets finely sorted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9050">
                <a:tc>
                  <a:txBody>
                    <a:bodyPr/>
                    <a:lstStyle/>
                    <a:p>
                      <a:pPr>
                        <a:spcBef>
                          <a:spcPts val="1400"/>
                        </a:spcBef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A  Level of government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.     A1  Federal level</a:t>
                      </a:r>
                      <a:endParaRPr lang="en-US" sz="1400" b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.     A2  State level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.     A3  Local level</a:t>
                      </a:r>
                    </a:p>
                    <a:p>
                      <a:pPr>
                        <a:spcBef>
                          <a:spcPts val="1600"/>
                        </a:spcBef>
                      </a:pPr>
                      <a:r>
                        <a:rPr lang="en-US" sz="1800" b="1" baseline="0" dirty="0" smtClean="0">
                          <a:solidFill>
                            <a:srgbClr val="00B050"/>
                          </a:solidFill>
                        </a:rPr>
                        <a:t>B  Branch of government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B050"/>
                          </a:solidFill>
                        </a:rPr>
                        <a:t>.     B1  Executive branch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B050"/>
                          </a:solidFill>
                        </a:rPr>
                        <a:t>.     B2  Legislative branch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B050"/>
                          </a:solidFill>
                        </a:rPr>
                        <a:t>.     .      B2.1  Upper house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B050"/>
                          </a:solidFill>
                        </a:rPr>
                        <a:t>.     .      B2.2  Lower house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B050"/>
                          </a:solidFill>
                        </a:rPr>
                        <a:t>.     B3  Judicial branch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 marT="1371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pic>
        <p:nvPicPr>
          <p:cNvPr id="11" name="~PP112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563600" y="5410200"/>
            <a:ext cx="473075" cy="4730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48800" y="1066800"/>
            <a:ext cx="5813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Change in use of colors in body of slide.</a:t>
            </a:r>
            <a:br>
              <a:rPr lang="en-US" b="1" dirty="0" smtClean="0"/>
            </a:br>
            <a:r>
              <a:rPr lang="en-US" b="1" dirty="0" smtClean="0"/>
              <a:t>Colors now distinguish Facets </a:t>
            </a:r>
            <a:r>
              <a:rPr lang="en-US" b="1" dirty="0" smtClean="0">
                <a:solidFill>
                  <a:srgbClr val="FF0000"/>
                </a:solidFill>
              </a:rPr>
              <a:t>A</a:t>
            </a:r>
            <a:r>
              <a:rPr lang="en-US" b="1" dirty="0" smtClean="0"/>
              <a:t> and </a:t>
            </a:r>
            <a:r>
              <a:rPr lang="en-US" b="1" dirty="0" smtClean="0">
                <a:solidFill>
                  <a:srgbClr val="00B050"/>
                </a:solidFill>
              </a:rPr>
              <a:t>B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2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25200" y="6248400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z="2000" b="1">
                <a:solidFill>
                  <a:schemeClr val="tx1"/>
                </a:solidFill>
              </a:rPr>
              <a:pPr/>
              <a:t>23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1" y="914400"/>
          <a:ext cx="49530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1313"/>
                <a:gridCol w="1995985"/>
                <a:gridCol w="295702"/>
              </a:tblGrid>
              <a:tr h="46355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List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 of terms</a:t>
                      </a: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Semantic factors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905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U.S. Congress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Court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County administration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legislature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Federal court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U.S. Senate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U.S. House of  Representatives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administration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senate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assembly  =</a:t>
                      </a: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Federal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  :  Legislature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State  :  Court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County  :  Executive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State  :  Legislature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Federal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  : Court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Federal  :  Upper house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Federal  :  Lower house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 :  Executive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 : Upper House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 :  Lower house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2192000" y="685800"/>
          <a:ext cx="3200402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2"/>
              </a:tblGrid>
              <a:tr h="5105400">
                <a:tc>
                  <a:txBody>
                    <a:bodyPr/>
                    <a:lstStyle/>
                    <a:p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228600"/>
          <a:ext cx="8763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3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In-class exercise 12.1d2.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000000"/>
                          </a:solidFill>
                        </a:rPr>
                        <a:t>Conceptual analysis and synthesis.  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Step 3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867400" y="914400"/>
          <a:ext cx="31242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1779"/>
                <a:gridCol w="312421"/>
              </a:tblGrid>
              <a:tr h="46355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Facets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9050">
                <a:tc>
                  <a:txBody>
                    <a:bodyPr/>
                    <a:lstStyle/>
                    <a:p>
                      <a:pPr>
                        <a:spcBef>
                          <a:spcPts val="1400"/>
                        </a:spcBef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A  Level of government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.     A1  Federal level</a:t>
                      </a:r>
                      <a:endParaRPr lang="en-US" sz="1400" b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.     A2  State level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.     A3  Local level</a:t>
                      </a:r>
                    </a:p>
                    <a:p>
                      <a:pPr>
                        <a:spcBef>
                          <a:spcPts val="1600"/>
                        </a:spcBef>
                      </a:pPr>
                      <a:r>
                        <a:rPr lang="en-US" sz="1800" b="1" baseline="0" dirty="0" smtClean="0">
                          <a:solidFill>
                            <a:srgbClr val="00B050"/>
                          </a:solidFill>
                        </a:rPr>
                        <a:t>B  Branch of government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B050"/>
                          </a:solidFill>
                        </a:rPr>
                        <a:t>.     B1  Executive branch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B050"/>
                          </a:solidFill>
                        </a:rPr>
                        <a:t>.     B2  Legislative branch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B050"/>
                          </a:solidFill>
                        </a:rPr>
                        <a:t>.     .     B2.1  Upper house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B050"/>
                          </a:solidFill>
                        </a:rPr>
                        <a:t>.     .     B2.2  Lower house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B050"/>
                          </a:solidFill>
                        </a:rPr>
                        <a:t>.     B3  Judicial branch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 marT="1371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860690"/>
              </p:ext>
            </p:extLst>
          </p:nvPr>
        </p:nvGraphicFramePr>
        <p:xfrm>
          <a:off x="9372600" y="304800"/>
          <a:ext cx="4572000" cy="6704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798"/>
                <a:gridCol w="457202"/>
              </a:tblGrid>
              <a:tr h="46355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Hierarchy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 from f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acet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 combination</a:t>
                      </a:r>
                      <a:endParaRPr lang="en-US" sz="18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9050">
                <a:tc>
                  <a:txBody>
                    <a:bodyPr/>
                    <a:lstStyle/>
                    <a:p>
                      <a:pPr>
                        <a:spcBef>
                          <a:spcPts val="1400"/>
                        </a:spcBef>
                      </a:pPr>
                      <a:r>
                        <a:rPr lang="en-US" sz="1500" b="1" dirty="0" smtClean="0">
                          <a:solidFill>
                            <a:srgbClr val="FF0000"/>
                          </a:solidFill>
                        </a:rPr>
                        <a:t>A  Level of government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.     A1  Federal level</a:t>
                      </a: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.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A1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B1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Federal level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Executive branch</a:t>
                      </a: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 .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A1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Federal level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Legislative branch</a:t>
                      </a: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.     .     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A1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B2.1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Federal level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Upper house</a:t>
                      </a: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.     .     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A1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B2.2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Federal level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Lower house</a:t>
                      </a: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 .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A1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B3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Federal level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Judicial branch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.     A2  State level</a:t>
                      </a:r>
                      <a:endParaRPr lang="en-US" sz="12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. 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A2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B1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State level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Executive branch</a:t>
                      </a: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 .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A2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State level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Legislative branch</a:t>
                      </a: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.     .      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A2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B2.1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State level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Upper house</a:t>
                      </a: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.     .      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A2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B2.2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State level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Lower house</a:t>
                      </a: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 . 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A2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B3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State </a:t>
                      </a:r>
                      <a:r>
                        <a:rPr lang="en-US" sz="1200" b="1" dirty="0" err="1" smtClean="0">
                          <a:solidFill>
                            <a:srgbClr val="FF0000"/>
                          </a:solidFill>
                        </a:rPr>
                        <a:t>level</a:t>
                      </a:r>
                      <a:r>
                        <a:rPr lang="en-US" sz="1200" b="1" baseline="0" dirty="0" err="1" smtClean="0">
                          <a:solidFill>
                            <a:srgbClr val="00B050"/>
                          </a:solidFill>
                        </a:rPr>
                        <a:t>Judicial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 branch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.      A3  Local level</a:t>
                      </a:r>
                      <a:endParaRPr lang="en-US" sz="12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. 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A3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B1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Local level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Executive branch</a:t>
                      </a: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 .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A3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Local level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Legislative branch</a:t>
                      </a: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.     .      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A3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B2.1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Local level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Upper house</a:t>
                      </a: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.     .      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A3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B2.2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Local level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Lower house</a:t>
                      </a: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 . 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A3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B3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Local </a:t>
                      </a:r>
                      <a:r>
                        <a:rPr lang="en-US" sz="1200" b="1" dirty="0" err="1" smtClean="0">
                          <a:solidFill>
                            <a:srgbClr val="FF0000"/>
                          </a:solidFill>
                        </a:rPr>
                        <a:t>level</a:t>
                      </a:r>
                      <a:r>
                        <a:rPr lang="en-US" sz="1200" b="1" baseline="0" dirty="0" err="1" smtClean="0">
                          <a:solidFill>
                            <a:srgbClr val="00B050"/>
                          </a:solidFill>
                        </a:rPr>
                        <a:t>Judicial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 branch</a:t>
                      </a:r>
                    </a:p>
                    <a:p>
                      <a:pPr>
                        <a:spcBef>
                          <a:spcPts val="1600"/>
                        </a:spcBef>
                      </a:pPr>
                      <a:r>
                        <a:rPr lang="en-US" sz="1500" b="1" baseline="0" dirty="0" smtClean="0">
                          <a:solidFill>
                            <a:srgbClr val="00B050"/>
                          </a:solidFill>
                        </a:rPr>
                        <a:t>B  Branch of government</a:t>
                      </a: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B1  Executive branch</a:t>
                      </a: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B2  Legislative branch</a:t>
                      </a: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.      B2.1  Upper house</a:t>
                      </a: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.      B2.2  Lower house</a:t>
                      </a: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B3  Judicial branch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 marT="1371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pic>
        <p:nvPicPr>
          <p:cNvPr id="12" name="~PP109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0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563600" y="5379719"/>
            <a:ext cx="473075" cy="473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7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25200" y="6248400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mtClean="0"/>
              <a:pPr/>
              <a:t>24</a:t>
            </a:fld>
            <a:endParaRPr lang="en-US">
              <a:solidFill>
                <a:srgbClr val="000066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1" y="914400"/>
          <a:ext cx="49530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1313"/>
                <a:gridCol w="1995985"/>
                <a:gridCol w="295702"/>
              </a:tblGrid>
              <a:tr h="46355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smtClean="0">
                          <a:solidFill>
                            <a:srgbClr val="000000"/>
                          </a:solidFill>
                        </a:rPr>
                        <a:t>List</a:t>
                      </a:r>
                      <a:r>
                        <a:rPr lang="en-US" sz="1800" b="1" baseline="0" smtClean="0">
                          <a:solidFill>
                            <a:srgbClr val="000000"/>
                          </a:solidFill>
                        </a:rPr>
                        <a:t> of terms</a:t>
                      </a:r>
                      <a:endParaRPr lang="en-US" sz="1800" b="1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smtClean="0">
                          <a:solidFill>
                            <a:srgbClr val="000000"/>
                          </a:solidFill>
                        </a:rPr>
                        <a:t>Semantic factors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905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baseline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smtClean="0">
                          <a:solidFill>
                            <a:srgbClr val="000000"/>
                          </a:solidFill>
                        </a:rPr>
                        <a:t>U.S. Congress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smtClean="0">
                          <a:solidFill>
                            <a:srgbClr val="000000"/>
                          </a:solidFill>
                        </a:rPr>
                        <a:t>State Court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smtClean="0">
                          <a:solidFill>
                            <a:srgbClr val="000000"/>
                          </a:solidFill>
                        </a:rPr>
                        <a:t>County administration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smtClean="0">
                          <a:solidFill>
                            <a:srgbClr val="000000"/>
                          </a:solidFill>
                        </a:rPr>
                        <a:t>State legislature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smtClean="0">
                          <a:solidFill>
                            <a:srgbClr val="000000"/>
                          </a:solidFill>
                        </a:rPr>
                        <a:t>Federal court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smtClean="0">
                          <a:solidFill>
                            <a:srgbClr val="000000"/>
                          </a:solidFill>
                        </a:rPr>
                        <a:t>U.S. Senate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smtClean="0">
                          <a:solidFill>
                            <a:srgbClr val="000000"/>
                          </a:solidFill>
                        </a:rPr>
                        <a:t>U.S. House of  Representatives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smtClean="0">
                          <a:solidFill>
                            <a:srgbClr val="000000"/>
                          </a:solidFill>
                        </a:rPr>
                        <a:t>State administration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smtClean="0">
                          <a:solidFill>
                            <a:srgbClr val="000000"/>
                          </a:solidFill>
                        </a:rPr>
                        <a:t>State senate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smtClean="0">
                          <a:solidFill>
                            <a:srgbClr val="000000"/>
                          </a:solidFill>
                        </a:rPr>
                        <a:t>State assembly  =</a:t>
                      </a:r>
                      <a:endParaRPr lang="en-US" sz="1400" b="1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1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smtClean="0">
                          <a:solidFill>
                            <a:srgbClr val="000000"/>
                          </a:solidFill>
                        </a:rPr>
                        <a:t>Federal</a:t>
                      </a:r>
                      <a:r>
                        <a:rPr lang="en-US" sz="1400" b="1" baseline="0" smtClean="0">
                          <a:solidFill>
                            <a:srgbClr val="000000"/>
                          </a:solidFill>
                        </a:rPr>
                        <a:t>  :  Legislature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smtClean="0">
                          <a:solidFill>
                            <a:srgbClr val="000000"/>
                          </a:solidFill>
                        </a:rPr>
                        <a:t>State  :  Court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smtClean="0">
                          <a:solidFill>
                            <a:srgbClr val="000000"/>
                          </a:solidFill>
                        </a:rPr>
                        <a:t>County  :  Executive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smtClean="0">
                          <a:solidFill>
                            <a:srgbClr val="000000"/>
                          </a:solidFill>
                        </a:rPr>
                        <a:t>State  :  Legislature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smtClean="0">
                          <a:solidFill>
                            <a:srgbClr val="000000"/>
                          </a:solidFill>
                        </a:rPr>
                        <a:t>Federal</a:t>
                      </a:r>
                      <a:r>
                        <a:rPr lang="en-US" sz="1400" b="1" baseline="0" smtClean="0">
                          <a:solidFill>
                            <a:srgbClr val="000000"/>
                          </a:solidFill>
                        </a:rPr>
                        <a:t>  : Court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smtClean="0">
                          <a:solidFill>
                            <a:srgbClr val="000000"/>
                          </a:solidFill>
                        </a:rPr>
                        <a:t>Federal  :  Upper house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smtClean="0">
                          <a:solidFill>
                            <a:srgbClr val="000000"/>
                          </a:solidFill>
                        </a:rPr>
                        <a:t>Federal  :  Lower house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smtClean="0">
                          <a:solidFill>
                            <a:srgbClr val="000000"/>
                          </a:solidFill>
                        </a:rPr>
                        <a:t>State  :  Executive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smtClean="0">
                          <a:solidFill>
                            <a:srgbClr val="000000"/>
                          </a:solidFill>
                        </a:rPr>
                        <a:t>State  : Upper House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smtClean="0">
                          <a:solidFill>
                            <a:srgbClr val="000000"/>
                          </a:solidFill>
                        </a:rPr>
                        <a:t>State  :  Lower house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2192000" y="685800"/>
          <a:ext cx="3200402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2"/>
              </a:tblGrid>
              <a:tr h="5105400">
                <a:tc>
                  <a:txBody>
                    <a:bodyPr/>
                    <a:lstStyle/>
                    <a:p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228600"/>
          <a:ext cx="8763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3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In-class exercise 12.1d2.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000000"/>
                          </a:solidFill>
                        </a:rPr>
                        <a:t>Conceptual analysis and synthesis.  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Step 3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867400" y="914400"/>
          <a:ext cx="31242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1779"/>
                <a:gridCol w="312421"/>
              </a:tblGrid>
              <a:tr h="46355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Facets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9050">
                <a:tc>
                  <a:txBody>
                    <a:bodyPr/>
                    <a:lstStyle/>
                    <a:p>
                      <a:pPr>
                        <a:spcBef>
                          <a:spcPts val="1400"/>
                        </a:spcBef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A  Level of government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.     A1  Federal level</a:t>
                      </a:r>
                      <a:endParaRPr lang="en-US" sz="1400" b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.     A2  State level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.     A3  Local level</a:t>
                      </a:r>
                    </a:p>
                    <a:p>
                      <a:pPr>
                        <a:spcBef>
                          <a:spcPts val="1600"/>
                        </a:spcBef>
                      </a:pPr>
                      <a:r>
                        <a:rPr lang="en-US" sz="1800" b="1" baseline="0" dirty="0" smtClean="0">
                          <a:solidFill>
                            <a:srgbClr val="00B050"/>
                          </a:solidFill>
                        </a:rPr>
                        <a:t>B  Branch of government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B050"/>
                          </a:solidFill>
                        </a:rPr>
                        <a:t>.     B1  Executive branch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B050"/>
                          </a:solidFill>
                        </a:rPr>
                        <a:t>.     B2  Legislative branch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B050"/>
                          </a:solidFill>
                        </a:rPr>
                        <a:t>.     .     B2.1  Upper house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B050"/>
                          </a:solidFill>
                        </a:rPr>
                        <a:t>.     .     B2.2  Lower house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B050"/>
                          </a:solidFill>
                        </a:rPr>
                        <a:t>.     B3  Judicial branch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 marT="1371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255837"/>
              </p:ext>
            </p:extLst>
          </p:nvPr>
        </p:nvGraphicFramePr>
        <p:xfrm>
          <a:off x="9372600" y="304800"/>
          <a:ext cx="5410200" cy="6704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9178"/>
                <a:gridCol w="541022"/>
              </a:tblGrid>
              <a:tr h="46355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Hierarchy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 from f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acet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 combination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 with cross-ref.</a:t>
                      </a:r>
                      <a:endParaRPr lang="en-US" sz="18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9050">
                <a:tc>
                  <a:txBody>
                    <a:bodyPr/>
                    <a:lstStyle/>
                    <a:p>
                      <a:pPr>
                        <a:spcBef>
                          <a:spcPts val="1400"/>
                        </a:spcBef>
                      </a:pPr>
                      <a:r>
                        <a:rPr lang="en-US" sz="1500" b="1" dirty="0" smtClean="0">
                          <a:solidFill>
                            <a:srgbClr val="FF0000"/>
                          </a:solidFill>
                        </a:rPr>
                        <a:t>A  Level of government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.     A1  Federal level</a:t>
                      </a: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.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A1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B1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Federal level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Executive branch         </a:t>
                      </a:r>
                      <a:r>
                        <a:rPr lang="en-US" sz="1200" b="1" baseline="0" dirty="0" smtClean="0">
                          <a:solidFill>
                            <a:srgbClr val="000066"/>
                          </a:solidFill>
                        </a:rPr>
                        <a:t>BT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  B1</a:t>
                      </a: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 .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A1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Federal level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Legislative branch </a:t>
                      </a:r>
                      <a:r>
                        <a:rPr lang="en-US" sz="1200" b="1" baseline="0" dirty="0" smtClean="0">
                          <a:solidFill>
                            <a:srgbClr val="000066"/>
                          </a:solidFill>
                        </a:rPr>
                        <a:t>      BT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  B2</a:t>
                      </a: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.     .     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A1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B2.1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Federal level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Upper house  </a:t>
                      </a:r>
                      <a:r>
                        <a:rPr lang="en-US" sz="1200" b="1" baseline="0" dirty="0" smtClean="0">
                          <a:solidFill>
                            <a:srgbClr val="000066"/>
                          </a:solidFill>
                        </a:rPr>
                        <a:t>BT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 B2.1</a:t>
                      </a: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.     .     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A1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B2.2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Federal level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Lower house  </a:t>
                      </a:r>
                      <a:r>
                        <a:rPr lang="en-US" sz="1200" b="1" baseline="0" dirty="0" smtClean="0">
                          <a:solidFill>
                            <a:srgbClr val="000066"/>
                          </a:solidFill>
                        </a:rPr>
                        <a:t>BT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  B2.2</a:t>
                      </a: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 .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A1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B3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Federal level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Judicial branch            </a:t>
                      </a:r>
                      <a:r>
                        <a:rPr lang="en-US" sz="1200" b="1" baseline="0" dirty="0" smtClean="0">
                          <a:solidFill>
                            <a:srgbClr val="000066"/>
                          </a:solidFill>
                        </a:rPr>
                        <a:t>BT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  B3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.     A2  State level</a:t>
                      </a:r>
                      <a:endParaRPr lang="en-US" sz="12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. 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A2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B1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State level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Executive branch          </a:t>
                      </a:r>
                      <a:r>
                        <a:rPr lang="en-US" sz="1200" b="1" baseline="0" dirty="0" smtClean="0">
                          <a:solidFill>
                            <a:srgbClr val="000066"/>
                          </a:solidFill>
                        </a:rPr>
                        <a:t> BT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  B1</a:t>
                      </a: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 .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A2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State level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Legislative branch         </a:t>
                      </a:r>
                      <a:r>
                        <a:rPr lang="en-US" sz="1200" b="1" baseline="0" dirty="0" smtClean="0">
                          <a:solidFill>
                            <a:srgbClr val="000066"/>
                          </a:solidFill>
                        </a:rPr>
                        <a:t>BT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  B2</a:t>
                      </a: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.     .      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A2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B2.1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State level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Upper house   </a:t>
                      </a:r>
                      <a:r>
                        <a:rPr lang="en-US" sz="1200" b="1" baseline="0" dirty="0" smtClean="0">
                          <a:solidFill>
                            <a:srgbClr val="000066"/>
                          </a:solidFill>
                        </a:rPr>
                        <a:t>BT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  B2.1</a:t>
                      </a: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.     .      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A2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B2.2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State level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Lower house   </a:t>
                      </a:r>
                      <a:r>
                        <a:rPr lang="en-US" sz="1200" b="1" baseline="0" dirty="0" smtClean="0">
                          <a:solidFill>
                            <a:srgbClr val="000066"/>
                          </a:solidFill>
                        </a:rPr>
                        <a:t>BT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  B2.2</a:t>
                      </a: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 . 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A2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B3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State level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Judicial branch             </a:t>
                      </a:r>
                      <a:r>
                        <a:rPr lang="en-US" sz="1200" b="1" baseline="0" dirty="0" smtClean="0">
                          <a:solidFill>
                            <a:srgbClr val="000066"/>
                          </a:solidFill>
                        </a:rPr>
                        <a:t>BT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  B3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.      A3  Local level</a:t>
                      </a:r>
                      <a:endParaRPr lang="en-US" sz="12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. 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A3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B1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Local level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Executive branch          </a:t>
                      </a:r>
                      <a:r>
                        <a:rPr lang="en-US" sz="1200" b="1" baseline="0" dirty="0" smtClean="0">
                          <a:solidFill>
                            <a:srgbClr val="000066"/>
                          </a:solidFill>
                        </a:rPr>
                        <a:t>BT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  B1</a:t>
                      </a: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 .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A3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Local level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Legislative branch        </a:t>
                      </a:r>
                      <a:r>
                        <a:rPr lang="en-US" sz="1200" b="1" baseline="0" dirty="0" smtClean="0">
                          <a:solidFill>
                            <a:srgbClr val="000066"/>
                          </a:solidFill>
                        </a:rPr>
                        <a:t>BT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  B1</a:t>
                      </a: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.     .      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A3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B2.1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Local level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Upper house  </a:t>
                      </a:r>
                      <a:r>
                        <a:rPr lang="en-US" sz="1200" b="1" baseline="0" dirty="0" smtClean="0">
                          <a:solidFill>
                            <a:srgbClr val="000066"/>
                          </a:solidFill>
                        </a:rPr>
                        <a:t>BT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  B2.1</a:t>
                      </a: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.     .      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A3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B2.2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Local level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Lower house  </a:t>
                      </a:r>
                      <a:r>
                        <a:rPr lang="en-US" sz="1200" b="1" baseline="0" dirty="0" smtClean="0">
                          <a:solidFill>
                            <a:srgbClr val="000066"/>
                          </a:solidFill>
                        </a:rPr>
                        <a:t>BT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  B2.2</a:t>
                      </a: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 . 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A3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B3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Local level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Judicial branch            </a:t>
                      </a:r>
                      <a:r>
                        <a:rPr lang="en-US" sz="1200" b="1" baseline="0" dirty="0" smtClean="0">
                          <a:solidFill>
                            <a:srgbClr val="000066"/>
                          </a:solidFill>
                        </a:rPr>
                        <a:t>BT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  B3</a:t>
                      </a:r>
                    </a:p>
                    <a:p>
                      <a:pPr>
                        <a:spcBef>
                          <a:spcPts val="1600"/>
                        </a:spcBef>
                      </a:pPr>
                      <a:r>
                        <a:rPr lang="en-US" sz="1500" b="1" baseline="0" dirty="0" smtClean="0">
                          <a:solidFill>
                            <a:srgbClr val="00B050"/>
                          </a:solidFill>
                        </a:rPr>
                        <a:t>B  Branch of government</a:t>
                      </a: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B1  Executive branch      </a:t>
                      </a:r>
                      <a:r>
                        <a:rPr lang="en-US" sz="1200" b="1" baseline="0" dirty="0" smtClean="0">
                          <a:solidFill>
                            <a:srgbClr val="000066"/>
                          </a:solidFill>
                        </a:rPr>
                        <a:t>NT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 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A1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B1,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 A2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B1, 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A3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B1</a:t>
                      </a: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B2  Legislative branch    </a:t>
                      </a:r>
                      <a:r>
                        <a:rPr lang="en-US" sz="1200" b="1" baseline="0" dirty="0" smtClean="0">
                          <a:solidFill>
                            <a:srgbClr val="000066"/>
                          </a:solidFill>
                        </a:rPr>
                        <a:t>NT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 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A1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B2,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 A2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B2,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 A3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</a:t>
                      </a: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.      B2.1  Upper house  </a:t>
                      </a:r>
                      <a:r>
                        <a:rPr lang="en-US" sz="1200" b="1" baseline="0" dirty="0" smtClean="0">
                          <a:solidFill>
                            <a:srgbClr val="000066"/>
                          </a:solidFill>
                        </a:rPr>
                        <a:t>NT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 A1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B2.1, 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A2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B2.1, 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A3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B2.1</a:t>
                      </a: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.      B2.2  Lower house </a:t>
                      </a:r>
                      <a:r>
                        <a:rPr lang="en-US" sz="1200" b="1" baseline="0" dirty="0" smtClean="0">
                          <a:solidFill>
                            <a:srgbClr val="000066"/>
                          </a:solidFill>
                        </a:rPr>
                        <a:t> NT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 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A1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B2.2, 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A2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B2.2, 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A3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B2.2</a:t>
                      </a: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B3  Judicial branch         </a:t>
                      </a:r>
                      <a:r>
                        <a:rPr lang="en-US" sz="1200" b="1" baseline="0" dirty="0" smtClean="0">
                          <a:solidFill>
                            <a:srgbClr val="000066"/>
                          </a:solidFill>
                        </a:rPr>
                        <a:t>NT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 A1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B3, 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A2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B3, 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A3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B3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 marT="1371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pic>
        <p:nvPicPr>
          <p:cNvPr id="13" name="~PP32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74.4724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553200" y="5715000"/>
            <a:ext cx="401955" cy="401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25200" y="6248400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mtClean="0"/>
              <a:pPr/>
              <a:t>25</a:t>
            </a:fld>
            <a:endParaRPr lang="en-US" dirty="0">
              <a:solidFill>
                <a:srgbClr val="000066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1" y="914400"/>
          <a:ext cx="49530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1313"/>
                <a:gridCol w="1995985"/>
                <a:gridCol w="295702"/>
              </a:tblGrid>
              <a:tr h="46355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List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 of terms</a:t>
                      </a: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Semantic factors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905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U.S. Congress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Court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County administration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legislature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Federal court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U.S. Senate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U.S. House of  Representatives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administration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senate  =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assembly  =</a:t>
                      </a: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Federal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  :  Legislature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State  :  Court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County  :  Executive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State  :  Legislature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Federal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  : Court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Federal  :  Upper house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Federal  :  Lower house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 :  Executive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 : Upper House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 :  Lower house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2192000" y="685800"/>
          <a:ext cx="3200402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2"/>
              </a:tblGrid>
              <a:tr h="5105400">
                <a:tc>
                  <a:txBody>
                    <a:bodyPr/>
                    <a:lstStyle/>
                    <a:p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228600"/>
          <a:ext cx="8763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3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In-class exercise 12.1d2.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000000"/>
                          </a:solidFill>
                        </a:rPr>
                        <a:t>Conceptual analysis and synthesis.  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Step 3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867400" y="914400"/>
          <a:ext cx="31242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1779"/>
                <a:gridCol w="312421"/>
              </a:tblGrid>
              <a:tr h="46355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Facets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9050">
                <a:tc>
                  <a:txBody>
                    <a:bodyPr/>
                    <a:lstStyle/>
                    <a:p>
                      <a:pPr>
                        <a:spcBef>
                          <a:spcPts val="1400"/>
                        </a:spcBef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A  Level of government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.     A1  Federal level</a:t>
                      </a:r>
                      <a:endParaRPr lang="en-US" sz="1400" b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.     A2  State level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.     A3  Local level</a:t>
                      </a:r>
                    </a:p>
                    <a:p>
                      <a:pPr>
                        <a:spcBef>
                          <a:spcPts val="1600"/>
                        </a:spcBef>
                      </a:pPr>
                      <a:r>
                        <a:rPr lang="en-US" sz="1800" b="1" baseline="0" dirty="0" smtClean="0">
                          <a:solidFill>
                            <a:srgbClr val="00B050"/>
                          </a:solidFill>
                        </a:rPr>
                        <a:t>B  Branch of government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B050"/>
                          </a:solidFill>
                        </a:rPr>
                        <a:t>.     B1  Executive branch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B050"/>
                          </a:solidFill>
                        </a:rPr>
                        <a:t>.     B2  Legislative branch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B050"/>
                          </a:solidFill>
                        </a:rPr>
                        <a:t>.     .     B2.1  Upper house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B050"/>
                          </a:solidFill>
                        </a:rPr>
                        <a:t>.     .     B2.2  Lower house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B050"/>
                          </a:solidFill>
                        </a:rPr>
                        <a:t>.     B3  Judicial branch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 marT="1371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781632"/>
              </p:ext>
            </p:extLst>
          </p:nvPr>
        </p:nvGraphicFramePr>
        <p:xfrm>
          <a:off x="9372600" y="304800"/>
          <a:ext cx="5638800" cy="6684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4918"/>
                <a:gridCol w="563882"/>
              </a:tblGrid>
              <a:tr h="46355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Hierarchy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 from f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acet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 combination w. X-ref., 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diff. arr.</a:t>
                      </a:r>
                      <a:endParaRPr lang="en-US" sz="18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9050">
                <a:tc>
                  <a:txBody>
                    <a:bodyPr/>
                    <a:lstStyle/>
                    <a:p>
                      <a:pPr>
                        <a:spcBef>
                          <a:spcPts val="1400"/>
                        </a:spcBef>
                      </a:pPr>
                      <a:r>
                        <a:rPr lang="en-US" sz="1500" b="1" dirty="0" smtClean="0">
                          <a:solidFill>
                            <a:srgbClr val="FF0000"/>
                          </a:solidFill>
                        </a:rPr>
                        <a:t>A  Level of government</a:t>
                      </a: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.     A1  Federal level </a:t>
                      </a:r>
                      <a:r>
                        <a:rPr lang="en-US" sz="1200" b="0" dirty="0" smtClean="0">
                          <a:solidFill>
                            <a:srgbClr val="000066"/>
                          </a:solidFill>
                        </a:rPr>
                        <a:t>NT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B1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A1,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A1,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B3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A1</a:t>
                      </a: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.     A2  State level </a:t>
                      </a:r>
                      <a:r>
                        <a:rPr lang="en-US" sz="1200" b="1" baseline="0" dirty="0" smtClean="0">
                          <a:solidFill>
                            <a:srgbClr val="000066"/>
                          </a:solidFill>
                        </a:rPr>
                        <a:t>    </a:t>
                      </a:r>
                      <a:r>
                        <a:rPr lang="en-US" sz="1200" b="1" dirty="0" smtClean="0">
                          <a:solidFill>
                            <a:srgbClr val="000066"/>
                          </a:solidFill>
                        </a:rPr>
                        <a:t>NT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B1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A2,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A2,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B3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A2</a:t>
                      </a:r>
                    </a:p>
                    <a:p>
                      <a:pPr>
                        <a:spcBef>
                          <a:spcPts val="200"/>
                        </a:spcBef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.     A3  Local level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     </a:t>
                      </a:r>
                      <a:r>
                        <a:rPr lang="en-US" sz="1200" b="1" dirty="0" smtClean="0">
                          <a:solidFill>
                            <a:srgbClr val="000066"/>
                          </a:solidFill>
                        </a:rPr>
                        <a:t>NT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B1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A3,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A3,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B3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A3</a:t>
                      </a:r>
                    </a:p>
                    <a:p>
                      <a:pPr>
                        <a:spcBef>
                          <a:spcPts val="1600"/>
                        </a:spcBef>
                      </a:pPr>
                      <a:r>
                        <a:rPr lang="en-US" sz="1500" b="1" baseline="0" dirty="0" smtClean="0">
                          <a:solidFill>
                            <a:srgbClr val="00B050"/>
                          </a:solidFill>
                        </a:rPr>
                        <a:t>B  Branch of government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B1  Executive branch</a:t>
                      </a:r>
                    </a:p>
                    <a:p>
                      <a:pPr>
                        <a:spcBef>
                          <a:spcPts val="100"/>
                        </a:spcBef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.     .    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B1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A1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Executive branch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Federal level  </a:t>
                      </a:r>
                      <a:r>
                        <a:rPr lang="en-US" sz="1200" b="1" dirty="0" smtClean="0">
                          <a:solidFill>
                            <a:srgbClr val="000066"/>
                          </a:solidFill>
                        </a:rPr>
                        <a:t>    </a:t>
                      </a:r>
                      <a:r>
                        <a:rPr lang="en-US" sz="1200" b="1" baseline="0" dirty="0" smtClean="0">
                          <a:solidFill>
                            <a:srgbClr val="000066"/>
                          </a:solidFill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rgbClr val="000066"/>
                          </a:solidFill>
                        </a:rPr>
                        <a:t>BT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  A1</a:t>
                      </a:r>
                    </a:p>
                    <a:p>
                      <a:pPr>
                        <a:spcBef>
                          <a:spcPts val="1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.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.    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B1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A2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Executive branch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State level           </a:t>
                      </a:r>
                      <a:r>
                        <a:rPr lang="en-US" sz="1200" b="1" dirty="0" smtClean="0">
                          <a:solidFill>
                            <a:srgbClr val="000066"/>
                          </a:solidFill>
                        </a:rPr>
                        <a:t>BT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  A2</a:t>
                      </a:r>
                    </a:p>
                    <a:p>
                      <a:pPr>
                        <a:spcBef>
                          <a:spcPts val="1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.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.    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B1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A3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Executive branch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Local level           </a:t>
                      </a:r>
                      <a:r>
                        <a:rPr lang="en-US" sz="1200" b="1" kern="1200" dirty="0" smtClean="0">
                          <a:solidFill>
                            <a:srgbClr val="000066"/>
                          </a:solidFill>
                          <a:latin typeface="+mn-lt"/>
                          <a:ea typeface="+mn-ea"/>
                          <a:cs typeface="+mn-cs"/>
                        </a:rPr>
                        <a:t>BT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   A3</a:t>
                      </a:r>
                      <a:endParaRPr lang="en-US" sz="1200" b="1" baseline="0" dirty="0" smtClean="0">
                        <a:solidFill>
                          <a:srgbClr val="00B050"/>
                        </a:solidFill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B2  Legislative branch</a:t>
                      </a:r>
                    </a:p>
                    <a:p>
                      <a:pPr>
                        <a:spcBef>
                          <a:spcPts val="100"/>
                        </a:spcBef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.     .    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A1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Legislative branch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Federal level     </a:t>
                      </a:r>
                      <a:r>
                        <a:rPr lang="en-US" sz="1200" b="1" kern="1200" dirty="0" smtClean="0">
                          <a:solidFill>
                            <a:srgbClr val="000066"/>
                          </a:solidFill>
                          <a:latin typeface="+mn-lt"/>
                          <a:ea typeface="+mn-ea"/>
                          <a:cs typeface="+mn-cs"/>
                        </a:rPr>
                        <a:t>NT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B2.1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A1,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B2.2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A1;  </a:t>
                      </a:r>
                      <a:r>
                        <a:rPr lang="en-US" sz="1200" b="1" kern="1200" dirty="0" smtClean="0">
                          <a:solidFill>
                            <a:srgbClr val="000066"/>
                          </a:solidFill>
                          <a:latin typeface="+mn-lt"/>
                          <a:ea typeface="+mn-ea"/>
                          <a:cs typeface="+mn-cs"/>
                        </a:rPr>
                        <a:t>BT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  A1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.     .    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A2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Legislative branch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State level         </a:t>
                      </a:r>
                      <a:r>
                        <a:rPr lang="en-US" sz="1200" b="1" kern="1200" dirty="0" smtClean="0">
                          <a:solidFill>
                            <a:srgbClr val="000066"/>
                          </a:solidFill>
                          <a:latin typeface="+mn-lt"/>
                          <a:ea typeface="+mn-ea"/>
                          <a:cs typeface="+mn-cs"/>
                        </a:rPr>
                        <a:t>NT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B2.1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A2,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B2.2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A2; </a:t>
                      </a:r>
                      <a:r>
                        <a:rPr lang="en-US" sz="1200" b="1" kern="1200" dirty="0" smtClean="0">
                          <a:solidFill>
                            <a:srgbClr val="000066"/>
                          </a:solidFill>
                          <a:latin typeface="+mn-lt"/>
                          <a:ea typeface="+mn-ea"/>
                          <a:cs typeface="+mn-cs"/>
                        </a:rPr>
                        <a:t> BT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  A2</a:t>
                      </a:r>
                    </a:p>
                    <a:p>
                      <a:pPr>
                        <a:spcBef>
                          <a:spcPts val="1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.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.    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A3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Legislative branch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Local level         </a:t>
                      </a:r>
                      <a:r>
                        <a:rPr lang="en-US" sz="1200" b="1" kern="1200" dirty="0" smtClean="0">
                          <a:solidFill>
                            <a:srgbClr val="000066"/>
                          </a:solidFill>
                          <a:latin typeface="+mn-lt"/>
                          <a:ea typeface="+mn-ea"/>
                          <a:cs typeface="+mn-cs"/>
                        </a:rPr>
                        <a:t>NT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B2.1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A3,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B2.2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A3;  </a:t>
                      </a:r>
                      <a:r>
                        <a:rPr lang="en-US" sz="1200" b="1" kern="1200" dirty="0" smtClean="0">
                          <a:solidFill>
                            <a:srgbClr val="000066"/>
                          </a:solidFill>
                          <a:latin typeface="+mn-lt"/>
                          <a:ea typeface="+mn-ea"/>
                          <a:cs typeface="+mn-cs"/>
                        </a:rPr>
                        <a:t>BT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  A3</a:t>
                      </a:r>
                      <a:endParaRPr lang="en-US" sz="1200" b="1" baseline="0" dirty="0" smtClean="0">
                        <a:solidFill>
                          <a:srgbClr val="00B050"/>
                        </a:solidFill>
                      </a:endParaRPr>
                    </a:p>
                    <a:p>
                      <a:pPr>
                        <a:spcBef>
                          <a:spcPts val="5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.      B2.1  Upper house</a:t>
                      </a:r>
                    </a:p>
                    <a:p>
                      <a:pPr>
                        <a:spcBef>
                          <a:spcPts val="100"/>
                        </a:spcBef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.     .      .       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B2.1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A1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Upper house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Federal level </a:t>
                      </a:r>
                      <a:r>
                        <a:rPr lang="en-US" sz="1200" b="1" kern="1200" dirty="0" smtClean="0">
                          <a:solidFill>
                            <a:srgbClr val="000066"/>
                          </a:solidFill>
                          <a:latin typeface="+mn-lt"/>
                          <a:ea typeface="+mn-ea"/>
                          <a:cs typeface="+mn-cs"/>
                        </a:rPr>
                        <a:t> BT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A1</a:t>
                      </a:r>
                    </a:p>
                    <a:p>
                      <a:pPr>
                        <a:spcBef>
                          <a:spcPts val="1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.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.      .       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B2.1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A2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Upper house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State level      </a:t>
                      </a:r>
                      <a:r>
                        <a:rPr lang="en-US" sz="1200" b="1" kern="1200" dirty="0" smtClean="0">
                          <a:solidFill>
                            <a:srgbClr val="000066"/>
                          </a:solidFill>
                          <a:latin typeface="+mn-lt"/>
                          <a:ea typeface="+mn-ea"/>
                          <a:cs typeface="+mn-cs"/>
                        </a:rPr>
                        <a:t>BT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A2</a:t>
                      </a:r>
                    </a:p>
                    <a:p>
                      <a:pPr>
                        <a:spcBef>
                          <a:spcPts val="1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.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.      .       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B2.1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A3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Upper house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Local level  </a:t>
                      </a:r>
                      <a:r>
                        <a:rPr lang="en-US" sz="1200" b="1" kern="1200" dirty="0" smtClean="0">
                          <a:solidFill>
                            <a:srgbClr val="000066"/>
                          </a:solidFill>
                          <a:latin typeface="+mn-lt"/>
                          <a:ea typeface="+mn-ea"/>
                          <a:cs typeface="+mn-cs"/>
                        </a:rPr>
                        <a:t>    BT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A3</a:t>
                      </a:r>
                      <a:endParaRPr lang="en-US" sz="1200" b="1" baseline="0" dirty="0" smtClean="0">
                        <a:solidFill>
                          <a:srgbClr val="00B050"/>
                        </a:solidFill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.      B2.2  Lower house  </a:t>
                      </a:r>
                    </a:p>
                    <a:p>
                      <a:pPr>
                        <a:spcBef>
                          <a:spcPts val="100"/>
                        </a:spcBef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.     .      .       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B2.2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A1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Lower house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Federal level  </a:t>
                      </a:r>
                      <a:r>
                        <a:rPr lang="en-US" sz="1200" b="1" kern="1200" dirty="0" smtClean="0">
                          <a:solidFill>
                            <a:srgbClr val="000066"/>
                          </a:solidFill>
                          <a:latin typeface="+mn-lt"/>
                          <a:ea typeface="+mn-ea"/>
                          <a:cs typeface="+mn-cs"/>
                        </a:rPr>
                        <a:t>BT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A1</a:t>
                      </a:r>
                    </a:p>
                    <a:p>
                      <a:pPr>
                        <a:spcBef>
                          <a:spcPts val="1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.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.              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B2.2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A2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Lower house 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State level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      </a:t>
                      </a:r>
                      <a:r>
                        <a:rPr lang="en-US" sz="1200" b="1" kern="1200" dirty="0" smtClean="0">
                          <a:solidFill>
                            <a:srgbClr val="000066"/>
                          </a:solidFill>
                          <a:latin typeface="+mn-lt"/>
                          <a:ea typeface="+mn-ea"/>
                          <a:cs typeface="+mn-cs"/>
                        </a:rPr>
                        <a:t>BT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A2</a:t>
                      </a:r>
                    </a:p>
                    <a:p>
                      <a:pPr>
                        <a:spcBef>
                          <a:spcPts val="1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.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.      .       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B2.2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A3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Lower house 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Local level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      </a:t>
                      </a:r>
                      <a:r>
                        <a:rPr lang="en-US" sz="1200" b="1" kern="1200" dirty="0" smtClean="0">
                          <a:solidFill>
                            <a:srgbClr val="000066"/>
                          </a:solidFill>
                          <a:latin typeface="+mn-lt"/>
                          <a:ea typeface="+mn-ea"/>
                          <a:cs typeface="+mn-cs"/>
                        </a:rPr>
                        <a:t>BT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B2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A3</a:t>
                      </a:r>
                      <a:endParaRPr lang="en-US" sz="1200" b="1" baseline="0" dirty="0" smtClean="0">
                        <a:solidFill>
                          <a:srgbClr val="00B050"/>
                        </a:solidFill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.     B3  Judicial branch</a:t>
                      </a:r>
                    </a:p>
                    <a:p>
                      <a:pPr>
                        <a:spcBef>
                          <a:spcPts val="100"/>
                        </a:spcBef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.     .    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B3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A1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Judicial branch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Federal level             </a:t>
                      </a:r>
                      <a:r>
                        <a:rPr lang="en-US" sz="1200" b="1" kern="1200" dirty="0" smtClean="0">
                          <a:solidFill>
                            <a:srgbClr val="000066"/>
                          </a:solidFill>
                          <a:latin typeface="+mn-lt"/>
                          <a:ea typeface="+mn-ea"/>
                          <a:cs typeface="+mn-cs"/>
                        </a:rPr>
                        <a:t>BT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  A1</a:t>
                      </a:r>
                    </a:p>
                    <a:p>
                      <a:pPr>
                        <a:spcBef>
                          <a:spcPts val="1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.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.    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B3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A2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Judicial branch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State level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                 </a:t>
                      </a:r>
                      <a:r>
                        <a:rPr lang="en-US" sz="1200" b="1" kern="1200" dirty="0" smtClean="0">
                          <a:solidFill>
                            <a:srgbClr val="000066"/>
                          </a:solidFill>
                          <a:latin typeface="+mn-lt"/>
                          <a:ea typeface="+mn-ea"/>
                          <a:cs typeface="+mn-cs"/>
                        </a:rPr>
                        <a:t>BT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  A2</a:t>
                      </a:r>
                    </a:p>
                    <a:p>
                      <a:pPr>
                        <a:spcBef>
                          <a:spcPts val="100"/>
                        </a:spcBef>
                      </a:pP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.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.    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B3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A3  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Judicial branch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Local level </a:t>
                      </a:r>
                      <a:r>
                        <a:rPr lang="en-US" sz="1200" b="1" kern="1200" dirty="0" smtClean="0">
                          <a:solidFill>
                            <a:srgbClr val="000066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BT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  A3</a:t>
                      </a:r>
                      <a:endParaRPr lang="en-US" sz="1200" b="1" baseline="0" dirty="0" smtClean="0">
                        <a:solidFill>
                          <a:srgbClr val="00B050"/>
                        </a:solidFill>
                      </a:endParaRPr>
                    </a:p>
                    <a:p>
                      <a:pPr>
                        <a:spcBef>
                          <a:spcPts val="300"/>
                        </a:spcBef>
                      </a:pPr>
                      <a:endParaRPr lang="en-US" sz="1200" b="1" baseline="0" dirty="0" smtClean="0">
                        <a:solidFill>
                          <a:srgbClr val="00B05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 marT="13716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pic>
        <p:nvPicPr>
          <p:cNvPr id="12" name="~PP3323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71.0288" end="5380.0948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675437" y="5638800"/>
            <a:ext cx="396875" cy="396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832" y="228600"/>
            <a:ext cx="9927167" cy="6096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948371"/>
              </p:ext>
            </p:extLst>
          </p:nvPr>
        </p:nvGraphicFramePr>
        <p:xfrm>
          <a:off x="381000" y="1981200"/>
          <a:ext cx="11658600" cy="2331717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8534400"/>
                <a:gridCol w="1905000"/>
                <a:gridCol w="1219200"/>
              </a:tblGrid>
              <a:tr h="503199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24358" marR="124358" marT="137160" marB="13716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Slides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24358" marR="124358" marT="137160" marB="13716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Time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24358" marR="124358" marT="137160" marB="13716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43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In-class exercise 12.1d1. Vocabulary control and hierarchical structure</a:t>
                      </a:r>
                    </a:p>
                  </a:txBody>
                  <a:tcPr marL="124358" marR="124358" marT="137160" marB="13716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Slides 4-15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24358" marR="124358" marT="137160" marB="13716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 </a:t>
                      </a:r>
                      <a:r>
                        <a:rPr lang="en-US" sz="200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min</a:t>
                      </a:r>
                      <a:endParaRPr lang="en-US" sz="20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4358" marR="124358" marT="137160" marB="13716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In-class exercise 12.1d2.  Conceptual analysis and synthesis</a:t>
                      </a:r>
                    </a:p>
                  </a:txBody>
                  <a:tcPr marL="124358" marR="124358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Slides 16-25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24358" marR="124358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 </a:t>
                      </a:r>
                      <a:r>
                        <a:rPr lang="en-US" sz="200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min</a:t>
                      </a:r>
                      <a:endParaRPr lang="en-US" sz="20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4358" marR="124358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Total</a:t>
                      </a:r>
                    </a:p>
                  </a:txBody>
                  <a:tcPr marL="124358" marR="124358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24358" marR="124358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 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min</a:t>
                      </a:r>
                    </a:p>
                  </a:txBody>
                  <a:tcPr marL="124358" marR="124358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193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25200" y="6248400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z="2000" b="1">
                <a:solidFill>
                  <a:schemeClr val="tx1"/>
                </a:solidFill>
              </a:rPr>
              <a:pPr/>
              <a:t>4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2192000" y="685800"/>
          <a:ext cx="3200402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2"/>
              </a:tblGrid>
              <a:tr h="5105400">
                <a:tc>
                  <a:txBody>
                    <a:bodyPr/>
                    <a:lstStyle/>
                    <a:p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067307"/>
              </p:ext>
            </p:extLst>
          </p:nvPr>
        </p:nvGraphicFramePr>
        <p:xfrm>
          <a:off x="1066800" y="1371600"/>
          <a:ext cx="12725400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5400"/>
              </a:tblGrid>
              <a:tr h="12954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In-class exercise 12.1d1.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3200" b="1" baseline="0" dirty="0" smtClean="0">
                          <a:solidFill>
                            <a:schemeClr val="bg1"/>
                          </a:solidFill>
                        </a:rPr>
                        <a:t>Vocabulary control and hierarchical structure</a:t>
                      </a:r>
                    </a:p>
                    <a:p>
                      <a:pPr algn="ctr"/>
                      <a:endParaRPr lang="en-US" sz="3200" b="1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b="1" baseline="0" smtClean="0">
                          <a:solidFill>
                            <a:schemeClr val="bg1"/>
                          </a:solidFill>
                        </a:rPr>
                        <a:t>Lecture Notes p. 389, Slides 4-15, 13 min</a:t>
                      </a: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43000" y="4114800"/>
            <a:ext cx="1287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The final slide is built step by step. You can see from  pointers in </a:t>
            </a:r>
            <a:r>
              <a:rPr lang="en-US" smtClean="0">
                <a:solidFill>
                  <a:srgbClr val="FF0000"/>
                </a:solidFill>
              </a:rPr>
              <a:t>red</a:t>
            </a:r>
            <a:r>
              <a:rPr lang="en-US" smtClean="0"/>
              <a:t> </a:t>
            </a:r>
            <a:br>
              <a:rPr lang="en-US" smtClean="0"/>
            </a:br>
            <a:r>
              <a:rPr lang="en-US" smtClean="0"/>
              <a:t>what items added in each step are in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25200" y="6248400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z="2000" b="1">
                <a:solidFill>
                  <a:schemeClr val="tx1"/>
                </a:solidFill>
              </a:rPr>
              <a:pPr/>
              <a:t>5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421201"/>
              </p:ext>
            </p:extLst>
          </p:nvPr>
        </p:nvGraphicFramePr>
        <p:xfrm>
          <a:off x="381000" y="914400"/>
          <a:ext cx="30480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6355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List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 of terms</a:t>
                      </a:r>
                      <a:endParaRPr lang="en-US" sz="18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905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Book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Campaign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Department of State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Elections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Issue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Journal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Movement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Periodicals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Roll-call vote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Department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Vote</a:t>
                      </a: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2192000" y="685800"/>
          <a:ext cx="3200402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2"/>
              </a:tblGrid>
              <a:tr h="5105400">
                <a:tc>
                  <a:txBody>
                    <a:bodyPr/>
                    <a:lstStyle/>
                    <a:p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16199"/>
              </p:ext>
            </p:extLst>
          </p:nvPr>
        </p:nvGraphicFramePr>
        <p:xfrm>
          <a:off x="990600" y="228600"/>
          <a:ext cx="127254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5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In-class exercise 12.1d1.</a:t>
                      </a:r>
                      <a:r>
                        <a:rPr lang="en-US" sz="2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Vocabulary control and hierarchical structure</a:t>
                      </a:r>
                      <a:r>
                        <a:rPr lang="en-US" sz="2000" b="1" baseline="0" dirty="0" smtClean="0">
                          <a:solidFill>
                            <a:srgbClr val="000000"/>
                          </a:solidFill>
                        </a:rPr>
                        <a:t>. 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Starting point: List of terms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10" name="~PP3923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9.1845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411201" y="5308918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0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25200" y="6248400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z="2000" b="1">
                <a:solidFill>
                  <a:schemeClr val="tx1"/>
                </a:solidFill>
              </a:rPr>
              <a:pPr/>
              <a:t>6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914400"/>
          <a:ext cx="30480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6355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List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 of terms</a:t>
                      </a: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905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Book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Campaign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Department of State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Elections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Issue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Journal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Movement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Periodicals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Roll-call vote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Department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Vote</a:t>
                      </a: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2192000" y="685800"/>
          <a:ext cx="3200402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2"/>
              </a:tblGrid>
              <a:tr h="5105400">
                <a:tc>
                  <a:txBody>
                    <a:bodyPr/>
                    <a:lstStyle/>
                    <a:p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802361"/>
              </p:ext>
            </p:extLst>
          </p:nvPr>
        </p:nvGraphicFramePr>
        <p:xfrm>
          <a:off x="990600" y="228600"/>
          <a:ext cx="128016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1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In-class exercise 12.1d1.</a:t>
                      </a:r>
                      <a:r>
                        <a:rPr lang="en-US" sz="2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Vocabulary control and hierarchical structure. </a:t>
                      </a:r>
                      <a:r>
                        <a:rPr lang="en-US" sz="2000" b="1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Step 1.  Consolidate Synonyms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07231"/>
              </p:ext>
            </p:extLst>
          </p:nvPr>
        </p:nvGraphicFramePr>
        <p:xfrm>
          <a:off x="3886200" y="914400"/>
          <a:ext cx="30480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6355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Synonyms consolidated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905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Book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Campaign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ST  Person running for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Elections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Issue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Journal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Movement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Periodicals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Roll-call vote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Department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  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ST  Department of State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Vote</a:t>
                      </a: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pic>
        <p:nvPicPr>
          <p:cNvPr id="12" name="~PP198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5.3036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553124" y="5486401"/>
            <a:ext cx="396874" cy="396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25200" y="6248400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z="2000" b="1">
                <a:solidFill>
                  <a:schemeClr val="tx1"/>
                </a:solidFill>
              </a:rPr>
              <a:pPr/>
              <a:t>7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914400"/>
          <a:ext cx="30480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6355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List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 of terms</a:t>
                      </a: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905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Book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Campaign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Department of State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Elections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Issue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Journal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Movement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Periodicals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Roll-call vote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Department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Vote</a:t>
                      </a: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2192000" y="685800"/>
          <a:ext cx="3200402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2"/>
              </a:tblGrid>
              <a:tr h="5105400">
                <a:tc>
                  <a:txBody>
                    <a:bodyPr/>
                    <a:lstStyle/>
                    <a:p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543892"/>
              </p:ext>
            </p:extLst>
          </p:nvPr>
        </p:nvGraphicFramePr>
        <p:xfrm>
          <a:off x="990600" y="228600"/>
          <a:ext cx="131826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8260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In-class exercise 12.1d1.</a:t>
                      </a:r>
                      <a:r>
                        <a:rPr lang="en-US" sz="2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4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Vocabulary control and hierarchical structure.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</a:rPr>
                        <a:t>  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Step 2.  Rough sort</a:t>
                      </a:r>
                      <a:endParaRPr lang="en-US" sz="24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886200" y="914400"/>
          <a:ext cx="3048000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6990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Synonyms consolidated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6890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Book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Campaign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  ST  Person running for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Elections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Issue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Journal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Movement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Periodicals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Roll-call vote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Department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  ST  Department of State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Vote</a:t>
                      </a: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461008"/>
              </p:ext>
            </p:extLst>
          </p:nvPr>
        </p:nvGraphicFramePr>
        <p:xfrm>
          <a:off x="7391400" y="914400"/>
          <a:ext cx="3048000" cy="4609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58729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Rough sort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22471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800" b="0" baseline="0" dirty="0" smtClean="0">
                          <a:solidFill>
                            <a:srgbClr val="000000"/>
                          </a:solidFill>
                        </a:rPr>
                        <a:t>     </a:t>
                      </a:r>
                    </a:p>
                    <a:p>
                      <a:pPr>
                        <a:spcBef>
                          <a:spcPts val="4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Book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</a:tr>
              <a:tr h="2628135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1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pic>
        <p:nvPicPr>
          <p:cNvPr id="11" name="~PP2558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38.6648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563601" y="5405757"/>
            <a:ext cx="457198" cy="457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25200" y="6248400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z="2000" b="1">
                <a:solidFill>
                  <a:schemeClr val="tx1"/>
                </a:solidFill>
              </a:rPr>
              <a:pPr/>
              <a:t>8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914400"/>
          <a:ext cx="30480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6355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List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 of terms</a:t>
                      </a: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905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Book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Campaign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Department of State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Elections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Issue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Journal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Movement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Periodicals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Roll-call vote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Department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Vote</a:t>
                      </a: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2192000" y="685800"/>
          <a:ext cx="3200402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2"/>
              </a:tblGrid>
              <a:tr h="5105400">
                <a:tc>
                  <a:txBody>
                    <a:bodyPr/>
                    <a:lstStyle/>
                    <a:p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790991"/>
              </p:ext>
            </p:extLst>
          </p:nvPr>
        </p:nvGraphicFramePr>
        <p:xfrm>
          <a:off x="990600" y="228600"/>
          <a:ext cx="13335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35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In-class exercise 12.1d1.</a:t>
                      </a:r>
                      <a:r>
                        <a:rPr lang="en-US" sz="2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4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Vocabulary control and hierarchical structure.   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Step 2.  Rough sort</a:t>
                      </a:r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886200" y="914400"/>
          <a:ext cx="3048000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6990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Synonyms consolidated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6890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Book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Campaign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  ST  Person running for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Elections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Issue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Journal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Movement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Periodicals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Roll-call vote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Department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  ST  Department of State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Vote</a:t>
                      </a: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16405"/>
              </p:ext>
            </p:extLst>
          </p:nvPr>
        </p:nvGraphicFramePr>
        <p:xfrm>
          <a:off x="7391400" y="914400"/>
          <a:ext cx="3048000" cy="4609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58729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Rough sort,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2 added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22471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800" b="0" baseline="0" dirty="0" smtClean="0">
                          <a:solidFill>
                            <a:srgbClr val="000000"/>
                          </a:solidFill>
                        </a:rPr>
                        <a:t>   </a:t>
                      </a:r>
                    </a:p>
                    <a:p>
                      <a:pPr>
                        <a:spcBef>
                          <a:spcPts val="4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Book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Journal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Periodicals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endParaRPr lang="en-US" sz="1400" b="1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</a:tr>
              <a:tr h="2628135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1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pic>
        <p:nvPicPr>
          <p:cNvPr id="11" name="~PP3077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23.4896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335001" y="5470844"/>
            <a:ext cx="361314" cy="361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25200" y="6248400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z="2000" b="1">
                <a:solidFill>
                  <a:schemeClr val="tx1"/>
                </a:solidFill>
              </a:rPr>
              <a:pPr/>
              <a:t>9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914400"/>
          <a:ext cx="30480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6355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List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 of terms</a:t>
                      </a: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905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Book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Campaign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Department of State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Elections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Issue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Journal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Movement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Periodicals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Roll-call vote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Person running for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State Department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Vote</a:t>
                      </a:r>
                      <a:endParaRPr lang="en-US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2192000" y="685800"/>
          <a:ext cx="3200402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2"/>
              </a:tblGrid>
              <a:tr h="5105400">
                <a:tc>
                  <a:txBody>
                    <a:bodyPr/>
                    <a:lstStyle/>
                    <a:p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980311"/>
              </p:ext>
            </p:extLst>
          </p:nvPr>
        </p:nvGraphicFramePr>
        <p:xfrm>
          <a:off x="990600" y="228600"/>
          <a:ext cx="1371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In-class exercise 12.1d1.</a:t>
                      </a:r>
                      <a:r>
                        <a:rPr lang="en-US" sz="2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4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Vocabulary control and hierarchical structure.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</a:rPr>
                        <a:t>   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Step 2.  Rough sort</a:t>
                      </a:r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886200" y="914400"/>
          <a:ext cx="3048000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69900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Synonyms consolidated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68900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Book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Campaign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  ST  Person running for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Elections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Issue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Journal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Movement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Periodicals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Roll-call vote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State Department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  ST  Department of State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strike="sngStrike" baseline="0" dirty="0" smtClean="0">
                          <a:solidFill>
                            <a:srgbClr val="000000"/>
                          </a:solidFill>
                        </a:rPr>
                        <a:t>Vote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787163"/>
              </p:ext>
            </p:extLst>
          </p:nvPr>
        </p:nvGraphicFramePr>
        <p:xfrm>
          <a:off x="7391400" y="914400"/>
          <a:ext cx="3048000" cy="480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"/>
              </a:tblGrid>
              <a:tr h="458729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</a:rPr>
                        <a:t>Rough sort,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 more added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</a:pP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22471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en-US" sz="1800" b="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  <a:p>
                      <a:pPr>
                        <a:spcBef>
                          <a:spcPts val="4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Book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Journal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Periodicals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</a:tr>
              <a:tr h="2628135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Campaign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Candidate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Elections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Foreign Office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Roll-call vote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Person running for Governor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State Department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Vote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endParaRPr lang="en-US" sz="14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pic>
        <p:nvPicPr>
          <p:cNvPr id="11" name="~PP2333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97.5692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548677" y="5334000"/>
            <a:ext cx="503237" cy="503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8525</TotalTime>
  <Words>2938</Words>
  <Application>Microsoft Office PowerPoint</Application>
  <PresentationFormat>Custom</PresentationFormat>
  <Paragraphs>975</Paragraphs>
  <Slides>25</Slides>
  <Notes>0</Notes>
  <HiddenSlides>0</HiddenSlides>
  <MMClips>20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Office Theme</vt:lpstr>
      <vt:lpstr>7_Default Design</vt:lpstr>
      <vt:lpstr>8_Default Design</vt:lpstr>
      <vt:lpstr>UB LIS 571 Soergel  Lecture 12.1a KOS conceptual structure 2:  Application to database organization (implementation) In-class exercises 12.1d1 and 12.1d2. Concluding exercise for Chapters 12 - 15  Lecture Notes p. 389 - 390   </vt:lpstr>
      <vt:lpstr>How to use these slides repeated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Default</dc:creator>
  <cp:lastModifiedBy>dsoergel</cp:lastModifiedBy>
  <cp:revision>204</cp:revision>
  <dcterms:created xsi:type="dcterms:W3CDTF">2002-10-21T17:52:26Z</dcterms:created>
  <dcterms:modified xsi:type="dcterms:W3CDTF">2016-04-14T01:09:15Z</dcterms:modified>
</cp:coreProperties>
</file>