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</p:sldMasterIdLst>
  <p:notesMasterIdLst>
    <p:notesMasterId r:id="rId38"/>
  </p:notesMasterIdLst>
  <p:sldIdLst>
    <p:sldId id="260" r:id="rId2"/>
    <p:sldId id="300" r:id="rId3"/>
    <p:sldId id="312" r:id="rId4"/>
    <p:sldId id="280" r:id="rId5"/>
    <p:sldId id="272" r:id="rId6"/>
    <p:sldId id="302" r:id="rId7"/>
    <p:sldId id="273" r:id="rId8"/>
    <p:sldId id="303" r:id="rId9"/>
    <p:sldId id="274" r:id="rId10"/>
    <p:sldId id="283" r:id="rId11"/>
    <p:sldId id="286" r:id="rId12"/>
    <p:sldId id="287" r:id="rId13"/>
    <p:sldId id="288" r:id="rId14"/>
    <p:sldId id="289" r:id="rId15"/>
    <p:sldId id="285" r:id="rId16"/>
    <p:sldId id="290" r:id="rId17"/>
    <p:sldId id="291" r:id="rId18"/>
    <p:sldId id="292" r:id="rId19"/>
    <p:sldId id="293" r:id="rId20"/>
    <p:sldId id="294" r:id="rId21"/>
    <p:sldId id="299" r:id="rId22"/>
    <p:sldId id="295" r:id="rId23"/>
    <p:sldId id="304" r:id="rId24"/>
    <p:sldId id="311" r:id="rId25"/>
    <p:sldId id="275" r:id="rId26"/>
    <p:sldId id="305" r:id="rId27"/>
    <p:sldId id="276" r:id="rId28"/>
    <p:sldId id="306" r:id="rId29"/>
    <p:sldId id="277" r:id="rId30"/>
    <p:sldId id="307" r:id="rId31"/>
    <p:sldId id="278" r:id="rId32"/>
    <p:sldId id="308" r:id="rId33"/>
    <p:sldId id="279" r:id="rId34"/>
    <p:sldId id="309" r:id="rId35"/>
    <p:sldId id="281" r:id="rId36"/>
    <p:sldId id="310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 autoAdjust="0"/>
    <p:restoredTop sz="94649" autoAdjust="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archive.org/web/20111015041143/http:/etoh.niaaa.nih.gov/AODVol1/aodthome.ht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153400" cy="2743200"/>
          </a:xfrm>
        </p:spPr>
        <p:txBody>
          <a:bodyPr/>
          <a:lstStyle/>
          <a:p>
            <a:r>
              <a:rPr lang="en-US" b="0" dirty="0">
                <a:latin typeface="Arial Unicode MS" pitchFamily="34" charset="-128"/>
              </a:rPr>
              <a:t>UB LIS 571 Soergel</a:t>
            </a:r>
            <a:br>
              <a:rPr lang="en-US" b="0" dirty="0">
                <a:latin typeface="Arial Unicode MS" pitchFamily="34" charset="-128"/>
              </a:rPr>
            </a:br>
            <a:r>
              <a:rPr lang="en-US" b="0" dirty="0">
                <a:latin typeface="Arial Unicode MS" pitchFamily="34" charset="-128"/>
              </a:rPr>
              <a:t>Lecture </a:t>
            </a:r>
            <a:r>
              <a:rPr lang="en-US" b="0" dirty="0" smtClean="0">
                <a:latin typeface="Arial Unicode MS" pitchFamily="34" charset="-128"/>
              </a:rPr>
              <a:t>13.1</a:t>
            </a:r>
            <a:r>
              <a:rPr lang="en-US" sz="4800" b="0" dirty="0" smtClean="0">
                <a:latin typeface="Arial Unicode MS" pitchFamily="34" charset="-128"/>
              </a:rPr>
              <a:t> 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3200" dirty="0" smtClean="0"/>
              <a:t>Exploration </a:t>
            </a:r>
            <a:br>
              <a:rPr lang="en-US" sz="3200" dirty="0" smtClean="0"/>
            </a:br>
            <a:r>
              <a:rPr lang="en-US" sz="3200" dirty="0" smtClean="0"/>
              <a:t>of Knowledge Organization Systems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2004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33400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Goes with the reading for 13.1 (blue dividers)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smtClean="0">
                <a:solidFill>
                  <a:schemeClr val="bg1"/>
                </a:solidFill>
              </a:rPr>
              <a:t>Includes </a:t>
            </a:r>
            <a:r>
              <a:rPr lang="en-US" sz="2000" smtClean="0">
                <a:solidFill>
                  <a:schemeClr val="bg1"/>
                </a:solidFill>
              </a:rPr>
              <a:t>audio     Time does not include optional reflections     </a:t>
            </a:r>
            <a:r>
              <a:rPr lang="en-US" smtClean="0">
                <a:solidFill>
                  <a:schemeClr val="bg1"/>
                </a:solidFill>
              </a:rPr>
              <a:t>  </a:t>
            </a:r>
            <a:r>
              <a:rPr lang="en-US" sz="2000" smtClean="0">
                <a:solidFill>
                  <a:schemeClr val="bg1"/>
                </a:solidFill>
              </a:rPr>
              <a:t>165 min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Alcohol and Other Drug </a:t>
            </a:r>
            <a:r>
              <a:rPr lang="en-US" sz="3200" dirty="0" smtClean="0"/>
              <a:t>Thesaurus 1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p. 21. Before you look through the pages,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      read through </a:t>
            </a:r>
            <a:r>
              <a:rPr lang="en-US" smtClean="0">
                <a:solidFill>
                  <a:schemeClr val="bg1"/>
                </a:solidFill>
              </a:rPr>
              <a:t>Slides </a:t>
            </a:r>
            <a:r>
              <a:rPr lang="en-US" smtClean="0">
                <a:solidFill>
                  <a:schemeClr val="bg1"/>
                </a:solidFill>
              </a:rPr>
              <a:t>10 </a:t>
            </a:r>
            <a:r>
              <a:rPr lang="en-US" smtClean="0">
                <a:solidFill>
                  <a:schemeClr val="bg1"/>
                </a:solidFill>
              </a:rPr>
              <a:t>– </a:t>
            </a:r>
            <a:r>
              <a:rPr lang="en-US" smtClean="0">
                <a:solidFill>
                  <a:schemeClr val="bg1"/>
                </a:solidFill>
              </a:rPr>
              <a:t>14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Preparation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As you look over the sample pages, you will see that the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/>
              <a:t>AOD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/>
              <a:t>Thesaurus</a:t>
            </a:r>
            <a:r>
              <a:rPr lang="en-US" dirty="0" smtClean="0">
                <a:solidFill>
                  <a:schemeClr val="bg1"/>
                </a:solidFill>
              </a:rPr>
              <a:t> is arranged in a meaningful hierarchy, which is shown on four levels: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0	Broad Outline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1	Detailed Outline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2	Quick Hierarchy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3	Annotated Hierarchy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3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Alcohol and Other Drug </a:t>
            </a:r>
            <a:r>
              <a:rPr lang="en-US" sz="3200" dirty="0" smtClean="0"/>
              <a:t>Thesaurus 2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6106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Navigation in the paper version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We will explore several topics</a:t>
            </a:r>
            <a:r>
              <a:rPr lang="en-US" smtClean="0">
                <a:solidFill>
                  <a:schemeClr val="bg1"/>
                </a:solidFill>
              </a:rPr>
              <a:t>, </a:t>
            </a:r>
            <a:r>
              <a:rPr lang="en-US" smtClean="0">
                <a:solidFill>
                  <a:schemeClr val="bg1"/>
                </a:solidFill>
              </a:rPr>
              <a:t>following three steps for </a:t>
            </a:r>
            <a:r>
              <a:rPr lang="en-US" dirty="0" smtClean="0">
                <a:solidFill>
                  <a:schemeClr val="bg1"/>
                </a:solidFill>
              </a:rPr>
              <a:t>each</a:t>
            </a:r>
          </a:p>
          <a:p>
            <a:pPr marL="457200" indent="-182880">
              <a:buFont typeface="+mj-lt"/>
              <a:buAutoNum type="arabicPeriod"/>
            </a:pPr>
            <a:r>
              <a:rPr lang="en-US" smtClean="0">
                <a:solidFill>
                  <a:schemeClr val="bg1"/>
                </a:solidFill>
              </a:rPr>
              <a:t>  </a:t>
            </a:r>
            <a:r>
              <a:rPr lang="en-US" smtClean="0">
                <a:solidFill>
                  <a:schemeClr val="bg1"/>
                </a:solidFill>
              </a:rPr>
              <a:t>start </a:t>
            </a:r>
            <a:r>
              <a:rPr lang="en-US" dirty="0" smtClean="0">
                <a:solidFill>
                  <a:schemeClr val="bg1"/>
                </a:solidFill>
              </a:rPr>
              <a:t>in the </a:t>
            </a:r>
            <a:r>
              <a:rPr lang="en-US" b="1" dirty="0">
                <a:solidFill>
                  <a:schemeClr val="bg1"/>
                </a:solidFill>
              </a:rPr>
              <a:t>Detailed </a:t>
            </a:r>
            <a:r>
              <a:rPr lang="en-US" b="1" dirty="0" smtClean="0">
                <a:solidFill>
                  <a:schemeClr val="bg1"/>
                </a:solidFill>
              </a:rPr>
              <a:t>Outline</a:t>
            </a:r>
            <a:r>
              <a:rPr lang="en-US" dirty="0" smtClean="0">
                <a:solidFill>
                  <a:schemeClr val="bg1"/>
                </a:solidFill>
              </a:rPr>
              <a:t> to get the broad picture</a:t>
            </a:r>
          </a:p>
          <a:p>
            <a:pPr marL="457200" indent="-182880">
              <a:buFont typeface="+mj-lt"/>
              <a:buAutoNum type="arabicPeriod"/>
            </a:pPr>
            <a:r>
              <a:rPr lang="en-US" smtClean="0">
                <a:solidFill>
                  <a:schemeClr val="bg1"/>
                </a:solidFill>
              </a:rPr>
              <a:t>  </a:t>
            </a:r>
            <a:r>
              <a:rPr lang="en-US" smtClean="0">
                <a:solidFill>
                  <a:schemeClr val="bg1"/>
                </a:solidFill>
              </a:rPr>
              <a:t>go </a:t>
            </a:r>
            <a:r>
              <a:rPr lang="en-US" dirty="0" smtClean="0">
                <a:solidFill>
                  <a:schemeClr val="bg1"/>
                </a:solidFill>
              </a:rPr>
              <a:t>to the </a:t>
            </a:r>
            <a:r>
              <a:rPr lang="en-US" b="1" dirty="0" smtClean="0">
                <a:solidFill>
                  <a:schemeClr val="bg1"/>
                </a:solidFill>
              </a:rPr>
              <a:t>Quick Hierarchy</a:t>
            </a:r>
            <a:r>
              <a:rPr lang="en-US" dirty="0" smtClean="0">
                <a:solidFill>
                  <a:schemeClr val="bg1"/>
                </a:solidFill>
              </a:rPr>
              <a:t> for a full look at </a:t>
            </a:r>
            <a:r>
              <a:rPr lang="en-US" smtClean="0">
                <a:solidFill>
                  <a:schemeClr val="bg1"/>
                </a:solidFill>
              </a:rPr>
              <a:t>the </a:t>
            </a:r>
            <a:r>
              <a:rPr lang="en-US" smtClean="0">
                <a:solidFill>
                  <a:schemeClr val="bg1"/>
                </a:solidFill>
              </a:rPr>
              <a:t>hierarchy</a:t>
            </a:r>
            <a:endParaRPr lang="en-US" dirty="0" smtClean="0">
              <a:solidFill>
                <a:schemeClr val="bg1"/>
              </a:solidFill>
            </a:endParaRPr>
          </a:p>
          <a:p>
            <a:pPr marL="457200" indent="-182880">
              <a:buFont typeface="+mj-lt"/>
              <a:buAutoNum type="arabicPeriod"/>
            </a:pPr>
            <a:r>
              <a:rPr lang="en-US" smtClean="0">
                <a:solidFill>
                  <a:schemeClr val="bg1"/>
                </a:solidFill>
              </a:rPr>
              <a:t>  </a:t>
            </a:r>
            <a:r>
              <a:rPr lang="en-US" smtClean="0">
                <a:solidFill>
                  <a:schemeClr val="bg1"/>
                </a:solidFill>
              </a:rPr>
              <a:t>go </a:t>
            </a:r>
            <a:r>
              <a:rPr lang="en-US" dirty="0" smtClean="0">
                <a:solidFill>
                  <a:schemeClr val="bg1"/>
                </a:solidFill>
              </a:rPr>
              <a:t>to the </a:t>
            </a:r>
            <a:r>
              <a:rPr lang="en-US" b="1" dirty="0" smtClean="0">
                <a:solidFill>
                  <a:schemeClr val="bg1"/>
                </a:solidFill>
              </a:rPr>
              <a:t>Annotated </a:t>
            </a:r>
            <a:r>
              <a:rPr lang="en-US" b="1" smtClean="0">
                <a:solidFill>
                  <a:schemeClr val="bg1"/>
                </a:solidFill>
              </a:rPr>
              <a:t>Hierarchy</a:t>
            </a: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smtClean="0">
                <a:solidFill>
                  <a:schemeClr val="bg1"/>
                </a:solidFill>
              </a:rPr>
              <a:t/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   to </a:t>
            </a:r>
            <a:r>
              <a:rPr lang="en-US" smtClean="0">
                <a:solidFill>
                  <a:schemeClr val="bg1"/>
                </a:solidFill>
              </a:rPr>
              <a:t>get </a:t>
            </a:r>
            <a:r>
              <a:rPr lang="en-US" smtClean="0">
                <a:solidFill>
                  <a:schemeClr val="bg1"/>
                </a:solidFill>
              </a:rPr>
              <a:t>detailed information </a:t>
            </a:r>
            <a:r>
              <a:rPr lang="en-US" dirty="0" smtClean="0">
                <a:solidFill>
                  <a:schemeClr val="bg1"/>
                </a:solidFill>
              </a:rPr>
              <a:t>on each descriptor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To keep your place at each level, insert three bookmarks as instructed in the following slides. Different colors may be helpful; you can cut a strip off three differently colored pages in the course packet.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16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Alcohol and Other Drug </a:t>
            </a:r>
            <a:r>
              <a:rPr lang="en-US" sz="3200" dirty="0" smtClean="0"/>
              <a:t>Thesaurus 3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305800" cy="5257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As you come to the beginning of the </a:t>
            </a:r>
          </a:p>
          <a:p>
            <a:pPr marL="0" indent="0" algn="ctr" eaLnBrk="1" hangingPunct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Detailed Outline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(13 sheets in after the blue sheet)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Insert Bookmark 1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Alcohol and Other Drug </a:t>
            </a:r>
            <a:r>
              <a:rPr lang="en-US" sz="3200" dirty="0" smtClean="0"/>
              <a:t>Thesaurus 4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305800" cy="5257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As you come to the beginning of the </a:t>
            </a:r>
          </a:p>
          <a:p>
            <a:pPr marL="0" indent="0" algn="ctr" eaLnBrk="1" hangingPunct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Quick Hierarchy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(4 more sheets)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Insert Bookmark 2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Alcohol and Other Drug </a:t>
            </a:r>
            <a:r>
              <a:rPr lang="en-US" sz="3200" dirty="0" smtClean="0"/>
              <a:t>Thesaurus 5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305800" cy="5257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As you come to the beginning of the </a:t>
            </a:r>
          </a:p>
          <a:p>
            <a:pPr marL="0" indent="0" algn="ctr" eaLnBrk="1" hangingPunct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Annotated Hierarchy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(7 more sheets)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Insert Bookmark 3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8458200" cy="137160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n-US" sz="3200" dirty="0"/>
              <a:t>Alcohol and Other Drug </a:t>
            </a:r>
            <a:r>
              <a:rPr lang="en-US" sz="3200" dirty="0" smtClean="0"/>
              <a:t>Thesaurus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3200" dirty="0" smtClean="0"/>
              <a:t>The logic of the AOD Thesaurus Hierarchy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971800"/>
            <a:ext cx="8153400" cy="3048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 few pages after the blue page for the AOD Thesaurus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find the </a:t>
            </a:r>
            <a:r>
              <a:rPr lang="en-US" i="1" dirty="0" smtClean="0">
                <a:solidFill>
                  <a:schemeClr val="bg1"/>
                </a:solidFill>
              </a:rPr>
              <a:t>Broad Outline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Now start the audio, 8 min.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15</a:t>
            </a:fld>
            <a:endParaRPr lang="en-US" dirty="0"/>
          </a:p>
        </p:txBody>
      </p:sp>
      <p:pic>
        <p:nvPicPr>
          <p:cNvPr id="3" name="UBLIS571DS-13.1-2Lecture13.1ExplorationOfKnowledgeOrganizationSystemsSlidesSlideN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0490" y="4038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3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8458200" cy="137160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n-US" sz="3200" dirty="0"/>
              <a:t>Alcohol and Other Drug </a:t>
            </a:r>
            <a:r>
              <a:rPr lang="en-US" sz="3200" dirty="0" smtClean="0"/>
              <a:t>Thesaurus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3200" dirty="0" smtClean="0"/>
              <a:t>EF route of administration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971800"/>
            <a:ext cx="8153400" cy="3048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Be sure to be at the Detailed </a:t>
            </a:r>
            <a:r>
              <a:rPr lang="en-US" smtClean="0">
                <a:solidFill>
                  <a:schemeClr val="bg1"/>
                </a:solidFill>
              </a:rPr>
              <a:t>Outline</a:t>
            </a:r>
            <a:r>
              <a:rPr lang="en-US" smtClean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looking </a:t>
            </a:r>
            <a:r>
              <a:rPr lang="en-US" dirty="0" smtClean="0">
                <a:solidFill>
                  <a:schemeClr val="bg1"/>
                </a:solidFill>
              </a:rPr>
              <a:t>at </a:t>
            </a:r>
            <a:r>
              <a:rPr lang="en-US" b="1" dirty="0" smtClean="0">
                <a:solidFill>
                  <a:schemeClr val="bg1"/>
                </a:solidFill>
              </a:rPr>
              <a:t>EF </a:t>
            </a:r>
            <a:r>
              <a:rPr lang="en-US" b="1" i="1" dirty="0" smtClean="0">
                <a:solidFill>
                  <a:schemeClr val="bg1"/>
                </a:solidFill>
              </a:rPr>
              <a:t>route of administration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Now start the audio, 10 min.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16</a:t>
            </a:fld>
            <a:endParaRPr lang="en-US" dirty="0"/>
          </a:p>
        </p:txBody>
      </p:sp>
      <p:pic>
        <p:nvPicPr>
          <p:cNvPr id="2" name="UBLIS571DS-13.1-2Lecture13.1ExplorationOfKnowledgeOrganizationSystemsSlidesSlideN1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5620" y="42625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1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8458200" cy="137160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n-US" sz="3200" dirty="0"/>
              <a:t>Alcohol and Other Drug </a:t>
            </a:r>
            <a:r>
              <a:rPr lang="en-US" sz="3200" dirty="0" smtClean="0"/>
              <a:t>Thesaurus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3200" dirty="0" smtClean="0"/>
              <a:t>FK learning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971800"/>
            <a:ext cx="8153400" cy="3048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Be sure to be at the Detailed </a:t>
            </a:r>
            <a:r>
              <a:rPr lang="en-US">
                <a:solidFill>
                  <a:schemeClr val="bg1"/>
                </a:solidFill>
              </a:rPr>
              <a:t>Outline</a:t>
            </a:r>
            <a:r>
              <a:rPr lang="en-US" smtClean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looking </a:t>
            </a:r>
            <a:r>
              <a:rPr lang="en-US" dirty="0">
                <a:solidFill>
                  <a:schemeClr val="bg1"/>
                </a:solidFill>
              </a:rPr>
              <a:t>at </a:t>
            </a:r>
            <a:r>
              <a:rPr lang="en-US" b="1" dirty="0" smtClean="0">
                <a:solidFill>
                  <a:schemeClr val="bg1"/>
                </a:solidFill>
              </a:rPr>
              <a:t>FK </a:t>
            </a:r>
            <a:r>
              <a:rPr lang="en-US" b="1" i="1" dirty="0" smtClean="0">
                <a:solidFill>
                  <a:schemeClr val="bg1"/>
                </a:solidFill>
              </a:rPr>
              <a:t>learning</a:t>
            </a:r>
            <a:endParaRPr lang="en-US" b="1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Now start the </a:t>
            </a:r>
            <a:r>
              <a:rPr lang="en-US" dirty="0" smtClean="0">
                <a:solidFill>
                  <a:schemeClr val="bg1"/>
                </a:solidFill>
              </a:rPr>
              <a:t>audio, 5 </a:t>
            </a:r>
            <a:r>
              <a:rPr lang="en-US" dirty="0">
                <a:solidFill>
                  <a:schemeClr val="bg1"/>
                </a:solidFill>
              </a:rPr>
              <a:t>min.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17</a:t>
            </a:fld>
            <a:endParaRPr lang="en-US" dirty="0"/>
          </a:p>
        </p:txBody>
      </p:sp>
      <p:pic>
        <p:nvPicPr>
          <p:cNvPr id="2" name="UBLIS571DS-13.1-2Lecture13.1ExplorationOfKnowledgeOrganizationSystemsSlidesSlideN13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4068" y="42158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8458200" cy="137160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n-US" sz="3200" dirty="0"/>
              <a:t>Alcohol and Other Drug </a:t>
            </a:r>
            <a:r>
              <a:rPr lang="en-US" sz="3200" dirty="0" smtClean="0"/>
              <a:t>Thesaurus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3200" dirty="0" smtClean="0"/>
              <a:t>HZ psychosocial treatment method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971800"/>
            <a:ext cx="8686800" cy="3048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Be sure to be at the </a:t>
            </a:r>
            <a:r>
              <a:rPr lang="en-US" dirty="0" smtClean="0">
                <a:solidFill>
                  <a:schemeClr val="bg1"/>
                </a:solidFill>
              </a:rPr>
              <a:t>Quick </a:t>
            </a:r>
            <a:r>
              <a:rPr lang="en-US" smtClean="0">
                <a:solidFill>
                  <a:schemeClr val="bg1"/>
                </a:solidFill>
              </a:rPr>
              <a:t>Hierarchy</a:t>
            </a:r>
            <a:r>
              <a:rPr lang="en-US" smtClean="0">
                <a:solidFill>
                  <a:schemeClr val="bg1"/>
                </a:solidFill>
              </a:rPr>
              <a:t>, </a:t>
            </a: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looking </a:t>
            </a:r>
            <a:r>
              <a:rPr lang="en-US" dirty="0">
                <a:solidFill>
                  <a:schemeClr val="bg1"/>
                </a:solidFill>
              </a:rPr>
              <a:t>at </a:t>
            </a:r>
            <a:r>
              <a:rPr lang="en-US" b="1" dirty="0"/>
              <a:t>HZ </a:t>
            </a:r>
            <a:r>
              <a:rPr lang="en-US" b="1" i="1" dirty="0"/>
              <a:t>psychosocial treatment </a:t>
            </a:r>
            <a:r>
              <a:rPr lang="en-US" b="1" i="1" dirty="0" smtClean="0"/>
              <a:t>method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dirty="0" smtClean="0"/>
              <a:t>(the Detailed Outline for H is not included in the sample pages)</a:t>
            </a:r>
            <a:endParaRPr lang="en-US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Now start the </a:t>
            </a:r>
            <a:r>
              <a:rPr lang="en-US" dirty="0" smtClean="0">
                <a:solidFill>
                  <a:schemeClr val="bg1"/>
                </a:solidFill>
              </a:rPr>
              <a:t>audio, 7 </a:t>
            </a:r>
            <a:r>
              <a:rPr lang="en-US" dirty="0">
                <a:solidFill>
                  <a:schemeClr val="bg1"/>
                </a:solidFill>
              </a:rPr>
              <a:t>min.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18</a:t>
            </a:fld>
            <a:endParaRPr lang="en-US" dirty="0"/>
          </a:p>
        </p:txBody>
      </p:sp>
      <p:pic>
        <p:nvPicPr>
          <p:cNvPr id="2" name="UBLIS571DS-13.1-2Lecture13.1ExplorationOfKnowledgeOrganizationSystemsSlidesSlideN1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6503" y="4540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8458200" cy="137160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n-US" sz="3200" dirty="0"/>
              <a:t>Alcohol and Other Drug </a:t>
            </a:r>
            <a:r>
              <a:rPr lang="en-US" sz="3200" dirty="0" smtClean="0"/>
              <a:t>Thesaurus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2400" dirty="0" smtClean="0"/>
              <a:t>J prevention</a:t>
            </a:r>
            <a:r>
              <a:rPr lang="en-US" sz="2400" dirty="0"/>
              <a:t>, treatment, and maintenance. health care </a:t>
            </a:r>
            <a:r>
              <a:rPr lang="en-US" sz="3200" dirty="0"/>
              <a:t>  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971800"/>
            <a:ext cx="8153400" cy="3048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Be sure to be at the </a:t>
            </a:r>
            <a:r>
              <a:rPr lang="en-US" b="1" dirty="0" smtClean="0">
                <a:solidFill>
                  <a:schemeClr val="bg1"/>
                </a:solidFill>
              </a:rPr>
              <a:t>Annotated </a:t>
            </a:r>
            <a:r>
              <a:rPr lang="en-US" b="1">
                <a:solidFill>
                  <a:schemeClr val="bg1"/>
                </a:solidFill>
              </a:rPr>
              <a:t>Hierarchy</a:t>
            </a:r>
            <a:r>
              <a:rPr lang="en-US" smtClean="0">
                <a:solidFill>
                  <a:schemeClr val="bg1"/>
                </a:solidFill>
              </a:rPr>
              <a:t>, looking </a:t>
            </a:r>
            <a:r>
              <a:rPr lang="en-US">
                <a:solidFill>
                  <a:schemeClr val="bg1"/>
                </a:solidFill>
              </a:rPr>
              <a:t>at </a:t>
            </a:r>
            <a:endParaRPr lang="en-US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smtClean="0"/>
              <a:t>J </a:t>
            </a:r>
            <a:r>
              <a:rPr lang="en-US" b="1" i="1" dirty="0"/>
              <a:t>prevention, treatment, and maintenance. </a:t>
            </a:r>
            <a:r>
              <a:rPr lang="en-US" b="1" i="1"/>
              <a:t>health </a:t>
            </a:r>
            <a:r>
              <a:rPr lang="en-US" b="1" i="1" smtClean="0"/>
              <a:t>care</a:t>
            </a:r>
            <a:endParaRPr lang="en-US" i="1"/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Look at the scope note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Now start the </a:t>
            </a:r>
            <a:r>
              <a:rPr lang="en-US" dirty="0" smtClean="0">
                <a:solidFill>
                  <a:schemeClr val="bg1"/>
                </a:solidFill>
              </a:rPr>
              <a:t>audio, 2 </a:t>
            </a:r>
            <a:r>
              <a:rPr lang="en-US" dirty="0">
                <a:solidFill>
                  <a:schemeClr val="bg1"/>
                </a:solidFill>
              </a:rPr>
              <a:t>min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19</a:t>
            </a:fld>
            <a:endParaRPr lang="en-US" dirty="0"/>
          </a:p>
        </p:txBody>
      </p:sp>
      <p:pic>
        <p:nvPicPr>
          <p:cNvPr id="2" name="UBLIS571DS-13.1-2Lecture13.1ExplorationOfKnowledgeOrganizationSystemsSlidesSlideN1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8743" y="47803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5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8458200" cy="137160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n-US" sz="3200" dirty="0"/>
              <a:t>Alcohol and Other Drug </a:t>
            </a:r>
            <a:r>
              <a:rPr lang="en-US" sz="3200" dirty="0" smtClean="0"/>
              <a:t>Thesaurus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3200" dirty="0" smtClean="0"/>
              <a:t>T </a:t>
            </a:r>
            <a:r>
              <a:rPr lang="en-US" sz="3200" dirty="0"/>
              <a:t>d</a:t>
            </a:r>
            <a:r>
              <a:rPr lang="en-US" sz="3200" dirty="0" smtClean="0"/>
              <a:t>emographic characteristics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971800"/>
            <a:ext cx="8153400" cy="3048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Be sure to be at the </a:t>
            </a:r>
            <a:r>
              <a:rPr lang="en-US">
                <a:solidFill>
                  <a:schemeClr val="bg1"/>
                </a:solidFill>
              </a:rPr>
              <a:t>Detailed </a:t>
            </a:r>
            <a:r>
              <a:rPr lang="en-US" smtClean="0">
                <a:solidFill>
                  <a:schemeClr val="bg1"/>
                </a:solidFill>
              </a:rPr>
              <a:t>Outline,</a:t>
            </a: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looking </a:t>
            </a:r>
            <a:r>
              <a:rPr lang="en-US" dirty="0">
                <a:solidFill>
                  <a:schemeClr val="bg1"/>
                </a:solidFill>
              </a:rPr>
              <a:t>at </a:t>
            </a:r>
            <a:r>
              <a:rPr lang="en-US" b="1" dirty="0" smtClean="0">
                <a:solidFill>
                  <a:schemeClr val="bg1"/>
                </a:solidFill>
              </a:rPr>
              <a:t>T </a:t>
            </a:r>
            <a:r>
              <a:rPr lang="en-US" b="1" i="1" dirty="0"/>
              <a:t>demographic characteristics</a:t>
            </a:r>
            <a:endParaRPr lang="en-US" b="1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Now start the </a:t>
            </a:r>
            <a:r>
              <a:rPr lang="en-US" dirty="0" smtClean="0">
                <a:solidFill>
                  <a:schemeClr val="bg1"/>
                </a:solidFill>
              </a:rPr>
              <a:t>audio, 4 </a:t>
            </a:r>
            <a:r>
              <a:rPr lang="en-US" dirty="0">
                <a:solidFill>
                  <a:schemeClr val="bg1"/>
                </a:solidFill>
              </a:rPr>
              <a:t>min.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20</a:t>
            </a:fld>
            <a:endParaRPr lang="en-US" dirty="0"/>
          </a:p>
        </p:txBody>
      </p:sp>
      <p:pic>
        <p:nvPicPr>
          <p:cNvPr id="2" name="UBLIS571DS-13.1-2Lecture13.1ExplorationOfKnowledgeOrganizationSystemsSlidesSlideN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0295" y="4225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8458200" cy="137160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n-US" sz="3200" dirty="0"/>
              <a:t>Alcohol and Other Drug </a:t>
            </a:r>
            <a:r>
              <a:rPr lang="en-US" sz="3200" dirty="0" smtClean="0"/>
              <a:t>Thesaurus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3200" dirty="0" smtClean="0"/>
              <a:t>Y/Z chemical substances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971800"/>
            <a:ext cx="8153400" cy="3048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Be sure to be at the Detailed </a:t>
            </a:r>
            <a:r>
              <a:rPr lang="en-US">
                <a:solidFill>
                  <a:schemeClr val="bg1"/>
                </a:solidFill>
              </a:rPr>
              <a:t>Outline</a:t>
            </a:r>
            <a:r>
              <a:rPr lang="en-US" smtClean="0">
                <a:solidFill>
                  <a:schemeClr val="bg1"/>
                </a:solidFill>
              </a:rPr>
              <a:t>, looking </a:t>
            </a:r>
            <a:r>
              <a:rPr lang="en-US">
                <a:solidFill>
                  <a:schemeClr val="bg1"/>
                </a:solidFill>
              </a:rPr>
              <a:t>at </a:t>
            </a:r>
            <a:endParaRPr lang="en-US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smtClean="0">
                <a:solidFill>
                  <a:schemeClr val="bg1"/>
                </a:solidFill>
              </a:rPr>
              <a:t>Y </a:t>
            </a:r>
            <a:r>
              <a:rPr lang="en-US" b="1" i="1" dirty="0" smtClean="0"/>
              <a:t>chemical substances </a:t>
            </a:r>
            <a:r>
              <a:rPr lang="en-US" b="1" i="1" smtClean="0"/>
              <a:t>by </a:t>
            </a:r>
            <a:r>
              <a:rPr lang="en-US" b="1" i="1" smtClean="0"/>
              <a:t>function     </a:t>
            </a:r>
            <a:r>
              <a:rPr lang="en-US" smtClean="0"/>
              <a:t>and</a:t>
            </a:r>
            <a:r>
              <a:rPr lang="en-US" b="1" i="1" smtClean="0"/>
              <a:t/>
            </a:r>
            <a:br>
              <a:rPr lang="en-US" b="1" i="1" smtClean="0"/>
            </a:br>
            <a:r>
              <a:rPr lang="en-US" b="1" smtClean="0">
                <a:solidFill>
                  <a:schemeClr val="bg1"/>
                </a:solidFill>
              </a:rPr>
              <a:t>Z </a:t>
            </a:r>
            <a:r>
              <a:rPr lang="en-US" b="1" i="1" dirty="0"/>
              <a:t>chemical substances by </a:t>
            </a:r>
            <a:r>
              <a:rPr lang="en-US" b="1" i="1" dirty="0" smtClean="0"/>
              <a:t>structure</a:t>
            </a:r>
            <a:endParaRPr lang="en-US" b="1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Now start the </a:t>
            </a:r>
            <a:r>
              <a:rPr lang="en-US" dirty="0" smtClean="0">
                <a:solidFill>
                  <a:schemeClr val="bg1"/>
                </a:solidFill>
              </a:rPr>
              <a:t>audio, 10 </a:t>
            </a:r>
            <a:r>
              <a:rPr lang="en-US" dirty="0">
                <a:solidFill>
                  <a:schemeClr val="bg1"/>
                </a:solidFill>
              </a:rPr>
              <a:t>min.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21</a:t>
            </a:fld>
            <a:endParaRPr lang="en-US" dirty="0"/>
          </a:p>
        </p:txBody>
      </p:sp>
      <p:pic>
        <p:nvPicPr>
          <p:cNvPr id="2" name="UBLIS571DS-13.1-2Lecture13.1ExplorationOfKnowledgeOrganizationSystemsSlidesSlideN1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0295" y="45300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7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137160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n-US" sz="3200" dirty="0"/>
              <a:t>Alcohol and Other Drug </a:t>
            </a:r>
            <a:r>
              <a:rPr lang="en-US" sz="3200" dirty="0" smtClean="0"/>
              <a:t>Thesaurus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3200" dirty="0" smtClean="0"/>
              <a:t>Concluding remarks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1534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Take-home points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Design the structure of a faceted classification and of the hierarchy within each facet to </a:t>
            </a:r>
          </a:p>
          <a:p>
            <a:pPr lvl="1"/>
            <a:r>
              <a:rPr lang="en-US" sz="1800" b="1" dirty="0" smtClean="0">
                <a:solidFill>
                  <a:schemeClr val="bg1"/>
                </a:solidFill>
              </a:rPr>
              <a:t>capture the structure of a domain</a:t>
            </a:r>
          </a:p>
          <a:p>
            <a:pPr lvl="1"/>
            <a:r>
              <a:rPr lang="en-US" sz="1800" b="1" dirty="0" smtClean="0">
                <a:solidFill>
                  <a:schemeClr val="bg1"/>
                </a:solidFill>
              </a:rPr>
              <a:t>clarify the structure of the domain for the user</a:t>
            </a:r>
            <a:r>
              <a:rPr lang="en-US" sz="1800" dirty="0" smtClean="0">
                <a:solidFill>
                  <a:schemeClr val="bg1"/>
                </a:solidFill>
              </a:rPr>
              <a:t>, assist the user in making sense and making meaning.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There are facets everywhere.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Importance of facets in creating a logical structure. 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Facets at several levels in the hierarchy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Importance of good definitions</a:t>
            </a:r>
            <a:r>
              <a:rPr lang="en-US" sz="1800" dirty="0" smtClean="0">
                <a:solidFill>
                  <a:schemeClr val="bg1"/>
                </a:solidFill>
              </a:rPr>
              <a:t> to assist users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Importance of good examples</a:t>
            </a:r>
            <a:r>
              <a:rPr lang="en-US" sz="1800" dirty="0" smtClean="0">
                <a:solidFill>
                  <a:schemeClr val="bg1"/>
                </a:solidFill>
              </a:rPr>
              <a:t> to help users </a:t>
            </a:r>
            <a:r>
              <a:rPr lang="en-US" sz="1800" smtClean="0">
                <a:solidFill>
                  <a:schemeClr val="bg1"/>
                </a:solidFill>
              </a:rPr>
              <a:t>understand </a:t>
            </a:r>
            <a:r>
              <a:rPr lang="en-US" sz="1800" smtClean="0">
                <a:solidFill>
                  <a:schemeClr val="bg1"/>
                </a:solidFill>
              </a:rPr>
              <a:t/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>(</a:t>
            </a:r>
            <a:r>
              <a:rPr lang="en-US" sz="1800" dirty="0" smtClean="0">
                <a:solidFill>
                  <a:schemeClr val="bg1"/>
                </a:solidFill>
              </a:rPr>
              <a:t>unfortunately not shown in the AOD </a:t>
            </a:r>
            <a:r>
              <a:rPr lang="en-US" sz="1800" smtClean="0">
                <a:solidFill>
                  <a:schemeClr val="bg1"/>
                </a:solidFill>
              </a:rPr>
              <a:t>Thesaurus</a:t>
            </a:r>
            <a:r>
              <a:rPr lang="en-US" sz="1800" smtClean="0">
                <a:solidFill>
                  <a:schemeClr val="bg1"/>
                </a:solidFill>
              </a:rPr>
              <a:t>)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8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Alcohol and Other Drug Thesaurus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153400" cy="4114800"/>
          </a:xfrm>
        </p:spPr>
        <p:txBody>
          <a:bodyPr/>
          <a:lstStyle/>
          <a:p>
            <a:pPr marL="0" lvl="0" indent="0">
              <a:buNone/>
            </a:pPr>
            <a:r>
              <a:rPr lang="en-US" b="1" smtClean="0">
                <a:solidFill>
                  <a:srgbClr val="FFFFFF"/>
                </a:solidFill>
              </a:rPr>
              <a:t>Reflect</a:t>
            </a:r>
            <a:endParaRPr lang="en-US" b="1">
              <a:solidFill>
                <a:srgbClr val="FFFFFF"/>
              </a:solidFill>
            </a:endParaRP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What is new or interesting about this scheme?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Could you use this scheme in your future job?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For what purpose?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If you had a similar scheme in a different subject area,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could you use it?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How could the scheme be improved?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1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Blank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804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192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Medical Subject Headings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667000"/>
            <a:ext cx="8153400" cy="2590800"/>
          </a:xfrm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en-US" sz="2000">
                <a:solidFill>
                  <a:schemeClr val="bg1"/>
                </a:solidFill>
              </a:rPr>
              <a:t>Reading 13.1 </a:t>
            </a:r>
            <a:r>
              <a:rPr lang="en-US" sz="2000" smtClean="0">
                <a:solidFill>
                  <a:srgbClr val="FFFFFF"/>
                </a:solidFill>
              </a:rPr>
              <a:t>p</a:t>
            </a:r>
            <a:r>
              <a:rPr lang="en-US" sz="2000">
                <a:solidFill>
                  <a:srgbClr val="FFFFFF"/>
                </a:solidFill>
              </a:rPr>
              <a:t>. </a:t>
            </a:r>
            <a:r>
              <a:rPr lang="en-US" sz="2000" smtClean="0">
                <a:solidFill>
                  <a:srgbClr val="FFFFFF"/>
                </a:solidFill>
              </a:rPr>
              <a:t>145. </a:t>
            </a:r>
            <a:br>
              <a:rPr lang="en-US" sz="2000" smtClean="0">
                <a:solidFill>
                  <a:srgbClr val="FFFFFF"/>
                </a:solidFill>
              </a:rPr>
            </a:br>
            <a:r>
              <a:rPr lang="en-US" sz="2000" smtClean="0">
                <a:solidFill>
                  <a:srgbClr val="FFFFFF"/>
                </a:solidFill>
              </a:rPr>
              <a:t>Read </a:t>
            </a:r>
            <a:r>
              <a:rPr lang="en-US" sz="2000">
                <a:solidFill>
                  <a:srgbClr val="FFFFFF"/>
                </a:solidFill>
              </a:rPr>
              <a:t>the blue sheet. Look over the scheme and think about it: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     	What is its purpose?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     	What is its structure?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get a good sense of the structure and nature of the scheme.</a:t>
            </a:r>
          </a:p>
          <a:p>
            <a:pPr marL="0" lvl="0" indent="0">
              <a:spcBef>
                <a:spcPts val="240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Start the audio  (7 min)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Audio 7 min.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25</a:t>
            </a:fld>
            <a:endParaRPr lang="en-US" dirty="0"/>
          </a:p>
        </p:txBody>
      </p:sp>
      <p:pic>
        <p:nvPicPr>
          <p:cNvPr id="2" name="UBLIS571DS-13.1-2Lecture13.1ExplorationOfKnowledgeOrganizationSystemsSlidesSlide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47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192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Medical Subject Headings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153400" cy="2590800"/>
          </a:xfrm>
        </p:spPr>
        <p:txBody>
          <a:bodyPr/>
          <a:lstStyle/>
          <a:p>
            <a:pPr marL="0" lvl="0" indent="0">
              <a:buNone/>
            </a:pPr>
            <a:r>
              <a:rPr lang="en-US" b="1">
                <a:solidFill>
                  <a:srgbClr val="FFFFFF"/>
                </a:solidFill>
              </a:rPr>
              <a:t>Reflect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What is new or interesting about this scheme?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Could you use this scheme in your future job?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For what purpose?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If you had a similar scheme in a different subject area,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could you use it?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How could the scheme be improved?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5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Art and Architecture Thesaurus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153400" cy="3962400"/>
          </a:xfrm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en-US" sz="2000">
                <a:solidFill>
                  <a:schemeClr val="bg1"/>
                </a:solidFill>
              </a:rPr>
              <a:t>Reading 13.1 </a:t>
            </a:r>
            <a:r>
              <a:rPr lang="en-US" sz="2000" smtClean="0">
                <a:solidFill>
                  <a:srgbClr val="FFFFFF"/>
                </a:solidFill>
              </a:rPr>
              <a:t>p</a:t>
            </a:r>
            <a:r>
              <a:rPr lang="en-US" sz="2000">
                <a:solidFill>
                  <a:srgbClr val="FFFFFF"/>
                </a:solidFill>
              </a:rPr>
              <a:t>. </a:t>
            </a:r>
            <a:r>
              <a:rPr lang="en-US" sz="2000" smtClean="0">
                <a:solidFill>
                  <a:srgbClr val="FFFFFF"/>
                </a:solidFill>
              </a:rPr>
              <a:t>167. 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US" sz="2000" smtClean="0">
                <a:solidFill>
                  <a:srgbClr val="FFFFFF"/>
                </a:solidFill>
              </a:rPr>
              <a:t>Read </a:t>
            </a:r>
            <a:r>
              <a:rPr lang="en-US" sz="2000">
                <a:solidFill>
                  <a:srgbClr val="FFFFFF"/>
                </a:solidFill>
              </a:rPr>
              <a:t>the blue sheet. Look over the scheme and think about it: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     	What is its purpose?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     	What is its structure?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get a good sense of the structure and nature of the scheme.</a:t>
            </a:r>
          </a:p>
          <a:p>
            <a:pPr marL="0" lvl="0" indent="0">
              <a:spcBef>
                <a:spcPts val="2400"/>
              </a:spcBef>
              <a:buNone/>
            </a:pPr>
            <a:endParaRPr lang="en-US" sz="2000" smtClean="0">
              <a:solidFill>
                <a:srgbClr val="FFFFFF"/>
              </a:solidFill>
            </a:endParaRPr>
          </a:p>
          <a:p>
            <a:pPr marL="0" lvl="0" indent="0">
              <a:spcBef>
                <a:spcPts val="2400"/>
              </a:spcBef>
              <a:buNone/>
            </a:pPr>
            <a:r>
              <a:rPr lang="en-US" sz="2000" smtClean="0">
                <a:solidFill>
                  <a:srgbClr val="FFFFFF"/>
                </a:solidFill>
              </a:rPr>
              <a:t>Start </a:t>
            </a:r>
            <a:r>
              <a:rPr lang="en-US" sz="2000">
                <a:solidFill>
                  <a:srgbClr val="FFFFFF"/>
                </a:solidFill>
              </a:rPr>
              <a:t>the </a:t>
            </a:r>
            <a:r>
              <a:rPr lang="en-US" sz="2000">
                <a:solidFill>
                  <a:srgbClr val="FFFFFF"/>
                </a:solidFill>
              </a:rPr>
              <a:t>audio  </a:t>
            </a:r>
            <a:r>
              <a:rPr lang="en-US" sz="2000" smtClean="0">
                <a:solidFill>
                  <a:srgbClr val="FFFFFF"/>
                </a:solidFill>
              </a:rPr>
              <a:t>(6 </a:t>
            </a:r>
            <a:r>
              <a:rPr lang="en-US" sz="2000">
                <a:solidFill>
                  <a:srgbClr val="FFFFFF"/>
                </a:solidFill>
              </a:rPr>
              <a:t>min)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27</a:t>
            </a:fld>
            <a:endParaRPr lang="en-US" dirty="0"/>
          </a:p>
        </p:txBody>
      </p:sp>
      <p:pic>
        <p:nvPicPr>
          <p:cNvPr id="2" name="UBLIS571DS-13.1-2Lecture13.1ExplorationOfKnowledgeOrganizationSystemsSlidesSlide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1800" y="4474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Art and Architecture Thesaurus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153400" cy="4343400"/>
          </a:xfrm>
        </p:spPr>
        <p:txBody>
          <a:bodyPr/>
          <a:lstStyle/>
          <a:p>
            <a:pPr marL="0" lvl="0" indent="0">
              <a:buNone/>
            </a:pPr>
            <a:r>
              <a:rPr lang="en-US" b="1">
                <a:solidFill>
                  <a:srgbClr val="FFFFFF"/>
                </a:solidFill>
              </a:rPr>
              <a:t>Reflect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What is new or interesting about this scheme?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Could you use this scheme in your future job?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For what purpose?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If you had a similar scheme in a different subject area,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could you use it?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How could the scheme be improved?</a:t>
            </a: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61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WordNet </a:t>
            </a:r>
            <a:r>
              <a:rPr lang="en-US" sz="3200"/>
              <a:t>Lexical </a:t>
            </a:r>
            <a:r>
              <a:rPr lang="en-US" sz="3200" smtClean="0"/>
              <a:t>Database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343400"/>
          </a:xfrm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en-US" sz="2000">
                <a:solidFill>
                  <a:schemeClr val="bg1"/>
                </a:solidFill>
              </a:rPr>
              <a:t>Reading 13.1</a:t>
            </a:r>
            <a:r>
              <a:rPr lang="en-US" sz="2000" smtClean="0">
                <a:solidFill>
                  <a:srgbClr val="FFFFFF"/>
                </a:solidFill>
              </a:rPr>
              <a:t>. 185</a:t>
            </a:r>
            <a:r>
              <a:rPr lang="en-US" sz="2000">
                <a:solidFill>
                  <a:srgbClr val="FFFFFF"/>
                </a:solidFill>
              </a:rPr>
              <a:t>. </a:t>
            </a:r>
            <a:r>
              <a:rPr lang="en-US" sz="2000" smtClean="0">
                <a:solidFill>
                  <a:srgbClr val="FFFFFF"/>
                </a:solidFill>
              </a:rPr>
              <a:t/>
            </a:r>
            <a:br>
              <a:rPr lang="en-US" sz="2000" smtClean="0">
                <a:solidFill>
                  <a:srgbClr val="FFFFFF"/>
                </a:solidFill>
              </a:rPr>
            </a:br>
            <a:r>
              <a:rPr lang="en-US" sz="2000" smtClean="0">
                <a:solidFill>
                  <a:srgbClr val="FFFFFF"/>
                </a:solidFill>
              </a:rPr>
              <a:t>Read </a:t>
            </a:r>
            <a:r>
              <a:rPr lang="en-US" sz="2000">
                <a:solidFill>
                  <a:srgbClr val="FFFFFF"/>
                </a:solidFill>
              </a:rPr>
              <a:t>the blue sheet. Look over the scheme and think about it: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     	What is its purpose?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     	What is its structure?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get a good sense of the structure and nature of the scheme.</a:t>
            </a:r>
          </a:p>
          <a:p>
            <a:pPr marL="0" lvl="0" indent="0">
              <a:spcBef>
                <a:spcPts val="2400"/>
              </a:spcBef>
              <a:buNone/>
            </a:pPr>
            <a:endParaRPr lang="en-US" sz="2000" smtClean="0">
              <a:solidFill>
                <a:srgbClr val="FFFFFF"/>
              </a:solidFill>
            </a:endParaRPr>
          </a:p>
          <a:p>
            <a:pPr marL="0" lvl="0" indent="0">
              <a:spcBef>
                <a:spcPts val="2400"/>
              </a:spcBef>
              <a:buNone/>
            </a:pPr>
            <a:r>
              <a:rPr lang="en-US" sz="2000" smtClean="0">
                <a:solidFill>
                  <a:srgbClr val="FFFFFF"/>
                </a:solidFill>
              </a:rPr>
              <a:t>Start </a:t>
            </a:r>
            <a:r>
              <a:rPr lang="en-US" sz="2000">
                <a:solidFill>
                  <a:srgbClr val="FFFFFF"/>
                </a:solidFill>
              </a:rPr>
              <a:t>the </a:t>
            </a:r>
            <a:r>
              <a:rPr lang="en-US" sz="2000">
                <a:solidFill>
                  <a:srgbClr val="FFFFFF"/>
                </a:solidFill>
              </a:rPr>
              <a:t>audio  </a:t>
            </a:r>
            <a:r>
              <a:rPr lang="en-US" sz="2000" smtClean="0">
                <a:solidFill>
                  <a:srgbClr val="FFFFFF"/>
                </a:solidFill>
              </a:rPr>
              <a:t>(5 </a:t>
            </a:r>
            <a:r>
              <a:rPr lang="en-US" sz="2000">
                <a:solidFill>
                  <a:srgbClr val="FFFFFF"/>
                </a:solidFill>
              </a:rPr>
              <a:t>min)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29</a:t>
            </a:fld>
            <a:endParaRPr lang="en-US" dirty="0"/>
          </a:p>
        </p:txBody>
      </p:sp>
      <p:pic>
        <p:nvPicPr>
          <p:cNvPr id="2" name="UBLIS571DS-13.1-2Lecture13.1ExplorationOfKnowledgeOrganizationSystemsSlidesSlide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1999" y="3948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228404"/>
              </p:ext>
            </p:extLst>
          </p:nvPr>
        </p:nvGraphicFramePr>
        <p:xfrm>
          <a:off x="152400" y="990600"/>
          <a:ext cx="4267199" cy="4572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438400"/>
                <a:gridCol w="1219200"/>
                <a:gridCol w="609599"/>
              </a:tblGrid>
              <a:tr h="42672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/>
                        <a:t>Introduction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4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min</a:t>
                      </a: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pc="-1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Bloom's Taxonomy for Learning p5</a:t>
                      </a:r>
                      <a:endParaRPr lang="en-US" sz="1200" spc="-1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5 - 6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 min</a:t>
                      </a: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/>
                        <a:t>Standard Occupational Classification (SOC) p13</a:t>
                      </a:r>
                      <a:r>
                        <a:rPr lang="en-US" sz="1200" baseline="0" smtClean="0"/>
                        <a:t> 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8288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7 - 8</a:t>
                      </a: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min</a:t>
                      </a: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2286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/>
                        <a:t>Alcohol and Other Drug Thesaurus  p21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 9 - 23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 min</a:t>
                      </a: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/>
                        <a:t>Medical Subject Headings p145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 25</a:t>
                      </a: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- 26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 min</a:t>
                      </a: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pc="-50" smtClean="0"/>
                        <a:t>Art and Architecture Thesaurus</a:t>
                      </a:r>
                      <a:r>
                        <a:rPr lang="en-US" sz="1200" spc="-50" baseline="0" smtClean="0"/>
                        <a:t> p167</a:t>
                      </a:r>
                      <a:endParaRPr lang="en-US" sz="1200" spc="-5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27</a:t>
                      </a: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- 28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min</a:t>
                      </a: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552723"/>
              </p:ext>
            </p:extLst>
          </p:nvPr>
        </p:nvGraphicFramePr>
        <p:xfrm>
          <a:off x="4724400" y="990600"/>
          <a:ext cx="4267199" cy="4572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362199"/>
                <a:gridCol w="1143000"/>
                <a:gridCol w="762000"/>
              </a:tblGrid>
              <a:tr h="42672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/>
                        <a:t>WordNet Lexical </a:t>
                      </a:r>
                      <a:r>
                        <a:rPr lang="en-US" sz="1200" smtClean="0"/>
                        <a:t>Database p185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</a:t>
                      </a:r>
                      <a:r>
                        <a:rPr lang="en-US" sz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29</a:t>
                      </a: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- 30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min</a:t>
                      </a: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/>
                        <a:t>CYC Ontology</a:t>
                      </a:r>
                      <a:r>
                        <a:rPr lang="en-US" sz="1200" b="0" smtClean="0"/>
                        <a:t> p203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31 - 32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12min</a:t>
                      </a: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/>
                        <a:t>schema.org                         p211</a:t>
                      </a:r>
                      <a:br>
                        <a:rPr lang="en-US" sz="1200" smtClean="0"/>
                      </a:br>
                      <a:r>
                        <a:rPr lang="en-US" sz="1200" smtClean="0"/>
                        <a:t>Entity Types (classes)</a:t>
                      </a:r>
                      <a:br>
                        <a:rPr lang="en-US" sz="1200" smtClean="0"/>
                      </a:br>
                      <a:r>
                        <a:rPr lang="en-US" sz="1200" smtClean="0"/>
                        <a:t>and relationship types (properties)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33- 34</a:t>
                      </a:r>
                    </a:p>
                  </a:txBody>
                  <a:tcPr marL="73152" marR="7315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15min</a:t>
                      </a: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/>
                        <a:t>Friend of a Friend (foaf)</a:t>
                      </a:r>
                      <a:r>
                        <a:rPr lang="en-US" sz="1200" b="0" smtClean="0"/>
                        <a:t> p219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35 - 36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min</a:t>
                      </a: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165 min</a:t>
                      </a:r>
                      <a:endParaRPr lang="en-US" sz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4131" y="5758934"/>
            <a:ext cx="70104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Page numbers refer to Reading 13.1</a:t>
            </a:r>
          </a:p>
          <a:p>
            <a:pPr>
              <a:spcBef>
                <a:spcPts val="600"/>
              </a:spcBef>
            </a:pPr>
            <a:r>
              <a:rPr lang="en-US" sz="2000" smtClean="0">
                <a:solidFill>
                  <a:srgbClr val="FFFFFF"/>
                </a:solidFill>
              </a:rPr>
              <a:t>Times do </a:t>
            </a:r>
            <a:r>
              <a:rPr lang="en-US" sz="2000">
                <a:solidFill>
                  <a:srgbClr val="FFFFFF"/>
                </a:solidFill>
              </a:rPr>
              <a:t>not include optional reflections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3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WordNet </a:t>
            </a:r>
            <a:r>
              <a:rPr lang="en-US" sz="3200"/>
              <a:t>Lexical </a:t>
            </a:r>
            <a:r>
              <a:rPr lang="en-US" sz="3200" smtClean="0"/>
              <a:t>Database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343400"/>
          </a:xfrm>
        </p:spPr>
        <p:txBody>
          <a:bodyPr/>
          <a:lstStyle/>
          <a:p>
            <a:pPr marL="0" lvl="0" indent="0">
              <a:buNone/>
            </a:pPr>
            <a:r>
              <a:rPr lang="en-US" b="1">
                <a:solidFill>
                  <a:srgbClr val="FFFFFF"/>
                </a:solidFill>
              </a:rPr>
              <a:t>Reflect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What is new or interesting about this scheme?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Could you use this scheme in your future job?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For what purpose?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If you had a similar scheme in a different subject area,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could you use it?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How could the scheme be improved?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0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CYC Ontology</a:t>
            </a:r>
            <a:r>
              <a:rPr lang="en-US" sz="3200" b="0" dirty="0"/>
              <a:t> 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343400"/>
          </a:xfrm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en-US" sz="2000">
                <a:solidFill>
                  <a:schemeClr val="bg1"/>
                </a:solidFill>
              </a:rPr>
              <a:t>Reading 13.1 </a:t>
            </a:r>
            <a:r>
              <a:rPr lang="en-US" sz="2000" smtClean="0">
                <a:solidFill>
                  <a:srgbClr val="FFFFFF"/>
                </a:solidFill>
              </a:rPr>
              <a:t>p</a:t>
            </a:r>
            <a:r>
              <a:rPr lang="en-US" sz="2000">
                <a:solidFill>
                  <a:srgbClr val="FFFFFF"/>
                </a:solidFill>
              </a:rPr>
              <a:t>. </a:t>
            </a:r>
            <a:r>
              <a:rPr lang="en-US" sz="2000" smtClean="0">
                <a:solidFill>
                  <a:srgbClr val="FFFFFF"/>
                </a:solidFill>
              </a:rPr>
              <a:t>203. </a:t>
            </a:r>
            <a:br>
              <a:rPr lang="en-US" sz="2000" smtClean="0">
                <a:solidFill>
                  <a:srgbClr val="FFFFFF"/>
                </a:solidFill>
              </a:rPr>
            </a:br>
            <a:r>
              <a:rPr lang="en-US" sz="2000" smtClean="0">
                <a:solidFill>
                  <a:srgbClr val="FFFFFF"/>
                </a:solidFill>
              </a:rPr>
              <a:t>Read </a:t>
            </a:r>
            <a:r>
              <a:rPr lang="en-US" sz="2000">
                <a:solidFill>
                  <a:srgbClr val="FFFFFF"/>
                </a:solidFill>
              </a:rPr>
              <a:t>the blue sheet. Look over the scheme and think about it: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     	What is its purpose?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     	What is its structure?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get a good sense of the structure and nature of the scheme.</a:t>
            </a:r>
          </a:p>
          <a:p>
            <a:pPr marL="0" lvl="0" indent="0">
              <a:spcBef>
                <a:spcPts val="2400"/>
              </a:spcBef>
              <a:buNone/>
            </a:pPr>
            <a:endParaRPr lang="en-US" sz="2000" smtClean="0">
              <a:solidFill>
                <a:srgbClr val="FFFFFF"/>
              </a:solidFill>
            </a:endParaRPr>
          </a:p>
          <a:p>
            <a:pPr marL="0" lvl="0" indent="0">
              <a:spcBef>
                <a:spcPts val="2400"/>
              </a:spcBef>
              <a:buNone/>
            </a:pPr>
            <a:r>
              <a:rPr lang="en-US" sz="2000" smtClean="0">
                <a:solidFill>
                  <a:srgbClr val="FFFFFF"/>
                </a:solidFill>
              </a:rPr>
              <a:t>Start </a:t>
            </a:r>
            <a:r>
              <a:rPr lang="en-US" sz="2000">
                <a:solidFill>
                  <a:srgbClr val="FFFFFF"/>
                </a:solidFill>
              </a:rPr>
              <a:t>the </a:t>
            </a:r>
            <a:r>
              <a:rPr lang="en-US" sz="2000">
                <a:solidFill>
                  <a:srgbClr val="FFFFFF"/>
                </a:solidFill>
              </a:rPr>
              <a:t>audio  </a:t>
            </a:r>
            <a:r>
              <a:rPr lang="en-US" sz="2000" smtClean="0">
                <a:solidFill>
                  <a:srgbClr val="FFFFFF"/>
                </a:solidFill>
              </a:rPr>
              <a:t>(10 </a:t>
            </a:r>
            <a:r>
              <a:rPr lang="en-US" sz="2000">
                <a:solidFill>
                  <a:srgbClr val="FFFFFF"/>
                </a:solidFill>
              </a:rPr>
              <a:t>min)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31</a:t>
            </a:fld>
            <a:endParaRPr lang="en-US" dirty="0"/>
          </a:p>
        </p:txBody>
      </p:sp>
      <p:pic>
        <p:nvPicPr>
          <p:cNvPr id="2" name="UBLIS571DS-13.1-2Lecture13.1ExplorationOfKnowledgeOrganizationSystemsSlidesSlide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8999" y="39312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CYC Ontology</a:t>
            </a:r>
            <a:r>
              <a:rPr lang="en-US" sz="3200" b="0" dirty="0"/>
              <a:t> 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343400"/>
          </a:xfrm>
        </p:spPr>
        <p:txBody>
          <a:bodyPr/>
          <a:lstStyle/>
          <a:p>
            <a:pPr marL="0" lvl="0" indent="0">
              <a:buNone/>
            </a:pPr>
            <a:r>
              <a:rPr lang="en-US" b="1">
                <a:solidFill>
                  <a:srgbClr val="FFFFFF"/>
                </a:solidFill>
              </a:rPr>
              <a:t>Reflect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What is new or interesting about this scheme?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Could you use this scheme in your future job?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For what purpose?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If you had a similar scheme in a different subject area,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could you use it?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How could the scheme be improved?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84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2286000"/>
          </a:xfrm>
        </p:spPr>
        <p:txBody>
          <a:bodyPr/>
          <a:lstStyle/>
          <a:p>
            <a:pPr eaLnBrk="1" hangingPunct="1"/>
            <a:r>
              <a:rPr lang="en-US" sz="3200" dirty="0"/>
              <a:t>schema.org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Entity </a:t>
            </a:r>
            <a:r>
              <a:rPr lang="en-US" sz="3200" dirty="0"/>
              <a:t>Types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/>
              <a:t>relationship types </a:t>
            </a:r>
            <a:r>
              <a:rPr lang="en-US" sz="3200" dirty="0" smtClean="0"/>
              <a:t>(properties)</a:t>
            </a:r>
            <a:r>
              <a:rPr lang="en-US" sz="3200" smtClean="0"/>
              <a:t/>
            </a:r>
            <a:br>
              <a:rPr lang="en-US" sz="3200" smtClean="0"/>
            </a:b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081197"/>
            <a:ext cx="8153400" cy="409100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audio 1 : Introduction to schema.org </a:t>
            </a:r>
            <a:r>
              <a:rPr lang="en-US" sz="2000">
                <a:solidFill>
                  <a:srgbClr val="FFFFFF"/>
                </a:solidFill>
              </a:rPr>
              <a:t>and </a:t>
            </a:r>
            <a:r>
              <a:rPr lang="en-US" sz="2000" smtClean="0">
                <a:solidFill>
                  <a:srgbClr val="FFFFFF"/>
                </a:solidFill>
              </a:rPr>
              <a:t>foaf (2 min)</a:t>
            </a:r>
            <a:endParaRPr lang="en-US" sz="2000">
              <a:solidFill>
                <a:srgbClr val="FFFFFF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000" smtClean="0">
                <a:solidFill>
                  <a:srgbClr val="FFFFFF"/>
                </a:solidFill>
              </a:rPr>
              <a:t>Reading 13.1 p</a:t>
            </a:r>
            <a:r>
              <a:rPr lang="en-US" sz="2000">
                <a:solidFill>
                  <a:srgbClr val="FFFFFF"/>
                </a:solidFill>
              </a:rPr>
              <a:t>. </a:t>
            </a:r>
            <a:r>
              <a:rPr lang="en-US" sz="2000" smtClean="0">
                <a:solidFill>
                  <a:srgbClr val="FFFFFF"/>
                </a:solidFill>
              </a:rPr>
              <a:t>211. </a:t>
            </a:r>
            <a:r>
              <a:rPr lang="en-US" sz="2000">
                <a:solidFill>
                  <a:srgbClr val="FFFFFF"/>
                </a:solidFill>
              </a:rPr>
              <a:t>Read the blue sheet</a:t>
            </a:r>
            <a:r>
              <a:rPr lang="en-US" sz="2000">
                <a:solidFill>
                  <a:srgbClr val="FFFFFF"/>
                </a:solidFill>
              </a:rPr>
              <a:t>. </a:t>
            </a:r>
            <a:endParaRPr lang="en-US" sz="2000" smtClean="0">
              <a:solidFill>
                <a:srgbClr val="FFFFFF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000" smtClean="0">
                <a:solidFill>
                  <a:srgbClr val="FFFFFF"/>
                </a:solidFill>
              </a:rPr>
              <a:t>Read the introductory text</a:t>
            </a:r>
            <a:endParaRPr lang="en-US" sz="2000">
              <a:solidFill>
                <a:srgbClr val="FFFFFF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000" smtClean="0">
                <a:solidFill>
                  <a:srgbClr val="FFFFFF"/>
                </a:solidFill>
              </a:rPr>
              <a:t>Look </a:t>
            </a:r>
            <a:r>
              <a:rPr lang="en-US" sz="2000">
                <a:solidFill>
                  <a:srgbClr val="FFFFFF"/>
                </a:solidFill>
              </a:rPr>
              <a:t>over the scheme and think about it: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     	What is its purpose?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     	What is its structure?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get a good sense of the structure and nature of the scheme.</a:t>
            </a:r>
          </a:p>
          <a:p>
            <a:pPr marL="0" lvl="0" indent="0">
              <a:spcBef>
                <a:spcPts val="2400"/>
              </a:spcBef>
              <a:buNone/>
            </a:pPr>
            <a:r>
              <a:rPr lang="en-US" sz="2000" smtClean="0">
                <a:solidFill>
                  <a:srgbClr val="FFFFFF"/>
                </a:solidFill>
              </a:rPr>
              <a:t>audio 2: schema.org  (7 </a:t>
            </a:r>
            <a:r>
              <a:rPr lang="en-US" sz="2000">
                <a:solidFill>
                  <a:srgbClr val="FFFFFF"/>
                </a:solidFill>
              </a:rPr>
              <a:t>min</a:t>
            </a:r>
            <a:r>
              <a:rPr lang="en-US" sz="2000" smtClean="0">
                <a:solidFill>
                  <a:srgbClr val="FFFFFF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33</a:t>
            </a:fld>
            <a:endParaRPr lang="en-US" dirty="0"/>
          </a:p>
        </p:txBody>
      </p:sp>
      <p:pic>
        <p:nvPicPr>
          <p:cNvPr id="2" name="UBLIS571DS-13.1-2Lecture13.1ExplorationOfKnowledgeOrganizationSystemsSlidesSlide1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74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9540" y="2133600"/>
            <a:ext cx="487363" cy="487363"/>
          </a:xfrm>
          <a:prstGeom prst="rect">
            <a:avLst/>
          </a:prstGeom>
        </p:spPr>
      </p:pic>
      <p:pic>
        <p:nvPicPr>
          <p:cNvPr id="6" name="UBLIS571DS-13.1-2Lecture13.1ExplorationOfKnowledgeOrganizationSystemsSlidesSlide1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0" end="94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0704" y="5194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2286000"/>
          </a:xfrm>
        </p:spPr>
        <p:txBody>
          <a:bodyPr/>
          <a:lstStyle/>
          <a:p>
            <a:pPr eaLnBrk="1" hangingPunct="1"/>
            <a:r>
              <a:rPr lang="en-US" sz="3200" dirty="0"/>
              <a:t>schema.org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Entity </a:t>
            </a:r>
            <a:r>
              <a:rPr lang="en-US" sz="3200" dirty="0"/>
              <a:t>Types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/>
              <a:t>relationship types </a:t>
            </a:r>
            <a:r>
              <a:rPr lang="en-US" sz="3200" dirty="0" smtClean="0"/>
              <a:t>(properties)</a:t>
            </a:r>
            <a:r>
              <a:rPr lang="en-US" sz="3200" smtClean="0"/>
              <a:t/>
            </a:r>
            <a:br>
              <a:rPr lang="en-US" sz="3200" smtClean="0"/>
            </a:b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362200"/>
            <a:ext cx="8153400" cy="3657600"/>
          </a:xfrm>
        </p:spPr>
        <p:txBody>
          <a:bodyPr/>
          <a:lstStyle/>
          <a:p>
            <a:pPr marL="0" lvl="0" indent="0">
              <a:buNone/>
            </a:pPr>
            <a:r>
              <a:rPr lang="en-US" b="1">
                <a:solidFill>
                  <a:srgbClr val="FFFFFF"/>
                </a:solidFill>
              </a:rPr>
              <a:t>Reflect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What is new or interesting about this scheme?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Could you use this scheme in your future job?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For what purpose?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If you had a similar scheme in a different subject area,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could you use it?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How could the scheme be improved?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9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Friend of a Friend (</a:t>
            </a:r>
            <a:r>
              <a:rPr lang="en-US" sz="3200" dirty="0" err="1"/>
              <a:t>foaf</a:t>
            </a:r>
            <a:r>
              <a:rPr lang="en-US" sz="3200" dirty="0"/>
              <a:t>)</a:t>
            </a:r>
            <a:r>
              <a:rPr lang="en-US" sz="3200" b="0" dirty="0" smtClean="0"/>
              <a:t> 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343400"/>
          </a:xfrm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en-US" sz="2000">
                <a:solidFill>
                  <a:schemeClr val="bg1"/>
                </a:solidFill>
              </a:rPr>
              <a:t>Reading 13.1 </a:t>
            </a:r>
            <a:r>
              <a:rPr lang="en-US" sz="2000" smtClean="0">
                <a:solidFill>
                  <a:srgbClr val="FFFFFF"/>
                </a:solidFill>
              </a:rPr>
              <a:t>p</a:t>
            </a:r>
            <a:r>
              <a:rPr lang="en-US" sz="2000">
                <a:solidFill>
                  <a:srgbClr val="FFFFFF"/>
                </a:solidFill>
              </a:rPr>
              <a:t>. </a:t>
            </a:r>
            <a:r>
              <a:rPr lang="en-US" sz="2000" smtClean="0">
                <a:solidFill>
                  <a:srgbClr val="FFFFFF"/>
                </a:solidFill>
              </a:rPr>
              <a:t>219. </a:t>
            </a:r>
            <a:r>
              <a:rPr lang="en-US" sz="2000">
                <a:solidFill>
                  <a:srgbClr val="FFFFFF"/>
                </a:solidFill>
              </a:rPr>
              <a:t>Read the blue sheet. 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Read the introductory text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Look over the scheme and think about it: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     	What is its purpose?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     	What is its structure?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get a good sense of the structure and nature of the scheme.</a:t>
            </a:r>
          </a:p>
          <a:p>
            <a:pPr marL="0" lvl="0" indent="0">
              <a:spcBef>
                <a:spcPts val="2400"/>
              </a:spcBef>
              <a:buNone/>
            </a:pPr>
            <a:endParaRPr lang="en-US" sz="2000">
              <a:solidFill>
                <a:srgbClr val="FFFFFF"/>
              </a:solidFill>
            </a:endParaRPr>
          </a:p>
          <a:p>
            <a:pPr marL="0" lvl="0" indent="0">
              <a:spcBef>
                <a:spcPts val="240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Start the </a:t>
            </a:r>
            <a:r>
              <a:rPr lang="en-US" sz="2000">
                <a:solidFill>
                  <a:srgbClr val="FFFFFF"/>
                </a:solidFill>
              </a:rPr>
              <a:t>audio  </a:t>
            </a:r>
            <a:r>
              <a:rPr lang="en-US" sz="2000" smtClean="0">
                <a:solidFill>
                  <a:srgbClr val="FFFFFF"/>
                </a:solidFill>
              </a:rPr>
              <a:t>(2 </a:t>
            </a:r>
            <a:r>
              <a:rPr lang="en-US" sz="2000">
                <a:solidFill>
                  <a:srgbClr val="FFFFFF"/>
                </a:solidFill>
              </a:rPr>
              <a:t>min)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35</a:t>
            </a:fld>
            <a:endParaRPr lang="en-US" dirty="0"/>
          </a:p>
        </p:txBody>
      </p:sp>
      <p:pic>
        <p:nvPicPr>
          <p:cNvPr id="5" name="UBLIS571DS-13.1-2Lecture13.1ExplorationOfKnowledgeOrganizationSystemsSlidesSlide1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00" end="398017.31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4537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Friend of a Friend (</a:t>
            </a:r>
            <a:r>
              <a:rPr lang="en-US" sz="3200" dirty="0" err="1"/>
              <a:t>foaf</a:t>
            </a:r>
            <a:r>
              <a:rPr lang="en-US" sz="3200" dirty="0"/>
              <a:t>)</a:t>
            </a:r>
            <a:r>
              <a:rPr lang="en-US" sz="3200" b="0" dirty="0" smtClean="0"/>
              <a:t> 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153400" cy="4343400"/>
          </a:xfrm>
        </p:spPr>
        <p:txBody>
          <a:bodyPr/>
          <a:lstStyle/>
          <a:p>
            <a:pPr marL="0" lvl="0" indent="0">
              <a:buNone/>
            </a:pPr>
            <a:r>
              <a:rPr lang="en-US" b="1">
                <a:solidFill>
                  <a:srgbClr val="FFFFFF"/>
                </a:solidFill>
              </a:rPr>
              <a:t>Reflect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What is new or interesting about this scheme?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Could you use this scheme in your future job?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For what purpose?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If you had a similar scheme in a different subject area,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could you use it?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How could the scheme be improved?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6858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Exploration of KOS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382000" cy="5791200"/>
          </a:xfrm>
        </p:spPr>
        <p:txBody>
          <a:bodyPr/>
          <a:lstStyle/>
          <a:p>
            <a:pPr marL="0" indent="0">
              <a:buNone/>
            </a:pPr>
            <a:r>
              <a:rPr lang="en-US" sz="2000" smtClean="0">
                <a:solidFill>
                  <a:schemeClr val="bg1"/>
                </a:solidFill>
              </a:rPr>
              <a:t>This lecture goes </a:t>
            </a:r>
            <a:r>
              <a:rPr lang="en-US" sz="2000">
                <a:solidFill>
                  <a:schemeClr val="bg1"/>
                </a:solidFill>
              </a:rPr>
              <a:t>with the reading </a:t>
            </a:r>
            <a:r>
              <a:rPr lang="en-US" sz="2000">
                <a:solidFill>
                  <a:schemeClr val="bg1"/>
                </a:solidFill>
              </a:rPr>
              <a:t>for </a:t>
            </a:r>
            <a:r>
              <a:rPr lang="en-US" sz="2000" smtClean="0">
                <a:solidFill>
                  <a:schemeClr val="bg1"/>
                </a:solidFill>
              </a:rPr>
              <a:t>Lecture13.1 </a:t>
            </a:r>
            <a:r>
              <a:rPr lang="en-US" sz="2000">
                <a:solidFill>
                  <a:schemeClr val="bg1"/>
                </a:solidFill>
              </a:rPr>
              <a:t>(blue </a:t>
            </a:r>
            <a:r>
              <a:rPr lang="en-US" sz="2000">
                <a:solidFill>
                  <a:schemeClr val="bg1"/>
                </a:solidFill>
              </a:rPr>
              <a:t>dividers</a:t>
            </a:r>
            <a:r>
              <a:rPr lang="en-US" sz="2000" smtClean="0">
                <a:solidFill>
                  <a:schemeClr val="bg1"/>
                </a:solidFill>
              </a:rPr>
              <a:t>)</a:t>
            </a:r>
            <a:br>
              <a:rPr lang="en-US" sz="2000" smtClean="0">
                <a:solidFill>
                  <a:schemeClr val="bg1"/>
                </a:solidFill>
              </a:rPr>
            </a:br>
            <a:r>
              <a:rPr lang="en-US" sz="2000" smtClean="0">
                <a:solidFill>
                  <a:schemeClr val="bg1"/>
                </a:solidFill>
              </a:rPr>
              <a:t>Best used on paper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sz="2000" smtClean="0">
                <a:solidFill>
                  <a:schemeClr val="bg1"/>
                </a:solidFill>
              </a:rPr>
              <a:t>For </a:t>
            </a:r>
            <a:r>
              <a:rPr lang="en-US" sz="2000" dirty="0" smtClean="0">
                <a:solidFill>
                  <a:schemeClr val="bg1"/>
                </a:solidFill>
              </a:rPr>
              <a:t>each scheme, follow this procedure:</a:t>
            </a:r>
          </a:p>
          <a:p>
            <a:pPr>
              <a:spcBef>
                <a:spcPts val="1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Read the blue sheet and look over the scheme and think about it: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     What is its purpose?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     </a:t>
            </a:r>
            <a:r>
              <a:rPr lang="en-US" sz="2000" smtClean="0">
                <a:solidFill>
                  <a:schemeClr val="bg1"/>
                </a:solidFill>
              </a:rPr>
              <a:t>What </a:t>
            </a:r>
            <a:r>
              <a:rPr lang="en-US" sz="2000" dirty="0" smtClean="0">
                <a:solidFill>
                  <a:schemeClr val="bg1"/>
                </a:solidFill>
              </a:rPr>
              <a:t>is </a:t>
            </a:r>
            <a:r>
              <a:rPr lang="en-US" sz="2000">
                <a:solidFill>
                  <a:schemeClr val="bg1"/>
                </a:solidFill>
              </a:rPr>
              <a:t>its </a:t>
            </a:r>
            <a:r>
              <a:rPr lang="en-US" sz="2000" smtClean="0">
                <a:solidFill>
                  <a:schemeClr val="bg1"/>
                </a:solidFill>
              </a:rPr>
              <a:t>structure?</a:t>
            </a: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The Outline for the analysis of KOS (purple sheets from Assignments 13.1-4) is useful for this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Do not read the sample pages word-for-word</a:t>
            </a:r>
            <a:r>
              <a:rPr lang="en-US" sz="2000" dirty="0" smtClean="0">
                <a:solidFill>
                  <a:schemeClr val="bg1"/>
                </a:solidFill>
              </a:rPr>
              <a:t> but get a good sense of the structure and nature of the scheme.</a:t>
            </a:r>
          </a:p>
          <a:p>
            <a:pPr>
              <a:spcBef>
                <a:spcPts val="1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Then listen to the audio while following along in the sample pages.</a:t>
            </a:r>
          </a:p>
          <a:p>
            <a:pPr>
              <a:spcBef>
                <a:spcPts val="1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If you are particularly interested in a scheme, explore a bit more after listening to the </a:t>
            </a:r>
            <a:r>
              <a:rPr lang="en-US" sz="2000" smtClean="0">
                <a:solidFill>
                  <a:schemeClr val="bg1"/>
                </a:solidFill>
              </a:rPr>
              <a:t>audio</a:t>
            </a:r>
            <a:r>
              <a:rPr lang="en-US" sz="2000" smtClean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1000"/>
              </a:spcBef>
            </a:pPr>
            <a:r>
              <a:rPr lang="en-US" sz="2000" smtClean="0">
                <a:solidFill>
                  <a:schemeClr val="bg1"/>
                </a:solidFill>
              </a:rPr>
              <a:t>Optional: Reflection on the scheme. May use the template provided.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To go from one scheme to the next, find the next blue sheet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Bloom's Taxonomy for Learning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686800" cy="5943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 smtClean="0">
                <a:solidFill>
                  <a:schemeClr val="bg1"/>
                </a:solidFill>
              </a:rPr>
              <a:t>Reading 13.1 p. 5. </a:t>
            </a:r>
            <a:br>
              <a:rPr lang="en-US" sz="2000" smtClean="0">
                <a:solidFill>
                  <a:schemeClr val="bg1"/>
                </a:solidFill>
              </a:rPr>
            </a:br>
            <a:r>
              <a:rPr lang="en-US" sz="2000" smtClean="0">
                <a:solidFill>
                  <a:schemeClr val="bg1"/>
                </a:solidFill>
              </a:rPr>
              <a:t>Read </a:t>
            </a:r>
            <a:r>
              <a:rPr lang="en-US" sz="2000">
                <a:solidFill>
                  <a:schemeClr val="bg1"/>
                </a:solidFill>
              </a:rPr>
              <a:t>the </a:t>
            </a:r>
            <a:r>
              <a:rPr lang="en-US" sz="2000">
                <a:solidFill>
                  <a:schemeClr val="bg1"/>
                </a:solidFill>
              </a:rPr>
              <a:t>blue </a:t>
            </a:r>
            <a:r>
              <a:rPr lang="en-US" sz="2000" smtClean="0">
                <a:solidFill>
                  <a:schemeClr val="bg1"/>
                </a:solidFill>
              </a:rPr>
              <a:t>sheet. Look </a:t>
            </a:r>
            <a:r>
              <a:rPr lang="en-US" sz="2000">
                <a:solidFill>
                  <a:schemeClr val="bg1"/>
                </a:solidFill>
              </a:rPr>
              <a:t>over the scheme and think about it: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     </a:t>
            </a:r>
            <a:r>
              <a:rPr lang="en-US" sz="2000" smtClean="0">
                <a:solidFill>
                  <a:schemeClr val="bg1"/>
                </a:solidFill>
              </a:rPr>
              <a:t>	What </a:t>
            </a:r>
            <a:r>
              <a:rPr lang="en-US" sz="2000">
                <a:solidFill>
                  <a:schemeClr val="bg1"/>
                </a:solidFill>
              </a:rPr>
              <a:t>is its purpose?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     </a:t>
            </a:r>
            <a:r>
              <a:rPr lang="en-US" sz="2000" smtClean="0">
                <a:solidFill>
                  <a:schemeClr val="bg1"/>
                </a:solidFill>
              </a:rPr>
              <a:t>	What </a:t>
            </a:r>
            <a:r>
              <a:rPr lang="en-US" sz="2000">
                <a:solidFill>
                  <a:schemeClr val="bg1"/>
                </a:solidFill>
              </a:rPr>
              <a:t>is </a:t>
            </a:r>
            <a:r>
              <a:rPr lang="en-US" sz="2000">
                <a:solidFill>
                  <a:schemeClr val="bg1"/>
                </a:solidFill>
              </a:rPr>
              <a:t>its </a:t>
            </a:r>
            <a:r>
              <a:rPr lang="en-US" sz="2000" smtClean="0">
                <a:solidFill>
                  <a:schemeClr val="bg1"/>
                </a:solidFill>
              </a:rPr>
              <a:t>structure?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smtClean="0">
                <a:solidFill>
                  <a:schemeClr val="bg1"/>
                </a:solidFill>
              </a:rPr>
              <a:t>get </a:t>
            </a:r>
            <a:r>
              <a:rPr lang="en-US" sz="2000">
                <a:solidFill>
                  <a:schemeClr val="bg1"/>
                </a:solidFill>
              </a:rPr>
              <a:t>a good sense of the structure and nature of the scheme.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2000" smtClean="0">
                <a:solidFill>
                  <a:schemeClr val="bg1"/>
                </a:solidFill>
              </a:rPr>
              <a:t>Start the audio  (7 min)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The taxonomy starts on p. 7, not on the back of the blue sheet as the audio says.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2" name="UBLIS571DS-13.1-2Lecture13.1ExplorationOfKnowledgeOrganizationSystemsSlidesSlide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32828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5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Bloom's Taxonomy for Learning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534400" cy="5943600"/>
          </a:xfrm>
        </p:spPr>
        <p:txBody>
          <a:bodyPr/>
          <a:lstStyle/>
          <a:p>
            <a:pPr marL="0" indent="0">
              <a:buNone/>
            </a:pPr>
            <a:r>
              <a:rPr lang="en-US" b="1" smtClean="0">
                <a:solidFill>
                  <a:schemeClr val="bg1"/>
                </a:solidFill>
              </a:rPr>
              <a:t>Reflect</a:t>
            </a: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What is new or interesting about this scheme?</a:t>
            </a: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Could you use this scheme in your future job?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For what purpose?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If you had a similar scheme in a different subject area, 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could you use it?</a:t>
            </a: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How could the scheme be improved?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Standard Occupational Classification (SOC)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514600"/>
            <a:ext cx="8153400" cy="26670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>
                <a:solidFill>
                  <a:schemeClr val="bg1"/>
                </a:solidFill>
              </a:rPr>
              <a:t>Reading 13.1 </a:t>
            </a:r>
            <a:r>
              <a:rPr lang="en-US" sz="2000" smtClean="0">
                <a:solidFill>
                  <a:schemeClr val="bg1"/>
                </a:solidFill>
              </a:rPr>
              <a:t>p.13. </a:t>
            </a:r>
            <a:br>
              <a:rPr lang="en-US" sz="2000" smtClean="0">
                <a:solidFill>
                  <a:schemeClr val="bg1"/>
                </a:solidFill>
              </a:rPr>
            </a:br>
            <a:r>
              <a:rPr lang="en-US" sz="2000" smtClean="0">
                <a:solidFill>
                  <a:schemeClr val="bg1"/>
                </a:solidFill>
              </a:rPr>
              <a:t>Read </a:t>
            </a:r>
            <a:r>
              <a:rPr lang="en-US" sz="2000">
                <a:solidFill>
                  <a:schemeClr val="bg1"/>
                </a:solidFill>
              </a:rPr>
              <a:t>the blue sheet. Look over the scheme and think about it: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     	What is its purpose?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     	What is its structure?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>
                <a:solidFill>
                  <a:schemeClr val="bg1"/>
                </a:solidFill>
              </a:rPr>
              <a:t>get a good sense of the structure and nature of the scheme.</a:t>
            </a:r>
          </a:p>
          <a:p>
            <a:pPr marL="0" indent="0">
              <a:spcBef>
                <a:spcPts val="2400"/>
              </a:spcBef>
              <a:buNone/>
            </a:pPr>
            <a:endParaRPr lang="en-US" sz="2000" smtClean="0">
              <a:solidFill>
                <a:schemeClr val="bg1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sz="2000" smtClean="0">
                <a:solidFill>
                  <a:schemeClr val="bg1"/>
                </a:solidFill>
              </a:rPr>
              <a:t>Start </a:t>
            </a:r>
            <a:r>
              <a:rPr lang="en-US" sz="2000">
                <a:solidFill>
                  <a:schemeClr val="bg1"/>
                </a:solidFill>
              </a:rPr>
              <a:t>the </a:t>
            </a:r>
            <a:r>
              <a:rPr lang="en-US" sz="2000">
                <a:solidFill>
                  <a:schemeClr val="bg1"/>
                </a:solidFill>
              </a:rPr>
              <a:t>audio  </a:t>
            </a:r>
            <a:r>
              <a:rPr lang="en-US" sz="2000" smtClean="0">
                <a:solidFill>
                  <a:schemeClr val="bg1"/>
                </a:solidFill>
              </a:rPr>
              <a:t>(10 </a:t>
            </a:r>
            <a:r>
              <a:rPr lang="en-US" sz="2000">
                <a:solidFill>
                  <a:schemeClr val="bg1"/>
                </a:solidFill>
              </a:rPr>
              <a:t>min)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7</a:t>
            </a:fld>
            <a:endParaRPr lang="en-US" dirty="0"/>
          </a:p>
        </p:txBody>
      </p:sp>
      <p:pic>
        <p:nvPicPr>
          <p:cNvPr id="2" name="UBLIS571DS-13.1-2Lecture13.1ExplorationOfKnowledgeOrganizationSystemsSlidesSlide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1411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Standard Occupational Classification (SOC)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92362"/>
            <a:ext cx="8153400" cy="3856037"/>
          </a:xfrm>
        </p:spPr>
        <p:txBody>
          <a:bodyPr/>
          <a:lstStyle/>
          <a:p>
            <a:pPr marL="0" lvl="0" indent="0">
              <a:buNone/>
            </a:pPr>
            <a:r>
              <a:rPr lang="en-US" b="1">
                <a:solidFill>
                  <a:srgbClr val="FFFFFF"/>
                </a:solidFill>
              </a:rPr>
              <a:t>Reflect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What is new or interesting about this scheme?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Could you use this scheme in your future job?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For what purpose?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If you had a similar scheme in a different subject area,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could you use it?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</a:rPr>
              <a:t>How could the scheme be improved?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Alcohol and Other Drug Thesaurus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8382000" cy="2514600"/>
          </a:xfrm>
        </p:spPr>
        <p:txBody>
          <a:bodyPr/>
          <a:lstStyle/>
          <a:p>
            <a:pPr marL="0" indent="0">
              <a:buNone/>
            </a:pPr>
            <a:r>
              <a:rPr lang="en-US" sz="2000" smtClean="0">
                <a:solidFill>
                  <a:schemeClr val="bg1"/>
                </a:solidFill>
              </a:rPr>
              <a:t>Reading 13.1, p</a:t>
            </a:r>
            <a:r>
              <a:rPr lang="en-US" sz="2000" dirty="0" smtClean="0">
                <a:solidFill>
                  <a:schemeClr val="bg1"/>
                </a:solidFill>
              </a:rPr>
              <a:t>. 21</a:t>
            </a:r>
          </a:p>
          <a:p>
            <a:pPr marL="0" indent="0" eaLnBrk="1" hangingPunct="1">
              <a:buNone/>
            </a:pPr>
            <a:r>
              <a:rPr lang="en-US" sz="2000" smtClean="0">
                <a:solidFill>
                  <a:schemeClr val="bg1"/>
                </a:solidFill>
              </a:rPr>
              <a:t>Before </a:t>
            </a:r>
            <a:r>
              <a:rPr lang="en-US" sz="2000" dirty="0" smtClean="0">
                <a:solidFill>
                  <a:schemeClr val="bg1"/>
                </a:solidFill>
              </a:rPr>
              <a:t>or after this presentation, you </a:t>
            </a:r>
            <a:r>
              <a:rPr lang="en-US" sz="2000" smtClean="0">
                <a:solidFill>
                  <a:schemeClr val="bg1"/>
                </a:solidFill>
              </a:rPr>
              <a:t>can </a:t>
            </a:r>
            <a:r>
              <a:rPr lang="en-US" sz="2000" smtClean="0">
                <a:solidFill>
                  <a:schemeClr val="bg1"/>
                </a:solidFill>
              </a:rPr>
              <a:t>explore </a:t>
            </a:r>
            <a:r>
              <a:rPr lang="en-US" sz="2000" dirty="0" smtClean="0">
                <a:solidFill>
                  <a:schemeClr val="bg1"/>
                </a:solidFill>
              </a:rPr>
              <a:t>the AOD Thesaurus at</a:t>
            </a:r>
          </a:p>
          <a:p>
            <a:pPr marL="0" indent="0" eaLnBrk="1" hangingPunct="1">
              <a:buNone/>
            </a:pPr>
            <a:r>
              <a:rPr lang="en-US" sz="2000">
                <a:solidFill>
                  <a:schemeClr val="bg1"/>
                </a:solidFill>
                <a:hlinkClick r:id="rId2"/>
              </a:rPr>
              <a:t>https://web.archive.org/web/20111015041143/http://etoh.niaaa.nih.gov/AODVol1/aodthome.htm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9877" y="2971800"/>
            <a:ext cx="8313576" cy="26468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tIns="91440" bIns="91440" rtlCol="0">
            <a:spAutoFit/>
          </a:bodyPr>
          <a:lstStyle/>
          <a:p>
            <a:pPr marL="0" indent="0" eaLnBrk="1" hangingPunct="1">
              <a:buNone/>
            </a:pPr>
            <a:r>
              <a:rPr lang="en-US" sz="2000" b="1" dirty="0">
                <a:solidFill>
                  <a:schemeClr val="bg1"/>
                </a:solidFill>
              </a:rPr>
              <a:t>Note</a:t>
            </a:r>
            <a:r>
              <a:rPr lang="en-US" sz="2000" dirty="0">
                <a:solidFill>
                  <a:schemeClr val="bg1"/>
                </a:solidFill>
              </a:rPr>
              <a:t>: A main purpose of this presentation is to illustrate how classification principles can be used to clarify the structure of a domain to assist the user in making sense of the domain. By necessity, that means that I need to explain some concepts in the domain, such as </a:t>
            </a:r>
            <a:r>
              <a:rPr lang="en-US" sz="2000" i="1" dirty="0">
                <a:solidFill>
                  <a:schemeClr val="bg1"/>
                </a:solidFill>
              </a:rPr>
              <a:t>scope of drug action</a:t>
            </a:r>
            <a:r>
              <a:rPr lang="en-US" sz="2000" dirty="0">
                <a:solidFill>
                  <a:schemeClr val="bg1"/>
                </a:solidFill>
              </a:rPr>
              <a:t> or </a:t>
            </a:r>
            <a:r>
              <a:rPr lang="en-US" sz="2000" i="1" dirty="0">
                <a:solidFill>
                  <a:schemeClr val="bg1"/>
                </a:solidFill>
              </a:rPr>
              <a:t>analytic psychotherapy</a:t>
            </a:r>
            <a:r>
              <a:rPr lang="en-US" sz="2000" dirty="0">
                <a:solidFill>
                  <a:schemeClr val="bg1"/>
                </a:solidFill>
              </a:rPr>
              <a:t>. The purpose here is not to teach you these concepts but for you do understand how classification principles are used to clarify the structure of a domain and often, in doing so, define new useful concepts.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424" y="5943600"/>
            <a:ext cx="747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Take the guided tour presented in the following slides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4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31233</TotalTime>
  <Words>1142</Words>
  <Application>Microsoft Office PowerPoint</Application>
  <PresentationFormat>On-screen Show (4:3)</PresentationFormat>
  <Paragraphs>270</Paragraphs>
  <Slides>36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7_Default Design</vt:lpstr>
      <vt:lpstr>UB LIS 571 Soergel Lecture 13.1   Exploration  of Knowledge Organization Systems</vt:lpstr>
      <vt:lpstr>How to use these slides repeated</vt:lpstr>
      <vt:lpstr>Outline</vt:lpstr>
      <vt:lpstr>Exploration of KOS</vt:lpstr>
      <vt:lpstr>Bloom's Taxonomy for Learning</vt:lpstr>
      <vt:lpstr>Bloom's Taxonomy for Learning</vt:lpstr>
      <vt:lpstr>Standard Occupational Classification (SOC)</vt:lpstr>
      <vt:lpstr>Standard Occupational Classification (SOC)</vt:lpstr>
      <vt:lpstr>Alcohol and Other Drug Thesaurus</vt:lpstr>
      <vt:lpstr>Alcohol and Other Drug Thesaurus 1</vt:lpstr>
      <vt:lpstr>Alcohol and Other Drug Thesaurus 2</vt:lpstr>
      <vt:lpstr>Alcohol and Other Drug Thesaurus 3</vt:lpstr>
      <vt:lpstr>Alcohol and Other Drug Thesaurus 4</vt:lpstr>
      <vt:lpstr>Alcohol and Other Drug Thesaurus 5</vt:lpstr>
      <vt:lpstr>Alcohol and Other Drug Thesaurus  The logic of the AOD Thesaurus Hierarchy</vt:lpstr>
      <vt:lpstr>Alcohol and Other Drug Thesaurus  EF route of administration</vt:lpstr>
      <vt:lpstr>Alcohol and Other Drug Thesaurus  FK learning</vt:lpstr>
      <vt:lpstr>Alcohol and Other Drug Thesaurus  HZ psychosocial treatment method</vt:lpstr>
      <vt:lpstr>Alcohol and Other Drug Thesaurus  J prevention, treatment, and maintenance. health care   </vt:lpstr>
      <vt:lpstr>Alcohol and Other Drug Thesaurus  T demographic characteristics</vt:lpstr>
      <vt:lpstr>Alcohol and Other Drug Thesaurus  Y/Z chemical substances</vt:lpstr>
      <vt:lpstr>Alcohol and Other Drug Thesaurus  Concluding remarks</vt:lpstr>
      <vt:lpstr>Alcohol and Other Drug Thesaurus</vt:lpstr>
      <vt:lpstr>Blank</vt:lpstr>
      <vt:lpstr>Medical Subject Headings</vt:lpstr>
      <vt:lpstr>Medical Subject Headings</vt:lpstr>
      <vt:lpstr>Art and Architecture Thesaurus</vt:lpstr>
      <vt:lpstr>Art and Architecture Thesaurus</vt:lpstr>
      <vt:lpstr>WordNet Lexical Database</vt:lpstr>
      <vt:lpstr>WordNet Lexical Database</vt:lpstr>
      <vt:lpstr>CYC Ontology </vt:lpstr>
      <vt:lpstr>CYC Ontology </vt:lpstr>
      <vt:lpstr>schema.org  Entity Types  and relationship types (properties) </vt:lpstr>
      <vt:lpstr>schema.org  Entity Types  and relationship types (properties) </vt:lpstr>
      <vt:lpstr>Friend of a Friend (foaf) </vt:lpstr>
      <vt:lpstr>Friend of a Friend (foaf) 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795</cp:revision>
  <dcterms:created xsi:type="dcterms:W3CDTF">2002-10-21T17:52:26Z</dcterms:created>
  <dcterms:modified xsi:type="dcterms:W3CDTF">2016-04-19T02:49:39Z</dcterms:modified>
</cp:coreProperties>
</file>