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9"/>
  </p:notesMasterIdLst>
  <p:sldIdLst>
    <p:sldId id="268" r:id="rId3"/>
    <p:sldId id="289" r:id="rId4"/>
    <p:sldId id="288" r:id="rId5"/>
    <p:sldId id="273" r:id="rId6"/>
    <p:sldId id="285" r:id="rId7"/>
    <p:sldId id="286" r:id="rId8"/>
  </p:sldIdLst>
  <p:sldSz cx="109728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49" autoAdjust="0"/>
  </p:normalViewPr>
  <p:slideViewPr>
    <p:cSldViewPr>
      <p:cViewPr varScale="1">
        <p:scale>
          <a:sx n="82" d="100"/>
          <a:sy n="82" d="100"/>
        </p:scale>
        <p:origin x="-422" y="-82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3099120-5D35-4016-9FD4-809C6A124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37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2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20E5-6F4E-464C-8E89-564284A36F7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8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6F06-0C2B-441C-8941-30DA2EF27D9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8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8120" y="152400"/>
            <a:ext cx="233172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152400"/>
            <a:ext cx="681228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B714-91EE-44DF-9AE1-6EC187663BA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9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9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20E5-6F4E-464C-8E89-564284A36F7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1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14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4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4"/>
            <a:ext cx="932688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B3AD-9855-43B4-A677-2B5D64DC55C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80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6764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764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8624-5168-452F-8FB5-BCB158AF065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1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535112"/>
            <a:ext cx="484822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2174875"/>
            <a:ext cx="48482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2"/>
            <a:ext cx="48501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9EEE-143D-4BF0-8157-580CBF4BE5C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44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B5FA-1634-4030-BE4D-C041FBFC09F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14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4B5F-4628-496F-B9D1-7DFF093BE18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82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73055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E177-5E08-4D66-96B9-012347F80AE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9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01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41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D0F3-6F04-41AC-BEA2-CC5654185D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0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6F06-0C2B-441C-8941-30DA2EF27D9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20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8120" y="152400"/>
            <a:ext cx="233172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152400"/>
            <a:ext cx="681228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B714-91EE-44DF-9AE1-6EC187663BA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9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7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B3AD-9855-43B4-A677-2B5D64DC55C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5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6764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764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8624-5168-452F-8FB5-BCB158AF065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5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9EEE-143D-4BF0-8157-580CBF4BE5C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2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B5FA-1634-4030-BE4D-C041FBFC09F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3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4B5F-4628-496F-B9D1-7DFF093BE18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2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7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E177-5E08-4D66-96B9-012347F80AE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7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D0F3-6F04-41AC-BEA2-CC5654185D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7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960" y="152400"/>
            <a:ext cx="93268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960" y="1676400"/>
            <a:ext cx="93268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96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8400"/>
            <a:ext cx="3474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/>
            </a:lvl1pPr>
          </a:lstStyle>
          <a:p>
            <a:pPr>
              <a:defRPr/>
            </a:pPr>
            <a:fld id="{F023A00D-5CB4-4BC5-96EA-DD2D4099CE3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7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960" y="152400"/>
            <a:ext cx="93268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960" y="1676400"/>
            <a:ext cx="93268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96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8400"/>
            <a:ext cx="3474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cs typeface="Arial"/>
              </a:rPr>
              <a:t>Soergel, 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/>
            </a:lvl1pPr>
          </a:lstStyle>
          <a:p>
            <a:pPr>
              <a:defRPr/>
            </a:pPr>
            <a:fld id="{F023A00D-5CB4-4BC5-96EA-DD2D4099CE3A}" type="slidenum">
              <a:rPr lang="en-US" smtClean="0">
                <a:solidFill>
                  <a:srgbClr val="FFFFFF"/>
                </a:solidFill>
                <a:cs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23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1520" y="914400"/>
            <a:ext cx="9326880" cy="1447800"/>
          </a:xfrm>
        </p:spPr>
        <p:txBody>
          <a:bodyPr/>
          <a:lstStyle/>
          <a:p>
            <a:pPr eaLnBrk="1" hangingPunct="1"/>
            <a:r>
              <a:rPr lang="en-US" sz="3600" dirty="0"/>
              <a:t>UB LIS 571 Lecture </a:t>
            </a:r>
            <a:r>
              <a:rPr lang="en-US" sz="3600" dirty="0" smtClean="0"/>
              <a:t>13.2a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Discussion of Textbook Chapter </a:t>
            </a:r>
            <a:r>
              <a:rPr lang="en-US" sz="3600" dirty="0" smtClean="0"/>
              <a:t>16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Indexing Exhaustivity and Specificity</a:t>
            </a:r>
            <a:endParaRPr lang="en-US" sz="3600" b="0" dirty="0">
              <a:latin typeface="Arial Unicode MS" pitchFamily="34" charset="-128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0160" y="3502767"/>
            <a:ext cx="8686800" cy="175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Dagobert Soergel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Department of Library and Information Studies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Graduate School of Education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University at Buffalo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194560" y="4876800"/>
            <a:ext cx="74980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80" y="5490874"/>
            <a:ext cx="905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Includes audio.					30 minutes </a:t>
            </a:r>
          </a:p>
        </p:txBody>
      </p:sp>
    </p:spTree>
    <p:extLst>
      <p:ext uri="{BB962C8B-B14F-4D97-AF65-F5344CB8AC3E}">
        <p14:creationId xmlns:p14="http://schemas.microsoft.com/office/powerpoint/2010/main" val="3173608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6705600" cy="114300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use </a:t>
            </a:r>
            <a:r>
              <a:rPr lang="en-US" dirty="0" smtClean="0"/>
              <a:t>these slides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repeated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057400"/>
            <a:ext cx="6629397" cy="4343400"/>
          </a:xfrm>
        </p:spPr>
        <p:txBody>
          <a:bodyPr/>
          <a:lstStyle/>
          <a:p>
            <a:r>
              <a:rPr lang="en-US" sz="2000" dirty="0"/>
              <a:t>The lecture or exercise is divided into </a:t>
            </a:r>
            <a:r>
              <a:rPr lang="en-US" sz="2000"/>
              <a:t>segments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listed </a:t>
            </a:r>
            <a:r>
              <a:rPr lang="en-US" sz="2000" dirty="0"/>
              <a:t>on </a:t>
            </a:r>
            <a:r>
              <a:rPr lang="en-US" sz="2000" dirty="0" smtClean="0"/>
              <a:t>Slide 3. </a:t>
            </a:r>
            <a:endParaRPr lang="en-US" sz="2000" dirty="0"/>
          </a:p>
          <a:p>
            <a:r>
              <a:rPr lang="en-US" sz="2000" dirty="0"/>
              <a:t>Many slides have audio. To start the </a:t>
            </a:r>
            <a:r>
              <a:rPr lang="en-US" sz="2000" dirty="0" smtClean="0"/>
              <a:t>audio:</a:t>
            </a:r>
            <a:endParaRPr lang="en-US" sz="2000" dirty="0"/>
          </a:p>
          <a:p>
            <a:pPr marL="685800"/>
            <a:r>
              <a:rPr lang="en-US" sz="2000" dirty="0"/>
              <a:t>Mouse over the speaker </a:t>
            </a:r>
            <a:r>
              <a:rPr lang="en-US" sz="2000" dirty="0" smtClean="0"/>
              <a:t>icon.</a:t>
            </a:r>
            <a:endParaRPr lang="en-US" sz="2000" dirty="0"/>
          </a:p>
          <a:p>
            <a:pPr marL="685800" lvl="1" indent="-347472">
              <a:spcBef>
                <a:spcPts val="144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familiar play-back control bar </a:t>
            </a:r>
            <a:r>
              <a:rPr lang="en-US" sz="2000" dirty="0" smtClean="0">
                <a:solidFill>
                  <a:schemeClr val="bg1"/>
                </a:solidFill>
              </a:rPr>
              <a:t>appears.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Click </a:t>
            </a:r>
            <a:r>
              <a:rPr lang="en-US" sz="2000" dirty="0">
                <a:solidFill>
                  <a:schemeClr val="bg1"/>
                </a:solidFill>
              </a:rPr>
              <a:t>on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</a:t>
            </a:r>
            <a:r>
              <a:rPr lang="en-US" sz="2000" dirty="0" smtClean="0">
                <a:solidFill>
                  <a:schemeClr val="bg1"/>
                </a:solidFill>
              </a:rPr>
              <a:t>to start, </a:t>
            </a:r>
            <a:r>
              <a:rPr lang="en-US" sz="2000" dirty="0">
                <a:solidFill>
                  <a:schemeClr val="bg1"/>
                </a:solidFill>
              </a:rPr>
              <a:t>click </a:t>
            </a:r>
            <a:r>
              <a:rPr lang="en-US" sz="2000" dirty="0" smtClean="0">
                <a:solidFill>
                  <a:schemeClr val="bg1"/>
                </a:solidFill>
              </a:rPr>
              <a:t>on || to </a:t>
            </a:r>
            <a:r>
              <a:rPr lang="en-US" sz="2000" dirty="0">
                <a:solidFill>
                  <a:schemeClr val="bg1"/>
                </a:solidFill>
              </a:rPr>
              <a:t>pause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lvl="2" indent="-342900">
              <a:spcBef>
                <a:spcPct val="60000"/>
              </a:spcBef>
            </a:pPr>
            <a:r>
              <a:rPr lang="en-US" sz="2000" dirty="0" smtClean="0"/>
              <a:t>Other </a:t>
            </a:r>
            <a:r>
              <a:rPr lang="en-US" sz="2000" dirty="0"/>
              <a:t>slides </a:t>
            </a:r>
            <a:r>
              <a:rPr lang="en-US" sz="2000" dirty="0">
                <a:ea typeface="+mn-ea"/>
              </a:rPr>
              <a:t>have</a:t>
            </a:r>
            <a:r>
              <a:rPr lang="en-US" sz="2000" dirty="0"/>
              <a:t> just instructions or are just to </a:t>
            </a:r>
            <a:r>
              <a:rPr lang="en-US" sz="2000" dirty="0" smtClean="0"/>
              <a:t>read </a:t>
            </a:r>
            <a:br>
              <a:rPr lang="en-US" sz="2000" dirty="0" smtClean="0"/>
            </a:br>
            <a:r>
              <a:rPr lang="en-US" sz="2000" dirty="0" smtClean="0"/>
              <a:t>or direct you to read something.</a:t>
            </a:r>
          </a:p>
          <a:p>
            <a:pPr marL="0" lvl="2" indent="-342900">
              <a:spcBef>
                <a:spcPct val="6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If you do not have MS PowerPoint 2010 or later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 (</a:t>
            </a:r>
            <a:r>
              <a:rPr lang="en-US" sz="2000" b="1" dirty="0">
                <a:solidFill>
                  <a:schemeClr val="bg1"/>
                </a:solidFill>
              </a:rPr>
              <a:t>also </a:t>
            </a:r>
            <a:r>
              <a:rPr lang="en-US" sz="2000" b="1" dirty="0" smtClean="0">
                <a:solidFill>
                  <a:schemeClr val="bg1"/>
                </a:solidFill>
              </a:rPr>
              <a:t>available for </a:t>
            </a:r>
            <a:r>
              <a:rPr lang="en-US" sz="2000" b="1" dirty="0">
                <a:solidFill>
                  <a:schemeClr val="bg1"/>
                </a:solidFill>
              </a:rPr>
              <a:t>Mac), get it free from UB </a:t>
            </a:r>
            <a:r>
              <a:rPr lang="en-US" sz="2000" b="1" smtClean="0">
                <a:solidFill>
                  <a:schemeClr val="bg1"/>
                </a:solidFill>
              </a:rPr>
              <a:t>IT</a:t>
            </a:r>
            <a:r>
              <a:rPr lang="en-US" sz="2000" b="1" smtClean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z="180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sz="1800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225783"/>
              </p:ext>
            </p:extLst>
          </p:nvPr>
        </p:nvGraphicFramePr>
        <p:xfrm>
          <a:off x="228600" y="1905004"/>
          <a:ext cx="10210800" cy="321563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772400"/>
                <a:gridCol w="1447800"/>
                <a:gridCol w="990600"/>
              </a:tblGrid>
              <a:tr h="50319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Title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87782" marR="87782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Slides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87782" marR="87782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87782" marR="87782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782" marR="87782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 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87782" marR="87782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min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782" marR="87782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Chapter </a:t>
                      </a:r>
                      <a:r>
                        <a:rPr lang="en-US" sz="20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16.2. </a:t>
                      </a:r>
                      <a:r>
                        <a:rPr lang="en-US" sz="2000" smtClean="0"/>
                        <a:t>Definition of Exhaustivity and Specificity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782" marR="87782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Slide 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87782" marR="87782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782" marR="87782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357">
                <a:tc>
                  <a:txBody>
                    <a:bodyPr/>
                    <a:lstStyle/>
                    <a:p>
                      <a:pPr marL="1604963" marR="0" indent="-1604963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Chapter</a:t>
                      </a:r>
                      <a:r>
                        <a:rPr lang="en-US" sz="20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16.3. </a:t>
                      </a:r>
                      <a:r>
                        <a:rPr lang="en-US" sz="2000" smtClean="0"/>
                        <a:t>Effects of Exhaustivity and Specificity of Indexing</a:t>
                      </a:r>
                      <a:br>
                        <a:rPr lang="en-US" sz="2000" smtClean="0"/>
                      </a:br>
                      <a:r>
                        <a:rPr lang="en-US" sz="2000" smtClean="0"/>
                        <a:t>on Retrieval Performance</a:t>
                      </a:r>
                      <a:endParaRPr lang="en-US" sz="2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782" marR="87782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87782" marR="87782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782" marR="87782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3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2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782" marR="87782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87782" marR="87782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min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782" marR="87782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1014984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Chapter 16 Indexing </a:t>
            </a:r>
            <a:r>
              <a:rPr lang="en-US" sz="3200" dirty="0" err="1" smtClean="0"/>
              <a:t>Speficity</a:t>
            </a:r>
            <a:r>
              <a:rPr lang="en-US" sz="3200" dirty="0" smtClean="0"/>
              <a:t> and Exhaustivity</a:t>
            </a:r>
            <a:br>
              <a:rPr lang="en-US" sz="3200" dirty="0" smtClean="0"/>
            </a:br>
            <a:endParaRPr lang="en-US" sz="2400" b="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676400"/>
            <a:ext cx="1014984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This presentation assumes that you have read Chapter 16.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The presentation provides additional explanation and discussion of selected parts to help you understand the concepts and issues more fully.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 sz="2000" b="1"/>
              <a:pPr/>
              <a:t>4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143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1014984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Chapter 16 Indexing </a:t>
            </a:r>
            <a:r>
              <a:rPr lang="en-US" sz="3200" dirty="0" err="1" smtClean="0"/>
              <a:t>Speficity</a:t>
            </a:r>
            <a:r>
              <a:rPr lang="en-US" sz="3200" dirty="0" smtClean="0"/>
              <a:t> and Exhaustivity</a:t>
            </a:r>
            <a:br>
              <a:rPr lang="en-US" sz="3200" dirty="0" smtClean="0"/>
            </a:br>
            <a:r>
              <a:rPr lang="en-US" sz="2800" dirty="0" smtClean="0"/>
              <a:t>Section 16.2 Definition of Exhaustivity and Specificity</a:t>
            </a:r>
            <a:endParaRPr lang="en-US" sz="2800" b="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676400"/>
            <a:ext cx="1014984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Section 16.2, textbook p. 328 – 331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Starting with Fig. 16.1, p. 329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Start the audio, 8 min.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 sz="2000" b="1"/>
              <a:pPr/>
              <a:t>5</a:t>
            </a:fld>
            <a:endParaRPr lang="en-US" sz="2000" b="1" dirty="0"/>
          </a:p>
        </p:txBody>
      </p:sp>
      <p:pic>
        <p:nvPicPr>
          <p:cNvPr id="2" name="UBLIS571DS-13.2a-2Lecture13.2aReviewTextbookCh16IndexingExhaustivitySpecificitySlidesSlide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76188" y="31230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1014984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Chapter 16 Indexing </a:t>
            </a:r>
            <a:r>
              <a:rPr lang="en-US" sz="3200" dirty="0" err="1" smtClean="0"/>
              <a:t>Speficity</a:t>
            </a:r>
            <a:r>
              <a:rPr lang="en-US" sz="3200" dirty="0" smtClean="0"/>
              <a:t> and Exhaustivity</a:t>
            </a:r>
            <a:br>
              <a:rPr lang="en-US" sz="3200" dirty="0" smtClean="0"/>
            </a:br>
            <a:r>
              <a:rPr lang="en-US" sz="2800" dirty="0" smtClean="0"/>
              <a:t>Section 16.3 Effects of Exhaustivity and Specificity of Indexing on Retrieval Performance</a:t>
            </a:r>
            <a:endParaRPr lang="en-US" sz="2800" b="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676400"/>
            <a:ext cx="1014984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Section 16.3, textbook p. 331 – 338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Starting with Fig. 16.2, p. 332 - 333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Start the audio</a:t>
            </a:r>
            <a:r>
              <a:rPr lang="en-US" smtClean="0">
                <a:solidFill>
                  <a:schemeClr val="bg1"/>
                </a:solidFill>
              </a:rPr>
              <a:t>, 21 min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 sz="2000" b="1"/>
              <a:pPr/>
              <a:t>6</a:t>
            </a:fld>
            <a:endParaRPr lang="en-US" sz="2000" b="1" dirty="0"/>
          </a:p>
        </p:txBody>
      </p:sp>
      <p:pic>
        <p:nvPicPr>
          <p:cNvPr id="2" name="UBLIS571DS-13.2a-2Lecture13.2aReviewTextbookCh16IndexingExhaustivitySpecificitySlidesSlide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49747" y="29167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1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7_Default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11518</TotalTime>
  <Words>173</Words>
  <Application>Microsoft Office PowerPoint</Application>
  <PresentationFormat>Custom</PresentationFormat>
  <Paragraphs>42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7_Default Design</vt:lpstr>
      <vt:lpstr>8_Default Design</vt:lpstr>
      <vt:lpstr>UB LIS 571 Lecture 13.2a Discussion of Textbook Chapter 16 Indexing Exhaustivity and Specificity</vt:lpstr>
      <vt:lpstr>How to use these slides repeated</vt:lpstr>
      <vt:lpstr>Outline</vt:lpstr>
      <vt:lpstr>Chapter 16 Indexing Speficity and Exhaustivity </vt:lpstr>
      <vt:lpstr>Chapter 16 Indexing Speficity and Exhaustivity Section 16.2 Definition of Exhaustivity and Specificity</vt:lpstr>
      <vt:lpstr>Chapter 16 Indexing Speficity and Exhaustivity Section 16.3 Effects of Exhaustivity and Specificity of Indexing on Retrieval Performance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dsoergel</cp:lastModifiedBy>
  <cp:revision>100</cp:revision>
  <dcterms:created xsi:type="dcterms:W3CDTF">2002-10-21T17:52:26Z</dcterms:created>
  <dcterms:modified xsi:type="dcterms:W3CDTF">2016-04-22T04:13:46Z</dcterms:modified>
</cp:coreProperties>
</file>