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33" r:id="rId2"/>
    <p:sldMasterId id="2147483745" r:id="rId3"/>
  </p:sldMasterIdLst>
  <p:notesMasterIdLst>
    <p:notesMasterId r:id="rId25"/>
  </p:notesMasterIdLst>
  <p:sldIdLst>
    <p:sldId id="260" r:id="rId4"/>
    <p:sldId id="296" r:id="rId5"/>
    <p:sldId id="295" r:id="rId6"/>
    <p:sldId id="272" r:id="rId7"/>
    <p:sldId id="273" r:id="rId8"/>
    <p:sldId id="278" r:id="rId9"/>
    <p:sldId id="291" r:id="rId10"/>
    <p:sldId id="292" r:id="rId11"/>
    <p:sldId id="293" r:id="rId12"/>
    <p:sldId id="290" r:id="rId13"/>
    <p:sldId id="281" r:id="rId14"/>
    <p:sldId id="283" r:id="rId15"/>
    <p:sldId id="299" r:id="rId16"/>
    <p:sldId id="282" r:id="rId17"/>
    <p:sldId id="285" r:id="rId18"/>
    <p:sldId id="286" r:id="rId19"/>
    <p:sldId id="300" r:id="rId20"/>
    <p:sldId id="287" r:id="rId21"/>
    <p:sldId id="288" r:id="rId22"/>
    <p:sldId id="289" r:id="rId23"/>
    <p:sldId id="275" r:id="rId24"/>
  </p:sldIdLst>
  <p:sldSz cx="155448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49" autoAdjust="0"/>
  </p:normalViewPr>
  <p:slideViewPr>
    <p:cSldViewPr>
      <p:cViewPr varScale="1">
        <p:scale>
          <a:sx n="75" d="100"/>
          <a:sy n="75" d="100"/>
        </p:scale>
        <p:origin x="-77" y="-226"/>
      </p:cViewPr>
      <p:guideLst>
        <p:guide orient="horz" pos="2160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57200" y="685800"/>
            <a:ext cx="7772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3099120-5D35-4016-9FD4-809C6A124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130428"/>
            <a:ext cx="132130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3886200"/>
            <a:ext cx="108813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75670" y="152400"/>
            <a:ext cx="330327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5860" y="152400"/>
            <a:ext cx="965073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130438"/>
            <a:ext cx="132130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3886200"/>
            <a:ext cx="108813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D20E5-6F4E-464C-8E89-564284A36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5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6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3" y="4406913"/>
            <a:ext cx="132130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3" y="2906713"/>
            <a:ext cx="132130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4B3AD-9855-43B4-A677-2B5D64DC5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80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2396" y="1600206"/>
            <a:ext cx="1176115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42627" y="1600206"/>
            <a:ext cx="1176115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8624-5168-452F-8FB5-BCB158AF0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4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74638"/>
            <a:ext cx="139903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535113"/>
            <a:ext cx="686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174875"/>
            <a:ext cx="686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7" y="1535113"/>
            <a:ext cx="68710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7" y="2174875"/>
            <a:ext cx="68710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09EEE-143D-4BF0-8157-580CBF4BE5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8B5FA-1634-4030-BE4D-C041FBFC09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7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84B5F-4628-496F-B9D1-7DFF093BE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5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7" y="273050"/>
            <a:ext cx="51141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8" y="273063"/>
            <a:ext cx="86899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7" y="1435103"/>
            <a:ext cx="51141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EE177-5E08-4D66-96B9-012347F80A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6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4800600"/>
            <a:ext cx="93268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612775"/>
            <a:ext cx="93268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5367338"/>
            <a:ext cx="93268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0D0F3-6F04-41AC-BEA2-CC5654185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36F06-0C2B-441C-8941-30DA2EF2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7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58432" y="274651"/>
            <a:ext cx="594534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2388" y="274651"/>
            <a:ext cx="175769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6B714-91EE-44DF-9AE1-6EC187663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130428"/>
            <a:ext cx="132130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3886200"/>
            <a:ext cx="108813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23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39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3" y="4406903"/>
            <a:ext cx="132130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3" y="2906713"/>
            <a:ext cx="132130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27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5860" y="1676400"/>
            <a:ext cx="647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676400"/>
            <a:ext cx="647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24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74638"/>
            <a:ext cx="139903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535113"/>
            <a:ext cx="686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174875"/>
            <a:ext cx="686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4" y="1535113"/>
            <a:ext cx="68710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4" y="2174875"/>
            <a:ext cx="68710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75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1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5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3" y="4406903"/>
            <a:ext cx="132130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3" y="2906713"/>
            <a:ext cx="132130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73050"/>
            <a:ext cx="51141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273053"/>
            <a:ext cx="86899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435103"/>
            <a:ext cx="51141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60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4800600"/>
            <a:ext cx="93268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612775"/>
            <a:ext cx="93268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5367338"/>
            <a:ext cx="93268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54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43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75670" y="152400"/>
            <a:ext cx="330327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5860" y="152400"/>
            <a:ext cx="965073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5860" y="1676400"/>
            <a:ext cx="647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676400"/>
            <a:ext cx="647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74638"/>
            <a:ext cx="139903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535113"/>
            <a:ext cx="686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174875"/>
            <a:ext cx="686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4" y="1535113"/>
            <a:ext cx="68710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4" y="2174875"/>
            <a:ext cx="68710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73050"/>
            <a:ext cx="51141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273053"/>
            <a:ext cx="86899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435103"/>
            <a:ext cx="51141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4800600"/>
            <a:ext cx="93268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612775"/>
            <a:ext cx="93268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5367338"/>
            <a:ext cx="93268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5860" y="152400"/>
            <a:ext cx="13213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5860" y="1676400"/>
            <a:ext cx="132130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5860" y="6248400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1140" y="6248400"/>
            <a:ext cx="4922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40" y="6248400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274638"/>
            <a:ext cx="13990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600206"/>
            <a:ext cx="1399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6356363"/>
            <a:ext cx="3627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6356363"/>
            <a:ext cx="4922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Soergel,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6356363"/>
            <a:ext cx="3627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23A00D-5CB4-4BC5-96EA-DD2D4099CE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5860" y="152400"/>
            <a:ext cx="13213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5860" y="1676400"/>
            <a:ext cx="132130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5860" y="6248400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1140" y="6248400"/>
            <a:ext cx="4922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Soergel,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40" y="6248400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6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" y="228600"/>
            <a:ext cx="14767560" cy="2743200"/>
          </a:xfrm>
        </p:spPr>
        <p:txBody>
          <a:bodyPr/>
          <a:lstStyle/>
          <a:p>
            <a:r>
              <a:rPr lang="en-US" b="0" dirty="0">
                <a:latin typeface="Arial Unicode MS" pitchFamily="34" charset="-128"/>
              </a:rPr>
              <a:t>UB LIS 571 Soergel</a:t>
            </a:r>
            <a:br>
              <a:rPr lang="en-US" b="0" dirty="0">
                <a:latin typeface="Arial Unicode MS" pitchFamily="34" charset="-128"/>
              </a:rPr>
            </a:br>
            <a:r>
              <a:rPr lang="en-US" b="0" dirty="0">
                <a:latin typeface="Arial Unicode MS" pitchFamily="34" charset="-128"/>
              </a:rPr>
              <a:t>Lecture </a:t>
            </a:r>
            <a:r>
              <a:rPr lang="en-US" b="0" dirty="0" smtClean="0">
                <a:latin typeface="Arial Unicode MS" pitchFamily="34" charset="-128"/>
              </a:rPr>
              <a:t>13.2b. In-lecture Exercise</a:t>
            </a:r>
            <a:r>
              <a:rPr lang="en-US" sz="4800" b="0" dirty="0" smtClean="0">
                <a:latin typeface="Arial Unicode MS" pitchFamily="34" charset="-128"/>
              </a:rPr>
              <a:t>  </a:t>
            </a:r>
            <a:r>
              <a:rPr lang="en-US" sz="4800" b="0" dirty="0">
                <a:latin typeface="Arial Unicode MS" pitchFamily="34" charset="-128"/>
              </a:rPr>
              <a:t/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3000" dirty="0" smtClean="0"/>
              <a:t>Exhaustivity and Specificity of Indexing</a:t>
            </a:r>
            <a:br>
              <a:rPr lang="en-US" sz="3000" dirty="0" smtClean="0"/>
            </a:br>
            <a:r>
              <a:rPr lang="en-US" sz="3000" spc="-40" dirty="0" smtClean="0"/>
              <a:t>London Education Classification (LEC) vs. DDC</a:t>
            </a:r>
            <a:endParaRPr lang="en-US" sz="3000" b="0" spc="-40" dirty="0">
              <a:latin typeface="Arial Unicode MS" pitchFamily="3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4020" y="3200400"/>
            <a:ext cx="123063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Dagobert Soergel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Department of Library and Information Studies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Graduate School of Education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University at Buffalo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08960" y="4876800"/>
            <a:ext cx="106222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4020" y="5334003"/>
            <a:ext cx="1282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Lecture notes p. 402 - 407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Includes audio.										</a:t>
            </a:r>
            <a:r>
              <a:rPr lang="en-US" dirty="0" smtClean="0">
                <a:solidFill>
                  <a:schemeClr val="bg1"/>
                </a:solidFill>
              </a:rPr>
              <a:t>35 </a:t>
            </a:r>
            <a:r>
              <a:rPr lang="en-US" dirty="0" smtClean="0">
                <a:solidFill>
                  <a:schemeClr val="bg1"/>
                </a:solidFill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2784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b="1">
                <a:solidFill>
                  <a:prstClr val="black"/>
                </a:solidFill>
              </a:rPr>
              <a:pPr/>
              <a:t>10</a:t>
            </a:fld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96233"/>
              </p:ext>
            </p:extLst>
          </p:nvPr>
        </p:nvGraphicFramePr>
        <p:xfrm>
          <a:off x="457200" y="228600"/>
          <a:ext cx="14478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1. Step 1. Enter the semantic factors in the paper form (Lecture Notes, p. 405)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54984"/>
              </p:ext>
            </p:extLst>
          </p:nvPr>
        </p:nvGraphicFramePr>
        <p:xfrm>
          <a:off x="381003" y="2819402"/>
          <a:ext cx="7619999" cy="2767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8"/>
                <a:gridCol w="3124201"/>
                <a:gridCol w="482600"/>
                <a:gridCol w="482600"/>
                <a:gridCol w="482600"/>
              </a:tblGrid>
              <a:tr h="749063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LEC concepts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Elemental concepts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from DDC </a:t>
                      </a:r>
                      <a:r>
                        <a:rPr lang="en-US" sz="1400" b="1" dirty="0">
                          <a:effectLst/>
                        </a:rPr>
                        <a:t>class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Which scheme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is </a:t>
                      </a:r>
                      <a:r>
                        <a:rPr lang="en-US" sz="1400" b="1" dirty="0">
                          <a:effectLst/>
                        </a:rPr>
                        <a:t>more specific?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53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Sab  Institutions of higher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 smtClean="0">
                          <a:effectLst/>
                        </a:rPr>
                        <a:t>lec        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606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Hab  Management of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>
                          <a:effectLst/>
                        </a:rPr>
                        <a:t>lec </a:t>
                      </a:r>
                      <a:r>
                        <a:rPr lang="en-US" sz="1400" cap="small" dirty="0" smtClean="0">
                          <a:effectLst/>
                        </a:rPr>
                        <a:t> 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Gan  Dean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 smtClean="0">
                          <a:effectLst/>
                        </a:rPr>
                        <a:t>same    </a:t>
                      </a:r>
                      <a:r>
                        <a:rPr lang="en-US" sz="1400" u="none" dirty="0" smtClean="0">
                          <a:effectLst/>
                        </a:rPr>
                        <a:t>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</a:t>
                      </a:r>
                      <a:r>
                        <a:rPr lang="en-US" sz="1400" cap="small" dirty="0" smtClean="0">
                          <a:effectLst/>
                        </a:rPr>
                        <a:t>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Ban  Sociology of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</a:t>
                      </a:r>
                      <a:r>
                        <a:rPr lang="en-US" sz="1400" cap="small" dirty="0" smtClean="0">
                          <a:effectLst/>
                        </a:rPr>
                        <a:t>lec       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53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1087121"/>
            <a:ext cx="762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90563" algn="l"/>
                <a:tab pos="2971800" algn="ctr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600" dirty="0" smtClean="0">
                <a:latin typeface="Times New Roman"/>
                <a:ea typeface="Times New Roman"/>
              </a:rPr>
              <a:t>378.111</a:t>
            </a:r>
            <a:r>
              <a:rPr lang="en-US" sz="1600" dirty="0">
                <a:latin typeface="Times New Roman"/>
                <a:ea typeface="Times New Roman"/>
              </a:rPr>
              <a:t>	</a:t>
            </a:r>
            <a:r>
              <a:rPr lang="en-US" sz="1600" b="1" dirty="0" smtClean="0">
                <a:latin typeface="Times New Roman"/>
                <a:ea typeface="Times New Roman"/>
              </a:rPr>
              <a:t>Higher </a:t>
            </a:r>
            <a:r>
              <a:rPr lang="en-US" sz="1600" b="1" dirty="0">
                <a:latin typeface="Times New Roman"/>
                <a:ea typeface="Times New Roman"/>
              </a:rPr>
              <a:t>Education &gt; Organization and management; curriculums &gt; </a:t>
            </a:r>
            <a:r>
              <a:rPr lang="en-US" sz="1600" b="1" dirty="0" smtClean="0">
                <a:latin typeface="Times New Roman"/>
                <a:ea typeface="Times New Roman"/>
              </a:rPr>
              <a:t>	(</a:t>
            </a:r>
            <a:r>
              <a:rPr lang="en-US" sz="1600" b="1" dirty="0">
                <a:latin typeface="Times New Roman"/>
                <a:ea typeface="Times New Roman"/>
              </a:rPr>
              <a:t>administrative) Academic staff</a:t>
            </a:r>
            <a:endParaRPr lang="en-US" sz="1600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600" dirty="0">
                <a:latin typeface="Times New Roman"/>
                <a:ea typeface="Times New Roman"/>
              </a:rPr>
              <a:t>Dibden, Arthur James, 1919‑.  </a:t>
            </a:r>
            <a:endParaRPr lang="en-US" sz="1600" dirty="0" smtClean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600" dirty="0" smtClean="0">
                <a:latin typeface="Times New Roman"/>
                <a:ea typeface="Times New Roman"/>
              </a:rPr>
              <a:t>The </a:t>
            </a:r>
            <a:r>
              <a:rPr lang="en-US" sz="1600" dirty="0">
                <a:latin typeface="Times New Roman"/>
                <a:ea typeface="Times New Roman"/>
              </a:rPr>
              <a:t>academic deanship in American colleges and </a:t>
            </a:r>
            <a:r>
              <a:rPr lang="en-US" sz="1600" dirty="0" smtClean="0">
                <a:latin typeface="Times New Roman"/>
                <a:ea typeface="Times New Roman"/>
              </a:rPr>
              <a:t>universities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64056"/>
              </p:ext>
            </p:extLst>
          </p:nvPr>
        </p:nvGraphicFramePr>
        <p:xfrm>
          <a:off x="8458200" y="2819400"/>
          <a:ext cx="5943599" cy="2545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  <a:gridCol w="457199"/>
                <a:gridCol w="2362200"/>
                <a:gridCol w="609600"/>
              </a:tblGrid>
              <a:tr h="76200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86790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Exhaustivity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58215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Specificity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466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elemental </a:t>
                      </a:r>
                      <a:r>
                        <a:rPr lang="en-US" sz="1600" dirty="0" smtClean="0">
                          <a:effectLst/>
                        </a:rPr>
                        <a:t>concepts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same as </a:t>
                      </a:r>
                      <a:r>
                        <a:rPr lang="en-US" sz="1600" dirty="0" smtClean="0">
                          <a:effectLst/>
                        </a:rPr>
                        <a:t>DDC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 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34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elemental </a:t>
                      </a:r>
                      <a:r>
                        <a:rPr lang="en-US" sz="1600" dirty="0" smtClean="0">
                          <a:effectLst/>
                        </a:rPr>
                        <a:t>concepts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more </a:t>
                      </a:r>
                      <a:r>
                        <a:rPr lang="en-US" sz="1600" dirty="0" smtClean="0">
                          <a:effectLst/>
                        </a:rPr>
                        <a:t>specific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66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more </a:t>
                      </a:r>
                      <a:r>
                        <a:rPr lang="en-US" sz="1600" dirty="0" smtClean="0">
                          <a:effectLst/>
                        </a:rPr>
                        <a:t>specific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6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More exhaustive</a:t>
                      </a:r>
                      <a:r>
                        <a:rPr lang="en-US" sz="1600" dirty="0" smtClean="0">
                          <a:effectLst/>
                        </a:rPr>
                        <a:t>:  (LEC  or DDC)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spc="-20" baseline="0" dirty="0">
                          <a:effectLst/>
                        </a:rPr>
                        <a:t>Overall more specific</a:t>
                      </a:r>
                      <a:r>
                        <a:rPr lang="en-US" sz="1600" spc="-20" baseline="0" dirty="0" smtClean="0">
                          <a:effectLst/>
                        </a:rPr>
                        <a:t>: (LEC or DDC)</a:t>
                      </a:r>
                      <a:endParaRPr lang="en-US" sz="1600" spc="-2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8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sz="1800" b="1">
                <a:solidFill>
                  <a:prstClr val="black"/>
                </a:solidFill>
              </a:rPr>
              <a:pPr/>
              <a:t>11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65337"/>
              </p:ext>
            </p:extLst>
          </p:nvPr>
        </p:nvGraphicFramePr>
        <p:xfrm>
          <a:off x="457200" y="228600"/>
          <a:ext cx="1463039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399"/>
              </a:tblGrid>
              <a:tr h="370840">
                <a:tc>
                  <a:txBody>
                    <a:bodyPr/>
                    <a:lstStyle/>
                    <a:p>
                      <a:pPr marL="4003675" indent="-4003675"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Document1.	Step 1 Semantic factors entered </a:t>
                      </a:r>
                    </a:p>
                    <a:p>
                      <a:pPr marL="4003675" indent="-4003675"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	Step 2, Analysis. For the descriptors in common, underline SAME, LEC, DDC as appropriate</a:t>
                      </a:r>
                    </a:p>
                    <a:p>
                      <a:pPr marL="4003675" indent="-4003675"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	                               Enter counts (Lecture Notes, p. 405)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837610"/>
              </p:ext>
            </p:extLst>
          </p:nvPr>
        </p:nvGraphicFramePr>
        <p:xfrm>
          <a:off x="370840" y="3048000"/>
          <a:ext cx="7619999" cy="3026901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85000"/>
                  </a:schemeClr>
                </a:solidFill>
                <a:tableStyleId>{5C22544A-7EE6-4342-B048-85BDC9FD1C3A}</a:tableStyleId>
              </a:tblPr>
              <a:tblGrid>
                <a:gridCol w="3047998"/>
                <a:gridCol w="3124201"/>
                <a:gridCol w="482600"/>
                <a:gridCol w="482600"/>
                <a:gridCol w="482600"/>
              </a:tblGrid>
              <a:tr h="749063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LEC concepts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Elemental concepts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from DDC </a:t>
                      </a:r>
                      <a:r>
                        <a:rPr lang="en-US" sz="1400" b="1" dirty="0">
                          <a:effectLst/>
                        </a:rPr>
                        <a:t>class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Which scheme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is </a:t>
                      </a:r>
                      <a:r>
                        <a:rPr lang="en-US" sz="1400" b="1" dirty="0">
                          <a:effectLst/>
                        </a:rPr>
                        <a:t>more specific?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137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Sab  Institutions of higher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Higher education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</a:t>
                      </a:r>
                      <a:r>
                        <a:rPr lang="en-US" sz="1400" cap="small" dirty="0" smtClean="0">
                          <a:effectLst/>
                        </a:rPr>
                        <a:t>lec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806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Hab  Management of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Organization and management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</a:t>
                      </a:r>
                      <a:r>
                        <a:rPr lang="en-US" sz="1400" cap="small" dirty="0">
                          <a:effectLst/>
                        </a:rPr>
                        <a:t>lec </a:t>
                      </a:r>
                      <a:r>
                        <a:rPr lang="en-US" sz="1400" cap="small" dirty="0" smtClean="0">
                          <a:effectLst/>
                        </a:rPr>
                        <a:t>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Gan  Dean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(Administration) Academic staff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 smtClean="0">
                          <a:effectLst/>
                        </a:rPr>
                        <a:t>same  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u="none" cap="small" dirty="0">
                          <a:effectLst/>
                        </a:rPr>
                        <a:t>lec</a:t>
                      </a:r>
                      <a:r>
                        <a:rPr lang="en-US" sz="1400" cap="small" dirty="0">
                          <a:effectLst/>
                        </a:rPr>
                        <a:t> </a:t>
                      </a:r>
                      <a:r>
                        <a:rPr lang="en-US" sz="1400" cap="small" dirty="0" smtClean="0">
                          <a:effectLst/>
                        </a:rPr>
                        <a:t>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Ban  Sociology of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</a:t>
                      </a:r>
                      <a:r>
                        <a:rPr lang="en-US" sz="1400" cap="small" dirty="0">
                          <a:effectLst/>
                        </a:rPr>
                        <a:t>lec  </a:t>
                      </a:r>
                      <a:r>
                        <a:rPr lang="en-US" sz="1400" cap="small" dirty="0" smtClean="0">
                          <a:effectLst/>
                        </a:rPr>
                        <a:t>   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53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0840" y="1524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378.111	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Higher Education &gt; Organization and management; curriculums &gt; (administrative) Academic staff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Dibden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, Arthur James, 1919‑. 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academic deanship in American colleges and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universities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362626"/>
              </p:ext>
            </p:extLst>
          </p:nvPr>
        </p:nvGraphicFramePr>
        <p:xfrm>
          <a:off x="8610600" y="3048000"/>
          <a:ext cx="6324601" cy="2545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  <a:gridCol w="647700"/>
                <a:gridCol w="2476501"/>
                <a:gridCol w="685800"/>
              </a:tblGrid>
              <a:tr h="76200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86790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Exhaustivity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58215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Specificity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466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elemental </a:t>
                      </a:r>
                      <a:r>
                        <a:rPr lang="en-US" sz="1600" dirty="0" smtClean="0">
                          <a:effectLst/>
                        </a:rPr>
                        <a:t>concepts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same as </a:t>
                      </a:r>
                      <a:r>
                        <a:rPr lang="en-US" sz="1600" dirty="0" smtClean="0">
                          <a:effectLst/>
                        </a:rPr>
                        <a:t>DDC  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9934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elemental </a:t>
                      </a:r>
                      <a:r>
                        <a:rPr lang="en-US" sz="1600" dirty="0" smtClean="0">
                          <a:effectLst/>
                        </a:rPr>
                        <a:t>concepts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more </a:t>
                      </a:r>
                      <a:r>
                        <a:rPr lang="en-US" sz="1600" dirty="0" smtClean="0">
                          <a:effectLst/>
                        </a:rPr>
                        <a:t>specific 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466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more </a:t>
                      </a:r>
                      <a:r>
                        <a:rPr lang="en-US" sz="1600" dirty="0" smtClean="0">
                          <a:effectLst/>
                        </a:rPr>
                        <a:t>specific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46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More exhaustive:  </a:t>
                      </a:r>
                      <a:r>
                        <a:rPr lang="en-US" sz="1600" dirty="0" smtClean="0">
                          <a:effectLst/>
                        </a:rPr>
                        <a:t>(LEC or DDC)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Overall more specific:  </a:t>
                      </a:r>
                      <a:r>
                        <a:rPr lang="en-US" sz="1600" dirty="0" smtClean="0">
                          <a:effectLst/>
                        </a:rPr>
                        <a:t>(LEC or DDC)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0840" y="6373894"/>
            <a:ext cx="1226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 hope this is clear without further explanation. Step 2 and results discussed on next slide.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98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sz="1800" b="1">
                <a:solidFill>
                  <a:prstClr val="black"/>
                </a:solidFill>
              </a:rPr>
              <a:pPr/>
              <a:t>12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36504"/>
              </p:ext>
            </p:extLst>
          </p:nvPr>
        </p:nvGraphicFramePr>
        <p:xfrm>
          <a:off x="457200" y="228600"/>
          <a:ext cx="89916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1. Completed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90719"/>
              </p:ext>
            </p:extLst>
          </p:nvPr>
        </p:nvGraphicFramePr>
        <p:xfrm>
          <a:off x="381003" y="2819402"/>
          <a:ext cx="7619999" cy="2996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8"/>
                <a:gridCol w="3124201"/>
                <a:gridCol w="482600"/>
                <a:gridCol w="482600"/>
                <a:gridCol w="482600"/>
              </a:tblGrid>
              <a:tr h="749063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LEC concepts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Elemental concepts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from DDC </a:t>
                      </a:r>
                      <a:r>
                        <a:rPr lang="en-US" sz="1400" b="1" dirty="0">
                          <a:effectLst/>
                        </a:rPr>
                        <a:t>class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Which </a:t>
                      </a:r>
                      <a:r>
                        <a:rPr lang="en-US" sz="1400" b="1" dirty="0" smtClean="0">
                          <a:effectLst/>
                        </a:rPr>
                        <a:t>scheme</a:t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is </a:t>
                      </a:r>
                      <a:r>
                        <a:rPr lang="en-US" sz="1400" b="1" dirty="0">
                          <a:effectLst/>
                        </a:rPr>
                        <a:t>more specific?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53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Sab  Institutions of higher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Higher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u="sng" cap="small" dirty="0">
                          <a:solidFill>
                            <a:srgbClr val="C00000"/>
                          </a:solidFill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</a:t>
                      </a:r>
                      <a:r>
                        <a:rPr lang="en-US" sz="1400" cap="small" dirty="0" smtClean="0">
                          <a:effectLst/>
                        </a:rPr>
                        <a:t>lec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806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Hab  Management of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Organization and management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u="sng" cap="small" dirty="0">
                          <a:solidFill>
                            <a:srgbClr val="C00000"/>
                          </a:solidFill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</a:t>
                      </a:r>
                      <a:r>
                        <a:rPr lang="en-US" sz="1400" cap="small" dirty="0">
                          <a:effectLst/>
                        </a:rPr>
                        <a:t>lec </a:t>
                      </a:r>
                      <a:r>
                        <a:rPr lang="en-US" sz="1400" cap="small" dirty="0" smtClean="0">
                          <a:effectLst/>
                        </a:rPr>
                        <a:t>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Gan  Dean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(Administration) Academic staff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 smtClean="0">
                          <a:effectLst/>
                        </a:rPr>
                        <a:t>same   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400" b="1" u="sng" cap="small" dirty="0">
                          <a:solidFill>
                            <a:srgbClr val="C00000"/>
                          </a:solidFill>
                          <a:effectLst/>
                        </a:rPr>
                        <a:t>lec</a:t>
                      </a:r>
                      <a:r>
                        <a:rPr lang="en-US" sz="1400" cap="small" dirty="0">
                          <a:effectLst/>
                        </a:rPr>
                        <a:t> </a:t>
                      </a:r>
                      <a:r>
                        <a:rPr lang="en-US" sz="1400" cap="small" dirty="0" smtClean="0">
                          <a:effectLst/>
                        </a:rPr>
                        <a:t>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Ban  Sociology of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</a:t>
                      </a:r>
                      <a:r>
                        <a:rPr lang="en-US" sz="1400" cap="small" dirty="0">
                          <a:effectLst/>
                        </a:rPr>
                        <a:t>lec  </a:t>
                      </a:r>
                      <a:r>
                        <a:rPr lang="en-US" sz="1400" cap="small" dirty="0" smtClean="0">
                          <a:effectLst/>
                        </a:rPr>
                        <a:t>    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53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1143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378.111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	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Higher Education &gt; Organization and management; curriculums &gt; (administrative) Academic staff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Dibden, Arthur James, 1919‑. 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academic deanship in American colleges and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</a:rPr>
              <a:t>universities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10169"/>
              </p:ext>
            </p:extLst>
          </p:nvPr>
        </p:nvGraphicFramePr>
        <p:xfrm>
          <a:off x="8458200" y="2819400"/>
          <a:ext cx="5943601" cy="2545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  <a:gridCol w="457199"/>
                <a:gridCol w="2068831"/>
                <a:gridCol w="902971"/>
              </a:tblGrid>
              <a:tr h="76200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86790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Exhaustivity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58215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Specificity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466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elemental </a:t>
                      </a:r>
                      <a:r>
                        <a:rPr lang="en-US" sz="1600" dirty="0" smtClean="0">
                          <a:effectLst/>
                        </a:rPr>
                        <a:t>concepts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4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same as </a:t>
                      </a:r>
                      <a:r>
                        <a:rPr lang="en-US" sz="1600" dirty="0" smtClean="0">
                          <a:effectLst/>
                        </a:rPr>
                        <a:t>DDC  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2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   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34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elemental </a:t>
                      </a:r>
                      <a:r>
                        <a:rPr lang="en-US" sz="1600" dirty="0" smtClean="0">
                          <a:effectLst/>
                        </a:rPr>
                        <a:t>concepts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3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more </a:t>
                      </a:r>
                      <a:r>
                        <a:rPr lang="en-US" sz="1600" dirty="0" smtClean="0">
                          <a:effectLst/>
                        </a:rPr>
                        <a:t>specific 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1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66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more </a:t>
                      </a:r>
                      <a:r>
                        <a:rPr lang="en-US" sz="1600" dirty="0" smtClean="0">
                          <a:effectLst/>
                        </a:rPr>
                        <a:t>specific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0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6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More exhaustive:  LEC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Overall more specific:  LEC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6096000"/>
            <a:ext cx="762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If your analysis is different, you may want to listen to the audio (2 min).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UBLIS571DS-13.2b-2Lecture13.2bInLectureExerciseSlidesExhaustivitySpecificityLEC-DDCSlidesSlide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00761" y="5898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14378940" cy="838200"/>
          </a:xfrm>
        </p:spPr>
        <p:txBody>
          <a:bodyPr/>
          <a:lstStyle/>
          <a:p>
            <a:pPr eaLnBrk="1" hangingPunct="1"/>
            <a:r>
              <a:rPr lang="en-US" sz="3200" dirty="0"/>
              <a:t>Your turn. Analyze </a:t>
            </a:r>
            <a:r>
              <a:rPr lang="en-US" sz="3200" dirty="0" smtClean="0"/>
              <a:t>Document 2, </a:t>
            </a:r>
            <a:r>
              <a:rPr lang="en-US" sz="3200" dirty="0"/>
              <a:t>Lecture Notes p. </a:t>
            </a:r>
            <a:r>
              <a:rPr lang="en-US" sz="3200" dirty="0" smtClean="0"/>
              <a:t>406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777240" y="1295400"/>
            <a:ext cx="14249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Do your work on the paper form for Document 1, p. 406  in the Lecture Notes.    </a:t>
            </a:r>
            <a:r>
              <a:rPr lang="en-US" sz="2000" dirty="0" smtClean="0">
                <a:solidFill>
                  <a:srgbClr val="FF0000"/>
                </a:solidFill>
              </a:rPr>
              <a:t>Repeated for Document 2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Slides 14 - 16 take you through the steps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Slide 14</a:t>
            </a:r>
            <a:r>
              <a:rPr lang="en-US" sz="2000" dirty="0" smtClean="0">
                <a:solidFill>
                  <a:schemeClr val="bg1"/>
                </a:solidFill>
              </a:rPr>
              <a:t>. Step 1. </a:t>
            </a:r>
            <a:r>
              <a:rPr lang="en-US" sz="2000" dirty="0">
                <a:solidFill>
                  <a:schemeClr val="bg1"/>
                </a:solidFill>
              </a:rPr>
              <a:t>Determine the semantic factors the Dewey </a:t>
            </a:r>
            <a:r>
              <a:rPr lang="en-US" sz="2000" dirty="0" smtClean="0">
                <a:solidFill>
                  <a:schemeClr val="bg1"/>
                </a:solidFill>
              </a:rPr>
              <a:t>class. Enter on the paper form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Slide 15. </a:t>
            </a:r>
            <a:r>
              <a:rPr lang="en-US" sz="2000" dirty="0" smtClean="0">
                <a:solidFill>
                  <a:schemeClr val="bg1"/>
                </a:solidFill>
              </a:rPr>
              <a:t>Step 1.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Compare the semantic factors with your own.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            Step 2. Do your analysis with respect to exhaustivity and specificity of indexing (on the form, Lecture Notes p. 405)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Slide </a:t>
            </a:r>
            <a:r>
              <a:rPr lang="en-US" sz="2000" b="1" dirty="0" smtClean="0">
                <a:solidFill>
                  <a:srgbClr val="FFFFFF"/>
                </a:solidFill>
              </a:rPr>
              <a:t>16. </a:t>
            </a:r>
            <a:r>
              <a:rPr lang="en-US" sz="2000" dirty="0" smtClean="0">
                <a:solidFill>
                  <a:schemeClr val="bg1"/>
                </a:solidFill>
              </a:rPr>
              <a:t>Step 2. Completed. Compare your own analysis.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No audio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sz="1800" b="1">
                <a:solidFill>
                  <a:prstClr val="black"/>
                </a:solidFill>
              </a:rPr>
              <a:pPr/>
              <a:t>14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43864"/>
              </p:ext>
            </p:extLst>
          </p:nvPr>
        </p:nvGraphicFramePr>
        <p:xfrm>
          <a:off x="457200" y="228600"/>
          <a:ext cx="138684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2. Step 1. Enter the semantic factors in the paper form (Lecture Notes, p. 406)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13946"/>
              </p:ext>
            </p:extLst>
          </p:nvPr>
        </p:nvGraphicFramePr>
        <p:xfrm>
          <a:off x="396241" y="2438400"/>
          <a:ext cx="5940426" cy="4189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  <a:gridCol w="1915161"/>
                <a:gridCol w="478155"/>
                <a:gridCol w="478155"/>
                <a:gridCol w="47815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LEC concepts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Elemental concepts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from DDC </a:t>
                      </a:r>
                      <a:r>
                        <a:rPr lang="en-US" sz="1400" b="1" dirty="0">
                          <a:effectLst/>
                        </a:rPr>
                        <a:t>class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Which </a:t>
                      </a:r>
                      <a:r>
                        <a:rPr lang="en-US" sz="1400" b="1" dirty="0" smtClean="0">
                          <a:effectLst/>
                        </a:rPr>
                        <a:t>scheme</a:t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is more specific?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Sab   Higher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Dvo   Computer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Buxt  Information services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Bid   Government: central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Betm  Financial resources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>
                          <a:effectLst/>
                        </a:rPr>
                        <a:t>lec  </a:t>
                      </a:r>
                      <a:r>
                        <a:rPr lang="en-US" sz="1400" u="none" cap="small" dirty="0" smtClean="0">
                          <a:effectLst/>
                        </a:rPr>
                        <a:t>   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Bepd  Economics and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02188" y="196957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67105"/>
              </p:ext>
            </p:extLst>
          </p:nvPr>
        </p:nvGraphicFramePr>
        <p:xfrm>
          <a:off x="7620000" y="2438400"/>
          <a:ext cx="5943601" cy="2401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5980"/>
                <a:gridCol w="845819"/>
                <a:gridCol w="2068831"/>
                <a:gridCol w="902971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86790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	Exhaustivity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58215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	Specificity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LEC elemental </a:t>
                      </a:r>
                      <a:r>
                        <a:rPr lang="en-US" sz="1400" dirty="0" smtClean="0">
                          <a:effectLst/>
                        </a:rPr>
                        <a:t>concepts 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LEC same as </a:t>
                      </a:r>
                      <a:r>
                        <a:rPr lang="en-US" sz="1400" dirty="0" smtClean="0">
                          <a:effectLst/>
                        </a:rPr>
                        <a:t>DDC  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DDC elemental </a:t>
                      </a:r>
                      <a:r>
                        <a:rPr lang="en-US" sz="1400" dirty="0" smtClean="0">
                          <a:effectLst/>
                        </a:rPr>
                        <a:t>concepts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LEC more </a:t>
                      </a:r>
                      <a:r>
                        <a:rPr lang="en-US" sz="1400" dirty="0" smtClean="0">
                          <a:effectLst/>
                        </a:rPr>
                        <a:t>specific 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DDC more </a:t>
                      </a:r>
                      <a:r>
                        <a:rPr lang="en-US" sz="1400" dirty="0" smtClean="0">
                          <a:effectLst/>
                        </a:rPr>
                        <a:t>specific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More exhaustive:  </a:t>
                      </a:r>
                      <a:r>
                        <a:rPr lang="en-US" sz="1400" dirty="0" smtClean="0">
                          <a:effectLst/>
                        </a:rPr>
                        <a:t>(LEC or DDC)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Overall more specific: </a:t>
                      </a:r>
                      <a:r>
                        <a:rPr lang="en-US" sz="1400" dirty="0" smtClean="0">
                          <a:effectLst/>
                        </a:rPr>
                        <a:t>(LEC or DDC)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00600" y="279348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077020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379.1214</a:t>
            </a:r>
            <a:r>
              <a:rPr lang="en-US" sz="1600" dirty="0"/>
              <a:t>	</a:t>
            </a:r>
            <a:r>
              <a:rPr lang="en-US" sz="1600" b="1" dirty="0"/>
              <a:t>Finance, supervision, control of public education &gt; Assistance by </a:t>
            </a:r>
            <a:r>
              <a:rPr lang="en-US" sz="1600" b="1" dirty="0" smtClean="0"/>
              <a:t>central governments </a:t>
            </a:r>
            <a:br>
              <a:rPr lang="en-US" sz="1600" b="1" dirty="0" smtClean="0"/>
            </a:br>
            <a:r>
              <a:rPr lang="en-US" sz="1600" b="1" dirty="0" smtClean="0"/>
              <a:t>                &gt; </a:t>
            </a:r>
            <a:r>
              <a:rPr lang="en-US" sz="1600" b="1" dirty="0"/>
              <a:t>By national governments &gt; For higher education</a:t>
            </a:r>
            <a:endParaRPr lang="en-US" sz="1600" dirty="0"/>
          </a:p>
          <a:p>
            <a:r>
              <a:rPr lang="en-US" sz="1600" dirty="0"/>
              <a:t>Wakefield, Rowan Albert, 1919‑</a:t>
            </a:r>
          </a:p>
          <a:p>
            <a:r>
              <a:rPr lang="en-US" sz="1600" dirty="0"/>
              <a:t>Sources of Federal support for higher education.  </a:t>
            </a:r>
            <a:r>
              <a:rPr lang="en-US" sz="1600" dirty="0" smtClean="0"/>
              <a:t>Experimental </a:t>
            </a:r>
            <a:r>
              <a:rPr lang="en-US" sz="1600" dirty="0"/>
              <a:t>systems for a national information network.</a:t>
            </a:r>
          </a:p>
        </p:txBody>
      </p:sp>
    </p:spTree>
    <p:extLst>
      <p:ext uri="{BB962C8B-B14F-4D97-AF65-F5344CB8AC3E}">
        <p14:creationId xmlns:p14="http://schemas.microsoft.com/office/powerpoint/2010/main" val="39398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b="1">
                <a:solidFill>
                  <a:prstClr val="black"/>
                </a:solidFill>
              </a:rPr>
              <a:pPr/>
              <a:t>15</a:t>
            </a:fld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39499"/>
              </p:ext>
            </p:extLst>
          </p:nvPr>
        </p:nvGraphicFramePr>
        <p:xfrm>
          <a:off x="304801" y="228600"/>
          <a:ext cx="1493519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199"/>
              </a:tblGrid>
              <a:tr h="370840">
                <a:tc>
                  <a:txBody>
                    <a:bodyPr/>
                    <a:lstStyle/>
                    <a:p>
                      <a:pPr marL="4003675" indent="-4003675"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2.	Step 1 Semantic factors entered </a:t>
                      </a:r>
                    </a:p>
                    <a:p>
                      <a:pPr marL="4003675" indent="-4003675"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	Step 2, Analysis. For the descriptors in common, underline SAME, LEC, DDC as appropriate</a:t>
                      </a:r>
                    </a:p>
                    <a:p>
                      <a:pPr marL="4003675" indent="-4003675"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	                               Enter counts (Lecture Notes, p. 406)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1261686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379.1214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Finance, supervision, control of public education &gt; Assistance by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central governments </a:t>
            </a:r>
            <a:b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               &gt;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By national governments &gt; For higher education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Wakefield, Rowan Albert, 1919‑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Sources of Federal support for higher education.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Experimental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systems for a national information network.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18049"/>
              </p:ext>
            </p:extLst>
          </p:nvPr>
        </p:nvGraphicFramePr>
        <p:xfrm>
          <a:off x="381002" y="2393316"/>
          <a:ext cx="5940426" cy="4189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  <a:gridCol w="1915161"/>
                <a:gridCol w="478155"/>
                <a:gridCol w="478155"/>
                <a:gridCol w="47815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LEC concepts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Elemental concepts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from DDC </a:t>
                      </a:r>
                      <a:r>
                        <a:rPr lang="en-US" sz="1400" b="1" dirty="0">
                          <a:effectLst/>
                        </a:rPr>
                        <a:t>class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Which </a:t>
                      </a:r>
                      <a:r>
                        <a:rPr lang="en-US" sz="1400" b="1" dirty="0" smtClean="0">
                          <a:effectLst/>
                        </a:rPr>
                        <a:t>scheme</a:t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is more specific?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Sab   Higher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Higher education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Dvo   Computer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Buxt  Information services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Bid   Government: central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Central governments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Betm  Financial resources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Financial assistance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>
                          <a:effectLst/>
                        </a:rPr>
                        <a:t>lec  </a:t>
                      </a:r>
                      <a:r>
                        <a:rPr lang="en-US" sz="1400" u="none" cap="small" dirty="0" smtClean="0">
                          <a:effectLst/>
                        </a:rPr>
                        <a:t>   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Bepd  Economics and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02188" y="196957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67921"/>
              </p:ext>
            </p:extLst>
          </p:nvPr>
        </p:nvGraphicFramePr>
        <p:xfrm>
          <a:off x="7543799" y="2393316"/>
          <a:ext cx="5943601" cy="2401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5980"/>
                <a:gridCol w="845819"/>
                <a:gridCol w="2068831"/>
                <a:gridCol w="902971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86790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	Exhaustivity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58215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	Specificity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LEC elemental </a:t>
                      </a:r>
                      <a:r>
                        <a:rPr lang="en-US" sz="1400" dirty="0" smtClean="0">
                          <a:effectLst/>
                        </a:rPr>
                        <a:t>concepts 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LEC same as </a:t>
                      </a:r>
                      <a:r>
                        <a:rPr lang="en-US" sz="1400" dirty="0" smtClean="0">
                          <a:effectLst/>
                        </a:rPr>
                        <a:t>DDC  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DDC elemental </a:t>
                      </a:r>
                      <a:r>
                        <a:rPr lang="en-US" sz="1400" dirty="0" smtClean="0">
                          <a:effectLst/>
                        </a:rPr>
                        <a:t>concepts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LEC more </a:t>
                      </a:r>
                      <a:r>
                        <a:rPr lang="en-US" sz="1400" dirty="0" smtClean="0">
                          <a:effectLst/>
                        </a:rPr>
                        <a:t>specific 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DDC more </a:t>
                      </a:r>
                      <a:r>
                        <a:rPr lang="en-US" sz="1400" dirty="0" smtClean="0">
                          <a:effectLst/>
                        </a:rPr>
                        <a:t>specific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More exhaustive:  </a:t>
                      </a:r>
                      <a:r>
                        <a:rPr lang="en-US" sz="1400" dirty="0" smtClean="0">
                          <a:effectLst/>
                        </a:rPr>
                        <a:t>(LEC or DDC)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Overall more specific: </a:t>
                      </a:r>
                      <a:r>
                        <a:rPr lang="en-US" sz="1400" dirty="0" smtClean="0">
                          <a:effectLst/>
                        </a:rPr>
                        <a:t>(LEC or DDC)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3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b="1">
                <a:solidFill>
                  <a:prstClr val="black"/>
                </a:solidFill>
              </a:rPr>
              <a:pPr/>
              <a:t>16</a:t>
            </a:fld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33271"/>
              </p:ext>
            </p:extLst>
          </p:nvPr>
        </p:nvGraphicFramePr>
        <p:xfrm>
          <a:off x="457202" y="228600"/>
          <a:ext cx="82295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59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2. Completed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51703"/>
              </p:ext>
            </p:extLst>
          </p:nvPr>
        </p:nvGraphicFramePr>
        <p:xfrm>
          <a:off x="411481" y="2365157"/>
          <a:ext cx="5940426" cy="4189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  <a:gridCol w="1915161"/>
                <a:gridCol w="478155"/>
                <a:gridCol w="478155"/>
                <a:gridCol w="47815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LEC concepts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Elemental concepts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from DDC </a:t>
                      </a:r>
                      <a:r>
                        <a:rPr lang="en-US" sz="1400" b="1" dirty="0">
                          <a:effectLst/>
                        </a:rPr>
                        <a:t>class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Which </a:t>
                      </a:r>
                      <a:r>
                        <a:rPr lang="en-US" sz="1400" b="1" dirty="0" smtClean="0">
                          <a:effectLst/>
                        </a:rPr>
                        <a:t>scheme</a:t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is more specific?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Sab   Higher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Higher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u="sng" cap="small" dirty="0">
                          <a:solidFill>
                            <a:srgbClr val="C00000"/>
                          </a:solidFill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 smtClean="0">
                          <a:effectLst/>
                        </a:rPr>
                        <a:t>lec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Dvo   Computer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 smtClean="0">
                          <a:effectLst/>
                        </a:rPr>
                        <a:t>lec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Buxt  Information services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</a:t>
                      </a:r>
                      <a:r>
                        <a:rPr lang="en-US" sz="1400" cap="small" dirty="0">
                          <a:effectLst/>
                        </a:rPr>
                        <a:t>lec </a:t>
                      </a:r>
                      <a:r>
                        <a:rPr lang="en-US" sz="1400" cap="small" dirty="0" smtClean="0">
                          <a:effectLst/>
                        </a:rPr>
                        <a:t>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Bid   Government: central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Central governments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u="sng" cap="small" dirty="0">
                          <a:solidFill>
                            <a:srgbClr val="C00000"/>
                          </a:solidFill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</a:t>
                      </a:r>
                      <a:r>
                        <a:rPr lang="en-US" sz="1400" cap="small" dirty="0">
                          <a:effectLst/>
                        </a:rPr>
                        <a:t>lec </a:t>
                      </a:r>
                      <a:r>
                        <a:rPr lang="en-US" sz="1400" cap="small" dirty="0" smtClean="0">
                          <a:effectLst/>
                        </a:rPr>
                        <a:t>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Betm  Financial resources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Financial assistance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 smtClean="0">
                          <a:effectLst/>
                        </a:rPr>
                        <a:t>same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>
                          <a:effectLst/>
                        </a:rPr>
                        <a:t>lec  </a:t>
                      </a:r>
                      <a:r>
                        <a:rPr lang="en-US" sz="1400" cap="small" dirty="0" smtClean="0">
                          <a:effectLst/>
                        </a:rPr>
                        <a:t>  </a:t>
                      </a:r>
                      <a:r>
                        <a:rPr lang="en-US" sz="1400" b="1" cap="small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400" b="1" u="sng" cap="small" dirty="0" smtClean="0">
                          <a:solidFill>
                            <a:srgbClr val="C00000"/>
                          </a:solidFill>
                          <a:effectLst/>
                        </a:rPr>
                        <a:t>ddc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Bepd  Economics and education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 smtClean="0">
                          <a:effectLst/>
                        </a:rPr>
                        <a:t>same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>
                          <a:effectLst/>
                        </a:rPr>
                        <a:t>lec </a:t>
                      </a:r>
                      <a:r>
                        <a:rPr lang="en-US" sz="1400" cap="small" dirty="0" smtClean="0">
                          <a:effectLst/>
                        </a:rPr>
                        <a:t>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5091" marR="85091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02188" y="196957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27603"/>
              </p:ext>
            </p:extLst>
          </p:nvPr>
        </p:nvGraphicFramePr>
        <p:xfrm>
          <a:off x="7467600" y="2365157"/>
          <a:ext cx="5943601" cy="2401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5980"/>
                <a:gridCol w="845819"/>
                <a:gridCol w="2068831"/>
                <a:gridCol w="902971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86790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	Exhaustivity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58215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	Specificity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LEC elemental </a:t>
                      </a:r>
                      <a:r>
                        <a:rPr lang="en-US" sz="1400" dirty="0" smtClean="0">
                          <a:effectLst/>
                        </a:rPr>
                        <a:t>concepts 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LEC same as </a:t>
                      </a:r>
                      <a:r>
                        <a:rPr lang="en-US" sz="1400" dirty="0" smtClean="0">
                          <a:effectLst/>
                        </a:rPr>
                        <a:t>DDC  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DDC elemental </a:t>
                      </a:r>
                      <a:r>
                        <a:rPr lang="en-US" sz="1400" dirty="0" smtClean="0">
                          <a:effectLst/>
                        </a:rPr>
                        <a:t>concepts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LEC more </a:t>
                      </a:r>
                      <a:r>
                        <a:rPr lang="en-US" sz="1400" dirty="0" smtClean="0">
                          <a:effectLst/>
                        </a:rPr>
                        <a:t>specific 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DDC more </a:t>
                      </a:r>
                      <a:r>
                        <a:rPr lang="en-US" sz="1400" dirty="0" smtClean="0">
                          <a:effectLst/>
                        </a:rPr>
                        <a:t>specific  #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More exhaustive: 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LEC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Overall more specific: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DDC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00600" y="279348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5562600"/>
            <a:ext cx="7620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 hope that by now this is clear. If you need further clarification, </a:t>
            </a:r>
            <a:br>
              <a:rPr lang="en-US" sz="1800" dirty="0" smtClean="0"/>
            </a:br>
            <a:r>
              <a:rPr lang="en-US" sz="1800" dirty="0" smtClean="0"/>
              <a:t>please ask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077020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379.1214</a:t>
            </a:r>
            <a:r>
              <a:rPr lang="en-US" sz="1600" dirty="0"/>
              <a:t>	</a:t>
            </a:r>
            <a:r>
              <a:rPr lang="en-US" sz="1600" b="1" dirty="0"/>
              <a:t>Finance, supervision, control of public education &gt; Assistance by </a:t>
            </a:r>
            <a:r>
              <a:rPr lang="en-US" sz="1600" b="1" dirty="0" smtClean="0"/>
              <a:t>central governments </a:t>
            </a:r>
            <a:br>
              <a:rPr lang="en-US" sz="1600" b="1" dirty="0" smtClean="0"/>
            </a:br>
            <a:r>
              <a:rPr lang="en-US" sz="1600" b="1" dirty="0" smtClean="0"/>
              <a:t>                &gt; </a:t>
            </a:r>
            <a:r>
              <a:rPr lang="en-US" sz="1600" b="1" dirty="0"/>
              <a:t>By national governments &gt; For higher education</a:t>
            </a:r>
            <a:endParaRPr lang="en-US" sz="1600" dirty="0"/>
          </a:p>
          <a:p>
            <a:r>
              <a:rPr lang="en-US" sz="1600" dirty="0"/>
              <a:t>Wakefield, Rowan Albert, 1919‑</a:t>
            </a:r>
          </a:p>
          <a:p>
            <a:r>
              <a:rPr lang="en-US" sz="1600" dirty="0"/>
              <a:t>Sources of Federal support for higher education.  </a:t>
            </a:r>
            <a:r>
              <a:rPr lang="en-US" sz="1600" dirty="0" smtClean="0"/>
              <a:t>Experimental </a:t>
            </a:r>
            <a:r>
              <a:rPr lang="en-US" sz="1600" dirty="0"/>
              <a:t>systems for a national information network.</a:t>
            </a:r>
          </a:p>
        </p:txBody>
      </p:sp>
    </p:spTree>
    <p:extLst>
      <p:ext uri="{BB962C8B-B14F-4D97-AF65-F5344CB8AC3E}">
        <p14:creationId xmlns:p14="http://schemas.microsoft.com/office/powerpoint/2010/main" val="35423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14378940" cy="838200"/>
          </a:xfrm>
        </p:spPr>
        <p:txBody>
          <a:bodyPr/>
          <a:lstStyle/>
          <a:p>
            <a:pPr eaLnBrk="1" hangingPunct="1"/>
            <a:r>
              <a:rPr lang="en-US" sz="3200" dirty="0"/>
              <a:t>Your turn. Analyze </a:t>
            </a:r>
            <a:r>
              <a:rPr lang="en-US" sz="3200" dirty="0" smtClean="0"/>
              <a:t>Document 3, </a:t>
            </a:r>
            <a:r>
              <a:rPr lang="en-US" sz="3200" dirty="0"/>
              <a:t>Lecture Notes p. </a:t>
            </a:r>
            <a:r>
              <a:rPr lang="en-US" sz="3200" dirty="0" smtClean="0"/>
              <a:t>407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777240" y="1295400"/>
            <a:ext cx="14249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Do your work on the paper form for Document 3, p. 407  in the Lecture Notes.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        </a:t>
            </a:r>
            <a:r>
              <a:rPr lang="en-US" sz="2000" dirty="0" smtClean="0">
                <a:solidFill>
                  <a:srgbClr val="FF0000"/>
                </a:solidFill>
              </a:rPr>
              <a:t>Repeated </a:t>
            </a:r>
            <a:r>
              <a:rPr lang="en-US" sz="2000" dirty="0">
                <a:solidFill>
                  <a:srgbClr val="FF0000"/>
                </a:solidFill>
              </a:rPr>
              <a:t>for Document 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Slides 18 - 20 take you through the steps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Slide 18</a:t>
            </a:r>
            <a:r>
              <a:rPr lang="en-US" sz="2000" dirty="0" smtClean="0">
                <a:solidFill>
                  <a:schemeClr val="bg1"/>
                </a:solidFill>
              </a:rPr>
              <a:t>. Step 1. </a:t>
            </a:r>
            <a:r>
              <a:rPr lang="en-US" sz="2000" dirty="0">
                <a:solidFill>
                  <a:schemeClr val="bg1"/>
                </a:solidFill>
              </a:rPr>
              <a:t>Determine the semantic factors the Dewey </a:t>
            </a:r>
            <a:r>
              <a:rPr lang="en-US" sz="2000" dirty="0" smtClean="0">
                <a:solidFill>
                  <a:schemeClr val="bg1"/>
                </a:solidFill>
              </a:rPr>
              <a:t>class. Enter on the paper form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Slide 19. </a:t>
            </a:r>
            <a:r>
              <a:rPr lang="en-US" sz="2000" dirty="0" smtClean="0">
                <a:solidFill>
                  <a:schemeClr val="bg1"/>
                </a:solidFill>
              </a:rPr>
              <a:t>Step 1.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Compare the semantic factors with your own.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            Step 2. Do your analysis with respect to exhaustivity and specificity of indexing (on the form, Lecture Notes p. 405)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Slide </a:t>
            </a:r>
            <a:r>
              <a:rPr lang="en-US" sz="2000" b="1" dirty="0" smtClean="0">
                <a:solidFill>
                  <a:srgbClr val="FFFFFF"/>
                </a:solidFill>
              </a:rPr>
              <a:t>20. </a:t>
            </a:r>
            <a:r>
              <a:rPr lang="en-US" sz="2000" dirty="0" smtClean="0">
                <a:solidFill>
                  <a:schemeClr val="bg1"/>
                </a:solidFill>
              </a:rPr>
              <a:t>Step 2. Completed. Compare your own analysis.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No audio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sz="1800" b="1">
                <a:solidFill>
                  <a:prstClr val="black"/>
                </a:solidFill>
              </a:rPr>
              <a:pPr/>
              <a:t>18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10592"/>
              </p:ext>
            </p:extLst>
          </p:nvPr>
        </p:nvGraphicFramePr>
        <p:xfrm>
          <a:off x="457200" y="228600"/>
          <a:ext cx="147827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79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3. Step 1. Enter the semantic factors in the paper form (Lecture Notes, p. 407)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0520" y="747317"/>
            <a:ext cx="502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027.8   </a:t>
            </a:r>
            <a:r>
              <a:rPr lang="en-US" sz="1600" b="1" dirty="0"/>
              <a:t>School libraries</a:t>
            </a:r>
            <a:endParaRPr lang="en-US" sz="1600" dirty="0"/>
          </a:p>
          <a:p>
            <a:r>
              <a:rPr lang="en-US" sz="1600" dirty="0"/>
              <a:t>Delaney, Jack J. 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 </a:t>
            </a:r>
            <a:r>
              <a:rPr lang="en-US" sz="1600" dirty="0"/>
              <a:t>school librarian.  Human relations problems.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02188" y="196957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00600" y="279348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42943"/>
              </p:ext>
            </p:extLst>
          </p:nvPr>
        </p:nvGraphicFramePr>
        <p:xfrm>
          <a:off x="381000" y="1771970"/>
          <a:ext cx="7162802" cy="4419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9"/>
                <a:gridCol w="2514600"/>
                <a:gridCol w="533401"/>
                <a:gridCol w="533401"/>
                <a:gridCol w="533401"/>
              </a:tblGrid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LEC concepts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Elemental concepts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from DDC </a:t>
                      </a:r>
                      <a:r>
                        <a:rPr lang="en-US" sz="1400" b="1" dirty="0">
                          <a:effectLst/>
                        </a:rPr>
                        <a:t>class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Which </a:t>
                      </a:r>
                      <a:r>
                        <a:rPr lang="en-US" sz="1400" b="1" dirty="0" smtClean="0">
                          <a:effectLst/>
                        </a:rPr>
                        <a:t>scheme</a:t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is more specific?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46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Svg  School child, </a:t>
                      </a:r>
                      <a:r>
                        <a:rPr lang="en-US" sz="1400" dirty="0" smtClean="0">
                          <a:effectLst/>
                        </a:rPr>
                        <a:t>pupil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 smtClean="0">
                          <a:effectLst/>
                        </a:rPr>
                        <a:t>lec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Rag  School education and </a:t>
                      </a:r>
                      <a:r>
                        <a:rPr lang="en-US" sz="1400" dirty="0" smtClean="0">
                          <a:effectLst/>
                        </a:rPr>
                        <a:t>systems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lec  </a:t>
                      </a:r>
                      <a:r>
                        <a:rPr lang="en-US" sz="1400" u="none" cap="small" dirty="0" smtClean="0">
                          <a:effectLst/>
                        </a:rPr>
                        <a:t>    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62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Lus  </a:t>
                      </a:r>
                      <a:r>
                        <a:rPr lang="en-US" sz="1400" dirty="0" smtClean="0">
                          <a:effectLst/>
                        </a:rPr>
                        <a:t>Library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979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Jed  Discipline (psychological aspects of 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        relationship)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Hab  Management of </a:t>
                      </a:r>
                      <a:r>
                        <a:rPr lang="en-US" sz="1400" dirty="0" smtClean="0">
                          <a:effectLst/>
                        </a:rPr>
                        <a:t>education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Get  Librarian, teacher </a:t>
                      </a:r>
                      <a:r>
                        <a:rPr lang="en-US" sz="1400" dirty="0" smtClean="0">
                          <a:effectLst/>
                        </a:rPr>
                        <a:t>librarian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Fal  Role, </a:t>
                      </a:r>
                      <a:r>
                        <a:rPr lang="en-US" sz="1400" dirty="0" smtClean="0">
                          <a:effectLst/>
                        </a:rPr>
                        <a:t>responsibility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</a:t>
                      </a:r>
                      <a:r>
                        <a:rPr lang="en-US" sz="1400" u="none" cap="small" dirty="0">
                          <a:effectLst/>
                        </a:rPr>
                        <a:t>lec  </a:t>
                      </a:r>
                      <a:r>
                        <a:rPr lang="en-US" sz="1400" u="none" cap="small" dirty="0" smtClean="0">
                          <a:effectLst/>
                        </a:rPr>
                        <a:t>     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36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11725" y="155682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71330"/>
              </p:ext>
            </p:extLst>
          </p:nvPr>
        </p:nvGraphicFramePr>
        <p:xfrm>
          <a:off x="8153400" y="1771968"/>
          <a:ext cx="6629399" cy="2142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  <a:gridCol w="723900"/>
                <a:gridCol w="2307540"/>
                <a:gridCol w="1007159"/>
              </a:tblGrid>
              <a:tr h="665162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86790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Exhaustivity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58215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Specificity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elemental </a:t>
                      </a:r>
                      <a:r>
                        <a:rPr lang="en-US" sz="1600" dirty="0" smtClean="0">
                          <a:effectLst/>
                        </a:rPr>
                        <a:t>concepts   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same as </a:t>
                      </a:r>
                      <a:r>
                        <a:rPr lang="en-US" sz="1600" dirty="0" smtClean="0">
                          <a:effectLst/>
                        </a:rPr>
                        <a:t>DDC    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elemental </a:t>
                      </a:r>
                      <a:r>
                        <a:rPr lang="en-US" sz="1600" dirty="0" smtClean="0">
                          <a:effectLst/>
                        </a:rPr>
                        <a:t>concepts  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more </a:t>
                      </a:r>
                      <a:r>
                        <a:rPr lang="en-US" sz="1600" dirty="0" smtClean="0">
                          <a:effectLst/>
                        </a:rPr>
                        <a:t>specific   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more specific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More exhaustive:  </a:t>
                      </a:r>
                      <a:r>
                        <a:rPr lang="en-US" sz="1600" dirty="0" smtClean="0">
                          <a:effectLst/>
                        </a:rPr>
                        <a:t>(LEC or DDC)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Overall more specific:  </a:t>
                      </a:r>
                      <a:r>
                        <a:rPr lang="en-US" sz="1600" dirty="0" smtClean="0">
                          <a:effectLst/>
                        </a:rPr>
                        <a:t>(LEC or DDC)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00600" y="3158609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sz="1800" b="1">
                <a:solidFill>
                  <a:prstClr val="black"/>
                </a:solidFill>
              </a:rPr>
              <a:pPr/>
              <a:t>19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11759"/>
              </p:ext>
            </p:extLst>
          </p:nvPr>
        </p:nvGraphicFramePr>
        <p:xfrm>
          <a:off x="228600" y="76200"/>
          <a:ext cx="15087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0"/>
              </a:tblGrid>
              <a:tr h="370840">
                <a:tc>
                  <a:txBody>
                    <a:bodyPr/>
                    <a:lstStyle/>
                    <a:p>
                      <a:pPr marL="4003675" indent="-4003675"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3.	Step 1 Semantic factors entered </a:t>
                      </a:r>
                    </a:p>
                    <a:p>
                      <a:pPr marL="4003675" indent="-4003675"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	Step 2, Analysis. For the descriptors in common, underline SAME, LEC, DDC as appropriate</a:t>
                      </a:r>
                    </a:p>
                    <a:p>
                      <a:pPr marL="4003675" indent="-4003675"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	                               Enter counts (Lecture Notes, p. 407)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910491"/>
            <a:ext cx="502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027.8 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School libraries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Delaney, Jack J.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school librarian.  Human relations problems</a:t>
            </a:r>
            <a:r>
              <a:rPr lang="en-US" sz="1600" dirty="0"/>
              <a:t>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02188" y="196957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00600" y="279348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80579"/>
              </p:ext>
            </p:extLst>
          </p:nvPr>
        </p:nvGraphicFramePr>
        <p:xfrm>
          <a:off x="381000" y="1973700"/>
          <a:ext cx="7162802" cy="4419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9"/>
                <a:gridCol w="2514600"/>
                <a:gridCol w="533401"/>
                <a:gridCol w="533401"/>
                <a:gridCol w="533401"/>
              </a:tblGrid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LEC concepts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Elemental concepts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from DDC </a:t>
                      </a:r>
                      <a:r>
                        <a:rPr lang="en-US" sz="1400" b="1" dirty="0">
                          <a:effectLst/>
                        </a:rPr>
                        <a:t>class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Which </a:t>
                      </a:r>
                      <a:r>
                        <a:rPr lang="en-US" sz="1400" b="1" dirty="0" smtClean="0">
                          <a:effectLst/>
                        </a:rPr>
                        <a:t>scheme</a:t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is more specific?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46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Svg  School child, </a:t>
                      </a:r>
                      <a:r>
                        <a:rPr lang="en-US" sz="1400" dirty="0" smtClean="0">
                          <a:effectLst/>
                        </a:rPr>
                        <a:t>pupil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 smtClean="0">
                          <a:effectLst/>
                        </a:rPr>
                        <a:t>lec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Rag  School education and </a:t>
                      </a:r>
                      <a:r>
                        <a:rPr lang="en-US" sz="1400" dirty="0" smtClean="0">
                          <a:effectLst/>
                        </a:rPr>
                        <a:t>systems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spc="-10" baseline="0" dirty="0">
                          <a:solidFill>
                            <a:srgbClr val="C00000"/>
                          </a:solidFill>
                          <a:effectLst/>
                        </a:rPr>
                        <a:t>School- (elementary/secondary)</a:t>
                      </a:r>
                      <a:endParaRPr lang="en-US" sz="1400" b="1" spc="-10" baseline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lec  </a:t>
                      </a:r>
                      <a:r>
                        <a:rPr lang="en-US" sz="1400" u="none" cap="small" dirty="0" smtClean="0">
                          <a:effectLst/>
                        </a:rPr>
                        <a:t>    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62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Lus  </a:t>
                      </a:r>
                      <a:r>
                        <a:rPr lang="en-US" sz="1400" dirty="0" smtClean="0">
                          <a:effectLst/>
                        </a:rPr>
                        <a:t>Library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Libraries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979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Jed  Discipline (psychological aspects of 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        relationship)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Hab  Management of </a:t>
                      </a:r>
                      <a:r>
                        <a:rPr lang="en-US" sz="1400" dirty="0" smtClean="0">
                          <a:effectLst/>
                        </a:rPr>
                        <a:t>education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Get  Librarian, teacher </a:t>
                      </a:r>
                      <a:r>
                        <a:rPr lang="en-US" sz="1400" dirty="0" smtClean="0">
                          <a:effectLst/>
                        </a:rPr>
                        <a:t>librarian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 smtClean="0">
                          <a:effectLst/>
                        </a:rPr>
                        <a:t>same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 smtClean="0">
                          <a:effectLst/>
                        </a:rPr>
                        <a:t>lec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Fal  Role, </a:t>
                      </a:r>
                      <a:r>
                        <a:rPr lang="en-US" sz="1400" dirty="0" smtClean="0">
                          <a:effectLst/>
                        </a:rPr>
                        <a:t>responsibility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</a:t>
                      </a:r>
                      <a:r>
                        <a:rPr lang="en-US" sz="1400" u="none" cap="small" dirty="0">
                          <a:effectLst/>
                        </a:rPr>
                        <a:t>lec  </a:t>
                      </a:r>
                      <a:r>
                        <a:rPr lang="en-US" sz="1400" u="none" cap="small" dirty="0" smtClean="0">
                          <a:effectLst/>
                        </a:rPr>
                        <a:t>     ddc</a:t>
                      </a:r>
                      <a:endParaRPr lang="en-US" sz="14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36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11725" y="155682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2261"/>
              </p:ext>
            </p:extLst>
          </p:nvPr>
        </p:nvGraphicFramePr>
        <p:xfrm>
          <a:off x="8229600" y="1973700"/>
          <a:ext cx="6629399" cy="2142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  <a:gridCol w="723900"/>
                <a:gridCol w="2307540"/>
                <a:gridCol w="1007159"/>
              </a:tblGrid>
              <a:tr h="665162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86790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Exhaustivity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58215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Specificity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elemental </a:t>
                      </a:r>
                      <a:r>
                        <a:rPr lang="en-US" sz="1600" dirty="0" smtClean="0">
                          <a:effectLst/>
                        </a:rPr>
                        <a:t>concepts 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same as DDC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elemental </a:t>
                      </a:r>
                      <a:r>
                        <a:rPr lang="en-US" sz="1600" dirty="0" smtClean="0">
                          <a:effectLst/>
                        </a:rPr>
                        <a:t>concepts   #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more specific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more specific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More exhaustive: </a:t>
                      </a:r>
                      <a:r>
                        <a:rPr lang="en-US" sz="1600" dirty="0" smtClean="0">
                          <a:effectLst/>
                        </a:rPr>
                        <a:t>( LEC or DDC)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Overall more specific:  </a:t>
                      </a:r>
                      <a:r>
                        <a:rPr lang="en-US" sz="1600" dirty="0" smtClean="0">
                          <a:effectLst/>
                        </a:rPr>
                        <a:t>(LEC or DDC)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00600" y="3158609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315200" cy="11430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use </a:t>
            </a:r>
            <a:r>
              <a:rPr lang="en-US" dirty="0" smtClean="0"/>
              <a:t>these slides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3" y="2057400"/>
            <a:ext cx="9391646" cy="4343400"/>
          </a:xfrm>
        </p:spPr>
        <p:txBody>
          <a:bodyPr/>
          <a:lstStyle/>
          <a:p>
            <a:r>
              <a:rPr lang="en-US" sz="2000" dirty="0"/>
              <a:t>The lecture or exercise is divided into segments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listed </a:t>
            </a:r>
            <a:r>
              <a:rPr lang="en-US" sz="2000" dirty="0"/>
              <a:t>on </a:t>
            </a:r>
            <a:r>
              <a:rPr lang="en-US" sz="2000" dirty="0" smtClean="0"/>
              <a:t>Slide 3. </a:t>
            </a:r>
            <a:endParaRPr lang="en-US" sz="2000" dirty="0"/>
          </a:p>
          <a:p>
            <a:r>
              <a:rPr lang="en-US" sz="2000" dirty="0"/>
              <a:t>Many slides have audio. To start the </a:t>
            </a:r>
            <a:r>
              <a:rPr lang="en-US" sz="2000" dirty="0" smtClean="0"/>
              <a:t>audio:</a:t>
            </a:r>
            <a:endParaRPr lang="en-US" sz="2000" dirty="0"/>
          </a:p>
          <a:p>
            <a:pPr marL="685800"/>
            <a:r>
              <a:rPr lang="en-US" sz="2000" dirty="0"/>
              <a:t>Mouse over the speaker </a:t>
            </a:r>
            <a:r>
              <a:rPr lang="en-US" sz="2000" dirty="0" smtClean="0"/>
              <a:t>icon.</a:t>
            </a:r>
            <a:endParaRPr lang="en-US" sz="2000" dirty="0"/>
          </a:p>
          <a:p>
            <a:pPr marL="685800" lvl="1" indent="-347472">
              <a:spcBef>
                <a:spcPts val="144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familiar play-back control bar </a:t>
            </a:r>
            <a:r>
              <a:rPr lang="en-US" sz="2000" dirty="0" smtClean="0">
                <a:solidFill>
                  <a:schemeClr val="bg1"/>
                </a:solidFill>
              </a:rPr>
              <a:t>appears.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</a:t>
            </a:r>
            <a:r>
              <a:rPr lang="en-US" sz="2000" dirty="0" smtClean="0">
                <a:solidFill>
                  <a:schemeClr val="bg1"/>
                </a:solidFill>
              </a:rPr>
              <a:t>to start, </a:t>
            </a:r>
            <a:r>
              <a:rPr lang="en-US" sz="2000" dirty="0">
                <a:solidFill>
                  <a:schemeClr val="bg1"/>
                </a:solidFill>
              </a:rPr>
              <a:t>click </a:t>
            </a:r>
            <a:r>
              <a:rPr lang="en-US" sz="2000" dirty="0" smtClean="0">
                <a:solidFill>
                  <a:schemeClr val="bg1"/>
                </a:solidFill>
              </a:rPr>
              <a:t>on || to </a:t>
            </a:r>
            <a:r>
              <a:rPr lang="en-US" sz="2000" dirty="0">
                <a:solidFill>
                  <a:schemeClr val="bg1"/>
                </a:solidFill>
              </a:rPr>
              <a:t>pause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lvl="2" indent="-342900">
              <a:spcBef>
                <a:spcPct val="60000"/>
              </a:spcBef>
            </a:pPr>
            <a:r>
              <a:rPr lang="en-US" sz="2000" dirty="0" smtClean="0"/>
              <a:t>Other </a:t>
            </a:r>
            <a:r>
              <a:rPr lang="en-US" sz="2000" dirty="0"/>
              <a:t>slides </a:t>
            </a:r>
            <a:r>
              <a:rPr lang="en-US" sz="2000" dirty="0">
                <a:ea typeface="+mn-ea"/>
              </a:rPr>
              <a:t>have</a:t>
            </a:r>
            <a:r>
              <a:rPr lang="en-US" sz="2000" dirty="0"/>
              <a:t> just instructions or are just to </a:t>
            </a:r>
            <a:r>
              <a:rPr lang="en-US" sz="2000" dirty="0" smtClean="0"/>
              <a:t>read </a:t>
            </a:r>
            <a:br>
              <a:rPr lang="en-US" sz="2000" dirty="0" smtClean="0"/>
            </a:br>
            <a:r>
              <a:rPr lang="en-US" sz="2000" dirty="0" smtClean="0"/>
              <a:t>or direct you to read something.</a:t>
            </a:r>
          </a:p>
          <a:p>
            <a:pPr marL="0" lvl="2" indent="-342900">
              <a:spcBef>
                <a:spcPct val="6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If you do not have MS PowerPoint 2010 or later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(</a:t>
            </a:r>
            <a:r>
              <a:rPr lang="en-US" sz="2000" b="1" dirty="0">
                <a:solidFill>
                  <a:schemeClr val="bg1"/>
                </a:solidFill>
              </a:rPr>
              <a:t>also </a:t>
            </a:r>
            <a:r>
              <a:rPr lang="en-US" sz="2000" b="1" dirty="0" smtClean="0">
                <a:solidFill>
                  <a:schemeClr val="bg1"/>
                </a:solidFill>
              </a:rPr>
              <a:t>available for </a:t>
            </a:r>
            <a:r>
              <a:rPr lang="en-US" sz="2000" b="1" dirty="0">
                <a:solidFill>
                  <a:schemeClr val="bg1"/>
                </a:solidFill>
              </a:rPr>
              <a:t>Mac), get it free from UB </a:t>
            </a:r>
            <a:r>
              <a:rPr lang="en-US" sz="2000" b="1" dirty="0" smtClean="0">
                <a:solidFill>
                  <a:schemeClr val="bg1"/>
                </a:solidFill>
              </a:rPr>
              <a:t>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sz="1800" b="1">
                <a:solidFill>
                  <a:prstClr val="black"/>
                </a:solidFill>
              </a:rPr>
              <a:pPr/>
              <a:t>20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10308"/>
              </p:ext>
            </p:extLst>
          </p:nvPr>
        </p:nvGraphicFramePr>
        <p:xfrm>
          <a:off x="457199" y="228600"/>
          <a:ext cx="71628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3.  Completed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681892"/>
            <a:ext cx="502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027.8 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School libraries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Delaney, Jack J.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school librarian.  Human relations problems.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02188" y="196957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00600" y="279348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42790"/>
              </p:ext>
            </p:extLst>
          </p:nvPr>
        </p:nvGraphicFramePr>
        <p:xfrm>
          <a:off x="381000" y="1771970"/>
          <a:ext cx="7162802" cy="4419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9"/>
                <a:gridCol w="2514600"/>
                <a:gridCol w="533401"/>
                <a:gridCol w="533401"/>
                <a:gridCol w="533401"/>
              </a:tblGrid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LEC concepts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Elemental concepts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from DDC </a:t>
                      </a:r>
                      <a:r>
                        <a:rPr lang="en-US" sz="1400" b="1" dirty="0">
                          <a:effectLst/>
                        </a:rPr>
                        <a:t>class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Which </a:t>
                      </a:r>
                      <a:r>
                        <a:rPr lang="en-US" sz="1400" b="1" dirty="0" smtClean="0">
                          <a:effectLst/>
                        </a:rPr>
                        <a:t>scheme</a:t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is more specific?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46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Svg  School child, </a:t>
                      </a:r>
                      <a:r>
                        <a:rPr lang="en-US" sz="1400" dirty="0" smtClean="0">
                          <a:effectLst/>
                        </a:rPr>
                        <a:t>pupil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 </a:t>
                      </a:r>
                      <a:r>
                        <a:rPr lang="en-US" sz="1400" cap="small" dirty="0" smtClean="0">
                          <a:effectLst/>
                        </a:rPr>
                        <a:t>lec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Rag  School education and </a:t>
                      </a:r>
                      <a:r>
                        <a:rPr lang="en-US" sz="1400" dirty="0" smtClean="0">
                          <a:effectLst/>
                        </a:rPr>
                        <a:t>systems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School- (elementary/secondary)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u="sng" cap="small" dirty="0">
                          <a:solidFill>
                            <a:srgbClr val="C00000"/>
                          </a:solidFill>
                          <a:effectLst/>
                        </a:rPr>
                        <a:t>same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</a:t>
                      </a:r>
                      <a:r>
                        <a:rPr lang="en-US" sz="1400" cap="small" dirty="0">
                          <a:effectLst/>
                        </a:rPr>
                        <a:t>lec  </a:t>
                      </a:r>
                      <a:r>
                        <a:rPr lang="en-US" sz="1400" cap="small" dirty="0" smtClean="0">
                          <a:effectLst/>
                        </a:rPr>
                        <a:t>    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62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Lus  </a:t>
                      </a:r>
                      <a:r>
                        <a:rPr lang="en-US" sz="1400" dirty="0" smtClean="0">
                          <a:effectLst/>
                        </a:rPr>
                        <a:t>Library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Libraries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u="sng" cap="small" dirty="0" smtClean="0">
                          <a:solidFill>
                            <a:srgbClr val="C00000"/>
                          </a:solidFill>
                          <a:effectLst/>
                        </a:rPr>
                        <a:t>same  </a:t>
                      </a:r>
                      <a:r>
                        <a:rPr lang="en-US" sz="1400" u="sng" cap="small" dirty="0" smtClean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>
                          <a:effectLst/>
                        </a:rPr>
                        <a:t>lec </a:t>
                      </a:r>
                      <a:r>
                        <a:rPr lang="en-US" sz="1400" cap="small" dirty="0" smtClean="0">
                          <a:effectLst/>
                        </a:rPr>
                        <a:t>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979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Jed  Discipline (psychological aspects of 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        relationship)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 smtClean="0">
                          <a:effectLst/>
                        </a:rPr>
                        <a:t>same  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 smtClean="0">
                          <a:effectLst/>
                        </a:rPr>
                        <a:t>lec 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Hab  Management of </a:t>
                      </a:r>
                      <a:r>
                        <a:rPr lang="en-US" sz="1400" dirty="0" smtClean="0">
                          <a:effectLst/>
                        </a:rPr>
                        <a:t>education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 smtClean="0">
                          <a:effectLst/>
                        </a:rPr>
                        <a:t>same  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 smtClean="0">
                          <a:effectLst/>
                        </a:rPr>
                        <a:t>lec 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Get  Librarian, teacher </a:t>
                      </a:r>
                      <a:r>
                        <a:rPr lang="en-US" sz="1400" dirty="0" smtClean="0">
                          <a:effectLst/>
                        </a:rPr>
                        <a:t>librarian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 smtClean="0">
                          <a:effectLst/>
                        </a:rPr>
                        <a:t>same  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cap="small" dirty="0" smtClean="0">
                          <a:effectLst/>
                        </a:rPr>
                        <a:t>lec 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885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Fal  Role, </a:t>
                      </a:r>
                      <a:r>
                        <a:rPr lang="en-US" sz="1400" dirty="0" smtClean="0">
                          <a:effectLst/>
                        </a:rPr>
                        <a:t>responsibility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</a:t>
                      </a:r>
                      <a:r>
                        <a:rPr lang="en-US" sz="1400" cap="small" dirty="0">
                          <a:effectLst/>
                        </a:rPr>
                        <a:t>lec  </a:t>
                      </a:r>
                      <a:r>
                        <a:rPr lang="en-US" sz="1400" cap="small" dirty="0" smtClean="0">
                          <a:effectLst/>
                        </a:rPr>
                        <a:t>     ddc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361"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8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39" marR="8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11725" y="155682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73362"/>
              </p:ext>
            </p:extLst>
          </p:nvPr>
        </p:nvGraphicFramePr>
        <p:xfrm>
          <a:off x="8153400" y="1771968"/>
          <a:ext cx="6629399" cy="2142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285"/>
                <a:gridCol w="943415"/>
                <a:gridCol w="2307540"/>
                <a:gridCol w="1007159"/>
              </a:tblGrid>
              <a:tr h="665162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86790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Exhaustivity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958215" algn="ctr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	Specificity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elemental concepts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same as DDC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elemental concepts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LEC more specific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DDC more specific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More exhaustive: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LEC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Overall more specific: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Both the same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00600" y="3158609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14378940" cy="838200"/>
          </a:xfrm>
        </p:spPr>
        <p:txBody>
          <a:bodyPr/>
          <a:lstStyle/>
          <a:p>
            <a:pPr eaLnBrk="1" hangingPunct="1"/>
            <a:r>
              <a:rPr lang="en-US" sz="3200" dirty="0"/>
              <a:t>Exhaustivity and Specificity of Indexing</a:t>
            </a:r>
            <a:br>
              <a:rPr lang="en-US" sz="3200" dirty="0"/>
            </a:br>
            <a:r>
              <a:rPr lang="en-US" sz="3200" spc="-40" dirty="0"/>
              <a:t>London Education Classification (LEC) vs. DDC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777240" y="1295400"/>
            <a:ext cx="1386078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This completes the exercise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As a general tendency, indexing with LEC is both more exhaustive and more specific than DDC.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More generally, indexing with several elemental descriptors that together express what the document is about and relevant more, enables higher exhaustivity than indexing with one precombined descriptor from a classification designed for shelf arrangement.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Indexing with several elemental descriptors also tends to be more specific since a shelf classification may not have a precombined descriptor for a specific combination such as </a:t>
            </a:r>
            <a:r>
              <a:rPr lang="en-US" i="1" dirty="0" smtClean="0">
                <a:solidFill>
                  <a:schemeClr val="bg1"/>
                </a:solidFill>
              </a:rPr>
              <a:t>transportation in Bavaria</a:t>
            </a:r>
            <a:r>
              <a:rPr lang="en-US" dirty="0" smtClean="0">
                <a:solidFill>
                  <a:schemeClr val="bg1"/>
                </a:solidFill>
              </a:rPr>
              <a:t>; the available precombined descriptor may by </a:t>
            </a:r>
            <a:r>
              <a:rPr lang="en-US" i="1" dirty="0" smtClean="0">
                <a:solidFill>
                  <a:schemeClr val="bg1"/>
                </a:solidFill>
              </a:rPr>
              <a:t>transportation in Germany</a:t>
            </a:r>
            <a:r>
              <a:rPr lang="en-US" dirty="0" smtClean="0">
                <a:solidFill>
                  <a:schemeClr val="bg1"/>
                </a:solidFill>
              </a:rPr>
              <a:t>. But depending on the particular systems being compared, for some documents indexing with system A may be more specific, for other documents system B.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10896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5837"/>
              </p:ext>
            </p:extLst>
          </p:nvPr>
        </p:nvGraphicFramePr>
        <p:xfrm>
          <a:off x="1295400" y="1600200"/>
          <a:ext cx="10896600" cy="46939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772400"/>
                <a:gridCol w="2057400"/>
                <a:gridCol w="1066800"/>
              </a:tblGrid>
              <a:tr h="503199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Slides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 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 Example for analyzing exhaustivity and specificity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5 - 8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8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Your work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Slides 9-12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en-US" sz="2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Your work</a:t>
                      </a:r>
                      <a:endParaRPr lang="en-US" sz="2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Slides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13-16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en-US" sz="2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Your work</a:t>
                      </a:r>
                      <a:endParaRPr lang="en-US" sz="2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17-20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Conclusion. Specificity </a:t>
                      </a:r>
                      <a:r>
                        <a:rPr lang="en-US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Exhaustivity with LEC and DDC</a:t>
                      </a:r>
                      <a:endParaRPr lang="en-US" sz="2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3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min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4358" marR="124358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1437894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Introduction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777241" y="1295400"/>
            <a:ext cx="14310361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Read / study Lecture Notes p. 402 – 403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Then listen to the audio (2 min.) and read the rest of this slide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There are two steps in dealing with each document.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Step 1. Determine the semantic factors and enter the resulting elemental concepts in the column for DDC.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Step2.  Analysis.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Step 2a. For each row that has both LEC and DDC, underline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              </a:t>
            </a:r>
            <a:r>
              <a:rPr lang="en-US" sz="1800" u="sng" dirty="0" smtClean="0">
                <a:solidFill>
                  <a:schemeClr val="bg1"/>
                </a:solidFill>
              </a:rPr>
              <a:t>Same</a:t>
            </a:r>
            <a:r>
              <a:rPr lang="en-US" sz="1800" dirty="0" smtClean="0">
                <a:solidFill>
                  <a:schemeClr val="bg1"/>
                </a:solidFill>
              </a:rPr>
              <a:t> if both concepts are equally specific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              </a:t>
            </a:r>
            <a:r>
              <a:rPr lang="en-US" sz="1800" u="sng" dirty="0" smtClean="0">
                <a:solidFill>
                  <a:schemeClr val="bg1"/>
                </a:solidFill>
              </a:rPr>
              <a:t>LEC</a:t>
            </a:r>
            <a:r>
              <a:rPr lang="en-US" sz="1800" dirty="0" smtClean="0">
                <a:solidFill>
                  <a:schemeClr val="bg1"/>
                </a:solidFill>
              </a:rPr>
              <a:t>    if the concept from LEC is more specific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              </a:t>
            </a:r>
            <a:r>
              <a:rPr lang="en-US" sz="1800" u="sng" dirty="0" smtClean="0">
                <a:solidFill>
                  <a:schemeClr val="bg1"/>
                </a:solidFill>
              </a:rPr>
              <a:t>DDC</a:t>
            </a:r>
            <a:r>
              <a:rPr lang="en-US" sz="1800" dirty="0" smtClean="0">
                <a:solidFill>
                  <a:schemeClr val="bg1"/>
                </a:solidFill>
              </a:rPr>
              <a:t>   if the concept from DDC is more specific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              Now, in the last row, enter the number of concepts for which specificity is the same, LEC is more specific, DDC is more specific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Step 2b. Fill in the numbers in the small table on the bottom of the page (to the side on the slides) and the final conclusion on the bottom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Next slide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3" name="UBLIS571DS-13.2b-2Lecture13.2bInLectureExerciseSlidesExhaustivitySpecificityLEC-DDCSlidesSlide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2.763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85521" y="18135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1437894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Practice with Document 0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777240" y="1295400"/>
            <a:ext cx="14249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You can look at the completed example on Lecture Notes p. 403 or you can go through the steps in Slides 6 - 9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Slide 6</a:t>
            </a:r>
            <a:r>
              <a:rPr lang="en-US" sz="2000" dirty="0">
                <a:solidFill>
                  <a:schemeClr val="bg1"/>
                </a:solidFill>
              </a:rPr>
              <a:t>. Step </a:t>
            </a:r>
            <a:r>
              <a:rPr lang="en-US" sz="2000" dirty="0" smtClean="0">
                <a:solidFill>
                  <a:schemeClr val="bg1"/>
                </a:solidFill>
              </a:rPr>
              <a:t>1,	Determine </a:t>
            </a:r>
            <a:r>
              <a:rPr lang="en-US" sz="2000" dirty="0">
                <a:solidFill>
                  <a:schemeClr val="bg1"/>
                </a:solidFill>
              </a:rPr>
              <a:t>the semantic factors the Dewey class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Slide </a:t>
            </a:r>
            <a:r>
              <a:rPr lang="en-US" sz="2000" b="1" dirty="0" smtClean="0">
                <a:solidFill>
                  <a:schemeClr val="bg1"/>
                </a:solidFill>
              </a:rPr>
              <a:t>7. </a:t>
            </a:r>
            <a:r>
              <a:rPr lang="en-US" sz="2000" dirty="0" smtClean="0">
                <a:solidFill>
                  <a:schemeClr val="bg1"/>
                </a:solidFill>
              </a:rPr>
              <a:t>Step 1, semantic factoring,  completed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Slide </a:t>
            </a:r>
            <a:r>
              <a:rPr lang="en-US" sz="2000" b="1" dirty="0" smtClean="0">
                <a:solidFill>
                  <a:schemeClr val="bg1"/>
                </a:solidFill>
              </a:rPr>
              <a:t>7. </a:t>
            </a:r>
            <a:r>
              <a:rPr lang="en-US" sz="2000" dirty="0" smtClean="0">
                <a:solidFill>
                  <a:schemeClr val="bg1"/>
                </a:solidFill>
              </a:rPr>
              <a:t>Step 3,	analysis to determine exhaustivity and specificity of indexing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No audio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0400" y="6008598"/>
            <a:ext cx="4114800" cy="457200"/>
          </a:xfrm>
          <a:noFill/>
        </p:spPr>
        <p:txBody>
          <a:bodyPr/>
          <a:lstStyle/>
          <a:p>
            <a:pPr algn="l"/>
            <a:r>
              <a:rPr lang="en-US" sz="1800" b="1" dirty="0" smtClean="0">
                <a:solidFill>
                  <a:prstClr val="black"/>
                </a:solidFill>
              </a:rPr>
              <a:t>The next slide records these results</a:t>
            </a:r>
            <a:endParaRPr lang="en-US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557027"/>
              </p:ext>
            </p:extLst>
          </p:nvPr>
        </p:nvGraphicFramePr>
        <p:xfrm>
          <a:off x="457200" y="228600"/>
          <a:ext cx="11353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3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0. Example, Step 1, determine semantic factors</a:t>
                      </a:r>
                      <a:b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(example also in the Lecture Notes, p. 403)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6720" y="1434051"/>
            <a:ext cx="7620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373.19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and activities in secondary education &gt; curricula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This class caption is all you need to semantic factor the DDC class to arrive at the elemental concepts to put in column 2.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Conant, James Bryant,  1893-1978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comprehensive high school;  a second report to interested citizens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02188" y="331259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84272"/>
              </p:ext>
            </p:extLst>
          </p:nvPr>
        </p:nvGraphicFramePr>
        <p:xfrm>
          <a:off x="386082" y="2986090"/>
          <a:ext cx="7543799" cy="2729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  <a:gridCol w="1864151"/>
                <a:gridCol w="572416"/>
                <a:gridCol w="572416"/>
                <a:gridCol w="57241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effectLst/>
                        </a:rPr>
                        <a:t>Elemental LEC concepts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effectLst/>
                        </a:rPr>
                        <a:t>Elemental concepts from DDC class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effectLst/>
                        </a:rPr>
                        <a:t>Which scheme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is </a:t>
                      </a:r>
                      <a:r>
                        <a:rPr lang="en-US" sz="1400" b="1" dirty="0">
                          <a:effectLst/>
                        </a:rPr>
                        <a:t>more specific?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Rib	</a:t>
                      </a:r>
                      <a:r>
                        <a:rPr lang="en-US" sz="1400" dirty="0" smtClean="0">
                          <a:effectLst/>
                        </a:rPr>
                        <a:t>      Comprehensive </a:t>
                      </a:r>
                      <a:r>
                        <a:rPr lang="en-US" sz="1400" dirty="0">
                          <a:effectLst/>
                        </a:rPr>
                        <a:t>(type of school)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lec  </a:t>
                      </a:r>
                      <a:r>
                        <a:rPr lang="en-US" sz="1400" u="none" cap="small" dirty="0" smtClean="0">
                          <a:effectLst/>
                        </a:rPr>
                        <a:t>      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Rek	</a:t>
                      </a:r>
                      <a:r>
                        <a:rPr lang="en-US" sz="1400" dirty="0" smtClean="0">
                          <a:effectLst/>
                        </a:rPr>
                        <a:t>     Secondary </a:t>
                      </a:r>
                      <a:r>
                        <a:rPr lang="en-US" sz="1400" dirty="0">
                          <a:effectLst/>
                        </a:rPr>
                        <a:t>school-upper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 smtClean="0">
                          <a:effectLst/>
                        </a:rPr>
                        <a:t>same 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Mab   Curriculum</a:t>
                      </a:r>
                      <a:r>
                        <a:rPr lang="en-US" sz="1400" dirty="0">
                          <a:effectLst/>
                        </a:rPr>
                        <a:t>, syllabus, in general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Bept  Statistics </a:t>
                      </a:r>
                      <a:r>
                        <a:rPr lang="en-US" sz="1400" dirty="0">
                          <a:effectLst/>
                        </a:rPr>
                        <a:t>of education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Bap  Educational </a:t>
                      </a:r>
                      <a:r>
                        <a:rPr lang="en-US" sz="1400" dirty="0">
                          <a:effectLst/>
                        </a:rPr>
                        <a:t>opportunities, access to education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 smtClean="0">
                          <a:effectLst/>
                        </a:rPr>
                        <a:t>lec 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802188" y="257282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96517"/>
              </p:ext>
            </p:extLst>
          </p:nvPr>
        </p:nvGraphicFramePr>
        <p:xfrm>
          <a:off x="8763000" y="2986088"/>
          <a:ext cx="5943600" cy="2413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  <a:gridCol w="609600"/>
                <a:gridCol w="2362200"/>
                <a:gridCol w="609600"/>
              </a:tblGrid>
              <a:tr h="61055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effectLst/>
                        </a:rPr>
                        <a:t>Exhaustivity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effectLst/>
                        </a:rPr>
                        <a:t>Specificity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LEC elemental concepts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LEC same as DDC 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DDC elemental concepts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LEC more specific 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DDC more specific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  <a:spcAft>
                          <a:spcPts val="6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More exhaustive </a:t>
                      </a:r>
                      <a:r>
                        <a:rPr lang="en-US" sz="1600" dirty="0" smtClean="0">
                          <a:effectLst/>
                        </a:rPr>
                        <a:t>: (LEC or DDC)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more </a:t>
                      </a:r>
                      <a:r>
                        <a:rPr lang="en-US" sz="1600" dirty="0" smtClean="0">
                          <a:effectLst/>
                        </a:rPr>
                        <a:t>el</a:t>
                      </a:r>
                      <a:r>
                        <a:rPr lang="en-US" sz="1600" baseline="0" dirty="0" smtClean="0">
                          <a:effectLst/>
                        </a:rPr>
                        <a:t>emental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concepts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Overall more specific:  LEC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124201" y="6008599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Organization </a:t>
            </a:r>
            <a:r>
              <a:rPr lang="en-US" sz="1600" i="1" dirty="0"/>
              <a:t>and activities in secondary </a:t>
            </a:r>
            <a:r>
              <a:rPr lang="en-US" sz="1600" i="1" dirty="0" smtClean="0"/>
              <a:t>education</a:t>
            </a:r>
            <a:br>
              <a:rPr lang="en-US" sz="1600" i="1" dirty="0" smtClean="0"/>
            </a:br>
            <a:r>
              <a:rPr lang="en-US" sz="1600" dirty="0" smtClean="0"/>
              <a:t>just boils down to </a:t>
            </a:r>
            <a:r>
              <a:rPr lang="en-US" sz="1600" i="1" dirty="0" smtClean="0"/>
              <a:t>Secondary education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" y="6008599"/>
            <a:ext cx="269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This is straight forward</a:t>
            </a:r>
            <a:r>
              <a:rPr lang="en-US" sz="1800" dirty="0"/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6800" y="6008600"/>
            <a:ext cx="198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Curricula</a:t>
            </a:r>
            <a:br>
              <a:rPr lang="en-US" sz="1600" i="1" dirty="0" smtClean="0"/>
            </a:br>
            <a:r>
              <a:rPr lang="en-US" sz="1600" dirty="0" smtClean="0"/>
              <a:t>is simply</a:t>
            </a:r>
            <a:r>
              <a:rPr lang="en-US" sz="1600" i="1" dirty="0" smtClean="0"/>
              <a:t> Curricula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585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b="1">
                <a:solidFill>
                  <a:prstClr val="black"/>
                </a:solidFill>
              </a:rPr>
              <a:pPr/>
              <a:t>7</a:t>
            </a:fld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07415"/>
              </p:ext>
            </p:extLst>
          </p:nvPr>
        </p:nvGraphicFramePr>
        <p:xfrm>
          <a:off x="457200" y="228600"/>
          <a:ext cx="144018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0"/>
              </a:tblGrid>
              <a:tr h="370840">
                <a:tc>
                  <a:txBody>
                    <a:bodyPr/>
                    <a:lstStyle/>
                    <a:p>
                      <a:pPr marL="4003675" indent="-4003675"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0.	Step 1 Semantic factors entered </a:t>
                      </a:r>
                    </a:p>
                    <a:p>
                      <a:pPr marL="4003675" indent="-4003675"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	Step 2, Analysis. For the descriptors in common, underline SAME, LEC, DDC as appropriate</a:t>
                      </a:r>
                    </a:p>
                    <a:p>
                      <a:pPr marL="4003675" indent="-4003675"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	                               Enter counts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0520" y="1576120"/>
            <a:ext cx="7620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373.19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and activities in secondary education &gt; curricula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This class caption is all you need to semantic factor the DDC class to arrive at the elemental concepts to put in column 2.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Conant, James Bryant,  1893-1978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comprehensive high school;  a second report to interested citizens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02188" y="331259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32509"/>
              </p:ext>
            </p:extLst>
          </p:nvPr>
        </p:nvGraphicFramePr>
        <p:xfrm>
          <a:off x="426722" y="3214370"/>
          <a:ext cx="7543799" cy="2729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  <a:gridCol w="1864151"/>
                <a:gridCol w="572416"/>
                <a:gridCol w="572416"/>
                <a:gridCol w="57241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effectLst/>
                        </a:rPr>
                        <a:t>Elemental LEC concepts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effectLst/>
                        </a:rPr>
                        <a:t>Elemental concepts from DDC class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effectLst/>
                        </a:rPr>
                        <a:t>Which scheme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is </a:t>
                      </a:r>
                      <a:r>
                        <a:rPr lang="en-US" sz="1400" b="1" dirty="0">
                          <a:effectLst/>
                        </a:rPr>
                        <a:t>more specific?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Rib	</a:t>
                      </a:r>
                      <a:r>
                        <a:rPr lang="en-US" sz="1400" dirty="0" smtClean="0">
                          <a:effectLst/>
                        </a:rPr>
                        <a:t>    Comprehensive </a:t>
                      </a:r>
                      <a:r>
                        <a:rPr lang="en-US" sz="1400" dirty="0">
                          <a:effectLst/>
                        </a:rPr>
                        <a:t>(type of school)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lec  </a:t>
                      </a:r>
                      <a:r>
                        <a:rPr lang="en-US" sz="1400" u="none" cap="small" dirty="0" smtClean="0">
                          <a:effectLst/>
                        </a:rPr>
                        <a:t>      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Rek	</a:t>
                      </a:r>
                      <a:r>
                        <a:rPr lang="en-US" sz="1400" dirty="0" smtClean="0">
                          <a:effectLst/>
                        </a:rPr>
                        <a:t>    Secondary </a:t>
                      </a:r>
                      <a:r>
                        <a:rPr lang="en-US" sz="1400" dirty="0">
                          <a:effectLst/>
                        </a:rPr>
                        <a:t>school-upper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Secondary education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 smtClean="0">
                          <a:effectLst/>
                        </a:rPr>
                        <a:t>same     </a:t>
                      </a:r>
                      <a:r>
                        <a:rPr lang="en-US" sz="1400" u="none" dirty="0" smtClean="0">
                          <a:effectLst/>
                        </a:rPr>
                        <a:t>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Mab  Curriculum</a:t>
                      </a:r>
                      <a:r>
                        <a:rPr lang="en-US" sz="1400" dirty="0">
                          <a:effectLst/>
                        </a:rPr>
                        <a:t>, syllabus, in general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Curricula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Bept Statistics </a:t>
                      </a:r>
                      <a:r>
                        <a:rPr lang="en-US" sz="1400" dirty="0">
                          <a:effectLst/>
                        </a:rPr>
                        <a:t>of education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>
                          <a:effectLst/>
                        </a:rPr>
                        <a:t>lec </a:t>
                      </a:r>
                      <a:r>
                        <a:rPr lang="en-US" sz="1400" u="none" cap="small" dirty="0" smtClean="0">
                          <a:effectLst/>
                        </a:rPr>
                        <a:t>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Bap  Educational </a:t>
                      </a:r>
                      <a:r>
                        <a:rPr lang="en-US" sz="1400" dirty="0">
                          <a:effectLst/>
                        </a:rPr>
                        <a:t>opportunities, access to education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u="none" cap="small" dirty="0">
                          <a:effectLst/>
                        </a:rPr>
                        <a:t>same</a:t>
                      </a:r>
                      <a:r>
                        <a:rPr lang="en-US" sz="1400" u="none" dirty="0">
                          <a:effectLst/>
                        </a:rPr>
                        <a:t> </a:t>
                      </a:r>
                      <a:r>
                        <a:rPr lang="en-US" sz="1400" u="none" dirty="0" smtClean="0">
                          <a:effectLst/>
                        </a:rPr>
                        <a:t>      </a:t>
                      </a:r>
                      <a:r>
                        <a:rPr lang="en-US" sz="1400" u="none" cap="small" dirty="0" smtClean="0">
                          <a:effectLst/>
                        </a:rPr>
                        <a:t>lec        </a:t>
                      </a:r>
                      <a:r>
                        <a:rPr lang="en-US" sz="1400" u="none" cap="small" dirty="0">
                          <a:effectLst/>
                        </a:rPr>
                        <a:t>ddc</a:t>
                      </a:r>
                      <a:endParaRPr lang="en-US" sz="1400" u="none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802188" y="257282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345796"/>
              </p:ext>
            </p:extLst>
          </p:nvPr>
        </p:nvGraphicFramePr>
        <p:xfrm>
          <a:off x="8839200" y="3214370"/>
          <a:ext cx="6172202" cy="2193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3055"/>
                <a:gridCol w="633046"/>
                <a:gridCol w="2453055"/>
                <a:gridCol w="633046"/>
              </a:tblGrid>
              <a:tr h="1755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effectLst/>
                        </a:rPr>
                        <a:t>Exhaustivity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effectLst/>
                        </a:rPr>
                        <a:t>Specificity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LEC elemental concepts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LEC same as DDC 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DDC elemental concepts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LEC more specific 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DDC more specific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More exhaustive </a:t>
                      </a:r>
                      <a:r>
                        <a:rPr lang="en-US" sz="1600" dirty="0" smtClean="0">
                          <a:effectLst/>
                        </a:rPr>
                        <a:t>:  (LEC or DDC)</a:t>
                      </a:r>
                      <a:r>
                        <a:rPr lang="en-US" sz="1600" dirty="0" smtClean="0">
                          <a:effectLst/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imes New Roman"/>
                          <a:cs typeface="Times New Roman"/>
                        </a:rPr>
                      </a:br>
                      <a:r>
                        <a:rPr lang="en-US" sz="1600" dirty="0" smtClean="0">
                          <a:effectLst/>
                        </a:rPr>
                        <a:t>(more elemental concepts)</a:t>
                      </a: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Overall more specific:  </a:t>
                      </a:r>
                      <a:r>
                        <a:rPr lang="en-US" sz="1600" dirty="0" smtClean="0">
                          <a:effectLst/>
                        </a:rPr>
                        <a:t>(LEC or DDC)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720" y="634371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discussion and result of the analysis, go to the next slide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409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248400"/>
            <a:ext cx="3238500" cy="457200"/>
          </a:xfrm>
          <a:noFill/>
        </p:spPr>
        <p:txBody>
          <a:bodyPr/>
          <a:lstStyle/>
          <a:p>
            <a:fld id="{377A5EB6-31DF-49C5-A368-99503CA30BC6}" type="slidenum">
              <a:rPr lang="en-US" sz="1800" b="1">
                <a:solidFill>
                  <a:prstClr val="black"/>
                </a:solidFill>
              </a:rPr>
              <a:pPr/>
              <a:t>8</a:t>
            </a:fld>
            <a:endParaRPr lang="en-US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4" y="685800"/>
          <a:ext cx="32004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2"/>
              </a:tblGrid>
              <a:tr h="5105400">
                <a:tc>
                  <a:txBody>
                    <a:bodyPr/>
                    <a:lstStyle/>
                    <a:p>
                      <a:endParaRPr lang="en-US" sz="1400" b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3766"/>
              </p:ext>
            </p:extLst>
          </p:nvPr>
        </p:nvGraphicFramePr>
        <p:xfrm>
          <a:off x="457200" y="228600"/>
          <a:ext cx="143256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Comparison LEC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– DDC. Document 0. Step 2, analysis, completed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199" y="1434050"/>
            <a:ext cx="7620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373.19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and activities in secondary education &gt; curricula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This class caption is all you need to semantic factor the DDC class to arrive at the elemental concepts to put in column 2.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Conant, James Bryant,  1893-1978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comprehensive high school;  a second report to interested citizens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02188" y="331259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37884"/>
              </p:ext>
            </p:extLst>
          </p:nvPr>
        </p:nvGraphicFramePr>
        <p:xfrm>
          <a:off x="484190" y="3262633"/>
          <a:ext cx="7543799" cy="2729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  <a:gridCol w="1864151"/>
                <a:gridCol w="572416"/>
                <a:gridCol w="572416"/>
                <a:gridCol w="57241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effectLst/>
                        </a:rPr>
                        <a:t>Elemental LEC concepts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effectLst/>
                        </a:rPr>
                        <a:t>Elemental concepts from DDC class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effectLst/>
                        </a:rPr>
                        <a:t>Which scheme </a:t>
                      </a:r>
                      <a:r>
                        <a:rPr lang="en-US" sz="1400" b="1" dirty="0" smtClean="0">
                          <a:effectLst/>
                        </a:rPr>
                        <a:t/>
                      </a:r>
                      <a:br>
                        <a:rPr lang="en-US" sz="1400" b="1" dirty="0" smtClean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is </a:t>
                      </a:r>
                      <a:r>
                        <a:rPr lang="en-US" sz="1400" b="1" dirty="0">
                          <a:effectLst/>
                        </a:rPr>
                        <a:t>more specific?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Rib	</a:t>
                      </a:r>
                      <a:r>
                        <a:rPr lang="en-US" sz="1400" dirty="0" smtClean="0">
                          <a:effectLst/>
                        </a:rPr>
                        <a:t>    Comprehensive </a:t>
                      </a:r>
                      <a:r>
                        <a:rPr lang="en-US" sz="1400" dirty="0">
                          <a:effectLst/>
                        </a:rPr>
                        <a:t>(type of school)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 </a:t>
                      </a:r>
                      <a:r>
                        <a:rPr lang="en-US" sz="1400" cap="small" dirty="0">
                          <a:effectLst/>
                        </a:rPr>
                        <a:t>lec  </a:t>
                      </a:r>
                      <a:r>
                        <a:rPr lang="en-US" sz="1400" cap="small" dirty="0" smtClean="0">
                          <a:effectLst/>
                        </a:rPr>
                        <a:t>      ddc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Rek    Secondary </a:t>
                      </a:r>
                      <a:r>
                        <a:rPr lang="en-US" sz="1400" dirty="0">
                          <a:effectLst/>
                        </a:rPr>
                        <a:t>school-upper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Secondary education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cap="small" dirty="0" smtClean="0">
                          <a:effectLst/>
                        </a:rPr>
                        <a:t>same     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b="1" u="sng" cap="small" dirty="0">
                          <a:solidFill>
                            <a:srgbClr val="C00000"/>
                          </a:solidFill>
                          <a:effectLst/>
                        </a:rPr>
                        <a:t>lec</a:t>
                      </a:r>
                      <a:r>
                        <a:rPr lang="en-US" sz="1400" b="1" cap="small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400" cap="small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400" cap="small" dirty="0" smtClean="0">
                          <a:effectLst/>
                        </a:rPr>
                        <a:t>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Mab  Curriculum</a:t>
                      </a:r>
                      <a:r>
                        <a:rPr lang="en-US" sz="1400" dirty="0">
                          <a:effectLst/>
                        </a:rPr>
                        <a:t>, syllabus, in general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Curricula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u="sng" cap="small" dirty="0">
                          <a:solidFill>
                            <a:srgbClr val="C00000"/>
                          </a:solidFill>
                          <a:effectLst/>
                        </a:rPr>
                        <a:t>same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 </a:t>
                      </a:r>
                      <a:r>
                        <a:rPr lang="en-US" sz="1400" cap="small" dirty="0">
                          <a:effectLst/>
                        </a:rPr>
                        <a:t>lec </a:t>
                      </a:r>
                      <a:r>
                        <a:rPr lang="en-US" sz="1400" cap="small" dirty="0" smtClean="0">
                          <a:effectLst/>
                        </a:rPr>
                        <a:t> 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Bept  Statistics </a:t>
                      </a:r>
                      <a:r>
                        <a:rPr lang="en-US" sz="1400" dirty="0">
                          <a:effectLst/>
                        </a:rPr>
                        <a:t>of education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 </a:t>
                      </a:r>
                      <a:r>
                        <a:rPr lang="en-US" sz="1400" cap="small" dirty="0">
                          <a:effectLst/>
                        </a:rPr>
                        <a:t>lec </a:t>
                      </a:r>
                      <a:r>
                        <a:rPr lang="en-US" sz="1400" cap="small" dirty="0" smtClean="0">
                          <a:effectLst/>
                        </a:rPr>
                        <a:t> 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71145" marR="0" indent="-271145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Bap  Educational </a:t>
                      </a:r>
                      <a:r>
                        <a:rPr lang="en-US" sz="1400" dirty="0">
                          <a:effectLst/>
                        </a:rPr>
                        <a:t>opportunities, access to education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cap="small" dirty="0">
                          <a:effectLst/>
                        </a:rPr>
                        <a:t>same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 </a:t>
                      </a:r>
                      <a:r>
                        <a:rPr lang="en-US" sz="1400" cap="small" dirty="0" smtClean="0">
                          <a:effectLst/>
                        </a:rPr>
                        <a:t>lec        </a:t>
                      </a:r>
                      <a:r>
                        <a:rPr lang="en-US" sz="1400" cap="small" dirty="0">
                          <a:effectLst/>
                        </a:rPr>
                        <a:t>ddc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No. of concepts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30"/>
                        </a:spcBef>
                        <a:spcAft>
                          <a:spcPts val="8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6200" marR="76200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802188" y="2572822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33181"/>
              </p:ext>
            </p:extLst>
          </p:nvPr>
        </p:nvGraphicFramePr>
        <p:xfrm>
          <a:off x="8839199" y="3262631"/>
          <a:ext cx="5943600" cy="2193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  <a:gridCol w="609600"/>
                <a:gridCol w="2362200"/>
                <a:gridCol w="609600"/>
              </a:tblGrid>
              <a:tr h="1755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effectLst/>
                        </a:rPr>
                        <a:t>Exhaustivity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effectLst/>
                        </a:rPr>
                        <a:t>Specificity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LEC elemental concepts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LEC same as DDC 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DDC elemental concepts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LEC more specific 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DDC more specific  #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More exhaustive (more el. concepts):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LEC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620"/>
                        </a:spcBef>
                        <a:spcAft>
                          <a:spcPts val="695"/>
                        </a:spcAft>
                      </a:pPr>
                      <a:r>
                        <a:rPr lang="en-US" sz="1600" dirty="0">
                          <a:effectLst/>
                        </a:rPr>
                        <a:t>Overall more specific: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LEC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1" marR="63501" marT="73025" marB="730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UBLIS571DS-13.2b-2Lecture13.2bInLectureExerciseSlidesExhaustivitySpecificityLEC-DDCSlidesSlide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2" y="5791200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59182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Audio 4 min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093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14378940" cy="838200"/>
          </a:xfrm>
        </p:spPr>
        <p:txBody>
          <a:bodyPr/>
          <a:lstStyle/>
          <a:p>
            <a:pPr eaLnBrk="1" hangingPunct="1"/>
            <a:r>
              <a:rPr lang="en-US" sz="3200" dirty="0"/>
              <a:t>Your turn. Analyze </a:t>
            </a:r>
            <a:r>
              <a:rPr lang="en-US" sz="3200" dirty="0" smtClean="0"/>
              <a:t>Document 1, </a:t>
            </a:r>
            <a:r>
              <a:rPr lang="en-US" sz="3200" dirty="0"/>
              <a:t>Lecture Notes p. </a:t>
            </a:r>
            <a:r>
              <a:rPr lang="en-US" sz="3200" dirty="0" smtClean="0"/>
              <a:t>405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777240" y="1295400"/>
            <a:ext cx="14249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Do your work on the paper form for Document 1, p. 405  in the Lecture Notes.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Slides 10 - 12 take you through the steps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Slide 10</a:t>
            </a:r>
            <a:r>
              <a:rPr lang="en-US" sz="2000" dirty="0" smtClean="0">
                <a:solidFill>
                  <a:schemeClr val="bg1"/>
                </a:solidFill>
              </a:rPr>
              <a:t>. Step 1. </a:t>
            </a:r>
            <a:r>
              <a:rPr lang="en-US" sz="2000" dirty="0">
                <a:solidFill>
                  <a:schemeClr val="bg1"/>
                </a:solidFill>
              </a:rPr>
              <a:t>Determine the semantic factors the Dewey </a:t>
            </a:r>
            <a:r>
              <a:rPr lang="en-US" sz="2000" dirty="0" smtClean="0">
                <a:solidFill>
                  <a:schemeClr val="bg1"/>
                </a:solidFill>
              </a:rPr>
              <a:t>class. Enter on the paper form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Slide 11. </a:t>
            </a:r>
            <a:r>
              <a:rPr lang="en-US" sz="2000" dirty="0" smtClean="0">
                <a:solidFill>
                  <a:schemeClr val="bg1"/>
                </a:solidFill>
              </a:rPr>
              <a:t>Step 1.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Compare the semantic factors with your own.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            Step 2. Do your analysis with respect to exhaustivity and specificity of indexing (on the form, Lecture Notes p. 405)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Slide </a:t>
            </a:r>
            <a:r>
              <a:rPr lang="en-US" sz="2000" b="1" dirty="0" smtClean="0">
                <a:solidFill>
                  <a:srgbClr val="FFFFFF"/>
                </a:solidFill>
              </a:rPr>
              <a:t>12. </a:t>
            </a:r>
            <a:r>
              <a:rPr lang="en-US" sz="2000" dirty="0" smtClean="0">
                <a:solidFill>
                  <a:schemeClr val="bg1"/>
                </a:solidFill>
              </a:rPr>
              <a:t>Step 2. Completed. Compare your own analysis.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No audio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30034</TotalTime>
  <Words>1182</Words>
  <Application>Microsoft Office PowerPoint</Application>
  <PresentationFormat>Custom</PresentationFormat>
  <Paragraphs>888</Paragraphs>
  <Slides>21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7_Default Design</vt:lpstr>
      <vt:lpstr>Office Theme</vt:lpstr>
      <vt:lpstr>8_Default Design</vt:lpstr>
      <vt:lpstr>UB LIS 571 Soergel Lecture 13.2b. In-lecture Exercise   Exhaustivity and Specificity of Indexing London Education Classification (LEC) vs. DDC</vt:lpstr>
      <vt:lpstr>How to use these slides repeated</vt:lpstr>
      <vt:lpstr>Outline</vt:lpstr>
      <vt:lpstr>Introduction</vt:lpstr>
      <vt:lpstr>Practice with Document 0</vt:lpstr>
      <vt:lpstr>PowerPoint Presentation</vt:lpstr>
      <vt:lpstr>PowerPoint Presentation</vt:lpstr>
      <vt:lpstr>PowerPoint Presentation</vt:lpstr>
      <vt:lpstr>Your turn. Analyze Document 1, Lecture Notes p. 405</vt:lpstr>
      <vt:lpstr>PowerPoint Presentation</vt:lpstr>
      <vt:lpstr>PowerPoint Presentation</vt:lpstr>
      <vt:lpstr>PowerPoint Presentation</vt:lpstr>
      <vt:lpstr>Your turn. Analyze Document 2, Lecture Notes p. 406</vt:lpstr>
      <vt:lpstr>PowerPoint Presentation</vt:lpstr>
      <vt:lpstr>PowerPoint Presentation</vt:lpstr>
      <vt:lpstr>PowerPoint Presentation</vt:lpstr>
      <vt:lpstr>Your turn. Analyze Document 3, Lecture Notes p. 407</vt:lpstr>
      <vt:lpstr>PowerPoint Presentation</vt:lpstr>
      <vt:lpstr>PowerPoint Presentation</vt:lpstr>
      <vt:lpstr>PowerPoint Presentation</vt:lpstr>
      <vt:lpstr>Exhaustivity and Specificity of Indexing London Education Classification (LEC) vs. DDC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dsoergel</cp:lastModifiedBy>
  <cp:revision>869</cp:revision>
  <dcterms:created xsi:type="dcterms:W3CDTF">2002-10-21T17:52:26Z</dcterms:created>
  <dcterms:modified xsi:type="dcterms:W3CDTF">2016-04-22T20:20:31Z</dcterms:modified>
</cp:coreProperties>
</file>