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  <p:sldMasterId id="2147483733" r:id="rId2"/>
  </p:sldMasterIdLst>
  <p:notesMasterIdLst>
    <p:notesMasterId r:id="rId22"/>
  </p:notesMasterIdLst>
  <p:sldIdLst>
    <p:sldId id="260" r:id="rId3"/>
    <p:sldId id="305" r:id="rId4"/>
    <p:sldId id="306" r:id="rId5"/>
    <p:sldId id="280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99120-5D35-4016-9FD4-809C6A12462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03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79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95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39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7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2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2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30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24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23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9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86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58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1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cs typeface="Arial"/>
              </a:rPr>
              <a:t>Soergel, </a:t>
            </a: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32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.png"/><Relationship Id="rId5" Type="http://schemas.openxmlformats.org/officeDocument/2006/relationships/hyperlink" Target="(http:/dmoz.org/about.html)," TargetMode="External"/><Relationship Id="rId4" Type="http://schemas.openxmlformats.org/officeDocument/2006/relationships/hyperlink" Target="http://dmoz.org/about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153400" cy="2743200"/>
          </a:xfrm>
        </p:spPr>
        <p:txBody>
          <a:bodyPr/>
          <a:lstStyle/>
          <a:p>
            <a:r>
              <a:rPr lang="en-US" b="0" dirty="0">
                <a:latin typeface="Arial Unicode MS" pitchFamily="34" charset="-128"/>
              </a:rPr>
              <a:t>UB LIS 571 Soergel</a:t>
            </a:r>
            <a:br>
              <a:rPr lang="en-US" b="0" dirty="0">
                <a:latin typeface="Arial Unicode MS" pitchFamily="34" charset="-128"/>
              </a:rPr>
            </a:br>
            <a:r>
              <a:rPr lang="en-US" b="0" dirty="0" smtClean="0">
                <a:latin typeface="Arial Unicode MS" pitchFamily="34" charset="-128"/>
              </a:rPr>
              <a:t>Lectures 14.1-2</a:t>
            </a:r>
            <a:r>
              <a:rPr lang="en-US" sz="4800" b="0" dirty="0" smtClean="0">
                <a:latin typeface="Arial Unicode MS" pitchFamily="34" charset="-128"/>
              </a:rPr>
              <a:t>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200" dirty="0" smtClean="0"/>
              <a:t>Final Review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2004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334004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Complement to </a:t>
            </a:r>
            <a:r>
              <a:rPr lang="en-US" dirty="0" smtClean="0">
                <a:solidFill>
                  <a:schemeClr val="bg1"/>
                </a:solidFill>
              </a:rPr>
              <a:t>the print file (pdf) for </a:t>
            </a:r>
            <a:r>
              <a:rPr lang="en-US" dirty="0" smtClean="0">
                <a:solidFill>
                  <a:schemeClr val="bg1"/>
                </a:solidFill>
              </a:rPr>
              <a:t>14.1-14.2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Includes audio.</a:t>
            </a:r>
          </a:p>
        </p:txBody>
      </p:sp>
    </p:spTree>
    <p:extLst>
      <p:ext uri="{BB962C8B-B14F-4D97-AF65-F5344CB8AC3E}">
        <p14:creationId xmlns:p14="http://schemas.microsoft.com/office/powerpoint/2010/main" val="27844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6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6</a:t>
            </a:r>
            <a:r>
              <a:rPr lang="en-US" dirty="0"/>
              <a:t>	</a:t>
            </a:r>
            <a:r>
              <a:rPr lang="en-US" dirty="0" smtClean="0"/>
              <a:t>R</a:t>
            </a:r>
            <a:r>
              <a:rPr lang="en-US" b="1" dirty="0" smtClean="0"/>
              <a:t>etrieval </a:t>
            </a:r>
            <a:r>
              <a:rPr lang="en-US" b="1" dirty="0"/>
              <a:t>in archives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UBLIS571DS-14.1-14.2-2Lecture14.1-14.2FinalReviewSlidesWithAudioQ06Slide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202" y="3006684"/>
            <a:ext cx="487363" cy="487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6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8956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   20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7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457200" indent="-457200">
              <a:buNone/>
            </a:pPr>
            <a:r>
              <a:rPr lang="en-US" dirty="0"/>
              <a:t>7	</a:t>
            </a:r>
            <a:r>
              <a:rPr lang="en-US" b="1" dirty="0" smtClean="0"/>
              <a:t>Index design</a:t>
            </a:r>
            <a:endParaRPr lang="en-US" dirty="0" smtClean="0"/>
          </a:p>
          <a:p>
            <a:pPr marL="457200" indent="-457200">
              <a:buNone/>
            </a:pPr>
            <a:r>
              <a:rPr lang="en-US" dirty="0"/>
              <a:t>	</a:t>
            </a:r>
            <a:r>
              <a:rPr lang="en-US" dirty="0" smtClean="0"/>
              <a:t>How </a:t>
            </a:r>
            <a:r>
              <a:rPr lang="en-US" dirty="0" smtClean="0"/>
              <a:t>to assist users </a:t>
            </a:r>
            <a:r>
              <a:rPr lang="en-US" dirty="0"/>
              <a:t>of a medium-sized IR-system (about 200,000 documents) that uses three different systems for subject access</a:t>
            </a:r>
            <a:r>
              <a:rPr lang="en-US" dirty="0" smtClean="0"/>
              <a:t>:</a:t>
            </a:r>
            <a:endParaRPr lang="en-US" dirty="0"/>
          </a:p>
          <a:p>
            <a:pPr marL="457200" indent="-457200">
              <a:buNone/>
            </a:pPr>
            <a:r>
              <a:rPr lang="en-US" dirty="0" smtClean="0"/>
              <a:t>	(1)	an </a:t>
            </a:r>
            <a:r>
              <a:rPr lang="en-US" dirty="0"/>
              <a:t>alphabetical subject catalog of books with </a:t>
            </a:r>
            <a:r>
              <a:rPr lang="en-US" dirty="0" smtClean="0"/>
              <a:t>only</a:t>
            </a:r>
            <a:br>
              <a:rPr lang="en-US" dirty="0" smtClean="0"/>
            </a:br>
            <a:r>
              <a:rPr lang="en-US" dirty="0" smtClean="0"/>
              <a:t>      </a:t>
            </a:r>
            <a:r>
              <a:rPr lang="en-US" dirty="0"/>
              <a:t>loose</a:t>
            </a:r>
            <a:r>
              <a:rPr lang="en-US" dirty="0"/>
              <a:t> control of subject headings;</a:t>
            </a:r>
          </a:p>
          <a:p>
            <a:pPr marL="457200" indent="-457200">
              <a:buNone/>
            </a:pPr>
            <a:r>
              <a:rPr lang="en-US" dirty="0" smtClean="0"/>
              <a:t>	(2)	shelving </a:t>
            </a:r>
            <a:r>
              <a:rPr lang="en-US" dirty="0"/>
              <a:t>books by subject;  </a:t>
            </a:r>
          </a:p>
          <a:p>
            <a:pPr marL="457200" indent="-457200">
              <a:buNone/>
            </a:pPr>
            <a:r>
              <a:rPr lang="en-US" dirty="0" smtClean="0"/>
              <a:t>	(3)	an </a:t>
            </a:r>
            <a:r>
              <a:rPr lang="en-US" dirty="0"/>
              <a:t>independent classification scheme for </a:t>
            </a:r>
            <a:r>
              <a:rPr lang="en-US" dirty="0" smtClean="0"/>
              <a:t>filing</a:t>
            </a:r>
            <a:br>
              <a:rPr lang="en-US" dirty="0" smtClean="0"/>
            </a:br>
            <a:r>
              <a:rPr lang="en-US" dirty="0" smtClean="0"/>
              <a:t>      newspaper </a:t>
            </a:r>
            <a:r>
              <a:rPr lang="en-US" dirty="0"/>
              <a:t>clippings </a:t>
            </a:r>
            <a:br>
              <a:rPr lang="en-US" dirty="0"/>
            </a:br>
            <a:endParaRPr lang="en-US" dirty="0"/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7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492967" y="5827864"/>
            <a:ext cx="7004798" cy="508049"/>
            <a:chOff x="492967" y="5338207"/>
            <a:chExt cx="7004798" cy="508049"/>
          </a:xfrm>
        </p:grpSpPr>
        <p:pic>
          <p:nvPicPr>
            <p:cNvPr id="2" name="UBLIS571DS-14.1-14.2-2Lecture14.1-14.2FinalReviewSlidesWithAudioQ07Slide09.mp3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7010402" y="5358893"/>
              <a:ext cx="487363" cy="48736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2967" y="5338207"/>
              <a:ext cx="434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Audio    4 min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8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457200" indent="-457200">
              <a:spcBef>
                <a:spcPts val="2400"/>
              </a:spcBef>
              <a:buNone/>
            </a:pPr>
            <a:r>
              <a:rPr lang="en-US" dirty="0"/>
              <a:t>8	</a:t>
            </a:r>
            <a:r>
              <a:rPr lang="en-US" b="1" dirty="0"/>
              <a:t> How much money should be spent for indexing?</a:t>
            </a:r>
            <a:endParaRPr lang="en-US" dirty="0" smtClean="0"/>
          </a:p>
          <a:p>
            <a:pPr marL="457200" indent="-457200">
              <a:spcBef>
                <a:spcPts val="24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You </a:t>
            </a:r>
            <a:r>
              <a:rPr lang="en-US" dirty="0"/>
              <a:t>are given the task to design an IR system. One problem is to determine</a:t>
            </a:r>
            <a:r>
              <a:rPr lang="en-US" b="1" dirty="0"/>
              <a:t> how much money should be spent for indexing</a:t>
            </a:r>
            <a:r>
              <a:rPr lang="en-US" dirty="0"/>
              <a:t>. Discuss the data you need/the considerations on which you would base your decision</a:t>
            </a:r>
            <a:r>
              <a:rPr lang="en-US" dirty="0" smtClean="0"/>
              <a:t>.</a:t>
            </a:r>
          </a:p>
          <a:p>
            <a:pPr marL="457200" indent="-457200">
              <a:spcBef>
                <a:spcPts val="2400"/>
              </a:spcBef>
              <a:buNone/>
            </a:pPr>
            <a:endParaRPr lang="en-US" dirty="0"/>
          </a:p>
          <a:p>
            <a:pPr marL="457200" indent="-457200">
              <a:spcBef>
                <a:spcPts val="2400"/>
              </a:spcBef>
              <a:buNone/>
            </a:pPr>
            <a:r>
              <a:rPr lang="en-US" sz="3200" b="1" dirty="0" smtClean="0"/>
              <a:t>No audio</a:t>
            </a:r>
            <a:endParaRPr lang="en-US" sz="3200" b="1" dirty="0"/>
          </a:p>
          <a:p>
            <a:pPr marL="457200" indent="0">
              <a:spcBef>
                <a:spcPts val="24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8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9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839200" cy="4572000"/>
          </a:xfrm>
        </p:spPr>
        <p:txBody>
          <a:bodyPr/>
          <a:lstStyle/>
          <a:p>
            <a:pPr marL="457200" indent="-457200">
              <a:buNone/>
            </a:pPr>
            <a:r>
              <a:rPr lang="en-US" dirty="0"/>
              <a:t>9	</a:t>
            </a:r>
            <a:r>
              <a:rPr lang="en-US" b="1" dirty="0"/>
              <a:t> Developing an index language and thesauru</a:t>
            </a:r>
            <a:r>
              <a:rPr lang="en-US" dirty="0"/>
              <a:t>s</a:t>
            </a:r>
            <a:endParaRPr lang="en-US" dirty="0" smtClean="0"/>
          </a:p>
          <a:p>
            <a:pPr marL="457200" indent="-457200">
              <a:buNone/>
            </a:pPr>
            <a:r>
              <a:rPr lang="en-US" dirty="0"/>
              <a:t>	</a:t>
            </a:r>
            <a:r>
              <a:rPr lang="en-US" dirty="0" smtClean="0"/>
              <a:t>You </a:t>
            </a:r>
            <a:r>
              <a:rPr lang="en-US" dirty="0"/>
              <a:t>are given the task of </a:t>
            </a:r>
            <a:r>
              <a:rPr lang="en-US" b="1" dirty="0"/>
              <a:t>developing an index language and thesauru</a:t>
            </a:r>
            <a:r>
              <a:rPr lang="en-US" dirty="0"/>
              <a:t>s for </a:t>
            </a:r>
          </a:p>
          <a:p>
            <a:pPr marL="457200" indent="-457200">
              <a:buNone/>
            </a:pPr>
            <a:r>
              <a:rPr lang="en-US" dirty="0" smtClean="0"/>
              <a:t>	(</a:t>
            </a:r>
            <a:r>
              <a:rPr lang="en-US" dirty="0"/>
              <a:t>1) a newly set up information center in a company, or </a:t>
            </a:r>
          </a:p>
          <a:p>
            <a:pPr marL="457200" indent="-457200">
              <a:buNone/>
            </a:pPr>
            <a:r>
              <a:rPr lang="en-US" dirty="0" smtClean="0"/>
              <a:t>	(</a:t>
            </a:r>
            <a:r>
              <a:rPr lang="en-US" dirty="0"/>
              <a:t>2) a public information center in the inner city (choose </a:t>
            </a:r>
            <a:r>
              <a:rPr lang="en-US" dirty="0" smtClean="0"/>
              <a:t>o</a:t>
            </a:r>
            <a:r>
              <a:rPr lang="en-US" b="1" dirty="0" smtClean="0"/>
              <a:t>ne</a:t>
            </a:r>
            <a:r>
              <a:rPr lang="en-US" b="1" dirty="0"/>
              <a:t>)</a:t>
            </a:r>
            <a:r>
              <a:rPr lang="en-US" dirty="0"/>
              <a:t>. </a:t>
            </a:r>
          </a:p>
          <a:p>
            <a:pPr marL="457200" indent="-457200">
              <a:buNone/>
            </a:pPr>
            <a:r>
              <a:rPr lang="en-US" dirty="0" smtClean="0"/>
              <a:t>	What </a:t>
            </a:r>
            <a:r>
              <a:rPr lang="en-US" dirty="0"/>
              <a:t>are the main points you have to take into consideration in performing this task?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UBLIS571DS-14.1-14.2-2Lecture14.1-14.2FinalReviewSlidesWithAudioQ09Slide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2" y="5094521"/>
            <a:ext cx="487363" cy="487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9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027449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   7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10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548640" indent="-548640">
              <a:spcBef>
                <a:spcPts val="2400"/>
              </a:spcBef>
              <a:buNone/>
            </a:pPr>
            <a:r>
              <a:rPr lang="en-US" dirty="0"/>
              <a:t>10	</a:t>
            </a:r>
            <a:r>
              <a:rPr lang="en-US" b="1" dirty="0"/>
              <a:t>Assist users in coping with large Web search results</a:t>
            </a:r>
            <a:r>
              <a:rPr lang="en-US" dirty="0"/>
              <a:t>. </a:t>
            </a:r>
            <a:endParaRPr lang="en-US" dirty="0" smtClean="0"/>
          </a:p>
          <a:p>
            <a:pPr marL="548640" indent="-548640">
              <a:spcBef>
                <a:spcPts val="24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A </a:t>
            </a:r>
            <a:r>
              <a:rPr lang="en-US" dirty="0"/>
              <a:t>search in a Web directory, such as Yahoo or the Open Directory Project </a:t>
            </a:r>
            <a:r>
              <a:rPr lang="en-US" u="sng" dirty="0"/>
              <a:t>(</a:t>
            </a:r>
            <a:r>
              <a:rPr lang="en-US" u="sng" dirty="0">
                <a:hlinkClick r:id="rId4"/>
              </a:rPr>
              <a:t>http://dmoz.org/about.html</a:t>
            </a:r>
            <a:r>
              <a:rPr lang="en-US" u="sng" dirty="0" smtClean="0">
                <a:hlinkClick r:id="rId5"/>
              </a:rPr>
              <a:t>),</a:t>
            </a:r>
            <a:r>
              <a:rPr lang="en-US" u="sng" dirty="0"/>
              <a:t> 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dirty="0" smtClean="0"/>
              <a:t>or </a:t>
            </a:r>
            <a:r>
              <a:rPr lang="en-US" dirty="0"/>
              <a:t>a search engine, such as </a:t>
            </a:r>
            <a:r>
              <a:rPr lang="en-US" dirty="0" smtClean="0"/>
              <a:t>Google or Bing, </a:t>
            </a:r>
            <a:r>
              <a:rPr lang="en-US" dirty="0"/>
              <a:t>often returns hundreds of documents. What could the system do to help the user to cope with these large numbers?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UBLIS571DS-14.1-14.2-2Lecture14.1-14.2FinalReviewSlidesWithAudioQ10Slide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9007" y="4568217"/>
            <a:ext cx="487363" cy="487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10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4396889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   7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11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548640" indent="-548640">
              <a:spcBef>
                <a:spcPts val="2400"/>
              </a:spcBef>
              <a:buNone/>
            </a:pPr>
            <a:r>
              <a:rPr lang="en-US" dirty="0"/>
              <a:t>11	Discuss </a:t>
            </a:r>
            <a:r>
              <a:rPr lang="en-US" b="1" dirty="0"/>
              <a:t>exhaustivity</a:t>
            </a:r>
            <a:r>
              <a:rPr lang="en-US" dirty="0"/>
              <a:t> in the context </a:t>
            </a:r>
            <a:r>
              <a:rPr lang="en-US" b="1" dirty="0"/>
              <a:t>of </a:t>
            </a:r>
            <a:r>
              <a:rPr lang="en-US" b="1" dirty="0" smtClean="0"/>
              <a:t>hyperlinks</a:t>
            </a:r>
            <a:r>
              <a:rPr lang="en-US" dirty="0" smtClean="0"/>
              <a:t> </a:t>
            </a:r>
            <a:r>
              <a:rPr lang="en-US" dirty="0"/>
              <a:t>made </a:t>
            </a:r>
            <a:r>
              <a:rPr lang="en-US" dirty="0" smtClean="0"/>
              <a:t>on a web page.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UBLIS571DS-14.1-14.2-2Lecture14.1-14.2FinalReviewSlidesWithAudioQ11Slide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3076259"/>
            <a:ext cx="487363" cy="487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11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8956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   3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12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dirty="0"/>
              <a:t>12	A large subject index is to be put on </a:t>
            </a:r>
            <a:r>
              <a:rPr lang="en-US" dirty="0" smtClean="0"/>
              <a:t>microfiche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How to arrange?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UBLIS571DS-14.1-14.2-2Lecture14.1-14.2FinalReviewSlidesWithAudioQ12Slide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3041772"/>
            <a:ext cx="487363" cy="487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12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8956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   7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13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548640" indent="-548640">
              <a:spcBef>
                <a:spcPts val="2400"/>
              </a:spcBef>
              <a:buNone/>
            </a:pPr>
            <a:r>
              <a:rPr lang="en-US" dirty="0"/>
              <a:t>13	</a:t>
            </a:r>
            <a:r>
              <a:rPr lang="en-US" b="1" dirty="0"/>
              <a:t> Design and development of an online information retrieval system for courses</a:t>
            </a:r>
            <a:endParaRPr lang="en-US" dirty="0" smtClean="0"/>
          </a:p>
          <a:p>
            <a:pPr marL="548640" indent="-548640">
              <a:spcBef>
                <a:spcPts val="24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You </a:t>
            </a:r>
            <a:r>
              <a:rPr lang="en-US" dirty="0"/>
              <a:t>are charged with the design and development of an online information retrieval system for courses at the University at Buffalo.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13</a:t>
            </a:r>
            <a:endParaRPr lang="en-US" sz="2800" b="1" dirty="0"/>
          </a:p>
        </p:txBody>
      </p:sp>
      <p:pic>
        <p:nvPicPr>
          <p:cNvPr id="2" name="UBLIS571DS-14.1-14.2-2Lecture14.1-14.2FinalReviewSlidesWithAudioQ13Slide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4079633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402609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   4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14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457200" indent="-457200">
              <a:spcBef>
                <a:spcPts val="2400"/>
              </a:spcBef>
              <a:buNone/>
            </a:pPr>
            <a:r>
              <a:rPr lang="en-US" dirty="0"/>
              <a:t>14	</a:t>
            </a:r>
            <a:r>
              <a:rPr lang="en-US" b="1" dirty="0"/>
              <a:t> Degree of precombination and exhaustivity and specificity of indexing</a:t>
            </a:r>
            <a:endParaRPr lang="en-US" dirty="0" smtClean="0"/>
          </a:p>
          <a:p>
            <a:pPr marL="457200" indent="-457200">
              <a:spcBef>
                <a:spcPts val="24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Compare </a:t>
            </a:r>
            <a:r>
              <a:rPr lang="en-US" dirty="0"/>
              <a:t>a system using shelf arrangement based on an index language like LCC or DDC with a system based on postcombination (such as a computerized IR system) with respect to the exhaustivity and specificity of indexing that can be achieved. What can you say about retrieval performance in both cases</a:t>
            </a:r>
            <a:r>
              <a:rPr lang="en-US" dirty="0" smtClean="0"/>
              <a:t>?</a:t>
            </a:r>
            <a:endParaRPr lang="en-US" dirty="0"/>
          </a:p>
          <a:p>
            <a:pPr marL="457200" indent="-457200">
              <a:spcBef>
                <a:spcPts val="2400"/>
              </a:spcBef>
              <a:buNone/>
            </a:pPr>
            <a:endParaRPr lang="en-US" dirty="0"/>
          </a:p>
          <a:p>
            <a:pPr marL="457200" indent="-457200">
              <a:spcBef>
                <a:spcPts val="2400"/>
              </a:spcBef>
              <a:buNone/>
            </a:pPr>
            <a:r>
              <a:rPr lang="en-US" b="1" dirty="0"/>
              <a:t>No audio</a:t>
            </a:r>
          </a:p>
          <a:p>
            <a:pPr marL="548640" indent="-548640">
              <a:spcBef>
                <a:spcPts val="24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14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15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457200" indent="-457200">
              <a:spcBef>
                <a:spcPts val="2400"/>
              </a:spcBef>
              <a:buNone/>
            </a:pPr>
            <a:r>
              <a:rPr lang="en-US" dirty="0"/>
              <a:t>15	Assume you have to </a:t>
            </a:r>
            <a:r>
              <a:rPr lang="en-US" b="1" dirty="0"/>
              <a:t>design a large lexical and classification </a:t>
            </a:r>
            <a:r>
              <a:rPr lang="en-US" b="1" dirty="0" smtClean="0"/>
              <a:t>database</a:t>
            </a:r>
            <a:endParaRPr lang="en-US" dirty="0"/>
          </a:p>
          <a:p>
            <a:pPr marL="457200" indent="-457200">
              <a:spcBef>
                <a:spcPts val="2400"/>
              </a:spcBef>
              <a:buNone/>
            </a:pPr>
            <a:endParaRPr lang="en-US" dirty="0"/>
          </a:p>
          <a:p>
            <a:pPr marL="457200" indent="-457200">
              <a:spcBef>
                <a:spcPts val="2400"/>
              </a:spcBef>
              <a:buNone/>
            </a:pPr>
            <a:r>
              <a:rPr lang="en-US" b="1" dirty="0"/>
              <a:t>No audio</a:t>
            </a:r>
          </a:p>
          <a:p>
            <a:pPr marL="548640" indent="-548640">
              <a:spcBef>
                <a:spcPts val="24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15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5486400" cy="457200"/>
          </a:xfrm>
        </p:spPr>
        <p:txBody>
          <a:bodyPr/>
          <a:lstStyle/>
          <a:p>
            <a:pPr algn="r">
              <a:defRPr/>
            </a:pPr>
            <a:r>
              <a:rPr lang="en-US" sz="2800" dirty="0" smtClean="0"/>
              <a:t>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284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36934" cy="6096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60421"/>
              </p:ext>
            </p:extLst>
          </p:nvPr>
        </p:nvGraphicFramePr>
        <p:xfrm>
          <a:off x="762000" y="1981200"/>
          <a:ext cx="7700681" cy="117347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652681"/>
                <a:gridCol w="1824319"/>
                <a:gridCol w="1223681"/>
              </a:tblGrid>
              <a:tr h="503199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43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Questions 1 - 15</a:t>
                      </a:r>
                      <a:endParaRPr lang="en-US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1 - 15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5486400" cy="457200"/>
          </a:xfrm>
        </p:spPr>
        <p:txBody>
          <a:bodyPr/>
          <a:lstStyle/>
          <a:p>
            <a:pPr algn="r">
              <a:defRPr/>
            </a:pPr>
            <a:r>
              <a:rPr lang="en-US" sz="2800" dirty="0" smtClean="0"/>
              <a:t>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439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82000" cy="51054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This set of slides gives for </a:t>
            </a:r>
            <a:r>
              <a:rPr lang="en-US" sz="2000" dirty="0">
                <a:solidFill>
                  <a:schemeClr val="bg1"/>
                </a:solidFill>
              </a:rPr>
              <a:t>each </a:t>
            </a:r>
            <a:r>
              <a:rPr lang="en-US" sz="2000" dirty="0" smtClean="0">
                <a:solidFill>
                  <a:schemeClr val="bg1"/>
                </a:solidFill>
              </a:rPr>
              <a:t>final review question audio taken </a:t>
            </a:r>
            <a:r>
              <a:rPr lang="en-US" sz="2000" dirty="0">
                <a:solidFill>
                  <a:schemeClr val="bg1"/>
                </a:solidFill>
              </a:rPr>
              <a:t>from a lecture/discussion in a seated class. </a:t>
            </a:r>
            <a:r>
              <a:rPr lang="en-US" sz="2000" dirty="0" smtClean="0">
                <a:solidFill>
                  <a:schemeClr val="bg1"/>
                </a:solidFill>
              </a:rPr>
              <a:t> You can listen to the audio as a complement to reading the answer in the pdf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dirty="0">
                <a:solidFill>
                  <a:schemeClr val="bg1"/>
                </a:solidFill>
              </a:rPr>
              <a:t>usefulness of the audio is a bit limited since in the class there was much work on the board. The written answers replicate some </a:t>
            </a:r>
            <a:r>
              <a:rPr lang="en-US" sz="2000" dirty="0" smtClean="0">
                <a:solidFill>
                  <a:schemeClr val="bg1"/>
                </a:solidFill>
              </a:rPr>
              <a:t>of </a:t>
            </a:r>
            <a:r>
              <a:rPr lang="en-US" sz="2000" dirty="0">
                <a:solidFill>
                  <a:schemeClr val="bg1"/>
                </a:solidFill>
              </a:rPr>
              <a:t>that </a:t>
            </a:r>
            <a:r>
              <a:rPr lang="en-US" sz="2000" dirty="0" smtClean="0">
                <a:solidFill>
                  <a:schemeClr val="bg1"/>
                </a:solidFill>
              </a:rPr>
              <a:t>work, but perhaps not completely the same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For </a:t>
            </a:r>
            <a:r>
              <a:rPr lang="en-US" sz="2000" dirty="0" smtClean="0">
                <a:solidFill>
                  <a:schemeClr val="bg1"/>
                </a:solidFill>
              </a:rPr>
              <a:t>most questions, just a brief title is given. The full text of the question is in </a:t>
            </a:r>
            <a:r>
              <a:rPr lang="en-US" sz="2000" dirty="0" smtClean="0">
                <a:solidFill>
                  <a:schemeClr val="bg1"/>
                </a:solidFill>
              </a:rPr>
              <a:t>UBLIS571DS-14.1-14.2-2Lecture14.1-14.2FinalReviewPrint.pdf.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531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1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b="1" dirty="0" smtClean="0"/>
              <a:t>1	</a:t>
            </a:r>
            <a:r>
              <a:rPr lang="en-US" b="1" dirty="0" smtClean="0"/>
              <a:t>Develop a typology  </a:t>
            </a:r>
            <a:r>
              <a:rPr lang="en-US" b="1" dirty="0"/>
              <a:t>of Web documents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UBLIS571DS-14.1-14.2-2Lecture14.1-14.2FinalReviewSlidesWithAudioQ01Slide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2345" y="3099123"/>
            <a:ext cx="487363" cy="487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8956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   10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2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2	</a:t>
            </a:r>
            <a:r>
              <a:rPr lang="en-US" b="1" dirty="0"/>
              <a:t>Home page </a:t>
            </a:r>
            <a:r>
              <a:rPr lang="en-US" b="1" dirty="0" smtClean="0"/>
              <a:t>design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UBLIS571DS-14.1-14.2-2Lecture14.1-14.2FinalReviewSlidesWithAudioQ02Slide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4082" y="3020213"/>
            <a:ext cx="487363" cy="487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2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8956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   24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3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0" indent="-457200">
              <a:spcBef>
                <a:spcPts val="24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3	Reorganize thesaurus information to take </a:t>
            </a:r>
            <a:r>
              <a:rPr lang="en-US" b="1" dirty="0" smtClean="0">
                <a:solidFill>
                  <a:schemeClr val="bg1"/>
                </a:solidFill>
              </a:rPr>
              <a:t>less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	reading </a:t>
            </a:r>
            <a:r>
              <a:rPr lang="en-US" b="1" dirty="0">
                <a:solidFill>
                  <a:schemeClr val="bg1"/>
                </a:solidFill>
              </a:rPr>
              <a:t>and less storage space.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UBLIS571DS-14.1-14.2-2Lecture14.1-14.2FinalReviewSlidesWithAudioQ03Slide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2" y="3093775"/>
            <a:ext cx="487363" cy="487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3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8956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   13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4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4	</a:t>
            </a:r>
            <a:r>
              <a:rPr lang="en-US" b="1" dirty="0" smtClean="0">
                <a:solidFill>
                  <a:schemeClr val="bg1"/>
                </a:solidFill>
              </a:rPr>
              <a:t>Design </a:t>
            </a:r>
            <a:r>
              <a:rPr lang="en-US" b="1" dirty="0">
                <a:solidFill>
                  <a:schemeClr val="bg1"/>
                </a:solidFill>
              </a:rPr>
              <a:t>a controlled-vocabulary IR system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UBLIS571DS-14.1-14.2-2Lecture14.1-14.2FinalReviewSlidesWithAudioQ04Slide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3930" y="3029604"/>
            <a:ext cx="487363" cy="487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4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8956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   18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Final Review. Question 5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5720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5	Query formulation for free text</a:t>
            </a:r>
            <a:r>
              <a:rPr lang="en-US" dirty="0">
                <a:solidFill>
                  <a:schemeClr val="bg1"/>
                </a:solidFill>
              </a:rPr>
              <a:t>.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UBLIS571DS-14.1-14.2-2Lecture14.1-14.2FinalReviewSlidesWithAudioQ05Slide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1112" y="2999793"/>
            <a:ext cx="487363" cy="487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5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8956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   20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32362</TotalTime>
  <Words>318</Words>
  <Application>Microsoft Office PowerPoint</Application>
  <PresentationFormat>On-screen Show (4:3)</PresentationFormat>
  <Paragraphs>108</Paragraphs>
  <Slides>19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7_Default Design</vt:lpstr>
      <vt:lpstr>8_Default Design</vt:lpstr>
      <vt:lpstr>UB LIS 571 Soergel Lectures 14.1-2   Final Review</vt:lpstr>
      <vt:lpstr>How to use these slides repeated</vt:lpstr>
      <vt:lpstr>Outline</vt:lpstr>
      <vt:lpstr>Final Review</vt:lpstr>
      <vt:lpstr>Final Review. Question 1</vt:lpstr>
      <vt:lpstr>Final Review. Question 2</vt:lpstr>
      <vt:lpstr>Final Review. Question 3</vt:lpstr>
      <vt:lpstr>Final Review. Question 4</vt:lpstr>
      <vt:lpstr>Final Review. Question 5</vt:lpstr>
      <vt:lpstr>Final Review. Question 6</vt:lpstr>
      <vt:lpstr>Final Review. Question 7</vt:lpstr>
      <vt:lpstr>Final Review. Question 8</vt:lpstr>
      <vt:lpstr>Final Review. Question 9</vt:lpstr>
      <vt:lpstr>Final Review. Question 10</vt:lpstr>
      <vt:lpstr>Final Review. Question 11</vt:lpstr>
      <vt:lpstr>Final Review. Question 12</vt:lpstr>
      <vt:lpstr>Final Review. Question 13</vt:lpstr>
      <vt:lpstr>Final Review. Question 14</vt:lpstr>
      <vt:lpstr>Final Review. Question 15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783</cp:revision>
  <dcterms:created xsi:type="dcterms:W3CDTF">2002-10-21T17:52:26Z</dcterms:created>
  <dcterms:modified xsi:type="dcterms:W3CDTF">2016-04-27T03:58:19Z</dcterms:modified>
</cp:coreProperties>
</file>